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7" r:id="rId4"/>
    <p:sldMasterId id="2147483881" r:id="rId5"/>
    <p:sldMasterId id="2147483886" r:id="rId6"/>
  </p:sldMasterIdLst>
  <p:notesMasterIdLst>
    <p:notesMasterId r:id="rId36"/>
  </p:notesMasterIdLst>
  <p:handoutMasterIdLst>
    <p:handoutMasterId r:id="rId37"/>
  </p:handoutMasterIdLst>
  <p:sldIdLst>
    <p:sldId id="366" r:id="rId7"/>
    <p:sldId id="747" r:id="rId8"/>
    <p:sldId id="759" r:id="rId9"/>
    <p:sldId id="734" r:id="rId10"/>
    <p:sldId id="735" r:id="rId11"/>
    <p:sldId id="737" r:id="rId12"/>
    <p:sldId id="736" r:id="rId13"/>
    <p:sldId id="761" r:id="rId14"/>
    <p:sldId id="771" r:id="rId15"/>
    <p:sldId id="768" r:id="rId16"/>
    <p:sldId id="739" r:id="rId17"/>
    <p:sldId id="726" r:id="rId18"/>
    <p:sldId id="746" r:id="rId19"/>
    <p:sldId id="721" r:id="rId20"/>
    <p:sldId id="760" r:id="rId21"/>
    <p:sldId id="740" r:id="rId22"/>
    <p:sldId id="733" r:id="rId23"/>
    <p:sldId id="700" r:id="rId24"/>
    <p:sldId id="769" r:id="rId25"/>
    <p:sldId id="731" r:id="rId26"/>
    <p:sldId id="762" r:id="rId27"/>
    <p:sldId id="764" r:id="rId28"/>
    <p:sldId id="765" r:id="rId29"/>
    <p:sldId id="766" r:id="rId30"/>
    <p:sldId id="767" r:id="rId31"/>
    <p:sldId id="750" r:id="rId32"/>
    <p:sldId id="770" r:id="rId33"/>
    <p:sldId id="724" r:id="rId34"/>
    <p:sldId id="758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73FB79"/>
    <a:srgbClr val="7A81FF"/>
    <a:srgbClr val="9437FF"/>
    <a:srgbClr val="D883FF"/>
    <a:srgbClr val="FF8AD8"/>
    <a:srgbClr val="000000"/>
    <a:srgbClr val="FFFFFF"/>
    <a:srgbClr val="945200"/>
    <a:srgbClr val="D81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FECB4D8-DB02-4DC6-A0A2-4F2EBAE1DC90}" styleName="中間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中間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中間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濃色 1 - アクセント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濃色 1 - アクセント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中間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4" autoAdjust="0"/>
    <p:restoredTop sz="96395" autoAdjust="0"/>
  </p:normalViewPr>
  <p:slideViewPr>
    <p:cSldViewPr snapToGrid="0">
      <p:cViewPr varScale="1">
        <p:scale>
          <a:sx n="147" d="100"/>
          <a:sy n="147" d="100"/>
        </p:scale>
        <p:origin x="50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5BE5E7E3-1AAB-C242-80F1-20C504BD55D8}" type="datetime1">
              <a:rPr lang="ja-JP" altLang="en-US"/>
              <a:pPr>
                <a:defRPr/>
              </a:pPr>
              <a:t>2022/9/5</a:t>
            </a:fld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5BED6647-FD7C-854B-A6C2-A899AD82BF56}" type="slidenum">
              <a:rPr lang="ja-JP" altLang="en-US"/>
              <a:pPr>
                <a:defRPr/>
              </a:pPr>
              <a:t>‹N°›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625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F459CFB6-EE75-B845-B697-25292A916C20}" type="slidenum">
              <a:rPr lang="en-US" altLang="ja-JP"/>
              <a:pPr>
                <a:defRPr/>
              </a:pPr>
              <a:t>‹N°›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014873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97" charset="0"/>
        <a:ea typeface="ＭＳ Ｐ明朝" pitchFamily="-97" charset="-128"/>
        <a:cs typeface="ＭＳ Ｐ明朝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97" charset="0"/>
        <a:ea typeface="ＭＳ Ｐ明朝" pitchFamily="-97" charset="-128"/>
        <a:cs typeface="ＭＳ Ｐ明朝" pitchFamily="-9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97" charset="0"/>
        <a:ea typeface="ＭＳ Ｐ明朝" pitchFamily="-97" charset="-128"/>
        <a:cs typeface="ＭＳ Ｐ明朝" pitchFamily="-9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97" charset="0"/>
        <a:ea typeface="ＭＳ Ｐ明朝" pitchFamily="-97" charset="-128"/>
        <a:cs typeface="ＭＳ Ｐ明朝" pitchFamily="-9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97" charset="0"/>
        <a:ea typeface="ＭＳ Ｐ明朝" pitchFamily="-97" charset="-128"/>
        <a:cs typeface="ＭＳ Ｐ明朝" pitchFamily="-97" charset="-128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59CFB6-EE75-B845-B697-25292A916C20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6318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59CFB6-EE75-B845-B697-25292A916C20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539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59CFB6-EE75-B845-B697-25292A916C20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154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59CFB6-EE75-B845-B697-25292A916C20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0190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Arial" pitchFamily="-97" charset="0"/>
              <a:ea typeface="ＭＳ Ｐ明朝" pitchFamily="-97" charset="-128"/>
              <a:cs typeface="ＭＳ Ｐ明朝" pitchFamily="-9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9CFB6-EE75-B845-B697-25292A916C20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9" charset="0"/>
                <a:ea typeface="ＭＳ Ｐゴシック" pitchFamily="-109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9" charset="0"/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674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59CFB6-EE75-B845-B697-25292A916C20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01381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59CFB6-EE75-B845-B697-25292A916C20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28365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59CFB6-EE75-B845-B697-25292A916C20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361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c.f.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pitchFamily="-97" charset="0"/>
                <a:ea typeface="ＭＳ Ｐ明朝" pitchFamily="-97" charset="-128"/>
                <a:cs typeface="ＭＳ Ｐ明朝" pitchFamily="-97" charset="-128"/>
              </a:rPr>
              <a:t>Guidelines on participation of other ITER Parties in Broader Approach Activities at the level of Research Institutes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287C8C-B980-3C40-8FE5-781DE0BE43C8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ヒラギノ角ゴ Pro W3" pitchFamily="-112" charset="-128"/>
                <a:sym typeface="Gill Sans" pitchFamily="-112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112" charset="0"/>
              <a:ea typeface="ヒラギノ角ゴ Pro W3" pitchFamily="-112" charset="-128"/>
              <a:sym typeface="Gill Sans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7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c.f.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pitchFamily="-97" charset="0"/>
                <a:ea typeface="ＭＳ Ｐ明朝" pitchFamily="-97" charset="-128"/>
                <a:cs typeface="ＭＳ Ｐ明朝" pitchFamily="-97" charset="-128"/>
              </a:rPr>
              <a:t>Guidelines on participation of other ITER Parties in Broader Approach Activities at the level of Research Institutes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287C8C-B980-3C40-8FE5-781DE0BE43C8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ヒラギノ角ゴ Pro W3" pitchFamily="-112" charset="-128"/>
                <a:sym typeface="Gill Sans" pitchFamily="-112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itchFamily="-112" charset="0"/>
              <a:ea typeface="ヒラギノ角ゴ Pro W3" pitchFamily="-112" charset="-128"/>
              <a:sym typeface="Gill Sans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9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4F6E36-2569-EC48-80C5-3BB63A255378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‹N°›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598790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EFF5-44ED-A340-B978-F89C753D2229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4028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F5F10-1D2B-3C48-9131-F0C768367081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48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4596A-1555-464B-81AF-BDCAE884E076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0582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‹N°›</a:t>
            </a:fld>
            <a:endParaRPr lang="en-US" altLang="ja-JP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B41727F-C0FD-4E42-BE20-B27FF3243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4580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9292773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3586D6B8-F17C-6144-AA69-7F6E49A36B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92308" y="1"/>
            <a:ext cx="35169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69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CD56B619-E022-2C49-874A-309A90B8466C}" type="slidenum">
              <a:rPr lang="en-US" altLang="ja-JP"/>
              <a:pPr>
                <a:defRPr/>
              </a:pPr>
              <a:t>‹N°›</a:t>
            </a:fld>
            <a:endParaRPr lang="en-US" altLang="ja-JP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D13ABB-18A7-D343-BDA0-A2523510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85"/>
            <a:ext cx="8063992" cy="73258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1189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66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EFF5-44ED-A340-B978-F89C753D2229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8031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ABED-947C-DC49-B85D-FF2B001CEB52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3196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EFF5-44ED-A340-B978-F89C753D2229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9188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F5F10-1D2B-3C48-9131-F0C768367081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87755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4596A-1555-464B-81AF-BDCAE884E076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3078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ABED-947C-DC49-B85D-FF2B001CEB52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32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63992" cy="734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64470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6456" y="-594"/>
            <a:ext cx="4675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‹N°›</a:t>
            </a:fld>
            <a:endParaRPr lang="en-US" altLang="ja-JP"/>
          </a:p>
        </p:txBody>
      </p:sp>
      <p:grpSp>
        <p:nvGrpSpPr>
          <p:cNvPr id="7" name="図形グループ 10">
            <a:extLst>
              <a:ext uri="{FF2B5EF4-FFF2-40B4-BE49-F238E27FC236}">
                <a16:creationId xmlns:a16="http://schemas.microsoft.com/office/drawing/2014/main" id="{77761D0A-2071-F34C-A5CF-A913CD47768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60401"/>
            <a:ext cx="9073662" cy="104775"/>
            <a:chOff x="0" y="727954"/>
            <a:chExt cx="9829800" cy="139700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D47A2784-CAA1-1A45-8619-1298F5759C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777166"/>
              <a:ext cx="9772650" cy="90488"/>
            </a:xfrm>
            <a:prstGeom prst="rect">
              <a:avLst/>
            </a:prstGeom>
            <a:gradFill rotWithShape="0">
              <a:gsLst>
                <a:gs pos="0">
                  <a:srgbClr val="858585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1731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7AAAB218-74EA-AA49-94CB-1AC27A25B54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727954"/>
              <a:ext cx="9829800" cy="90487"/>
            </a:xfrm>
            <a:prstGeom prst="rect">
              <a:avLst/>
            </a:prstGeom>
            <a:gradFill rotWithShape="0">
              <a:gsLst>
                <a:gs pos="0">
                  <a:srgbClr val="0705FF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1731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  <p:pic>
        <p:nvPicPr>
          <p:cNvPr id="10" name="Picture 10" descr="logo6">
            <a:extLst>
              <a:ext uri="{FF2B5EF4-FFF2-40B4-BE49-F238E27FC236}">
                <a16:creationId xmlns:a16="http://schemas.microsoft.com/office/drawing/2014/main" id="{668A3442-C43B-AC41-B47E-A917E1AC15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956376" y="322583"/>
            <a:ext cx="1187624" cy="33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9" r:id="rId3"/>
    <p:sldLayoutId id="2147483880" r:id="rId4"/>
  </p:sldLayoutIdLst>
  <p:hf hdr="0" ftr="0" dt="0"/>
  <p:txStyles>
    <p:titleStyle>
      <a:lvl1pPr algn="ctr" defTabSz="685800" rtl="0" eaLnBrk="1" latinLnBrk="0" hangingPunct="1">
        <a:lnSpc>
          <a:spcPts val="2480"/>
        </a:lnSpc>
        <a:spcBef>
          <a:spcPct val="0"/>
        </a:spcBef>
        <a:buNone/>
        <a:defRPr sz="2400" b="1" kern="1200">
          <a:solidFill>
            <a:srgbClr val="01189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7525" indent="-174625" algn="l" defTabSz="685800" rtl="0" eaLnBrk="1" latinLnBrk="0" hangingPunct="1">
        <a:lnSpc>
          <a:spcPct val="100000"/>
        </a:lnSpc>
        <a:spcBef>
          <a:spcPts val="400"/>
        </a:spcBef>
        <a:buFont typeface="System Font Regular"/>
        <a:buChar char="-"/>
        <a:tabLst/>
        <a:defRPr lang="en-US" sz="16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842"/>
            <a:ext cx="7496633" cy="57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54" y="681541"/>
            <a:ext cx="8996064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76456" y="0"/>
            <a:ext cx="46754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9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‹N°›</a:t>
            </a:fld>
            <a:endParaRPr lang="en-US" altLang="ja-JP" dirty="0"/>
          </a:p>
        </p:txBody>
      </p:sp>
      <p:grpSp>
        <p:nvGrpSpPr>
          <p:cNvPr id="1031" name="図形グループ 10"/>
          <p:cNvGrpSpPr>
            <a:grpSpLocks/>
          </p:cNvGrpSpPr>
          <p:nvPr userDrawn="1"/>
        </p:nvGrpSpPr>
        <p:grpSpPr bwMode="auto">
          <a:xfrm>
            <a:off x="0" y="546497"/>
            <a:ext cx="9073662" cy="104775"/>
            <a:chOff x="0" y="727954"/>
            <a:chExt cx="9829800" cy="139700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gray">
            <a:xfrm>
              <a:off x="0" y="777166"/>
              <a:ext cx="9772650" cy="90488"/>
            </a:xfrm>
            <a:prstGeom prst="rect">
              <a:avLst/>
            </a:prstGeom>
            <a:gradFill rotWithShape="0">
              <a:gsLst>
                <a:gs pos="0">
                  <a:srgbClr val="858585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1875" dirty="0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gray">
            <a:xfrm>
              <a:off x="0" y="727954"/>
              <a:ext cx="9829800" cy="90487"/>
            </a:xfrm>
            <a:prstGeom prst="rect">
              <a:avLst/>
            </a:prstGeom>
            <a:gradFill rotWithShape="0">
              <a:gsLst>
                <a:gs pos="0">
                  <a:srgbClr val="0705FF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1875" dirty="0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  <p:pic>
        <p:nvPicPr>
          <p:cNvPr id="11" name="Picture 10" descr="logo6">
            <a:extLst>
              <a:ext uri="{FF2B5EF4-FFF2-40B4-BE49-F238E27FC236}">
                <a16:creationId xmlns:a16="http://schemas.microsoft.com/office/drawing/2014/main" id="{81998577-2BCC-9542-ACC5-7CF59FFB13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8028384" y="223609"/>
            <a:ext cx="1115616" cy="31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143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000090"/>
          </a:solidFill>
          <a:latin typeface="+mj-lt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1500" b="1">
          <a:solidFill>
            <a:schemeClr val="tx1"/>
          </a:solidFill>
          <a:latin typeface="+mn-lt"/>
          <a:ea typeface="+mn-ea"/>
          <a:cs typeface="Arial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1350" b="0">
          <a:solidFill>
            <a:schemeClr val="tx1"/>
          </a:solidFill>
          <a:latin typeface="+mn-lt"/>
          <a:ea typeface="+mn-ea"/>
          <a:cs typeface="Arial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350" b="0">
          <a:solidFill>
            <a:schemeClr val="tx1"/>
          </a:solidFill>
          <a:latin typeface="+mn-lt"/>
          <a:ea typeface="+mn-ea"/>
          <a:cs typeface="Arial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350" b="0">
          <a:solidFill>
            <a:schemeClr val="tx1"/>
          </a:solidFill>
          <a:latin typeface="+mn-lt"/>
          <a:ea typeface="+mn-ea"/>
          <a:cs typeface="Arial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350" b="0">
          <a:solidFill>
            <a:schemeClr val="tx1"/>
          </a:solidFill>
          <a:latin typeface="+mn-lt"/>
          <a:ea typeface="+mn-ea"/>
          <a:cs typeface="Arial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1842"/>
            <a:ext cx="7496633" cy="57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54" y="681541"/>
            <a:ext cx="8996064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76456" y="1"/>
            <a:ext cx="46754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9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‹N°›</a:t>
            </a:fld>
            <a:endParaRPr lang="en-US" altLang="ja-JP" dirty="0"/>
          </a:p>
        </p:txBody>
      </p:sp>
      <p:grpSp>
        <p:nvGrpSpPr>
          <p:cNvPr id="1031" name="図形グループ 10"/>
          <p:cNvGrpSpPr>
            <a:grpSpLocks/>
          </p:cNvGrpSpPr>
          <p:nvPr userDrawn="1"/>
        </p:nvGrpSpPr>
        <p:grpSpPr bwMode="auto">
          <a:xfrm>
            <a:off x="0" y="546497"/>
            <a:ext cx="9073662" cy="104775"/>
            <a:chOff x="0" y="727954"/>
            <a:chExt cx="9829800" cy="139700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gray">
            <a:xfrm>
              <a:off x="0" y="777166"/>
              <a:ext cx="9772650" cy="90488"/>
            </a:xfrm>
            <a:prstGeom prst="rect">
              <a:avLst/>
            </a:prstGeom>
            <a:gradFill rotWithShape="0">
              <a:gsLst>
                <a:gs pos="0">
                  <a:srgbClr val="858585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1875" dirty="0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gray">
            <a:xfrm>
              <a:off x="0" y="727954"/>
              <a:ext cx="9829800" cy="90487"/>
            </a:xfrm>
            <a:prstGeom prst="rect">
              <a:avLst/>
            </a:prstGeom>
            <a:gradFill rotWithShape="0">
              <a:gsLst>
                <a:gs pos="0">
                  <a:srgbClr val="0705FF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1875" dirty="0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  <p:pic>
        <p:nvPicPr>
          <p:cNvPr id="11" name="Picture 10" descr="logo6">
            <a:extLst>
              <a:ext uri="{FF2B5EF4-FFF2-40B4-BE49-F238E27FC236}">
                <a16:creationId xmlns:a16="http://schemas.microsoft.com/office/drawing/2014/main" id="{81998577-2BCC-9542-ACC5-7CF59FFB13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8028384" y="223609"/>
            <a:ext cx="1115616" cy="31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060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000090"/>
          </a:solidFill>
          <a:latin typeface="+mj-lt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342892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685783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028675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371566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har char="•"/>
        <a:defRPr kumimoji="1" sz="1500" b="1">
          <a:solidFill>
            <a:schemeClr val="tx1"/>
          </a:solidFill>
          <a:latin typeface="+mn-lt"/>
          <a:ea typeface="+mn-ea"/>
          <a:cs typeface="Arial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har char="–"/>
        <a:defRPr kumimoji="1" sz="1350" b="0">
          <a:solidFill>
            <a:schemeClr val="tx1"/>
          </a:solidFill>
          <a:latin typeface="+mn-lt"/>
          <a:ea typeface="+mn-ea"/>
          <a:cs typeface="Arial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Char char="•"/>
        <a:defRPr kumimoji="1" sz="1350" b="0">
          <a:solidFill>
            <a:schemeClr val="tx1"/>
          </a:solidFill>
          <a:latin typeface="+mn-lt"/>
          <a:ea typeface="+mn-ea"/>
          <a:cs typeface="Arial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Char char="–"/>
        <a:defRPr kumimoji="1" sz="1350" b="0">
          <a:solidFill>
            <a:schemeClr val="tx1"/>
          </a:solidFill>
          <a:latin typeface="+mn-lt"/>
          <a:ea typeface="+mn-ea"/>
          <a:cs typeface="Arial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Char char="»"/>
        <a:defRPr kumimoji="1" sz="1350" b="0">
          <a:solidFill>
            <a:schemeClr val="tx1"/>
          </a:solidFill>
          <a:latin typeface="+mn-lt"/>
          <a:ea typeface="+mn-ea"/>
          <a:cs typeface="Arial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892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t60sa.org/pdfs/JT-60SA_Res_Plan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tif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ABE3443-98F2-6749-B7FD-3A482FD8C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2247" t="10059" r="2111" b="8986"/>
          <a:stretch/>
        </p:blipFill>
        <p:spPr>
          <a:xfrm>
            <a:off x="-1" y="4715"/>
            <a:ext cx="9144000" cy="51665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E2E60-AE50-5144-A999-7E01850D1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0CA7BB1-514F-5146-A051-568415102F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26927"/>
            <a:ext cx="9144000" cy="19791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ja-JP" sz="3600" dirty="0" smtClean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Experiment team</a:t>
            </a:r>
            <a:r>
              <a:rPr lang="en-US" altLang="ja-JP" sz="3600" dirty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/>
            </a:r>
            <a:br>
              <a:rPr lang="en-US" altLang="ja-JP" sz="3600" dirty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/>
                  </a:outerShdw>
                </a:effectLst>
              </a:rPr>
            </a:br>
            <a:endParaRPr lang="en-US" altLang="ja-JP" sz="2700" dirty="0">
              <a:ln w="9525">
                <a:solidFill>
                  <a:schemeClr val="bg1">
                    <a:alpha val="50000"/>
                  </a:schemeClr>
                </a:solidFill>
                <a:prstDash val="solid"/>
              </a:ln>
              <a:solidFill>
                <a:srgbClr val="0432FF"/>
              </a:solidFill>
              <a:effectLst>
                <a:outerShdw blurRad="12700" dist="38100" dir="2700000" algn="tl" rotWithShape="0">
                  <a:schemeClr val="bg1"/>
                </a:outerShdw>
              </a:effectLst>
            </a:endParaRPr>
          </a:p>
        </p:txBody>
      </p:sp>
      <p:sp>
        <p:nvSpPr>
          <p:cNvPr id="15" name="正方形/長方形 1">
            <a:extLst>
              <a:ext uri="{FF2B5EF4-FFF2-40B4-BE49-F238E27FC236}">
                <a16:creationId xmlns:a16="http://schemas.microsoft.com/office/drawing/2014/main" id="{F1F73028-8229-994C-BC3E-31DF54C3D82D}"/>
              </a:ext>
            </a:extLst>
          </p:cNvPr>
          <p:cNvSpPr/>
          <p:nvPr/>
        </p:nvSpPr>
        <p:spPr>
          <a:xfrm>
            <a:off x="1" y="334062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JT-60SA Experiment Team Leaders</a:t>
            </a:r>
          </a:p>
          <a:p>
            <a:pPr algn="ctr"/>
            <a:r>
              <a:rPr lang="en-US" altLang="ja-JP" sz="2000" b="1" dirty="0" smtClean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J. Garcia, M</a:t>
            </a:r>
            <a:r>
              <a:rPr lang="en-US" altLang="ja-JP" sz="2000" b="1" dirty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sz="2000" b="1" dirty="0" smtClean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Yoshida, </a:t>
            </a:r>
            <a:r>
              <a:rPr lang="en-US" altLang="ja-JP" sz="2000" b="1" dirty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lang="en-US" altLang="ja-JP" sz="2000" b="1" dirty="0" err="1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Urano</a:t>
            </a:r>
            <a:endParaRPr lang="en-US" altLang="ja-JP" sz="2000" b="1" dirty="0">
              <a:ln w="9525">
                <a:solidFill>
                  <a:schemeClr val="bg1">
                    <a:alpha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0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CAE1B0-A4A5-1F4F-A182-7D15DD68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CE815-9AE9-4F48-8EC1-875CB9A2D998}"/>
              </a:ext>
            </a:extLst>
          </p:cNvPr>
          <p:cNvSpPr txBox="1"/>
          <p:nvPr/>
        </p:nvSpPr>
        <p:spPr>
          <a:xfrm>
            <a:off x="451413" y="837694"/>
            <a:ext cx="85613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 of JT-60SA and link to </a:t>
            </a:r>
            <a:r>
              <a:rPr kumimoji="1" lang="en-US" sz="2000" b="1" kern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EUROfusion</a:t>
            </a:r>
            <a:endParaRPr kumimoji="1" lang="en-US" sz="2000" b="1" kern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Experiment team organization </a:t>
            </a: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steps of the Experiment team  </a:t>
            </a: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74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dirty="0">
                <a:solidFill>
                  <a:schemeClr val="tx1"/>
                </a:solidFill>
                <a:latin typeface="Arial Narrow" panose="020B0606020202030204" pitchFamily="34" charset="0"/>
              </a:rPr>
              <a:t>Global structure of the JT-60SA project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43808" y="4299943"/>
            <a:ext cx="2916324" cy="50919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https://www.jt60sa.org/wp/</a:t>
            </a:r>
          </a:p>
        </p:txBody>
      </p:sp>
      <p:pic>
        <p:nvPicPr>
          <p:cNvPr id="2050" name="Image 1" descr="https://www.jt60sa.org/wp/wp-content/uploads/2021/01/governing-1024x65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880825"/>
            <a:ext cx="4973705" cy="319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55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7634" y="192410"/>
            <a:ext cx="6642738" cy="367550"/>
          </a:xfrm>
        </p:spPr>
        <p:txBody>
          <a:bodyPr>
            <a:noAutofit/>
          </a:bodyPr>
          <a:lstStyle/>
          <a:p>
            <a:pPr algn="ctr"/>
            <a:r>
              <a:rPr lang="fr-FR" sz="2700" dirty="0">
                <a:solidFill>
                  <a:schemeClr val="tx1"/>
                </a:solidFill>
                <a:latin typeface="Arial Narrow" panose="020B0606020202030204" pitchFamily="34" charset="0"/>
              </a:rPr>
              <a:t>JT-60SA </a:t>
            </a:r>
            <a:r>
              <a:rPr lang="fr-FR" sz="2700" dirty="0" err="1">
                <a:solidFill>
                  <a:schemeClr val="tx1"/>
                </a:solidFill>
                <a:latin typeface="Arial Narrow" panose="020B0606020202030204" pitchFamily="34" charset="0"/>
              </a:rPr>
              <a:t>Experiment</a:t>
            </a:r>
            <a:r>
              <a:rPr lang="fr-FR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fr-FR" sz="27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Team</a:t>
            </a:r>
            <a:endParaRPr lang="fr-FR" sz="27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3797406" y="1655135"/>
            <a:ext cx="5346594" cy="328759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The JT-60SA Experiment Team is the unified Experiment Implementation Structure for the JT-60SA </a:t>
            </a:r>
            <a:r>
              <a:rPr lang="en-US" sz="2800" dirty="0" smtClean="0">
                <a:latin typeface="Arial Narrow" panose="020B0606020202030204" pitchFamily="34" charset="0"/>
              </a:rPr>
              <a:t>experiment</a:t>
            </a:r>
          </a:p>
          <a:p>
            <a:r>
              <a:rPr lang="en-US" sz="2800" dirty="0" smtClean="0">
                <a:latin typeface="Arial Narrow" panose="020B0606020202030204" pitchFamily="34" charset="0"/>
              </a:rPr>
              <a:t>3 Experiment Leaders</a:t>
            </a:r>
          </a:p>
          <a:p>
            <a:pPr lvl="1"/>
            <a:r>
              <a:rPr lang="en-US" sz="2600" dirty="0" smtClean="0">
                <a:latin typeface="Arial Narrow" panose="020B0606020202030204" pitchFamily="34" charset="0"/>
              </a:rPr>
              <a:t>Maiko Yoshida</a:t>
            </a:r>
          </a:p>
          <a:p>
            <a:pPr lvl="1"/>
            <a:r>
              <a:rPr lang="en-US" sz="2600" dirty="0" smtClean="0">
                <a:latin typeface="Arial Narrow" panose="020B0606020202030204" pitchFamily="34" charset="0"/>
              </a:rPr>
              <a:t>Hajime Urano</a:t>
            </a:r>
          </a:p>
          <a:p>
            <a:pPr lvl="1"/>
            <a:r>
              <a:rPr lang="en-US" sz="2600" dirty="0" smtClean="0">
                <a:latin typeface="Arial Narrow" panose="020B0606020202030204" pitchFamily="34" charset="0"/>
              </a:rPr>
              <a:t>Jeronimo Garcia </a:t>
            </a:r>
            <a:endParaRPr lang="en-US" sz="2600" dirty="0">
              <a:latin typeface="Arial Narrow" panose="020B0606020202030204" pitchFamily="34" charset="0"/>
            </a:endParaRPr>
          </a:p>
        </p:txBody>
      </p:sp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1912702"/>
            <a:ext cx="3221821" cy="2904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526" y="843559"/>
            <a:ext cx="3567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Arial Narrow" panose="020B0606020202030204" pitchFamily="34" charset="0"/>
              </a:rPr>
              <a:t>JT-60SA Project leader and EU and JA Project Managers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033718" y="1545636"/>
            <a:ext cx="0" cy="43204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85415" y="980043"/>
            <a:ext cx="3605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Arial Narrow" panose="020B0606020202030204" pitchFamily="34" charset="0"/>
              </a:rPr>
              <a:t>https://www.jt60sa.org/wp/</a:t>
            </a:r>
          </a:p>
        </p:txBody>
      </p:sp>
    </p:spTree>
    <p:extLst>
      <p:ext uri="{BB962C8B-B14F-4D97-AF65-F5344CB8AC3E}">
        <p14:creationId xmlns:p14="http://schemas.microsoft.com/office/powerpoint/2010/main" val="6313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7634" y="192410"/>
            <a:ext cx="6642738" cy="367550"/>
          </a:xfrm>
        </p:spPr>
        <p:txBody>
          <a:bodyPr>
            <a:noAutofit/>
          </a:bodyPr>
          <a:lstStyle/>
          <a:p>
            <a:pPr algn="ctr"/>
            <a:r>
              <a:rPr lang="fr-FR" sz="2700" dirty="0">
                <a:solidFill>
                  <a:schemeClr val="tx1"/>
                </a:solidFill>
                <a:latin typeface="Arial Narrow" panose="020B0606020202030204" pitchFamily="34" charset="0"/>
              </a:rPr>
              <a:t>JT-60SA </a:t>
            </a:r>
            <a:r>
              <a:rPr lang="fr-FR" sz="2700" dirty="0" err="1">
                <a:solidFill>
                  <a:schemeClr val="tx1"/>
                </a:solidFill>
                <a:latin typeface="Arial Narrow" panose="020B0606020202030204" pitchFamily="34" charset="0"/>
              </a:rPr>
              <a:t>Experiment</a:t>
            </a:r>
            <a:r>
              <a:rPr lang="fr-FR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Team: </a:t>
            </a:r>
            <a:r>
              <a:rPr lang="fr-FR" sz="2700" dirty="0" err="1">
                <a:solidFill>
                  <a:schemeClr val="tx1"/>
                </a:solidFill>
                <a:latin typeface="Arial Narrow" panose="020B0606020202030204" pitchFamily="34" charset="0"/>
              </a:rPr>
              <a:t>experiment</a:t>
            </a:r>
            <a:r>
              <a:rPr lang="fr-FR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leaders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3815916" y="789552"/>
            <a:ext cx="5346594" cy="4266474"/>
          </a:xfrm>
        </p:spPr>
        <p:txBody>
          <a:bodyPr>
            <a:normAutofit fontScale="62500" lnSpcReduction="20000"/>
          </a:bodyPr>
          <a:lstStyle/>
          <a:p>
            <a:endParaRPr lang="en-US" sz="2175" dirty="0">
              <a:latin typeface="Arial Narrow" panose="020B0606020202030204" pitchFamily="34" charset="0"/>
            </a:endParaRPr>
          </a:p>
          <a:p>
            <a:r>
              <a:rPr lang="en-US" sz="3150" b="1" dirty="0">
                <a:latin typeface="Arial Narrow" panose="020B0606020202030204" pitchFamily="34" charset="0"/>
              </a:rPr>
              <a:t>Experiment Team Leaders are responsible for:</a:t>
            </a:r>
          </a:p>
          <a:p>
            <a:endParaRPr lang="en-US" dirty="0" smtClean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50" dirty="0">
                <a:solidFill>
                  <a:srgbClr val="FF0000"/>
                </a:solidFill>
                <a:latin typeface="Arial Narrow" panose="020B0606020202030204" pitchFamily="34" charset="0"/>
              </a:rPr>
              <a:t>Jointly</a:t>
            </a:r>
            <a:r>
              <a:rPr lang="en-US" sz="2850" dirty="0">
                <a:latin typeface="Arial Narrow" panose="020B0606020202030204" pitchFamily="34" charset="0"/>
              </a:rPr>
              <a:t> develop the Annual Experiment Programme and submit it with the Annual Experiment Report to the Project Managers (PMs) and to the Project Leader (PL) </a:t>
            </a:r>
          </a:p>
          <a:p>
            <a:pPr>
              <a:spcBef>
                <a:spcPts val="600"/>
              </a:spcBef>
            </a:pPr>
            <a:r>
              <a:rPr lang="en-US" sz="2850" dirty="0">
                <a:solidFill>
                  <a:srgbClr val="FF0000"/>
                </a:solidFill>
                <a:latin typeface="Arial Narrow" panose="020B0606020202030204" pitchFamily="34" charset="0"/>
              </a:rPr>
              <a:t>Jointly</a:t>
            </a:r>
            <a:r>
              <a:rPr lang="en-US" sz="2850" dirty="0">
                <a:latin typeface="Arial Narrow" panose="020B0606020202030204" pitchFamily="34" charset="0"/>
              </a:rPr>
              <a:t> assessing, prioritizing, and allocating machine time to experimental proposals</a:t>
            </a:r>
          </a:p>
          <a:p>
            <a:pPr>
              <a:spcBef>
                <a:spcPts val="600"/>
              </a:spcBef>
            </a:pPr>
            <a:r>
              <a:rPr lang="en-US" sz="2850" dirty="0">
                <a:solidFill>
                  <a:srgbClr val="FF0000"/>
                </a:solidFill>
                <a:latin typeface="Arial Narrow" panose="020B0606020202030204" pitchFamily="34" charset="0"/>
              </a:rPr>
              <a:t>Jointly </a:t>
            </a:r>
            <a:r>
              <a:rPr lang="en-US" sz="2850" dirty="0">
                <a:latin typeface="Arial Narrow" panose="020B0606020202030204" pitchFamily="34" charset="0"/>
              </a:rPr>
              <a:t>direct and supervise the Experiment Team in the implementation of the Annual Experiment </a:t>
            </a:r>
            <a:r>
              <a:rPr lang="en-US" sz="2850" dirty="0" err="1">
                <a:latin typeface="Arial Narrow" panose="020B0606020202030204" pitchFamily="34" charset="0"/>
              </a:rPr>
              <a:t>Programme</a:t>
            </a:r>
            <a:r>
              <a:rPr lang="en-US" sz="2850" dirty="0"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850" dirty="0">
                <a:solidFill>
                  <a:srgbClr val="FF0000"/>
                </a:solidFill>
                <a:latin typeface="Arial Narrow" panose="020B0606020202030204" pitchFamily="34" charset="0"/>
              </a:rPr>
              <a:t>Jointly </a:t>
            </a:r>
            <a:r>
              <a:rPr lang="en-US" sz="2850" dirty="0">
                <a:latin typeface="Arial Narrow" panose="020B0606020202030204" pitchFamily="34" charset="0"/>
              </a:rPr>
              <a:t>coordinate and validate the publications related to the Experimental Team activity.</a:t>
            </a:r>
          </a:p>
          <a:p>
            <a:pPr>
              <a:spcBef>
                <a:spcPts val="600"/>
              </a:spcBef>
            </a:pPr>
            <a:r>
              <a:rPr lang="en-US" sz="2850" dirty="0">
                <a:solidFill>
                  <a:srgbClr val="FF0000"/>
                </a:solidFill>
                <a:latin typeface="Arial Narrow" panose="020B0606020202030204" pitchFamily="34" charset="0"/>
              </a:rPr>
              <a:t>Jointly </a:t>
            </a:r>
            <a:r>
              <a:rPr lang="en-US" sz="2850" dirty="0">
                <a:latin typeface="Arial Narrow" panose="020B0606020202030204" pitchFamily="34" charset="0"/>
              </a:rPr>
              <a:t>receive, assess and make proposals for machine enhancement from the experiment team </a:t>
            </a:r>
          </a:p>
          <a:p>
            <a:pPr>
              <a:spcBef>
                <a:spcPts val="600"/>
              </a:spcBef>
            </a:pPr>
            <a:r>
              <a:rPr lang="en-US" sz="2850" dirty="0">
                <a:solidFill>
                  <a:srgbClr val="FF0000"/>
                </a:solidFill>
                <a:latin typeface="Arial Narrow" panose="020B0606020202030204" pitchFamily="34" charset="0"/>
              </a:rPr>
              <a:t>Jointly </a:t>
            </a:r>
            <a:r>
              <a:rPr lang="en-US" sz="2850" dirty="0">
                <a:latin typeface="Arial Narrow" panose="020B0606020202030204" pitchFamily="34" charset="0"/>
              </a:rPr>
              <a:t>contribute to the evaluation of the machine enhancement </a:t>
            </a:r>
            <a:r>
              <a:rPr lang="en-US" sz="2850" dirty="0" smtClean="0">
                <a:latin typeface="Arial Narrow" panose="020B0606020202030204" pitchFamily="34" charset="0"/>
              </a:rPr>
              <a:t>proposals</a:t>
            </a:r>
            <a:endParaRPr lang="en-US" sz="2850" dirty="0">
              <a:latin typeface="Arial Narrow" panose="020B0606020202030204" pitchFamily="34" charset="0"/>
            </a:endParaRPr>
          </a:p>
        </p:txBody>
      </p:sp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61" y="1825228"/>
            <a:ext cx="3583249" cy="32307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526" y="843559"/>
            <a:ext cx="3567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Arial Narrow" panose="020B0606020202030204" pitchFamily="34" charset="0"/>
              </a:rPr>
              <a:t>JT-60SA Project leader and EU and JA Project Managers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040204" y="1489890"/>
            <a:ext cx="0" cy="43204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4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C7A6CE5-63D1-A641-B2FB-40DEE1A13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6903"/>
            <a:ext cx="8090704" cy="573528"/>
          </a:xfrm>
        </p:spPr>
        <p:txBody>
          <a:bodyPr/>
          <a:lstStyle/>
          <a:p>
            <a:r>
              <a:rPr lang="en-GB" dirty="0"/>
              <a:t>JT-60SA Experiment Plan Has Been Entrusted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2B71166-F1AB-4042-84D0-6A892AB8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286750" y="0"/>
            <a:ext cx="857250" cy="357188"/>
          </a:xfrm>
        </p:spPr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sp>
        <p:nvSpPr>
          <p:cNvPr id="13" name="Rectangle 12"/>
          <p:cNvSpPr/>
          <p:nvPr/>
        </p:nvSpPr>
        <p:spPr>
          <a:xfrm>
            <a:off x="1" y="3343007"/>
            <a:ext cx="861870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latin typeface="Arial Narrow" panose="020B0606020202030204" pitchFamily="34" charset="0"/>
              </a:rPr>
              <a:t>Topical group Leaders are responsible for</a:t>
            </a:r>
            <a:r>
              <a:rPr lang="en-US" dirty="0">
                <a:latin typeface="Arial Narrow" panose="020B0606020202030204" pitchFamily="34" charset="0"/>
              </a:rPr>
              <a:t>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 Narrow" panose="020B0606020202030204" pitchFamily="34" charset="0"/>
              </a:rPr>
              <a:t>coordinate the scientific discussion of experiment proposals and the execution of the experiments assigned to the Topical Group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 Narrow" panose="020B0606020202030204" pitchFamily="34" charset="0"/>
              </a:rPr>
              <a:t>the Experiment Coordinator is assigned by the Topical Group Leader of the topic or by the Experiment Leaders when it is across multiple topics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 Narrow" panose="020B0606020202030204" pitchFamily="34" charset="0"/>
              </a:rPr>
              <a:t>the Topical Leader also summarizes the results and reports to the Experiment Leaders. </a:t>
            </a:r>
          </a:p>
          <a:p>
            <a:pPr algn="l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261206" y="779733"/>
            <a:ext cx="280831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514298" fontAlgn="base">
              <a:spcBef>
                <a:spcPts val="338"/>
              </a:spcBef>
              <a:spcAft>
                <a:spcPct val="0"/>
              </a:spcAft>
            </a:pPr>
            <a:r>
              <a:rPr kumimoji="1" lang="fr-FR" sz="2400" b="1" kern="0" dirty="0" err="1">
                <a:latin typeface="Arial Narrow" panose="020B0606020202030204" pitchFamily="34" charset="0"/>
                <a:cs typeface="Arial" panose="020B0604020202020204" pitchFamily="34" charset="0"/>
              </a:rPr>
              <a:t>Experiment</a:t>
            </a:r>
            <a:r>
              <a:rPr kumimoji="1" lang="fr-FR" sz="2400" b="1" kern="0" dirty="0">
                <a:latin typeface="Arial Narrow" panose="020B0606020202030204" pitchFamily="34" charset="0"/>
                <a:cs typeface="Arial" panose="020B0604020202020204" pitchFamily="34" charset="0"/>
              </a:rPr>
              <a:t> Leaders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921611" y="1583875"/>
            <a:ext cx="1038117" cy="16619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Divertor</a:t>
            </a:r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, </a:t>
            </a:r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Scrape</a:t>
            </a:r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 Off Layer and Plasma-</a:t>
            </a:r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Material</a:t>
            </a:r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 Interaction</a:t>
            </a:r>
          </a:p>
          <a:p>
            <a:pPr algn="l"/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Tomohide Nakano (QST, </a:t>
            </a:r>
            <a:r>
              <a:rPr lang="fr-FR" sz="900" dirty="0" err="1">
                <a:solidFill>
                  <a:srgbClr val="222222"/>
                </a:solidFill>
                <a:latin typeface="Arial Narrow" panose="020B0606020202030204" pitchFamily="34" charset="0"/>
              </a:rPr>
              <a:t>Japan</a:t>
            </a:r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)</a:t>
            </a:r>
          </a:p>
          <a:p>
            <a:pPr algn="l"/>
            <a:endParaRPr lang="fr-FR" sz="1200" dirty="0">
              <a:solidFill>
                <a:srgbClr val="222222"/>
              </a:solidFill>
              <a:latin typeface="Poppin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00877" y="1594332"/>
            <a:ext cx="972108" cy="11310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Pedestal</a:t>
            </a:r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 and </a:t>
            </a:r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Edge</a:t>
            </a:r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 </a:t>
            </a:r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Physics</a:t>
            </a:r>
            <a:endParaRPr lang="fr-FR" sz="1200" b="1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pPr algn="l"/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Nobuyuki Aiba (QST, </a:t>
            </a:r>
            <a:r>
              <a:rPr lang="fr-FR" sz="900" dirty="0" err="1">
                <a:solidFill>
                  <a:srgbClr val="222222"/>
                </a:solidFill>
                <a:latin typeface="Arial Narrow" panose="020B0606020202030204" pitchFamily="34" charset="0"/>
              </a:rPr>
              <a:t>Japan</a:t>
            </a:r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)</a:t>
            </a:r>
          </a:p>
          <a:p>
            <a:pPr algn="l"/>
            <a:endParaRPr lang="fr-FR" sz="1350" dirty="0">
              <a:solidFill>
                <a:srgbClr val="222222"/>
              </a:solidFill>
              <a:latin typeface="Poppins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474071" y="1594332"/>
            <a:ext cx="97210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MHD </a:t>
            </a:r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Stability</a:t>
            </a:r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 and Control</a:t>
            </a:r>
          </a:p>
          <a:p>
            <a:pPr algn="l"/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Gianluca </a:t>
            </a:r>
            <a:r>
              <a:rPr lang="fr-FR" sz="900" dirty="0" err="1">
                <a:solidFill>
                  <a:srgbClr val="222222"/>
                </a:solidFill>
                <a:latin typeface="Arial Narrow" panose="020B0606020202030204" pitchFamily="34" charset="0"/>
              </a:rPr>
              <a:t>Pucella</a:t>
            </a:r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 (ENEA, </a:t>
            </a:r>
            <a:r>
              <a:rPr lang="fr-FR" sz="900" dirty="0" err="1">
                <a:solidFill>
                  <a:srgbClr val="222222"/>
                </a:solidFill>
                <a:latin typeface="Arial Narrow" panose="020B0606020202030204" pitchFamily="34" charset="0"/>
              </a:rPr>
              <a:t>Italy</a:t>
            </a:r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592476" y="1594332"/>
            <a:ext cx="964874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Transport and Confinement</a:t>
            </a:r>
          </a:p>
          <a:p>
            <a:pPr algn="l"/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Luca Garzotti (UKAEA, UK)</a:t>
            </a:r>
          </a:p>
          <a:p>
            <a:pPr algn="l"/>
            <a:endParaRPr lang="fr-FR" sz="1200" dirty="0">
              <a:solidFill>
                <a:srgbClr val="222222"/>
              </a:solidFill>
              <a:latin typeface="Poppin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691461" y="1594332"/>
            <a:ext cx="972108" cy="12464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High </a:t>
            </a:r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Energy</a:t>
            </a:r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 </a:t>
            </a:r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Particle</a:t>
            </a:r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 </a:t>
            </a:r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Behavior</a:t>
            </a:r>
            <a:endParaRPr lang="fr-FR" sz="1200" b="1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pPr algn="l"/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Yevgen Kazakov (LPP-ERM/KMS, </a:t>
            </a:r>
            <a:r>
              <a:rPr lang="fr-FR" sz="900" dirty="0" err="1">
                <a:solidFill>
                  <a:srgbClr val="222222"/>
                </a:solidFill>
                <a:latin typeface="Arial Narrow" panose="020B0606020202030204" pitchFamily="34" charset="0"/>
              </a:rPr>
              <a:t>Belgium</a:t>
            </a:r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)</a:t>
            </a:r>
          </a:p>
          <a:p>
            <a:pPr algn="l"/>
            <a:endParaRPr lang="fr-FR" sz="1200" dirty="0">
              <a:solidFill>
                <a:srgbClr val="222222"/>
              </a:solidFill>
              <a:latin typeface="Poppin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208978" y="1598209"/>
            <a:ext cx="1138217" cy="11310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Operation</a:t>
            </a:r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 </a:t>
            </a:r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Regime</a:t>
            </a:r>
            <a:r>
              <a:rPr lang="fr-FR" sz="1200" b="1" dirty="0">
                <a:solidFill>
                  <a:srgbClr val="222222"/>
                </a:solidFill>
                <a:latin typeface="Arial Narrow" panose="020B0606020202030204" pitchFamily="34" charset="0"/>
              </a:rPr>
              <a:t> </a:t>
            </a:r>
            <a:r>
              <a:rPr lang="fr-FR" sz="1200" b="1" dirty="0" err="1">
                <a:solidFill>
                  <a:srgbClr val="222222"/>
                </a:solidFill>
                <a:latin typeface="Arial Narrow" panose="020B0606020202030204" pitchFamily="34" charset="0"/>
              </a:rPr>
              <a:t>Development</a:t>
            </a:r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 </a:t>
            </a:r>
          </a:p>
          <a:p>
            <a:pPr algn="l"/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Takuma Wakatsuki (QST, </a:t>
            </a:r>
            <a:r>
              <a:rPr lang="fr-FR" sz="900" dirty="0" err="1">
                <a:solidFill>
                  <a:srgbClr val="222222"/>
                </a:solidFill>
                <a:latin typeface="Arial Narrow" panose="020B0606020202030204" pitchFamily="34" charset="0"/>
              </a:rPr>
              <a:t>Japan</a:t>
            </a:r>
            <a:r>
              <a:rPr lang="fr-FR" sz="900" dirty="0">
                <a:solidFill>
                  <a:srgbClr val="222222"/>
                </a:solidFill>
                <a:latin typeface="Arial Narrow" panose="020B0606020202030204" pitchFamily="34" charset="0"/>
              </a:rPr>
              <a:t>)</a:t>
            </a:r>
          </a:p>
          <a:p>
            <a:pPr algn="l"/>
            <a:endParaRPr lang="fr-FR" sz="1350" dirty="0">
              <a:solidFill>
                <a:srgbClr val="222222"/>
              </a:solidFill>
              <a:latin typeface="Poppins"/>
            </a:endParaRPr>
          </a:p>
        </p:txBody>
      </p:sp>
      <p:cxnSp>
        <p:nvCxnSpPr>
          <p:cNvPr id="26" name="Connecteur en angle 25"/>
          <p:cNvCxnSpPr>
            <a:stCxn id="25" idx="0"/>
          </p:cNvCxnSpPr>
          <p:nvPr/>
        </p:nvCxnSpPr>
        <p:spPr>
          <a:xfrm rot="5400000" flipH="1" flipV="1">
            <a:off x="3211458" y="-26931"/>
            <a:ext cx="191768" cy="3058512"/>
          </a:xfrm>
          <a:prstGeom prst="bentConnector2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en angle 27"/>
          <p:cNvCxnSpPr>
            <a:stCxn id="21" idx="0"/>
            <a:endCxn id="16" idx="2"/>
          </p:cNvCxnSpPr>
          <p:nvPr/>
        </p:nvCxnSpPr>
        <p:spPr>
          <a:xfrm rot="5400000" flipH="1" flipV="1">
            <a:off x="3636276" y="565247"/>
            <a:ext cx="352934" cy="17052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22" idx="0"/>
          </p:cNvCxnSpPr>
          <p:nvPr/>
        </p:nvCxnSpPr>
        <p:spPr>
          <a:xfrm rot="5400000" flipH="1" flipV="1">
            <a:off x="4292635" y="1185384"/>
            <a:ext cx="191228" cy="626671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stCxn id="24" idx="0"/>
          </p:cNvCxnSpPr>
          <p:nvPr/>
        </p:nvCxnSpPr>
        <p:spPr>
          <a:xfrm rot="16200000" flipV="1">
            <a:off x="4905207" y="1322025"/>
            <a:ext cx="191768" cy="352847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20" idx="0"/>
          </p:cNvCxnSpPr>
          <p:nvPr/>
        </p:nvCxnSpPr>
        <p:spPr>
          <a:xfrm rot="16200000" flipV="1">
            <a:off x="5636469" y="943870"/>
            <a:ext cx="187890" cy="111303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2"/>
          <p:cNvCxnSpPr>
            <a:stCxn id="18" idx="0"/>
          </p:cNvCxnSpPr>
          <p:nvPr/>
        </p:nvCxnSpPr>
        <p:spPr>
          <a:xfrm rot="16200000" flipV="1">
            <a:off x="6770008" y="913213"/>
            <a:ext cx="180771" cy="1160553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6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3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Specific</a:t>
            </a:r>
            <a:r>
              <a:rPr lang="fr-FR" sz="33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 Narrow" panose="020B0606020202030204" pitchFamily="34" charset="0"/>
              </a:rPr>
              <a:t>working</a:t>
            </a:r>
            <a:r>
              <a:rPr lang="fr-FR" sz="3300" dirty="0">
                <a:solidFill>
                  <a:schemeClr val="tx1"/>
                </a:solidFill>
                <a:latin typeface="Arial Narrow" panose="020B0606020202030204" pitchFamily="34" charset="0"/>
              </a:rPr>
              <a:t> groups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64470"/>
            <a:ext cx="9144000" cy="4021526"/>
          </a:xfrm>
        </p:spPr>
        <p:txBody>
          <a:bodyPr>
            <a:normAutofit fontScale="92500"/>
          </a:bodyPr>
          <a:lstStyle/>
          <a:p>
            <a:r>
              <a:rPr lang="en-US" sz="2625" dirty="0">
                <a:latin typeface="Arial Narrow" panose="020B0606020202030204" pitchFamily="34" charset="0"/>
              </a:rPr>
              <a:t>Several topics have implications in the Experiment team and operational aspects</a:t>
            </a:r>
          </a:p>
          <a:p>
            <a:r>
              <a:rPr lang="en-US" sz="2625" dirty="0">
                <a:latin typeface="Arial Narrow" panose="020B0606020202030204" pitchFamily="34" charset="0"/>
              </a:rPr>
              <a:t>Several working groups are being </a:t>
            </a:r>
            <a:r>
              <a:rPr lang="en-US" sz="2625" dirty="0" smtClean="0">
                <a:latin typeface="Arial Narrow" panose="020B0606020202030204" pitchFamily="34" charset="0"/>
              </a:rPr>
              <a:t>organized:</a:t>
            </a:r>
            <a:endParaRPr lang="en-US" sz="2625" dirty="0">
              <a:latin typeface="Arial Narrow" panose="020B0606020202030204" pitchFamily="34" charset="0"/>
            </a:endParaRPr>
          </a:p>
          <a:p>
            <a:endParaRPr lang="fr-FR" sz="1950" dirty="0"/>
          </a:p>
          <a:p>
            <a:r>
              <a:rPr lang="en-US" sz="1950" dirty="0">
                <a:latin typeface="Arial Narrow" panose="020B0606020202030204" pitchFamily="34" charset="0"/>
              </a:rPr>
              <a:t>Working group: Real time control (creation, development) led by the </a:t>
            </a:r>
            <a:r>
              <a:rPr lang="fr-FR" sz="1950" dirty="0" err="1">
                <a:solidFill>
                  <a:srgbClr val="222222"/>
                </a:solidFill>
                <a:latin typeface="Arial Narrow" panose="020B0606020202030204" pitchFamily="34" charset="0"/>
              </a:rPr>
              <a:t>Operation</a:t>
            </a:r>
            <a:r>
              <a:rPr lang="fr-FR" sz="1950" dirty="0">
                <a:solidFill>
                  <a:srgbClr val="222222"/>
                </a:solidFill>
                <a:latin typeface="Arial Narrow" panose="020B0606020202030204" pitchFamily="34" charset="0"/>
              </a:rPr>
              <a:t> </a:t>
            </a:r>
            <a:r>
              <a:rPr lang="fr-FR" sz="1950" dirty="0" err="1">
                <a:solidFill>
                  <a:srgbClr val="222222"/>
                </a:solidFill>
                <a:latin typeface="Arial Narrow" panose="020B0606020202030204" pitchFamily="34" charset="0"/>
              </a:rPr>
              <a:t>Regime</a:t>
            </a:r>
            <a:r>
              <a:rPr lang="fr-FR" sz="1950" dirty="0">
                <a:solidFill>
                  <a:srgbClr val="222222"/>
                </a:solidFill>
                <a:latin typeface="Arial Narrow" panose="020B0606020202030204" pitchFamily="34" charset="0"/>
              </a:rPr>
              <a:t> </a:t>
            </a:r>
            <a:r>
              <a:rPr lang="fr-FR" sz="1950" dirty="0" err="1">
                <a:solidFill>
                  <a:srgbClr val="222222"/>
                </a:solidFill>
                <a:latin typeface="Arial Narrow" panose="020B0606020202030204" pitchFamily="34" charset="0"/>
              </a:rPr>
              <a:t>Development</a:t>
            </a:r>
            <a:r>
              <a:rPr lang="fr-FR" sz="1425" dirty="0">
                <a:solidFill>
                  <a:srgbClr val="222222"/>
                </a:solidFill>
                <a:latin typeface="Arial Narrow" panose="020B0606020202030204" pitchFamily="34" charset="0"/>
              </a:rPr>
              <a:t> </a:t>
            </a:r>
            <a:r>
              <a:rPr lang="fr-FR" sz="1950" dirty="0">
                <a:solidFill>
                  <a:srgbClr val="222222"/>
                </a:solidFill>
                <a:latin typeface="Arial Narrow" panose="020B0606020202030204" pitchFamily="34" charset="0"/>
              </a:rPr>
              <a:t>TGL</a:t>
            </a:r>
            <a:r>
              <a:rPr lang="fr-FR" sz="1425" dirty="0">
                <a:solidFill>
                  <a:srgbClr val="222222"/>
                </a:solidFill>
                <a:latin typeface="Arial Narrow" panose="020B0606020202030204" pitchFamily="34" charset="0"/>
              </a:rPr>
              <a:t> </a:t>
            </a:r>
            <a:r>
              <a:rPr lang="en-US" sz="1950" dirty="0">
                <a:latin typeface="Arial Narrow" panose="020B0606020202030204" pitchFamily="34" charset="0"/>
              </a:rPr>
              <a:t> with participants from the integrated commissioning team (including F4E). </a:t>
            </a:r>
          </a:p>
          <a:p>
            <a:r>
              <a:rPr lang="en-US" sz="1950" dirty="0">
                <a:latin typeface="Arial Narrow" panose="020B0606020202030204" pitchFamily="34" charset="0"/>
              </a:rPr>
              <a:t>Working group: Disruption avoidance techniques and disruption database led by </a:t>
            </a:r>
            <a:r>
              <a:rPr lang="fr-FR" sz="1950" dirty="0">
                <a:solidFill>
                  <a:srgbClr val="222222"/>
                </a:solidFill>
                <a:latin typeface="Arial Narrow" panose="020B0606020202030204" pitchFamily="34" charset="0"/>
              </a:rPr>
              <a:t>MHD </a:t>
            </a:r>
            <a:r>
              <a:rPr lang="fr-FR" sz="1950" dirty="0" err="1">
                <a:solidFill>
                  <a:srgbClr val="222222"/>
                </a:solidFill>
                <a:latin typeface="Arial Narrow" panose="020B0606020202030204" pitchFamily="34" charset="0"/>
              </a:rPr>
              <a:t>Stability</a:t>
            </a:r>
            <a:r>
              <a:rPr lang="fr-FR" sz="1950" dirty="0">
                <a:solidFill>
                  <a:srgbClr val="222222"/>
                </a:solidFill>
                <a:latin typeface="Arial Narrow" panose="020B0606020202030204" pitchFamily="34" charset="0"/>
              </a:rPr>
              <a:t> and Control</a:t>
            </a:r>
            <a:r>
              <a:rPr lang="en-US" sz="1950" dirty="0">
                <a:latin typeface="Arial Narrow" panose="020B0606020202030204" pitchFamily="34" charset="0"/>
              </a:rPr>
              <a:t> TGL  with participants from the integrated commissioning team (including F4E).</a:t>
            </a:r>
            <a:r>
              <a:rPr lang="en-US" sz="1950" dirty="0"/>
              <a:t> </a:t>
            </a:r>
            <a:r>
              <a:rPr lang="fr-FR" sz="1950" dirty="0"/>
              <a:t> </a:t>
            </a:r>
          </a:p>
          <a:p>
            <a:r>
              <a:rPr lang="en-US" sz="1950" dirty="0">
                <a:solidFill>
                  <a:srgbClr val="FF0000"/>
                </a:solidFill>
                <a:latin typeface="Arial Narrow" panose="020B0606020202030204" pitchFamily="34" charset="0"/>
              </a:rPr>
              <a:t>Working group: Integrated Data Management (Integrated data coherence, data validation chain and software management) under preparation. A meeting will be organized soon.</a:t>
            </a:r>
          </a:p>
          <a:p>
            <a:r>
              <a:rPr lang="en-US" sz="1950" dirty="0">
                <a:solidFill>
                  <a:srgbClr val="FF0000"/>
                </a:solidFill>
                <a:latin typeface="Arial Narrow" panose="020B0606020202030204" pitchFamily="34" charset="0"/>
              </a:rPr>
              <a:t>Working group: Diagnostics (status, requests) under discussion. (the diagnostics are subsystems handled by QST)</a:t>
            </a:r>
            <a:endParaRPr lang="fr-FR" sz="195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695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joint team: First </a:t>
            </a:r>
            <a:r>
              <a:rPr lang="fr-FR" dirty="0" err="1" smtClean="0"/>
              <a:t>Experiment</a:t>
            </a:r>
            <a:r>
              <a:rPr lang="fr-FR" dirty="0" smtClean="0"/>
              <a:t> Team Coordination meeting April 2022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err="1" smtClean="0"/>
              <a:t>J.Garcia</a:t>
            </a:r>
            <a:r>
              <a:rPr lang="en-US" altLang="ja-JP" dirty="0" smtClean="0"/>
              <a:t>|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ETCM| 27/04/2022| </a:t>
            </a:r>
            <a:fld id="{3F11EFF5-44ED-A340-B978-F89C753D2229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821310"/>
            <a:ext cx="6659200" cy="4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DBF60E81-1FDD-4702-AADD-CEC3B2467366}"/>
              </a:ext>
            </a:extLst>
          </p:cNvPr>
          <p:cNvSpPr txBox="1">
            <a:spLocks noChangeArrowheads="1"/>
          </p:cNvSpPr>
          <p:nvPr/>
        </p:nvSpPr>
        <p:spPr>
          <a:xfrm>
            <a:off x="89503" y="190096"/>
            <a:ext cx="8208912" cy="450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 defTabSz="685800">
              <a:lnSpc>
                <a:spcPts val="2100"/>
              </a:lnSpc>
              <a:defRPr/>
            </a:pPr>
            <a:r>
              <a:rPr lang="en-US" sz="2100" dirty="0">
                <a:sym typeface="Gill Sans" pitchFamily="-1" charset="0"/>
              </a:rPr>
              <a:t>First steps: providing tools for management onsite and offsite</a:t>
            </a:r>
            <a:endParaRPr lang="en-US" altLang="ja-JP" sz="2100" kern="0" dirty="0">
              <a:solidFill>
                <a:srgbClr val="2D2D8A">
                  <a:lumMod val="75000"/>
                </a:srgb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  <a:sym typeface="Gill Sans" pitchFamily="-1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1058EFF-A942-4F26-B0F3-BC198F55A1D4}"/>
              </a:ext>
            </a:extLst>
          </p:cNvPr>
          <p:cNvSpPr txBox="1">
            <a:spLocks noChangeArrowheads="1"/>
          </p:cNvSpPr>
          <p:nvPr/>
        </p:nvSpPr>
        <p:spPr>
          <a:xfrm>
            <a:off x="4355976" y="640151"/>
            <a:ext cx="4777439" cy="4286088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SzPct val="100000"/>
              <a:buFont typeface="Times" charset="0"/>
              <a:buChar char="•"/>
              <a:defRPr kumimoji="1" sz="2000">
                <a:solidFill>
                  <a:schemeClr val="accent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80168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v"/>
              <a:defRPr kumimoji="1" sz="1600">
                <a:solidFill>
                  <a:schemeClr val="accent2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89038" indent="-1968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Ø"/>
              <a:defRPr kumimoji="1" sz="1400">
                <a:solidFill>
                  <a:schemeClr val="accent2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97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Char char="–"/>
              <a:defRPr kumimoji="1"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4pPr>
            <a:lvl5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 kumimoji="1"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5pPr>
            <a:lvl6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6pPr>
            <a:lvl7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7pPr>
            <a:lvl8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8pPr>
            <a:lvl9pPr marL="3944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marL="150019" indent="-150019" defTabSz="685800">
              <a:buFont typeface="Wingdings" panose="05000000000000000000" pitchFamily="2" charset="2"/>
              <a:buChar char="l"/>
              <a:defRPr/>
            </a:pPr>
            <a:r>
              <a:rPr lang="en-US" altLang="ja-JP" sz="1800" kern="0" dirty="0">
                <a:solidFill>
                  <a:srgbClr val="2D2D8A"/>
                </a:solidFill>
                <a:latin typeface="Arial Narrow" panose="020B0606020202030204" pitchFamily="34" charset="0"/>
                <a:ea typeface="メイリオ" panose="020B0604030504040204" pitchFamily="50" charset="-128"/>
                <a:cs typeface="Arial" panose="020B0604020202020204" pitchFamily="34" charset="0"/>
                <a:sym typeface="Gill Sans" pitchFamily="-1" charset="0"/>
              </a:rPr>
              <a:t> Environment of participation to experiment and data analysis is being developed for as equivalent access as possible between on-premise and remotely</a:t>
            </a:r>
          </a:p>
          <a:p>
            <a:pPr marL="671513" indent="-264319" defTabSz="685800">
              <a:lnSpc>
                <a:spcPts val="1350"/>
              </a:lnSpc>
              <a:defRPr/>
            </a:pPr>
            <a:r>
              <a:rPr lang="en-US" altLang="ja-JP" sz="1800" kern="0" dirty="0">
                <a:solidFill>
                  <a:srgbClr val="2D2D8A"/>
                </a:solidFill>
                <a:latin typeface="Arial Narrow" panose="020B0606020202030204" pitchFamily="34" charset="0"/>
                <a:ea typeface="メイリオ" panose="020B0604030504040204" pitchFamily="50" charset="-128"/>
                <a:cs typeface="Arial" panose="020B0604020202020204" pitchFamily="34" charset="0"/>
                <a:sym typeface="Gill Sans" pitchFamily="-1" charset="0"/>
              </a:rPr>
              <a:t>	HMI: control and monitor for whole JT-60SA operation</a:t>
            </a:r>
          </a:p>
          <a:p>
            <a:pPr marL="671513" indent="-264319" defTabSz="685800">
              <a:lnSpc>
                <a:spcPts val="1350"/>
              </a:lnSpc>
              <a:defRPr/>
            </a:pPr>
            <a:r>
              <a:rPr lang="en-US" altLang="ja-JP" sz="1800" kern="0" dirty="0">
                <a:solidFill>
                  <a:srgbClr val="2D2D8A"/>
                </a:solidFill>
                <a:latin typeface="Arial Narrow" panose="020B0606020202030204" pitchFamily="34" charset="0"/>
                <a:ea typeface="メイリオ" panose="020B0604030504040204" pitchFamily="50" charset="-128"/>
                <a:cs typeface="Arial" panose="020B0604020202020204" pitchFamily="34" charset="0"/>
                <a:sym typeface="Gill Sans" pitchFamily="-1" charset="0"/>
              </a:rPr>
              <a:t>	Data Analysis and DB Access Infrastructure</a:t>
            </a:r>
          </a:p>
          <a:p>
            <a:pPr marL="671513" indent="-264319" defTabSz="685800">
              <a:lnSpc>
                <a:spcPts val="1350"/>
              </a:lnSpc>
              <a:defRPr/>
            </a:pPr>
            <a:r>
              <a:rPr lang="en-US" altLang="ja-JP" sz="1800" kern="0" dirty="0">
                <a:solidFill>
                  <a:srgbClr val="2D2D8A"/>
                </a:solidFill>
                <a:latin typeface="Arial Narrow" panose="020B0606020202030204" pitchFamily="34" charset="0"/>
                <a:ea typeface="メイリオ" panose="020B0604030504040204" pitchFamily="50" charset="-128"/>
                <a:cs typeface="Arial" panose="020B0604020202020204" pitchFamily="34" charset="0"/>
                <a:sym typeface="Gill Sans" pitchFamily="-1" charset="0"/>
              </a:rPr>
              <a:t>	</a:t>
            </a:r>
            <a:r>
              <a:rPr lang="en-US" altLang="ja-JP" sz="1800" kern="0" dirty="0" err="1">
                <a:solidFill>
                  <a:srgbClr val="2D2D8A"/>
                </a:solidFill>
                <a:latin typeface="Arial Narrow" panose="020B0606020202030204" pitchFamily="34" charset="0"/>
                <a:ea typeface="メイリオ" panose="020B0604030504040204" pitchFamily="50" charset="-128"/>
                <a:cs typeface="Arial" panose="020B0604020202020204" pitchFamily="34" charset="0"/>
                <a:sym typeface="Gill Sans" pitchFamily="-1" charset="0"/>
              </a:rPr>
              <a:t>eDAS</a:t>
            </a:r>
            <a:r>
              <a:rPr lang="en-US" altLang="ja-JP" sz="1800" kern="0" dirty="0">
                <a:solidFill>
                  <a:srgbClr val="2D2D8A"/>
                </a:solidFill>
                <a:latin typeface="Arial Narrow" panose="020B0606020202030204" pitchFamily="34" charset="0"/>
                <a:ea typeface="メイリオ" panose="020B0604030504040204" pitchFamily="50" charset="-128"/>
                <a:cs typeface="Arial" panose="020B0604020202020204" pitchFamily="34" charset="0"/>
                <a:sym typeface="Gill Sans" pitchFamily="-1" charset="0"/>
              </a:rPr>
              <a:t>: basic analysis software</a:t>
            </a:r>
          </a:p>
          <a:p>
            <a:pPr marL="671513" indent="-264319" defTabSz="685800">
              <a:lnSpc>
                <a:spcPts val="1350"/>
              </a:lnSpc>
              <a:defRPr/>
            </a:pPr>
            <a:r>
              <a:rPr lang="en-US" altLang="ja-JP" sz="1800" kern="0" dirty="0">
                <a:solidFill>
                  <a:srgbClr val="2D2D8A"/>
                </a:solidFill>
                <a:latin typeface="Arial Narrow" panose="020B0606020202030204" pitchFamily="34" charset="0"/>
                <a:ea typeface="メイリオ" panose="020B0604030504040204" pitchFamily="50" charset="-128"/>
                <a:cs typeface="Arial" panose="020B0604020202020204" pitchFamily="34" charset="0"/>
                <a:sym typeface="Gill Sans" pitchFamily="-1" charset="0"/>
              </a:rPr>
              <a:t>	Data Access Library: further advanced analysis</a:t>
            </a:r>
          </a:p>
          <a:p>
            <a:pPr marL="671513" indent="-264319" defTabSz="685800">
              <a:lnSpc>
                <a:spcPts val="1350"/>
              </a:lnSpc>
              <a:defRPr/>
            </a:pPr>
            <a:r>
              <a:rPr lang="en-US" altLang="ja-JP" sz="1800" kern="0" dirty="0">
                <a:solidFill>
                  <a:srgbClr val="2D2D8A"/>
                </a:solidFill>
                <a:latin typeface="Arial Narrow" panose="020B0606020202030204" pitchFamily="34" charset="0"/>
                <a:ea typeface="メイリオ" panose="020B0604030504040204" pitchFamily="50" charset="-128"/>
                <a:cs typeface="Arial" panose="020B0604020202020204" pitchFamily="34" charset="0"/>
                <a:sym typeface="Gill Sans" pitchFamily="-1" charset="0"/>
              </a:rPr>
              <a:t>	Remote Access: RCA and RDA</a:t>
            </a:r>
          </a:p>
          <a:p>
            <a:pPr marL="671513" indent="-264319" defTabSz="685800">
              <a:lnSpc>
                <a:spcPts val="1350"/>
              </a:lnSpc>
              <a:defRPr/>
            </a:pPr>
            <a:r>
              <a:rPr lang="en-US" altLang="ja-JP" sz="1800" kern="0" dirty="0">
                <a:solidFill>
                  <a:srgbClr val="2D2D8A"/>
                </a:solidFill>
                <a:latin typeface="Arial Narrow" panose="020B0606020202030204" pitchFamily="34" charset="0"/>
                <a:ea typeface="メイリオ" panose="020B0604030504040204" pitchFamily="50" charset="-128"/>
                <a:cs typeface="Arial" panose="020B0604020202020204" pitchFamily="34" charset="0"/>
                <a:sym typeface="Gill Sans" pitchFamily="-1" charset="0"/>
              </a:rPr>
              <a:t>	JT-60SA RMS: information sharing among participants</a:t>
            </a:r>
          </a:p>
          <a:p>
            <a:pPr marL="671513" indent="-264319" defTabSz="685800">
              <a:lnSpc>
                <a:spcPts val="1350"/>
              </a:lnSpc>
              <a:defRPr/>
            </a:pPr>
            <a:r>
              <a:rPr lang="en-US" altLang="ja-JP" sz="1800" kern="0" dirty="0">
                <a:solidFill>
                  <a:srgbClr val="2D2D8A"/>
                </a:solidFill>
                <a:latin typeface="Arial Narrow" panose="020B0606020202030204" pitchFamily="34" charset="0"/>
                <a:ea typeface="メイリオ" panose="020B0604030504040204" pitchFamily="50" charset="-128"/>
                <a:cs typeface="Arial" panose="020B0604020202020204" pitchFamily="34" charset="0"/>
                <a:sym typeface="Gill Sans" pitchFamily="-1" charset="0"/>
              </a:rPr>
              <a:t>	JT-60SA Pinboard: effective publication management</a:t>
            </a:r>
          </a:p>
          <a:p>
            <a:pPr marL="0" indent="0" defTabSz="685800">
              <a:lnSpc>
                <a:spcPts val="1350"/>
              </a:lnSpc>
              <a:buNone/>
              <a:defRPr/>
            </a:pPr>
            <a:endParaRPr lang="en-US" altLang="ja-JP" sz="1500" kern="0" dirty="0">
              <a:solidFill>
                <a:srgbClr val="2D2D8A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  <a:sym typeface="Gill Sans" pitchFamily="-1" charset="0"/>
            </a:endParaRPr>
          </a:p>
          <a:p>
            <a:pPr marL="0" indent="0" defTabSz="685800">
              <a:buNone/>
              <a:defRPr/>
            </a:pPr>
            <a:endParaRPr lang="en-US" altLang="ja-JP" sz="1500" kern="0" dirty="0">
              <a:solidFill>
                <a:srgbClr val="2D2D8A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  <a:sym typeface="Gill Sans" pitchFamily="-1" charset="0"/>
            </a:endParaRPr>
          </a:p>
        </p:txBody>
      </p:sp>
      <p:pic>
        <p:nvPicPr>
          <p:cNvPr id="5" name="図 3">
            <a:extLst>
              <a:ext uri="{FF2B5EF4-FFF2-40B4-BE49-F238E27FC236}">
                <a16:creationId xmlns:a16="http://schemas.microsoft.com/office/drawing/2014/main" id="{2369BB65-C8F1-4E74-8858-CD8D6AD16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" y="1005576"/>
            <a:ext cx="4130707" cy="34563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774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1B3123A-2E43-8540-89D5-1C9FA2F246D5}"/>
              </a:ext>
            </a:extLst>
          </p:cNvPr>
          <p:cNvSpPr/>
          <p:nvPr/>
        </p:nvSpPr>
        <p:spPr>
          <a:xfrm>
            <a:off x="859507" y="3275365"/>
            <a:ext cx="7427243" cy="14670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35744" indent="-235744">
              <a:spcBef>
                <a:spcPts val="450"/>
              </a:spcBef>
            </a:pPr>
            <a:r>
              <a:rPr lang="en-US" sz="1350" b="1" dirty="0">
                <a:solidFill>
                  <a:srgbClr val="00B05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Plasma Operation Chief</a:t>
            </a:r>
            <a:r>
              <a:rPr lang="en-US" altLang="ja-JP" sz="135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: </a:t>
            </a:r>
            <a:r>
              <a:rPr lang="en-US" altLang="ja-JP" sz="1350" u="sng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Execute plasma operation </a:t>
            </a:r>
            <a:r>
              <a:rPr lang="en-US" altLang="ja-JP" sz="135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requested by </a:t>
            </a:r>
            <a:r>
              <a:rPr lang="en-US" altLang="ja-JP" sz="1350" b="1" dirty="0">
                <a:solidFill>
                  <a:srgbClr val="FF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Exp proposers</a:t>
            </a:r>
            <a:r>
              <a:rPr lang="en-US" altLang="ja-JP" sz="135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.  Optimize discharge conditions and shot plan in the day considering subsystem status. </a:t>
            </a:r>
          </a:p>
          <a:p>
            <a:pPr marL="235744" indent="-235744">
              <a:spcBef>
                <a:spcPts val="450"/>
              </a:spcBef>
            </a:pPr>
            <a:r>
              <a:rPr lang="en-US" sz="1350" b="1" dirty="0">
                <a:solidFill>
                  <a:srgbClr val="00B05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Plasma Operator</a:t>
            </a:r>
            <a:r>
              <a:rPr lang="en-US" altLang="ja-JP" sz="135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: </a:t>
            </a:r>
            <a:r>
              <a:rPr lang="en-US" altLang="ja-JP" sz="1350" u="sng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Program discharge conditions </a:t>
            </a:r>
            <a:r>
              <a:rPr lang="en-US" altLang="ja-JP" sz="135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in </a:t>
            </a:r>
            <a:r>
              <a:rPr lang="en-GB" sz="1350" dirty="0"/>
              <a:t>Human Machine Interface (</a:t>
            </a:r>
            <a:r>
              <a:rPr lang="en-US" altLang="ja-JP" sz="135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HMI) according to </a:t>
            </a:r>
            <a:r>
              <a:rPr lang="en-US" sz="135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Plasma Operation Chief. </a:t>
            </a:r>
          </a:p>
          <a:p>
            <a:pPr marL="235744" indent="-235744">
              <a:spcBef>
                <a:spcPts val="450"/>
              </a:spcBef>
            </a:pP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Experiment proposers</a:t>
            </a:r>
            <a:r>
              <a:rPr lang="en-US" sz="1350" dirty="0">
                <a:solidFill>
                  <a:srgbClr val="FF8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: </a:t>
            </a:r>
            <a:r>
              <a:rPr lang="en-US" sz="1350" u="sng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Design the plasma and shot plan and analyze data</a:t>
            </a:r>
            <a:r>
              <a:rPr lang="en-US" sz="135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request the shot to   Plasma Operation Chief / Plasma Operator. </a:t>
            </a:r>
            <a:endParaRPr lang="en-US" altLang="ja-JP" sz="1350" dirty="0"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7250" y="0"/>
            <a:ext cx="7143751" cy="556976"/>
          </a:xfrm>
          <a:solidFill>
            <a:schemeClr val="bg1"/>
          </a:solidFill>
        </p:spPr>
        <p:txBody>
          <a:bodyPr/>
          <a:lstStyle/>
          <a:p>
            <a:r>
              <a:rPr lang="en-US" altLang="ja-JP" sz="21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Room Structure </a:t>
            </a:r>
            <a:endParaRPr lang="ja-JP" alt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18</a:t>
            </a:fld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直線コネクタ 22">
            <a:extLst>
              <a:ext uri="{FF2B5EF4-FFF2-40B4-BE49-F238E27FC236}">
                <a16:creationId xmlns:a16="http://schemas.microsoft.com/office/drawing/2014/main" id="{60314834-7E79-CA47-A9EC-CA43D799E41A}"/>
              </a:ext>
            </a:extLst>
          </p:cNvPr>
          <p:cNvCxnSpPr>
            <a:cxnSpLocks/>
            <a:endCxn id="94" idx="2"/>
          </p:cNvCxnSpPr>
          <p:nvPr/>
        </p:nvCxnSpPr>
        <p:spPr bwMode="auto">
          <a:xfrm flipV="1">
            <a:off x="4445095" y="1043644"/>
            <a:ext cx="26088" cy="15129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8" name="直線コネクタ 2">
            <a:extLst>
              <a:ext uri="{FF2B5EF4-FFF2-40B4-BE49-F238E27FC236}">
                <a16:creationId xmlns:a16="http://schemas.microsoft.com/office/drawing/2014/main" id="{A0C6DB94-C43B-544B-AB44-D24A077C168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01238" y="2556592"/>
            <a:ext cx="0" cy="1784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9" name="直線コネクタ 3">
            <a:extLst>
              <a:ext uri="{FF2B5EF4-FFF2-40B4-BE49-F238E27FC236}">
                <a16:creationId xmlns:a16="http://schemas.microsoft.com/office/drawing/2014/main" id="{B788BD4D-D84B-774D-B82E-3417ABA4BA6F}"/>
              </a:ext>
            </a:extLst>
          </p:cNvPr>
          <p:cNvCxnSpPr>
            <a:cxnSpLocks/>
          </p:cNvCxnSpPr>
          <p:nvPr/>
        </p:nvCxnSpPr>
        <p:spPr bwMode="auto">
          <a:xfrm flipV="1">
            <a:off x="5264562" y="2556592"/>
            <a:ext cx="0" cy="1784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0" name="直線コネクタ 4">
            <a:extLst>
              <a:ext uri="{FF2B5EF4-FFF2-40B4-BE49-F238E27FC236}">
                <a16:creationId xmlns:a16="http://schemas.microsoft.com/office/drawing/2014/main" id="{1C36C3C9-0FD5-424D-BBE2-26A1AC5D5E3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84029" y="2566828"/>
            <a:ext cx="80" cy="1784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" name="直線コネクタ 5">
            <a:extLst>
              <a:ext uri="{FF2B5EF4-FFF2-40B4-BE49-F238E27FC236}">
                <a16:creationId xmlns:a16="http://schemas.microsoft.com/office/drawing/2014/main" id="{5B19A69D-0466-F64A-8A46-6B40457E0687}"/>
              </a:ext>
            </a:extLst>
          </p:cNvPr>
          <p:cNvCxnSpPr>
            <a:cxnSpLocks/>
          </p:cNvCxnSpPr>
          <p:nvPr/>
        </p:nvCxnSpPr>
        <p:spPr bwMode="auto">
          <a:xfrm>
            <a:off x="1979309" y="2556590"/>
            <a:ext cx="487962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2" name="直線コネクタ 6">
            <a:extLst>
              <a:ext uri="{FF2B5EF4-FFF2-40B4-BE49-F238E27FC236}">
                <a16:creationId xmlns:a16="http://schemas.microsoft.com/office/drawing/2014/main" id="{EAB4E5EA-6811-5742-8A5D-0966A37DEE36}"/>
              </a:ext>
            </a:extLst>
          </p:cNvPr>
          <p:cNvCxnSpPr>
            <a:cxnSpLocks/>
          </p:cNvCxnSpPr>
          <p:nvPr/>
        </p:nvCxnSpPr>
        <p:spPr bwMode="auto">
          <a:xfrm flipV="1">
            <a:off x="1979309" y="2566825"/>
            <a:ext cx="0" cy="1477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3" name="直線コネクタ 7">
            <a:extLst>
              <a:ext uri="{FF2B5EF4-FFF2-40B4-BE49-F238E27FC236}">
                <a16:creationId xmlns:a16="http://schemas.microsoft.com/office/drawing/2014/main" id="{0B0758DF-1A4F-FC45-8AC8-5065A657AE5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621935" y="2556590"/>
            <a:ext cx="1232" cy="1784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1" name="テキスト ボックス 15">
            <a:extLst>
              <a:ext uri="{FF2B5EF4-FFF2-40B4-BE49-F238E27FC236}">
                <a16:creationId xmlns:a16="http://schemas.microsoft.com/office/drawing/2014/main" id="{4161B137-ACC6-CB4A-B96E-37DBB28AC521}"/>
              </a:ext>
            </a:extLst>
          </p:cNvPr>
          <p:cNvSpPr txBox="1"/>
          <p:nvPr/>
        </p:nvSpPr>
        <p:spPr>
          <a:xfrm>
            <a:off x="3761183" y="1990808"/>
            <a:ext cx="1439818" cy="25391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Machine Coordinator</a:t>
            </a:r>
            <a:endParaRPr lang="ja-JP" altLang="en-US" sz="105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2" name="テキスト ボックス 16">
            <a:extLst>
              <a:ext uri="{FF2B5EF4-FFF2-40B4-BE49-F238E27FC236}">
                <a16:creationId xmlns:a16="http://schemas.microsoft.com/office/drawing/2014/main" id="{B9E302CF-369C-CE47-B2AF-B6A5EEBA9E14}"/>
              </a:ext>
            </a:extLst>
          </p:cNvPr>
          <p:cNvSpPr txBox="1"/>
          <p:nvPr/>
        </p:nvSpPr>
        <p:spPr>
          <a:xfrm>
            <a:off x="3798163" y="1229271"/>
            <a:ext cx="1348446" cy="25391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Operation Manager</a:t>
            </a:r>
            <a:endParaRPr lang="ja-JP" altLang="en-US" sz="105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3" name="テキスト ボックス 17">
            <a:extLst>
              <a:ext uri="{FF2B5EF4-FFF2-40B4-BE49-F238E27FC236}">
                <a16:creationId xmlns:a16="http://schemas.microsoft.com/office/drawing/2014/main" id="{C3BAE26C-94BD-1845-A5BD-AB20F2E1DB40}"/>
              </a:ext>
            </a:extLst>
          </p:cNvPr>
          <p:cNvSpPr txBox="1"/>
          <p:nvPr/>
        </p:nvSpPr>
        <p:spPr>
          <a:xfrm>
            <a:off x="5436096" y="2143073"/>
            <a:ext cx="1202909" cy="25391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Plasma Operator</a:t>
            </a:r>
            <a:endParaRPr lang="ja-JP" altLang="en-US" sz="105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4" name="テキスト ボックス 18">
            <a:extLst>
              <a:ext uri="{FF2B5EF4-FFF2-40B4-BE49-F238E27FC236}">
                <a16:creationId xmlns:a16="http://schemas.microsoft.com/office/drawing/2014/main" id="{2F219FBE-4909-DD41-95A9-A9AEDF7558BF}"/>
              </a:ext>
            </a:extLst>
          </p:cNvPr>
          <p:cNvSpPr txBox="1"/>
          <p:nvPr/>
        </p:nvSpPr>
        <p:spPr>
          <a:xfrm>
            <a:off x="3883522" y="789728"/>
            <a:ext cx="1175322" cy="25391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Facility Manager</a:t>
            </a:r>
            <a:endParaRPr lang="ja-JP" altLang="en-US" sz="105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95" name="カギ線コネクタ 20">
            <a:extLst>
              <a:ext uri="{FF2B5EF4-FFF2-40B4-BE49-F238E27FC236}">
                <a16:creationId xmlns:a16="http://schemas.microsoft.com/office/drawing/2014/main" id="{8C1C62E2-8880-9846-ACF1-B81469DE5055}"/>
              </a:ext>
            </a:extLst>
          </p:cNvPr>
          <p:cNvCxnSpPr>
            <a:cxnSpLocks/>
          </p:cNvCxnSpPr>
          <p:nvPr/>
        </p:nvCxnSpPr>
        <p:spPr bwMode="auto">
          <a:xfrm>
            <a:off x="6639003" y="1800886"/>
            <a:ext cx="802062" cy="573021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6" name="カギ線コネクタ 23">
            <a:extLst>
              <a:ext uri="{FF2B5EF4-FFF2-40B4-BE49-F238E27FC236}">
                <a16:creationId xmlns:a16="http://schemas.microsoft.com/office/drawing/2014/main" id="{C1E48F39-BF90-0145-AA8F-5F367D4FB45F}"/>
              </a:ext>
            </a:extLst>
          </p:cNvPr>
          <p:cNvCxnSpPr>
            <a:cxnSpLocks/>
            <a:endCxn id="101" idx="0"/>
          </p:cNvCxnSpPr>
          <p:nvPr/>
        </p:nvCxnSpPr>
        <p:spPr bwMode="auto">
          <a:xfrm>
            <a:off x="4445095" y="1529722"/>
            <a:ext cx="1592456" cy="126136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7" name="直線コネクタ 24">
            <a:extLst>
              <a:ext uri="{FF2B5EF4-FFF2-40B4-BE49-F238E27FC236}">
                <a16:creationId xmlns:a16="http://schemas.microsoft.com/office/drawing/2014/main" id="{C804B117-D68C-964C-8ADE-37B349B4FAF8}"/>
              </a:ext>
            </a:extLst>
          </p:cNvPr>
          <p:cNvCxnSpPr>
            <a:cxnSpLocks/>
            <a:stCxn id="93" idx="0"/>
            <a:endCxn id="101" idx="2"/>
          </p:cNvCxnSpPr>
          <p:nvPr/>
        </p:nvCxnSpPr>
        <p:spPr bwMode="auto">
          <a:xfrm flipV="1">
            <a:off x="6037551" y="2071356"/>
            <a:ext cx="0" cy="717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8" name="正方形/長方形 3">
            <a:extLst>
              <a:ext uri="{FF2B5EF4-FFF2-40B4-BE49-F238E27FC236}">
                <a16:creationId xmlns:a16="http://schemas.microsoft.com/office/drawing/2014/main" id="{D73E4F7E-F478-B24D-BEB5-AE17BEFCB22B}"/>
              </a:ext>
            </a:extLst>
          </p:cNvPr>
          <p:cNvSpPr/>
          <p:nvPr/>
        </p:nvSpPr>
        <p:spPr>
          <a:xfrm>
            <a:off x="1479614" y="1113430"/>
            <a:ext cx="6085259" cy="2086624"/>
          </a:xfrm>
          <a:custGeom>
            <a:avLst/>
            <a:gdLst>
              <a:gd name="connsiteX0" fmla="*/ 0 w 6774777"/>
              <a:gd name="connsiteY0" fmla="*/ 0 h 4400768"/>
              <a:gd name="connsiteX1" fmla="*/ 6774777 w 6774777"/>
              <a:gd name="connsiteY1" fmla="*/ 0 h 4400768"/>
              <a:gd name="connsiteX2" fmla="*/ 6774777 w 6774777"/>
              <a:gd name="connsiteY2" fmla="*/ 4400768 h 4400768"/>
              <a:gd name="connsiteX3" fmla="*/ 0 w 6774777"/>
              <a:gd name="connsiteY3" fmla="*/ 4400768 h 4400768"/>
              <a:gd name="connsiteX4" fmla="*/ 0 w 6774777"/>
              <a:gd name="connsiteY4" fmla="*/ 0 h 4400768"/>
              <a:gd name="connsiteX0" fmla="*/ 0 w 6774777"/>
              <a:gd name="connsiteY0" fmla="*/ 5697 h 4406465"/>
              <a:gd name="connsiteX1" fmla="*/ 3329045 w 6774777"/>
              <a:gd name="connsiteY1" fmla="*/ 0 h 4406465"/>
              <a:gd name="connsiteX2" fmla="*/ 6774777 w 6774777"/>
              <a:gd name="connsiteY2" fmla="*/ 5697 h 4406465"/>
              <a:gd name="connsiteX3" fmla="*/ 6774777 w 6774777"/>
              <a:gd name="connsiteY3" fmla="*/ 4406465 h 4406465"/>
              <a:gd name="connsiteX4" fmla="*/ 0 w 6774777"/>
              <a:gd name="connsiteY4" fmla="*/ 4406465 h 4406465"/>
              <a:gd name="connsiteX5" fmla="*/ 0 w 6774777"/>
              <a:gd name="connsiteY5" fmla="*/ 5697 h 4406465"/>
              <a:gd name="connsiteX0" fmla="*/ 4555 w 6779332"/>
              <a:gd name="connsiteY0" fmla="*/ 5697 h 4406465"/>
              <a:gd name="connsiteX1" fmla="*/ 3333600 w 6779332"/>
              <a:gd name="connsiteY1" fmla="*/ 0 h 4406465"/>
              <a:gd name="connsiteX2" fmla="*/ 6779332 w 6779332"/>
              <a:gd name="connsiteY2" fmla="*/ 5697 h 4406465"/>
              <a:gd name="connsiteX3" fmla="*/ 6779332 w 6779332"/>
              <a:gd name="connsiteY3" fmla="*/ 4406465 h 4406465"/>
              <a:gd name="connsiteX4" fmla="*/ 4555 w 6779332"/>
              <a:gd name="connsiteY4" fmla="*/ 4406465 h 4406465"/>
              <a:gd name="connsiteX5" fmla="*/ 0 w 6779332"/>
              <a:gd name="connsiteY5" fmla="*/ 2520001 h 4406465"/>
              <a:gd name="connsiteX6" fmla="*/ 4555 w 6779332"/>
              <a:gd name="connsiteY6" fmla="*/ 5697 h 4406465"/>
              <a:gd name="connsiteX0" fmla="*/ 3352555 w 6779332"/>
              <a:gd name="connsiteY0" fmla="*/ 2086497 h 4406465"/>
              <a:gd name="connsiteX1" fmla="*/ 3333600 w 6779332"/>
              <a:gd name="connsiteY1" fmla="*/ 0 h 4406465"/>
              <a:gd name="connsiteX2" fmla="*/ 6779332 w 6779332"/>
              <a:gd name="connsiteY2" fmla="*/ 5697 h 4406465"/>
              <a:gd name="connsiteX3" fmla="*/ 6779332 w 6779332"/>
              <a:gd name="connsiteY3" fmla="*/ 4406465 h 4406465"/>
              <a:gd name="connsiteX4" fmla="*/ 4555 w 6779332"/>
              <a:gd name="connsiteY4" fmla="*/ 4406465 h 4406465"/>
              <a:gd name="connsiteX5" fmla="*/ 0 w 6779332"/>
              <a:gd name="connsiteY5" fmla="*/ 2520001 h 4406465"/>
              <a:gd name="connsiteX6" fmla="*/ 3352555 w 6779332"/>
              <a:gd name="connsiteY6" fmla="*/ 2086497 h 4406465"/>
              <a:gd name="connsiteX0" fmla="*/ 3352555 w 6779332"/>
              <a:gd name="connsiteY0" fmla="*/ 2086497 h 4406465"/>
              <a:gd name="connsiteX1" fmla="*/ 3333600 w 6779332"/>
              <a:gd name="connsiteY1" fmla="*/ 0 h 4406465"/>
              <a:gd name="connsiteX2" fmla="*/ 6779332 w 6779332"/>
              <a:gd name="connsiteY2" fmla="*/ 5697 h 4406465"/>
              <a:gd name="connsiteX3" fmla="*/ 6779332 w 6779332"/>
              <a:gd name="connsiteY3" fmla="*/ 4406465 h 4406465"/>
              <a:gd name="connsiteX4" fmla="*/ 4555 w 6779332"/>
              <a:gd name="connsiteY4" fmla="*/ 4406465 h 4406465"/>
              <a:gd name="connsiteX5" fmla="*/ 0 w 6779332"/>
              <a:gd name="connsiteY5" fmla="*/ 2520001 h 4406465"/>
              <a:gd name="connsiteX6" fmla="*/ 3352555 w 6779332"/>
              <a:gd name="connsiteY6" fmla="*/ 2086497 h 4406465"/>
              <a:gd name="connsiteX0" fmla="*/ 3338155 w 6779332"/>
              <a:gd name="connsiteY0" fmla="*/ 2230497 h 4406465"/>
              <a:gd name="connsiteX1" fmla="*/ 3333600 w 6779332"/>
              <a:gd name="connsiteY1" fmla="*/ 0 h 4406465"/>
              <a:gd name="connsiteX2" fmla="*/ 6779332 w 6779332"/>
              <a:gd name="connsiteY2" fmla="*/ 5697 h 4406465"/>
              <a:gd name="connsiteX3" fmla="*/ 6779332 w 6779332"/>
              <a:gd name="connsiteY3" fmla="*/ 4406465 h 4406465"/>
              <a:gd name="connsiteX4" fmla="*/ 4555 w 6779332"/>
              <a:gd name="connsiteY4" fmla="*/ 4406465 h 4406465"/>
              <a:gd name="connsiteX5" fmla="*/ 0 w 6779332"/>
              <a:gd name="connsiteY5" fmla="*/ 2520001 h 4406465"/>
              <a:gd name="connsiteX6" fmla="*/ 3338155 w 6779332"/>
              <a:gd name="connsiteY6" fmla="*/ 2230497 h 4406465"/>
              <a:gd name="connsiteX0" fmla="*/ 3338155 w 6779332"/>
              <a:gd name="connsiteY0" fmla="*/ 2230497 h 4406465"/>
              <a:gd name="connsiteX1" fmla="*/ 3333600 w 6779332"/>
              <a:gd name="connsiteY1" fmla="*/ 0 h 4406465"/>
              <a:gd name="connsiteX2" fmla="*/ 6779332 w 6779332"/>
              <a:gd name="connsiteY2" fmla="*/ 5697 h 4406465"/>
              <a:gd name="connsiteX3" fmla="*/ 6779332 w 6779332"/>
              <a:gd name="connsiteY3" fmla="*/ 4406465 h 4406465"/>
              <a:gd name="connsiteX4" fmla="*/ 4555 w 6779332"/>
              <a:gd name="connsiteY4" fmla="*/ 4406465 h 4406465"/>
              <a:gd name="connsiteX5" fmla="*/ 0 w 6779332"/>
              <a:gd name="connsiteY5" fmla="*/ 2253601 h 4406465"/>
              <a:gd name="connsiteX6" fmla="*/ 3338155 w 6779332"/>
              <a:gd name="connsiteY6" fmla="*/ 2230497 h 4406465"/>
              <a:gd name="connsiteX0" fmla="*/ 3338155 w 6779332"/>
              <a:gd name="connsiteY0" fmla="*/ 2230497 h 4406465"/>
              <a:gd name="connsiteX1" fmla="*/ 3333600 w 6779332"/>
              <a:gd name="connsiteY1" fmla="*/ 0 h 4406465"/>
              <a:gd name="connsiteX2" fmla="*/ 6779332 w 6779332"/>
              <a:gd name="connsiteY2" fmla="*/ 5697 h 4406465"/>
              <a:gd name="connsiteX3" fmla="*/ 6779332 w 6779332"/>
              <a:gd name="connsiteY3" fmla="*/ 4406465 h 4406465"/>
              <a:gd name="connsiteX4" fmla="*/ 4555 w 6779332"/>
              <a:gd name="connsiteY4" fmla="*/ 4406465 h 4406465"/>
              <a:gd name="connsiteX5" fmla="*/ 0 w 6779332"/>
              <a:gd name="connsiteY5" fmla="*/ 2253601 h 4406465"/>
              <a:gd name="connsiteX6" fmla="*/ 3338155 w 6779332"/>
              <a:gd name="connsiteY6" fmla="*/ 2230497 h 4406465"/>
              <a:gd name="connsiteX0" fmla="*/ 3338155 w 6779332"/>
              <a:gd name="connsiteY0" fmla="*/ 2280897 h 4406465"/>
              <a:gd name="connsiteX1" fmla="*/ 3333600 w 6779332"/>
              <a:gd name="connsiteY1" fmla="*/ 0 h 4406465"/>
              <a:gd name="connsiteX2" fmla="*/ 6779332 w 6779332"/>
              <a:gd name="connsiteY2" fmla="*/ 5697 h 4406465"/>
              <a:gd name="connsiteX3" fmla="*/ 6779332 w 6779332"/>
              <a:gd name="connsiteY3" fmla="*/ 4406465 h 4406465"/>
              <a:gd name="connsiteX4" fmla="*/ 4555 w 6779332"/>
              <a:gd name="connsiteY4" fmla="*/ 4406465 h 4406465"/>
              <a:gd name="connsiteX5" fmla="*/ 0 w 6779332"/>
              <a:gd name="connsiteY5" fmla="*/ 2253601 h 4406465"/>
              <a:gd name="connsiteX6" fmla="*/ 3338155 w 6779332"/>
              <a:gd name="connsiteY6" fmla="*/ 2280897 h 4406465"/>
              <a:gd name="connsiteX0" fmla="*/ 3338155 w 6779332"/>
              <a:gd name="connsiteY0" fmla="*/ 2266497 h 4406465"/>
              <a:gd name="connsiteX1" fmla="*/ 3333600 w 6779332"/>
              <a:gd name="connsiteY1" fmla="*/ 0 h 4406465"/>
              <a:gd name="connsiteX2" fmla="*/ 6779332 w 6779332"/>
              <a:gd name="connsiteY2" fmla="*/ 5697 h 4406465"/>
              <a:gd name="connsiteX3" fmla="*/ 6779332 w 6779332"/>
              <a:gd name="connsiteY3" fmla="*/ 4406465 h 4406465"/>
              <a:gd name="connsiteX4" fmla="*/ 4555 w 6779332"/>
              <a:gd name="connsiteY4" fmla="*/ 4406465 h 4406465"/>
              <a:gd name="connsiteX5" fmla="*/ 0 w 6779332"/>
              <a:gd name="connsiteY5" fmla="*/ 2253601 h 4406465"/>
              <a:gd name="connsiteX6" fmla="*/ 3338155 w 6779332"/>
              <a:gd name="connsiteY6" fmla="*/ 2266497 h 4406465"/>
              <a:gd name="connsiteX0" fmla="*/ 3338155 w 6779332"/>
              <a:gd name="connsiteY0" fmla="*/ 2266497 h 4406465"/>
              <a:gd name="connsiteX1" fmla="*/ 3333600 w 6779332"/>
              <a:gd name="connsiteY1" fmla="*/ 0 h 4406465"/>
              <a:gd name="connsiteX2" fmla="*/ 6779332 w 6779332"/>
              <a:gd name="connsiteY2" fmla="*/ 5697 h 4406465"/>
              <a:gd name="connsiteX3" fmla="*/ 6779332 w 6779332"/>
              <a:gd name="connsiteY3" fmla="*/ 4406465 h 4406465"/>
              <a:gd name="connsiteX4" fmla="*/ 4555 w 6779332"/>
              <a:gd name="connsiteY4" fmla="*/ 4406465 h 4406465"/>
              <a:gd name="connsiteX5" fmla="*/ 0 w 6779332"/>
              <a:gd name="connsiteY5" fmla="*/ 2253601 h 4406465"/>
              <a:gd name="connsiteX6" fmla="*/ 3338155 w 6779332"/>
              <a:gd name="connsiteY6" fmla="*/ 2266497 h 4406465"/>
              <a:gd name="connsiteX0" fmla="*/ 3338155 w 6779332"/>
              <a:gd name="connsiteY0" fmla="*/ 2266497 h 4406465"/>
              <a:gd name="connsiteX1" fmla="*/ 3333600 w 6779332"/>
              <a:gd name="connsiteY1" fmla="*/ 0 h 4406465"/>
              <a:gd name="connsiteX2" fmla="*/ 6779332 w 6779332"/>
              <a:gd name="connsiteY2" fmla="*/ 5697 h 4406465"/>
              <a:gd name="connsiteX3" fmla="*/ 6779332 w 6779332"/>
              <a:gd name="connsiteY3" fmla="*/ 4406465 h 4406465"/>
              <a:gd name="connsiteX4" fmla="*/ 4555 w 6779332"/>
              <a:gd name="connsiteY4" fmla="*/ 4406465 h 4406465"/>
              <a:gd name="connsiteX5" fmla="*/ 0 w 6779332"/>
              <a:gd name="connsiteY5" fmla="*/ 2253601 h 4406465"/>
              <a:gd name="connsiteX6" fmla="*/ 3338155 w 6779332"/>
              <a:gd name="connsiteY6" fmla="*/ 2266497 h 4406465"/>
              <a:gd name="connsiteX0" fmla="*/ 3338155 w 6779332"/>
              <a:gd name="connsiteY0" fmla="*/ 2273697 h 4413665"/>
              <a:gd name="connsiteX1" fmla="*/ 3341062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260801 h 4413665"/>
              <a:gd name="connsiteX6" fmla="*/ 3338155 w 6779332"/>
              <a:gd name="connsiteY6" fmla="*/ 2273697 h 4413665"/>
              <a:gd name="connsiteX0" fmla="*/ 3338155 w 6779332"/>
              <a:gd name="connsiteY0" fmla="*/ 2273697 h 4413665"/>
              <a:gd name="connsiteX1" fmla="*/ 3341062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260801 h 4413665"/>
              <a:gd name="connsiteX6" fmla="*/ 3338155 w 6779332"/>
              <a:gd name="connsiteY6" fmla="*/ 2273697 h 4413665"/>
              <a:gd name="connsiteX0" fmla="*/ 3360689 w 6779332"/>
              <a:gd name="connsiteY0" fmla="*/ 2623973 h 4413665"/>
              <a:gd name="connsiteX1" fmla="*/ 3341062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260801 h 4413665"/>
              <a:gd name="connsiteX6" fmla="*/ 3360689 w 6779332"/>
              <a:gd name="connsiteY6" fmla="*/ 2623973 h 4413665"/>
              <a:gd name="connsiteX0" fmla="*/ 3360689 w 6779332"/>
              <a:gd name="connsiteY0" fmla="*/ 2623973 h 4413665"/>
              <a:gd name="connsiteX1" fmla="*/ 3341062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581266 h 4413665"/>
              <a:gd name="connsiteX6" fmla="*/ 3360689 w 6779332"/>
              <a:gd name="connsiteY6" fmla="*/ 2623973 h 4413665"/>
              <a:gd name="connsiteX0" fmla="*/ 3360689 w 6779332"/>
              <a:gd name="connsiteY0" fmla="*/ 2623973 h 4413665"/>
              <a:gd name="connsiteX1" fmla="*/ 3341062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611076 h 4413665"/>
              <a:gd name="connsiteX6" fmla="*/ 3360689 w 6779332"/>
              <a:gd name="connsiteY6" fmla="*/ 2623973 h 4413665"/>
              <a:gd name="connsiteX0" fmla="*/ 3353178 w 6779332"/>
              <a:gd name="connsiteY0" fmla="*/ 2616520 h 4413665"/>
              <a:gd name="connsiteX1" fmla="*/ 3341062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611076 h 4413665"/>
              <a:gd name="connsiteX6" fmla="*/ 3353178 w 6779332"/>
              <a:gd name="connsiteY6" fmla="*/ 2616520 h 4413665"/>
              <a:gd name="connsiteX0" fmla="*/ 3353178 w 6779332"/>
              <a:gd name="connsiteY0" fmla="*/ 2594162 h 4413665"/>
              <a:gd name="connsiteX1" fmla="*/ 3341062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611076 h 4413665"/>
              <a:gd name="connsiteX6" fmla="*/ 3353178 w 6779332"/>
              <a:gd name="connsiteY6" fmla="*/ 2594162 h 4413665"/>
              <a:gd name="connsiteX0" fmla="*/ 3345667 w 6779332"/>
              <a:gd name="connsiteY0" fmla="*/ 2594162 h 4413665"/>
              <a:gd name="connsiteX1" fmla="*/ 3341062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611076 h 4413665"/>
              <a:gd name="connsiteX6" fmla="*/ 3345667 w 6779332"/>
              <a:gd name="connsiteY6" fmla="*/ 2594162 h 4413665"/>
              <a:gd name="connsiteX0" fmla="*/ 3345668 w 6779332"/>
              <a:gd name="connsiteY0" fmla="*/ 2579257 h 4413665"/>
              <a:gd name="connsiteX1" fmla="*/ 3341062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611076 h 4413665"/>
              <a:gd name="connsiteX6" fmla="*/ 3345668 w 6779332"/>
              <a:gd name="connsiteY6" fmla="*/ 2579257 h 4413665"/>
              <a:gd name="connsiteX0" fmla="*/ 3345669 w 6779332"/>
              <a:gd name="connsiteY0" fmla="*/ 2609067 h 4413665"/>
              <a:gd name="connsiteX1" fmla="*/ 3341062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611076 h 4413665"/>
              <a:gd name="connsiteX6" fmla="*/ 3345669 w 6779332"/>
              <a:gd name="connsiteY6" fmla="*/ 2609067 h 4413665"/>
              <a:gd name="connsiteX0" fmla="*/ 3345669 w 6779332"/>
              <a:gd name="connsiteY0" fmla="*/ 2609067 h 4413665"/>
              <a:gd name="connsiteX1" fmla="*/ 3172140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611076 h 4413665"/>
              <a:gd name="connsiteX6" fmla="*/ 3345669 w 6779332"/>
              <a:gd name="connsiteY6" fmla="*/ 2609067 h 4413665"/>
              <a:gd name="connsiteX0" fmla="*/ 3166810 w 6779332"/>
              <a:gd name="connsiteY0" fmla="*/ 2609067 h 4413665"/>
              <a:gd name="connsiteX1" fmla="*/ 3172140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611076 h 4413665"/>
              <a:gd name="connsiteX6" fmla="*/ 3166810 w 6779332"/>
              <a:gd name="connsiteY6" fmla="*/ 2609067 h 4413665"/>
              <a:gd name="connsiteX0" fmla="*/ 3186683 w 6779332"/>
              <a:gd name="connsiteY0" fmla="*/ 2885126 h 4413665"/>
              <a:gd name="connsiteX1" fmla="*/ 3172140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611076 h 4413665"/>
              <a:gd name="connsiteX6" fmla="*/ 3186683 w 6779332"/>
              <a:gd name="connsiteY6" fmla="*/ 2885126 h 4413665"/>
              <a:gd name="connsiteX0" fmla="*/ 3186683 w 6779332"/>
              <a:gd name="connsiteY0" fmla="*/ 2885126 h 4413665"/>
              <a:gd name="connsiteX1" fmla="*/ 3172140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887136 h 4413665"/>
              <a:gd name="connsiteX6" fmla="*/ 3186683 w 6779332"/>
              <a:gd name="connsiteY6" fmla="*/ 2885126 h 4413665"/>
              <a:gd name="connsiteX0" fmla="*/ 3186683 w 6779332"/>
              <a:gd name="connsiteY0" fmla="*/ 2885126 h 4413665"/>
              <a:gd name="connsiteX1" fmla="*/ 3172140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837840 h 4413665"/>
              <a:gd name="connsiteX6" fmla="*/ 3186683 w 6779332"/>
              <a:gd name="connsiteY6" fmla="*/ 2885126 h 4413665"/>
              <a:gd name="connsiteX0" fmla="*/ 3186683 w 6779332"/>
              <a:gd name="connsiteY0" fmla="*/ 2885126 h 4413665"/>
              <a:gd name="connsiteX1" fmla="*/ 3172140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896996 h 4413665"/>
              <a:gd name="connsiteX6" fmla="*/ 3186683 w 6779332"/>
              <a:gd name="connsiteY6" fmla="*/ 2885126 h 4413665"/>
              <a:gd name="connsiteX0" fmla="*/ 3186683 w 6779332"/>
              <a:gd name="connsiteY0" fmla="*/ 2885126 h 4413665"/>
              <a:gd name="connsiteX1" fmla="*/ 3172140 w 6779332"/>
              <a:gd name="connsiteY1" fmla="*/ 0 h 4413665"/>
              <a:gd name="connsiteX2" fmla="*/ 6779332 w 6779332"/>
              <a:gd name="connsiteY2" fmla="*/ 12897 h 4413665"/>
              <a:gd name="connsiteX3" fmla="*/ 6779332 w 6779332"/>
              <a:gd name="connsiteY3" fmla="*/ 4413665 h 4413665"/>
              <a:gd name="connsiteX4" fmla="*/ 4555 w 6779332"/>
              <a:gd name="connsiteY4" fmla="*/ 4413665 h 4413665"/>
              <a:gd name="connsiteX5" fmla="*/ 0 w 6779332"/>
              <a:gd name="connsiteY5" fmla="*/ 2867418 h 4413665"/>
              <a:gd name="connsiteX6" fmla="*/ 3186683 w 6779332"/>
              <a:gd name="connsiteY6" fmla="*/ 2885126 h 4413665"/>
              <a:gd name="connsiteX0" fmla="*/ 3186683 w 8421718"/>
              <a:gd name="connsiteY0" fmla="*/ 2885126 h 4413665"/>
              <a:gd name="connsiteX1" fmla="*/ 3172140 w 8421718"/>
              <a:gd name="connsiteY1" fmla="*/ 0 h 4413665"/>
              <a:gd name="connsiteX2" fmla="*/ 8421718 w 8421718"/>
              <a:gd name="connsiteY2" fmla="*/ 21127 h 4413665"/>
              <a:gd name="connsiteX3" fmla="*/ 6779332 w 8421718"/>
              <a:gd name="connsiteY3" fmla="*/ 4413665 h 4413665"/>
              <a:gd name="connsiteX4" fmla="*/ 4555 w 8421718"/>
              <a:gd name="connsiteY4" fmla="*/ 4413665 h 4413665"/>
              <a:gd name="connsiteX5" fmla="*/ 0 w 8421718"/>
              <a:gd name="connsiteY5" fmla="*/ 2867418 h 4413665"/>
              <a:gd name="connsiteX6" fmla="*/ 3186683 w 8421718"/>
              <a:gd name="connsiteY6" fmla="*/ 2885126 h 4413665"/>
              <a:gd name="connsiteX0" fmla="*/ 3186683 w 8512961"/>
              <a:gd name="connsiteY0" fmla="*/ 2885126 h 4413665"/>
              <a:gd name="connsiteX1" fmla="*/ 3172140 w 8512961"/>
              <a:gd name="connsiteY1" fmla="*/ 0 h 4413665"/>
              <a:gd name="connsiteX2" fmla="*/ 8421718 w 8512961"/>
              <a:gd name="connsiteY2" fmla="*/ 21127 h 4413665"/>
              <a:gd name="connsiteX3" fmla="*/ 8512961 w 8512961"/>
              <a:gd name="connsiteY3" fmla="*/ 4413665 h 4413665"/>
              <a:gd name="connsiteX4" fmla="*/ 4555 w 8512961"/>
              <a:gd name="connsiteY4" fmla="*/ 4413665 h 4413665"/>
              <a:gd name="connsiteX5" fmla="*/ 0 w 8512961"/>
              <a:gd name="connsiteY5" fmla="*/ 2867418 h 4413665"/>
              <a:gd name="connsiteX6" fmla="*/ 3186683 w 8512961"/>
              <a:gd name="connsiteY6" fmla="*/ 2885126 h 4413665"/>
              <a:gd name="connsiteX0" fmla="*/ 3186683 w 8421718"/>
              <a:gd name="connsiteY0" fmla="*/ 2885126 h 4413665"/>
              <a:gd name="connsiteX1" fmla="*/ 3172140 w 8421718"/>
              <a:gd name="connsiteY1" fmla="*/ 0 h 4413665"/>
              <a:gd name="connsiteX2" fmla="*/ 8421718 w 8421718"/>
              <a:gd name="connsiteY2" fmla="*/ 21127 h 4413665"/>
              <a:gd name="connsiteX3" fmla="*/ 8214345 w 8421718"/>
              <a:gd name="connsiteY3" fmla="*/ 4413665 h 4413665"/>
              <a:gd name="connsiteX4" fmla="*/ 4555 w 8421718"/>
              <a:gd name="connsiteY4" fmla="*/ 4413665 h 4413665"/>
              <a:gd name="connsiteX5" fmla="*/ 0 w 8421718"/>
              <a:gd name="connsiteY5" fmla="*/ 2867418 h 4413665"/>
              <a:gd name="connsiteX6" fmla="*/ 3186683 w 8421718"/>
              <a:gd name="connsiteY6" fmla="*/ 2885126 h 4413665"/>
              <a:gd name="connsiteX0" fmla="*/ 3186683 w 8247525"/>
              <a:gd name="connsiteY0" fmla="*/ 2885126 h 4413665"/>
              <a:gd name="connsiteX1" fmla="*/ 3172140 w 8247525"/>
              <a:gd name="connsiteY1" fmla="*/ 0 h 4413665"/>
              <a:gd name="connsiteX2" fmla="*/ 8247525 w 8247525"/>
              <a:gd name="connsiteY2" fmla="*/ 12897 h 4413665"/>
              <a:gd name="connsiteX3" fmla="*/ 8214345 w 8247525"/>
              <a:gd name="connsiteY3" fmla="*/ 4413665 h 4413665"/>
              <a:gd name="connsiteX4" fmla="*/ 4555 w 8247525"/>
              <a:gd name="connsiteY4" fmla="*/ 4413665 h 4413665"/>
              <a:gd name="connsiteX5" fmla="*/ 0 w 8247525"/>
              <a:gd name="connsiteY5" fmla="*/ 2867418 h 4413665"/>
              <a:gd name="connsiteX6" fmla="*/ 3186683 w 8247525"/>
              <a:gd name="connsiteY6" fmla="*/ 2885126 h 4413665"/>
              <a:gd name="connsiteX0" fmla="*/ 3186683 w 8214346"/>
              <a:gd name="connsiteY0" fmla="*/ 2885126 h 4413665"/>
              <a:gd name="connsiteX1" fmla="*/ 3172140 w 8214346"/>
              <a:gd name="connsiteY1" fmla="*/ 0 h 4413665"/>
              <a:gd name="connsiteX2" fmla="*/ 8214346 w 8214346"/>
              <a:gd name="connsiteY2" fmla="*/ 12897 h 4413665"/>
              <a:gd name="connsiteX3" fmla="*/ 8214345 w 8214346"/>
              <a:gd name="connsiteY3" fmla="*/ 4413665 h 4413665"/>
              <a:gd name="connsiteX4" fmla="*/ 4555 w 8214346"/>
              <a:gd name="connsiteY4" fmla="*/ 4413665 h 4413665"/>
              <a:gd name="connsiteX5" fmla="*/ 0 w 8214346"/>
              <a:gd name="connsiteY5" fmla="*/ 2867418 h 4413665"/>
              <a:gd name="connsiteX6" fmla="*/ 3186683 w 8214346"/>
              <a:gd name="connsiteY6" fmla="*/ 2885126 h 4413665"/>
              <a:gd name="connsiteX0" fmla="*/ 3030755 w 8214346"/>
              <a:gd name="connsiteY0" fmla="*/ 2898000 h 4413665"/>
              <a:gd name="connsiteX1" fmla="*/ 3172140 w 8214346"/>
              <a:gd name="connsiteY1" fmla="*/ 0 h 4413665"/>
              <a:gd name="connsiteX2" fmla="*/ 8214346 w 8214346"/>
              <a:gd name="connsiteY2" fmla="*/ 12897 h 4413665"/>
              <a:gd name="connsiteX3" fmla="*/ 8214345 w 8214346"/>
              <a:gd name="connsiteY3" fmla="*/ 4413665 h 4413665"/>
              <a:gd name="connsiteX4" fmla="*/ 4555 w 8214346"/>
              <a:gd name="connsiteY4" fmla="*/ 4413665 h 4413665"/>
              <a:gd name="connsiteX5" fmla="*/ 0 w 8214346"/>
              <a:gd name="connsiteY5" fmla="*/ 2867418 h 4413665"/>
              <a:gd name="connsiteX6" fmla="*/ 3030755 w 8214346"/>
              <a:gd name="connsiteY6" fmla="*/ 2898000 h 4413665"/>
              <a:gd name="connsiteX0" fmla="*/ 3030755 w 8214346"/>
              <a:gd name="connsiteY0" fmla="*/ 2923747 h 4439412"/>
              <a:gd name="connsiteX1" fmla="*/ 3025385 w 8214346"/>
              <a:gd name="connsiteY1" fmla="*/ 0 h 4439412"/>
              <a:gd name="connsiteX2" fmla="*/ 8214346 w 8214346"/>
              <a:gd name="connsiteY2" fmla="*/ 38644 h 4439412"/>
              <a:gd name="connsiteX3" fmla="*/ 8214345 w 8214346"/>
              <a:gd name="connsiteY3" fmla="*/ 4439412 h 4439412"/>
              <a:gd name="connsiteX4" fmla="*/ 4555 w 8214346"/>
              <a:gd name="connsiteY4" fmla="*/ 4439412 h 4439412"/>
              <a:gd name="connsiteX5" fmla="*/ 0 w 8214346"/>
              <a:gd name="connsiteY5" fmla="*/ 2893165 h 4439412"/>
              <a:gd name="connsiteX6" fmla="*/ 3030755 w 8214346"/>
              <a:gd name="connsiteY6" fmla="*/ 2923747 h 4439412"/>
              <a:gd name="connsiteX0" fmla="*/ 3030755 w 8214346"/>
              <a:gd name="connsiteY0" fmla="*/ 2885103 h 4400768"/>
              <a:gd name="connsiteX1" fmla="*/ 3016213 w 8214346"/>
              <a:gd name="connsiteY1" fmla="*/ 12851 h 4400768"/>
              <a:gd name="connsiteX2" fmla="*/ 8214346 w 8214346"/>
              <a:gd name="connsiteY2" fmla="*/ 0 h 4400768"/>
              <a:gd name="connsiteX3" fmla="*/ 8214345 w 8214346"/>
              <a:gd name="connsiteY3" fmla="*/ 4400768 h 4400768"/>
              <a:gd name="connsiteX4" fmla="*/ 4555 w 8214346"/>
              <a:gd name="connsiteY4" fmla="*/ 4400768 h 4400768"/>
              <a:gd name="connsiteX5" fmla="*/ 0 w 8214346"/>
              <a:gd name="connsiteY5" fmla="*/ 2854521 h 4400768"/>
              <a:gd name="connsiteX6" fmla="*/ 3030755 w 8214346"/>
              <a:gd name="connsiteY6" fmla="*/ 2885103 h 4400768"/>
              <a:gd name="connsiteX0" fmla="*/ 3030755 w 8214346"/>
              <a:gd name="connsiteY0" fmla="*/ 2892531 h 4408196"/>
              <a:gd name="connsiteX1" fmla="*/ 2788412 w 8214346"/>
              <a:gd name="connsiteY1" fmla="*/ 0 h 4408196"/>
              <a:gd name="connsiteX2" fmla="*/ 8214346 w 8214346"/>
              <a:gd name="connsiteY2" fmla="*/ 7428 h 4408196"/>
              <a:gd name="connsiteX3" fmla="*/ 8214345 w 8214346"/>
              <a:gd name="connsiteY3" fmla="*/ 4408196 h 4408196"/>
              <a:gd name="connsiteX4" fmla="*/ 4555 w 8214346"/>
              <a:gd name="connsiteY4" fmla="*/ 4408196 h 4408196"/>
              <a:gd name="connsiteX5" fmla="*/ 0 w 8214346"/>
              <a:gd name="connsiteY5" fmla="*/ 2861949 h 4408196"/>
              <a:gd name="connsiteX6" fmla="*/ 3030755 w 8214346"/>
              <a:gd name="connsiteY6" fmla="*/ 2892531 h 4408196"/>
              <a:gd name="connsiteX0" fmla="*/ 2831430 w 8214346"/>
              <a:gd name="connsiteY0" fmla="*/ 2892531 h 4408196"/>
              <a:gd name="connsiteX1" fmla="*/ 2788412 w 8214346"/>
              <a:gd name="connsiteY1" fmla="*/ 0 h 4408196"/>
              <a:gd name="connsiteX2" fmla="*/ 8214346 w 8214346"/>
              <a:gd name="connsiteY2" fmla="*/ 7428 h 4408196"/>
              <a:gd name="connsiteX3" fmla="*/ 8214345 w 8214346"/>
              <a:gd name="connsiteY3" fmla="*/ 4408196 h 4408196"/>
              <a:gd name="connsiteX4" fmla="*/ 4555 w 8214346"/>
              <a:gd name="connsiteY4" fmla="*/ 4408196 h 4408196"/>
              <a:gd name="connsiteX5" fmla="*/ 0 w 8214346"/>
              <a:gd name="connsiteY5" fmla="*/ 2861949 h 4408196"/>
              <a:gd name="connsiteX6" fmla="*/ 2831430 w 8214346"/>
              <a:gd name="connsiteY6" fmla="*/ 2892531 h 4408196"/>
              <a:gd name="connsiteX0" fmla="*/ 2788718 w 8214346"/>
              <a:gd name="connsiteY0" fmla="*/ 2912810 h 4408196"/>
              <a:gd name="connsiteX1" fmla="*/ 2788412 w 8214346"/>
              <a:gd name="connsiteY1" fmla="*/ 0 h 4408196"/>
              <a:gd name="connsiteX2" fmla="*/ 8214346 w 8214346"/>
              <a:gd name="connsiteY2" fmla="*/ 7428 h 4408196"/>
              <a:gd name="connsiteX3" fmla="*/ 8214345 w 8214346"/>
              <a:gd name="connsiteY3" fmla="*/ 4408196 h 4408196"/>
              <a:gd name="connsiteX4" fmla="*/ 4555 w 8214346"/>
              <a:gd name="connsiteY4" fmla="*/ 4408196 h 4408196"/>
              <a:gd name="connsiteX5" fmla="*/ 0 w 8214346"/>
              <a:gd name="connsiteY5" fmla="*/ 2861949 h 4408196"/>
              <a:gd name="connsiteX6" fmla="*/ 2788718 w 8214346"/>
              <a:gd name="connsiteY6" fmla="*/ 2912810 h 4408196"/>
              <a:gd name="connsiteX0" fmla="*/ 2802956 w 8214346"/>
              <a:gd name="connsiteY0" fmla="*/ 2872252 h 4408196"/>
              <a:gd name="connsiteX1" fmla="*/ 2788412 w 8214346"/>
              <a:gd name="connsiteY1" fmla="*/ 0 h 4408196"/>
              <a:gd name="connsiteX2" fmla="*/ 8214346 w 8214346"/>
              <a:gd name="connsiteY2" fmla="*/ 7428 h 4408196"/>
              <a:gd name="connsiteX3" fmla="*/ 8214345 w 8214346"/>
              <a:gd name="connsiteY3" fmla="*/ 4408196 h 4408196"/>
              <a:gd name="connsiteX4" fmla="*/ 4555 w 8214346"/>
              <a:gd name="connsiteY4" fmla="*/ 4408196 h 4408196"/>
              <a:gd name="connsiteX5" fmla="*/ 0 w 8214346"/>
              <a:gd name="connsiteY5" fmla="*/ 2861949 h 4408196"/>
              <a:gd name="connsiteX6" fmla="*/ 2802956 w 8214346"/>
              <a:gd name="connsiteY6" fmla="*/ 2872252 h 440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14346" h="4408196">
                <a:moveTo>
                  <a:pt x="2802956" y="2872252"/>
                </a:moveTo>
                <a:cubicBezTo>
                  <a:pt x="2801438" y="2128753"/>
                  <a:pt x="2789930" y="743499"/>
                  <a:pt x="2788412" y="0"/>
                </a:cubicBezTo>
                <a:lnTo>
                  <a:pt x="8214346" y="7428"/>
                </a:lnTo>
                <a:cubicBezTo>
                  <a:pt x="8214346" y="1474351"/>
                  <a:pt x="8214345" y="2941273"/>
                  <a:pt x="8214345" y="4408196"/>
                </a:cubicBezTo>
                <a:lnTo>
                  <a:pt x="4555" y="4408196"/>
                </a:lnTo>
                <a:cubicBezTo>
                  <a:pt x="3037" y="3779375"/>
                  <a:pt x="1518" y="3490770"/>
                  <a:pt x="0" y="2861949"/>
                </a:cubicBezTo>
                <a:lnTo>
                  <a:pt x="2802956" y="2872252"/>
                </a:lnTo>
                <a:close/>
              </a:path>
            </a:pathLst>
          </a:custGeom>
          <a:noFill/>
          <a:ln w="635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9" name="テキスト ボックス 26">
            <a:extLst>
              <a:ext uri="{FF2B5EF4-FFF2-40B4-BE49-F238E27FC236}">
                <a16:creationId xmlns:a16="http://schemas.microsoft.com/office/drawing/2014/main" id="{8CF60497-3367-7048-AF1B-2D2B3E085B55}"/>
              </a:ext>
            </a:extLst>
          </p:cNvPr>
          <p:cNvSpPr txBox="1"/>
          <p:nvPr/>
        </p:nvSpPr>
        <p:spPr>
          <a:xfrm>
            <a:off x="5765885" y="1128363"/>
            <a:ext cx="10471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Work</a:t>
            </a:r>
            <a:endParaRPr kumimoji="1" lang="ja-JP" altLang="en-US" sz="135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正方形/長方形 28">
            <a:extLst>
              <a:ext uri="{FF2B5EF4-FFF2-40B4-BE49-F238E27FC236}">
                <a16:creationId xmlns:a16="http://schemas.microsoft.com/office/drawing/2014/main" id="{4B90EDD6-E1A8-FF4F-AC12-42CEDC0473EF}"/>
              </a:ext>
            </a:extLst>
          </p:cNvPr>
          <p:cNvSpPr/>
          <p:nvPr/>
        </p:nvSpPr>
        <p:spPr>
          <a:xfrm>
            <a:off x="5006668" y="730962"/>
            <a:ext cx="3237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FM:</a:t>
            </a:r>
            <a:r>
              <a:rPr lang="ja-JP" altLang="en-US" sz="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Director of  Dep. Tokamak System Technology</a:t>
            </a:r>
          </a:p>
          <a:p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(Deputy FM :  Director of Dep. Advanced Plasma Research) </a:t>
            </a:r>
            <a:endParaRPr lang="ja-JP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テキスト ボックス 29">
            <a:extLst>
              <a:ext uri="{FF2B5EF4-FFF2-40B4-BE49-F238E27FC236}">
                <a16:creationId xmlns:a16="http://schemas.microsoft.com/office/drawing/2014/main" id="{3D440FD7-861E-9A49-AE37-568A4DE008AB}"/>
              </a:ext>
            </a:extLst>
          </p:cNvPr>
          <p:cNvSpPr txBox="1"/>
          <p:nvPr/>
        </p:nvSpPr>
        <p:spPr>
          <a:xfrm>
            <a:off x="5436096" y="1655858"/>
            <a:ext cx="1202909" cy="415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Plasma Operation 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</a:t>
            </a:r>
            <a:endParaRPr lang="ja-JP" altLang="en-US" sz="105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26DEB62A-2F7B-0247-87B0-5AF420697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2" y="673396"/>
            <a:ext cx="2623682" cy="19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03" name="テキスト ボックス 26">
            <a:extLst>
              <a:ext uri="{FF2B5EF4-FFF2-40B4-BE49-F238E27FC236}">
                <a16:creationId xmlns:a16="http://schemas.microsoft.com/office/drawing/2014/main" id="{1573401C-F7F5-584E-B6D9-AB478F835FF7}"/>
              </a:ext>
            </a:extLst>
          </p:cNvPr>
          <p:cNvSpPr txBox="1"/>
          <p:nvPr/>
        </p:nvSpPr>
        <p:spPr>
          <a:xfrm>
            <a:off x="1067762" y="789254"/>
            <a:ext cx="13388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b="1" dirty="0">
                <a:solidFill>
                  <a:srgbClr val="009193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 Room</a:t>
            </a:r>
            <a:endParaRPr kumimoji="1" lang="ja-JP" altLang="en-US" sz="1350" b="1">
              <a:solidFill>
                <a:srgbClr val="009193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直線コネクタ 3">
            <a:extLst>
              <a:ext uri="{FF2B5EF4-FFF2-40B4-BE49-F238E27FC236}">
                <a16:creationId xmlns:a16="http://schemas.microsoft.com/office/drawing/2014/main" id="{30B17A77-FB0B-BFE6-33A0-5E90C2F504C3}"/>
              </a:ext>
            </a:extLst>
          </p:cNvPr>
          <p:cNvCxnSpPr>
            <a:cxnSpLocks/>
          </p:cNvCxnSpPr>
          <p:nvPr/>
        </p:nvCxnSpPr>
        <p:spPr bwMode="auto">
          <a:xfrm flipV="1">
            <a:off x="4400942" y="2551472"/>
            <a:ext cx="0" cy="1784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直線コネクタ 3">
            <a:extLst>
              <a:ext uri="{FF2B5EF4-FFF2-40B4-BE49-F238E27FC236}">
                <a16:creationId xmlns:a16="http://schemas.microsoft.com/office/drawing/2014/main" id="{A4C5D144-2BCB-8C0F-1ACA-FE560403FBDC}"/>
              </a:ext>
            </a:extLst>
          </p:cNvPr>
          <p:cNvCxnSpPr>
            <a:cxnSpLocks/>
          </p:cNvCxnSpPr>
          <p:nvPr/>
        </p:nvCxnSpPr>
        <p:spPr bwMode="auto">
          <a:xfrm flipV="1">
            <a:off x="6858938" y="2536119"/>
            <a:ext cx="0" cy="1784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直線コネクタ 3">
            <a:extLst>
              <a:ext uri="{FF2B5EF4-FFF2-40B4-BE49-F238E27FC236}">
                <a16:creationId xmlns:a16="http://schemas.microsoft.com/office/drawing/2014/main" id="{2F05D32B-8F8C-E1BA-D332-8F65825D810E}"/>
              </a:ext>
            </a:extLst>
          </p:cNvPr>
          <p:cNvCxnSpPr>
            <a:cxnSpLocks/>
          </p:cNvCxnSpPr>
          <p:nvPr/>
        </p:nvCxnSpPr>
        <p:spPr bwMode="auto">
          <a:xfrm flipV="1">
            <a:off x="5607462" y="2899492"/>
            <a:ext cx="0" cy="1784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正方形/長方形 14">
            <a:extLst>
              <a:ext uri="{FF2B5EF4-FFF2-40B4-BE49-F238E27FC236}">
                <a16:creationId xmlns:a16="http://schemas.microsoft.com/office/drawing/2014/main" id="{501A441A-323D-D756-8A22-52F11D0BEE7F}"/>
              </a:ext>
            </a:extLst>
          </p:cNvPr>
          <p:cNvSpPr/>
          <p:nvPr/>
        </p:nvSpPr>
        <p:spPr bwMode="auto">
          <a:xfrm>
            <a:off x="6917773" y="1885026"/>
            <a:ext cx="1326636" cy="645718"/>
          </a:xfrm>
          <a:prstGeom prst="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7000" tIns="34290" rIns="2700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Exp. proposers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 Experiment Team</a:t>
            </a:r>
          </a:p>
        </p:txBody>
      </p:sp>
      <p:sp>
        <p:nvSpPr>
          <p:cNvPr id="48" name="正方形/長方形 8">
            <a:extLst>
              <a:ext uri="{FF2B5EF4-FFF2-40B4-BE49-F238E27FC236}">
                <a16:creationId xmlns:a16="http://schemas.microsoft.com/office/drawing/2014/main" id="{83474DAC-23EF-D078-2609-D1709684B58C}"/>
              </a:ext>
            </a:extLst>
          </p:cNvPr>
          <p:cNvSpPr>
            <a:spLocks/>
          </p:cNvSpPr>
          <p:nvPr/>
        </p:nvSpPr>
        <p:spPr bwMode="auto">
          <a:xfrm>
            <a:off x="1579127" y="2642936"/>
            <a:ext cx="754380" cy="48006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7000" tIns="34290" rIns="2700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SCSDAS operation</a:t>
            </a:r>
          </a:p>
        </p:txBody>
      </p:sp>
      <p:sp>
        <p:nvSpPr>
          <p:cNvPr id="49" name="正方形/長方形 9">
            <a:extLst>
              <a:ext uri="{FF2B5EF4-FFF2-40B4-BE49-F238E27FC236}">
                <a16:creationId xmlns:a16="http://schemas.microsoft.com/office/drawing/2014/main" id="{F6CF0FD7-C0BB-0E98-910B-1A184C44D547}"/>
              </a:ext>
            </a:extLst>
          </p:cNvPr>
          <p:cNvSpPr>
            <a:spLocks/>
          </p:cNvSpPr>
          <p:nvPr/>
        </p:nvSpPr>
        <p:spPr bwMode="auto">
          <a:xfrm>
            <a:off x="2396231" y="2642938"/>
            <a:ext cx="754380" cy="48006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7000" tIns="34290" rIns="2700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Power Supply operation</a:t>
            </a:r>
          </a:p>
        </p:txBody>
      </p:sp>
      <p:sp>
        <p:nvSpPr>
          <p:cNvPr id="50" name="正方形/長方形 10">
            <a:extLst>
              <a:ext uri="{FF2B5EF4-FFF2-40B4-BE49-F238E27FC236}">
                <a16:creationId xmlns:a16="http://schemas.microsoft.com/office/drawing/2014/main" id="{1581E9D7-B2D1-EAE1-2023-E526B137BA16}"/>
              </a:ext>
            </a:extLst>
          </p:cNvPr>
          <p:cNvSpPr>
            <a:spLocks/>
          </p:cNvSpPr>
          <p:nvPr/>
        </p:nvSpPr>
        <p:spPr bwMode="auto">
          <a:xfrm>
            <a:off x="3213334" y="2642938"/>
            <a:ext cx="754380" cy="48006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7000" tIns="34290" rIns="2700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Tokamak</a:t>
            </a:r>
          </a:p>
          <a:p>
            <a:pPr algn="ctr"/>
            <a:r>
              <a:rPr lang="en-US" altLang="ja-JP" sz="9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operation</a:t>
            </a:r>
            <a:endParaRPr lang="ja-JP" altLang="en-US" sz="90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1" name="正方形/長方形 11">
            <a:extLst>
              <a:ext uri="{FF2B5EF4-FFF2-40B4-BE49-F238E27FC236}">
                <a16:creationId xmlns:a16="http://schemas.microsoft.com/office/drawing/2014/main" id="{4409321B-F3D1-8C63-DD8D-18C344DCD54A}"/>
              </a:ext>
            </a:extLst>
          </p:cNvPr>
          <p:cNvSpPr>
            <a:spLocks/>
          </p:cNvSpPr>
          <p:nvPr/>
        </p:nvSpPr>
        <p:spPr bwMode="auto">
          <a:xfrm>
            <a:off x="4030437" y="2642938"/>
            <a:ext cx="754380" cy="48006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7000" tIns="34290" rIns="2700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SCM &amp; </a:t>
            </a:r>
            <a:r>
              <a:rPr lang="en-US" altLang="ja-JP" sz="9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Cryo</a:t>
            </a:r>
            <a:r>
              <a:rPr lang="en-US" altLang="ja-JP" sz="9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operation</a:t>
            </a:r>
          </a:p>
        </p:txBody>
      </p:sp>
      <p:sp>
        <p:nvSpPr>
          <p:cNvPr id="52" name="正方形/長方形 12">
            <a:extLst>
              <a:ext uri="{FF2B5EF4-FFF2-40B4-BE49-F238E27FC236}">
                <a16:creationId xmlns:a16="http://schemas.microsoft.com/office/drawing/2014/main" id="{3D1C03E8-FDE3-C584-A572-2110F24C8791}"/>
              </a:ext>
            </a:extLst>
          </p:cNvPr>
          <p:cNvSpPr>
            <a:spLocks/>
          </p:cNvSpPr>
          <p:nvPr/>
        </p:nvSpPr>
        <p:spPr bwMode="auto">
          <a:xfrm>
            <a:off x="4847540" y="2642938"/>
            <a:ext cx="754380" cy="48006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7000" tIns="34290" rIns="2700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ECRF operation</a:t>
            </a:r>
          </a:p>
        </p:txBody>
      </p:sp>
      <p:sp>
        <p:nvSpPr>
          <p:cNvPr id="53" name="正方形/長方形 13">
            <a:extLst>
              <a:ext uri="{FF2B5EF4-FFF2-40B4-BE49-F238E27FC236}">
                <a16:creationId xmlns:a16="http://schemas.microsoft.com/office/drawing/2014/main" id="{755C77C1-6FF4-41F5-9292-E91B84351CD5}"/>
              </a:ext>
            </a:extLst>
          </p:cNvPr>
          <p:cNvSpPr>
            <a:spLocks/>
          </p:cNvSpPr>
          <p:nvPr/>
        </p:nvSpPr>
        <p:spPr bwMode="auto">
          <a:xfrm>
            <a:off x="6481748" y="2642938"/>
            <a:ext cx="754380" cy="48006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7000" tIns="34290" rIns="2700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Diagnostic operation</a:t>
            </a:r>
          </a:p>
        </p:txBody>
      </p:sp>
      <p:sp>
        <p:nvSpPr>
          <p:cNvPr id="54" name="正方形/長方形 12">
            <a:extLst>
              <a:ext uri="{FF2B5EF4-FFF2-40B4-BE49-F238E27FC236}">
                <a16:creationId xmlns:a16="http://schemas.microsoft.com/office/drawing/2014/main" id="{2A202A66-5B03-6E0D-454D-0FB3AFD85F00}"/>
              </a:ext>
            </a:extLst>
          </p:cNvPr>
          <p:cNvSpPr>
            <a:spLocks/>
          </p:cNvSpPr>
          <p:nvPr/>
        </p:nvSpPr>
        <p:spPr bwMode="auto">
          <a:xfrm>
            <a:off x="5664644" y="2645774"/>
            <a:ext cx="754380" cy="48006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7000" tIns="34290" rIns="2700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NBI operation</a:t>
            </a:r>
          </a:p>
        </p:txBody>
      </p:sp>
    </p:spTree>
    <p:extLst>
      <p:ext uri="{BB962C8B-B14F-4D97-AF65-F5344CB8AC3E}">
        <p14:creationId xmlns:p14="http://schemas.microsoft.com/office/powerpoint/2010/main" val="428407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CAE1B0-A4A5-1F4F-A182-7D15DD68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CE815-9AE9-4F48-8EC1-875CB9A2D998}"/>
              </a:ext>
            </a:extLst>
          </p:cNvPr>
          <p:cNvSpPr txBox="1"/>
          <p:nvPr/>
        </p:nvSpPr>
        <p:spPr>
          <a:xfrm>
            <a:off x="451413" y="837694"/>
            <a:ext cx="85613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 of JT-60SA and link to </a:t>
            </a:r>
            <a:r>
              <a:rPr kumimoji="1" lang="en-US" sz="2000" b="1" kern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EUROfusion</a:t>
            </a:r>
            <a:endParaRPr kumimoji="1" lang="en-US" sz="2000" b="1" kern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team organization </a:t>
            </a: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First steps of the Experiment team  </a:t>
            </a: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28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CAE1B0-A4A5-1F4F-A182-7D15DD68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CE815-9AE9-4F48-8EC1-875CB9A2D998}"/>
              </a:ext>
            </a:extLst>
          </p:cNvPr>
          <p:cNvSpPr txBox="1"/>
          <p:nvPr/>
        </p:nvSpPr>
        <p:spPr>
          <a:xfrm>
            <a:off x="451413" y="837694"/>
            <a:ext cx="85613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Mission of JT-60SA and link to </a:t>
            </a:r>
            <a:r>
              <a:rPr kumimoji="1" lang="en-US" sz="2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EUROfusion</a:t>
            </a:r>
            <a:endParaRPr kumimoji="1" lang="en-US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 team organization</a:t>
            </a:r>
            <a:r>
              <a:rPr kumimoji="1"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First steps of </a:t>
            </a:r>
            <a:r>
              <a:rPr kumimoji="1"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the Experiment team  </a:t>
            </a:r>
            <a:endParaRPr kumimoji="1" lang="en-US" sz="20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kumimoji="1" lang="en-US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Experiment</a:t>
            </a:r>
            <a:r>
              <a:rPr lang="fr-FR" dirty="0" smtClean="0"/>
              <a:t> team: Beyond the </a:t>
            </a:r>
            <a:r>
              <a:rPr lang="fr-FR" dirty="0" err="1"/>
              <a:t>r</a:t>
            </a:r>
            <a:r>
              <a:rPr lang="fr-FR" dirty="0" err="1" smtClean="0"/>
              <a:t>esearch</a:t>
            </a:r>
            <a:r>
              <a:rPr lang="fr-FR" dirty="0" smtClean="0"/>
              <a:t> plan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6" y="739471"/>
            <a:ext cx="3078342" cy="4216976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3178411" y="739471"/>
            <a:ext cx="5965589" cy="4279814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016" indent="-232828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System Font Regular"/>
              <a:buChar char="-"/>
              <a:tabLst/>
              <a:defRPr lang="en-US" sz="213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Arial Narrow" panose="020B0606020202030204" pitchFamily="34" charset="0"/>
              </a:rPr>
              <a:t>JT-60SA research plan is a key pillar to understand our scientific objectives </a:t>
            </a:r>
            <a:r>
              <a:rPr lang="en-US" sz="2200" dirty="0">
                <a:latin typeface="Arial Narrow" panose="020B0606020202030204" pitchFamily="34" charset="0"/>
                <a:hlinkClick r:id="rId3"/>
              </a:rPr>
              <a:t>https://www.jt60sa.org/pdfs/JT-60SA_Res_Plan.pdf</a:t>
            </a:r>
            <a:endParaRPr lang="en-US" sz="2200" dirty="0">
              <a:latin typeface="Arial Narrow" panose="020B0606020202030204" pitchFamily="34" charset="0"/>
            </a:endParaRPr>
          </a:p>
          <a:p>
            <a:r>
              <a:rPr lang="en-US" sz="1900" dirty="0">
                <a:latin typeface="Arial Narrow" panose="020B0606020202030204" pitchFamily="34" charset="0"/>
              </a:rPr>
              <a:t>But it is not necessarily written in stone: </a:t>
            </a:r>
          </a:p>
          <a:p>
            <a:pPr lvl="1"/>
            <a:r>
              <a:rPr lang="en-US" sz="1500" dirty="0">
                <a:solidFill>
                  <a:srgbClr val="FF0000"/>
                </a:solidFill>
                <a:latin typeface="Arial Narrow" panose="020B0606020202030204" pitchFamily="34" charset="0"/>
              </a:rPr>
              <a:t>New proposals are welcome</a:t>
            </a:r>
          </a:p>
          <a:p>
            <a:pPr lvl="1"/>
            <a:r>
              <a:rPr lang="en-US" sz="1500" dirty="0">
                <a:latin typeface="Arial Narrow" panose="020B0606020202030204" pitchFamily="34" charset="0"/>
              </a:rPr>
              <a:t>Experience from other tokamaks is important but we should go beyond</a:t>
            </a:r>
            <a:endParaRPr lang="en-US" sz="1900" dirty="0">
              <a:latin typeface="Arial Narrow" panose="020B0606020202030204" pitchFamily="34" charset="0"/>
            </a:endParaRPr>
          </a:p>
          <a:p>
            <a:r>
              <a:rPr lang="en-US" sz="1900" dirty="0">
                <a:latin typeface="Arial Narrow" panose="020B0606020202030204" pitchFamily="34" charset="0"/>
              </a:rPr>
              <a:t>Research plan is giving generic scientific objectives, mainly focus on key goals</a:t>
            </a:r>
          </a:p>
          <a:p>
            <a:r>
              <a:rPr kumimoji="1" lang="en-US" sz="1900" kern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Need to define the main </a:t>
            </a:r>
            <a:r>
              <a:rPr kumimoji="1" lang="en-US" sz="1900" kern="0" dirty="0">
                <a:solidFill>
                  <a:srgbClr val="FF0000"/>
                </a:solidFill>
                <a:latin typeface="Arial Narrow" panose="020B0606020202030204" pitchFamily="34" charset="0"/>
              </a:rPr>
              <a:t>scientific topics for the initial </a:t>
            </a:r>
            <a:r>
              <a:rPr kumimoji="1" lang="en-US" sz="1900" kern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campaigns, coherent with</a:t>
            </a:r>
          </a:p>
          <a:p>
            <a:pPr lvl="1"/>
            <a:r>
              <a:rPr kumimoji="1" lang="en-US" sz="1500" kern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Required Machine Enhancements</a:t>
            </a:r>
          </a:p>
          <a:p>
            <a:pPr lvl="1"/>
            <a:r>
              <a:rPr kumimoji="1" lang="en-US" sz="1500" kern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Analysis and simulation codes available</a:t>
            </a:r>
          </a:p>
          <a:p>
            <a:pPr lvl="1"/>
            <a:endParaRPr lang="en-US" sz="153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Experiment</a:t>
            </a:r>
            <a:r>
              <a:rPr lang="fr-FR" dirty="0" smtClean="0"/>
              <a:t> Team: first actions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42672" y="802505"/>
            <a:ext cx="86496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Narrow" panose="020B0606020202030204" pitchFamily="34" charset="0"/>
              </a:rPr>
              <a:t>Meetings </a:t>
            </a:r>
            <a:r>
              <a:rPr lang="en-US" sz="2800" dirty="0">
                <a:latin typeface="Arial Narrow" panose="020B0606020202030204" pitchFamily="34" charset="0"/>
              </a:rPr>
              <a:t>between EL and each TGL have been held </a:t>
            </a:r>
            <a:r>
              <a:rPr lang="en-US" sz="2800" dirty="0" smtClean="0">
                <a:latin typeface="Arial Narrow" panose="020B0606020202030204" pitchFamily="34" charset="0"/>
              </a:rPr>
              <a:t>after ETCM(1) in order </a:t>
            </a:r>
            <a:r>
              <a:rPr lang="en-US" sz="2800" dirty="0">
                <a:latin typeface="Arial Narrow" panose="020B0606020202030204" pitchFamily="34" charset="0"/>
              </a:rPr>
              <a:t>to </a:t>
            </a:r>
            <a:r>
              <a:rPr lang="en-US" sz="2800" dirty="0" smtClean="0">
                <a:latin typeface="Arial Narrow" panose="020B0606020202030204" pitchFamily="34" charset="0"/>
              </a:rPr>
              <a:t>discuss the contents of the initial campaigns including potential difficulties with power, current </a:t>
            </a:r>
            <a:r>
              <a:rPr lang="en-US" sz="2800" dirty="0" err="1" smtClean="0">
                <a:latin typeface="Arial Narrow" panose="020B0606020202030204" pitchFamily="34" charset="0"/>
              </a:rPr>
              <a:t>etc</a:t>
            </a:r>
            <a:endParaRPr lang="en-US" sz="28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Narrow" panose="020B0606020202030204" pitchFamily="34" charset="0"/>
              </a:rPr>
              <a:t>Initial ideas and </a:t>
            </a:r>
            <a:r>
              <a:rPr lang="en-US" sz="2800" dirty="0">
                <a:latin typeface="Arial Narrow" panose="020B0606020202030204" pitchFamily="34" charset="0"/>
              </a:rPr>
              <a:t>desirables activities during </a:t>
            </a:r>
            <a:r>
              <a:rPr lang="en-US" sz="2800" dirty="0" smtClean="0">
                <a:latin typeface="Arial Narrow" panose="020B0606020202030204" pitchFamily="34" charset="0"/>
              </a:rPr>
              <a:t>2022-2023 discussed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TG meetings will be held before the end of </a:t>
            </a:r>
            <a:r>
              <a:rPr lang="en-US" sz="2800" dirty="0" smtClean="0">
                <a:latin typeface="Arial Narrow" panose="020B0606020202030204" pitchFamily="34" charset="0"/>
              </a:rPr>
              <a:t>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Narrow" panose="020B0606020202030204" pitchFamily="34" charset="0"/>
              </a:rPr>
              <a:t>ETCM(2) to be held end of September early October </a:t>
            </a:r>
            <a:r>
              <a:rPr lang="en-US" sz="28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Joint discussion between ET and QST and WPSA experts</a:t>
            </a:r>
            <a:endParaRPr lang="en-US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4BEFF-72ED-0C44-885C-E00E3A9E04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676456" y="0"/>
            <a:ext cx="46754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  <a:lvl2pPr marL="389538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2pPr>
            <a:lvl3pPr marL="779074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3pPr>
            <a:lvl4pPr marL="1168612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4pPr>
            <a:lvl5pPr marL="1558149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5pPr>
            <a:lvl6pPr marL="1947686" algn="l" defTabSz="389538" rtl="0" eaLnBrk="1" latinLnBrk="0" hangingPunct="1">
              <a:defRPr kumimoji="1" kern="1200">
                <a:solidFill>
                  <a:schemeClr val="tx1"/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6pPr>
            <a:lvl7pPr marL="2337223" algn="l" defTabSz="389538" rtl="0" eaLnBrk="1" latinLnBrk="0" hangingPunct="1">
              <a:defRPr kumimoji="1" kern="1200">
                <a:solidFill>
                  <a:schemeClr val="tx1"/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7pPr>
            <a:lvl8pPr marL="2726760" algn="l" defTabSz="389538" rtl="0" eaLnBrk="1" latinLnBrk="0" hangingPunct="1">
              <a:defRPr kumimoji="1" kern="1200">
                <a:solidFill>
                  <a:schemeClr val="tx1"/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8pPr>
            <a:lvl9pPr marL="3116298" algn="l" defTabSz="389538" rtl="0" eaLnBrk="1" latinLnBrk="0" hangingPunct="1">
              <a:defRPr kumimoji="1" kern="1200">
                <a:solidFill>
                  <a:schemeClr val="tx1"/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9pPr>
          </a:lstStyle>
          <a:p>
            <a:pPr>
              <a:defRPr/>
            </a:pPr>
            <a:fld id="{5EFF5F10-1D2B-3C48-9131-F0C768367081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4F575C-ECEA-69D5-98D5-7B4DB6208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2"/>
            <a:ext cx="8063992" cy="732585"/>
          </a:xfrm>
        </p:spPr>
        <p:txBody>
          <a:bodyPr>
            <a:normAutofit/>
          </a:bodyPr>
          <a:lstStyle/>
          <a:p>
            <a:r>
              <a:rPr lang="en-US" sz="2800" dirty="0"/>
              <a:t>Machine Enhancement - Step by Step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C063F-8873-192A-6D78-F49A4703F761}"/>
              </a:ext>
            </a:extLst>
          </p:cNvPr>
          <p:cNvSpPr txBox="1"/>
          <p:nvPr/>
        </p:nvSpPr>
        <p:spPr>
          <a:xfrm>
            <a:off x="7966005" y="315028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731" fontAlgn="base">
              <a:spcBef>
                <a:spcPts val="450"/>
              </a:spcBef>
              <a:spcAft>
                <a:spcPct val="0"/>
              </a:spcAft>
            </a:pPr>
            <a:r>
              <a:rPr kumimoji="1" 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DEMOs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0324E-CF15-7E12-28A8-F23BDBE01CEF}"/>
              </a:ext>
            </a:extLst>
          </p:cNvPr>
          <p:cNvSpPr txBox="1"/>
          <p:nvPr/>
        </p:nvSpPr>
        <p:spPr>
          <a:xfrm>
            <a:off x="0" y="75851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731" fontAlgn="base">
              <a:spcBef>
                <a:spcPts val="450"/>
              </a:spcBef>
              <a:spcAft>
                <a:spcPct val="0"/>
              </a:spcAft>
            </a:pPr>
            <a:r>
              <a:rPr kumimoji="1" 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JT-60SA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1E3F5-3341-2700-826C-403CF70C3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27" y="1146884"/>
            <a:ext cx="6012566" cy="392828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BD879C5-C41E-F2D0-139A-BCF3CC6491A3}"/>
              </a:ext>
            </a:extLst>
          </p:cNvPr>
          <p:cNvSpPr/>
          <p:nvPr/>
        </p:nvSpPr>
        <p:spPr>
          <a:xfrm>
            <a:off x="6311620" y="2707047"/>
            <a:ext cx="1227248" cy="49361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PFPO-1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B87EA6D-F1E2-8A73-B0D3-DF269D09D599}"/>
              </a:ext>
            </a:extLst>
          </p:cNvPr>
          <p:cNvSpPr/>
          <p:nvPr/>
        </p:nvSpPr>
        <p:spPr>
          <a:xfrm>
            <a:off x="6311620" y="3459802"/>
            <a:ext cx="1227248" cy="49361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PFPO-2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B6BD088-675C-EA09-3ED5-A10612B73495}"/>
              </a:ext>
            </a:extLst>
          </p:cNvPr>
          <p:cNvSpPr/>
          <p:nvPr/>
        </p:nvSpPr>
        <p:spPr>
          <a:xfrm>
            <a:off x="6311620" y="4426980"/>
            <a:ext cx="1227248" cy="49361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FPO-1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6D80DA-9E40-2BF6-3211-DDAE00052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757"/>
          <a:stretch/>
        </p:blipFill>
        <p:spPr>
          <a:xfrm>
            <a:off x="7659343" y="4338549"/>
            <a:ext cx="1490486" cy="7345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82F45-6EA9-4CDF-5488-5C5D090EB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620" y="1902220"/>
            <a:ext cx="1187450" cy="71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D0BF0D-EF50-EA52-D723-7CA74B991A90}"/>
              </a:ext>
            </a:extLst>
          </p:cNvPr>
          <p:cNvSpPr txBox="1"/>
          <p:nvPr/>
        </p:nvSpPr>
        <p:spPr>
          <a:xfrm>
            <a:off x="6501662" y="153288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731" fontAlgn="base">
              <a:spcBef>
                <a:spcPts val="450"/>
              </a:spcBef>
              <a:spcAft>
                <a:spcPct val="0"/>
              </a:spcAft>
            </a:pPr>
            <a:r>
              <a:rPr kumimoji="1" 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ITER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F2623D-1C86-841A-6984-B73894490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606" y="3438880"/>
            <a:ext cx="1158789" cy="8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6B83-18D3-9A4B-A70B-240F120C3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86" y="95488"/>
            <a:ext cx="6799877" cy="546497"/>
          </a:xfrm>
          <a:solidFill>
            <a:schemeClr val="bg1"/>
          </a:solidFill>
        </p:spPr>
        <p:txBody>
          <a:bodyPr/>
          <a:lstStyle/>
          <a:p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Machine Enhancements decision flow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866D6-1F23-FF45-A227-541CB636A2BB}"/>
              </a:ext>
            </a:extLst>
          </p:cNvPr>
          <p:cNvSpPr txBox="1"/>
          <p:nvPr/>
        </p:nvSpPr>
        <p:spPr>
          <a:xfrm>
            <a:off x="955073" y="1926874"/>
            <a:ext cx="5576335" cy="80791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lIns="68580" tIns="34290" rIns="68580" bIns="34290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Arial"/>
                <a:ea typeface="ＭＳ Ｐゴシック"/>
                <a:sym typeface="Gill Sans" pitchFamily="-1" charset="0"/>
              </a:rPr>
              <a:t>Proposer </a:t>
            </a:r>
            <a:r>
              <a:rPr lang="en-US" sz="1200" dirty="0">
                <a:solidFill>
                  <a:prstClr val="black"/>
                </a:solidFill>
                <a:latin typeface="Arial"/>
                <a:ea typeface="ＭＳ Ｐゴシック"/>
                <a:sym typeface="Gill Sans" pitchFamily="-1" charset="0"/>
              </a:rPr>
              <a:t>prepares following materials</a:t>
            </a:r>
          </a:p>
          <a:p>
            <a:pPr marL="342900" lvl="1" indent="-210741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Research needs and impact in JT-60SA program</a:t>
            </a:r>
          </a:p>
          <a:p>
            <a:pPr marL="342900" lvl="1" indent="-210741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Design and feasibility studies of the diagnostics</a:t>
            </a:r>
          </a:p>
          <a:p>
            <a:pPr marL="342900" lvl="1" indent="-210741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Available resources (budget and persons) by QST/</a:t>
            </a:r>
            <a:r>
              <a:rPr lang="en-US" sz="1200" dirty="0" err="1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EUROfusion</a:t>
            </a: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/F4E/others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728BE-7511-F74E-AB47-052AB304B18E}"/>
              </a:ext>
            </a:extLst>
          </p:cNvPr>
          <p:cNvSpPr txBox="1"/>
          <p:nvPr/>
        </p:nvSpPr>
        <p:spPr>
          <a:xfrm>
            <a:off x="3803733" y="722481"/>
            <a:ext cx="3198538" cy="55399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Other ITER parties (US, CN, KO, ITER, etc.)</a:t>
            </a:r>
          </a:p>
          <a:p>
            <a:pPr marL="217885" lvl="1" indent="-132160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Propose diagnostics &amp; experiment with QST or EU</a:t>
            </a:r>
          </a:p>
          <a:p>
            <a:pPr marL="217885" lvl="1" indent="-132160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Persons in charge join in Experiment Team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BBDDDE-8B64-584E-A9EB-5312B4BE19E6}"/>
              </a:ext>
            </a:extLst>
          </p:cNvPr>
          <p:cNvSpPr txBox="1"/>
          <p:nvPr/>
        </p:nvSpPr>
        <p:spPr>
          <a:xfrm>
            <a:off x="949880" y="2964843"/>
            <a:ext cx="6376427" cy="80791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Arial"/>
                <a:ea typeface="ＭＳ Ｐゴシック"/>
                <a:sym typeface="Gill Sans" pitchFamily="-1" charset="0"/>
              </a:rPr>
              <a:t>Experiment Team</a:t>
            </a:r>
            <a:r>
              <a:rPr lang="en-US" sz="1200" dirty="0">
                <a:solidFill>
                  <a:prstClr val="black"/>
                </a:solidFill>
                <a:latin typeface="Arial"/>
                <a:ea typeface="ＭＳ Ｐゴシック"/>
                <a:sym typeface="Gill Sans" pitchFamily="-1" charset="0"/>
              </a:rPr>
              <a:t> + other experts if necessary discuss the proposal from scientific viewpoint Review of research needs, impact of the diagnostics in dedicated meetings</a:t>
            </a:r>
          </a:p>
          <a:p>
            <a:pPr marL="347663" lvl="1" indent="-207169" algn="ctr"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Set the priority and plan the new diagnostic installation period</a:t>
            </a:r>
          </a:p>
          <a:p>
            <a:pPr marL="647700" lvl="2" indent="-203597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Comparison with other diagnostics if conflicting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DAB2B2B1-A6B1-4E4F-8D54-4CC6FB8AED8B}"/>
              </a:ext>
            </a:extLst>
          </p:cNvPr>
          <p:cNvSpPr/>
          <p:nvPr/>
        </p:nvSpPr>
        <p:spPr>
          <a:xfrm>
            <a:off x="1539406" y="2787774"/>
            <a:ext cx="68580" cy="137160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98CD-B192-E14F-855E-2EC1573DEA6E}"/>
              </a:ext>
            </a:extLst>
          </p:cNvPr>
          <p:cNvSpPr txBox="1"/>
          <p:nvPr/>
        </p:nvSpPr>
        <p:spPr>
          <a:xfrm>
            <a:off x="1625137" y="2733769"/>
            <a:ext cx="755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Propose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A52463F0-1B70-304E-AA1F-7BF803353B63}"/>
              </a:ext>
            </a:extLst>
          </p:cNvPr>
          <p:cNvSpPr/>
          <p:nvPr/>
        </p:nvSpPr>
        <p:spPr>
          <a:xfrm>
            <a:off x="1539406" y="3813888"/>
            <a:ext cx="68580" cy="137160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D02527-A9B1-E742-A460-46F5520C2F98}"/>
              </a:ext>
            </a:extLst>
          </p:cNvPr>
          <p:cNvSpPr txBox="1"/>
          <p:nvPr/>
        </p:nvSpPr>
        <p:spPr>
          <a:xfrm>
            <a:off x="1633351" y="3759883"/>
            <a:ext cx="545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Experiment Leaders prepare an executive summary for enhancement request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7B15B7-1B25-984E-8866-E685DBA5B267}"/>
              </a:ext>
            </a:extLst>
          </p:cNvPr>
          <p:cNvSpPr txBox="1"/>
          <p:nvPr/>
        </p:nvSpPr>
        <p:spPr>
          <a:xfrm>
            <a:off x="930972" y="4002814"/>
            <a:ext cx="5907836" cy="62324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lIns="68580" tIns="34290" rIns="68580" bIns="34290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Arial"/>
                <a:ea typeface="ＭＳ Ｐゴシック"/>
                <a:sym typeface="Gill Sans" pitchFamily="-1" charset="0"/>
              </a:rPr>
              <a:t>Project Leaders and Project Managers</a:t>
            </a:r>
            <a:r>
              <a:rPr lang="en-US" sz="1200" dirty="0">
                <a:solidFill>
                  <a:prstClr val="black"/>
                </a:solidFill>
                <a:latin typeface="Arial"/>
                <a:ea typeface="ＭＳ Ｐゴシック"/>
                <a:sym typeface="Gill Sans" pitchFamily="-1" charset="0"/>
              </a:rPr>
              <a:t> judge the machine enhancement plan</a:t>
            </a:r>
          </a:p>
          <a:p>
            <a:pPr marL="342900" lvl="1" indent="-219075" algn="ctr"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Design Review Meeting by JA and EU Home Teams and Project Team</a:t>
            </a:r>
          </a:p>
          <a:p>
            <a:pPr marL="342900" lvl="1" indent="-219075" algn="ctr"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Procurement Arrangement between JA and EU Home Teams (Cost reallocation)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C15BCF7F-832A-A640-89DE-EE3250C179B2}"/>
              </a:ext>
            </a:extLst>
          </p:cNvPr>
          <p:cNvSpPr/>
          <p:nvPr/>
        </p:nvSpPr>
        <p:spPr>
          <a:xfrm>
            <a:off x="1542179" y="4679977"/>
            <a:ext cx="68580" cy="137160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EED6FF-3C3C-074A-9EA6-7AF94CF576A7}"/>
              </a:ext>
            </a:extLst>
          </p:cNvPr>
          <p:cNvSpPr txBox="1"/>
          <p:nvPr/>
        </p:nvSpPr>
        <p:spPr>
          <a:xfrm>
            <a:off x="1625137" y="4623979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Approval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2C1187-191F-654D-8776-E84ACA18C89B}"/>
              </a:ext>
            </a:extLst>
          </p:cNvPr>
          <p:cNvSpPr txBox="1"/>
          <p:nvPr/>
        </p:nvSpPr>
        <p:spPr>
          <a:xfrm>
            <a:off x="956196" y="4856117"/>
            <a:ext cx="5722039" cy="27699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Manufacture starts under the Home Teams’ or the QST experiment group control.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A05EBF-C72D-4D41-9C80-99567E72F05E}"/>
              </a:ext>
            </a:extLst>
          </p:cNvPr>
          <p:cNvSpPr txBox="1"/>
          <p:nvPr/>
        </p:nvSpPr>
        <p:spPr>
          <a:xfrm>
            <a:off x="2002804" y="699186"/>
            <a:ext cx="1719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Diagnostic collaboration under a framework between institutes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7AD01-8583-0A46-90F8-5DE11C2E83F5}"/>
              </a:ext>
            </a:extLst>
          </p:cNvPr>
          <p:cNvSpPr txBox="1"/>
          <p:nvPr/>
        </p:nvSpPr>
        <p:spPr>
          <a:xfrm>
            <a:off x="933513" y="759429"/>
            <a:ext cx="1047083" cy="4616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QST or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EU institutes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9143C9-59C3-9B47-8639-831E484E1789}"/>
              </a:ext>
            </a:extLst>
          </p:cNvPr>
          <p:cNvSpPr txBox="1"/>
          <p:nvPr/>
        </p:nvSpPr>
        <p:spPr>
          <a:xfrm>
            <a:off x="939725" y="1442903"/>
            <a:ext cx="5080238" cy="27699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Project Leaders and Project Managers judge the participation (at BASC)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180D6415-36C6-4947-829F-16720679918B}"/>
              </a:ext>
            </a:extLst>
          </p:cNvPr>
          <p:cNvSpPr/>
          <p:nvPr/>
        </p:nvSpPr>
        <p:spPr>
          <a:xfrm rot="16200000" flipV="1">
            <a:off x="2841498" y="119444"/>
            <a:ext cx="56724" cy="1784098"/>
          </a:xfrm>
          <a:prstGeom prst="downArrow">
            <a:avLst/>
          </a:prstGeom>
          <a:solidFill>
            <a:srgbClr val="66FFFF"/>
          </a:solidFill>
          <a:ln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9ED46C1-C79B-864D-BF5F-3DFDD06F4756}"/>
              </a:ext>
            </a:extLst>
          </p:cNvPr>
          <p:cNvSpPr/>
          <p:nvPr/>
        </p:nvSpPr>
        <p:spPr>
          <a:xfrm>
            <a:off x="1539406" y="1241021"/>
            <a:ext cx="68580" cy="137160"/>
          </a:xfrm>
          <a:prstGeom prst="downArrow">
            <a:avLst/>
          </a:prstGeom>
          <a:solidFill>
            <a:srgbClr val="66FFFF"/>
          </a:solidFill>
          <a:ln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C04955-4A89-B14C-8BCF-037F0F85854F}"/>
              </a:ext>
            </a:extLst>
          </p:cNvPr>
          <p:cNvSpPr txBox="1"/>
          <p:nvPr/>
        </p:nvSpPr>
        <p:spPr>
          <a:xfrm>
            <a:off x="1647418" y="1207591"/>
            <a:ext cx="2884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Express to participate in BA Activities</a:t>
            </a:r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F7311A07-ADB2-9344-803E-F141512D34B4}"/>
              </a:ext>
            </a:extLst>
          </p:cNvPr>
          <p:cNvSpPr/>
          <p:nvPr/>
        </p:nvSpPr>
        <p:spPr>
          <a:xfrm>
            <a:off x="1547138" y="1732512"/>
            <a:ext cx="68580" cy="137160"/>
          </a:xfrm>
          <a:prstGeom prst="downArrow">
            <a:avLst/>
          </a:prstGeom>
          <a:solidFill>
            <a:srgbClr val="66FFFF"/>
          </a:solidFill>
          <a:ln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F9BBA6-FDA7-F24E-919B-922BA828BB66}"/>
              </a:ext>
            </a:extLst>
          </p:cNvPr>
          <p:cNvSpPr txBox="1"/>
          <p:nvPr/>
        </p:nvSpPr>
        <p:spPr>
          <a:xfrm>
            <a:off x="1630095" y="1669763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Approval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C187BD-6C9C-B54B-9710-AC0A4D75B3FE}"/>
              </a:ext>
            </a:extLst>
          </p:cNvPr>
          <p:cNvSpPr txBox="1"/>
          <p:nvPr/>
        </p:nvSpPr>
        <p:spPr>
          <a:xfrm>
            <a:off x="7567130" y="886093"/>
            <a:ext cx="86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u="sng" dirty="0">
                <a:solidFill>
                  <a:srgbClr val="00B0F0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Additional </a:t>
            </a:r>
            <a:r>
              <a:rPr lang="en-US" sz="900" b="1" dirty="0">
                <a:solidFill>
                  <a:srgbClr val="00B0F0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flow for other ITER parties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0847C0-F723-0849-A1F6-BABB57189ADE}"/>
              </a:ext>
            </a:extLst>
          </p:cNvPr>
          <p:cNvSpPr txBox="1"/>
          <p:nvPr/>
        </p:nvSpPr>
        <p:spPr>
          <a:xfrm>
            <a:off x="7740077" y="3275135"/>
            <a:ext cx="5941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B050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Flow for JA or EU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FC05DFEE-B9CA-AC4D-AA5F-3CB0480EC85B}"/>
              </a:ext>
            </a:extLst>
          </p:cNvPr>
          <p:cNvSpPr/>
          <p:nvPr/>
        </p:nvSpPr>
        <p:spPr>
          <a:xfrm flipH="1">
            <a:off x="7486120" y="711524"/>
            <a:ext cx="81009" cy="10157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prstClr val="black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CA502FD9-1D8B-B24A-886B-21093298C315}"/>
              </a:ext>
            </a:extLst>
          </p:cNvPr>
          <p:cNvSpPr/>
          <p:nvPr/>
        </p:nvSpPr>
        <p:spPr>
          <a:xfrm flipH="1">
            <a:off x="7480509" y="1895752"/>
            <a:ext cx="61228" cy="3175964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prstClr val="black"/>
              </a:solidFill>
              <a:latin typeface="Calibri" panose="020F0502020204030204"/>
              <a:sym typeface="Gill Sans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2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6B83-18D3-9A4B-A70B-240F120C3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86" y="95488"/>
            <a:ext cx="6799877" cy="546497"/>
          </a:xfrm>
          <a:solidFill>
            <a:schemeClr val="bg1"/>
          </a:solidFill>
        </p:spPr>
        <p:txBody>
          <a:bodyPr/>
          <a:lstStyle/>
          <a:p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Machine Enhancements decision flow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866D6-1F23-FF45-A227-541CB636A2BB}"/>
              </a:ext>
            </a:extLst>
          </p:cNvPr>
          <p:cNvSpPr txBox="1"/>
          <p:nvPr/>
        </p:nvSpPr>
        <p:spPr>
          <a:xfrm>
            <a:off x="955073" y="1926874"/>
            <a:ext cx="5576335" cy="80791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lIns="68580" tIns="34290" rIns="68580" bIns="34290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Arial"/>
                <a:ea typeface="ＭＳ Ｐゴシック"/>
                <a:sym typeface="Gill Sans" pitchFamily="-1" charset="0"/>
              </a:rPr>
              <a:t>Proposer </a:t>
            </a:r>
            <a:r>
              <a:rPr lang="en-US" sz="1200" dirty="0">
                <a:solidFill>
                  <a:prstClr val="black"/>
                </a:solidFill>
                <a:latin typeface="Arial"/>
                <a:ea typeface="ＭＳ Ｐゴシック"/>
                <a:sym typeface="Gill Sans" pitchFamily="-1" charset="0"/>
              </a:rPr>
              <a:t>prepares following materials</a:t>
            </a:r>
          </a:p>
          <a:p>
            <a:pPr marL="342900" lvl="1" indent="-210741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Research needs and impact in JT-60SA program</a:t>
            </a:r>
          </a:p>
          <a:p>
            <a:pPr marL="342900" lvl="1" indent="-210741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Design and feasibility studies of the diagnostics</a:t>
            </a:r>
          </a:p>
          <a:p>
            <a:pPr marL="342900" lvl="1" indent="-210741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Available resources (budget and persons) by QST/</a:t>
            </a:r>
            <a:r>
              <a:rPr lang="en-US" sz="1200" dirty="0" err="1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EUROfusion</a:t>
            </a: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/F4E/others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728BE-7511-F74E-AB47-052AB304B18E}"/>
              </a:ext>
            </a:extLst>
          </p:cNvPr>
          <p:cNvSpPr txBox="1"/>
          <p:nvPr/>
        </p:nvSpPr>
        <p:spPr>
          <a:xfrm>
            <a:off x="3803733" y="722481"/>
            <a:ext cx="3198538" cy="55399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Other ITER parties (US, CN, KO, ITER, etc.)</a:t>
            </a:r>
          </a:p>
          <a:p>
            <a:pPr marL="217885" lvl="1" indent="-132160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Propose diagnostics &amp; experiment with QST or EU</a:t>
            </a:r>
          </a:p>
          <a:p>
            <a:pPr marL="217885" lvl="1" indent="-132160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Persons in charge join in Experiment Team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BBDDDE-8B64-584E-A9EB-5312B4BE19E6}"/>
              </a:ext>
            </a:extLst>
          </p:cNvPr>
          <p:cNvSpPr txBox="1"/>
          <p:nvPr/>
        </p:nvSpPr>
        <p:spPr>
          <a:xfrm>
            <a:off x="949880" y="2964843"/>
            <a:ext cx="6376427" cy="80791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Arial"/>
                <a:ea typeface="ＭＳ Ｐゴシック"/>
                <a:sym typeface="Gill Sans" pitchFamily="-1" charset="0"/>
              </a:rPr>
              <a:t>Experiment Team</a:t>
            </a:r>
            <a:r>
              <a:rPr lang="en-US" sz="1200" dirty="0">
                <a:solidFill>
                  <a:prstClr val="black"/>
                </a:solidFill>
                <a:latin typeface="Arial"/>
                <a:ea typeface="ＭＳ Ｐゴシック"/>
                <a:sym typeface="Gill Sans" pitchFamily="-1" charset="0"/>
              </a:rPr>
              <a:t> + other experts if necessary discuss the proposal from scientific viewpoint Review of research needs, impact of the diagnostics in dedicated meetings</a:t>
            </a:r>
          </a:p>
          <a:p>
            <a:pPr marL="347663" lvl="1" indent="-207169" algn="ctr"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Set the priority and plan the new diagnostic installation period</a:t>
            </a:r>
          </a:p>
          <a:p>
            <a:pPr marL="647700" lvl="2" indent="-203597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Comparison with other diagnostics if conflicting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DAB2B2B1-A6B1-4E4F-8D54-4CC6FB8AED8B}"/>
              </a:ext>
            </a:extLst>
          </p:cNvPr>
          <p:cNvSpPr/>
          <p:nvPr/>
        </p:nvSpPr>
        <p:spPr>
          <a:xfrm>
            <a:off x="1539406" y="2787774"/>
            <a:ext cx="68580" cy="137160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98CD-B192-E14F-855E-2EC1573DEA6E}"/>
              </a:ext>
            </a:extLst>
          </p:cNvPr>
          <p:cNvSpPr txBox="1"/>
          <p:nvPr/>
        </p:nvSpPr>
        <p:spPr>
          <a:xfrm>
            <a:off x="1625137" y="2733769"/>
            <a:ext cx="755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Propose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A52463F0-1B70-304E-AA1F-7BF803353B63}"/>
              </a:ext>
            </a:extLst>
          </p:cNvPr>
          <p:cNvSpPr/>
          <p:nvPr/>
        </p:nvSpPr>
        <p:spPr>
          <a:xfrm>
            <a:off x="1539406" y="3813888"/>
            <a:ext cx="68580" cy="137160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D02527-A9B1-E742-A460-46F5520C2F98}"/>
              </a:ext>
            </a:extLst>
          </p:cNvPr>
          <p:cNvSpPr txBox="1"/>
          <p:nvPr/>
        </p:nvSpPr>
        <p:spPr>
          <a:xfrm>
            <a:off x="1446602" y="3759883"/>
            <a:ext cx="5828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Experiment Leaders prepare an executive summary for enhancement request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7B15B7-1B25-984E-8866-E685DBA5B267}"/>
              </a:ext>
            </a:extLst>
          </p:cNvPr>
          <p:cNvSpPr txBox="1"/>
          <p:nvPr/>
        </p:nvSpPr>
        <p:spPr>
          <a:xfrm>
            <a:off x="930972" y="4002814"/>
            <a:ext cx="5907836" cy="62324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lIns="68580" tIns="34290" rIns="68580" bIns="34290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Arial"/>
                <a:ea typeface="ＭＳ Ｐゴシック"/>
                <a:sym typeface="Gill Sans" pitchFamily="-1" charset="0"/>
              </a:rPr>
              <a:t>Project Leaders and Project Managers</a:t>
            </a:r>
            <a:r>
              <a:rPr lang="en-US" sz="1200" dirty="0">
                <a:solidFill>
                  <a:prstClr val="black"/>
                </a:solidFill>
                <a:latin typeface="Arial"/>
                <a:ea typeface="ＭＳ Ｐゴシック"/>
                <a:sym typeface="Gill Sans" pitchFamily="-1" charset="0"/>
              </a:rPr>
              <a:t> judge the machine enhancement plan</a:t>
            </a:r>
          </a:p>
          <a:p>
            <a:pPr marL="342900" lvl="1" indent="-219075" algn="ctr"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Design Review Meeting by JA and EU Home Teams and Project Team</a:t>
            </a:r>
          </a:p>
          <a:p>
            <a:pPr marL="342900" lvl="1" indent="-219075" algn="ctr"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Procurement Arrangement between JA and EU Home Teams (Cost reallocation)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C15BCF7F-832A-A640-89DE-EE3250C179B2}"/>
              </a:ext>
            </a:extLst>
          </p:cNvPr>
          <p:cNvSpPr/>
          <p:nvPr/>
        </p:nvSpPr>
        <p:spPr>
          <a:xfrm>
            <a:off x="1542179" y="4679977"/>
            <a:ext cx="68580" cy="137160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EED6FF-3C3C-074A-9EA6-7AF94CF576A7}"/>
              </a:ext>
            </a:extLst>
          </p:cNvPr>
          <p:cNvSpPr txBox="1"/>
          <p:nvPr/>
        </p:nvSpPr>
        <p:spPr>
          <a:xfrm>
            <a:off x="1625137" y="4623979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Approval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2C1187-191F-654D-8776-E84ACA18C89B}"/>
              </a:ext>
            </a:extLst>
          </p:cNvPr>
          <p:cNvSpPr txBox="1"/>
          <p:nvPr/>
        </p:nvSpPr>
        <p:spPr>
          <a:xfrm>
            <a:off x="956196" y="4856117"/>
            <a:ext cx="5722039" cy="27699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Manufacture starts under the Home Teams’ or the QST experiment group control.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A05EBF-C72D-4D41-9C80-99567E72F05E}"/>
              </a:ext>
            </a:extLst>
          </p:cNvPr>
          <p:cNvSpPr txBox="1"/>
          <p:nvPr/>
        </p:nvSpPr>
        <p:spPr>
          <a:xfrm>
            <a:off x="2002804" y="699186"/>
            <a:ext cx="1719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Diagnostic collaboration under a framework between institutes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7AD01-8583-0A46-90F8-5DE11C2E83F5}"/>
              </a:ext>
            </a:extLst>
          </p:cNvPr>
          <p:cNvSpPr txBox="1"/>
          <p:nvPr/>
        </p:nvSpPr>
        <p:spPr>
          <a:xfrm>
            <a:off x="933513" y="759429"/>
            <a:ext cx="1047083" cy="4616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QST or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EU institutes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9143C9-59C3-9B47-8639-831E484E1789}"/>
              </a:ext>
            </a:extLst>
          </p:cNvPr>
          <p:cNvSpPr txBox="1"/>
          <p:nvPr/>
        </p:nvSpPr>
        <p:spPr>
          <a:xfrm>
            <a:off x="939725" y="1442903"/>
            <a:ext cx="5080238" cy="27699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Project Leaders and Project Managers judge the participation (at BASC)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180D6415-36C6-4947-829F-16720679918B}"/>
              </a:ext>
            </a:extLst>
          </p:cNvPr>
          <p:cNvSpPr/>
          <p:nvPr/>
        </p:nvSpPr>
        <p:spPr>
          <a:xfrm rot="16200000" flipV="1">
            <a:off x="2841498" y="119444"/>
            <a:ext cx="56724" cy="1784098"/>
          </a:xfrm>
          <a:prstGeom prst="downArrow">
            <a:avLst/>
          </a:prstGeom>
          <a:solidFill>
            <a:srgbClr val="66FFFF"/>
          </a:solidFill>
          <a:ln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9ED46C1-C79B-864D-BF5F-3DFDD06F4756}"/>
              </a:ext>
            </a:extLst>
          </p:cNvPr>
          <p:cNvSpPr/>
          <p:nvPr/>
        </p:nvSpPr>
        <p:spPr>
          <a:xfrm>
            <a:off x="1539406" y="1241021"/>
            <a:ext cx="68580" cy="137160"/>
          </a:xfrm>
          <a:prstGeom prst="downArrow">
            <a:avLst/>
          </a:prstGeom>
          <a:solidFill>
            <a:srgbClr val="66FFFF"/>
          </a:solidFill>
          <a:ln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C04955-4A89-B14C-8BCF-037F0F85854F}"/>
              </a:ext>
            </a:extLst>
          </p:cNvPr>
          <p:cNvSpPr txBox="1"/>
          <p:nvPr/>
        </p:nvSpPr>
        <p:spPr>
          <a:xfrm>
            <a:off x="1647418" y="1207591"/>
            <a:ext cx="2884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Express to participate in BA Activities</a:t>
            </a:r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F7311A07-ADB2-9344-803E-F141512D34B4}"/>
              </a:ext>
            </a:extLst>
          </p:cNvPr>
          <p:cNvSpPr/>
          <p:nvPr/>
        </p:nvSpPr>
        <p:spPr>
          <a:xfrm>
            <a:off x="1547138" y="1732512"/>
            <a:ext cx="68580" cy="137160"/>
          </a:xfrm>
          <a:prstGeom prst="downArrow">
            <a:avLst/>
          </a:prstGeom>
          <a:solidFill>
            <a:srgbClr val="66FFFF"/>
          </a:solidFill>
          <a:ln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F9BBA6-FDA7-F24E-919B-922BA828BB66}"/>
              </a:ext>
            </a:extLst>
          </p:cNvPr>
          <p:cNvSpPr txBox="1"/>
          <p:nvPr/>
        </p:nvSpPr>
        <p:spPr>
          <a:xfrm>
            <a:off x="1630095" y="1669763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Approval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C187BD-6C9C-B54B-9710-AC0A4D75B3FE}"/>
              </a:ext>
            </a:extLst>
          </p:cNvPr>
          <p:cNvSpPr txBox="1"/>
          <p:nvPr/>
        </p:nvSpPr>
        <p:spPr>
          <a:xfrm>
            <a:off x="7567130" y="886093"/>
            <a:ext cx="86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u="sng" dirty="0">
                <a:solidFill>
                  <a:srgbClr val="00B0F0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Additional </a:t>
            </a:r>
            <a:r>
              <a:rPr lang="en-US" sz="900" b="1" dirty="0">
                <a:solidFill>
                  <a:srgbClr val="00B0F0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flow for other ITER parties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0847C0-F723-0849-A1F6-BABB57189ADE}"/>
              </a:ext>
            </a:extLst>
          </p:cNvPr>
          <p:cNvSpPr txBox="1"/>
          <p:nvPr/>
        </p:nvSpPr>
        <p:spPr>
          <a:xfrm>
            <a:off x="7740077" y="3275135"/>
            <a:ext cx="5941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B050"/>
                </a:solidFill>
                <a:latin typeface="Helvetica" pitchFamily="-1" charset="0"/>
                <a:ea typeface="ＭＳ ゴシック" pitchFamily="-1" charset="-128"/>
                <a:sym typeface="Gill Sans" pitchFamily="-1" charset="0"/>
              </a:rPr>
              <a:t>Flow for JA or EU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FC05DFEE-B9CA-AC4D-AA5F-3CB0480EC85B}"/>
              </a:ext>
            </a:extLst>
          </p:cNvPr>
          <p:cNvSpPr/>
          <p:nvPr/>
        </p:nvSpPr>
        <p:spPr>
          <a:xfrm flipH="1">
            <a:off x="7486120" y="711524"/>
            <a:ext cx="81009" cy="10157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prstClr val="black"/>
              </a:solidFill>
              <a:latin typeface="Calibri" panose="020F0502020204030204"/>
              <a:sym typeface="Gill Sans" pitchFamily="-1" charset="0"/>
            </a:endParaRP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CA502FD9-1D8B-B24A-886B-21093298C315}"/>
              </a:ext>
            </a:extLst>
          </p:cNvPr>
          <p:cNvSpPr/>
          <p:nvPr/>
        </p:nvSpPr>
        <p:spPr>
          <a:xfrm flipH="1">
            <a:off x="7480509" y="1895752"/>
            <a:ext cx="61228" cy="3175964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prstClr val="black"/>
              </a:solidFill>
              <a:latin typeface="Calibri" panose="020F0502020204030204"/>
              <a:sym typeface="Gill Sans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3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764470"/>
            <a:ext cx="9041219" cy="3263504"/>
          </a:xfrm>
        </p:spPr>
        <p:txBody>
          <a:bodyPr>
            <a:normAutofit/>
          </a:bodyPr>
          <a:lstStyle/>
          <a:p>
            <a:r>
              <a:rPr lang="en-NZ" sz="2400" dirty="0">
                <a:latin typeface="Arial Narrow" panose="020B0606020202030204" pitchFamily="34" charset="0"/>
              </a:rPr>
              <a:t>ET leaders are producing a document about ME priorities and recommendations</a:t>
            </a:r>
            <a:r>
              <a:rPr lang="en-NZ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 September</a:t>
            </a:r>
          </a:p>
          <a:p>
            <a:r>
              <a:rPr lang="en-NZ" sz="24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The document will be transferred </a:t>
            </a:r>
            <a:r>
              <a:rPr lang="en-NZ" sz="2400" dirty="0">
                <a:latin typeface="Arial Narrow" panose="020B0606020202030204" pitchFamily="34" charset="0"/>
                <a:sym typeface="Wingdings" panose="05000000000000000000" pitchFamily="2" charset="2"/>
              </a:rPr>
              <a:t>to </a:t>
            </a:r>
            <a:r>
              <a:rPr lang="en-NZ" sz="24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PM/PL who will take the final decision</a:t>
            </a:r>
            <a:endParaRPr lang="en-NZ" sz="2400" dirty="0">
              <a:latin typeface="Arial Narrow" panose="020B0606020202030204" pitchFamily="34" charset="0"/>
            </a:endParaRPr>
          </a:p>
          <a:p>
            <a:r>
              <a:rPr lang="en-NZ" sz="2400" dirty="0">
                <a:latin typeface="Arial Narrow" panose="020B0606020202030204" pitchFamily="34" charset="0"/>
              </a:rPr>
              <a:t>ET leaders are analysing </a:t>
            </a:r>
            <a:r>
              <a:rPr lang="en-NZ" sz="2400" dirty="0" smtClean="0">
                <a:latin typeface="Arial Narrow" panose="020B0606020202030204" pitchFamily="34" charset="0"/>
              </a:rPr>
              <a:t>set </a:t>
            </a:r>
            <a:r>
              <a:rPr lang="en-NZ" sz="2400" dirty="0">
                <a:latin typeface="Arial Narrow" panose="020B0606020202030204" pitchFamily="34" charset="0"/>
              </a:rPr>
              <a:t>of potential upgrades for the machine actuators (input power, </a:t>
            </a:r>
            <a:r>
              <a:rPr lang="en-NZ" sz="2400" dirty="0" smtClean="0">
                <a:latin typeface="Arial Narrow" panose="020B0606020202030204" pitchFamily="34" charset="0"/>
              </a:rPr>
              <a:t>ECRH vs ICRH, Impurity </a:t>
            </a:r>
            <a:r>
              <a:rPr lang="en-NZ" sz="2400" dirty="0">
                <a:latin typeface="Arial Narrow" panose="020B0606020202030204" pitchFamily="34" charset="0"/>
              </a:rPr>
              <a:t>powder dropper</a:t>
            </a:r>
            <a:r>
              <a:rPr lang="en-NZ" sz="2400" dirty="0" smtClean="0">
                <a:latin typeface="Arial Narrow" panose="020B0606020202030204" pitchFamily="34" charset="0"/>
              </a:rPr>
              <a:t>)</a:t>
            </a:r>
          </a:p>
          <a:p>
            <a:r>
              <a:rPr lang="en-NZ" sz="24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latin typeface="Arial Narrow" panose="020B0606020202030204" pitchFamily="34" charset="0"/>
              </a:rPr>
              <a:t>Prioritization will include ME proposed by USA 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E36B83-18D3-9A4B-A70B-240F120C3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86" y="95488"/>
            <a:ext cx="6799877" cy="546497"/>
          </a:xfrm>
          <a:solidFill>
            <a:schemeClr val="bg1"/>
          </a:solidFill>
        </p:spPr>
        <p:txBody>
          <a:bodyPr/>
          <a:lstStyle/>
          <a:p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Machine Enhancements decision flow </a:t>
            </a:r>
          </a:p>
        </p:txBody>
      </p:sp>
    </p:spTree>
    <p:extLst>
      <p:ext uri="{BB962C8B-B14F-4D97-AF65-F5344CB8AC3E}">
        <p14:creationId xmlns:p14="http://schemas.microsoft.com/office/powerpoint/2010/main" val="207599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role</a:t>
            </a:r>
            <a:r>
              <a:rPr lang="fr-FR" dirty="0" smtClean="0"/>
              <a:t> of the </a:t>
            </a:r>
            <a:r>
              <a:rPr lang="fr-FR" dirty="0" err="1" smtClean="0"/>
              <a:t>Experiment</a:t>
            </a:r>
            <a:r>
              <a:rPr lang="fr-FR" dirty="0" smtClean="0"/>
              <a:t> Team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0" y="764470"/>
            <a:ext cx="9058940" cy="326350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174625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System Font Regular"/>
              <a:buChar char="-"/>
              <a:tabLst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2000" dirty="0" smtClean="0">
                <a:latin typeface="Arial Narrow" panose="020B0606020202030204" pitchFamily="34" charset="0"/>
              </a:rPr>
              <a:t>The Experiment team is formed now by EL+TGL</a:t>
            </a:r>
          </a:p>
          <a:p>
            <a:r>
              <a:rPr lang="en-PH" sz="2000" b="1" dirty="0" smtClean="0">
                <a:latin typeface="Arial Narrow" panose="020B0606020202030204" pitchFamily="34" charset="0"/>
              </a:rPr>
              <a:t>Experiment team will lead the analyses of the IC results </a:t>
            </a:r>
            <a:r>
              <a:rPr lang="en-PH" sz="2000" b="1" dirty="0" smtClean="0">
                <a:latin typeface="Arial Narrow" panose="020B0606020202030204" pitchFamily="34" charset="0"/>
              </a:rPr>
              <a:t>after IC</a:t>
            </a:r>
            <a:r>
              <a:rPr lang="en-PH" sz="20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PH" sz="20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member list </a:t>
            </a:r>
            <a:r>
              <a:rPr lang="en-PH" sz="20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has to be  </a:t>
            </a:r>
            <a:r>
              <a:rPr lang="en-PH" sz="20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determined </a:t>
            </a:r>
            <a:r>
              <a:rPr lang="en-PH" sz="20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for after IC  call for the expression of interest</a:t>
            </a:r>
            <a:endParaRPr lang="en-PH" sz="2000" b="1" dirty="0" smtClean="0">
              <a:latin typeface="Arial Narrow" panose="020B0606020202030204" pitchFamily="34" charset="0"/>
            </a:endParaRPr>
          </a:p>
          <a:p>
            <a:r>
              <a:rPr lang="en-PH" sz="2000" dirty="0" smtClean="0">
                <a:latin typeface="Arial Narrow" panose="020B0606020202030204" pitchFamily="34" charset="0"/>
              </a:rPr>
              <a:t>Call for experiment proposals is expected to happen after IC and 1.5 years before OP2</a:t>
            </a:r>
          </a:p>
          <a:p>
            <a:r>
              <a:rPr lang="en-PH" sz="2000" dirty="0" smtClean="0">
                <a:latin typeface="Arial Narrow" panose="020B0606020202030204" pitchFamily="34" charset="0"/>
              </a:rPr>
              <a:t>but many things to do in the meantime for which the experiments team structure can be helpful</a:t>
            </a:r>
          </a:p>
          <a:p>
            <a:pPr lvl="1"/>
            <a:r>
              <a:rPr lang="en-PH" sz="1800" dirty="0" smtClean="0">
                <a:latin typeface="Arial Narrow" panose="020B0606020202030204" pitchFamily="34" charset="0"/>
              </a:rPr>
              <a:t>Reinforce collaborative work</a:t>
            </a:r>
          </a:p>
          <a:p>
            <a:pPr lvl="1"/>
            <a:r>
              <a:rPr lang="en-PH" sz="1800" dirty="0" smtClean="0">
                <a:latin typeface="Arial Narrow" panose="020B0606020202030204" pitchFamily="34" charset="0"/>
              </a:rPr>
              <a:t>Improve joint leadership</a:t>
            </a:r>
          </a:p>
          <a:p>
            <a:pPr lvl="1"/>
            <a:r>
              <a:rPr lang="en-PH" sz="1800" dirty="0" smtClean="0">
                <a:latin typeface="Arial Narrow" panose="020B0606020202030204" pitchFamily="34" charset="0"/>
              </a:rPr>
              <a:t>Exchange of new ideas towards the initial operation phase</a:t>
            </a:r>
          </a:p>
          <a:p>
            <a:pPr lvl="1"/>
            <a:r>
              <a:rPr lang="en-PH" sz="1800" dirty="0" smtClean="0">
                <a:latin typeface="Arial Narrow" panose="020B0606020202030204" pitchFamily="34" charset="0"/>
              </a:rPr>
              <a:t>Drive JA-EU sides towards a common goal</a:t>
            </a:r>
          </a:p>
          <a:p>
            <a:pPr lvl="1"/>
            <a:r>
              <a:rPr lang="en-PH" sz="1800" dirty="0" smtClean="0">
                <a:latin typeface="Arial Narrow" panose="020B0606020202030204" pitchFamily="34" charset="0"/>
              </a:rPr>
              <a:t>Coordinate joint modelling between JA and EU</a:t>
            </a:r>
          </a:p>
          <a:p>
            <a:pPr lvl="1"/>
            <a:r>
              <a:rPr lang="en-PH" sz="1800" dirty="0" smtClean="0">
                <a:latin typeface="Arial Narrow" panose="020B0606020202030204" pitchFamily="34" charset="0"/>
              </a:rPr>
              <a:t>Solve misunderstanding issues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PH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Interaction with WPSA is essential</a:t>
            </a:r>
            <a:endParaRPr lang="en-PH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CAE1B0-A4A5-1F4F-A182-7D15DD68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CE815-9AE9-4F48-8EC1-875CB9A2D998}"/>
              </a:ext>
            </a:extLst>
          </p:cNvPr>
          <p:cNvSpPr txBox="1"/>
          <p:nvPr/>
        </p:nvSpPr>
        <p:spPr>
          <a:xfrm>
            <a:off x="451413" y="837694"/>
            <a:ext cx="85613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 of JT-60SA and link to </a:t>
            </a:r>
            <a:r>
              <a:rPr kumimoji="1" lang="en-US" sz="2000" b="1" kern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EUROfusion</a:t>
            </a:r>
            <a:endParaRPr kumimoji="1" lang="en-US" sz="2000" b="1" kern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team organization </a:t>
            </a: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steps of the Experiment team  </a:t>
            </a: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07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E89C-C37E-3BDB-CE7A-C43D1E13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4C6FA-4D45-985E-C193-5424D4A5A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F5F10-1D2B-3C48-9131-F0C768367081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0" y="764470"/>
            <a:ext cx="9058940" cy="326350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174625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System Font Regular"/>
              <a:buChar char="-"/>
              <a:tabLst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900" dirty="0" smtClean="0">
                <a:latin typeface="Arial Narrow" panose="020B0606020202030204" pitchFamily="34" charset="0"/>
              </a:rPr>
              <a:t>The experiment team structure has been stablished in 2022.</a:t>
            </a:r>
          </a:p>
          <a:p>
            <a:r>
              <a:rPr lang="en-IE" sz="1900" dirty="0" smtClean="0">
                <a:latin typeface="Arial Narrow" panose="020B0606020202030204" pitchFamily="34" charset="0"/>
              </a:rPr>
              <a:t>EL+TGL are already appointed</a:t>
            </a:r>
          </a:p>
          <a:p>
            <a:r>
              <a:rPr lang="en-IE" sz="1900" dirty="0" smtClean="0">
                <a:latin typeface="Arial Narrow" panose="020B0606020202030204" pitchFamily="34" charset="0"/>
              </a:rPr>
              <a:t>Initial ideas for the first experimental campaigns and diagnostics required already discussed between EL and TGL</a:t>
            </a:r>
          </a:p>
          <a:p>
            <a:r>
              <a:rPr lang="en-IE" sz="1900" dirty="0" smtClean="0">
                <a:latin typeface="Arial Narrow" panose="020B0606020202030204" pitchFamily="34" charset="0"/>
              </a:rPr>
              <a:t>Further discussion will be held in specific meetings within the experiment team</a:t>
            </a:r>
          </a:p>
          <a:p>
            <a:r>
              <a:rPr lang="en-IE" sz="1900" dirty="0" smtClean="0">
                <a:latin typeface="Arial Narrow" panose="020B0606020202030204" pitchFamily="34" charset="0"/>
              </a:rPr>
              <a:t>Experiment team will be responsible for the IC data analyses and associated publications</a:t>
            </a:r>
          </a:p>
          <a:p>
            <a:r>
              <a:rPr lang="en-IE" sz="1900" dirty="0" smtClean="0">
                <a:latin typeface="Arial Narrow" panose="020B0606020202030204" pitchFamily="34" charset="0"/>
              </a:rPr>
              <a:t>Participants on the IC analyses </a:t>
            </a:r>
            <a:r>
              <a:rPr lang="en-IE" sz="1900" dirty="0" smtClean="0">
                <a:latin typeface="Arial Narrow" panose="020B0606020202030204" pitchFamily="34" charset="0"/>
              </a:rPr>
              <a:t>after performing the IC will </a:t>
            </a:r>
            <a:r>
              <a:rPr lang="en-IE" sz="1900" dirty="0" smtClean="0">
                <a:latin typeface="Arial Narrow" panose="020B0606020202030204" pitchFamily="34" charset="0"/>
              </a:rPr>
              <a:t>belong to the experiment team</a:t>
            </a:r>
          </a:p>
          <a:p>
            <a:r>
              <a:rPr lang="en-IE" sz="1900" dirty="0" smtClean="0">
                <a:latin typeface="Arial Narrow" panose="020B0606020202030204" pitchFamily="34" charset="0"/>
              </a:rPr>
              <a:t>In the meantime the ET will be useful for:</a:t>
            </a:r>
          </a:p>
          <a:p>
            <a:pPr lvl="1"/>
            <a:r>
              <a:rPr lang="en-IE" sz="1800" dirty="0" smtClean="0">
                <a:latin typeface="Arial Narrow" panose="020B0606020202030204" pitchFamily="34" charset="0"/>
              </a:rPr>
              <a:t>Coordinate and favour joint activities</a:t>
            </a:r>
          </a:p>
          <a:p>
            <a:pPr lvl="1"/>
            <a:r>
              <a:rPr lang="en-IE" sz="1800" dirty="0" smtClean="0">
                <a:latin typeface="Arial Narrow" panose="020B0606020202030204" pitchFamily="34" charset="0"/>
              </a:rPr>
              <a:t>Propose new ideas</a:t>
            </a:r>
          </a:p>
          <a:p>
            <a:pPr lvl="1"/>
            <a:r>
              <a:rPr lang="en-IE" sz="1800" dirty="0" smtClean="0">
                <a:latin typeface="Arial Narrow" panose="020B0606020202030204" pitchFamily="34" charset="0"/>
              </a:rPr>
              <a:t>Improve link with the operator</a:t>
            </a:r>
          </a:p>
          <a:p>
            <a:pPr lvl="1"/>
            <a:r>
              <a:rPr lang="en-IE" sz="1800" dirty="0" smtClean="0">
                <a:latin typeface="Arial Narrow" panose="020B0606020202030204" pitchFamily="34" charset="0"/>
              </a:rPr>
              <a:t>Advice about activities in 2022-2023</a:t>
            </a:r>
            <a:endParaRPr lang="en-IE" sz="1800" dirty="0">
              <a:latin typeface="Arial Narrow" panose="020B0606020202030204" pitchFamily="34" charset="0"/>
            </a:endParaRPr>
          </a:p>
          <a:p>
            <a:endParaRPr lang="en-IE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6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E89C-C37E-3BDB-CE7A-C43D1E13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4C6FA-4D45-985E-C193-5424D4A5A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F5F10-1D2B-3C48-9131-F0C768367081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0075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CAE1B0-A4A5-1F4F-A182-7D15DD68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CE815-9AE9-4F48-8EC1-875CB9A2D998}"/>
              </a:ext>
            </a:extLst>
          </p:cNvPr>
          <p:cNvSpPr txBox="1"/>
          <p:nvPr/>
        </p:nvSpPr>
        <p:spPr>
          <a:xfrm>
            <a:off x="451413" y="837694"/>
            <a:ext cx="8561390" cy="2112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Mission of JT-60SA and link to </a:t>
            </a:r>
            <a:r>
              <a:rPr kumimoji="1" lang="en-US" sz="2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EUROfusion</a:t>
            </a:r>
            <a:endParaRPr kumimoji="1" lang="en-US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team organization </a:t>
            </a: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steps of the Experiment team  </a:t>
            </a:r>
          </a:p>
          <a:p>
            <a:pPr marL="460375" indent="-460375" defTabSz="685731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sz="20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4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D01154-EF51-8140-BE50-7EBA76E8B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75EF62-6E7E-E042-A25B-EE12EDB6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JT-60SA Project for ITER and DEMO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5060D-A4B1-C04D-A806-C045710E300C}"/>
              </a:ext>
            </a:extLst>
          </p:cNvPr>
          <p:cNvSpPr txBox="1"/>
          <p:nvPr/>
        </p:nvSpPr>
        <p:spPr>
          <a:xfrm>
            <a:off x="9195" y="2891512"/>
            <a:ext cx="562781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b="1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 pitchFamily="32" charset="-128"/>
              </a:rPr>
              <a:t>Mission:</a:t>
            </a:r>
          </a:p>
          <a:p>
            <a:pPr marL="285750" indent="-285750" defTabSz="6858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 Narrow" panose="020B0606020202030204" pitchFamily="34" charset="0"/>
                <a:cs typeface="Arial" panose="020B0604020202020204" pitchFamily="34" charset="0"/>
              </a:rPr>
              <a:t>Contribute to the early realization of fusion energy by </a:t>
            </a:r>
            <a:r>
              <a:rPr lang="en-US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addressing key physics issues for ITER and DEMO</a:t>
            </a:r>
          </a:p>
          <a:p>
            <a:pPr marL="285750" indent="-285750" defTabSz="6858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ja-JP" b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2" charset="-128"/>
              </a:rPr>
              <a:t>Aim at </a:t>
            </a:r>
            <a:r>
              <a:rPr kumimoji="1" lang="en-US" altLang="ja-JP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itchFamily="32" charset="-128"/>
              </a:rPr>
              <a:t>fully non-inductive steady-state high </a:t>
            </a:r>
            <a:r>
              <a:rPr kumimoji="1" lang="en-US" altLang="ja-JP" b="1" i="1" dirty="0" err="1">
                <a:solidFill>
                  <a:srgbClr val="C00000"/>
                </a:solidFill>
                <a:latin typeface="Arial Narrow" panose="020B0606020202030204" pitchFamily="34" charset="0"/>
                <a:ea typeface="ＭＳ Ｐゴシック" pitchFamily="32" charset="-128"/>
              </a:rPr>
              <a:t>b</a:t>
            </a:r>
            <a:r>
              <a:rPr kumimoji="1" lang="en-US" altLang="ja-JP" b="1" baseline="-25000" dirty="0" err="1">
                <a:solidFill>
                  <a:srgbClr val="C00000"/>
                </a:solidFill>
                <a:latin typeface="Arial Narrow" panose="020B0606020202030204" pitchFamily="34" charset="0"/>
                <a:ea typeface="ＭＳ Ｐゴシック" pitchFamily="32" charset="-128"/>
              </a:rPr>
              <a:t>N</a:t>
            </a:r>
            <a:r>
              <a:rPr kumimoji="1" lang="en-US" altLang="ja-JP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itchFamily="32" charset="-128"/>
              </a:rPr>
              <a:t> </a:t>
            </a:r>
            <a:r>
              <a:rPr kumimoji="1" lang="en-US" altLang="ja-JP" b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2" charset="-128"/>
              </a:rPr>
              <a:t>operations above the no-wall ideal MHD stability limits, for long time (~3-4</a:t>
            </a:r>
            <a:r>
              <a:rPr kumimoji="1" lang="en-US" altLang="ja-JP" b="1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2" charset="-128"/>
              </a:rPr>
              <a:t>t</a:t>
            </a:r>
            <a:r>
              <a:rPr kumimoji="1" lang="en-US" altLang="ja-JP" b="1" baseline="-250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2" charset="-128"/>
              </a:rPr>
              <a:t>R</a:t>
            </a:r>
            <a:r>
              <a:rPr kumimoji="1" lang="en-US" altLang="ja-JP" b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2" charset="-128"/>
              </a:rPr>
              <a:t>)</a:t>
            </a:r>
            <a:endParaRPr kumimoji="1" lang="en-US" altLang="ja-JP" b="1" baseline="-25000" dirty="0">
              <a:solidFill>
                <a:srgbClr val="000000"/>
              </a:solidFill>
              <a:latin typeface="Arial Narrow" panose="020B0606020202030204" pitchFamily="34" charset="0"/>
              <a:ea typeface="ＭＳ Ｐゴシック" pitchFamily="32" charset="-128"/>
            </a:endParaRPr>
          </a:p>
        </p:txBody>
      </p:sp>
      <p:grpSp>
        <p:nvGrpSpPr>
          <p:cNvPr id="10" name="図形グループ 6">
            <a:extLst>
              <a:ext uri="{FF2B5EF4-FFF2-40B4-BE49-F238E27FC236}">
                <a16:creationId xmlns:a16="http://schemas.microsoft.com/office/drawing/2014/main" id="{D24CC4EE-0512-D943-A8AC-C129CE565F32}"/>
              </a:ext>
            </a:extLst>
          </p:cNvPr>
          <p:cNvGrpSpPr/>
          <p:nvPr/>
        </p:nvGrpSpPr>
        <p:grpSpPr>
          <a:xfrm>
            <a:off x="5486400" y="2443863"/>
            <a:ext cx="3648404" cy="2692752"/>
            <a:chOff x="5745089" y="873297"/>
            <a:chExt cx="3998563" cy="2951190"/>
          </a:xfrm>
        </p:grpSpPr>
        <p:pic>
          <p:nvPicPr>
            <p:cNvPr id="11" name="図 9">
              <a:extLst>
                <a:ext uri="{FF2B5EF4-FFF2-40B4-BE49-F238E27FC236}">
                  <a16:creationId xmlns:a16="http://schemas.microsoft.com/office/drawing/2014/main" id="{23DD6798-6FC7-424F-93A6-3285F55C7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7096" y="890517"/>
              <a:ext cx="3926556" cy="2933970"/>
            </a:xfrm>
            <a:prstGeom prst="rect">
              <a:avLst/>
            </a:prstGeom>
          </p:spPr>
        </p:pic>
        <p:sp>
          <p:nvSpPr>
            <p:cNvPr id="12" name="正方形/長方形 5">
              <a:extLst>
                <a:ext uri="{FF2B5EF4-FFF2-40B4-BE49-F238E27FC236}">
                  <a16:creationId xmlns:a16="http://schemas.microsoft.com/office/drawing/2014/main" id="{A88F19B5-718F-2D4F-9085-48C9E8E5E24F}"/>
                </a:ext>
              </a:extLst>
            </p:cNvPr>
            <p:cNvSpPr/>
            <p:nvPr/>
          </p:nvSpPr>
          <p:spPr>
            <a:xfrm>
              <a:off x="5745089" y="873297"/>
              <a:ext cx="360040" cy="43088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charset="2"/>
                <a:buChar char="l"/>
                <a:tabLst/>
                <a:defRPr/>
              </a:pPr>
              <a:endParaRPr kumimoji="1" lang="ja-JP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  <p:sp>
        <p:nvSpPr>
          <p:cNvPr id="13" name="テキスト ボックス 4">
            <a:extLst>
              <a:ext uri="{FF2B5EF4-FFF2-40B4-BE49-F238E27FC236}">
                <a16:creationId xmlns:a16="http://schemas.microsoft.com/office/drawing/2014/main" id="{EFA59B97-E198-E145-85AD-2074E8D83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9470"/>
            <a:ext cx="5814911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00B05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JT-60SA: </a:t>
            </a:r>
          </a:p>
          <a:p>
            <a:pPr marL="349250" indent="-285750">
              <a:spcBef>
                <a:spcPts val="6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Large superconducting: </a:t>
            </a:r>
            <a:r>
              <a:rPr lang="en-US" altLang="ja-JP" b="1" i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R</a:t>
            </a:r>
            <a:r>
              <a:rPr lang="en-US" altLang="ja-JP" b="1" baseline="-25000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~3.0 m, </a:t>
            </a:r>
            <a:r>
              <a:rPr lang="en-US" altLang="ja-JP" b="1" i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a</a:t>
            </a:r>
            <a:r>
              <a:rPr lang="en-US" altLang="ja-JP" b="1" baseline="-25000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~1.2 m</a:t>
            </a:r>
          </a:p>
          <a:p>
            <a:pPr marL="349250" indent="-285750">
              <a:spcBef>
                <a:spcPts val="6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High plasma current: </a:t>
            </a:r>
            <a:r>
              <a:rPr lang="en-US" altLang="ja-JP" b="1" i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en-US" altLang="ja-JP" b="1" baseline="-25000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/</a:t>
            </a:r>
            <a:r>
              <a:rPr lang="en-US" b="1" i="1" kern="1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</a:t>
            </a:r>
            <a:r>
              <a:rPr lang="en-US" b="1" kern="100" baseline="-250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=5.5 MA/2.3</a:t>
            </a:r>
            <a:r>
              <a:rPr lang="en-US" b="1" kern="1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</a:t>
            </a:r>
            <a:endParaRPr lang="en-US" altLang="ja-JP" b="1" dirty="0">
              <a:solidFill>
                <a:srgbClr val="0070C0"/>
              </a:solidFill>
              <a:latin typeface="Arial Narrow" panose="020B0606020202030204" pitchFamily="34" charset="0"/>
              <a:ea typeface="Arial" charset="0"/>
              <a:cs typeface="Arial" panose="020B0604020202020204" pitchFamily="34" charset="0"/>
            </a:endParaRPr>
          </a:p>
          <a:p>
            <a:pPr marL="349250" indent="-285750">
              <a:spcBef>
                <a:spcPts val="6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High power and long pulse: 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41 MW × 100 s</a:t>
            </a:r>
          </a:p>
          <a:p>
            <a:pPr marL="349250" indent="-285750">
              <a:spcBef>
                <a:spcPts val="6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Highly shaped: </a:t>
            </a:r>
            <a:r>
              <a:rPr lang="en-US" altLang="ja-JP" b="1" i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-110" charset="-128"/>
                <a:cs typeface="Arial" panose="020B0604020202020204" pitchFamily="34" charset="0"/>
              </a:rPr>
              <a:t>=</a:t>
            </a:r>
            <a:r>
              <a:rPr lang="en-US" altLang="ja-JP" b="1" i="1" dirty="0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-110" charset="-128"/>
                <a:cs typeface="Arial" panose="020B0604020202020204" pitchFamily="34" charset="0"/>
              </a:rPr>
              <a:t>q</a:t>
            </a:r>
            <a:r>
              <a:rPr lang="en-US" altLang="ja-JP" b="1" baseline="-25000" dirty="0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-110" charset="-128"/>
                <a:cs typeface="Arial" panose="020B0604020202020204" pitchFamily="34" charset="0"/>
              </a:rPr>
              <a:t>95</a:t>
            </a:r>
            <a:r>
              <a:rPr lang="en-US" altLang="ja-JP" b="1" i="1" dirty="0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-110" charset="-128"/>
                <a:cs typeface="Arial" panose="020B0604020202020204" pitchFamily="34" charset="0"/>
              </a:rPr>
              <a:t>I</a:t>
            </a:r>
            <a:r>
              <a:rPr lang="en-US" altLang="ja-JP" b="1" baseline="-25000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-110" charset="-128"/>
                <a:cs typeface="Arial" panose="020B0604020202020204" pitchFamily="34" charset="0"/>
              </a:rPr>
              <a:t>/(</a:t>
            </a:r>
            <a:r>
              <a:rPr lang="en-US" altLang="ja-JP" b="1" i="1" dirty="0" err="1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-110" charset="-128"/>
                <a:cs typeface="Arial" panose="020B0604020202020204" pitchFamily="34" charset="0"/>
              </a:rPr>
              <a:t>a</a:t>
            </a:r>
            <a:r>
              <a:rPr lang="en-US" altLang="ja-JP" b="1" baseline="-25000" dirty="0" err="1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altLang="ja-JP" b="1" i="1" dirty="0" err="1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-110" charset="-128"/>
                <a:cs typeface="Arial" panose="020B0604020202020204" pitchFamily="34" charset="0"/>
              </a:rPr>
              <a:t>B</a:t>
            </a:r>
            <a:r>
              <a:rPr lang="en-US" altLang="ja-JP" b="1" baseline="-25000" dirty="0" err="1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-110" charset="-128"/>
                <a:cs typeface="Arial" panose="020B0604020202020204" pitchFamily="34" charset="0"/>
              </a:rPr>
              <a:t>T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-110" charset="-128"/>
                <a:cs typeface="Arial" panose="020B0604020202020204" pitchFamily="34" charset="0"/>
              </a:rPr>
              <a:t>) 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~7, </a:t>
            </a:r>
            <a:r>
              <a:rPr lang="en-US" altLang="ja-JP" b="1" i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A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~2.7, </a:t>
            </a:r>
            <a:r>
              <a:rPr lang="en-US" b="1" i="1" kern="100" dirty="0" err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</a:t>
            </a:r>
            <a:r>
              <a:rPr lang="en-US" b="1" kern="100" baseline="-25000" dirty="0" err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x</a:t>
            </a:r>
            <a:r>
              <a:rPr lang="en-US" b="1" kern="100" baseline="-250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~1.9,</a:t>
            </a:r>
            <a:r>
              <a:rPr lang="en-US" b="1" kern="1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b="1" i="1" kern="1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</a:t>
            </a:r>
            <a:r>
              <a:rPr lang="en-US" b="1" kern="100" baseline="-250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x</a:t>
            </a:r>
            <a:r>
              <a:rPr lang="en-US" altLang="ja-JP" b="1" dirty="0">
                <a:solidFill>
                  <a:srgbClr val="0070C0"/>
                </a:solidFill>
                <a:latin typeface="Arial Narrow" panose="020B0606020202030204" pitchFamily="34" charset="0"/>
                <a:ea typeface="Arial" charset="0"/>
                <a:cs typeface="Arial" panose="020B0604020202020204" pitchFamily="34" charset="0"/>
              </a:rPr>
              <a:t> ~0.5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B630D5-7F1B-50C5-8401-764D1DE7E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482" y="836771"/>
            <a:ext cx="2460956" cy="162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0E5C-8465-8144-9319-4A837293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CF7FB-EA5B-3143-9833-C37EBF39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ED377-DD76-9347-AE65-3E48FB602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0" r="23325" b="62770"/>
          <a:stretch/>
        </p:blipFill>
        <p:spPr>
          <a:xfrm>
            <a:off x="5247571" y="734580"/>
            <a:ext cx="3662657" cy="2259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7815F8-6F3C-6A47-8D5C-1078270C7DD6}"/>
              </a:ext>
            </a:extLst>
          </p:cNvPr>
          <p:cNvSpPr txBox="1"/>
          <p:nvPr/>
        </p:nvSpPr>
        <p:spPr>
          <a:xfrm>
            <a:off x="0" y="786646"/>
            <a:ext cx="5370786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Target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 plasmas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 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anose="020B0606020202030204" pitchFamily="34" charset="0"/>
              <a:ea typeface="ＭＳ Ｐゴシック" pitchFamily="32" charset="-128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ITER standard (</a:t>
            </a:r>
            <a:r>
              <a:rPr kumimoji="1" lang="en-US" altLang="ja-JP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q</a:t>
            </a:r>
            <a:r>
              <a:rPr kumimoji="1" lang="en-US" altLang="ja-JP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95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~3)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ITER </a:t>
            </a:r>
            <a:r>
              <a:rPr lang="en-US" altLang="ja-JP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advanced-inductive (</a:t>
            </a:r>
            <a:r>
              <a:rPr lang="en-US" altLang="ja-JP" b="1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</a:t>
            </a:r>
            <a:r>
              <a:rPr lang="en-US" altLang="ja-JP" b="1" baseline="-25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95</a:t>
            </a:r>
            <a:r>
              <a:rPr lang="en-US" altLang="ja-JP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~4-5)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ＭＳ Ｐゴシック" pitchFamily="32" charset="-128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DEMO steady-state </a:t>
            </a:r>
            <a:r>
              <a:rPr lang="en-US" altLang="ja-JP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with 2-3 times of </a:t>
            </a:r>
            <a:r>
              <a:rPr lang="en-US" altLang="ja-JP" b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altLang="ja-JP" b="1" baseline="-25000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</a:t>
            </a:r>
            <a:r>
              <a:rPr lang="en-US" altLang="ja-JP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</a:t>
            </a:r>
            <a:r>
              <a:rPr lang="en-US" altLang="ja-JP" b="1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</a:t>
            </a:r>
            <a:r>
              <a:rPr lang="en-US" altLang="ja-JP" b="1" baseline="-25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95</a:t>
            </a:r>
            <a:r>
              <a:rPr lang="en-US" altLang="ja-JP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~5-6)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図 14">
            <a:extLst>
              <a:ext uri="{FF2B5EF4-FFF2-40B4-BE49-F238E27FC236}">
                <a16:creationId xmlns:a16="http://schemas.microsoft.com/office/drawing/2014/main" id="{E7ABA012-A750-E643-93D8-5463B11C8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3"/>
          <a:stretch/>
        </p:blipFill>
        <p:spPr>
          <a:xfrm>
            <a:off x="5857450" y="3015963"/>
            <a:ext cx="3052778" cy="2127537"/>
          </a:xfrm>
          <a:prstGeom prst="rect">
            <a:avLst/>
          </a:prstGeom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4B34449B-F867-794B-9BED-C48A55129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46872"/>
            <a:ext cx="5857450" cy="2596629"/>
          </a:xfrm>
        </p:spPr>
        <p:txBody>
          <a:bodyPr>
            <a:noAutofit/>
          </a:bodyPr>
          <a:lstStyle/>
          <a:p>
            <a:pPr marL="0" indent="0" defTabSz="66675">
              <a:buNone/>
            </a:pPr>
            <a:r>
              <a:rPr lang="en-US" altLang="ja-JP" sz="1700" b="1" dirty="0">
                <a:solidFill>
                  <a:srgbClr val="008000"/>
                </a:solidFill>
                <a:latin typeface="Arial Narrow" panose="020B0606020202030204" pitchFamily="34" charset="0"/>
              </a:rPr>
              <a:t>Evaluate DEMO design and ITER regime</a:t>
            </a:r>
          </a:p>
          <a:p>
            <a:pPr lvl="1" defTabSz="66675">
              <a:spcBef>
                <a:spcPts val="600"/>
              </a:spcBef>
            </a:pPr>
            <a:r>
              <a:rPr lang="en-GB" altLang="ja-JP" sz="1700" b="1" dirty="0">
                <a:latin typeface="Arial Narrow" panose="020B0606020202030204" pitchFamily="34" charset="0"/>
              </a:rPr>
              <a:t>Scenario development for the three target plasmas</a:t>
            </a:r>
          </a:p>
          <a:p>
            <a:pPr lvl="1" defTabSz="66675">
              <a:spcBef>
                <a:spcPts val="600"/>
              </a:spcBef>
            </a:pPr>
            <a:r>
              <a:rPr lang="en-GB" altLang="ja-JP" sz="1700" b="1" dirty="0">
                <a:latin typeface="Arial Narrow" panose="020B0606020202030204" pitchFamily="34" charset="0"/>
              </a:rPr>
              <a:t>Accessible integrated best performance of </a:t>
            </a:r>
            <a:r>
              <a:rPr lang="en-US" altLang="ja-JP" sz="1700" b="1" i="1" dirty="0" err="1">
                <a:latin typeface="Arial Narrow" panose="020B0606020202030204" pitchFamily="34" charset="0"/>
              </a:rPr>
              <a:t>b</a:t>
            </a:r>
            <a:r>
              <a:rPr lang="en-US" altLang="ja-JP" sz="1700" b="1" baseline="-25000" dirty="0" err="1">
                <a:latin typeface="Arial Narrow" panose="020B0606020202030204" pitchFamily="34" charset="0"/>
              </a:rPr>
              <a:t>N</a:t>
            </a:r>
            <a:r>
              <a:rPr lang="en-US" altLang="ja-JP" sz="1700" b="1" dirty="0">
                <a:latin typeface="Arial Narrow" panose="020B0606020202030204" pitchFamily="34" charset="0"/>
              </a:rPr>
              <a:t>, </a:t>
            </a:r>
            <a:r>
              <a:rPr lang="en-US" altLang="ja-JP" sz="1700" b="1" i="1" dirty="0" err="1">
                <a:latin typeface="Arial Narrow" panose="020B0606020202030204" pitchFamily="34" charset="0"/>
              </a:rPr>
              <a:t>f</a:t>
            </a:r>
            <a:r>
              <a:rPr lang="en-US" altLang="ja-JP" sz="1700" b="1" baseline="-25000" dirty="0" err="1">
                <a:latin typeface="Arial Narrow" panose="020B0606020202030204" pitchFamily="34" charset="0"/>
              </a:rPr>
              <a:t>BS</a:t>
            </a:r>
            <a:r>
              <a:rPr lang="en-US" altLang="ja-JP" sz="1700" b="1" dirty="0">
                <a:latin typeface="Arial Narrow" panose="020B0606020202030204" pitchFamily="34" charset="0"/>
              </a:rPr>
              <a:t>, </a:t>
            </a:r>
            <a:r>
              <a:rPr lang="en-US" altLang="ja-JP" sz="1700" b="1" i="1" dirty="0">
                <a:latin typeface="Arial Narrow" panose="020B0606020202030204" pitchFamily="34" charset="0"/>
              </a:rPr>
              <a:t>H</a:t>
            </a:r>
            <a:r>
              <a:rPr lang="en-US" altLang="ja-JP" sz="1700" b="1" baseline="-25000" dirty="0">
                <a:latin typeface="Arial Narrow" panose="020B0606020202030204" pitchFamily="34" charset="0"/>
              </a:rPr>
              <a:t>98y2</a:t>
            </a:r>
            <a:r>
              <a:rPr lang="en-US" altLang="ja-JP" sz="1700" b="1" dirty="0">
                <a:latin typeface="Arial Narrow" panose="020B0606020202030204" pitchFamily="34" charset="0"/>
              </a:rPr>
              <a:t>, </a:t>
            </a:r>
            <a:r>
              <a:rPr lang="en-US" altLang="ja-JP" sz="1700" b="1" i="1" dirty="0" err="1">
                <a:latin typeface="Arial Narrow" panose="020B0606020202030204" pitchFamily="34" charset="0"/>
              </a:rPr>
              <a:t>f</a:t>
            </a:r>
            <a:r>
              <a:rPr lang="en-US" altLang="ja-JP" sz="1700" b="1" baseline="-25000" dirty="0" err="1">
                <a:latin typeface="Arial Narrow" panose="020B0606020202030204" pitchFamily="34" charset="0"/>
              </a:rPr>
              <a:t>GW</a:t>
            </a:r>
            <a:r>
              <a:rPr lang="en-US" altLang="ja-JP" sz="1700" b="1" baseline="-25000" dirty="0">
                <a:latin typeface="Arial Narrow" panose="020B0606020202030204" pitchFamily="34" charset="0"/>
              </a:rPr>
              <a:t>,</a:t>
            </a:r>
            <a:r>
              <a:rPr lang="en-US" altLang="ja-JP" sz="1700" b="1" dirty="0">
                <a:latin typeface="Arial Narrow" panose="020B0606020202030204" pitchFamily="34" charset="0"/>
              </a:rPr>
              <a:t> …</a:t>
            </a:r>
          </a:p>
          <a:p>
            <a:pPr lvl="1" defTabSz="66675">
              <a:spcBef>
                <a:spcPts val="600"/>
              </a:spcBef>
            </a:pPr>
            <a:r>
              <a:rPr lang="en-US" altLang="ja-JP" sz="1700" b="1" dirty="0">
                <a:latin typeface="Arial Narrow" panose="020B0606020202030204" pitchFamily="34" charset="0"/>
              </a:rPr>
              <a:t>Plasma control study in highly self-regulating and burning plasma conditions</a:t>
            </a:r>
          </a:p>
          <a:p>
            <a:pPr marL="733425" lvl="2" indent="-257175" defTabSz="66675">
              <a:spcBef>
                <a:spcPts val="600"/>
              </a:spcBef>
              <a:buFont typeface="Symbol" charset="0"/>
              <a:buChar char=""/>
            </a:pPr>
            <a:r>
              <a:rPr lang="en-US" altLang="ja-JP" sz="1700" b="1" dirty="0">
                <a:solidFill>
                  <a:srgbClr val="0000FF"/>
                </a:solidFill>
                <a:latin typeface="Arial Narrow" panose="020B0606020202030204" pitchFamily="34" charset="0"/>
              </a:rPr>
              <a:t>Suggest ITER	operation scenarios and control schemes</a:t>
            </a:r>
            <a:endParaRPr lang="en-US" altLang="ja-JP" sz="1700" b="1" dirty="0">
              <a:latin typeface="Arial Narrow" panose="020B0606020202030204" pitchFamily="34" charset="0"/>
            </a:endParaRPr>
          </a:p>
          <a:p>
            <a:pPr marL="733425" lvl="2" indent="-257175" defTabSz="66675">
              <a:spcBef>
                <a:spcPts val="600"/>
              </a:spcBef>
              <a:buFont typeface="Symbol" charset="0"/>
              <a:buChar char=""/>
            </a:pPr>
            <a:r>
              <a:rPr lang="en-US" altLang="ja-JP" sz="1700" b="1" dirty="0">
                <a:solidFill>
                  <a:srgbClr val="0000FF"/>
                </a:solidFill>
                <a:latin typeface="Arial Narrow" panose="020B0606020202030204" pitchFamily="34" charset="0"/>
              </a:rPr>
              <a:t>Give DEMO concept designs</a:t>
            </a:r>
          </a:p>
        </p:txBody>
      </p:sp>
    </p:spTree>
    <p:extLst>
      <p:ext uri="{BB962C8B-B14F-4D97-AF65-F5344CB8AC3E}">
        <p14:creationId xmlns:p14="http://schemas.microsoft.com/office/powerpoint/2010/main" val="9845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892C8-77F7-7546-94B3-8C411AD0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mitigations at high performance plasmas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1BA2E-AE4E-6847-96C9-A5B5AB2C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FE77DE01-997A-004A-BE30-DD7B0DA8C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179"/>
            <a:ext cx="5963658" cy="3799502"/>
          </a:xfr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altLang="ja-JP" b="1" dirty="0">
                <a:solidFill>
                  <a:srgbClr val="00B050"/>
                </a:solidFill>
                <a:latin typeface="Arial Narrow" panose="020B0606020202030204" pitchFamily="34" charset="0"/>
              </a:rPr>
              <a:t>ELM mitigation and suppression</a:t>
            </a:r>
          </a:p>
          <a:p>
            <a:pPr marL="522288" lvl="1" indent="-223838">
              <a:spcBef>
                <a:spcPts val="30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at high </a:t>
            </a:r>
            <a:r>
              <a:rPr lang="en-US" altLang="ja-JP" sz="1800" i="1" dirty="0">
                <a:solidFill>
                  <a:srgbClr val="000000"/>
                </a:solidFill>
                <a:latin typeface="Arial Narrow" panose="020B0606020202030204" pitchFamily="34" charset="0"/>
              </a:rPr>
              <a:t>I</a:t>
            </a:r>
            <a:r>
              <a:rPr lang="en-US" altLang="ja-JP" sz="1800" baseline="-25000" dirty="0">
                <a:solidFill>
                  <a:srgbClr val="000000"/>
                </a:solidFill>
                <a:latin typeface="Arial Narrow" panose="020B0606020202030204" pitchFamily="34" charset="0"/>
              </a:rPr>
              <a:t>P</a:t>
            </a:r>
            <a:r>
              <a:rPr lang="en-US" altLang="ja-JP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 and low </a:t>
            </a:r>
            <a:r>
              <a:rPr lang="en-US" altLang="ja-JP" sz="1800" i="1" dirty="0">
                <a:solidFill>
                  <a:srgbClr val="000000"/>
                </a:solidFill>
                <a:latin typeface="Arial Narrow" panose="020B0606020202030204" pitchFamily="34" charset="0"/>
                <a:cs typeface="Symbol" charset="2"/>
              </a:rPr>
              <a:t>n</a:t>
            </a:r>
            <a:r>
              <a:rPr lang="en-US" altLang="ja-JP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* by RMP, pellets, shape</a:t>
            </a:r>
          </a:p>
          <a:p>
            <a:pPr marL="522288" lvl="1" indent="-223838">
              <a:spcBef>
                <a:spcPts val="30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QH-mode, small ELM </a:t>
            </a:r>
            <a:r>
              <a:rPr lang="en-US" altLang="ja-JP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development at low </a:t>
            </a:r>
            <a:r>
              <a:rPr lang="en-US" altLang="ja-JP" sz="1800" i="1" dirty="0">
                <a:solidFill>
                  <a:srgbClr val="000000"/>
                </a:solidFill>
                <a:latin typeface="Arial Narrow" panose="020B0606020202030204" pitchFamily="34" charset="0"/>
                <a:cs typeface="Symbol" charset="2"/>
              </a:rPr>
              <a:t>n</a:t>
            </a:r>
            <a:r>
              <a:rPr lang="en-US" altLang="ja-JP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* and low torque</a:t>
            </a:r>
            <a:endParaRPr lang="en-US" altLang="ja-JP" sz="1800" b="1" dirty="0">
              <a:solidFill>
                <a:srgbClr val="008000"/>
              </a:solidFill>
              <a:latin typeface="Arial Narrow" panose="020B0606020202030204" pitchFamily="34" charset="0"/>
            </a:endParaRPr>
          </a:p>
          <a:p>
            <a:pPr marL="180975" lvl="1" indent="-180975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ja-JP" sz="1800" b="1" dirty="0">
                <a:solidFill>
                  <a:srgbClr val="00B050"/>
                </a:solidFill>
                <a:latin typeface="Arial Narrow" panose="020B0606020202030204" pitchFamily="34" charset="0"/>
              </a:rPr>
              <a:t>Disruption mitigation and avoidance</a:t>
            </a:r>
          </a:p>
          <a:p>
            <a:pPr marL="522288" lvl="2" indent="-223838">
              <a:spcBef>
                <a:spcPts val="300"/>
              </a:spcBef>
              <a:buFont typeface="System Font Regular"/>
              <a:buChar char="-"/>
            </a:pP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</a:rPr>
              <a:t>in high </a:t>
            </a:r>
            <a:r>
              <a:rPr lang="en-US" altLang="ja-JP" i="1" dirty="0">
                <a:solidFill>
                  <a:srgbClr val="000000"/>
                </a:solidFill>
                <a:latin typeface="Arial Narrow" panose="020B0606020202030204" pitchFamily="34" charset="0"/>
              </a:rPr>
              <a:t>I</a:t>
            </a:r>
            <a:r>
              <a:rPr lang="en-US" altLang="ja-JP" baseline="-25000" dirty="0">
                <a:solidFill>
                  <a:srgbClr val="000000"/>
                </a:solidFill>
                <a:latin typeface="Arial Narrow" panose="020B0606020202030204" pitchFamily="34" charset="0"/>
              </a:rPr>
              <a:t>P</a:t>
            </a: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</a:rPr>
              <a:t> and </a:t>
            </a:r>
            <a:r>
              <a:rPr lang="en-US" altLang="ja-JP" i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W</a:t>
            </a:r>
            <a:r>
              <a:rPr lang="en-US" altLang="ja-JP" baseline="-25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sto</a:t>
            </a: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</a:rPr>
              <a:t> plasmas</a:t>
            </a:r>
          </a:p>
          <a:p>
            <a:pPr marL="522288" lvl="2" indent="-223838">
              <a:spcBef>
                <a:spcPts val="300"/>
              </a:spcBef>
              <a:buFont typeface="System Font Regular"/>
              <a:buChar char="-"/>
            </a:pP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</a:rPr>
              <a:t>Runaway electron study</a:t>
            </a:r>
          </a:p>
          <a:p>
            <a:pPr marL="522288" lvl="2" indent="-223838">
              <a:spcBef>
                <a:spcPts val="300"/>
              </a:spcBef>
              <a:buFont typeface="System Font Regular"/>
              <a:buChar char="-"/>
            </a:pP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</a:rPr>
              <a:t>Operation below MHD stability limit</a:t>
            </a:r>
            <a:endParaRPr lang="en-US" altLang="ja-JP" sz="1800" b="1" dirty="0">
              <a:solidFill>
                <a:srgbClr val="008000"/>
              </a:solidFill>
              <a:latin typeface="Arial Narrow" panose="020B0606020202030204" pitchFamily="34" charset="0"/>
            </a:endParaRPr>
          </a:p>
          <a:p>
            <a:pPr marL="180975" lvl="1" indent="-180975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ja-JP" sz="1800" b="1" dirty="0">
                <a:solidFill>
                  <a:srgbClr val="00B050"/>
                </a:solidFill>
                <a:latin typeface="Arial Narrow" panose="020B0606020202030204" pitchFamily="34" charset="0"/>
              </a:rPr>
              <a:t>Heat and particle handling</a:t>
            </a:r>
          </a:p>
          <a:p>
            <a:pPr marL="522288" lvl="2" indent="-223838">
              <a:spcBef>
                <a:spcPts val="3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altLang="ja-JP" dirty="0">
                <a:latin typeface="Arial Narrow" panose="020B0606020202030204" pitchFamily="34" charset="0"/>
              </a:rPr>
              <a:t>Radiative divertor with impurity seeding </a:t>
            </a: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</a:rPr>
              <a:t>at high power and long pulse</a:t>
            </a:r>
          </a:p>
          <a:p>
            <a:pPr marL="522288" lvl="2" indent="-223838">
              <a:spcBef>
                <a:spcPts val="300"/>
              </a:spcBef>
              <a:buFont typeface="System Font Regular"/>
              <a:buChar char="-"/>
            </a:pPr>
            <a:r>
              <a:rPr lang="en-US" altLang="ja-JP" dirty="0">
                <a:latin typeface="Arial Narrow" panose="020B0606020202030204" pitchFamily="34" charset="0"/>
              </a:rPr>
              <a:t>Detached divertor sustainment in V-shaped divertor (C-wall =&gt; W-wall)</a:t>
            </a:r>
          </a:p>
        </p:txBody>
      </p:sp>
      <p:pic>
        <p:nvPicPr>
          <p:cNvPr id="9" name="図 9">
            <a:extLst>
              <a:ext uri="{FF2B5EF4-FFF2-40B4-BE49-F238E27FC236}">
                <a16:creationId xmlns:a16="http://schemas.microsoft.com/office/drawing/2014/main" id="{271CF19B-3BE3-7B46-AF46-9AF4FD545B0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58" y="579931"/>
            <a:ext cx="3041752" cy="27053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43F0FD-D891-5F40-8666-47DA0C9A625A}"/>
              </a:ext>
            </a:extLst>
          </p:cNvPr>
          <p:cNvSpPr/>
          <p:nvPr/>
        </p:nvSpPr>
        <p:spPr>
          <a:xfrm>
            <a:off x="180904" y="4512820"/>
            <a:ext cx="5472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2">
              <a:spcBef>
                <a:spcPts val="300"/>
              </a:spcBef>
              <a:spcAft>
                <a:spcPts val="0"/>
              </a:spcAft>
              <a:buNone/>
            </a:pPr>
            <a:r>
              <a:rPr lang="en-US" altLang="ja-JP" b="1" i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Establish risk mitigation schemes in JT-60SA well before ITER</a:t>
            </a:r>
          </a:p>
        </p:txBody>
      </p:sp>
      <p:pic>
        <p:nvPicPr>
          <p:cNvPr id="13" name="図 12" descr="Total_vwrt">
            <a:extLst>
              <a:ext uri="{FF2B5EF4-FFF2-40B4-BE49-F238E27FC236}">
                <a16:creationId xmlns:a16="http://schemas.microsoft.com/office/drawing/2014/main" id="{CD7B4F4B-00D6-264F-BFDB-CF54DA36B1E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79" y="3267921"/>
            <a:ext cx="2238310" cy="1875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90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82C052-5A8F-2547-9BE6-01D300A9B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547" y="2888174"/>
            <a:ext cx="2751974" cy="213383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63" y="767064"/>
            <a:ext cx="3534163" cy="23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F11EFF5-44ED-A340-B978-F89C753D2229}" type="slidenum">
              <a:rPr lang="en-US" altLang="ja-JP">
                <a:solidFill>
                  <a:srgbClr val="000000"/>
                </a:solidFill>
              </a:rPr>
              <a:pPr defTabSz="685800">
                <a:defRPr/>
              </a:pPr>
              <a:t>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 bwMode="auto">
          <a:xfrm>
            <a:off x="0" y="767064"/>
            <a:ext cx="5392103" cy="12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har char="•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Char char="–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•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–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80975" indent="-180975" defTabSz="685800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/>
              </a:rPr>
              <a:t>Core-edge transport and confinement studies in ITER and DEMO regimes</a:t>
            </a:r>
          </a:p>
          <a:p>
            <a:pPr marL="522288" lvl="1" indent="-179388" defTabSz="685800">
              <a:spcBef>
                <a:spcPts val="300"/>
              </a:spcBef>
              <a:spcAft>
                <a:spcPts val="0"/>
              </a:spcAft>
              <a:buFont typeface="System Font Regular"/>
              <a:buChar char="-"/>
              <a:defRPr/>
            </a:pPr>
            <a:r>
              <a:rPr lang="en-US" altLang="ja-JP" b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Small </a:t>
            </a:r>
            <a:r>
              <a:rPr lang="en-US" altLang="ja-JP" b="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  <a:cs typeface="Symbol" charset="2"/>
              </a:rPr>
              <a:t>r</a:t>
            </a:r>
            <a:r>
              <a:rPr lang="en-US" altLang="ja-JP" b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*, low </a:t>
            </a:r>
            <a:r>
              <a:rPr lang="en-US" altLang="ja-JP" b="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  <a:cs typeface="Symbol" charset="2"/>
              </a:rPr>
              <a:t>n</a:t>
            </a:r>
            <a:r>
              <a:rPr lang="en-US" altLang="ja-JP" b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*, high </a:t>
            </a:r>
            <a:r>
              <a:rPr lang="en-US" altLang="ja-JP" b="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  <a:cs typeface="Symbol" charset="2"/>
              </a:rPr>
              <a:t>b</a:t>
            </a:r>
            <a:r>
              <a:rPr lang="en-US" altLang="ja-JP" b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, strong e-heating</a:t>
            </a:r>
          </a:p>
          <a:p>
            <a:pPr marL="522288" lvl="1" indent="-179388" defTabSz="685800">
              <a:spcBef>
                <a:spcPts val="300"/>
              </a:spcBef>
              <a:spcAft>
                <a:spcPts val="0"/>
              </a:spcAft>
              <a:buFont typeface="System Font Regular"/>
              <a:buChar char="-"/>
              <a:defRPr/>
            </a:pPr>
            <a:r>
              <a:rPr lang="en-US" altLang="ja-JP" b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ITER and DEMO like shapes</a:t>
            </a:r>
            <a:endParaRPr lang="en-US" altLang="ja-JP" b="0" baseline="-25000" dirty="0">
              <a:solidFill>
                <a:srgbClr val="000000"/>
              </a:solidFill>
              <a:latin typeface="Arial Narrow" panose="020B0606020202030204" pitchFamily="34" charset="0"/>
              <a:ea typeface="ＭＳ Ｐゴシック"/>
              <a:cs typeface="Symbol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6CAED-83C7-224F-BD94-D47A5A556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521" y="3139920"/>
            <a:ext cx="2305320" cy="19977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854CE9C-0ABB-CA4E-9E64-D409DE5C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Physics and Control Studies </a:t>
            </a:r>
            <a:br>
              <a:rPr lang="en-US" altLang="ja-JP" dirty="0"/>
            </a:br>
            <a:r>
              <a:rPr lang="en-US" altLang="ja-JP" dirty="0"/>
              <a:t>in ITER, DEMO-relevant regimes</a:t>
            </a:r>
            <a:endParaRPr lang="en-US" dirty="0"/>
          </a:p>
        </p:txBody>
      </p:sp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id="{18EB1413-EBAA-4D4D-9118-B453390C2ACC}"/>
              </a:ext>
            </a:extLst>
          </p:cNvPr>
          <p:cNvSpPr txBox="1">
            <a:spLocks/>
          </p:cNvSpPr>
          <p:nvPr/>
        </p:nvSpPr>
        <p:spPr bwMode="auto">
          <a:xfrm>
            <a:off x="1" y="3477137"/>
            <a:ext cx="3894268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har char="•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Char char="–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•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–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80975" indent="-180975" defTabSz="685800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/>
              </a:rPr>
              <a:t>AE mode and EP mode studies in ITER and DEMO regimes</a:t>
            </a:r>
          </a:p>
          <a:p>
            <a:pPr marL="522288" lvl="1" indent="-179388" defTabSz="685800">
              <a:spcBef>
                <a:spcPts val="300"/>
              </a:spcBef>
              <a:spcAft>
                <a:spcPts val="0"/>
              </a:spcAft>
              <a:buFont typeface="System Font Regular"/>
              <a:buChar char="-"/>
              <a:defRPr/>
            </a:pPr>
            <a:r>
              <a:rPr lang="en-US" altLang="ja-JP" b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Fast ions produced by NNB of 500 keV at I</a:t>
            </a:r>
            <a:r>
              <a:rPr lang="en-US" altLang="ja-JP" b="0" baseline="-250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p</a:t>
            </a:r>
            <a:r>
              <a:rPr lang="en-US" altLang="ja-JP" b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=5.5 MA,</a:t>
            </a:r>
            <a:endParaRPr lang="en-US" altLang="ja-JP" b="0" baseline="-25000" dirty="0">
              <a:solidFill>
                <a:srgbClr val="000000"/>
              </a:solidFill>
              <a:latin typeface="Arial Narrow" panose="020B0606020202030204" pitchFamily="34" charset="0"/>
              <a:ea typeface="ＭＳ Ｐゴシック"/>
              <a:cs typeface="Symbol" charset="2"/>
            </a:endParaRPr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ABC0A68C-9204-6C4D-B104-6A71311794B2}"/>
              </a:ext>
            </a:extLst>
          </p:cNvPr>
          <p:cNvSpPr txBox="1">
            <a:spLocks/>
          </p:cNvSpPr>
          <p:nvPr/>
        </p:nvSpPr>
        <p:spPr bwMode="auto">
          <a:xfrm>
            <a:off x="-1" y="2122100"/>
            <a:ext cx="4700790" cy="12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har char="•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Char char="–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•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–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kumimoji="1" sz="18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80975" indent="-180975" defTabSz="685800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/>
              </a:rPr>
              <a:t>MHD mode control by various actuators</a:t>
            </a:r>
          </a:p>
          <a:p>
            <a:pPr marL="522288" lvl="1" indent="-179388" defTabSz="685800">
              <a:spcBef>
                <a:spcPts val="300"/>
              </a:spcBef>
              <a:spcAft>
                <a:spcPts val="0"/>
              </a:spcAft>
              <a:buFont typeface="System Font Regular"/>
              <a:buChar char="-"/>
              <a:defRPr/>
            </a:pPr>
            <a:r>
              <a:rPr lang="en-US" altLang="ja-JP" b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NTM control by ECCD, kinetic profile</a:t>
            </a:r>
            <a:endParaRPr lang="en-US" altLang="ja-JP" dirty="0">
              <a:solidFill>
                <a:srgbClr val="008000"/>
              </a:solidFill>
              <a:latin typeface="Arial Narrow" panose="020B0606020202030204" pitchFamily="34" charset="0"/>
              <a:ea typeface="ＭＳ Ｐゴシック"/>
            </a:endParaRPr>
          </a:p>
          <a:p>
            <a:pPr marL="522288" lvl="1" indent="-179388" defTabSz="685800">
              <a:spcBef>
                <a:spcPts val="300"/>
              </a:spcBef>
              <a:spcAft>
                <a:spcPts val="0"/>
              </a:spcAft>
              <a:buFont typeface="System Font Regular"/>
              <a:buChar char="-"/>
              <a:defRPr/>
            </a:pPr>
            <a:r>
              <a:rPr lang="en-US" altLang="ja-JP" b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RWM control by stabilizing plate and coils, EP and rotation effects</a:t>
            </a:r>
            <a:endParaRPr lang="en-US" altLang="ja-JP" b="0" baseline="-25000" dirty="0">
              <a:solidFill>
                <a:srgbClr val="000000"/>
              </a:solidFill>
              <a:latin typeface="Arial Narrow" panose="020B0606020202030204" pitchFamily="34" charset="0"/>
              <a:ea typeface="ＭＳ Ｐゴシック"/>
              <a:cs typeface="Symbol" charset="2"/>
            </a:endParaRPr>
          </a:p>
        </p:txBody>
      </p:sp>
      <p:sp>
        <p:nvSpPr>
          <p:cNvPr id="22" name="正方形/長方形 4">
            <a:extLst>
              <a:ext uri="{FF2B5EF4-FFF2-40B4-BE49-F238E27FC236}">
                <a16:creationId xmlns:a16="http://schemas.microsoft.com/office/drawing/2014/main" id="{96400B6C-AAF4-984B-9A4E-255B46009544}"/>
              </a:ext>
            </a:extLst>
          </p:cNvPr>
          <p:cNvSpPr/>
          <p:nvPr/>
        </p:nvSpPr>
        <p:spPr>
          <a:xfrm>
            <a:off x="55802" y="4723169"/>
            <a:ext cx="492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685800">
              <a:spcBef>
                <a:spcPts val="450"/>
              </a:spcBef>
              <a:defRPr/>
            </a:pPr>
            <a:r>
              <a:rPr lang="en-US" altLang="ja-JP" b="1" i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Develop models for ITER/DEMO prediction</a:t>
            </a:r>
          </a:p>
        </p:txBody>
      </p:sp>
    </p:spTree>
    <p:extLst>
      <p:ext uri="{BB962C8B-B14F-4D97-AF65-F5344CB8AC3E}">
        <p14:creationId xmlns:p14="http://schemas.microsoft.com/office/powerpoint/2010/main" val="93100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EUROfusion</a:t>
            </a:r>
            <a:r>
              <a:rPr lang="fr-FR" dirty="0" smtClean="0"/>
              <a:t> </a:t>
            </a:r>
            <a:r>
              <a:rPr lang="fr-FR" dirty="0" err="1" smtClean="0"/>
              <a:t>priorities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764470"/>
            <a:ext cx="9092119" cy="3263504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Participation of EU scientists to the JT-60Sa scientific </a:t>
            </a:r>
            <a:r>
              <a:rPr lang="en-US" sz="2400" b="1" dirty="0" err="1">
                <a:latin typeface="Arial Narrow" panose="020B0606020202030204" pitchFamily="34" charset="0"/>
              </a:rPr>
              <a:t>programme</a:t>
            </a:r>
            <a:r>
              <a:rPr lang="en-US" sz="2400" b="1" dirty="0">
                <a:latin typeface="Arial Narrow" panose="020B0606020202030204" pitchFamily="34" charset="0"/>
              </a:rPr>
              <a:t> will be lead by the EU Strategic priorities in the JT-60SA research program </a:t>
            </a:r>
            <a:endParaRPr lang="en-US" sz="2400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200" dirty="0" smtClean="0">
                <a:latin typeface="Arial Narrow" panose="020B0606020202030204" pitchFamily="34" charset="0"/>
              </a:rPr>
              <a:t>Development </a:t>
            </a:r>
            <a:r>
              <a:rPr lang="en-US" sz="2200" dirty="0">
                <a:latin typeface="Arial Narrow" panose="020B0606020202030204" pitchFamily="34" charset="0"/>
              </a:rPr>
              <a:t>and investigation of high performance scenarios compatible with future W-PFCs. </a:t>
            </a:r>
            <a:endParaRPr lang="en-US" sz="2200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200" dirty="0" smtClean="0">
                <a:latin typeface="Arial Narrow" panose="020B0606020202030204" pitchFamily="34" charset="0"/>
              </a:rPr>
              <a:t>Avoidance </a:t>
            </a:r>
            <a:r>
              <a:rPr lang="en-US" sz="2200" dirty="0">
                <a:latin typeface="Arial Narrow" panose="020B0606020202030204" pitchFamily="34" charset="0"/>
              </a:rPr>
              <a:t>and mitigation of disruptions and runaways </a:t>
            </a:r>
            <a:endParaRPr lang="en-US" sz="2200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200" dirty="0" smtClean="0">
                <a:latin typeface="Arial Narrow" panose="020B0606020202030204" pitchFamily="34" charset="0"/>
              </a:rPr>
              <a:t>Fast </a:t>
            </a:r>
            <a:r>
              <a:rPr lang="en-US" sz="2200" dirty="0">
                <a:latin typeface="Arial Narrow" panose="020B0606020202030204" pitchFamily="34" charset="0"/>
              </a:rPr>
              <a:t>ion physics </a:t>
            </a:r>
            <a:endParaRPr lang="en-US" sz="2200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200" dirty="0" smtClean="0">
                <a:latin typeface="Arial Narrow" panose="020B0606020202030204" pitchFamily="34" charset="0"/>
              </a:rPr>
              <a:t>Development </a:t>
            </a:r>
            <a:r>
              <a:rPr lang="en-US" sz="2200" dirty="0">
                <a:latin typeface="Arial Narrow" panose="020B0606020202030204" pitchFamily="34" charset="0"/>
              </a:rPr>
              <a:t>and validation of high level real-time control strategies</a:t>
            </a:r>
            <a:endParaRPr lang="fr-FR" sz="2200" dirty="0">
              <a:latin typeface="Arial Narrow" panose="020B0606020202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899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EUROfusion</a:t>
            </a:r>
            <a:r>
              <a:rPr lang="fr-FR" dirty="0" smtClean="0"/>
              <a:t> </a:t>
            </a:r>
            <a:r>
              <a:rPr lang="fr-FR" dirty="0" err="1" smtClean="0"/>
              <a:t>priorities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764470"/>
            <a:ext cx="9092119" cy="3263504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Participation of EU scientists to the JT-60Sa scientific </a:t>
            </a:r>
            <a:r>
              <a:rPr lang="en-US" sz="2400" b="1" dirty="0" err="1">
                <a:latin typeface="Arial Narrow" panose="020B0606020202030204" pitchFamily="34" charset="0"/>
              </a:rPr>
              <a:t>programme</a:t>
            </a:r>
            <a:r>
              <a:rPr lang="en-US" sz="2400" b="1" dirty="0">
                <a:latin typeface="Arial Narrow" panose="020B0606020202030204" pitchFamily="34" charset="0"/>
              </a:rPr>
              <a:t> will be lead by the EU Strategic priorities in the JT-60SA research program </a:t>
            </a:r>
            <a:endParaRPr lang="en-US" sz="2400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200" dirty="0" smtClean="0">
                <a:latin typeface="Arial Narrow" panose="020B0606020202030204" pitchFamily="34" charset="0"/>
              </a:rPr>
              <a:t>Development </a:t>
            </a:r>
            <a:r>
              <a:rPr lang="en-US" sz="2200" dirty="0">
                <a:latin typeface="Arial Narrow" panose="020B0606020202030204" pitchFamily="34" charset="0"/>
              </a:rPr>
              <a:t>and investigation of high performance scenarios compatible with future W-PFCs. </a:t>
            </a:r>
            <a:endParaRPr lang="en-US" sz="2200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200" dirty="0" smtClean="0">
                <a:latin typeface="Arial Narrow" panose="020B0606020202030204" pitchFamily="34" charset="0"/>
              </a:rPr>
              <a:t>Avoidance </a:t>
            </a:r>
            <a:r>
              <a:rPr lang="en-US" sz="2200" dirty="0">
                <a:latin typeface="Arial Narrow" panose="020B0606020202030204" pitchFamily="34" charset="0"/>
              </a:rPr>
              <a:t>and mitigation of disruptions and runaways </a:t>
            </a:r>
            <a:endParaRPr lang="en-US" sz="2200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200" dirty="0" smtClean="0">
                <a:latin typeface="Arial Narrow" panose="020B0606020202030204" pitchFamily="34" charset="0"/>
              </a:rPr>
              <a:t>Fast </a:t>
            </a:r>
            <a:r>
              <a:rPr lang="en-US" sz="2200" dirty="0">
                <a:latin typeface="Arial Narrow" panose="020B0606020202030204" pitchFamily="34" charset="0"/>
              </a:rPr>
              <a:t>ion physics </a:t>
            </a:r>
            <a:endParaRPr lang="en-US" sz="2200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200" dirty="0" smtClean="0">
                <a:latin typeface="Arial Narrow" panose="020B0606020202030204" pitchFamily="34" charset="0"/>
              </a:rPr>
              <a:t>Development </a:t>
            </a:r>
            <a:r>
              <a:rPr lang="en-US" sz="2200" dirty="0">
                <a:latin typeface="Arial Narrow" panose="020B0606020202030204" pitchFamily="34" charset="0"/>
              </a:rPr>
              <a:t>and validation of high level real-time control strategies</a:t>
            </a:r>
            <a:endParaRPr lang="fr-FR" sz="2200" dirty="0">
              <a:latin typeface="Arial Narrow" panose="020B0606020202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E7815F8-6F3C-6A47-8D5C-1078270C7DD6}"/>
              </a:ext>
            </a:extLst>
          </p:cNvPr>
          <p:cNvSpPr txBox="1"/>
          <p:nvPr/>
        </p:nvSpPr>
        <p:spPr>
          <a:xfrm>
            <a:off x="124720" y="3633609"/>
            <a:ext cx="781455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Target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 plasmas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 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anose="020B0606020202030204" pitchFamily="34" charset="0"/>
              <a:ea typeface="ＭＳ Ｐゴシック" pitchFamily="32" charset="-128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Complement current European tokamaks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sz="2000" b="1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Explore conditions </a:t>
            </a:r>
            <a:r>
              <a:rPr kumimoji="1" lang="en-US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2" charset="-128"/>
                <a:cs typeface="Arial" panose="020B0604020202020204" pitchFamily="34" charset="0"/>
              </a:rPr>
              <a:t>currently unexplored in Europe</a:t>
            </a:r>
          </a:p>
        </p:txBody>
      </p:sp>
    </p:spTree>
    <p:extLst>
      <p:ext uri="{BB962C8B-B14F-4D97-AF65-F5344CB8AC3E}">
        <p14:creationId xmlns:p14="http://schemas.microsoft.com/office/powerpoint/2010/main" val="148237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 defTabSz="685731" fontAlgn="base">
          <a:spcBef>
            <a:spcPts val="450"/>
          </a:spcBef>
          <a:spcAft>
            <a:spcPct val="0"/>
          </a:spcAft>
          <a:defRPr kumimoji="1" kern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wrap="square" rtlCol="0" anchor="ctr">
        <a:spAutoFit/>
      </a:bodyPr>
      <a:lstStyle>
        <a:defPPr algn="ctr">
          <a:spcBef>
            <a:spcPts val="600"/>
          </a:spcBef>
          <a:buFont typeface="Wingdings" charset="2"/>
          <a:buChar char="l"/>
          <a:defRPr kumimoji="1" sz="2000" b="1" dirty="0">
            <a:solidFill>
              <a:srgbClr val="008000"/>
            </a:solidFill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b="1" dirty="0" smtClean="0"/>
        </a:defPPr>
      </a:lstStyle>
    </a:tx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wrap="square" rtlCol="0" anchor="ctr">
        <a:spAutoFit/>
      </a:bodyPr>
      <a:lstStyle>
        <a:defPPr algn="ctr">
          <a:spcBef>
            <a:spcPts val="600"/>
          </a:spcBef>
          <a:buFont typeface="Wingdings" charset="2"/>
          <a:buChar char="l"/>
          <a:defRPr kumimoji="1" sz="2000" b="1" dirty="0">
            <a:solidFill>
              <a:srgbClr val="008000"/>
            </a:solidFill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b="1" dirty="0" smtClean="0"/>
        </a:defPPr>
      </a:lstStyle>
    </a:tx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3965CFDB0A6A7743AA67D8C77AC2054A" ma:contentTypeVersion="10" ma:contentTypeDescription="新しいドキュメントを作成します。" ma:contentTypeScope="" ma:versionID="4a039743a3201512e5a606943d9d9f00">
  <xsd:schema xmlns:xsd="http://www.w3.org/2001/XMLSchema" xmlns:xs="http://www.w3.org/2001/XMLSchema" xmlns:p="http://schemas.microsoft.com/office/2006/metadata/properties" xmlns:ns2="7633cb61-4f07-431c-940d-987b53fc7bb2" targetNamespace="http://schemas.microsoft.com/office/2006/metadata/properties" ma:root="true" ma:fieldsID="f335dc53b4b7ee46526d2a990ff02429" ns2:_="">
    <xsd:import namespace="7633cb61-4f07-431c-940d-987b53fc7b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3cb61-4f07-431c-940d-987b53fc7b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F0A8AE-BD5B-423B-961D-BAF1CF65D2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33cb61-4f07-431c-940d-987b53fc7b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1CE3E3-D89D-4246-8591-C939CB1FE1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DFBFF6-E530-4055-8512-9961123F26C3}">
  <ds:schemaRefs>
    <ds:schemaRef ds:uri="http://schemas.microsoft.com/office/2006/documentManagement/types"/>
    <ds:schemaRef ds:uri="http://schemas.microsoft.com/office/2006/metadata/properties"/>
    <ds:schemaRef ds:uri="7633cb61-4f07-431c-940d-987b53fc7bb2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34302</TotalTime>
  <Words>2166</Words>
  <Application>Microsoft Office PowerPoint</Application>
  <PresentationFormat>Affichage à l'écran (16:9)</PresentationFormat>
  <Paragraphs>297</Paragraphs>
  <Slides>29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29</vt:i4>
      </vt:variant>
    </vt:vector>
  </HeadingPairs>
  <TitlesOfParts>
    <vt:vector size="50" baseType="lpstr">
      <vt:lpstr>ＭＳ ゴシック</vt:lpstr>
      <vt:lpstr>ＭＳ Ｐゴシック</vt:lpstr>
      <vt:lpstr>游ゴシック</vt:lpstr>
      <vt:lpstr>游ゴシック Light</vt:lpstr>
      <vt:lpstr>Arial</vt:lpstr>
      <vt:lpstr>Arial Narrow</vt:lpstr>
      <vt:lpstr>Calibri</vt:lpstr>
      <vt:lpstr>Gill Sans</vt:lpstr>
      <vt:lpstr>Helvetica</vt:lpstr>
      <vt:lpstr>メイリオ</vt:lpstr>
      <vt:lpstr>ＭＳ Ｐ明朝</vt:lpstr>
      <vt:lpstr>Poppins</vt:lpstr>
      <vt:lpstr>Symbol</vt:lpstr>
      <vt:lpstr>System Font Regular</vt:lpstr>
      <vt:lpstr>Times</vt:lpstr>
      <vt:lpstr>Wingdings</vt:lpstr>
      <vt:lpstr>Yu Mincho</vt:lpstr>
      <vt:lpstr>ヒラギノ角ゴ Pro W3</vt:lpstr>
      <vt:lpstr>Office Theme</vt:lpstr>
      <vt:lpstr>2_標準デザイン</vt:lpstr>
      <vt:lpstr>3_標準デザイン</vt:lpstr>
      <vt:lpstr>Experiment team </vt:lpstr>
      <vt:lpstr>Contents</vt:lpstr>
      <vt:lpstr>Contents</vt:lpstr>
      <vt:lpstr>JT-60SA Project for ITER and DEMO</vt:lpstr>
      <vt:lpstr>Scenario development</vt:lpstr>
      <vt:lpstr>Risk mitigations at high performance plasmas</vt:lpstr>
      <vt:lpstr>Physics and Control Studies  in ITER, DEMO-relevant regimes</vt:lpstr>
      <vt:lpstr>EUROfusion priorities</vt:lpstr>
      <vt:lpstr>EUROfusion priorities</vt:lpstr>
      <vt:lpstr>Contents</vt:lpstr>
      <vt:lpstr>Global structure of the JT-60SA project</vt:lpstr>
      <vt:lpstr>JT-60SA Experiment Team</vt:lpstr>
      <vt:lpstr>JT-60SA Experiment Team: experiment leaders</vt:lpstr>
      <vt:lpstr>JT-60SA Experiment Plan Has Been Entrusted</vt:lpstr>
      <vt:lpstr>Specific working groups</vt:lpstr>
      <vt:lpstr>A joint team: First Experiment Team Coordination meeting April 2022</vt:lpstr>
      <vt:lpstr>Présentation PowerPoint</vt:lpstr>
      <vt:lpstr>Control Room Structure </vt:lpstr>
      <vt:lpstr>Contents</vt:lpstr>
      <vt:lpstr>Experiment team: Beyond the research plan</vt:lpstr>
      <vt:lpstr>Experiment Team: first actions</vt:lpstr>
      <vt:lpstr>Machine Enhancement - Step by Step - </vt:lpstr>
      <vt:lpstr>Machine Enhancements decision flow </vt:lpstr>
      <vt:lpstr>Machine Enhancements decision flow </vt:lpstr>
      <vt:lpstr>Machine Enhancements decision flow </vt:lpstr>
      <vt:lpstr>The role of the Experiment Team</vt:lpstr>
      <vt:lpstr>Contents</vt:lpstr>
      <vt:lpstr>Conclusions</vt:lpstr>
      <vt:lpstr>Back-up</vt:lpstr>
    </vt:vector>
  </TitlesOfParts>
  <Company>JT-60SA-ProjectTeam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PT_member1</dc:creator>
  <cp:lastModifiedBy>GARCIA Jeronimo 120906</cp:lastModifiedBy>
  <cp:revision>1411</cp:revision>
  <cp:lastPrinted>2019-06-21T00:47:43Z</cp:lastPrinted>
  <dcterms:created xsi:type="dcterms:W3CDTF">2013-05-04T23:40:07Z</dcterms:created>
  <dcterms:modified xsi:type="dcterms:W3CDTF">2022-09-05T15:43:12Z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0x0101003965CFDB0A6A7743AA67D8C77AC2054A</vt:lpwstr>
  </property>
</Properties>
</file>