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handoutMasterIdLst>
    <p:handoutMasterId r:id="rId26"/>
  </p:handoutMasterIdLst>
  <p:sldIdLst>
    <p:sldId id="256" r:id="rId6"/>
    <p:sldId id="339" r:id="rId7"/>
    <p:sldId id="351" r:id="rId8"/>
    <p:sldId id="362" r:id="rId9"/>
    <p:sldId id="352" r:id="rId10"/>
    <p:sldId id="354" r:id="rId11"/>
    <p:sldId id="360" r:id="rId12"/>
    <p:sldId id="353" r:id="rId13"/>
    <p:sldId id="361" r:id="rId14"/>
    <p:sldId id="363" r:id="rId15"/>
    <p:sldId id="374" r:id="rId16"/>
    <p:sldId id="359" r:id="rId17"/>
    <p:sldId id="367" r:id="rId18"/>
    <p:sldId id="369" r:id="rId19"/>
    <p:sldId id="333" r:id="rId20"/>
    <p:sldId id="370" r:id="rId21"/>
    <p:sldId id="371" r:id="rId22"/>
    <p:sldId id="372" r:id="rId23"/>
    <p:sldId id="373" r:id="rId24"/>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 de Andrés Sanchis" initials="CDAS" lastIdx="18" clrIdx="0">
    <p:extLst>
      <p:ext uri="{19B8F6BF-5375-455C-9EA6-DF929625EA0E}">
        <p15:presenceInfo xmlns:p15="http://schemas.microsoft.com/office/powerpoint/2012/main" userId="Carme de Andrés Sanch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3399"/>
    <a:srgbClr val="E3E3E3"/>
    <a:srgbClr val="3F8179"/>
    <a:srgbClr val="489289"/>
    <a:srgbClr val="5DAFA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B92BEE-CDBB-AC86-9434-1018FD43E98D}" v="475" dt="2022-05-06T12:32:14.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5" autoAdjust="0"/>
    <p:restoredTop sz="94901" autoAdjust="0"/>
  </p:normalViewPr>
  <p:slideViewPr>
    <p:cSldViewPr showGuides="1">
      <p:cViewPr varScale="1">
        <p:scale>
          <a:sx n="66" d="100"/>
          <a:sy n="66" d="100"/>
        </p:scale>
        <p:origin x="451" y="5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57" d="100"/>
          <a:sy n="57" d="100"/>
        </p:scale>
        <p:origin x="3216" y="67"/>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oria Falchetto" userId="S::gloria.falchetto_gmail.com#ext#@eurofusionpilot.onmicrosoft.com::6db4edd4-9c18-4362-92dc-42a37d37f423" providerId="AD" clId="Web-{AAB92BEE-CDBB-AC86-9434-1018FD43E98D}"/>
    <pc:docChg chg="addSld delSld modSld sldOrd addMainMaster">
      <pc:chgData name="Gloria Falchetto" userId="S::gloria.falchetto_gmail.com#ext#@eurofusionpilot.onmicrosoft.com::6db4edd4-9c18-4362-92dc-42a37d37f423" providerId="AD" clId="Web-{AAB92BEE-CDBB-AC86-9434-1018FD43E98D}" dt="2022-05-06T12:32:13.144" v="383" actId="20577"/>
      <pc:docMkLst>
        <pc:docMk/>
      </pc:docMkLst>
      <pc:sldChg chg="modSp">
        <pc:chgData name="Gloria Falchetto" userId="S::gloria.falchetto_gmail.com#ext#@eurofusionpilot.onmicrosoft.com::6db4edd4-9c18-4362-92dc-42a37d37f423" providerId="AD" clId="Web-{AAB92BEE-CDBB-AC86-9434-1018FD43E98D}" dt="2022-05-06T12:16:24.810" v="133" actId="20577"/>
        <pc:sldMkLst>
          <pc:docMk/>
          <pc:sldMk cId="4146028003" sldId="326"/>
        </pc:sldMkLst>
        <pc:spChg chg="mod">
          <ac:chgData name="Gloria Falchetto" userId="S::gloria.falchetto_gmail.com#ext#@eurofusionpilot.onmicrosoft.com::6db4edd4-9c18-4362-92dc-42a37d37f423" providerId="AD" clId="Web-{AAB92BEE-CDBB-AC86-9434-1018FD43E98D}" dt="2022-05-06T12:16:24.810" v="133" actId="20577"/>
          <ac:spMkLst>
            <pc:docMk/>
            <pc:sldMk cId="4146028003" sldId="326"/>
            <ac:spMk id="7" creationId="{00000000-0000-0000-0000-000000000000}"/>
          </ac:spMkLst>
        </pc:spChg>
      </pc:sldChg>
      <pc:sldChg chg="modSp">
        <pc:chgData name="Gloria Falchetto" userId="S::gloria.falchetto_gmail.com#ext#@eurofusionpilot.onmicrosoft.com::6db4edd4-9c18-4362-92dc-42a37d37f423" providerId="AD" clId="Web-{AAB92BEE-CDBB-AC86-9434-1018FD43E98D}" dt="2022-05-06T11:53:17.816" v="54" actId="20577"/>
        <pc:sldMkLst>
          <pc:docMk/>
          <pc:sldMk cId="3374624947" sldId="331"/>
        </pc:sldMkLst>
        <pc:spChg chg="mod">
          <ac:chgData name="Gloria Falchetto" userId="S::gloria.falchetto_gmail.com#ext#@eurofusionpilot.onmicrosoft.com::6db4edd4-9c18-4362-92dc-42a37d37f423" providerId="AD" clId="Web-{AAB92BEE-CDBB-AC86-9434-1018FD43E98D}" dt="2022-05-06T11:53:17.816" v="54" actId="20577"/>
          <ac:spMkLst>
            <pc:docMk/>
            <pc:sldMk cId="3374624947" sldId="331"/>
            <ac:spMk id="3" creationId="{00000000-0000-0000-0000-000000000000}"/>
          </ac:spMkLst>
        </pc:spChg>
      </pc:sldChg>
      <pc:sldChg chg="modSp">
        <pc:chgData name="Gloria Falchetto" userId="S::gloria.falchetto_gmail.com#ext#@eurofusionpilot.onmicrosoft.com::6db4edd4-9c18-4362-92dc-42a37d37f423" providerId="AD" clId="Web-{AAB92BEE-CDBB-AC86-9434-1018FD43E98D}" dt="2022-05-06T12:31:50.628" v="375" actId="20577"/>
        <pc:sldMkLst>
          <pc:docMk/>
          <pc:sldMk cId="1649953967" sldId="334"/>
        </pc:sldMkLst>
        <pc:spChg chg="mod">
          <ac:chgData name="Gloria Falchetto" userId="S::gloria.falchetto_gmail.com#ext#@eurofusionpilot.onmicrosoft.com::6db4edd4-9c18-4362-92dc-42a37d37f423" providerId="AD" clId="Web-{AAB92BEE-CDBB-AC86-9434-1018FD43E98D}" dt="2022-05-06T12:31:50.628" v="375" actId="20577"/>
          <ac:spMkLst>
            <pc:docMk/>
            <pc:sldMk cId="1649953967" sldId="334"/>
            <ac:spMk id="6" creationId="{00000000-0000-0000-0000-000000000000}"/>
          </ac:spMkLst>
        </pc:spChg>
      </pc:sldChg>
      <pc:sldChg chg="modSp">
        <pc:chgData name="Gloria Falchetto" userId="S::gloria.falchetto_gmail.com#ext#@eurofusionpilot.onmicrosoft.com::6db4edd4-9c18-4362-92dc-42a37d37f423" providerId="AD" clId="Web-{AAB92BEE-CDBB-AC86-9434-1018FD43E98D}" dt="2022-05-06T12:32:13.144" v="383" actId="20577"/>
        <pc:sldMkLst>
          <pc:docMk/>
          <pc:sldMk cId="924131063" sldId="335"/>
        </pc:sldMkLst>
        <pc:spChg chg="mod">
          <ac:chgData name="Gloria Falchetto" userId="S::gloria.falchetto_gmail.com#ext#@eurofusionpilot.onmicrosoft.com::6db4edd4-9c18-4362-92dc-42a37d37f423" providerId="AD" clId="Web-{AAB92BEE-CDBB-AC86-9434-1018FD43E98D}" dt="2022-05-06T12:32:13.144" v="383" actId="20577"/>
          <ac:spMkLst>
            <pc:docMk/>
            <pc:sldMk cId="924131063" sldId="335"/>
            <ac:spMk id="6" creationId="{00000000-0000-0000-0000-000000000000}"/>
          </ac:spMkLst>
        </pc:spChg>
      </pc:sldChg>
      <pc:sldChg chg="modSp">
        <pc:chgData name="Gloria Falchetto" userId="S::gloria.falchetto_gmail.com#ext#@eurofusionpilot.onmicrosoft.com::6db4edd4-9c18-4362-92dc-42a37d37f423" providerId="AD" clId="Web-{AAB92BEE-CDBB-AC86-9434-1018FD43E98D}" dt="2022-05-06T11:52:42.457" v="46" actId="20577"/>
        <pc:sldMkLst>
          <pc:docMk/>
          <pc:sldMk cId="4266684903" sldId="336"/>
        </pc:sldMkLst>
        <pc:spChg chg="mod">
          <ac:chgData name="Gloria Falchetto" userId="S::gloria.falchetto_gmail.com#ext#@eurofusionpilot.onmicrosoft.com::6db4edd4-9c18-4362-92dc-42a37d37f423" providerId="AD" clId="Web-{AAB92BEE-CDBB-AC86-9434-1018FD43E98D}" dt="2022-05-06T11:52:42.457" v="46" actId="20577"/>
          <ac:spMkLst>
            <pc:docMk/>
            <pc:sldMk cId="4266684903" sldId="336"/>
            <ac:spMk id="2" creationId="{00000000-0000-0000-0000-000000000000}"/>
          </ac:spMkLst>
        </pc:spChg>
      </pc:sldChg>
      <pc:sldChg chg="modSp">
        <pc:chgData name="Gloria Falchetto" userId="S::gloria.falchetto_gmail.com#ext#@eurofusionpilot.onmicrosoft.com::6db4edd4-9c18-4362-92dc-42a37d37f423" providerId="AD" clId="Web-{AAB92BEE-CDBB-AC86-9434-1018FD43E98D}" dt="2022-05-06T11:52:48.254" v="52" actId="20577"/>
        <pc:sldMkLst>
          <pc:docMk/>
          <pc:sldMk cId="2824668947" sldId="337"/>
        </pc:sldMkLst>
        <pc:spChg chg="mod">
          <ac:chgData name="Gloria Falchetto" userId="S::gloria.falchetto_gmail.com#ext#@eurofusionpilot.onmicrosoft.com::6db4edd4-9c18-4362-92dc-42a37d37f423" providerId="AD" clId="Web-{AAB92BEE-CDBB-AC86-9434-1018FD43E98D}" dt="2022-05-06T11:52:48.254" v="52" actId="20577"/>
          <ac:spMkLst>
            <pc:docMk/>
            <pc:sldMk cId="2824668947" sldId="337"/>
            <ac:spMk id="2" creationId="{00000000-0000-0000-0000-000000000000}"/>
          </ac:spMkLst>
        </pc:spChg>
      </pc:sldChg>
      <pc:sldChg chg="new del ord">
        <pc:chgData name="Gloria Falchetto" userId="S::gloria.falchetto_gmail.com#ext#@eurofusionpilot.onmicrosoft.com::6db4edd4-9c18-4362-92dc-42a37d37f423" providerId="AD" clId="Web-{AAB92BEE-CDBB-AC86-9434-1018FD43E98D}" dt="2022-05-06T11:49:51.362" v="8"/>
        <pc:sldMkLst>
          <pc:docMk/>
          <pc:sldMk cId="1319979765" sldId="338"/>
        </pc:sldMkLst>
      </pc:sldChg>
      <pc:sldChg chg="addSp delSp modSp add">
        <pc:chgData name="Gloria Falchetto" userId="S::gloria.falchetto_gmail.com#ext#@eurofusionpilot.onmicrosoft.com::6db4edd4-9c18-4362-92dc-42a37d37f423" providerId="AD" clId="Web-{AAB92BEE-CDBB-AC86-9434-1018FD43E98D}" dt="2022-05-06T11:52:01.738" v="39" actId="1076"/>
        <pc:sldMkLst>
          <pc:docMk/>
          <pc:sldMk cId="892200147" sldId="339"/>
        </pc:sldMkLst>
        <pc:spChg chg="add mod">
          <ac:chgData name="Gloria Falchetto" userId="S::gloria.falchetto_gmail.com#ext#@eurofusionpilot.onmicrosoft.com::6db4edd4-9c18-4362-92dc-42a37d37f423" providerId="AD" clId="Web-{AAB92BEE-CDBB-AC86-9434-1018FD43E98D}" dt="2022-05-06T11:52:01.738" v="39" actId="1076"/>
          <ac:spMkLst>
            <pc:docMk/>
            <pc:sldMk cId="892200147" sldId="339"/>
            <ac:spMk id="3" creationId="{D4DEDF7C-5DB8-002E-4EA1-A765149BE3A1}"/>
          </ac:spMkLst>
        </pc:spChg>
        <pc:spChg chg="mod">
          <ac:chgData name="Gloria Falchetto" userId="S::gloria.falchetto_gmail.com#ext#@eurofusionpilot.onmicrosoft.com::6db4edd4-9c18-4362-92dc-42a37d37f423" providerId="AD" clId="Web-{AAB92BEE-CDBB-AC86-9434-1018FD43E98D}" dt="2022-05-06T11:49:48.549" v="7" actId="1076"/>
          <ac:spMkLst>
            <pc:docMk/>
            <pc:sldMk cId="892200147" sldId="339"/>
            <ac:spMk id="6" creationId="{9982B22F-A85F-E5B5-50B0-36D56B7E89CC}"/>
          </ac:spMkLst>
        </pc:spChg>
        <pc:spChg chg="mod">
          <ac:chgData name="Gloria Falchetto" userId="S::gloria.falchetto_gmail.com#ext#@eurofusionpilot.onmicrosoft.com::6db4edd4-9c18-4362-92dc-42a37d37f423" providerId="AD" clId="Web-{AAB92BEE-CDBB-AC86-9434-1018FD43E98D}" dt="2022-05-06T11:49:45.456" v="6" actId="1076"/>
          <ac:spMkLst>
            <pc:docMk/>
            <pc:sldMk cId="892200147" sldId="339"/>
            <ac:spMk id="7" creationId="{00000000-0000-0000-0000-000000000000}"/>
          </ac:spMkLst>
        </pc:spChg>
        <pc:spChg chg="add del mod">
          <ac:chgData name="Gloria Falchetto" userId="S::gloria.falchetto_gmail.com#ext#@eurofusionpilot.onmicrosoft.com::6db4edd4-9c18-4362-92dc-42a37d37f423" providerId="AD" clId="Web-{AAB92BEE-CDBB-AC86-9434-1018FD43E98D}" dt="2022-05-06T11:50:18.284" v="13"/>
          <ac:spMkLst>
            <pc:docMk/>
            <pc:sldMk cId="892200147" sldId="339"/>
            <ac:spMk id="9" creationId="{15D6B4A6-0807-97E0-81DB-F2287DD651DA}"/>
          </ac:spMkLst>
        </pc:spChg>
        <pc:spChg chg="mod">
          <ac:chgData name="Gloria Falchetto" userId="S::gloria.falchetto_gmail.com#ext#@eurofusionpilot.onmicrosoft.com::6db4edd4-9c18-4362-92dc-42a37d37f423" providerId="AD" clId="Web-{AAB92BEE-CDBB-AC86-9434-1018FD43E98D}" dt="2022-05-06T11:51:52.988" v="38" actId="14100"/>
          <ac:spMkLst>
            <pc:docMk/>
            <pc:sldMk cId="892200147" sldId="339"/>
            <ac:spMk id="10" creationId="{00000000-0000-0000-0000-000000000000}"/>
          </ac:spMkLst>
        </pc:spChg>
        <pc:spChg chg="add del mod">
          <ac:chgData name="Gloria Falchetto" userId="S::gloria.falchetto_gmail.com#ext#@eurofusionpilot.onmicrosoft.com::6db4edd4-9c18-4362-92dc-42a37d37f423" providerId="AD" clId="Web-{AAB92BEE-CDBB-AC86-9434-1018FD43E98D}" dt="2022-05-06T11:50:35.784" v="16"/>
          <ac:spMkLst>
            <pc:docMk/>
            <pc:sldMk cId="892200147" sldId="339"/>
            <ac:spMk id="11" creationId="{15D6B4A6-0807-97E0-81DB-F2287DD651DA}"/>
          </ac:spMkLst>
        </pc:spChg>
        <pc:spChg chg="mod">
          <ac:chgData name="Gloria Falchetto" userId="S::gloria.falchetto_gmail.com#ext#@eurofusionpilot.onmicrosoft.com::6db4edd4-9c18-4362-92dc-42a37d37f423" providerId="AD" clId="Web-{AAB92BEE-CDBB-AC86-9434-1018FD43E98D}" dt="2022-05-06T11:49:39.987" v="4" actId="1076"/>
          <ac:spMkLst>
            <pc:docMk/>
            <pc:sldMk cId="892200147" sldId="339"/>
            <ac:spMk id="50178" creationId="{00000000-0000-0000-0000-000000000000}"/>
          </ac:spMkLst>
        </pc:spChg>
        <pc:picChg chg="mod">
          <ac:chgData name="Gloria Falchetto" userId="S::gloria.falchetto_gmail.com#ext#@eurofusionpilot.onmicrosoft.com::6db4edd4-9c18-4362-92dc-42a37d37f423" providerId="AD" clId="Web-{AAB92BEE-CDBB-AC86-9434-1018FD43E98D}" dt="2022-05-06T11:49:43.252" v="5" actId="1076"/>
          <ac:picMkLst>
            <pc:docMk/>
            <pc:sldMk cId="892200147" sldId="339"/>
            <ac:picMk id="2" creationId="{508047AC-DEF0-B80A-29A0-375828F00921}"/>
          </ac:picMkLst>
        </pc:picChg>
      </pc:sldChg>
      <pc:sldChg chg="addSp delSp modSp new ord">
        <pc:chgData name="Gloria Falchetto" userId="S::gloria.falchetto_gmail.com#ext#@eurofusionpilot.onmicrosoft.com::6db4edd4-9c18-4362-92dc-42a37d37f423" providerId="AD" clId="Web-{AAB92BEE-CDBB-AC86-9434-1018FD43E98D}" dt="2022-05-06T12:17:12.794" v="137"/>
        <pc:sldMkLst>
          <pc:docMk/>
          <pc:sldMk cId="946662554" sldId="340"/>
        </pc:sldMkLst>
        <pc:spChg chg="del">
          <ac:chgData name="Gloria Falchetto" userId="S::gloria.falchetto_gmail.com#ext#@eurofusionpilot.onmicrosoft.com::6db4edd4-9c18-4362-92dc-42a37d37f423" providerId="AD" clId="Web-{AAB92BEE-CDBB-AC86-9434-1018FD43E98D}" dt="2022-05-06T12:16:48.091" v="135"/>
          <ac:spMkLst>
            <pc:docMk/>
            <pc:sldMk cId="946662554" sldId="340"/>
            <ac:spMk id="3" creationId="{C3486720-3C7F-18FC-D317-1755F4917F5E}"/>
          </ac:spMkLst>
        </pc:spChg>
        <pc:picChg chg="add mod ord">
          <ac:chgData name="Gloria Falchetto" userId="S::gloria.falchetto_gmail.com#ext#@eurofusionpilot.onmicrosoft.com::6db4edd4-9c18-4362-92dc-42a37d37f423" providerId="AD" clId="Web-{AAB92BEE-CDBB-AC86-9434-1018FD43E98D}" dt="2022-05-06T12:16:50.544" v="136" actId="1076"/>
          <ac:picMkLst>
            <pc:docMk/>
            <pc:sldMk cId="946662554" sldId="340"/>
            <ac:picMk id="6" creationId="{0D6D5866-0681-A11F-1311-654A23A5F376}"/>
          </ac:picMkLst>
        </pc:picChg>
      </pc:sldChg>
      <pc:sldMasterChg chg="add addSldLayout">
        <pc:chgData name="Gloria Falchetto" userId="S::gloria.falchetto_gmail.com#ext#@eurofusionpilot.onmicrosoft.com::6db4edd4-9c18-4362-92dc-42a37d37f423" providerId="AD" clId="Web-{AAB92BEE-CDBB-AC86-9434-1018FD43E98D}" dt="2022-05-06T11:49:27.862" v="2"/>
        <pc:sldMasterMkLst>
          <pc:docMk/>
          <pc:sldMasterMk cId="931221676" sldId="2147483660"/>
        </pc:sldMasterMkLst>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4089688587" sldId="2147483661"/>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660710720" sldId="2147483662"/>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3054422864" sldId="2147483663"/>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1638590019" sldId="2147483664"/>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1375379059" sldId="2147483665"/>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3732422281" sldId="2147483666"/>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614821142" sldId="2147483667"/>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3359556675" sldId="2147483668"/>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1218440054" sldId="2147483669"/>
          </pc:sldLayoutMkLst>
        </pc:sldLayoutChg>
        <pc:sldLayoutChg chg="add">
          <pc:chgData name="Gloria Falchetto" userId="S::gloria.falchetto_gmail.com#ext#@eurofusionpilot.onmicrosoft.com::6db4edd4-9c18-4362-92dc-42a37d37f423" providerId="AD" clId="Web-{AAB92BEE-CDBB-AC86-9434-1018FD43E98D}" dt="2022-05-06T11:49:27.862" v="2"/>
          <pc:sldLayoutMkLst>
            <pc:docMk/>
            <pc:sldMasterMk cId="931221676" sldId="2147483660"/>
            <pc:sldLayoutMk cId="2640960626" sldId="214748367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43" tIns="49522" rIns="99043" bIns="49522"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6" y="1"/>
            <a:ext cx="3076363" cy="511731"/>
          </a:xfrm>
          <a:prstGeom prst="rect">
            <a:avLst/>
          </a:prstGeom>
        </p:spPr>
        <p:txBody>
          <a:bodyPr vert="horz" lIns="99043" tIns="49522" rIns="99043" bIns="49522" rtlCol="0"/>
          <a:lstStyle>
            <a:lvl1pPr algn="r">
              <a:defRPr sz="1300"/>
            </a:lvl1pPr>
          </a:lstStyle>
          <a:p>
            <a:fld id="{15B2C45A-E869-45FE-B529-AF49C0F3C669}" type="datetimeFigureOut">
              <a:rPr lang="en-GB" smtClean="0">
                <a:latin typeface="Arial" panose="020B0604020202020204" pitchFamily="34" charset="0"/>
              </a:rPr>
              <a:pPr/>
              <a:t>06/09/2022</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7"/>
            <a:ext cx="3076363" cy="511731"/>
          </a:xfrm>
          <a:prstGeom prst="rect">
            <a:avLst/>
          </a:prstGeom>
        </p:spPr>
        <p:txBody>
          <a:bodyPr vert="horz" lIns="99043" tIns="49522" rIns="99043" bIns="49522"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6" y="9721107"/>
            <a:ext cx="3076363" cy="511731"/>
          </a:xfrm>
          <a:prstGeom prst="rect">
            <a:avLst/>
          </a:prstGeom>
        </p:spPr>
        <p:txBody>
          <a:bodyPr vert="horz" lIns="99043" tIns="49522" rIns="99043" bIns="49522" rtlCol="0" anchor="b"/>
          <a:lstStyle>
            <a:lvl1pPr algn="r">
              <a:defRPr sz="1300"/>
            </a:lvl1pPr>
          </a:lstStyle>
          <a:p>
            <a:fld id="{A1166760-0E69-430F-A97F-08802152DB5E}" type="slidenum">
              <a:rPr lang="en-GB" smtClean="0">
                <a:latin typeface="Arial" panose="020B0604020202020204" pitchFamily="34" charset="0"/>
              </a:rPr>
              <a:pPr/>
              <a:t>‹N°›</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43" tIns="49522" rIns="99043" bIns="49522"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6" y="1"/>
            <a:ext cx="3076363" cy="511731"/>
          </a:xfrm>
          <a:prstGeom prst="rect">
            <a:avLst/>
          </a:prstGeom>
        </p:spPr>
        <p:txBody>
          <a:bodyPr vert="horz" lIns="99043" tIns="49522" rIns="99043" bIns="49522" rtlCol="0"/>
          <a:lstStyle>
            <a:lvl1pPr algn="r">
              <a:defRPr sz="1300">
                <a:latin typeface="Arial" panose="020B0604020202020204" pitchFamily="34" charset="0"/>
              </a:defRPr>
            </a:lvl1pPr>
          </a:lstStyle>
          <a:p>
            <a:fld id="{F93E6C17-F35F-4654-8DE9-B693AC206066}" type="datetimeFigureOut">
              <a:rPr lang="en-GB" smtClean="0"/>
              <a:pPr/>
              <a:t>06/09/2022</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3" tIns="49522" rIns="99043" bIns="49522" rtlCol="0" anchor="ctr"/>
          <a:lstStyle/>
          <a:p>
            <a:endParaRPr lang="en-GB" dirty="0"/>
          </a:p>
        </p:txBody>
      </p:sp>
      <p:sp>
        <p:nvSpPr>
          <p:cNvPr id="5" name="Notes Placeholder 4"/>
          <p:cNvSpPr>
            <a:spLocks noGrp="1"/>
          </p:cNvSpPr>
          <p:nvPr>
            <p:ph type="body" sz="quarter" idx="3"/>
          </p:nvPr>
        </p:nvSpPr>
        <p:spPr>
          <a:xfrm>
            <a:off x="709930" y="4861444"/>
            <a:ext cx="5679440" cy="4605576"/>
          </a:xfrm>
          <a:prstGeom prst="rect">
            <a:avLst/>
          </a:prstGeom>
        </p:spPr>
        <p:txBody>
          <a:bodyPr vert="horz" lIns="99043" tIns="49522" rIns="99043" bIns="4952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7"/>
            <a:ext cx="3076363" cy="511731"/>
          </a:xfrm>
          <a:prstGeom prst="rect">
            <a:avLst/>
          </a:prstGeom>
        </p:spPr>
        <p:txBody>
          <a:bodyPr vert="horz" lIns="99043" tIns="49522" rIns="99043" bIns="49522"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6" y="9721107"/>
            <a:ext cx="3076363" cy="511731"/>
          </a:xfrm>
          <a:prstGeom prst="rect">
            <a:avLst/>
          </a:prstGeom>
        </p:spPr>
        <p:txBody>
          <a:bodyPr vert="horz" lIns="99043" tIns="49522" rIns="99043" bIns="49522" rtlCol="0" anchor="b"/>
          <a:lstStyle>
            <a:lvl1pPr algn="r">
              <a:defRPr sz="1300">
                <a:latin typeface="Arial" panose="020B0604020202020204" pitchFamily="34" charset="0"/>
              </a:defRPr>
            </a:lvl1pPr>
          </a:lstStyle>
          <a:p>
            <a:fld id="{49027E0A-1465-4A40-B1D5-9126D49509FC}" type="slidenum">
              <a:rPr lang="en-GB" smtClean="0"/>
              <a:pPr/>
              <a:t>‹N°›</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pPr marL="0" marR="0" lvl="0" indent="0" algn="r" defTabSz="919607" rtl="0" eaLnBrk="0" fontAlgn="base" latinLnBrk="0" hangingPunct="0">
              <a:lnSpc>
                <a:spcPct val="100000"/>
              </a:lnSpc>
              <a:spcBef>
                <a:spcPct val="0"/>
              </a:spcBef>
              <a:spcAft>
                <a:spcPct val="0"/>
              </a:spcAft>
              <a:buClrTx/>
              <a:buSzTx/>
              <a:buFontTx/>
              <a:buNone/>
              <a:tabLst/>
              <a:defRPr/>
            </a:pPr>
            <a:fld id="{00AD0C84-AC27-44FF-A245-DEF0C09BE5E0}" type="slidenum">
              <a:rPr kumimoji="0" lang="fr-FR" altLang="fr-FR"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9607" rtl="0" eaLnBrk="0" fontAlgn="base" latinLnBrk="0" hangingPunct="0">
                <a:lnSpc>
                  <a:spcPct val="100000"/>
                </a:lnSpc>
                <a:spcBef>
                  <a:spcPct val="0"/>
                </a:spcBef>
                <a:spcAft>
                  <a:spcPct val="0"/>
                </a:spcAft>
                <a:buClrTx/>
                <a:buSzTx/>
                <a:buFontTx/>
                <a:buNone/>
                <a:tabLst/>
                <a:defRPr/>
              </a:pPr>
              <a:t>2</a:t>
            </a:fld>
            <a:endPar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9388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The ongoing tasks under the “code management and modelling” area coordinated by Gloria Falchetto within EU project WPSA aiming at supporting JT-60SA scientific exploitation were presented. </a:t>
            </a:r>
          </a:p>
          <a:p>
            <a:r>
              <a:rPr lang="en-US"/>
              <a:t>On the one side, the development of operation related simulation tools such as the discharge simulator: first METIS CREATE-NL strong coupling has been achieved, although unstable in transient phases,  hence an improved coupling method between FBE-transport codes (NICE/METIS) is being implemented. </a:t>
            </a:r>
          </a:p>
          <a:p>
            <a:r>
              <a:rPr lang="en-US"/>
              <a:t>On the other hand, ongoing modelling focused at addressing initial research phase scenarios: successful Scenario 2 ramp-up modelling with JINTRAC; SOLPS-ITER grid sensitivity study in pure D case assessing suitable reference resolution for benchmarking with SONIC; gyrokinetic Energetic Particle stability analysis (LIGKA) aiming at automated application of the EP workflow to the assessment of EP-stability in ramp-up and steady-state plasmas; non-linear MHD modelling of pellet triggered ELMS (JOREK) in Scenario 4 with reduced pedestal pressure (40kPa);  computations preparing for validation of disruption modelling tools (CARMA0NL-CARIDDI) on JT-60SA mechanical data; and, finally, newly started task on simulations of energy deposited by runaway electrons (FLUKA) on PFC.</a:t>
            </a:r>
          </a:p>
        </p:txBody>
      </p:sp>
      <p:sp>
        <p:nvSpPr>
          <p:cNvPr id="4" name="Espace réservé du numéro de diapositive 3"/>
          <p:cNvSpPr>
            <a:spLocks noGrp="1"/>
          </p:cNvSpPr>
          <p:nvPr>
            <p:ph type="sldNum" sz="quarter" idx="10"/>
          </p:nvPr>
        </p:nvSpPr>
        <p:spPr/>
        <p:txBody>
          <a:bodyPr/>
          <a:lstStyle/>
          <a:p>
            <a:fld id="{C9D0C6DC-00E4-49C4-AFEC-05D1737316C2}" type="slidenum">
              <a:rPr lang="en-US" smtClean="0"/>
              <a:t>3</a:t>
            </a:fld>
            <a:endParaRPr lang="en-US"/>
          </a:p>
        </p:txBody>
      </p:sp>
    </p:spTree>
    <p:extLst>
      <p:ext uri="{BB962C8B-B14F-4D97-AF65-F5344CB8AC3E}">
        <p14:creationId xmlns:p14="http://schemas.microsoft.com/office/powerpoint/2010/main" val="202121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C9D0C6DC-00E4-49C4-AFEC-05D1737316C2}" type="slidenum">
              <a:rPr lang="en-US" smtClean="0"/>
              <a:t>4</a:t>
            </a:fld>
            <a:endParaRPr lang="en-US"/>
          </a:p>
        </p:txBody>
      </p:sp>
    </p:spTree>
    <p:extLst>
      <p:ext uri="{BB962C8B-B14F-4D97-AF65-F5344CB8AC3E}">
        <p14:creationId xmlns:p14="http://schemas.microsoft.com/office/powerpoint/2010/main" val="254211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027E0A-1465-4A40-B1D5-9126D49509FC}" type="slidenum">
              <a:rPr lang="en-GB" smtClean="0"/>
              <a:pPr/>
              <a:t>5</a:t>
            </a:fld>
            <a:endParaRPr lang="en-GB"/>
          </a:p>
        </p:txBody>
      </p:sp>
    </p:spTree>
    <p:extLst>
      <p:ext uri="{BB962C8B-B14F-4D97-AF65-F5344CB8AC3E}">
        <p14:creationId xmlns:p14="http://schemas.microsoft.com/office/powerpoint/2010/main" val="114786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C9D0C6DC-00E4-49C4-AFEC-05D1737316C2}" type="slidenum">
              <a:rPr lang="en-US" smtClean="0"/>
              <a:t>7</a:t>
            </a:fld>
            <a:endParaRPr lang="en-US"/>
          </a:p>
        </p:txBody>
      </p:sp>
    </p:spTree>
    <p:extLst>
      <p:ext uri="{BB962C8B-B14F-4D97-AF65-F5344CB8AC3E}">
        <p14:creationId xmlns:p14="http://schemas.microsoft.com/office/powerpoint/2010/main" val="239202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C9D0C6DC-00E4-49C4-AFEC-05D1737316C2}" type="slidenum">
              <a:rPr lang="en-US" smtClean="0"/>
              <a:t>9</a:t>
            </a:fld>
            <a:endParaRPr lang="en-US"/>
          </a:p>
        </p:txBody>
      </p:sp>
    </p:spTree>
    <p:extLst>
      <p:ext uri="{BB962C8B-B14F-4D97-AF65-F5344CB8AC3E}">
        <p14:creationId xmlns:p14="http://schemas.microsoft.com/office/powerpoint/2010/main" val="395582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C9D0C6DC-00E4-49C4-AFEC-05D1737316C2}" type="slidenum">
              <a:rPr lang="en-US" smtClean="0"/>
              <a:t>10</a:t>
            </a:fld>
            <a:endParaRPr lang="en-US"/>
          </a:p>
        </p:txBody>
      </p:sp>
    </p:spTree>
    <p:extLst>
      <p:ext uri="{BB962C8B-B14F-4D97-AF65-F5344CB8AC3E}">
        <p14:creationId xmlns:p14="http://schemas.microsoft.com/office/powerpoint/2010/main" val="1789404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4" name="Bild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7348"/>
          <a:stretch/>
        </p:blipFill>
        <p:spPr>
          <a:xfrm>
            <a:off x="-1" y="0"/>
            <a:ext cx="12197925" cy="5570706"/>
          </a:xfrm>
          <a:prstGeom prst="rect">
            <a:avLst/>
          </a:prstGeom>
        </p:spPr>
      </p:pic>
      <p:grpSp>
        <p:nvGrpSpPr>
          <p:cNvPr id="4" name="Gruppieren 3"/>
          <p:cNvGrpSpPr/>
          <p:nvPr userDrawn="1"/>
        </p:nvGrpSpPr>
        <p:grpSpPr>
          <a:xfrm>
            <a:off x="5735960" y="5812522"/>
            <a:ext cx="6120680" cy="784830"/>
            <a:chOff x="5735960" y="5717361"/>
            <a:chExt cx="6120680" cy="784830"/>
          </a:xfrm>
        </p:grpSpPr>
        <p:pic>
          <p:nvPicPr>
            <p:cNvPr id="25" name="Grafik 24"/>
            <p:cNvPicPr preferRelativeResize="0">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784830"/>
            </a:xfrm>
            <a:prstGeom prst="rect">
              <a:avLst/>
            </a:prstGeom>
          </p:spPr>
          <p:txBody>
            <a:bodyPr wrap="square">
              <a:spAutoFit/>
            </a:bodyPr>
            <a:lstStyle/>
            <a:p>
              <a:pPr algn="just">
                <a:lnSpc>
                  <a:spcPct val="90000"/>
                </a:lnSpc>
              </a:pPr>
              <a:r>
                <a:rPr lang="en-GB" sz="1000" dirty="0"/>
                <a:t>This work has been carried out within the framework of the EUROfusion Consortium, funded by the European Union via the </a:t>
              </a:r>
              <a:r>
                <a:rPr lang="en-GB" sz="1000" dirty="0" err="1"/>
                <a:t>Euratom</a:t>
              </a:r>
              <a:r>
                <a:rPr lang="en-GB" sz="1000" dirty="0"/>
                <a:t>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Tree>
    <p:extLst>
      <p:ext uri="{BB962C8B-B14F-4D97-AF65-F5344CB8AC3E}">
        <p14:creationId xmlns:p14="http://schemas.microsoft.com/office/powerpoint/2010/main" val="1694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82600" y="69851"/>
            <a:ext cx="8976784" cy="541338"/>
          </a:xfrm>
        </p:spPr>
        <p:txBody>
          <a:bodyPr/>
          <a:lstStyle>
            <a:lvl1pPr>
              <a:defRPr sz="2400">
                <a:solidFill>
                  <a:schemeClr val="tx1"/>
                </a:solidFill>
              </a:defRPr>
            </a:lvl1pPr>
          </a:lstStyle>
          <a:p>
            <a:r>
              <a:rPr lang="fr-FR"/>
              <a:t>Modifiez le style du titre</a:t>
            </a:r>
          </a:p>
        </p:txBody>
      </p:sp>
    </p:spTree>
    <p:extLst>
      <p:ext uri="{BB962C8B-B14F-4D97-AF65-F5344CB8AC3E}">
        <p14:creationId xmlns:p14="http://schemas.microsoft.com/office/powerpoint/2010/main" val="61482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smtClean="0"/>
              <a:t>G. Falchetto WPSA PPM for AWP 2023 | Budapest  6 September 2022</a:t>
            </a:r>
            <a:endParaRPr lang="fr-FR"/>
          </a:p>
        </p:txBody>
      </p:sp>
      <p:sp>
        <p:nvSpPr>
          <p:cNvPr id="6" name="Slide Number Placeholder 5"/>
          <p:cNvSpPr>
            <a:spLocks noGrp="1"/>
          </p:cNvSpPr>
          <p:nvPr>
            <p:ph type="sldNum" sz="quarter" idx="12"/>
          </p:nvPr>
        </p:nvSpPr>
        <p:spPr/>
        <p:txBody>
          <a:bodyPr/>
          <a:lstStyle/>
          <a:p>
            <a:fld id="{EB3E5239-1D3C-4340-8594-8B7870A1C594}" type="slidenum">
              <a:rPr lang="fr-FR" smtClean="0"/>
              <a:t>‹N°›</a:t>
            </a:fld>
            <a:endParaRPr lang="fr-FR"/>
          </a:p>
        </p:txBody>
      </p:sp>
      <p:sp>
        <p:nvSpPr>
          <p:cNvPr id="7" name="Rectangle 6"/>
          <p:cNvSpPr/>
          <p:nvPr userDrawn="1"/>
        </p:nvSpPr>
        <p:spPr>
          <a:xfrm>
            <a:off x="0" y="3"/>
            <a:ext cx="12192000" cy="787399"/>
          </a:xfrm>
          <a:prstGeom prst="rect">
            <a:avLst/>
          </a:prstGeom>
          <a:solidFill>
            <a:srgbClr val="E3E3E3"/>
          </a:solidFill>
          <a:ln w="9525" cap="flat" cmpd="sng" algn="ctr">
            <a:noFill/>
            <a:prstDash val="solid"/>
          </a:ln>
          <a:effectLst/>
        </p:spPr>
        <p:txBody>
          <a:bodyPr rtlCol="0" anchor="ctr"/>
          <a:lstStyle/>
          <a:p>
            <a:pPr marL="0" marR="0" lvl="0" indent="0" algn="ctr" defTabSz="1228039" eaLnBrk="1" fontAlgn="auto" latinLnBrk="0" hangingPunct="1">
              <a:lnSpc>
                <a:spcPct val="100000"/>
              </a:lnSpc>
              <a:spcBef>
                <a:spcPts val="0"/>
              </a:spcBef>
              <a:spcAft>
                <a:spcPts val="0"/>
              </a:spcAft>
              <a:buClrTx/>
              <a:buSzTx/>
              <a:buFontTx/>
              <a:buNone/>
              <a:tabLst/>
              <a:defRPr/>
            </a:pPr>
            <a:endParaRPr kumimoji="0" lang="en-US" sz="2417"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7600" y="95787"/>
            <a:ext cx="652869" cy="510427"/>
          </a:xfrm>
          <a:prstGeom prst="rect">
            <a:avLst/>
          </a:prstGeom>
        </p:spPr>
      </p:pic>
    </p:spTree>
    <p:extLst>
      <p:ext uri="{BB962C8B-B14F-4D97-AF65-F5344CB8AC3E}">
        <p14:creationId xmlns:p14="http://schemas.microsoft.com/office/powerpoint/2010/main" val="3359556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440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02" name="Line"/>
          <p:cNvSpPr/>
          <p:nvPr/>
        </p:nvSpPr>
        <p:spPr>
          <a:xfrm>
            <a:off x="-14289" y="803675"/>
            <a:ext cx="12192000" cy="1"/>
          </a:xfrm>
          <a:prstGeom prst="line">
            <a:avLst/>
          </a:prstGeom>
          <a:ln w="25400">
            <a:solidFill>
              <a:srgbClr val="000000"/>
            </a:solidFill>
            <a:miter lim="400000"/>
          </a:ln>
        </p:spPr>
        <p:txBody>
          <a:bodyPr lIns="26789" tIns="26789" rIns="26789" bIns="26789" anchor="ctr"/>
          <a:lstStyle/>
          <a:p>
            <a:pPr>
              <a:defRPr sz="3200">
                <a:latin typeface="Helvetica Light"/>
                <a:ea typeface="Helvetica Light"/>
                <a:cs typeface="Helvetica Light"/>
                <a:sym typeface="Helvetica Light"/>
              </a:defRPr>
            </a:pPr>
            <a:endParaRPr sz="1200"/>
          </a:p>
        </p:txBody>
      </p:sp>
      <p:pic>
        <p:nvPicPr>
          <p:cNvPr id="203" name="ipp_logo_color.jpg" descr="ipp_logo_color.jpg"/>
          <p:cNvPicPr>
            <a:picLocks noChangeAspect="1"/>
          </p:cNvPicPr>
          <p:nvPr/>
        </p:nvPicPr>
        <p:blipFill>
          <a:blip r:embed="rId2"/>
          <a:stretch>
            <a:fillRect/>
          </a:stretch>
        </p:blipFill>
        <p:spPr>
          <a:xfrm>
            <a:off x="-6944" y="-512"/>
            <a:ext cx="897583" cy="796879"/>
          </a:xfrm>
          <a:prstGeom prst="rect">
            <a:avLst/>
          </a:prstGeom>
          <a:ln w="12700">
            <a:miter lim="400000"/>
          </a:ln>
        </p:spPr>
      </p:pic>
      <p:sp>
        <p:nvSpPr>
          <p:cNvPr id="204" name="Slide Number"/>
          <p:cNvSpPr txBox="1">
            <a:spLocks noGrp="1"/>
          </p:cNvSpPr>
          <p:nvPr>
            <p:ph type="sldNum" sz="quarter" idx="2"/>
          </p:nvPr>
        </p:nvSpPr>
        <p:spPr>
          <a:xfrm>
            <a:off x="11907772" y="6490832"/>
            <a:ext cx="247256" cy="255588"/>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‹N°›</a:t>
            </a:fld>
            <a:endParaRPr/>
          </a:p>
        </p:txBody>
      </p:sp>
      <p:sp>
        <p:nvSpPr>
          <p:cNvPr id="205" name="RCM 2021"/>
          <p:cNvSpPr txBox="1"/>
          <p:nvPr/>
        </p:nvSpPr>
        <p:spPr>
          <a:xfrm>
            <a:off x="5834291" y="6637994"/>
            <a:ext cx="547826" cy="181059"/>
          </a:xfrm>
          <a:prstGeom prst="rect">
            <a:avLst/>
          </a:prstGeom>
          <a:ln w="127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none" lIns="26789" tIns="26789" rIns="26789" bIns="26789" anchor="ctr">
            <a:spAutoFit/>
          </a:bodyPr>
          <a:lstStyle>
            <a:lvl1pPr>
              <a:defRPr sz="2200">
                <a:latin typeface="Helvetica Light"/>
                <a:ea typeface="Helvetica Light"/>
                <a:cs typeface="Helvetica Light"/>
                <a:sym typeface="Helvetica Light"/>
              </a:defRPr>
            </a:lvl1pPr>
          </a:lstStyle>
          <a:p>
            <a:r>
              <a:rPr sz="825"/>
              <a:t>RCM 2021</a:t>
            </a:r>
          </a:p>
        </p:txBody>
      </p:sp>
    </p:spTree>
    <p:extLst>
      <p:ext uri="{BB962C8B-B14F-4D97-AF65-F5344CB8AC3E}">
        <p14:creationId xmlns:p14="http://schemas.microsoft.com/office/powerpoint/2010/main" val="264096062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609600" y="116632"/>
            <a:ext cx="10058400" cy="457200"/>
          </a:xfrm>
        </p:spPr>
        <p:txBody>
          <a:bodyPr>
            <a:noAutofit/>
          </a:bodyPr>
          <a:lstStyle>
            <a:lvl1pPr algn="l">
              <a:lnSpc>
                <a:spcPts val="2400"/>
              </a:lnSpc>
              <a:defRPr sz="2400" b="0">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5486400" cy="5688632"/>
          </a:xfrm>
        </p:spPr>
        <p:txBody>
          <a:bodyPr/>
          <a:lstStyle>
            <a:lvl1pPr marL="257175" indent="-257175">
              <a:spcBef>
                <a:spcPts val="0"/>
              </a:spcBef>
              <a:buFont typeface="Arial" panose="020B0604020202020204" pitchFamily="34" charset="0"/>
              <a:buChar char="•"/>
              <a:defRPr sz="1800">
                <a:latin typeface="+mn-lt"/>
                <a:cs typeface="Arial" panose="020B0604020202020204" pitchFamily="34" charset="0"/>
              </a:defRPr>
            </a:lvl1pPr>
            <a:lvl2pPr marL="557213" indent="-214313">
              <a:spcBef>
                <a:spcPts val="0"/>
              </a:spcBef>
              <a:buFont typeface="Arial" panose="020B0604020202020204" pitchFamily="34" charset="0"/>
              <a:buChar char="•"/>
              <a:defRPr sz="1500">
                <a:latin typeface="+mn-lt"/>
                <a:cs typeface="Arial" panose="020B0604020202020204" pitchFamily="34" charset="0"/>
              </a:defRPr>
            </a:lvl2pPr>
            <a:lvl3pPr marL="857250" indent="-171450">
              <a:spcBef>
                <a:spcPts val="0"/>
              </a:spcBef>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560" y="116632"/>
            <a:ext cx="466915" cy="465708"/>
          </a:xfrm>
          <a:prstGeom prst="rect">
            <a:avLst/>
          </a:prstGeom>
        </p:spPr>
      </p:pic>
      <p:sp>
        <p:nvSpPr>
          <p:cNvPr id="8" name="Footer Placeholder 7"/>
          <p:cNvSpPr>
            <a:spLocks noGrp="1"/>
          </p:cNvSpPr>
          <p:nvPr>
            <p:ph type="ftr" sz="quarter" idx="11"/>
          </p:nvPr>
        </p:nvSpPr>
        <p:spPr>
          <a:xfrm>
            <a:off x="609600" y="6528386"/>
            <a:ext cx="3902224" cy="329614"/>
          </a:xfrm>
        </p:spPr>
        <p:txBody>
          <a:bodyPr anchor="t"/>
          <a:lstStyle>
            <a:lvl1pPr>
              <a:defRPr sz="1100"/>
            </a:lvl1pPr>
          </a:lstStyle>
          <a:p>
            <a:r>
              <a:rPr lang="en-US" smtClean="0"/>
              <a:t>G. Falchetto WPSA PPM for AWP 2023 | Budapest  6 September 2022</a:t>
            </a:r>
            <a:endParaRPr lang="en-GB"/>
          </a:p>
        </p:txBody>
      </p:sp>
      <p:sp>
        <p:nvSpPr>
          <p:cNvPr id="9" name="Slide Number Placeholder 8"/>
          <p:cNvSpPr>
            <a:spLocks noGrp="1"/>
          </p:cNvSpPr>
          <p:nvPr>
            <p:ph type="sldNum" sz="quarter" idx="12"/>
          </p:nvPr>
        </p:nvSpPr>
        <p:spPr>
          <a:xfrm>
            <a:off x="10992544" y="6525344"/>
            <a:ext cx="720080" cy="199174"/>
          </a:xfrm>
        </p:spPr>
        <p:txBody>
          <a:bodyPr anchor="t"/>
          <a:lstStyle>
            <a:lvl1pPr>
              <a:defRPr sz="1100"/>
            </a:lvl1pPr>
          </a:lstStyle>
          <a:p>
            <a:fld id="{6A6D9FA1-99C7-4910-8E32-B85D378B0060}" type="slidenum">
              <a:rPr lang="en-GB" smtClean="0"/>
              <a:pPr/>
              <a:t>‹N°›</a:t>
            </a:fld>
            <a:endParaRPr lang="en-GB"/>
          </a:p>
        </p:txBody>
      </p:sp>
      <p:sp>
        <p:nvSpPr>
          <p:cNvPr id="10" name="Content Placeholder 2">
            <a:extLst>
              <a:ext uri="{FF2B5EF4-FFF2-40B4-BE49-F238E27FC236}">
                <a16:creationId xmlns:a16="http://schemas.microsoft.com/office/drawing/2014/main" id="{A9CCE7B7-FFC8-4F82-950A-03C0FCD30EF5}"/>
              </a:ext>
            </a:extLst>
          </p:cNvPr>
          <p:cNvSpPr>
            <a:spLocks noGrp="1"/>
          </p:cNvSpPr>
          <p:nvPr>
            <p:ph idx="13"/>
          </p:nvPr>
        </p:nvSpPr>
        <p:spPr>
          <a:xfrm>
            <a:off x="6384032" y="836712"/>
            <a:ext cx="5486400" cy="5688632"/>
          </a:xfrm>
        </p:spPr>
        <p:txBody>
          <a:bodyPr/>
          <a:lstStyle>
            <a:lvl1pPr marL="257175" indent="-257175">
              <a:spcBef>
                <a:spcPts val="0"/>
              </a:spcBef>
              <a:buFont typeface="Arial" panose="020B0604020202020204" pitchFamily="34" charset="0"/>
              <a:buChar char="•"/>
              <a:defRPr sz="1800">
                <a:latin typeface="+mn-lt"/>
                <a:cs typeface="Arial" panose="020B0604020202020204" pitchFamily="34" charset="0"/>
              </a:defRPr>
            </a:lvl1pPr>
            <a:lvl2pPr marL="557213" indent="-214313">
              <a:spcBef>
                <a:spcPts val="0"/>
              </a:spcBef>
              <a:buFont typeface="Arial" panose="020B0604020202020204" pitchFamily="34" charset="0"/>
              <a:buChar char="•"/>
              <a:defRPr sz="1500">
                <a:latin typeface="+mn-lt"/>
                <a:cs typeface="Arial" panose="020B0604020202020204" pitchFamily="34" charset="0"/>
              </a:defRPr>
            </a:lvl2pPr>
            <a:lvl3pPr marL="857250" indent="-171450">
              <a:spcBef>
                <a:spcPts val="0"/>
              </a:spcBef>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6550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609600" y="116632"/>
            <a:ext cx="10058400" cy="457200"/>
          </a:xfrm>
        </p:spPr>
        <p:txBody>
          <a:bodyPr>
            <a:noAutofit/>
          </a:bodyPr>
          <a:lstStyle>
            <a:lvl1pPr algn="l">
              <a:lnSpc>
                <a:spcPts val="2400"/>
              </a:lnSpc>
              <a:defRPr sz="2400" b="0">
                <a:latin typeface="+mn-lt"/>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lstStyle>
            <a:lvl1pPr marL="257175" indent="-257175">
              <a:buFont typeface="Arial" panose="020B0604020202020204" pitchFamily="34" charset="0"/>
              <a:buChar char="•"/>
              <a:defRPr sz="1800">
                <a:latin typeface="+mn-lt"/>
                <a:cs typeface="Arial" panose="020B0604020202020204" pitchFamily="34" charset="0"/>
              </a:defRPr>
            </a:lvl1pPr>
            <a:lvl2pPr marL="557213" indent="-214313">
              <a:buFont typeface="Arial" panose="020B0604020202020204" pitchFamily="34" charset="0"/>
              <a:buChar char="•"/>
              <a:defRPr sz="1500">
                <a:latin typeface="+mn-lt"/>
                <a:cs typeface="Arial" panose="020B0604020202020204" pitchFamily="34" charset="0"/>
              </a:defRPr>
            </a:lvl2pPr>
            <a:lvl3pPr marL="857250" indent="-171450">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560" y="116632"/>
            <a:ext cx="466915" cy="465708"/>
          </a:xfrm>
          <a:prstGeom prst="rect">
            <a:avLst/>
          </a:prstGeom>
        </p:spPr>
      </p:pic>
      <p:sp>
        <p:nvSpPr>
          <p:cNvPr id="8" name="Footer Placeholder 7"/>
          <p:cNvSpPr>
            <a:spLocks noGrp="1"/>
          </p:cNvSpPr>
          <p:nvPr>
            <p:ph type="ftr" sz="quarter" idx="11"/>
          </p:nvPr>
        </p:nvSpPr>
        <p:spPr>
          <a:xfrm>
            <a:off x="5866184" y="6555770"/>
            <a:ext cx="5126360" cy="329614"/>
          </a:xfrm>
        </p:spPr>
        <p:txBody>
          <a:bodyPr anchor="t"/>
          <a:lstStyle>
            <a:lvl1pPr>
              <a:defRPr sz="1100"/>
            </a:lvl1pPr>
          </a:lstStyle>
          <a:p>
            <a:r>
              <a:rPr lang="fr-FR" smtClean="0"/>
              <a:t>G. Falchetto WPSA PPM for AWP 2023 | Budapest  6 September 2022</a:t>
            </a:r>
            <a:endParaRPr lang="en-GB" dirty="0"/>
          </a:p>
        </p:txBody>
      </p:sp>
      <p:sp>
        <p:nvSpPr>
          <p:cNvPr id="9" name="Slide Number Placeholder 8"/>
          <p:cNvSpPr>
            <a:spLocks noGrp="1"/>
          </p:cNvSpPr>
          <p:nvPr>
            <p:ph type="sldNum" sz="quarter" idx="12"/>
          </p:nvPr>
        </p:nvSpPr>
        <p:spPr>
          <a:xfrm>
            <a:off x="10992544" y="6525344"/>
            <a:ext cx="720080" cy="199174"/>
          </a:xfrm>
        </p:spPr>
        <p:txBody>
          <a:bodyPr anchor="t"/>
          <a:lstStyle>
            <a:lvl1pPr>
              <a:defRPr sz="1100"/>
            </a:lvl1pPr>
          </a:lstStyle>
          <a:p>
            <a:fld id="{6A6D9FA1-99C7-4910-8E32-B85D378B0060}" type="slidenum">
              <a:rPr lang="en-GB" smtClean="0"/>
              <a:pPr/>
              <a:t>‹N°›</a:t>
            </a:fld>
            <a:endParaRPr lang="en-GB" dirty="0"/>
          </a:p>
        </p:txBody>
      </p:sp>
    </p:spTree>
    <p:extLst>
      <p:ext uri="{BB962C8B-B14F-4D97-AF65-F5344CB8AC3E}">
        <p14:creationId xmlns:p14="http://schemas.microsoft.com/office/powerpoint/2010/main" val="199697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609600" y="116632"/>
            <a:ext cx="10058400" cy="457200"/>
          </a:xfrm>
        </p:spPr>
        <p:txBody>
          <a:bodyPr>
            <a:noAutofit/>
          </a:bodyPr>
          <a:lstStyle>
            <a:lvl1pPr algn="l">
              <a:lnSpc>
                <a:spcPts val="2400"/>
              </a:lnSpc>
              <a:defRPr sz="2400" b="0">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5486400" cy="5688632"/>
          </a:xfrm>
        </p:spPr>
        <p:txBody>
          <a:bodyPr/>
          <a:lstStyle>
            <a:lvl1pPr marL="257175" indent="-257175">
              <a:spcBef>
                <a:spcPts val="0"/>
              </a:spcBef>
              <a:buFont typeface="Arial" panose="020B0604020202020204" pitchFamily="34" charset="0"/>
              <a:buChar char="•"/>
              <a:defRPr sz="1800">
                <a:latin typeface="+mn-lt"/>
                <a:cs typeface="Arial" panose="020B0604020202020204" pitchFamily="34" charset="0"/>
              </a:defRPr>
            </a:lvl1pPr>
            <a:lvl2pPr marL="557213" indent="-214313">
              <a:spcBef>
                <a:spcPts val="0"/>
              </a:spcBef>
              <a:buFont typeface="Arial" panose="020B0604020202020204" pitchFamily="34" charset="0"/>
              <a:buChar char="•"/>
              <a:defRPr sz="1500">
                <a:latin typeface="+mn-lt"/>
                <a:cs typeface="Arial" panose="020B0604020202020204" pitchFamily="34" charset="0"/>
              </a:defRPr>
            </a:lvl2pPr>
            <a:lvl3pPr marL="857250" indent="-171450">
              <a:spcBef>
                <a:spcPts val="0"/>
              </a:spcBef>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560" y="116632"/>
            <a:ext cx="466915" cy="465708"/>
          </a:xfrm>
          <a:prstGeom prst="rect">
            <a:avLst/>
          </a:prstGeom>
        </p:spPr>
      </p:pic>
      <p:sp>
        <p:nvSpPr>
          <p:cNvPr id="8" name="Footer Placeholder 7"/>
          <p:cNvSpPr>
            <a:spLocks noGrp="1"/>
          </p:cNvSpPr>
          <p:nvPr>
            <p:ph type="ftr" sz="quarter" idx="11"/>
          </p:nvPr>
        </p:nvSpPr>
        <p:spPr>
          <a:xfrm>
            <a:off x="609600" y="6528386"/>
            <a:ext cx="3902224" cy="329614"/>
          </a:xfrm>
        </p:spPr>
        <p:txBody>
          <a:bodyPr anchor="t"/>
          <a:lstStyle>
            <a:lvl1pPr>
              <a:defRPr sz="1100"/>
            </a:lvl1pPr>
          </a:lstStyle>
          <a:p>
            <a:r>
              <a:rPr lang="en-US" smtClean="0"/>
              <a:t>G. Falchetto WPSA PPM for AWP 2023 | Budapest  6 September 2022</a:t>
            </a:r>
            <a:endParaRPr lang="en-GB"/>
          </a:p>
        </p:txBody>
      </p:sp>
      <p:sp>
        <p:nvSpPr>
          <p:cNvPr id="9" name="Slide Number Placeholder 8"/>
          <p:cNvSpPr>
            <a:spLocks noGrp="1"/>
          </p:cNvSpPr>
          <p:nvPr>
            <p:ph type="sldNum" sz="quarter" idx="12"/>
          </p:nvPr>
        </p:nvSpPr>
        <p:spPr>
          <a:xfrm>
            <a:off x="10992544" y="6525344"/>
            <a:ext cx="720080" cy="199174"/>
          </a:xfrm>
        </p:spPr>
        <p:txBody>
          <a:bodyPr anchor="t"/>
          <a:lstStyle>
            <a:lvl1pPr>
              <a:defRPr sz="1100"/>
            </a:lvl1pPr>
          </a:lstStyle>
          <a:p>
            <a:fld id="{6A6D9FA1-99C7-4910-8E32-B85D378B0060}" type="slidenum">
              <a:rPr lang="en-GB" smtClean="0"/>
              <a:pPr/>
              <a:t>‹N°›</a:t>
            </a:fld>
            <a:endParaRPr lang="en-GB"/>
          </a:p>
        </p:txBody>
      </p:sp>
      <p:sp>
        <p:nvSpPr>
          <p:cNvPr id="10" name="Content Placeholder 2">
            <a:extLst>
              <a:ext uri="{FF2B5EF4-FFF2-40B4-BE49-F238E27FC236}">
                <a16:creationId xmlns:a16="http://schemas.microsoft.com/office/drawing/2014/main" id="{A9CCE7B7-FFC8-4F82-950A-03C0FCD30EF5}"/>
              </a:ext>
            </a:extLst>
          </p:cNvPr>
          <p:cNvSpPr>
            <a:spLocks noGrp="1"/>
          </p:cNvSpPr>
          <p:nvPr>
            <p:ph idx="13"/>
          </p:nvPr>
        </p:nvSpPr>
        <p:spPr>
          <a:xfrm>
            <a:off x="6384032" y="836712"/>
            <a:ext cx="5486400" cy="5688632"/>
          </a:xfrm>
        </p:spPr>
        <p:txBody>
          <a:bodyPr/>
          <a:lstStyle>
            <a:lvl1pPr marL="257175" indent="-257175">
              <a:spcBef>
                <a:spcPts val="0"/>
              </a:spcBef>
              <a:buFont typeface="Arial" panose="020B0604020202020204" pitchFamily="34" charset="0"/>
              <a:buChar char="•"/>
              <a:defRPr sz="1800">
                <a:latin typeface="+mn-lt"/>
                <a:cs typeface="Arial" panose="020B0604020202020204" pitchFamily="34" charset="0"/>
              </a:defRPr>
            </a:lvl1pPr>
            <a:lvl2pPr marL="557213" indent="-214313">
              <a:spcBef>
                <a:spcPts val="0"/>
              </a:spcBef>
              <a:buFont typeface="Arial" panose="020B0604020202020204" pitchFamily="34" charset="0"/>
              <a:buChar char="•"/>
              <a:defRPr sz="1500">
                <a:latin typeface="+mn-lt"/>
                <a:cs typeface="Arial" panose="020B0604020202020204" pitchFamily="34" charset="0"/>
              </a:defRPr>
            </a:lvl2pPr>
            <a:lvl3pPr marL="857250" indent="-171450">
              <a:spcBef>
                <a:spcPts val="0"/>
              </a:spcBef>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3800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3" name="Bild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61" t="476" r="10161" b="28351"/>
          <a:stretch/>
        </p:blipFill>
        <p:spPr>
          <a:xfrm>
            <a:off x="0" y="252000"/>
            <a:ext cx="12192000" cy="5184000"/>
          </a:xfrm>
          <a:prstGeom prst="rect">
            <a:avLst/>
          </a:prstGeom>
        </p:spPr>
      </p:pic>
      <p:sp>
        <p:nvSpPr>
          <p:cNvPr id="2" name="Title 1"/>
          <p:cNvSpPr>
            <a:spLocks noGrp="1"/>
          </p:cNvSpPr>
          <p:nvPr>
            <p:ph type="ctrTitle" hasCustomPrompt="1"/>
          </p:nvPr>
        </p:nvSpPr>
        <p:spPr>
          <a:xfrm>
            <a:off x="527381" y="2348880"/>
            <a:ext cx="11329259" cy="1296144"/>
          </a:xfrm>
        </p:spPr>
        <p:txBody>
          <a:bodyPr>
            <a:noAutofit/>
          </a:bodyPr>
          <a:lstStyle>
            <a:lvl1pPr algn="l">
              <a:defRPr sz="2625" b="1" baseline="0">
                <a:latin typeface="Arial" panose="020B0604020202020204" pitchFamily="34" charset="0"/>
                <a:cs typeface="Arial" panose="020B0604020202020204" pitchFamily="34" charset="0"/>
              </a:defRPr>
            </a:lvl1pPr>
          </a:lstStyle>
          <a:p>
            <a:r>
              <a:rPr lang="en-GB"/>
              <a:t>Presentation title</a:t>
            </a:r>
          </a:p>
        </p:txBody>
      </p:sp>
      <p:sp>
        <p:nvSpPr>
          <p:cNvPr id="3" name="Subtitle 2"/>
          <p:cNvSpPr>
            <a:spLocks noGrp="1"/>
          </p:cNvSpPr>
          <p:nvPr>
            <p:ph type="subTitle" idx="1" hasCustomPrompt="1"/>
          </p:nvPr>
        </p:nvSpPr>
        <p:spPr>
          <a:xfrm>
            <a:off x="527381" y="4293096"/>
            <a:ext cx="5856651" cy="432048"/>
          </a:xfrm>
        </p:spPr>
        <p:txBody>
          <a:bodyPr>
            <a:normAutofit/>
          </a:bodyPr>
          <a:lstStyle>
            <a:lvl1pPr marL="0" indent="0" algn="l">
              <a:buNone/>
              <a:defRPr sz="1650" b="1" baseline="0">
                <a:solidFill>
                  <a:schemeClr val="bg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Name of presenter</a:t>
            </a:r>
          </a:p>
        </p:txBody>
      </p:sp>
      <p:sp>
        <p:nvSpPr>
          <p:cNvPr id="5" name="AutoShape 2" descr="https://idw-online.de/pages/de/institutionlogo921"/>
          <p:cNvSpPr>
            <a:spLocks noChangeAspect="1" noChangeArrowheads="1"/>
          </p:cNvSpPr>
          <p:nvPr userDrawn="1"/>
        </p:nvSpPr>
        <p:spPr bwMode="auto">
          <a:xfrm>
            <a:off x="207435" y="-457200"/>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6" name="Picture Placeholder 10"/>
          <p:cNvSpPr>
            <a:spLocks noGrp="1"/>
          </p:cNvSpPr>
          <p:nvPr>
            <p:ph type="pic" sz="quarter" idx="10" hasCustomPrompt="1"/>
          </p:nvPr>
        </p:nvSpPr>
        <p:spPr>
          <a:xfrm>
            <a:off x="527385" y="5691688"/>
            <a:ext cx="1727167" cy="905669"/>
          </a:xfrm>
        </p:spPr>
        <p:txBody>
          <a:bodyPr>
            <a:normAutofit/>
          </a:bodyPr>
          <a:lstStyle>
            <a:lvl1pPr marL="0" indent="0" algn="ctr">
              <a:buFontTx/>
              <a:buNone/>
              <a:defRPr sz="1350">
                <a:latin typeface="Arial" panose="020B0604020202020204" pitchFamily="34" charset="0"/>
                <a:cs typeface="Arial" panose="020B0604020202020204" pitchFamily="34" charset="0"/>
              </a:defRPr>
            </a:lvl1pPr>
          </a:lstStyle>
          <a:p>
            <a:r>
              <a:rPr lang="en-US"/>
              <a:t>Logo of presenter</a:t>
            </a:r>
            <a:endParaRPr lang="en-GB"/>
          </a:p>
        </p:txBody>
      </p:sp>
      <p:sp>
        <p:nvSpPr>
          <p:cNvPr id="11" name="Rectangle 10"/>
          <p:cNvSpPr/>
          <p:nvPr userDrawn="1"/>
        </p:nvSpPr>
        <p:spPr>
          <a:xfrm>
            <a:off x="7632172" y="5661248"/>
            <a:ext cx="4224469"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pic>
        <p:nvPicPr>
          <p:cNvPr id="8" name="Bild 7" descr="EU_und_Tex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0096" y="5832318"/>
            <a:ext cx="4608512" cy="649203"/>
          </a:xfrm>
          <a:prstGeom prst="rect">
            <a:avLst/>
          </a:prstGeom>
        </p:spPr>
      </p:pic>
    </p:spTree>
    <p:extLst>
      <p:ext uri="{BB962C8B-B14F-4D97-AF65-F5344CB8AC3E}">
        <p14:creationId xmlns:p14="http://schemas.microsoft.com/office/powerpoint/2010/main" val="408968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endParaRPr>
          </a:p>
        </p:txBody>
      </p:sp>
      <p:sp>
        <p:nvSpPr>
          <p:cNvPr id="2" name="Title 1"/>
          <p:cNvSpPr>
            <a:spLocks noGrp="1"/>
          </p:cNvSpPr>
          <p:nvPr>
            <p:ph type="title"/>
          </p:nvPr>
        </p:nvSpPr>
        <p:spPr>
          <a:xfrm>
            <a:off x="609600" y="76200"/>
            <a:ext cx="10058400" cy="457200"/>
          </a:xfrm>
        </p:spPr>
        <p:txBody>
          <a:bodyPr>
            <a:noAutofit/>
          </a:bodyPr>
          <a:lstStyle>
            <a:lvl1pPr algn="l">
              <a:lnSpc>
                <a:spcPts val="2400"/>
              </a:lnSpc>
              <a:defRPr sz="18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412776"/>
            <a:ext cx="10972800" cy="4896544"/>
          </a:xfrm>
        </p:spPr>
        <p:txBody>
          <a:bodyPr/>
          <a:lstStyle>
            <a:lvl1pPr marL="0" indent="0">
              <a:buFontTx/>
              <a:buNone/>
              <a:defRPr sz="1800">
                <a:latin typeface="+mj-lt"/>
                <a:cs typeface="Arial" panose="020B0604020202020204" pitchFamily="34" charset="0"/>
              </a:defRPr>
            </a:lvl1pPr>
            <a:lvl2pPr marL="342900" indent="0">
              <a:buFontTx/>
              <a:buNone/>
              <a:defRPr sz="1500">
                <a:latin typeface="+mj-lt"/>
                <a:cs typeface="Arial" panose="020B0604020202020204" pitchFamily="34" charset="0"/>
              </a:defRPr>
            </a:lvl2pPr>
            <a:lvl3pPr marL="685800" indent="0">
              <a:buFontTx/>
              <a:buNone/>
              <a:defRPr sz="1350">
                <a:latin typeface="+mj-lt"/>
                <a:cs typeface="Arial" panose="020B0604020202020204" pitchFamily="34" charset="0"/>
              </a:defRPr>
            </a:lvl3pPr>
            <a:lvl4pPr>
              <a:defRPr/>
            </a:lvl4pPr>
            <a:lvl5pPr>
              <a:defRPr/>
            </a:lvl5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11"/>
          </p:nvPr>
        </p:nvSpPr>
        <p:spPr>
          <a:xfrm>
            <a:off x="623393" y="6545242"/>
            <a:ext cx="10986971" cy="268139"/>
          </a:xfrm>
        </p:spPr>
        <p:txBody>
          <a:bodyPr/>
          <a:lstStyle>
            <a:lvl1pPr>
              <a:defRPr sz="825">
                <a:solidFill>
                  <a:schemeClr val="tx1"/>
                </a:solidFill>
                <a:latin typeface="Arial" panose="020B0604020202020204" pitchFamily="34" charset="0"/>
                <a:cs typeface="Arial" panose="020B0604020202020204" pitchFamily="34" charset="0"/>
              </a:defRPr>
            </a:lvl1pPr>
          </a:lstStyle>
          <a:p>
            <a:pPr algn="r"/>
            <a:r>
              <a:rPr lang="en-GB" smtClean="0"/>
              <a:t>G. Falchetto WPSA PPM for AWP 2023 | Budapest  6 September 2022</a:t>
            </a:r>
            <a:endParaRPr lang="en-GB"/>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8" y="116632"/>
            <a:ext cx="610929" cy="465708"/>
          </a:xfrm>
          <a:prstGeom prst="rect">
            <a:avLst/>
          </a:prstGeom>
        </p:spPr>
      </p:pic>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 y="6503818"/>
            <a:ext cx="1492249"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5"/>
          <p:cNvSpPr>
            <a:spLocks noGrp="1"/>
          </p:cNvSpPr>
          <p:nvPr>
            <p:ph type="sldNum" sz="quarter" idx="4"/>
          </p:nvPr>
        </p:nvSpPr>
        <p:spPr>
          <a:xfrm>
            <a:off x="11367249" y="6484149"/>
            <a:ext cx="824753"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6A6D9FA1-99C7-4910-8E32-B85D378B0060}" type="slidenum">
              <a:rPr lang="en-GB" smtClean="0"/>
              <a:pPr/>
              <a:t>‹N°›</a:t>
            </a:fld>
            <a:endParaRPr lang="en-GB"/>
          </a:p>
        </p:txBody>
      </p:sp>
    </p:spTree>
    <p:extLst>
      <p:ext uri="{BB962C8B-B14F-4D97-AF65-F5344CB8AC3E}">
        <p14:creationId xmlns:p14="http://schemas.microsoft.com/office/powerpoint/2010/main" val="660710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endParaRPr>
          </a:p>
        </p:txBody>
      </p:sp>
      <p:sp>
        <p:nvSpPr>
          <p:cNvPr id="2" name="Title 1"/>
          <p:cNvSpPr>
            <a:spLocks noGrp="1"/>
          </p:cNvSpPr>
          <p:nvPr>
            <p:ph type="title" hasCustomPrompt="1"/>
          </p:nvPr>
        </p:nvSpPr>
        <p:spPr>
          <a:xfrm>
            <a:off x="623392" y="228600"/>
            <a:ext cx="10058400" cy="457200"/>
          </a:xfrm>
        </p:spPr>
        <p:txBody>
          <a:bodyPr>
            <a:noAutofit/>
          </a:bodyPr>
          <a:lstStyle>
            <a:lvl1pPr algn="l">
              <a:lnSpc>
                <a:spcPts val="2400"/>
              </a:lnSpc>
              <a:defRPr sz="1800" b="1">
                <a:latin typeface="Arial" panose="020B0604020202020204" pitchFamily="34" charset="0"/>
                <a:cs typeface="Arial" panose="020B0604020202020204" pitchFamily="34" charset="0"/>
              </a:defRPr>
            </a:lvl1pPr>
          </a:lstStyle>
          <a:p>
            <a:r>
              <a:rPr lang="en-US"/>
              <a:t>Click to edit Master title style</a:t>
            </a:r>
            <a:br>
              <a:rPr lang="en-US"/>
            </a:br>
            <a:r>
              <a:rPr lang="en-US"/>
              <a:t>second line</a:t>
            </a:r>
            <a:endParaRPr lang="en-GB"/>
          </a:p>
        </p:txBody>
      </p:sp>
      <p:sp>
        <p:nvSpPr>
          <p:cNvPr id="3" name="Content Placeholder 2"/>
          <p:cNvSpPr>
            <a:spLocks noGrp="1"/>
          </p:cNvSpPr>
          <p:nvPr>
            <p:ph idx="1"/>
          </p:nvPr>
        </p:nvSpPr>
        <p:spPr>
          <a:xfrm>
            <a:off x="609600" y="1412776"/>
            <a:ext cx="10972800" cy="4896544"/>
          </a:xfrm>
        </p:spPr>
        <p:txBody>
          <a:bodyPr/>
          <a:lstStyle>
            <a:lvl1pPr marL="257175" indent="-257175">
              <a:buFont typeface="Arial" panose="020B0604020202020204" pitchFamily="34" charset="0"/>
              <a:buChar char="•"/>
              <a:defRPr sz="1800">
                <a:latin typeface="Arial" panose="020B0604020202020204" pitchFamily="34" charset="0"/>
                <a:cs typeface="Arial" panose="020B0604020202020204" pitchFamily="34" charset="0"/>
              </a:defRPr>
            </a:lvl1pPr>
            <a:lvl2pPr marL="557213" indent="-214313">
              <a:buFont typeface="Arial" panose="020B0604020202020204" pitchFamily="34" charset="0"/>
              <a:buChar char="•"/>
              <a:defRPr sz="1500">
                <a:latin typeface="Arial" panose="020B0604020202020204" pitchFamily="34" charset="0"/>
                <a:cs typeface="Arial" panose="020B0604020202020204" pitchFamily="34" charset="0"/>
              </a:defRPr>
            </a:lvl2pPr>
            <a:lvl3pPr marL="857250" indent="-171450">
              <a:buFont typeface="Arial" panose="020B0604020202020204" pitchFamily="34" charset="0"/>
              <a:buChar char="•"/>
              <a:defRPr sz="1350">
                <a:latin typeface="Arial" panose="020B0604020202020204" pitchFamily="34" charset="0"/>
                <a:cs typeface="Arial" panose="020B0604020202020204" pitchFamily="34" charset="0"/>
              </a:defRPr>
            </a:lvl3pPr>
            <a:lvl4pPr>
              <a:defRPr/>
            </a:lvl4pPr>
            <a:lvl5pPr>
              <a:defRPr/>
            </a:lvl5pPr>
          </a:lstStyle>
          <a:p>
            <a:pPr lvl="0"/>
            <a:r>
              <a:rPr lang="fr-FR"/>
              <a:t>Modifier les styles du texte du masque</a:t>
            </a:r>
          </a:p>
          <a:p>
            <a:pPr lvl="1"/>
            <a:r>
              <a:rPr lang="fr-FR"/>
              <a:t>Deuxième niveau</a:t>
            </a:r>
          </a:p>
          <a:p>
            <a:pPr lvl="2"/>
            <a:r>
              <a:rPr lang="fr-FR"/>
              <a:t>Troisième niveau</a:t>
            </a:r>
          </a:p>
        </p:txBody>
      </p:sp>
      <p:sp>
        <p:nvSpPr>
          <p:cNvPr id="8" name="Footer Placeholder 4"/>
          <p:cNvSpPr>
            <a:spLocks noGrp="1"/>
          </p:cNvSpPr>
          <p:nvPr>
            <p:ph type="ftr" sz="quarter" idx="11"/>
          </p:nvPr>
        </p:nvSpPr>
        <p:spPr>
          <a:xfrm>
            <a:off x="623392" y="6545242"/>
            <a:ext cx="10058400" cy="262459"/>
          </a:xfrm>
        </p:spPr>
        <p:txBody>
          <a:bodyPr/>
          <a:lstStyle>
            <a:lvl1pPr>
              <a:defRPr sz="825">
                <a:solidFill>
                  <a:schemeClr val="tx1"/>
                </a:solidFill>
                <a:latin typeface="Arial" panose="020B0604020202020204" pitchFamily="34" charset="0"/>
                <a:cs typeface="Arial" panose="020B0604020202020204" pitchFamily="34" charset="0"/>
              </a:defRPr>
            </a:lvl1pPr>
          </a:lstStyle>
          <a:p>
            <a:pPr algn="r"/>
            <a:r>
              <a:rPr lang="en-GB" smtClean="0"/>
              <a:t>G. Falchetto WPSA PPM for AWP 2023 | Budapest  6 September 2022</a:t>
            </a:r>
            <a:endParaRPr lang="en-GB"/>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8" y="116632"/>
            <a:ext cx="610929" cy="465708"/>
          </a:xfrm>
          <a:prstGeom prst="rect">
            <a:avLst/>
          </a:prstGeom>
        </p:spPr>
      </p:pic>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284" y="6511931"/>
            <a:ext cx="1492249"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a:spLocks noGrp="1"/>
          </p:cNvSpPr>
          <p:nvPr>
            <p:ph type="sldNum" sz="quarter" idx="4"/>
          </p:nvPr>
        </p:nvSpPr>
        <p:spPr>
          <a:xfrm>
            <a:off x="9347200" y="6484149"/>
            <a:ext cx="28448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6A6D9FA1-99C7-4910-8E32-B85D378B0060}" type="slidenum">
              <a:rPr lang="en-GB" smtClean="0"/>
              <a:pPr/>
              <a:t>‹N°›</a:t>
            </a:fld>
            <a:endParaRPr lang="en-GB"/>
          </a:p>
        </p:txBody>
      </p:sp>
    </p:spTree>
    <p:extLst>
      <p:ext uri="{BB962C8B-B14F-4D97-AF65-F5344CB8AC3E}">
        <p14:creationId xmlns:p14="http://schemas.microsoft.com/office/powerpoint/2010/main" val="305442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8" name="image1.png" descr="EUROFUSION PowerPoint MASTER DECKBLATT.png"/>
          <p:cNvPicPr>
            <a:picLocks noChangeAspect="1"/>
          </p:cNvPicPr>
          <p:nvPr userDrawn="1"/>
        </p:nvPicPr>
        <p:blipFill rotWithShape="1">
          <a:blip r:embed="rId2" cstate="email">
            <a:extLst>
              <a:ext uri="{28A0092B-C50C-407E-A947-70E740481C1C}">
                <a14:useLocalDpi xmlns:a14="http://schemas.microsoft.com/office/drawing/2010/main"/>
              </a:ext>
            </a:extLst>
          </a:blip>
          <a:srcRect l="61945" r="1" b="18977"/>
          <a:stretch/>
        </p:blipFill>
        <p:spPr>
          <a:xfrm>
            <a:off x="6070861" y="2637"/>
            <a:ext cx="6121139" cy="6861843"/>
          </a:xfrm>
          <a:prstGeom prst="rect">
            <a:avLst/>
          </a:prstGeom>
          <a:ln w="12700">
            <a:miter lim="400000"/>
          </a:ln>
        </p:spPr>
      </p:pic>
      <p:sp>
        <p:nvSpPr>
          <p:cNvPr id="2" name="Title 1"/>
          <p:cNvSpPr>
            <a:spLocks noGrp="1"/>
          </p:cNvSpPr>
          <p:nvPr>
            <p:ph type="ctrTitle" hasCustomPrompt="1"/>
          </p:nvPr>
        </p:nvSpPr>
        <p:spPr>
          <a:xfrm>
            <a:off x="6442516" y="2348880"/>
            <a:ext cx="5414129" cy="1296144"/>
          </a:xfrm>
        </p:spPr>
        <p:txBody>
          <a:bodyPr>
            <a:noAutofit/>
          </a:bodyPr>
          <a:lstStyle>
            <a:lvl1pPr algn="l">
              <a:defRPr sz="2400" baseline="0">
                <a:latin typeface="Arial" panose="020B0604020202020204" pitchFamily="34" charset="0"/>
                <a:cs typeface="Arial" panose="020B0604020202020204" pitchFamily="34" charset="0"/>
              </a:defRPr>
            </a:lvl1pPr>
          </a:lstStyle>
          <a:p>
            <a:r>
              <a:rPr lang="en-GB"/>
              <a:t>Test title</a:t>
            </a:r>
          </a:p>
        </p:txBody>
      </p:sp>
      <p:sp>
        <p:nvSpPr>
          <p:cNvPr id="5" name="AutoShape 2" descr="https://idw-online.de/pages/de/institutionlogo921"/>
          <p:cNvSpPr>
            <a:spLocks noChangeAspect="1" noChangeArrowheads="1"/>
          </p:cNvSpPr>
          <p:nvPr userDrawn="1"/>
        </p:nvSpPr>
        <p:spPr bwMode="auto">
          <a:xfrm>
            <a:off x="207439" y="-457199"/>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solidFill>
                <a:srgbClr val="000000"/>
              </a:solidFill>
            </a:endParaRPr>
          </a:p>
        </p:txBody>
      </p:sp>
    </p:spTree>
    <p:extLst>
      <p:ext uri="{BB962C8B-B14F-4D97-AF65-F5344CB8AC3E}">
        <p14:creationId xmlns:p14="http://schemas.microsoft.com/office/powerpoint/2010/main" val="163859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8" name="image1.png" descr="EUROFUSION PowerPoint MASTER DECKBLATT.png"/>
          <p:cNvPicPr/>
          <p:nvPr userDrawn="1"/>
        </p:nvPicPr>
        <p:blipFill rotWithShape="1">
          <a:blip r:embed="rId2" cstate="email">
            <a:extLst>
              <a:ext uri="{28A0092B-C50C-407E-A947-70E740481C1C}">
                <a14:useLocalDpi xmlns:a14="http://schemas.microsoft.com/office/drawing/2010/main"/>
              </a:ext>
            </a:extLst>
          </a:blip>
          <a:srcRect b="18830"/>
          <a:stretch/>
        </p:blipFill>
        <p:spPr>
          <a:xfrm>
            <a:off x="0" y="219461"/>
            <a:ext cx="12192000" cy="5210383"/>
          </a:xfrm>
          <a:prstGeom prst="rect">
            <a:avLst/>
          </a:prstGeom>
          <a:ln w="12700">
            <a:miter lim="400000"/>
          </a:ln>
        </p:spPr>
      </p:pic>
      <p:sp>
        <p:nvSpPr>
          <p:cNvPr id="2" name="Title 1"/>
          <p:cNvSpPr>
            <a:spLocks noGrp="1"/>
          </p:cNvSpPr>
          <p:nvPr>
            <p:ph type="ctrTitle" hasCustomPrompt="1"/>
          </p:nvPr>
        </p:nvSpPr>
        <p:spPr>
          <a:xfrm>
            <a:off x="527381" y="2348880"/>
            <a:ext cx="11329259" cy="1296144"/>
          </a:xfrm>
        </p:spPr>
        <p:txBody>
          <a:bodyPr>
            <a:noAutofit/>
          </a:bodyPr>
          <a:lstStyle>
            <a:lvl1pPr algn="l">
              <a:defRPr sz="2625" baseline="0">
                <a:latin typeface="Arial" panose="020B0604020202020204" pitchFamily="34" charset="0"/>
                <a:cs typeface="Arial" panose="020B0604020202020204" pitchFamily="34" charset="0"/>
              </a:defRPr>
            </a:lvl1pPr>
          </a:lstStyle>
          <a:p>
            <a:r>
              <a:rPr lang="en-GB"/>
              <a:t>Test title</a:t>
            </a:r>
          </a:p>
        </p:txBody>
      </p:sp>
      <p:sp>
        <p:nvSpPr>
          <p:cNvPr id="3" name="Subtitle 2"/>
          <p:cNvSpPr>
            <a:spLocks noGrp="1"/>
          </p:cNvSpPr>
          <p:nvPr>
            <p:ph type="subTitle" idx="1" hasCustomPrompt="1"/>
          </p:nvPr>
        </p:nvSpPr>
        <p:spPr>
          <a:xfrm>
            <a:off x="527381" y="4293096"/>
            <a:ext cx="5856651" cy="432048"/>
          </a:xfrm>
          <a:prstGeom prst="rect">
            <a:avLst/>
          </a:prstGeom>
        </p:spPr>
        <p:txBody>
          <a:bodyPr>
            <a:normAutofit/>
          </a:bodyPr>
          <a:lstStyle>
            <a:lvl1pPr marL="0" indent="0" algn="l">
              <a:buNone/>
              <a:defRPr sz="1650" b="1" baseline="0">
                <a:solidFill>
                  <a:schemeClr val="bg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TEST 1</a:t>
            </a:r>
          </a:p>
        </p:txBody>
      </p:sp>
      <p:sp>
        <p:nvSpPr>
          <p:cNvPr id="5" name="AutoShape 2" descr="https://idw-online.de/pages/de/institutionlogo921"/>
          <p:cNvSpPr>
            <a:spLocks noChangeAspect="1" noChangeArrowheads="1"/>
          </p:cNvSpPr>
          <p:nvPr userDrawn="1"/>
        </p:nvSpPr>
        <p:spPr bwMode="auto">
          <a:xfrm>
            <a:off x="207435" y="-457200"/>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7" name="Picture 21" descr="http://betelgeuse.intra.cea.fr:8080/alfresco/cd/d/workspace/SpacesStore/c6532889-d614-4779-b42b-863c45f7eb89/CEA_logo_quadri-sur-fond-roug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2193" y="5728199"/>
            <a:ext cx="1338059" cy="818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41159" y="5815096"/>
            <a:ext cx="2953732" cy="61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22"/>
          <p:cNvGrpSpPr/>
          <p:nvPr userDrawn="1"/>
        </p:nvGrpSpPr>
        <p:grpSpPr>
          <a:xfrm>
            <a:off x="7056109" y="5805264"/>
            <a:ext cx="4813579" cy="648072"/>
            <a:chOff x="18230283" y="40396912"/>
            <a:chExt cx="9924896" cy="1781641"/>
          </a:xfrm>
        </p:grpSpPr>
        <p:sp>
          <p:nvSpPr>
            <p:cNvPr id="11" name="Rectangle 10"/>
            <p:cNvSpPr/>
            <p:nvPr/>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l" defTabSz="3128963" rtl="0" eaLnBrk="1" fontAlgn="base" latinLnBrk="0" hangingPunct="1">
                <a:lnSpc>
                  <a:spcPct val="100000"/>
                </a:lnSpc>
                <a:spcBef>
                  <a:spcPct val="0"/>
                </a:spcBef>
                <a:spcAft>
                  <a:spcPct val="0"/>
                </a:spcAft>
                <a:buClrTx/>
                <a:buSzTx/>
                <a:buFontTx/>
                <a:buNone/>
                <a:tabLst/>
              </a:pPr>
              <a:endParaRPr kumimoji="0" lang="en-US" sz="6150" b="0" i="0" u="none" strike="noStrike" kern="1200" cap="none" normalizeH="0" baseline="0">
                <a:ln>
                  <a:noFill/>
                </a:ln>
                <a:solidFill>
                  <a:schemeClr val="tx1"/>
                </a:solidFill>
                <a:effectLst/>
                <a:latin typeface="Arial" charset="0"/>
              </a:endParaRPr>
            </a:p>
          </p:txBody>
        </p:sp>
        <p:pic>
          <p:nvPicPr>
            <p:cNvPr id="12" name="Picture 24" descr="EuropeanFlag-stars.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spTree>
    <p:extLst>
      <p:ext uri="{BB962C8B-B14F-4D97-AF65-F5344CB8AC3E}">
        <p14:creationId xmlns:p14="http://schemas.microsoft.com/office/powerpoint/2010/main" val="137537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8" name="image1.png" descr="EUROFUSION PowerPoint MASTER DECKBLATT.png"/>
          <p:cNvPicPr>
            <a:picLocks noChangeAspect="1"/>
          </p:cNvPicPr>
          <p:nvPr userDrawn="1"/>
        </p:nvPicPr>
        <p:blipFill rotWithShape="1">
          <a:blip r:embed="rId2" cstate="email">
            <a:extLst>
              <a:ext uri="{28A0092B-C50C-407E-A947-70E740481C1C}">
                <a14:useLocalDpi xmlns:a14="http://schemas.microsoft.com/office/drawing/2010/main"/>
              </a:ext>
            </a:extLst>
          </a:blip>
          <a:srcRect l="61945" r="1" b="18977"/>
          <a:stretch/>
        </p:blipFill>
        <p:spPr>
          <a:xfrm>
            <a:off x="6070861" y="2637"/>
            <a:ext cx="6121139" cy="6861843"/>
          </a:xfrm>
          <a:prstGeom prst="rect">
            <a:avLst/>
          </a:prstGeom>
          <a:ln w="12700">
            <a:miter lim="400000"/>
          </a:ln>
        </p:spPr>
      </p:pic>
      <p:sp>
        <p:nvSpPr>
          <p:cNvPr id="2" name="Title 1"/>
          <p:cNvSpPr>
            <a:spLocks noGrp="1"/>
          </p:cNvSpPr>
          <p:nvPr>
            <p:ph type="ctrTitle" hasCustomPrompt="1"/>
          </p:nvPr>
        </p:nvSpPr>
        <p:spPr>
          <a:xfrm>
            <a:off x="6442516" y="2348880"/>
            <a:ext cx="5414129" cy="1296144"/>
          </a:xfrm>
        </p:spPr>
        <p:txBody>
          <a:bodyPr>
            <a:noAutofit/>
          </a:bodyPr>
          <a:lstStyle>
            <a:lvl1pPr algn="l">
              <a:defRPr sz="2400" baseline="0">
                <a:latin typeface="Arial" panose="020B0604020202020204" pitchFamily="34" charset="0"/>
                <a:cs typeface="Arial" panose="020B0604020202020204" pitchFamily="34" charset="0"/>
              </a:defRPr>
            </a:lvl1pPr>
          </a:lstStyle>
          <a:p>
            <a:r>
              <a:rPr lang="en-GB"/>
              <a:t>Test title</a:t>
            </a:r>
          </a:p>
        </p:txBody>
      </p:sp>
      <p:sp>
        <p:nvSpPr>
          <p:cNvPr id="5" name="AutoShape 2" descr="https://idw-online.de/pages/de/institutionlogo921"/>
          <p:cNvSpPr>
            <a:spLocks noChangeAspect="1" noChangeArrowheads="1"/>
          </p:cNvSpPr>
          <p:nvPr userDrawn="1"/>
        </p:nvSpPr>
        <p:spPr bwMode="auto">
          <a:xfrm>
            <a:off x="207439" y="-457199"/>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solidFill>
                <a:srgbClr val="000000"/>
              </a:solidFill>
            </a:endParaRPr>
          </a:p>
        </p:txBody>
      </p:sp>
    </p:spTree>
    <p:extLst>
      <p:ext uri="{BB962C8B-B14F-4D97-AF65-F5344CB8AC3E}">
        <p14:creationId xmlns:p14="http://schemas.microsoft.com/office/powerpoint/2010/main" val="3732422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501076" y="6492875"/>
            <a:ext cx="4320480"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r>
              <a:rPr lang="fr-FR" smtClean="0"/>
              <a:t>G. Falchetto WPSA PPM for AWP 2023 | Budapest  6 September 2022</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6A6D9FA1-99C7-4910-8E32-B85D378B0060}" type="slidenum">
              <a:rPr lang="en-GB" smtClean="0"/>
              <a:pPr/>
              <a:t>‹N°›</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endParaRPr lang="en-GB"/>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r>
              <a:rPr lang="en-GB" smtClean="0"/>
              <a:t>G. Falchetto WPSA PPM for AWP 2023 | Budapest  6 September 2022</a:t>
            </a:r>
            <a:endParaRPr lang="en-GB"/>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6A6D9FA1-99C7-4910-8E32-B85D378B0060}" type="slidenum">
              <a:rPr lang="en-GB" smtClean="0"/>
              <a:pPr/>
              <a:t>‹N°›</a:t>
            </a:fld>
            <a:endParaRPr lang="en-GB"/>
          </a:p>
        </p:txBody>
      </p:sp>
    </p:spTree>
    <p:extLst>
      <p:ext uri="{BB962C8B-B14F-4D97-AF65-F5344CB8AC3E}">
        <p14:creationId xmlns:p14="http://schemas.microsoft.com/office/powerpoint/2010/main" val="93122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mailto:gloria.falchetto@cea.fr" TargetMode="External"/><Relationship Id="rId3" Type="http://schemas.openxmlformats.org/officeDocument/2006/relationships/hyperlink" Target="https://wiki.eufus.eu/doku.php" TargetMode="External"/><Relationship Id="rId7" Type="http://schemas.openxmlformats.org/officeDocument/2006/relationships/hyperlink" Target="mailto:rcoelho@ipfn.ist.utl.pt;gloria.falchetto@cea.fr" TargetMode="External"/><Relationship Id="rId2" Type="http://schemas.openxmlformats.org/officeDocument/2006/relationships/hyperlink" Target="https://wiki.euro-fusion.org/wiki/WPSA:_Code_Management_and_Simulation" TargetMode="External"/><Relationship Id="rId1" Type="http://schemas.openxmlformats.org/officeDocument/2006/relationships/slideLayout" Target="../slideLayouts/slideLayout2.xml"/><Relationship Id="rId6" Type="http://schemas.openxmlformats.org/officeDocument/2006/relationships/hyperlink" Target="https://gitlab.eufus.eu/" TargetMode="External"/><Relationship Id="rId5" Type="http://schemas.openxmlformats.org/officeDocument/2006/relationships/hyperlink" Target="https://wiki.euro-fusion.org/wiki/ACH-04" TargetMode="External"/><Relationship Id="rId4" Type="http://schemas.openxmlformats.org/officeDocument/2006/relationships/hyperlink" Target="mailto:g2username@login.eufus.eu" TargetMode="External"/><Relationship Id="rId9" Type="http://schemas.openxmlformats.org/officeDocument/2006/relationships/hyperlink" Target="https://wiki.euro-fusion.org/wiki/WPSA_CM:_Discharge_simulato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iki.euro-fusion.org/wiki/WPSA:_Code_Management_and_Simul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indico.euro-fusion.org/event/199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527381" y="2348880"/>
            <a:ext cx="11329259" cy="1152128"/>
          </a:xfrm>
        </p:spPr>
        <p:txBody>
          <a:bodyPr>
            <a:normAutofit/>
          </a:bodyPr>
          <a:lstStyle/>
          <a:p>
            <a:pPr lvl="0" algn="l">
              <a:defRPr sz="1800" b="0"/>
            </a:pPr>
            <a:r>
              <a:rPr lang="de-DE" sz="3200" b="1" dirty="0"/>
              <a:t>WPSA Code Management </a:t>
            </a:r>
            <a:r>
              <a:rPr lang="de-DE" sz="3200" b="1" dirty="0" err="1"/>
              <a:t>and</a:t>
            </a:r>
            <a:r>
              <a:rPr lang="de-DE" sz="3200" b="1" dirty="0"/>
              <a:t> </a:t>
            </a:r>
            <a:r>
              <a:rPr lang="de-DE" sz="3200" b="1" dirty="0" smtClean="0"/>
              <a:t>Simulation </a:t>
            </a:r>
            <a:r>
              <a:rPr lang="de-DE" sz="3200" b="1" dirty="0"/>
              <a:t>Area </a:t>
            </a:r>
            <a:r>
              <a:rPr lang="de-DE" sz="3200" b="1" dirty="0" smtClean="0"/>
              <a:t/>
            </a:r>
            <a:br>
              <a:rPr lang="de-DE" sz="3200" b="1" dirty="0" smtClean="0"/>
            </a:br>
            <a:r>
              <a:rPr lang="de-DE" sz="3200" b="1" dirty="0" err="1" smtClean="0"/>
              <a:t>overview</a:t>
            </a:r>
            <a:r>
              <a:rPr lang="de-DE" sz="3200" b="1" dirty="0" smtClean="0"/>
              <a:t> &amp; 2023 </a:t>
            </a:r>
            <a:r>
              <a:rPr lang="de-DE" sz="3200" b="1" dirty="0" err="1" smtClean="0"/>
              <a:t>main</a:t>
            </a:r>
            <a:r>
              <a:rPr lang="de-DE" sz="3200" b="1" dirty="0" smtClean="0"/>
              <a:t> </a:t>
            </a:r>
            <a:r>
              <a:rPr lang="de-DE" sz="3200" b="1" dirty="0" err="1" smtClean="0"/>
              <a:t>objectives</a:t>
            </a:r>
            <a:endParaRPr lang="en-GB" sz="3200" b="1" dirty="0"/>
          </a:p>
        </p:txBody>
      </p:sp>
      <p:sp>
        <p:nvSpPr>
          <p:cNvPr id="4" name="Subtitle 2"/>
          <p:cNvSpPr>
            <a:spLocks noGrp="1"/>
          </p:cNvSpPr>
          <p:nvPr>
            <p:ph type="subTitle" idx="4294967295"/>
          </p:nvPr>
        </p:nvSpPr>
        <p:spPr>
          <a:xfrm>
            <a:off x="479376" y="4205060"/>
            <a:ext cx="5856651" cy="1058751"/>
          </a:xfrm>
        </p:spPr>
        <p:txBody>
          <a:bodyPr>
            <a:spAutoFit/>
          </a:bodyPr>
          <a:lstStyle/>
          <a:p>
            <a:pPr marL="0" indent="0">
              <a:spcAft>
                <a:spcPts val="1200"/>
              </a:spcAft>
              <a:buNone/>
            </a:pPr>
            <a:r>
              <a:rPr lang="fr-FR" b="1" dirty="0">
                <a:solidFill>
                  <a:schemeClr val="bg1"/>
                </a:solidFill>
              </a:rPr>
              <a:t>Gloria FALCHETTO</a:t>
            </a:r>
            <a:endParaRPr lang="en-US" b="1" dirty="0">
              <a:solidFill>
                <a:schemeClr val="bg1"/>
              </a:solidFill>
            </a:endParaRPr>
          </a:p>
          <a:p>
            <a:pPr marL="0" indent="0">
              <a:spcAft>
                <a:spcPts val="1200"/>
              </a:spcAft>
              <a:buNone/>
            </a:pPr>
            <a:r>
              <a:rPr lang="en-US" dirty="0">
                <a:solidFill>
                  <a:schemeClr val="bg1"/>
                </a:solidFill>
                <a:latin typeface="+mn-lt"/>
              </a:rPr>
              <a:t>WPSA Code Management </a:t>
            </a:r>
            <a:r>
              <a:rPr lang="en-US" dirty="0">
                <a:solidFill>
                  <a:schemeClr val="bg1"/>
                </a:solidFill>
              </a:rPr>
              <a:t>Area Coordinator</a:t>
            </a:r>
            <a:endParaRPr lang="en-US" dirty="0">
              <a:solidFill>
                <a:schemeClr val="bg1"/>
              </a:solidFill>
              <a:latin typeface="+mn-lt"/>
            </a:endParaRPr>
          </a:p>
        </p:txBody>
      </p:sp>
      <p:sp>
        <p:nvSpPr>
          <p:cNvPr id="11" name="TextBox 10"/>
          <p:cNvSpPr txBox="1"/>
          <p:nvPr/>
        </p:nvSpPr>
        <p:spPr>
          <a:xfrm>
            <a:off x="479376" y="3596360"/>
            <a:ext cx="5393849" cy="369332"/>
          </a:xfrm>
          <a:prstGeom prst="rect">
            <a:avLst/>
          </a:prstGeom>
          <a:noFill/>
        </p:spPr>
        <p:txBody>
          <a:bodyPr wrap="none" rtlCol="0">
            <a:spAutoFit/>
          </a:bodyPr>
          <a:lstStyle/>
          <a:p>
            <a:r>
              <a:rPr lang="en-GB" dirty="0">
                <a:latin typeface="+mj-lt"/>
                <a:cs typeface="Arial" panose="020B0604020202020204" pitchFamily="34" charset="0"/>
              </a:rPr>
              <a:t>WPSA </a:t>
            </a:r>
            <a:r>
              <a:rPr lang="en-GB" dirty="0" smtClean="0">
                <a:latin typeface="+mj-lt"/>
                <a:cs typeface="Arial" panose="020B0604020202020204" pitchFamily="34" charset="0"/>
              </a:rPr>
              <a:t>Project Planning </a:t>
            </a:r>
            <a:r>
              <a:rPr lang="en-GB" dirty="0">
                <a:latin typeface="+mj-lt"/>
                <a:cs typeface="Arial" panose="020B0604020202020204" pitchFamily="34" charset="0"/>
              </a:rPr>
              <a:t>Meeting, </a:t>
            </a:r>
            <a:r>
              <a:rPr lang="en-GB" dirty="0" smtClean="0">
                <a:latin typeface="+mj-lt"/>
                <a:cs typeface="Arial" panose="020B0604020202020204" pitchFamily="34" charset="0"/>
              </a:rPr>
              <a:t>6-9 September </a:t>
            </a:r>
            <a:r>
              <a:rPr lang="en-GB" dirty="0">
                <a:latin typeface="+mj-lt"/>
                <a:cs typeface="Arial" panose="020B0604020202020204" pitchFamily="34" charset="0"/>
              </a:rPr>
              <a:t>2022</a:t>
            </a:r>
          </a:p>
        </p:txBody>
      </p:sp>
    </p:spTree>
    <p:extLst>
      <p:ext uri="{BB962C8B-B14F-4D97-AF65-F5344CB8AC3E}">
        <p14:creationId xmlns:p14="http://schemas.microsoft.com/office/powerpoint/2010/main" val="69740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3838200861"/>
              </p:ext>
            </p:extLst>
          </p:nvPr>
        </p:nvGraphicFramePr>
        <p:xfrm>
          <a:off x="119336" y="836712"/>
          <a:ext cx="10268052" cy="3248744"/>
        </p:xfrm>
        <a:graphic>
          <a:graphicData uri="http://schemas.openxmlformats.org/drawingml/2006/table">
            <a:tbl>
              <a:tblPr firstRow="1">
                <a:tableStyleId>{5C22544A-7EE6-4342-B048-85BDC9FD1C3A}</a:tableStyleId>
              </a:tblPr>
              <a:tblGrid>
                <a:gridCol w="1768187">
                  <a:extLst>
                    <a:ext uri="{9D8B030D-6E8A-4147-A177-3AD203B41FA5}">
                      <a16:colId xmlns:a16="http://schemas.microsoft.com/office/drawing/2014/main" val="1926802474"/>
                    </a:ext>
                  </a:extLst>
                </a:gridCol>
                <a:gridCol w="6267617">
                  <a:extLst>
                    <a:ext uri="{9D8B030D-6E8A-4147-A177-3AD203B41FA5}">
                      <a16:colId xmlns:a16="http://schemas.microsoft.com/office/drawing/2014/main" val="552499959"/>
                    </a:ext>
                  </a:extLst>
                </a:gridCol>
                <a:gridCol w="2232248">
                  <a:extLst>
                    <a:ext uri="{9D8B030D-6E8A-4147-A177-3AD203B41FA5}">
                      <a16:colId xmlns:a16="http://schemas.microsoft.com/office/drawing/2014/main" val="2559942261"/>
                    </a:ext>
                  </a:extLst>
                </a:gridCol>
              </a:tblGrid>
              <a:tr h="521510">
                <a:tc>
                  <a:txBody>
                    <a:bodyPr/>
                    <a:lstStyle/>
                    <a:p>
                      <a:pPr algn="l" fontAlgn="t"/>
                      <a:r>
                        <a:rPr lang="fr-FR" sz="1800" b="1" u="none" strike="noStrike" kern="1200">
                          <a:solidFill>
                            <a:schemeClr val="bg1"/>
                          </a:solidFill>
                          <a:effectLst/>
                          <a:latin typeface="+mn-lt"/>
                          <a:ea typeface="+mn-ea"/>
                          <a:cs typeface="+mn-cs"/>
                        </a:rPr>
                        <a:t>TOPIC</a:t>
                      </a:r>
                      <a:endParaRPr lang="en-US" sz="1800" b="1" u="none" strike="noStrike" kern="1200">
                        <a:solidFill>
                          <a:schemeClr val="bg1"/>
                        </a:solidFill>
                        <a:effectLst/>
                        <a:latin typeface="+mn-lt"/>
                        <a:ea typeface="+mn-ea"/>
                        <a:cs typeface="+mn-cs"/>
                      </a:endParaRPr>
                    </a:p>
                  </a:txBody>
                  <a:tcPr marL="0" marR="0" marT="0" marB="0"/>
                </a:tc>
                <a:tc>
                  <a:txBody>
                    <a:bodyPr/>
                    <a:lstStyle/>
                    <a:p>
                      <a:pPr algn="l" fontAlgn="t"/>
                      <a:r>
                        <a:rPr lang="fr-FR" sz="1800" u="none" strike="noStrike" err="1">
                          <a:solidFill>
                            <a:schemeClr val="bg1"/>
                          </a:solidFill>
                          <a:effectLst/>
                          <a:latin typeface="+mn-lt"/>
                        </a:rPr>
                        <a:t>Deliverable</a:t>
                      </a:r>
                      <a:r>
                        <a:rPr lang="fr-FR" sz="1800" u="none" strike="noStrike">
                          <a:solidFill>
                            <a:schemeClr val="bg1"/>
                          </a:solidFill>
                          <a:effectLst/>
                          <a:latin typeface="+mn-lt"/>
                        </a:rPr>
                        <a:t> 2022</a:t>
                      </a:r>
                      <a:endParaRPr lang="en-US" sz="1800" b="1" i="0" u="none" strike="noStrike">
                        <a:solidFill>
                          <a:schemeClr val="bg1"/>
                        </a:solidFill>
                        <a:effectLst/>
                        <a:latin typeface="+mn-lt"/>
                      </a:endParaRPr>
                    </a:p>
                  </a:txBody>
                  <a:tcPr marL="0" marR="0" marT="0" marB="0"/>
                </a:tc>
                <a:tc>
                  <a:txBody>
                    <a:bodyPr/>
                    <a:lstStyle/>
                    <a:p>
                      <a:pPr algn="l" fontAlgn="t"/>
                      <a:r>
                        <a:rPr lang="fr-FR" sz="1800" u="none" strike="noStrike">
                          <a:effectLst/>
                          <a:latin typeface="+mn-lt"/>
                        </a:rPr>
                        <a:t>Del </a:t>
                      </a:r>
                      <a:r>
                        <a:rPr lang="fr-FR" sz="1800" u="none" strike="noStrike" err="1">
                          <a:effectLst/>
                          <a:latin typeface="+mn-lt"/>
                        </a:rPr>
                        <a:t>Owner</a:t>
                      </a:r>
                      <a:r>
                        <a:rPr lang="fr-FR" sz="1800" u="none" strike="noStrike">
                          <a:effectLst/>
                          <a:latin typeface="+mn-lt"/>
                        </a:rPr>
                        <a:t> / Team</a:t>
                      </a:r>
                      <a:endParaRPr lang="en-US" sz="1800" b="1" i="0" u="none" strike="noStrike">
                        <a:solidFill>
                          <a:schemeClr val="tx1"/>
                        </a:solidFill>
                        <a:effectLst/>
                        <a:latin typeface="+mn-lt"/>
                      </a:endParaRPr>
                    </a:p>
                  </a:txBody>
                  <a:tcPr marL="0" marR="0" marT="0" marB="0"/>
                </a:tc>
                <a:extLst>
                  <a:ext uri="{0D108BD9-81ED-4DB2-BD59-A6C34878D82A}">
                    <a16:rowId xmlns:a16="http://schemas.microsoft.com/office/drawing/2014/main" val="2090351675"/>
                  </a:ext>
                </a:extLst>
              </a:tr>
              <a:tr h="329549">
                <a:tc>
                  <a:txBody>
                    <a:bodyPr/>
                    <a:lstStyle/>
                    <a:p>
                      <a:pPr algn="ctr" fontAlgn="ctr"/>
                      <a:endParaRPr lang="en-US" sz="1800" b="1" i="0" u="none" strike="noStrike" dirty="0">
                        <a:solidFill>
                          <a:schemeClr val="bg1"/>
                        </a:solidFill>
                        <a:effectLst/>
                        <a:latin typeface="+mn-lt"/>
                      </a:endParaRPr>
                    </a:p>
                  </a:txBody>
                  <a:tcPr marL="0" marR="0" marT="0" marB="0" anchor="ctr">
                    <a:solidFill>
                      <a:schemeClr val="tx2">
                        <a:lumMod val="40000"/>
                        <a:lumOff val="60000"/>
                      </a:schemeClr>
                    </a:solidFill>
                  </a:tcPr>
                </a:tc>
                <a:tc gridSpan="2">
                  <a:txBody>
                    <a:bodyPr/>
                    <a:lstStyle/>
                    <a:p>
                      <a:pPr algn="l" fontAlgn="ctr"/>
                      <a:r>
                        <a:rPr lang="en-US" sz="1800" b="1" i="0" u="none" strike="noStrike" dirty="0">
                          <a:solidFill>
                            <a:schemeClr val="bg1"/>
                          </a:solidFill>
                          <a:effectLst/>
                          <a:latin typeface="+mn-lt"/>
                        </a:rPr>
                        <a:t>Synthetic diagnostics development</a:t>
                      </a:r>
                    </a:p>
                  </a:txBody>
                  <a:tcPr marL="113836" marR="113836" anchor="ctr">
                    <a:solidFill>
                      <a:schemeClr val="tx2">
                        <a:lumMod val="40000"/>
                        <a:lumOff val="60000"/>
                      </a:schemeClr>
                    </a:solidFill>
                  </a:tcPr>
                </a:tc>
                <a:tc hMerge="1">
                  <a:txBody>
                    <a:bodyPr/>
                    <a:lstStyle/>
                    <a:p>
                      <a:endParaRPr lang="en-GB"/>
                    </a:p>
                  </a:txBody>
                  <a:tcPr/>
                </a:tc>
                <a:extLst>
                  <a:ext uri="{0D108BD9-81ED-4DB2-BD59-A6C34878D82A}">
                    <a16:rowId xmlns:a16="http://schemas.microsoft.com/office/drawing/2014/main" val="3940976800"/>
                  </a:ext>
                </a:extLst>
              </a:tr>
              <a:tr h="208243">
                <a:tc>
                  <a:txBody>
                    <a:bodyPr/>
                    <a:lstStyle/>
                    <a:p>
                      <a:pPr algn="ctr" fontAlgn="t"/>
                      <a:r>
                        <a:rPr lang="en-US" sz="2000" b="1" i="0" u="none" strike="noStrike" kern="1200" dirty="0">
                          <a:solidFill>
                            <a:schemeClr val="tx1"/>
                          </a:solidFill>
                          <a:effectLst/>
                          <a:latin typeface="+mn-lt"/>
                          <a:ea typeface="+mn-ea"/>
                          <a:cs typeface="+mn-cs"/>
                        </a:rPr>
                        <a:t>Turbulent</a:t>
                      </a:r>
                      <a:r>
                        <a:rPr lang="en-US" sz="2000" b="1" i="0" u="none" strike="noStrike" kern="1200" baseline="0" dirty="0">
                          <a:solidFill>
                            <a:schemeClr val="tx1"/>
                          </a:solidFill>
                          <a:effectLst/>
                          <a:latin typeface="+mn-lt"/>
                          <a:ea typeface="+mn-ea"/>
                          <a:cs typeface="+mn-cs"/>
                        </a:rPr>
                        <a:t> </a:t>
                      </a:r>
                      <a:r>
                        <a:rPr lang="en-US" sz="2000" b="1" i="0" u="none" strike="noStrike" kern="1200" dirty="0">
                          <a:solidFill>
                            <a:schemeClr val="tx1"/>
                          </a:solidFill>
                          <a:effectLst/>
                          <a:latin typeface="+mn-lt"/>
                          <a:ea typeface="+mn-ea"/>
                          <a:cs typeface="+mn-cs"/>
                        </a:rPr>
                        <a:t>transport</a:t>
                      </a:r>
                    </a:p>
                  </a:txBody>
                  <a:tcPr marL="9486" marR="9486" marT="7620" anchor="ctr"/>
                </a:tc>
                <a:tc>
                  <a:txBody>
                    <a:bodyPr/>
                    <a:lstStyle/>
                    <a:p>
                      <a:pPr algn="l" fontAlgn="t"/>
                      <a:r>
                        <a:rPr lang="en-US" sz="1800" b="0" i="0" u="none" strike="noStrike" dirty="0">
                          <a:solidFill>
                            <a:srgbClr val="000000"/>
                          </a:solidFill>
                          <a:effectLst/>
                          <a:latin typeface="+mn-lt"/>
                        </a:rPr>
                        <a:t>Assessment of the JT-60SA PCI diagnostics measurement, </a:t>
                      </a:r>
                    </a:p>
                    <a:p>
                      <a:pPr algn="l" fontAlgn="t"/>
                      <a:r>
                        <a:rPr lang="en-US" sz="1800" b="0" i="0" u="none" strike="noStrike" dirty="0">
                          <a:solidFill>
                            <a:srgbClr val="000000"/>
                          </a:solidFill>
                          <a:effectLst/>
                          <a:latin typeface="+mn-lt"/>
                        </a:rPr>
                        <a:t>on relevant high-beta </a:t>
                      </a:r>
                      <a:r>
                        <a:rPr lang="en-US" sz="1800" b="1" i="0" u="none" strike="noStrike" dirty="0">
                          <a:solidFill>
                            <a:srgbClr val="000000"/>
                          </a:solidFill>
                          <a:effectLst/>
                          <a:latin typeface="+mn-lt"/>
                        </a:rPr>
                        <a:t>gyrokinetic turbulence</a:t>
                      </a:r>
                      <a:r>
                        <a:rPr lang="en-US" sz="1800" b="1" i="0" u="none" strike="noStrike" baseline="0" dirty="0">
                          <a:solidFill>
                            <a:srgbClr val="000000"/>
                          </a:solidFill>
                          <a:effectLst/>
                          <a:latin typeface="+mn-lt"/>
                        </a:rPr>
                        <a:t> </a:t>
                      </a:r>
                      <a:r>
                        <a:rPr lang="en-US" sz="1800" b="0" i="0" u="none" strike="noStrike" dirty="0">
                          <a:solidFill>
                            <a:srgbClr val="000000"/>
                          </a:solidFill>
                          <a:effectLst/>
                          <a:latin typeface="+mn-lt"/>
                        </a:rPr>
                        <a:t>including fast ions</a:t>
                      </a:r>
                    </a:p>
                  </a:txBody>
                  <a:tcPr marL="113836" marR="113836" anchor="ctr">
                    <a:solidFill>
                      <a:schemeClr val="accent1">
                        <a:lumMod val="20000"/>
                        <a:lumOff val="80000"/>
                      </a:schemeClr>
                    </a:solidFill>
                  </a:tcPr>
                </a:tc>
                <a:tc>
                  <a:txBody>
                    <a:bodyPr/>
                    <a:lstStyle/>
                    <a:p>
                      <a:pPr algn="l" fontAlgn="t"/>
                      <a:r>
                        <a:rPr lang="en-US" sz="1600" b="1" u="none" strike="noStrike" dirty="0">
                          <a:solidFill>
                            <a:schemeClr val="tx1"/>
                          </a:solidFill>
                          <a:effectLst/>
                          <a:latin typeface="+mn-lt"/>
                        </a:rPr>
                        <a:t>A Iantchenko (EPFL)</a:t>
                      </a:r>
                      <a:endParaRPr lang="en-US" sz="1600" b="1" i="0" u="none" strike="noStrike" dirty="0">
                        <a:solidFill>
                          <a:schemeClr val="tx1"/>
                        </a:solidFill>
                        <a:effectLst/>
                        <a:latin typeface="+mn-lt"/>
                      </a:endParaRPr>
                    </a:p>
                  </a:txBody>
                  <a:tcPr marL="113836" marR="113836" anchor="ctr">
                    <a:solidFill>
                      <a:schemeClr val="accent1">
                        <a:lumMod val="20000"/>
                        <a:lumOff val="80000"/>
                      </a:schemeClr>
                    </a:solidFill>
                  </a:tcPr>
                </a:tc>
                <a:extLst>
                  <a:ext uri="{0D108BD9-81ED-4DB2-BD59-A6C34878D82A}">
                    <a16:rowId xmlns:a16="http://schemas.microsoft.com/office/drawing/2014/main" val="3735643920"/>
                  </a:ext>
                </a:extLst>
              </a:tr>
              <a:tr h="208243">
                <a:tc rowSpan="2">
                  <a:txBody>
                    <a:bodyPr/>
                    <a:lstStyle/>
                    <a:p>
                      <a:pPr algn="ctr" fontAlgn="t"/>
                      <a:r>
                        <a:rPr lang="fr-FR" sz="2000" b="1" i="0" u="none" strike="noStrike" kern="1200" dirty="0">
                          <a:solidFill>
                            <a:schemeClr val="tx1"/>
                          </a:solidFill>
                          <a:effectLst/>
                          <a:latin typeface="+mn-lt"/>
                          <a:ea typeface="+mn-ea"/>
                          <a:cs typeface="+mn-cs"/>
                        </a:rPr>
                        <a:t>Visible </a:t>
                      </a:r>
                      <a:endParaRPr lang="fr-FR" sz="2000" b="1" i="0" u="none" strike="noStrike" kern="1200" dirty="0" smtClean="0">
                        <a:solidFill>
                          <a:schemeClr val="tx1"/>
                        </a:solidFill>
                        <a:effectLst/>
                        <a:latin typeface="+mn-lt"/>
                        <a:ea typeface="+mn-ea"/>
                        <a:cs typeface="+mn-cs"/>
                      </a:endParaRPr>
                    </a:p>
                    <a:p>
                      <a:pPr algn="ctr" fontAlgn="t"/>
                      <a:r>
                        <a:rPr lang="fr-FR" sz="2000" b="1" i="0" u="none" strike="noStrike" kern="1200" dirty="0" err="1" smtClean="0">
                          <a:solidFill>
                            <a:schemeClr val="tx1"/>
                          </a:solidFill>
                          <a:effectLst/>
                          <a:latin typeface="+mn-lt"/>
                          <a:ea typeface="+mn-ea"/>
                          <a:cs typeface="+mn-cs"/>
                        </a:rPr>
                        <a:t>imaging</a:t>
                      </a:r>
                      <a:endParaRPr lang="en-US" sz="2000" b="1" i="0" u="none" strike="noStrike" kern="1200" dirty="0">
                        <a:solidFill>
                          <a:schemeClr val="tx1"/>
                        </a:solidFill>
                        <a:effectLst/>
                        <a:latin typeface="+mn-lt"/>
                        <a:ea typeface="+mn-ea"/>
                        <a:cs typeface="+mn-cs"/>
                      </a:endParaRPr>
                    </a:p>
                  </a:txBody>
                  <a:tcPr marL="9486" marR="9486" marT="7620" anchor="ctr"/>
                </a:tc>
                <a:tc>
                  <a:txBody>
                    <a:bodyPr/>
                    <a:lstStyle/>
                    <a:p>
                      <a:pPr algn="l" fontAlgn="t"/>
                      <a:r>
                        <a:rPr lang="en-US" sz="1800" b="0" i="0" u="none" strike="noStrike" dirty="0">
                          <a:solidFill>
                            <a:srgbClr val="000000"/>
                          </a:solidFill>
                          <a:effectLst/>
                          <a:latin typeface="+mn-lt"/>
                        </a:rPr>
                        <a:t>Feasibility study of </a:t>
                      </a:r>
                      <a:r>
                        <a:rPr lang="en-US" sz="1800" b="1" i="0" u="none" strike="noStrike" dirty="0">
                          <a:solidFill>
                            <a:srgbClr val="000000"/>
                          </a:solidFill>
                          <a:effectLst/>
                          <a:latin typeface="+mn-lt"/>
                        </a:rPr>
                        <a:t>tomographic inversion </a:t>
                      </a:r>
                      <a:r>
                        <a:rPr lang="en-US" sz="1800" b="0" i="0" u="none" strike="noStrike" dirty="0">
                          <a:solidFill>
                            <a:srgbClr val="000000"/>
                          </a:solidFill>
                          <a:effectLst/>
                          <a:latin typeface="+mn-lt"/>
                        </a:rPr>
                        <a:t>for characterizing runaways in plasma conditions relevant for JT-60SA</a:t>
                      </a:r>
                    </a:p>
                  </a:txBody>
                  <a:tcPr marL="113836" marR="113836">
                    <a:solidFill>
                      <a:schemeClr val="tx2">
                        <a:lumMod val="20000"/>
                        <a:lumOff val="80000"/>
                      </a:schemeClr>
                    </a:solidFill>
                  </a:tcPr>
                </a:tc>
                <a:tc>
                  <a:txBody>
                    <a:bodyPr/>
                    <a:lstStyle/>
                    <a:p>
                      <a:pPr algn="l" fontAlgn="t"/>
                      <a:r>
                        <a:rPr lang="en-US" sz="1600" b="1" u="none" strike="noStrike" dirty="0">
                          <a:solidFill>
                            <a:schemeClr val="tx1"/>
                          </a:solidFill>
                          <a:effectLst/>
                          <a:latin typeface="+mn-lt"/>
                        </a:rPr>
                        <a:t>J Cavalier </a:t>
                      </a:r>
                      <a:r>
                        <a:rPr lang="en-US" sz="1600" b="0" u="none" strike="noStrike" dirty="0">
                          <a:solidFill>
                            <a:schemeClr val="tx1"/>
                          </a:solidFill>
                          <a:effectLst/>
                          <a:latin typeface="+mn-lt"/>
                        </a:rPr>
                        <a:t>J Svoboda </a:t>
                      </a:r>
                      <a:endParaRPr lang="en-US" sz="1600" b="0" u="none" strike="noStrike" dirty="0" smtClean="0">
                        <a:solidFill>
                          <a:schemeClr val="tx1"/>
                        </a:solidFill>
                        <a:effectLst/>
                        <a:latin typeface="+mn-lt"/>
                      </a:endParaRPr>
                    </a:p>
                    <a:p>
                      <a:pPr algn="l" fontAlgn="t"/>
                      <a:r>
                        <a:rPr lang="en-US" sz="1600" b="0" u="none" strike="noStrike" dirty="0" smtClean="0">
                          <a:solidFill>
                            <a:schemeClr val="tx1"/>
                          </a:solidFill>
                          <a:effectLst/>
                          <a:latin typeface="+mn-lt"/>
                        </a:rPr>
                        <a:t>(</a:t>
                      </a:r>
                      <a:r>
                        <a:rPr lang="en-US" sz="1600" b="0" u="none" strike="noStrike" dirty="0">
                          <a:solidFill>
                            <a:schemeClr val="tx1"/>
                          </a:solidFill>
                          <a:effectLst/>
                          <a:latin typeface="+mn-lt"/>
                        </a:rPr>
                        <a:t>IPP.CR)</a:t>
                      </a:r>
                      <a:endParaRPr lang="en-US" sz="1600" b="0" i="0" u="none" strike="noStrike" dirty="0">
                        <a:solidFill>
                          <a:schemeClr val="tx1"/>
                        </a:solidFill>
                        <a:effectLst/>
                        <a:latin typeface="+mn-lt"/>
                      </a:endParaRPr>
                    </a:p>
                  </a:txBody>
                  <a:tcPr marL="113836" marR="113836">
                    <a:solidFill>
                      <a:schemeClr val="tx2">
                        <a:lumMod val="20000"/>
                        <a:lumOff val="80000"/>
                      </a:schemeClr>
                    </a:solidFill>
                  </a:tcPr>
                </a:tc>
                <a:extLst>
                  <a:ext uri="{0D108BD9-81ED-4DB2-BD59-A6C34878D82A}">
                    <a16:rowId xmlns:a16="http://schemas.microsoft.com/office/drawing/2014/main" val="1562721474"/>
                  </a:ext>
                </a:extLst>
              </a:tr>
              <a:tr h="186924">
                <a:tc vMerge="1">
                  <a:txBody>
                    <a:bodyPr/>
                    <a:lstStyle/>
                    <a:p>
                      <a:pPr algn="l" fontAlgn="t"/>
                      <a:endParaRPr lang="en-US" sz="1400" b="0" i="0" u="none" strike="noStrike">
                        <a:solidFill>
                          <a:srgbClr val="000000"/>
                        </a:solidFill>
                        <a:effectLst/>
                        <a:latin typeface="Calibri" panose="020F0502020204030204" pitchFamily="34" charset="0"/>
                      </a:endParaRPr>
                    </a:p>
                  </a:txBody>
                  <a:tcPr marL="7620" marR="7620" marT="7620"/>
                </a:tc>
                <a:tc>
                  <a:txBody>
                    <a:bodyPr/>
                    <a:lstStyle/>
                    <a:p>
                      <a:pPr algn="l" fontAlgn="t"/>
                      <a:r>
                        <a:rPr lang="en-US" sz="1800" b="0" i="0" u="none" strike="noStrike" dirty="0">
                          <a:solidFill>
                            <a:srgbClr val="000000"/>
                          </a:solidFill>
                          <a:effectLst/>
                          <a:latin typeface="+mn-lt"/>
                        </a:rPr>
                        <a:t>Improved </a:t>
                      </a:r>
                      <a:r>
                        <a:rPr lang="en-US" sz="1800" b="1" i="0" u="none" strike="noStrike" dirty="0">
                          <a:solidFill>
                            <a:srgbClr val="000000"/>
                          </a:solidFill>
                          <a:effectLst/>
                          <a:latin typeface="+mn-lt"/>
                        </a:rPr>
                        <a:t>EDICAM visualization tools</a:t>
                      </a:r>
                    </a:p>
                  </a:txBody>
                  <a:tcPr marL="113836" marR="113836">
                    <a:solidFill>
                      <a:schemeClr val="accent6">
                        <a:lumMod val="20000"/>
                        <a:lumOff val="80000"/>
                      </a:schemeClr>
                    </a:solidFill>
                  </a:tcPr>
                </a:tc>
                <a:tc>
                  <a:txBody>
                    <a:bodyPr/>
                    <a:lstStyle/>
                    <a:p>
                      <a:pPr algn="l" fontAlgn="t"/>
                      <a:r>
                        <a:rPr lang="en-US" sz="1600" b="1" u="none" strike="noStrike" dirty="0">
                          <a:solidFill>
                            <a:schemeClr val="tx1"/>
                          </a:solidFill>
                          <a:effectLst/>
                          <a:latin typeface="+mn-lt"/>
                        </a:rPr>
                        <a:t>T Szepesi </a:t>
                      </a:r>
                      <a:r>
                        <a:rPr lang="en-US" sz="1600" b="0" u="none" strike="noStrike" dirty="0">
                          <a:solidFill>
                            <a:schemeClr val="tx1"/>
                          </a:solidFill>
                          <a:effectLst/>
                          <a:latin typeface="+mn-lt"/>
                        </a:rPr>
                        <a:t>et al (EK)</a:t>
                      </a:r>
                      <a:endParaRPr lang="en-US" sz="1600" b="0" i="0" u="none" strike="noStrike" dirty="0">
                        <a:solidFill>
                          <a:schemeClr val="tx1"/>
                        </a:solidFill>
                        <a:effectLst/>
                        <a:latin typeface="+mn-lt"/>
                      </a:endParaRPr>
                    </a:p>
                  </a:txBody>
                  <a:tcPr marL="113836" marR="113836">
                    <a:solidFill>
                      <a:schemeClr val="accent6">
                        <a:lumMod val="20000"/>
                        <a:lumOff val="80000"/>
                      </a:schemeClr>
                    </a:solidFill>
                  </a:tcPr>
                </a:tc>
                <a:extLst>
                  <a:ext uri="{0D108BD9-81ED-4DB2-BD59-A6C34878D82A}">
                    <a16:rowId xmlns:a16="http://schemas.microsoft.com/office/drawing/2014/main" val="4068551142"/>
                  </a:ext>
                </a:extLst>
              </a:tr>
              <a:tr h="692694">
                <a:tc>
                  <a:txBody>
                    <a:bodyPr/>
                    <a:lstStyle/>
                    <a:p>
                      <a:pPr algn="ctr" fontAlgn="t"/>
                      <a:r>
                        <a:rPr lang="fr-FR" sz="2000" b="1" i="0" u="none" strike="noStrike" kern="1200" dirty="0">
                          <a:solidFill>
                            <a:schemeClr val="tx1"/>
                          </a:solidFill>
                          <a:effectLst/>
                          <a:latin typeface="+mn-lt"/>
                          <a:ea typeface="+mn-ea"/>
                          <a:cs typeface="+mn-cs"/>
                        </a:rPr>
                        <a:t>FILD</a:t>
                      </a:r>
                      <a:endParaRPr lang="en-US" sz="2000" b="1" i="0" u="none" strike="noStrike" kern="1200" dirty="0">
                        <a:solidFill>
                          <a:schemeClr val="tx1"/>
                        </a:solidFill>
                        <a:effectLst/>
                        <a:latin typeface="+mn-lt"/>
                        <a:ea typeface="+mn-ea"/>
                        <a:cs typeface="+mn-cs"/>
                      </a:endParaRPr>
                    </a:p>
                  </a:txBody>
                  <a:tcPr marL="9486" marR="9486" marT="7620" anchor="ctr">
                    <a:solidFill>
                      <a:schemeClr val="accent2">
                        <a:lumMod val="20000"/>
                        <a:lumOff val="80000"/>
                      </a:schemeClr>
                    </a:solidFill>
                  </a:tcPr>
                </a:tc>
                <a:tc>
                  <a:txBody>
                    <a:bodyPr/>
                    <a:lstStyle/>
                    <a:p>
                      <a:pPr algn="l" fontAlgn="t"/>
                      <a:r>
                        <a:rPr lang="en-US" sz="1800" b="0" i="0" u="none" strike="noStrike" dirty="0">
                          <a:solidFill>
                            <a:srgbClr val="000000"/>
                          </a:solidFill>
                          <a:effectLst/>
                          <a:latin typeface="+mn-lt"/>
                        </a:rPr>
                        <a:t>Optimization of FILD detector head geometry using </a:t>
                      </a:r>
                      <a:r>
                        <a:rPr lang="en-US" sz="1800" b="1" i="0" u="none" strike="noStrike" dirty="0">
                          <a:solidFill>
                            <a:srgbClr val="000000"/>
                          </a:solidFill>
                          <a:effectLst/>
                          <a:latin typeface="+mn-lt"/>
                        </a:rPr>
                        <a:t>synthetic diagnostics</a:t>
                      </a:r>
                    </a:p>
                  </a:txBody>
                  <a:tcPr marL="113836" marR="113836" anchor="ctr">
                    <a:solidFill>
                      <a:schemeClr val="accent2">
                        <a:lumMod val="20000"/>
                        <a:lumOff val="80000"/>
                      </a:schemeClr>
                    </a:solidFill>
                  </a:tcPr>
                </a:tc>
                <a:tc>
                  <a:txBody>
                    <a:bodyPr/>
                    <a:lstStyle/>
                    <a:p>
                      <a:pPr algn="l" fontAlgn="t"/>
                      <a:r>
                        <a:rPr lang="en-US" sz="1600" b="1" u="none" strike="noStrike" dirty="0">
                          <a:solidFill>
                            <a:schemeClr val="tx1"/>
                          </a:solidFill>
                          <a:effectLst/>
                          <a:latin typeface="+mn-lt"/>
                        </a:rPr>
                        <a:t>M Garcia-Munoz </a:t>
                      </a:r>
                      <a:r>
                        <a:rPr lang="en-US" sz="1600" b="0" u="none" strike="noStrike" dirty="0">
                          <a:solidFill>
                            <a:schemeClr val="tx1"/>
                          </a:solidFill>
                          <a:effectLst/>
                          <a:latin typeface="+mn-lt"/>
                        </a:rPr>
                        <a:t>et al</a:t>
                      </a:r>
                    </a:p>
                    <a:p>
                      <a:pPr algn="l" fontAlgn="t"/>
                      <a:r>
                        <a:rPr lang="fr-FR" sz="1600" b="0" i="0" u="none" strike="noStrike" dirty="0">
                          <a:solidFill>
                            <a:schemeClr val="tx1"/>
                          </a:solidFill>
                          <a:effectLst/>
                          <a:latin typeface="+mn-lt"/>
                        </a:rPr>
                        <a:t>(CIEMAT </a:t>
                      </a:r>
                      <a:r>
                        <a:rPr lang="fr-FR" sz="1600" b="0" i="0" u="none" strike="noStrike" dirty="0" err="1">
                          <a:solidFill>
                            <a:schemeClr val="tx1"/>
                          </a:solidFill>
                          <a:effectLst/>
                          <a:latin typeface="+mn-lt"/>
                        </a:rPr>
                        <a:t>Univ</a:t>
                      </a:r>
                      <a:r>
                        <a:rPr lang="fr-FR" sz="1600" b="0" i="0" u="none" strike="noStrike" baseline="0" dirty="0">
                          <a:solidFill>
                            <a:schemeClr val="tx1"/>
                          </a:solidFill>
                          <a:effectLst/>
                          <a:latin typeface="+mn-lt"/>
                        </a:rPr>
                        <a:t> </a:t>
                      </a:r>
                      <a:r>
                        <a:rPr lang="fr-FR" sz="1600" b="0" i="0" u="none" strike="noStrike" dirty="0">
                          <a:solidFill>
                            <a:schemeClr val="tx1"/>
                          </a:solidFill>
                          <a:effectLst/>
                          <a:latin typeface="+mn-lt"/>
                        </a:rPr>
                        <a:t>Sevilla)</a:t>
                      </a:r>
                      <a:endParaRPr lang="en-US" sz="1600" b="0" i="0" u="none" strike="noStrike" dirty="0">
                        <a:solidFill>
                          <a:schemeClr val="tx1"/>
                        </a:solidFill>
                        <a:effectLst/>
                        <a:latin typeface="+mn-lt"/>
                      </a:endParaRPr>
                    </a:p>
                  </a:txBody>
                  <a:tcPr marL="113836" marR="113836">
                    <a:solidFill>
                      <a:schemeClr val="accent2">
                        <a:lumMod val="20000"/>
                        <a:lumOff val="80000"/>
                      </a:schemeClr>
                    </a:solidFill>
                  </a:tcPr>
                </a:tc>
                <a:extLst>
                  <a:ext uri="{0D108BD9-81ED-4DB2-BD59-A6C34878D82A}">
                    <a16:rowId xmlns:a16="http://schemas.microsoft.com/office/drawing/2014/main" val="3145428427"/>
                  </a:ext>
                </a:extLst>
              </a:tr>
            </a:tbl>
          </a:graphicData>
        </a:graphic>
      </p:graphicFrame>
      <p:sp>
        <p:nvSpPr>
          <p:cNvPr id="4" name="Espace réservé du pied de page 3"/>
          <p:cNvSpPr>
            <a:spLocks noGrp="1"/>
          </p:cNvSpPr>
          <p:nvPr>
            <p:ph type="ftr" sz="quarter" idx="11"/>
          </p:nvPr>
        </p:nvSpPr>
        <p:spPr/>
        <p:txBody>
          <a:bodyPr/>
          <a:lstStyle/>
          <a:p>
            <a:pPr algn="r"/>
            <a:r>
              <a:rPr lang="en-GB" smtClean="0"/>
              <a:t>G. Falchetto WPSA PPM for AWP 2023 | Budapest  6 September 2022</a:t>
            </a:r>
            <a:endParaRPr lang="en-GB"/>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10</a:t>
            </a:fld>
            <a:endParaRPr lang="en-GB"/>
          </a:p>
        </p:txBody>
      </p:sp>
      <p:sp>
        <p:nvSpPr>
          <p:cNvPr id="7" name="ZoneTexte 6"/>
          <p:cNvSpPr txBox="1"/>
          <p:nvPr/>
        </p:nvSpPr>
        <p:spPr>
          <a:xfrm>
            <a:off x="7392144" y="3748390"/>
            <a:ext cx="593881" cy="369332"/>
          </a:xfrm>
          <a:prstGeom prst="rect">
            <a:avLst/>
          </a:prstGeom>
          <a:noFill/>
        </p:spPr>
        <p:txBody>
          <a:bodyPr wrap="none" rtlCol="0">
            <a:spAutoFit/>
          </a:bodyPr>
          <a:lstStyle/>
          <a:p>
            <a:r>
              <a:rPr lang="fr-FR" b="1" dirty="0">
                <a:solidFill>
                  <a:srgbClr val="FF0000"/>
                </a:solidFill>
                <a:effectLst>
                  <a:outerShdw blurRad="38100" dist="38100" dir="2700000" algn="tl">
                    <a:srgbClr val="000000">
                      <a:alpha val="43137"/>
                    </a:srgbClr>
                  </a:outerShdw>
                </a:effectLst>
              </a:rPr>
              <a:t>new</a:t>
            </a:r>
            <a:endParaRPr lang="en-US" b="1" dirty="0">
              <a:solidFill>
                <a:srgbClr val="FF0000"/>
              </a:solidFill>
              <a:effectLst>
                <a:outerShdw blurRad="38100" dist="38100" dir="2700000" algn="tl">
                  <a:srgbClr val="000000">
                    <a:alpha val="43137"/>
                  </a:srgbClr>
                </a:outerShdw>
              </a:effectLst>
            </a:endParaRPr>
          </a:p>
        </p:txBody>
      </p:sp>
      <p:sp>
        <p:nvSpPr>
          <p:cNvPr id="8" name="Titre 1"/>
          <p:cNvSpPr txBox="1">
            <a:spLocks/>
          </p:cNvSpPr>
          <p:nvPr/>
        </p:nvSpPr>
        <p:spPr>
          <a:xfrm>
            <a:off x="582584" y="135600"/>
            <a:ext cx="8427026"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1800" b="1" kern="1200">
                <a:solidFill>
                  <a:schemeClr val="tx1"/>
                </a:solidFill>
                <a:latin typeface="Arial" panose="020B0604020202020204" pitchFamily="34" charset="0"/>
                <a:ea typeface="+mj-ea"/>
                <a:cs typeface="Arial" panose="020B0604020202020204" pitchFamily="34" charset="0"/>
              </a:defRPr>
            </a:lvl1pPr>
          </a:lstStyle>
          <a:p>
            <a:r>
              <a:rPr lang="fr-FR" sz="2800" dirty="0">
                <a:latin typeface="+mn-lt"/>
              </a:rPr>
              <a:t>WPSA.CM  </a:t>
            </a:r>
            <a:r>
              <a:rPr lang="fr-FR" sz="2800" dirty="0" err="1">
                <a:latin typeface="+mn-lt"/>
              </a:rPr>
              <a:t>Synthetic</a:t>
            </a:r>
            <a:r>
              <a:rPr lang="fr-FR" sz="2800" dirty="0">
                <a:latin typeface="+mn-lt"/>
              </a:rPr>
              <a:t> diagnostics </a:t>
            </a:r>
            <a:r>
              <a:rPr lang="fr-FR" sz="2800" dirty="0" err="1">
                <a:latin typeface="+mn-lt"/>
              </a:rPr>
              <a:t>Tasks</a:t>
            </a:r>
            <a:r>
              <a:rPr lang="fr-FR" sz="2800" dirty="0">
                <a:latin typeface="+mn-lt"/>
              </a:rPr>
              <a:t> 2022</a:t>
            </a:r>
            <a:endParaRPr lang="en-US" sz="2800" dirty="0">
              <a:latin typeface="+mn-lt"/>
            </a:endParaRPr>
          </a:p>
        </p:txBody>
      </p:sp>
      <p:sp>
        <p:nvSpPr>
          <p:cNvPr id="10" name="Rectangle 9"/>
          <p:cNvSpPr/>
          <p:nvPr/>
        </p:nvSpPr>
        <p:spPr>
          <a:xfrm>
            <a:off x="10488488" y="2963560"/>
            <a:ext cx="1703512" cy="156966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600" b="1" dirty="0" smtClean="0"/>
              <a:t>Thu 8</a:t>
            </a:r>
            <a:r>
              <a:rPr lang="en-GB" sz="1600" b="1" baseline="30000" dirty="0" smtClean="0"/>
              <a:t>th</a:t>
            </a:r>
            <a:r>
              <a:rPr lang="en-GB" sz="1600" b="1" dirty="0"/>
              <a:t> 14h Parallel session: Preparation of the FP8 enhancements commissioning </a:t>
            </a:r>
          </a:p>
        </p:txBody>
      </p:sp>
      <p:sp>
        <p:nvSpPr>
          <p:cNvPr id="11" name="Rectangle 10"/>
          <p:cNvSpPr/>
          <p:nvPr/>
        </p:nvSpPr>
        <p:spPr>
          <a:xfrm>
            <a:off x="10483088" y="1426796"/>
            <a:ext cx="1703512"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b="1" dirty="0" smtClean="0"/>
              <a:t>Thu 8</a:t>
            </a:r>
            <a:r>
              <a:rPr lang="en-GB" sz="1400" b="1" baseline="30000" dirty="0" smtClean="0"/>
              <a:t>th</a:t>
            </a:r>
            <a:r>
              <a:rPr lang="en-GB" sz="1400" b="1" dirty="0"/>
              <a:t> </a:t>
            </a:r>
            <a:r>
              <a:rPr lang="en-GB" sz="1400" b="1" dirty="0" smtClean="0"/>
              <a:t>10h30 </a:t>
            </a:r>
          </a:p>
          <a:p>
            <a:r>
              <a:rPr lang="en-GB" sz="1600" b="1" dirty="0" smtClean="0"/>
              <a:t>Topic </a:t>
            </a:r>
            <a:r>
              <a:rPr lang="en-GB" sz="1600" b="1" dirty="0"/>
              <a:t>session: FP9 Enhancements </a:t>
            </a:r>
            <a:endParaRPr lang="en-GB" sz="1400" b="1" dirty="0"/>
          </a:p>
        </p:txBody>
      </p:sp>
    </p:spTree>
    <p:extLst>
      <p:ext uri="{BB962C8B-B14F-4D97-AF65-F5344CB8AC3E}">
        <p14:creationId xmlns:p14="http://schemas.microsoft.com/office/powerpoint/2010/main" val="3931051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8DF29-2462-4610-990B-C84E499D5A31}"/>
              </a:ext>
            </a:extLst>
          </p:cNvPr>
          <p:cNvSpPr>
            <a:spLocks noGrp="1"/>
          </p:cNvSpPr>
          <p:nvPr>
            <p:ph type="title"/>
          </p:nvPr>
        </p:nvSpPr>
        <p:spPr/>
        <p:txBody>
          <a:bodyPr/>
          <a:lstStyle/>
          <a:p>
            <a:r>
              <a:rPr lang="en-US" sz="2800" dirty="0" smtClean="0"/>
              <a:t>Code </a:t>
            </a:r>
            <a:r>
              <a:rPr lang="en-US" sz="2800" dirty="0" smtClean="0"/>
              <a:t>management &amp; simulation - </a:t>
            </a:r>
            <a:r>
              <a:rPr lang="en-US" sz="2800" dirty="0" smtClean="0"/>
              <a:t>elements </a:t>
            </a:r>
            <a:r>
              <a:rPr lang="en-US" sz="2800" dirty="0"/>
              <a:t>of </a:t>
            </a:r>
            <a:r>
              <a:rPr lang="en-US" sz="2800" dirty="0" smtClean="0"/>
              <a:t>planning </a:t>
            </a:r>
            <a:r>
              <a:rPr lang="en-US" sz="2800" dirty="0"/>
              <a:t>for 2023</a:t>
            </a:r>
          </a:p>
        </p:txBody>
      </p:sp>
      <p:sp>
        <p:nvSpPr>
          <p:cNvPr id="3" name="Content Placeholder 2">
            <a:extLst>
              <a:ext uri="{FF2B5EF4-FFF2-40B4-BE49-F238E27FC236}">
                <a16:creationId xmlns:a16="http://schemas.microsoft.com/office/drawing/2014/main" id="{F8C19C01-69B5-464A-BB5F-0E163CF0DBEA}"/>
              </a:ext>
            </a:extLst>
          </p:cNvPr>
          <p:cNvSpPr>
            <a:spLocks noGrp="1"/>
          </p:cNvSpPr>
          <p:nvPr>
            <p:ph idx="1"/>
          </p:nvPr>
        </p:nvSpPr>
        <p:spPr>
          <a:xfrm>
            <a:off x="314672" y="836712"/>
            <a:ext cx="11685984" cy="5688632"/>
          </a:xfrm>
        </p:spPr>
        <p:txBody>
          <a:bodyPr vert="horz" lIns="91440" tIns="45720" rIns="91440" bIns="45720" rtlCol="0" anchor="t">
            <a:normAutofit/>
          </a:bodyPr>
          <a:lstStyle/>
          <a:p>
            <a:r>
              <a:rPr lang="en-US" sz="2000" dirty="0" smtClean="0">
                <a:cs typeface="Arial"/>
              </a:rPr>
              <a:t>No </a:t>
            </a:r>
            <a:r>
              <a:rPr lang="en-US" sz="2000" dirty="0">
                <a:cs typeface="Arial"/>
              </a:rPr>
              <a:t>significant </a:t>
            </a:r>
            <a:r>
              <a:rPr lang="en-US" sz="2000" dirty="0" smtClean="0">
                <a:cs typeface="Arial"/>
              </a:rPr>
              <a:t>impact of the delayed IC </a:t>
            </a:r>
            <a:r>
              <a:rPr lang="en-US" sz="2000" dirty="0">
                <a:cs typeface="Arial"/>
              </a:rPr>
              <a:t>o</a:t>
            </a:r>
            <a:r>
              <a:rPr lang="en-US" sz="2000" dirty="0" smtClean="0">
                <a:cs typeface="Arial"/>
              </a:rPr>
              <a:t>n </a:t>
            </a:r>
            <a:r>
              <a:rPr lang="en-US" sz="2000" dirty="0">
                <a:cs typeface="Arial"/>
              </a:rPr>
              <a:t>the development of tools for scientific analysis and in simulation activities in preparation of the experimental campaign. </a:t>
            </a:r>
            <a:endParaRPr lang="en-US" sz="2000" dirty="0" smtClean="0">
              <a:cs typeface="Arial"/>
            </a:endParaRPr>
          </a:p>
          <a:p>
            <a:r>
              <a:rPr lang="en-US" sz="2000" dirty="0" smtClean="0">
                <a:cs typeface="Arial"/>
              </a:rPr>
              <a:t>The </a:t>
            </a:r>
            <a:r>
              <a:rPr lang="en-US" sz="2000" dirty="0">
                <a:cs typeface="Arial"/>
              </a:rPr>
              <a:t>activities related to </a:t>
            </a:r>
            <a:r>
              <a:rPr lang="en-US" sz="2000" b="1" dirty="0">
                <a:cs typeface="Arial"/>
              </a:rPr>
              <a:t>validation of modelling tools on IC data </a:t>
            </a:r>
            <a:r>
              <a:rPr lang="en-US" sz="2000" dirty="0">
                <a:cs typeface="Arial"/>
              </a:rPr>
              <a:t>are postponed to 2023. </a:t>
            </a:r>
          </a:p>
          <a:p>
            <a:endParaRPr lang="en-US" sz="2000" dirty="0" smtClean="0">
              <a:cs typeface="Arial"/>
            </a:endParaRPr>
          </a:p>
          <a:p>
            <a:endParaRPr lang="en-US" sz="2000" dirty="0">
              <a:cs typeface="Arial"/>
            </a:endParaRPr>
          </a:p>
          <a:p>
            <a:pPr marL="0" indent="0">
              <a:buNone/>
            </a:pPr>
            <a:endParaRPr lang="en-US" sz="2000" b="1" dirty="0" smtClean="0">
              <a:ea typeface="Calibri" panose="020F0502020204030204" pitchFamily="34" charset="0"/>
              <a:cs typeface="Arial"/>
            </a:endParaRPr>
          </a:p>
          <a:p>
            <a:r>
              <a:rPr lang="en-US" sz="2000" b="1" dirty="0" smtClean="0">
                <a:ea typeface="Calibri" panose="020F0502020204030204" pitchFamily="34" charset="0"/>
                <a:cs typeface="Arial"/>
              </a:rPr>
              <a:t>Trainings </a:t>
            </a:r>
            <a:r>
              <a:rPr lang="en-US" sz="2000" b="1" dirty="0">
                <a:ea typeface="Calibri" panose="020F0502020204030204" pitchFamily="34" charset="0"/>
                <a:cs typeface="Arial"/>
              </a:rPr>
              <a:t>on the Discharge Simulator</a:t>
            </a:r>
            <a:r>
              <a:rPr lang="en-US" sz="2000" dirty="0">
                <a:ea typeface="Calibri" panose="020F0502020204030204" pitchFamily="34" charset="0"/>
                <a:cs typeface="Arial"/>
              </a:rPr>
              <a:t> as well as </a:t>
            </a:r>
            <a:r>
              <a:rPr lang="en-US" sz="2000" b="1" dirty="0">
                <a:ea typeface="Calibri" panose="020F0502020204030204" pitchFamily="34" charset="0"/>
                <a:cs typeface="Arial"/>
              </a:rPr>
              <a:t>on the released modelling tools</a:t>
            </a:r>
            <a:r>
              <a:rPr lang="en-US" sz="2000" dirty="0">
                <a:ea typeface="Calibri" panose="020F0502020204030204" pitchFamily="34" charset="0"/>
                <a:cs typeface="Arial"/>
              </a:rPr>
              <a:t> in support to the scientific exploitation shall be planned respectively ahead of the IC and experimental campaigns. </a:t>
            </a:r>
            <a:endParaRPr lang="en-US" sz="2000" dirty="0">
              <a:ea typeface="Calibri" panose="020F0502020204030204" pitchFamily="34" charset="0"/>
            </a:endParaRPr>
          </a:p>
          <a:p>
            <a:endParaRPr lang="en-US" sz="2000" dirty="0" smtClean="0">
              <a:cs typeface="Arial"/>
            </a:endParaRPr>
          </a:p>
          <a:p>
            <a:r>
              <a:rPr lang="en-US" sz="2000" dirty="0" smtClean="0">
                <a:cs typeface="Arial"/>
              </a:rPr>
              <a:t>Contribute </a:t>
            </a:r>
            <a:r>
              <a:rPr lang="en-US" sz="2000" dirty="0">
                <a:cs typeface="Arial"/>
              </a:rPr>
              <a:t>to the analysis of the IC data in liaison with the </a:t>
            </a:r>
            <a:r>
              <a:rPr lang="en-US" sz="2000" dirty="0" smtClean="0">
                <a:cs typeface="Arial"/>
              </a:rPr>
              <a:t>Experiment Team.</a:t>
            </a:r>
            <a:r>
              <a:rPr lang="en-US" sz="2000" dirty="0">
                <a:cs typeface="Arial"/>
              </a:rPr>
              <a:t> </a:t>
            </a:r>
            <a:endParaRPr lang="en-US" sz="2000" dirty="0"/>
          </a:p>
          <a:p>
            <a:r>
              <a:rPr lang="en-US" sz="2000" dirty="0">
                <a:ea typeface="Calibri" panose="020F0502020204030204" pitchFamily="34" charset="0"/>
                <a:cs typeface="Arial"/>
              </a:rPr>
              <a:t>P</a:t>
            </a:r>
            <a:r>
              <a:rPr lang="en-US" sz="2000" dirty="0" smtClean="0">
                <a:ea typeface="Calibri" panose="020F0502020204030204" pitchFamily="34" charset="0"/>
                <a:cs typeface="Arial"/>
              </a:rPr>
              <a:t>rovide support </a:t>
            </a:r>
            <a:r>
              <a:rPr lang="en-US" sz="2000" dirty="0">
                <a:ea typeface="Calibri" panose="020F0502020204030204" pitchFamily="34" charset="0"/>
                <a:cs typeface="Arial"/>
              </a:rPr>
              <a:t>for Diagnostics </a:t>
            </a:r>
            <a:r>
              <a:rPr lang="en-US" sz="2000" dirty="0" smtClean="0">
                <a:ea typeface="Calibri" panose="020F0502020204030204" pitchFamily="34" charset="0"/>
                <a:cs typeface="Arial"/>
              </a:rPr>
              <a:t>R&amp;D</a:t>
            </a:r>
            <a:endParaRPr lang="en-US" sz="2000" dirty="0"/>
          </a:p>
          <a:p>
            <a:pPr marL="0" indent="0">
              <a:buNone/>
            </a:pPr>
            <a:endParaRPr lang="en-US" sz="2000" dirty="0">
              <a:effectLst/>
              <a:ea typeface="Calibri" panose="020F0502020204030204" pitchFamily="34" charset="0"/>
            </a:endParaRPr>
          </a:p>
          <a:p>
            <a:endParaRPr lang="en-US" sz="2000" dirty="0"/>
          </a:p>
        </p:txBody>
      </p:sp>
      <p:sp>
        <p:nvSpPr>
          <p:cNvPr id="4" name="Footer Placeholder 3">
            <a:extLst>
              <a:ext uri="{FF2B5EF4-FFF2-40B4-BE49-F238E27FC236}">
                <a16:creationId xmlns:a16="http://schemas.microsoft.com/office/drawing/2014/main" id="{036D3529-25C1-469D-A796-23D173D31704}"/>
              </a:ext>
            </a:extLst>
          </p:cNvPr>
          <p:cNvSpPr>
            <a:spLocks noGrp="1"/>
          </p:cNvSpPr>
          <p:nvPr>
            <p:ph type="ftr" sz="quarter" idx="11"/>
          </p:nvPr>
        </p:nvSpPr>
        <p:spPr/>
        <p:txBody>
          <a:bodyPr/>
          <a:lstStyle/>
          <a:p>
            <a:r>
              <a:rPr lang="en-US" smtClean="0"/>
              <a:t>G. Falchetto WPSA PPM for AWP 2023 | Budapest  6 September 2022</a:t>
            </a:r>
            <a:endParaRPr lang="en-GB"/>
          </a:p>
        </p:txBody>
      </p:sp>
      <p:sp>
        <p:nvSpPr>
          <p:cNvPr id="5" name="Slide Number Placeholder 4">
            <a:extLst>
              <a:ext uri="{FF2B5EF4-FFF2-40B4-BE49-F238E27FC236}">
                <a16:creationId xmlns:a16="http://schemas.microsoft.com/office/drawing/2014/main" id="{C44FC9A1-7414-4D04-8752-5ACBDE8EAE09}"/>
              </a:ext>
            </a:extLst>
          </p:cNvPr>
          <p:cNvSpPr>
            <a:spLocks noGrp="1"/>
          </p:cNvSpPr>
          <p:nvPr>
            <p:ph type="sldNum" sz="quarter" idx="12"/>
          </p:nvPr>
        </p:nvSpPr>
        <p:spPr/>
        <p:txBody>
          <a:bodyPr/>
          <a:lstStyle/>
          <a:p>
            <a:fld id="{6A6D9FA1-99C7-4910-8E32-B85D378B0060}" type="slidenum">
              <a:rPr lang="en-GB" smtClean="0"/>
              <a:pPr/>
              <a:t>11</a:t>
            </a:fld>
            <a:endParaRPr lang="en-GB"/>
          </a:p>
        </p:txBody>
      </p:sp>
      <p:sp>
        <p:nvSpPr>
          <p:cNvPr id="6" name="ZoneTexte 5"/>
          <p:cNvSpPr txBox="1"/>
          <p:nvPr/>
        </p:nvSpPr>
        <p:spPr>
          <a:xfrm>
            <a:off x="609600" y="4941168"/>
            <a:ext cx="6854552" cy="4001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000" b="1" dirty="0" err="1" smtClean="0"/>
              <a:t>Modelling</a:t>
            </a:r>
            <a:r>
              <a:rPr lang="fr-FR" sz="2000" b="1" dirty="0" smtClean="0"/>
              <a:t> to </a:t>
            </a:r>
            <a:r>
              <a:rPr lang="fr-FR" sz="2000" b="1" dirty="0" err="1" smtClean="0"/>
              <a:t>be</a:t>
            </a:r>
            <a:r>
              <a:rPr lang="fr-FR" sz="2000" b="1" dirty="0" smtClean="0"/>
              <a:t> </a:t>
            </a:r>
            <a:r>
              <a:rPr lang="fr-FR" sz="2000" b="1" dirty="0" err="1" smtClean="0"/>
              <a:t>defined</a:t>
            </a:r>
            <a:r>
              <a:rPr lang="fr-FR" sz="2000" b="1" dirty="0" smtClean="0"/>
              <a:t> in coordination </a:t>
            </a:r>
            <a:r>
              <a:rPr lang="fr-FR" sz="2000" b="1" dirty="0" err="1" smtClean="0"/>
              <a:t>with</a:t>
            </a:r>
            <a:r>
              <a:rPr lang="fr-FR" sz="2000" b="1" dirty="0" smtClean="0"/>
              <a:t> </a:t>
            </a:r>
            <a:r>
              <a:rPr lang="fr-FR" sz="2000" b="1" dirty="0" err="1" smtClean="0"/>
              <a:t>Experiment</a:t>
            </a:r>
            <a:r>
              <a:rPr lang="fr-FR" sz="2000" b="1" dirty="0" smtClean="0"/>
              <a:t> Team</a:t>
            </a:r>
            <a:endParaRPr lang="en-US" sz="2000" b="1" dirty="0"/>
          </a:p>
        </p:txBody>
      </p:sp>
      <p:sp>
        <p:nvSpPr>
          <p:cNvPr id="7" name="ZoneTexte 6">
            <a:extLst>
              <a:ext uri="{FF2B5EF4-FFF2-40B4-BE49-F238E27FC236}">
                <a16:creationId xmlns:a16="http://schemas.microsoft.com/office/drawing/2014/main" id="{D4DEDF7C-5DB8-002E-4EA1-A765149BE3A1}"/>
              </a:ext>
            </a:extLst>
          </p:cNvPr>
          <p:cNvSpPr txBox="1"/>
          <p:nvPr/>
        </p:nvSpPr>
        <p:spPr>
          <a:xfrm>
            <a:off x="609600" y="1988840"/>
            <a:ext cx="8208912" cy="707886"/>
          </a:xfrm>
          <a:prstGeom prst="rect">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FFFF"/>
                </a:solidFill>
                <a:cs typeface="Segoe UI"/>
              </a:rPr>
              <a:t>Progress towards the deployment </a:t>
            </a:r>
            <a:r>
              <a:rPr lang="en-US" sz="2000" b="1" dirty="0" smtClean="0">
                <a:solidFill>
                  <a:srgbClr val="FFFFFF"/>
                </a:solidFill>
                <a:cs typeface="Segoe UI"/>
              </a:rPr>
              <a:t>of</a:t>
            </a:r>
            <a:r>
              <a:rPr lang="en-US" sz="2000" b="1" dirty="0">
                <a:solidFill>
                  <a:srgbClr val="FFFFFF"/>
                </a:solidFill>
                <a:cs typeface="Segoe UI"/>
              </a:rPr>
              <a:t> </a:t>
            </a:r>
            <a:r>
              <a:rPr lang="en-US" sz="2000" dirty="0">
                <a:cs typeface="Segoe UI"/>
              </a:rPr>
              <a:t>​</a:t>
            </a:r>
            <a:r>
              <a:rPr lang="en-US" sz="2000" b="1" dirty="0">
                <a:solidFill>
                  <a:srgbClr val="FFFFFF"/>
                </a:solidFill>
                <a:cs typeface="Segoe UI"/>
              </a:rPr>
              <a:t>validated a</a:t>
            </a:r>
            <a:r>
              <a:rPr lang="en-US" sz="2000" b="1" dirty="0" smtClean="0">
                <a:solidFill>
                  <a:srgbClr val="FFFFFF"/>
                </a:solidFill>
                <a:cs typeface="Segoe UI"/>
              </a:rPr>
              <a:t>nalysis and modelling </a:t>
            </a:r>
            <a:r>
              <a:rPr lang="en-US" sz="2000" b="1" dirty="0">
                <a:solidFill>
                  <a:srgbClr val="FFFFFF"/>
                </a:solidFill>
                <a:cs typeface="Segoe UI"/>
              </a:rPr>
              <a:t>tools </a:t>
            </a:r>
            <a:r>
              <a:rPr lang="en-US" sz="2000" dirty="0">
                <a:cs typeface="Segoe UI"/>
              </a:rPr>
              <a:t>​</a:t>
            </a:r>
            <a:endParaRPr lang="en-US" sz="2000" dirty="0">
              <a:ea typeface="Calibri"/>
              <a:cs typeface="Calibri"/>
            </a:endParaRPr>
          </a:p>
          <a:p>
            <a:r>
              <a:rPr lang="en-US" sz="2000" b="1" dirty="0">
                <a:solidFill>
                  <a:srgbClr val="FFFFFF"/>
                </a:solidFill>
                <a:cs typeface="Segoe UI"/>
              </a:rPr>
              <a:t>for operation </a:t>
            </a:r>
            <a:r>
              <a:rPr lang="en-US" sz="2000" b="1" dirty="0" smtClean="0">
                <a:solidFill>
                  <a:srgbClr val="FFFFFF"/>
                </a:solidFill>
                <a:cs typeface="Segoe UI"/>
              </a:rPr>
              <a:t>and </a:t>
            </a:r>
            <a:r>
              <a:rPr lang="en-US" sz="2000" b="1" dirty="0">
                <a:solidFill>
                  <a:srgbClr val="FFFFFF"/>
                </a:solidFill>
                <a:cs typeface="Segoe UI"/>
              </a:rPr>
              <a:t>scientific exploitation</a:t>
            </a:r>
            <a:r>
              <a:rPr lang="en-US" sz="2000" dirty="0">
                <a:cs typeface="Segoe UI"/>
              </a:rPr>
              <a:t>​</a:t>
            </a:r>
            <a:endParaRPr lang="en-US" sz="2000" dirty="0"/>
          </a:p>
        </p:txBody>
      </p:sp>
    </p:spTree>
    <p:extLst>
      <p:ext uri="{BB962C8B-B14F-4D97-AF65-F5344CB8AC3E}">
        <p14:creationId xmlns:p14="http://schemas.microsoft.com/office/powerpoint/2010/main" val="87265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8A39-325C-48B5-8C8D-8B6556ECD850}"/>
              </a:ext>
            </a:extLst>
          </p:cNvPr>
          <p:cNvSpPr>
            <a:spLocks noGrp="1"/>
          </p:cNvSpPr>
          <p:nvPr>
            <p:ph type="title"/>
          </p:nvPr>
        </p:nvSpPr>
        <p:spPr/>
        <p:txBody>
          <a:bodyPr/>
          <a:lstStyle/>
          <a:p>
            <a:r>
              <a:rPr lang="en-US" sz="2800" b="1" dirty="0" smtClean="0">
                <a:cs typeface="Myanmar Text" panose="020B0502040204020203" pitchFamily="34" charset="0"/>
              </a:rPr>
              <a:t>Extend m</a:t>
            </a:r>
            <a:r>
              <a:rPr lang="en-US" sz="2800" b="1" i="0" dirty="0" smtClean="0">
                <a:effectLst/>
                <a:cs typeface="Myanmar Text" panose="020B0502040204020203" pitchFamily="34" charset="0"/>
              </a:rPr>
              <a:t>odelling </a:t>
            </a:r>
            <a:r>
              <a:rPr lang="en-US" sz="2800" b="1" i="0" dirty="0" smtClean="0">
                <a:effectLst/>
                <a:cs typeface="Myanmar Text" panose="020B0502040204020203" pitchFamily="34" charset="0"/>
              </a:rPr>
              <a:t>using developments from TSVV ?</a:t>
            </a:r>
            <a:endParaRPr lang="en-US" sz="2800" b="1" dirty="0">
              <a:cs typeface="Myanmar Text" panose="020B0502040204020203" pitchFamily="34" charset="0"/>
            </a:endParaRPr>
          </a:p>
        </p:txBody>
      </p:sp>
      <p:sp>
        <p:nvSpPr>
          <p:cNvPr id="4" name="Footer Placeholder 3">
            <a:extLst>
              <a:ext uri="{FF2B5EF4-FFF2-40B4-BE49-F238E27FC236}">
                <a16:creationId xmlns:a16="http://schemas.microsoft.com/office/drawing/2014/main" id="{5FA07E03-5D50-488F-807A-67C948E6DB74}"/>
              </a:ext>
            </a:extLst>
          </p:cNvPr>
          <p:cNvSpPr>
            <a:spLocks noGrp="1"/>
          </p:cNvSpPr>
          <p:nvPr>
            <p:ph type="ftr" sz="quarter" idx="11"/>
          </p:nvPr>
        </p:nvSpPr>
        <p:spPr>
          <a:xfrm>
            <a:off x="6154215" y="6537183"/>
            <a:ext cx="5270376" cy="196132"/>
          </a:xfrm>
        </p:spPr>
        <p:txBody>
          <a:bodyPr/>
          <a:lstStyle/>
          <a:p>
            <a:r>
              <a:rPr lang="en-US" dirty="0" smtClean="0"/>
              <a:t>G. Falchetto WPSA PPM for AWP 2023 | Budapest  6 September 2022</a:t>
            </a:r>
            <a:endParaRPr lang="en-GB" dirty="0"/>
          </a:p>
        </p:txBody>
      </p:sp>
      <p:sp>
        <p:nvSpPr>
          <p:cNvPr id="5" name="Slide Number Placeholder 4">
            <a:extLst>
              <a:ext uri="{FF2B5EF4-FFF2-40B4-BE49-F238E27FC236}">
                <a16:creationId xmlns:a16="http://schemas.microsoft.com/office/drawing/2014/main" id="{B5D4A36E-0024-44A7-8AD8-A1678C77A32C}"/>
              </a:ext>
            </a:extLst>
          </p:cNvPr>
          <p:cNvSpPr>
            <a:spLocks noGrp="1"/>
          </p:cNvSpPr>
          <p:nvPr>
            <p:ph type="sldNum" sz="quarter" idx="12"/>
          </p:nvPr>
        </p:nvSpPr>
        <p:spPr/>
        <p:txBody>
          <a:bodyPr/>
          <a:lstStyle/>
          <a:p>
            <a:fld id="{6A6D9FA1-99C7-4910-8E32-B85D378B0060}" type="slidenum">
              <a:rPr lang="en-GB" smtClean="0"/>
              <a:pPr/>
              <a:t>12</a:t>
            </a:fld>
            <a:endParaRPr lang="en-GB"/>
          </a:p>
        </p:txBody>
      </p:sp>
      <p:graphicFrame>
        <p:nvGraphicFramePr>
          <p:cNvPr id="7" name="Table 7">
            <a:extLst>
              <a:ext uri="{FF2B5EF4-FFF2-40B4-BE49-F238E27FC236}">
                <a16:creationId xmlns:a16="http://schemas.microsoft.com/office/drawing/2014/main" id="{1437352E-4763-4BB1-B55A-50AF6306A874}"/>
              </a:ext>
            </a:extLst>
          </p:cNvPr>
          <p:cNvGraphicFramePr>
            <a:graphicFrameLocks noGrp="1"/>
          </p:cNvGraphicFramePr>
          <p:nvPr>
            <p:extLst>
              <p:ext uri="{D42A27DB-BD31-4B8C-83A1-F6EECF244321}">
                <p14:modId xmlns:p14="http://schemas.microsoft.com/office/powerpoint/2010/main" val="1717002071"/>
              </p:ext>
            </p:extLst>
          </p:nvPr>
        </p:nvGraphicFramePr>
        <p:xfrm>
          <a:off x="479376" y="764924"/>
          <a:ext cx="10945215" cy="3845560"/>
        </p:xfrm>
        <a:graphic>
          <a:graphicData uri="http://schemas.openxmlformats.org/drawingml/2006/table">
            <a:tbl>
              <a:tblPr firstRow="1" bandRow="1">
                <a:tableStyleId>{5C22544A-7EE6-4342-B048-85BDC9FD1C3A}</a:tableStyleId>
              </a:tblPr>
              <a:tblGrid>
                <a:gridCol w="3648405">
                  <a:extLst>
                    <a:ext uri="{9D8B030D-6E8A-4147-A177-3AD203B41FA5}">
                      <a16:colId xmlns:a16="http://schemas.microsoft.com/office/drawing/2014/main" val="2516708269"/>
                    </a:ext>
                  </a:extLst>
                </a:gridCol>
                <a:gridCol w="4021863">
                  <a:extLst>
                    <a:ext uri="{9D8B030D-6E8A-4147-A177-3AD203B41FA5}">
                      <a16:colId xmlns:a16="http://schemas.microsoft.com/office/drawing/2014/main" val="3689541535"/>
                    </a:ext>
                  </a:extLst>
                </a:gridCol>
                <a:gridCol w="3274947">
                  <a:extLst>
                    <a:ext uri="{9D8B030D-6E8A-4147-A177-3AD203B41FA5}">
                      <a16:colId xmlns:a16="http://schemas.microsoft.com/office/drawing/2014/main" val="3602990082"/>
                    </a:ext>
                  </a:extLst>
                </a:gridCol>
              </a:tblGrid>
              <a:tr h="370840">
                <a:tc>
                  <a:txBody>
                    <a:bodyPr/>
                    <a:lstStyle/>
                    <a:p>
                      <a:r>
                        <a:rPr lang="en-US" sz="1800"/>
                        <a:t>TSVV</a:t>
                      </a:r>
                    </a:p>
                  </a:txBody>
                  <a:tcPr/>
                </a:tc>
                <a:tc>
                  <a:txBody>
                    <a:bodyPr/>
                    <a:lstStyle/>
                    <a:p>
                      <a:r>
                        <a:rPr lang="en-US" sz="1800"/>
                        <a:t>Objective/topic</a:t>
                      </a:r>
                    </a:p>
                  </a:txBody>
                  <a:tcPr/>
                </a:tc>
                <a:tc>
                  <a:txBody>
                    <a:bodyPr/>
                    <a:lstStyle/>
                    <a:p>
                      <a:r>
                        <a:rPr lang="en-US" sz="1800"/>
                        <a:t>When</a:t>
                      </a:r>
                    </a:p>
                  </a:txBody>
                  <a:tcPr/>
                </a:tc>
                <a:extLst>
                  <a:ext uri="{0D108BD9-81ED-4DB2-BD59-A6C34878D82A}">
                    <a16:rowId xmlns:a16="http://schemas.microsoft.com/office/drawing/2014/main" val="2435065129"/>
                  </a:ext>
                </a:extLst>
              </a:tr>
              <a:tr h="370840">
                <a:tc>
                  <a:txBody>
                    <a:bodyPr/>
                    <a:lstStyle/>
                    <a:p>
                      <a:r>
                        <a:rPr lang="en-US" sz="1800" dirty="0"/>
                        <a:t>1. </a:t>
                      </a:r>
                      <a:r>
                        <a:rPr lang="en-US" sz="1800" b="0" i="0" kern="1200" dirty="0">
                          <a:solidFill>
                            <a:schemeClr val="dk1"/>
                          </a:solidFill>
                          <a:effectLst/>
                          <a:latin typeface="+mn-lt"/>
                          <a:ea typeface="+mn-ea"/>
                          <a:cs typeface="+mn-cs"/>
                        </a:rPr>
                        <a:t>Physics of the L-H Transition and Pedestals</a:t>
                      </a:r>
                      <a:endParaRPr lang="en-US" sz="1800" dirty="0"/>
                    </a:p>
                  </a:txBody>
                  <a:tcPr/>
                </a:tc>
                <a:tc>
                  <a:txBody>
                    <a:bodyPr/>
                    <a:lstStyle/>
                    <a:p>
                      <a:r>
                        <a:rPr lang="en-US" sz="1800" b="0" i="0" kern="1200" dirty="0">
                          <a:solidFill>
                            <a:schemeClr val="dk1"/>
                          </a:solidFill>
                          <a:effectLst/>
                          <a:latin typeface="+mn-lt"/>
                          <a:ea typeface="+mn-ea"/>
                          <a:cs typeface="+mn-cs"/>
                        </a:rPr>
                        <a:t>Interpretative and predictive capability of L-H transitions</a:t>
                      </a:r>
                      <a:endParaRPr lang="en-US" sz="1800" dirty="0"/>
                    </a:p>
                  </a:txBody>
                  <a:tcPr/>
                </a:tc>
                <a:tc>
                  <a:txBody>
                    <a:bodyPr/>
                    <a:lstStyle/>
                    <a:p>
                      <a:r>
                        <a:rPr lang="en-US" sz="1800"/>
                        <a:t>Before/after first H mode plasma (2025?)</a:t>
                      </a:r>
                    </a:p>
                  </a:txBody>
                  <a:tcPr/>
                </a:tc>
                <a:extLst>
                  <a:ext uri="{0D108BD9-81ED-4DB2-BD59-A6C34878D82A}">
                    <a16:rowId xmlns:a16="http://schemas.microsoft.com/office/drawing/2014/main" val="3563530861"/>
                  </a:ext>
                </a:extLst>
              </a:tr>
              <a:tr h="370840">
                <a:tc>
                  <a:txBody>
                    <a:bodyPr/>
                    <a:lstStyle/>
                    <a:p>
                      <a:r>
                        <a:rPr lang="en-US" sz="1800"/>
                        <a:t>3. </a:t>
                      </a:r>
                      <a:r>
                        <a:rPr lang="en-US" sz="1800" b="0" i="0" kern="1200">
                          <a:solidFill>
                            <a:schemeClr val="dk1"/>
                          </a:solidFill>
                          <a:effectLst/>
                          <a:latin typeface="+mn-lt"/>
                          <a:ea typeface="+mn-ea"/>
                          <a:cs typeface="+mn-cs"/>
                        </a:rPr>
                        <a:t>Boundary plasma modelling</a:t>
                      </a:r>
                      <a:endParaRPr lang="en-US" sz="1800"/>
                    </a:p>
                  </a:txBody>
                  <a:tcPr/>
                </a:tc>
                <a:tc>
                  <a:txBody>
                    <a:bodyPr/>
                    <a:lstStyle/>
                    <a:p>
                      <a:r>
                        <a:rPr lang="en-US" sz="1800" dirty="0"/>
                        <a:t>neutrals/recycling modelling, impurities in edge turbulent codes</a:t>
                      </a:r>
                    </a:p>
                  </a:txBody>
                  <a:tcPr/>
                </a:tc>
                <a:tc>
                  <a:txBody>
                    <a:bodyPr/>
                    <a:lstStyle/>
                    <a:p>
                      <a:r>
                        <a:rPr lang="en-US" sz="1800"/>
                        <a:t>~2025</a:t>
                      </a:r>
                    </a:p>
                  </a:txBody>
                  <a:tcPr/>
                </a:tc>
                <a:extLst>
                  <a:ext uri="{0D108BD9-81ED-4DB2-BD59-A6C34878D82A}">
                    <a16:rowId xmlns:a16="http://schemas.microsoft.com/office/drawing/2014/main" val="3664683268"/>
                  </a:ext>
                </a:extLst>
              </a:tr>
              <a:tr h="370840">
                <a:tc>
                  <a:txBody>
                    <a:bodyPr/>
                    <a:lstStyle/>
                    <a:p>
                      <a:r>
                        <a:rPr lang="en-US" sz="1800"/>
                        <a:t>8. MHD Transients</a:t>
                      </a:r>
                    </a:p>
                  </a:txBody>
                  <a:tcPr/>
                </a:tc>
                <a:tc>
                  <a:txBody>
                    <a:bodyPr/>
                    <a:lstStyle/>
                    <a:p>
                      <a:r>
                        <a:rPr lang="en-US" sz="1800"/>
                        <a:t>Disruption modeling, SPI and MGI mitigation, ELM triggering and pacing</a:t>
                      </a:r>
                    </a:p>
                  </a:txBody>
                  <a:tcPr/>
                </a:tc>
                <a:tc>
                  <a:txBody>
                    <a:bodyPr/>
                    <a:lstStyle/>
                    <a:p>
                      <a:r>
                        <a:rPr lang="en-US" sz="1800"/>
                        <a:t>Possibly from 2023</a:t>
                      </a:r>
                    </a:p>
                  </a:txBody>
                  <a:tcPr/>
                </a:tc>
                <a:extLst>
                  <a:ext uri="{0D108BD9-81ED-4DB2-BD59-A6C34878D82A}">
                    <a16:rowId xmlns:a16="http://schemas.microsoft.com/office/drawing/2014/main" val="368764515"/>
                  </a:ext>
                </a:extLst>
              </a:tr>
              <a:tr h="370840">
                <a:tc>
                  <a:txBody>
                    <a:bodyPr/>
                    <a:lstStyle/>
                    <a:p>
                      <a:r>
                        <a:rPr lang="en-US" sz="1800"/>
                        <a:t>9. Dynamics of Runaway Electrons in Tokamak Disruptions</a:t>
                      </a:r>
                    </a:p>
                  </a:txBody>
                  <a:tcPr/>
                </a:tc>
                <a:tc>
                  <a:txBody>
                    <a:bodyPr/>
                    <a:lstStyle/>
                    <a:p>
                      <a:r>
                        <a:rPr lang="en-US" sz="1800"/>
                        <a:t>Validation of RE generation model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a:t>Possibly from 2023</a:t>
                      </a:r>
                    </a:p>
                    <a:p>
                      <a:endParaRPr lang="en-US" sz="1800"/>
                    </a:p>
                  </a:txBody>
                  <a:tcPr/>
                </a:tc>
                <a:extLst>
                  <a:ext uri="{0D108BD9-81ED-4DB2-BD59-A6C34878D82A}">
                    <a16:rowId xmlns:a16="http://schemas.microsoft.com/office/drawing/2014/main" val="2086796675"/>
                  </a:ext>
                </a:extLst>
              </a:tr>
              <a:tr h="370840">
                <a:tc>
                  <a:txBody>
                    <a:bodyPr/>
                    <a:lstStyle/>
                    <a:p>
                      <a:r>
                        <a:rPr lang="en-US" sz="1800"/>
                        <a:t>10. Physics of Burning Plasmas</a:t>
                      </a:r>
                    </a:p>
                  </a:txBody>
                  <a:tcPr/>
                </a:tc>
                <a:tc>
                  <a:txBody>
                    <a:bodyPr/>
                    <a:lstStyle/>
                    <a:p>
                      <a:r>
                        <a:rPr lang="en-US" sz="1800" dirty="0"/>
                        <a:t>Energetic Particle stability and transport, N-NBI distribution function modeling, ramp-up scenario with NBI</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Ongoing, data ~2025</a:t>
                      </a:r>
                    </a:p>
                    <a:p>
                      <a:endParaRPr lang="en-US" sz="1800" dirty="0"/>
                    </a:p>
                  </a:txBody>
                  <a:tcPr/>
                </a:tc>
                <a:extLst>
                  <a:ext uri="{0D108BD9-81ED-4DB2-BD59-A6C34878D82A}">
                    <a16:rowId xmlns:a16="http://schemas.microsoft.com/office/drawing/2014/main" val="732905047"/>
                  </a:ext>
                </a:extLst>
              </a:tr>
            </a:tbl>
          </a:graphicData>
        </a:graphic>
      </p:graphicFrame>
      <p:sp>
        <p:nvSpPr>
          <p:cNvPr id="8" name="ZoneTexte 7"/>
          <p:cNvSpPr txBox="1"/>
          <p:nvPr/>
        </p:nvSpPr>
        <p:spPr>
          <a:xfrm>
            <a:off x="3791744" y="5301208"/>
            <a:ext cx="4651412"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000" b="1" dirty="0" err="1" smtClean="0"/>
              <a:t>Modelling</a:t>
            </a:r>
            <a:r>
              <a:rPr lang="fr-FR" sz="2000" b="1" dirty="0" smtClean="0"/>
              <a:t> </a:t>
            </a:r>
            <a:r>
              <a:rPr lang="fr-FR" sz="2000" b="1" dirty="0" err="1" smtClean="0"/>
              <a:t>aims</a:t>
            </a:r>
            <a:r>
              <a:rPr lang="fr-FR" sz="2000" b="1" dirty="0" smtClean="0"/>
              <a:t> and </a:t>
            </a:r>
            <a:r>
              <a:rPr lang="fr-FR" sz="2000" b="1" dirty="0" err="1" smtClean="0"/>
              <a:t>needs</a:t>
            </a:r>
            <a:r>
              <a:rPr lang="fr-FR" sz="2000" b="1" dirty="0" smtClean="0"/>
              <a:t> to </a:t>
            </a:r>
            <a:r>
              <a:rPr lang="fr-FR" sz="2000" b="1" dirty="0" err="1" smtClean="0"/>
              <a:t>be</a:t>
            </a:r>
            <a:r>
              <a:rPr lang="fr-FR" sz="2000" b="1" dirty="0" smtClean="0"/>
              <a:t> </a:t>
            </a:r>
            <a:r>
              <a:rPr lang="fr-FR" sz="2000" b="1" dirty="0" err="1" smtClean="0"/>
              <a:t>defined</a:t>
            </a:r>
            <a:r>
              <a:rPr lang="fr-FR" sz="2000" b="1" dirty="0" smtClean="0"/>
              <a:t> </a:t>
            </a:r>
          </a:p>
          <a:p>
            <a:r>
              <a:rPr lang="fr-FR" sz="2000" b="1" dirty="0" smtClean="0"/>
              <a:t>in coordination </a:t>
            </a:r>
            <a:r>
              <a:rPr lang="fr-FR" sz="2000" b="1" dirty="0" err="1" smtClean="0"/>
              <a:t>with</a:t>
            </a:r>
            <a:r>
              <a:rPr lang="fr-FR" sz="2000" b="1" dirty="0" smtClean="0"/>
              <a:t> </a:t>
            </a:r>
            <a:r>
              <a:rPr lang="fr-FR" sz="2000" b="1" dirty="0" err="1" smtClean="0"/>
              <a:t>Experiment</a:t>
            </a:r>
            <a:r>
              <a:rPr lang="fr-FR" sz="2000" b="1" dirty="0" smtClean="0"/>
              <a:t> Team</a:t>
            </a:r>
            <a:endParaRPr lang="en-US" sz="2000" b="1" dirty="0"/>
          </a:p>
        </p:txBody>
      </p:sp>
      <p:sp>
        <p:nvSpPr>
          <p:cNvPr id="3" name="ZoneTexte 2"/>
          <p:cNvSpPr txBox="1"/>
          <p:nvPr/>
        </p:nvSpPr>
        <p:spPr>
          <a:xfrm>
            <a:off x="479376" y="4829958"/>
            <a:ext cx="5848973" cy="369332"/>
          </a:xfrm>
          <a:prstGeom prst="rect">
            <a:avLst/>
          </a:prstGeom>
          <a:noFill/>
        </p:spPr>
        <p:txBody>
          <a:bodyPr wrap="none" rtlCol="0">
            <a:spAutoFit/>
          </a:bodyPr>
          <a:lstStyle/>
          <a:p>
            <a:r>
              <a:rPr lang="fr-FR" dirty="0" smtClean="0"/>
              <a:t>- </a:t>
            </a:r>
            <a:r>
              <a:rPr lang="fr-FR" dirty="0" err="1" smtClean="0"/>
              <a:t>Proposals</a:t>
            </a:r>
            <a:r>
              <a:rPr lang="fr-FR" dirty="0" smtClean="0"/>
              <a:t> of EUROfusion </a:t>
            </a:r>
            <a:r>
              <a:rPr lang="fr-FR" dirty="0" err="1" smtClean="0"/>
              <a:t>Research</a:t>
            </a:r>
            <a:r>
              <a:rPr lang="fr-FR" dirty="0" smtClean="0"/>
              <a:t> Grants (ERG) </a:t>
            </a:r>
            <a:r>
              <a:rPr lang="fr-FR" dirty="0" err="1" smtClean="0"/>
              <a:t>welcome</a:t>
            </a:r>
            <a:r>
              <a:rPr lang="fr-FR" dirty="0" smtClean="0"/>
              <a:t>  </a:t>
            </a:r>
          </a:p>
        </p:txBody>
      </p:sp>
    </p:spTree>
    <p:extLst>
      <p:ext uri="{BB962C8B-B14F-4D97-AF65-F5344CB8AC3E}">
        <p14:creationId xmlns:p14="http://schemas.microsoft.com/office/powerpoint/2010/main" val="248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14672" y="218646"/>
            <a:ext cx="10058400" cy="457200"/>
          </a:xfrm>
        </p:spPr>
        <p:txBody>
          <a:bodyPr/>
          <a:lstStyle/>
          <a:p>
            <a:r>
              <a:rPr lang="fr-FR" sz="2800" b="1" dirty="0" smtClean="0"/>
              <a:t>This meeting CM sessions – 2023 </a:t>
            </a:r>
            <a:r>
              <a:rPr lang="fr-FR" sz="2800" b="1" dirty="0" err="1" smtClean="0"/>
              <a:t>activity</a:t>
            </a:r>
            <a:r>
              <a:rPr lang="fr-FR" sz="2800" b="1" dirty="0" smtClean="0"/>
              <a:t> planning</a:t>
            </a:r>
            <a:endParaRPr lang="en-GB" sz="2800" b="1" dirty="0"/>
          </a:p>
        </p:txBody>
      </p:sp>
      <p:sp>
        <p:nvSpPr>
          <p:cNvPr id="9" name="Espace réservé du contenu 8"/>
          <p:cNvSpPr>
            <a:spLocks noGrp="1"/>
          </p:cNvSpPr>
          <p:nvPr>
            <p:ph idx="1"/>
          </p:nvPr>
        </p:nvSpPr>
        <p:spPr>
          <a:xfrm>
            <a:off x="314672" y="936299"/>
            <a:ext cx="11877328" cy="4940973"/>
          </a:xfrm>
        </p:spPr>
        <p:txBody>
          <a:bodyPr>
            <a:noAutofit/>
          </a:bodyPr>
          <a:lstStyle/>
          <a:p>
            <a:r>
              <a:rPr lang="en-GB" sz="2000" b="1" dirty="0" smtClean="0"/>
              <a:t>IC </a:t>
            </a:r>
            <a:r>
              <a:rPr lang="en-GB" sz="2000" b="1" dirty="0"/>
              <a:t>related </a:t>
            </a:r>
            <a:r>
              <a:rPr lang="en-GB" sz="2000" b="1" dirty="0" smtClean="0"/>
              <a:t>topics</a:t>
            </a:r>
            <a:r>
              <a:rPr lang="en-GB" dirty="0" smtClean="0"/>
              <a:t>: </a:t>
            </a:r>
          </a:p>
          <a:p>
            <a:pPr marL="0" indent="0">
              <a:buNone/>
            </a:pPr>
            <a:r>
              <a:rPr lang="en-GB" dirty="0" smtClean="0"/>
              <a:t>    ECWC</a:t>
            </a:r>
            <a:r>
              <a:rPr lang="en-GB" dirty="0"/>
              <a:t>, </a:t>
            </a:r>
            <a:r>
              <a:rPr lang="en-GB" dirty="0" smtClean="0"/>
              <a:t>breakdown modelling, </a:t>
            </a:r>
            <a:r>
              <a:rPr lang="en-GB" dirty="0" err="1"/>
              <a:t>startup</a:t>
            </a:r>
            <a:r>
              <a:rPr lang="en-GB" dirty="0"/>
              <a:t> </a:t>
            </a:r>
            <a:r>
              <a:rPr lang="en-GB" dirty="0" smtClean="0"/>
              <a:t>runaway detection</a:t>
            </a:r>
            <a:endParaRPr lang="fr-FR" dirty="0" smtClean="0"/>
          </a:p>
          <a:p>
            <a:endParaRPr lang="en-GB" dirty="0" smtClean="0"/>
          </a:p>
          <a:p>
            <a:r>
              <a:rPr lang="en-GB" sz="2000" b="1" dirty="0" smtClean="0"/>
              <a:t>Scenario </a:t>
            </a:r>
            <a:r>
              <a:rPr lang="en-GB" sz="2000" b="1" dirty="0"/>
              <a:t>modelling </a:t>
            </a:r>
            <a:r>
              <a:rPr lang="en-GB" dirty="0"/>
              <a:t>- all aspects: discharge simulator, core transport/turbulence, MHD and fast particles stability </a:t>
            </a:r>
            <a:endParaRPr lang="en-GB" dirty="0" smtClean="0"/>
          </a:p>
          <a:p>
            <a:pPr lvl="1"/>
            <a:r>
              <a:rPr lang="en-GB" sz="1800" dirty="0" smtClean="0"/>
              <a:t>discussion </a:t>
            </a:r>
            <a:r>
              <a:rPr lang="en-GB" sz="1800" dirty="0"/>
              <a:t>shall focus on scenario revision to identify feasibility, limits and needs for advanced </a:t>
            </a:r>
            <a:r>
              <a:rPr lang="en-GB" sz="1800" dirty="0" smtClean="0"/>
              <a:t>modelling</a:t>
            </a:r>
          </a:p>
          <a:p>
            <a:pPr lvl="1"/>
            <a:r>
              <a:rPr lang="en-GB" sz="1800" dirty="0"/>
              <a:t>d</a:t>
            </a:r>
            <a:r>
              <a:rPr lang="en-GB" sz="1800" dirty="0" smtClean="0"/>
              <a:t>efinition of use cases for trainings </a:t>
            </a:r>
          </a:p>
          <a:p>
            <a:pPr marL="0" indent="0">
              <a:buNone/>
            </a:pPr>
            <a:endParaRPr lang="fr-FR" dirty="0"/>
          </a:p>
          <a:p>
            <a:pPr marL="0" indent="0">
              <a:buNone/>
            </a:pPr>
            <a:endParaRPr lang="en-GB" dirty="0" smtClean="0"/>
          </a:p>
          <a:p>
            <a:r>
              <a:rPr lang="en-GB" b="1" dirty="0" smtClean="0"/>
              <a:t>Edge/SOL </a:t>
            </a:r>
            <a:r>
              <a:rPr lang="en-GB" b="1" dirty="0"/>
              <a:t>divertor modelling </a:t>
            </a:r>
            <a:r>
              <a:rPr lang="en-GB" dirty="0" smtClean="0"/>
              <a:t>(</a:t>
            </a:r>
            <a:r>
              <a:rPr lang="en-GB" dirty="0"/>
              <a:t>including </a:t>
            </a:r>
            <a:r>
              <a:rPr lang="en-GB" b="1" dirty="0"/>
              <a:t>Langmuir probes </a:t>
            </a:r>
            <a:r>
              <a:rPr lang="en-GB" dirty="0" smtClean="0"/>
              <a:t>design) </a:t>
            </a:r>
            <a:r>
              <a:rPr lang="en-GB" dirty="0"/>
              <a:t>interface to equilibrium </a:t>
            </a:r>
            <a:endParaRPr lang="en-GB" dirty="0" smtClean="0"/>
          </a:p>
          <a:p>
            <a:endParaRPr lang="en-GB" dirty="0" smtClean="0"/>
          </a:p>
          <a:p>
            <a:endParaRPr lang="en-GB" dirty="0" smtClean="0"/>
          </a:p>
          <a:p>
            <a:endParaRPr lang="en-GB" dirty="0"/>
          </a:p>
          <a:p>
            <a:r>
              <a:rPr lang="en-GB" b="1" dirty="0" smtClean="0"/>
              <a:t>Disruption</a:t>
            </a:r>
            <a:r>
              <a:rPr lang="en-GB" dirty="0" smtClean="0"/>
              <a:t> trigger alarm / disruption modelling</a:t>
            </a:r>
            <a:r>
              <a:rPr lang="fr-FR" dirty="0" smtClean="0"/>
              <a:t> </a:t>
            </a:r>
            <a:endParaRPr lang="en-GB" dirty="0" smtClean="0"/>
          </a:p>
          <a:p>
            <a:pPr marL="0" indent="0">
              <a:buNone/>
            </a:pPr>
            <a:endParaRPr lang="en-GB" dirty="0"/>
          </a:p>
          <a:p>
            <a:r>
              <a:rPr lang="en-GB" b="1" dirty="0" smtClean="0"/>
              <a:t>EDICAM &amp; synthetic </a:t>
            </a:r>
            <a:r>
              <a:rPr lang="en-GB" b="1" dirty="0"/>
              <a:t>diagnostics (TPCI, </a:t>
            </a:r>
            <a:r>
              <a:rPr lang="en-GB" b="1" dirty="0" smtClean="0"/>
              <a:t>FILD) </a:t>
            </a:r>
            <a:r>
              <a:rPr lang="en-GB" dirty="0"/>
              <a:t>will be discussed during the respective enhancement </a:t>
            </a:r>
            <a:r>
              <a:rPr lang="en-GB" dirty="0" smtClean="0"/>
              <a:t>sessions</a:t>
            </a:r>
            <a:endParaRPr lang="en-GB" dirty="0"/>
          </a:p>
          <a:p>
            <a:endParaRPr lang="en-GB" dirty="0"/>
          </a:p>
        </p:txBody>
      </p:sp>
      <p:sp>
        <p:nvSpPr>
          <p:cNvPr id="4" name="Espace réservé du pied de page 3"/>
          <p:cNvSpPr>
            <a:spLocks noGrp="1"/>
          </p:cNvSpPr>
          <p:nvPr>
            <p:ph type="ftr" sz="quarter" idx="11"/>
          </p:nvPr>
        </p:nvSpPr>
        <p:spPr/>
        <p:txBody>
          <a:bodyPr/>
          <a:lstStyle/>
          <a:p>
            <a:r>
              <a:rPr lang="en-US" smtClean="0"/>
              <a:t>G. Falchetto WPSA PPM for AWP 2023 | Budapest  6 September 2022</a:t>
            </a:r>
            <a:endParaRPr lang="en-GB"/>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13</a:t>
            </a:fld>
            <a:endParaRPr lang="en-GB"/>
          </a:p>
        </p:txBody>
      </p:sp>
      <p:sp>
        <p:nvSpPr>
          <p:cNvPr id="6" name="ZoneTexte 5"/>
          <p:cNvSpPr txBox="1"/>
          <p:nvPr/>
        </p:nvSpPr>
        <p:spPr>
          <a:xfrm>
            <a:off x="6096000" y="936299"/>
            <a:ext cx="4752528"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b="1" dirty="0" smtClean="0"/>
              <a:t>Wed 7</a:t>
            </a:r>
            <a:r>
              <a:rPr lang="en-GB" b="1" baseline="30000" dirty="0" smtClean="0"/>
              <a:t>th</a:t>
            </a:r>
            <a:r>
              <a:rPr lang="en-GB" b="1" dirty="0" smtClean="0"/>
              <a:t> @11h </a:t>
            </a:r>
          </a:p>
          <a:p>
            <a:r>
              <a:rPr lang="en-GB" b="1" dirty="0" smtClean="0"/>
              <a:t>Topic </a:t>
            </a:r>
            <a:r>
              <a:rPr lang="en-GB" b="1" dirty="0"/>
              <a:t>session: IC 2023 preparation - First plasma</a:t>
            </a:r>
          </a:p>
        </p:txBody>
      </p:sp>
      <p:sp>
        <p:nvSpPr>
          <p:cNvPr id="7" name="Rectangle 6"/>
          <p:cNvSpPr/>
          <p:nvPr/>
        </p:nvSpPr>
        <p:spPr>
          <a:xfrm>
            <a:off x="6096000" y="3966004"/>
            <a:ext cx="4752528"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b="1" dirty="0" smtClean="0"/>
              <a:t>Thu 8</a:t>
            </a:r>
            <a:r>
              <a:rPr lang="en-GB" b="1" baseline="30000" dirty="0" smtClean="0"/>
              <a:t>th</a:t>
            </a:r>
            <a:r>
              <a:rPr lang="en-GB" b="1" dirty="0" smtClean="0"/>
              <a:t> 14h30-16h Room 2 </a:t>
            </a:r>
          </a:p>
          <a:p>
            <a:r>
              <a:rPr lang="en-GB" b="1" dirty="0" smtClean="0"/>
              <a:t>Parallel session</a:t>
            </a:r>
            <a:r>
              <a:rPr lang="en-GB" b="1" dirty="0"/>
              <a:t>: Edge/divertor </a:t>
            </a:r>
            <a:r>
              <a:rPr lang="en-GB" b="1" dirty="0" smtClean="0"/>
              <a:t>modelling</a:t>
            </a:r>
            <a:endParaRPr lang="en-GB" b="1" dirty="0"/>
          </a:p>
        </p:txBody>
      </p:sp>
      <p:sp>
        <p:nvSpPr>
          <p:cNvPr id="10" name="Rectangle 9"/>
          <p:cNvSpPr/>
          <p:nvPr/>
        </p:nvSpPr>
        <p:spPr>
          <a:xfrm>
            <a:off x="6114664" y="4838430"/>
            <a:ext cx="4949888"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b="1" dirty="0" smtClean="0"/>
              <a:t>Thu 8</a:t>
            </a:r>
            <a:r>
              <a:rPr lang="en-GB" b="1" baseline="30000" dirty="0" smtClean="0"/>
              <a:t>th</a:t>
            </a:r>
            <a:r>
              <a:rPr lang="en-GB" b="1" dirty="0" smtClean="0"/>
              <a:t> 16h30 Room 2 </a:t>
            </a:r>
          </a:p>
          <a:p>
            <a:r>
              <a:rPr lang="en-GB" b="1" dirty="0" smtClean="0"/>
              <a:t>Parallel </a:t>
            </a:r>
            <a:r>
              <a:rPr lang="en-GB" b="1" dirty="0"/>
              <a:t>session:  </a:t>
            </a:r>
            <a:r>
              <a:rPr lang="en-GB" b="1" dirty="0" smtClean="0"/>
              <a:t>Disruption </a:t>
            </a:r>
            <a:r>
              <a:rPr lang="en-GB" b="1" dirty="0"/>
              <a:t>avoidance techniques </a:t>
            </a:r>
          </a:p>
        </p:txBody>
      </p:sp>
      <p:sp>
        <p:nvSpPr>
          <p:cNvPr id="11" name="Rectangle 10"/>
          <p:cNvSpPr/>
          <p:nvPr/>
        </p:nvSpPr>
        <p:spPr>
          <a:xfrm>
            <a:off x="6096000" y="5978593"/>
            <a:ext cx="4752528"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b="1" dirty="0" smtClean="0"/>
              <a:t>Thu 8</a:t>
            </a:r>
            <a:r>
              <a:rPr lang="en-GB" b="1" baseline="30000" dirty="0" smtClean="0"/>
              <a:t>th</a:t>
            </a:r>
            <a:r>
              <a:rPr lang="en-GB" b="1" dirty="0" smtClean="0"/>
              <a:t> 10h30 &amp; 14h Room 1 ENH sessions</a:t>
            </a:r>
          </a:p>
        </p:txBody>
      </p:sp>
      <p:sp>
        <p:nvSpPr>
          <p:cNvPr id="12" name="Rectangle 11"/>
          <p:cNvSpPr/>
          <p:nvPr/>
        </p:nvSpPr>
        <p:spPr>
          <a:xfrm>
            <a:off x="6096000" y="2701069"/>
            <a:ext cx="5667664"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b="1" dirty="0" smtClean="0"/>
              <a:t>Wed 7</a:t>
            </a:r>
            <a:r>
              <a:rPr lang="en-GB" b="1" baseline="30000" dirty="0" smtClean="0"/>
              <a:t>th</a:t>
            </a:r>
            <a:r>
              <a:rPr lang="en-GB" b="1" dirty="0" smtClean="0"/>
              <a:t> 14h-18h </a:t>
            </a:r>
          </a:p>
          <a:p>
            <a:r>
              <a:rPr lang="en-GB" b="1" dirty="0" smtClean="0"/>
              <a:t>Topic </a:t>
            </a:r>
            <a:r>
              <a:rPr lang="en-GB" b="1" dirty="0"/>
              <a:t>session: </a:t>
            </a:r>
            <a:r>
              <a:rPr lang="en-GB" b="1" dirty="0" smtClean="0"/>
              <a:t>Discharge </a:t>
            </a:r>
            <a:r>
              <a:rPr lang="en-GB" b="1" dirty="0"/>
              <a:t>simulator and scenario </a:t>
            </a:r>
            <a:r>
              <a:rPr lang="en-GB" b="1" dirty="0" smtClean="0"/>
              <a:t>modelling</a:t>
            </a:r>
            <a:endParaRPr lang="en-GB" b="1" dirty="0"/>
          </a:p>
        </p:txBody>
      </p:sp>
    </p:spTree>
    <p:extLst>
      <p:ext uri="{BB962C8B-B14F-4D97-AF65-F5344CB8AC3E}">
        <p14:creationId xmlns:p14="http://schemas.microsoft.com/office/powerpoint/2010/main" val="2261698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2800" dirty="0" smtClean="0"/>
              <a:t>BACKUP</a:t>
            </a:r>
            <a:endParaRPr lang="en-GB" sz="2800" dirty="0"/>
          </a:p>
        </p:txBody>
      </p:sp>
      <p:sp>
        <p:nvSpPr>
          <p:cNvPr id="4" name="Espace réservé du pied de page 3"/>
          <p:cNvSpPr>
            <a:spLocks noGrp="1"/>
          </p:cNvSpPr>
          <p:nvPr>
            <p:ph type="ftr" sz="quarter" idx="11"/>
          </p:nvPr>
        </p:nvSpPr>
        <p:spPr/>
        <p:txBody>
          <a:bodyPr/>
          <a:lstStyle/>
          <a:p>
            <a:r>
              <a:rPr lang="fr-FR" smtClean="0"/>
              <a:t>G. Falchetto WPSA PPM for AWP 2023 | Budapest  6 September 2022</a:t>
            </a:r>
            <a:endParaRPr lang="en-GB"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14</a:t>
            </a:fld>
            <a:endParaRPr lang="en-GB" dirty="0"/>
          </a:p>
        </p:txBody>
      </p:sp>
      <p:sp>
        <p:nvSpPr>
          <p:cNvPr id="6" name="Titre 5"/>
          <p:cNvSpPr>
            <a:spLocks noGrp="1"/>
          </p:cNvSpPr>
          <p:nvPr>
            <p:ph type="title"/>
          </p:nvPr>
        </p:nvSpPr>
        <p:spPr/>
        <p:txBody>
          <a:bodyPr/>
          <a:lstStyle/>
          <a:p>
            <a:endParaRPr lang="en-GB"/>
          </a:p>
        </p:txBody>
      </p:sp>
    </p:spTree>
    <p:extLst>
      <p:ext uri="{BB962C8B-B14F-4D97-AF65-F5344CB8AC3E}">
        <p14:creationId xmlns:p14="http://schemas.microsoft.com/office/powerpoint/2010/main" val="525938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Useful</a:t>
            </a:r>
            <a:r>
              <a:rPr lang="fr-FR" dirty="0"/>
              <a:t> links wiki – EUROfusion Gateway – data </a:t>
            </a:r>
            <a:r>
              <a:rPr lang="fr-FR"/>
              <a:t>repository</a:t>
            </a:r>
            <a:endParaRPr lang="en-US" dirty="0"/>
          </a:p>
        </p:txBody>
      </p:sp>
      <p:sp>
        <p:nvSpPr>
          <p:cNvPr id="3" name="Espace réservé du contenu 2"/>
          <p:cNvSpPr>
            <a:spLocks noGrp="1"/>
          </p:cNvSpPr>
          <p:nvPr>
            <p:ph idx="1"/>
          </p:nvPr>
        </p:nvSpPr>
        <p:spPr>
          <a:xfrm>
            <a:off x="314672" y="698444"/>
            <a:ext cx="11103024" cy="5857326"/>
          </a:xfrm>
        </p:spPr>
        <p:txBody>
          <a:bodyPr>
            <a:noAutofit/>
          </a:bodyPr>
          <a:lstStyle/>
          <a:p>
            <a:pPr>
              <a:spcBef>
                <a:spcPts val="0"/>
              </a:spcBef>
            </a:pPr>
            <a:r>
              <a:rPr lang="en-US" dirty="0">
                <a:solidFill>
                  <a:srgbClr val="222222"/>
                </a:solidFill>
                <a:hlinkClick r:id="rId2"/>
              </a:rPr>
              <a:t>https://wiki.euro-fusion.org/wiki/WPSA:_Code_Management_and_Simulation</a:t>
            </a:r>
            <a:endParaRPr lang="en-US" dirty="0">
              <a:solidFill>
                <a:srgbClr val="222222"/>
              </a:solidFill>
            </a:endParaRPr>
          </a:p>
          <a:p>
            <a:pPr marL="0" indent="0">
              <a:spcBef>
                <a:spcPts val="0"/>
              </a:spcBef>
              <a:buNone/>
            </a:pPr>
            <a:r>
              <a:rPr lang="en-US" i="1" dirty="0">
                <a:solidFill>
                  <a:srgbClr val="FF0000"/>
                </a:solidFill>
              </a:rPr>
              <a:t>										</a:t>
            </a:r>
            <a:endParaRPr lang="en-US" dirty="0">
              <a:solidFill>
                <a:srgbClr val="222222"/>
              </a:solidFill>
            </a:endParaRPr>
          </a:p>
          <a:p>
            <a:pPr>
              <a:spcBef>
                <a:spcPts val="0"/>
              </a:spcBef>
            </a:pPr>
            <a:r>
              <a:rPr lang="en-US" dirty="0">
                <a:solidFill>
                  <a:srgbClr val="222222"/>
                </a:solidFill>
              </a:rPr>
              <a:t>The </a:t>
            </a:r>
            <a:r>
              <a:rPr lang="en-US" b="1" dirty="0">
                <a:solidFill>
                  <a:srgbClr val="222222"/>
                </a:solidFill>
              </a:rPr>
              <a:t>EUROfusion Gateway</a:t>
            </a:r>
            <a:r>
              <a:rPr lang="en-US" dirty="0">
                <a:solidFill>
                  <a:srgbClr val="222222"/>
                </a:solidFill>
              </a:rPr>
              <a:t> cluster is the home of WPSA code development work and shared simulation tools</a:t>
            </a:r>
          </a:p>
          <a:p>
            <a:pPr marL="0" indent="0">
              <a:spcBef>
                <a:spcPts val="0"/>
              </a:spcBef>
              <a:buNone/>
            </a:pPr>
            <a:r>
              <a:rPr lang="en-US" dirty="0">
                <a:solidFill>
                  <a:srgbClr val="222222"/>
                </a:solidFill>
              </a:rPr>
              <a:t>	</a:t>
            </a:r>
          </a:p>
          <a:p>
            <a:pPr lvl="1">
              <a:spcBef>
                <a:spcPts val="0"/>
              </a:spcBef>
            </a:pPr>
            <a:r>
              <a:rPr lang="en-US" sz="1800" b="1" dirty="0">
                <a:solidFill>
                  <a:srgbClr val="3366BB"/>
                </a:solidFill>
                <a:hlinkClick r:id="rId3"/>
              </a:rPr>
              <a:t>Gateway access request</a:t>
            </a:r>
            <a:r>
              <a:rPr lang="en-US" sz="1800" dirty="0">
                <a:solidFill>
                  <a:srgbClr val="222222"/>
                </a:solidFill>
              </a:rPr>
              <a:t> please follow the procedure on: </a:t>
            </a:r>
            <a:r>
              <a:rPr lang="en-US" sz="1800" dirty="0">
                <a:solidFill>
                  <a:srgbClr val="222222"/>
                </a:solidFill>
                <a:hlinkClick r:id="rId3"/>
              </a:rPr>
              <a:t>https://wiki.eufus.eu/doku.php</a:t>
            </a:r>
            <a:r>
              <a:rPr lang="en-US" sz="1800" dirty="0">
                <a:solidFill>
                  <a:srgbClr val="222222"/>
                </a:solidFill>
              </a:rPr>
              <a:t> </a:t>
            </a:r>
          </a:p>
          <a:p>
            <a:pPr marL="300038" lvl="1" indent="0">
              <a:spcBef>
                <a:spcPts val="0"/>
              </a:spcBef>
              <a:buNone/>
            </a:pPr>
            <a:endParaRPr lang="en-US" sz="1800" dirty="0">
              <a:solidFill>
                <a:srgbClr val="222222"/>
              </a:solidFill>
            </a:endParaRPr>
          </a:p>
          <a:p>
            <a:pPr lvl="1">
              <a:spcBef>
                <a:spcPts val="0"/>
              </a:spcBef>
            </a:pPr>
            <a:r>
              <a:rPr lang="fr-FR" sz="1800" dirty="0">
                <a:solidFill>
                  <a:srgbClr val="222222"/>
                </a:solidFill>
              </a:rPr>
              <a:t>Gateway login</a:t>
            </a:r>
            <a:r>
              <a:rPr lang="en-US" sz="1800" dirty="0">
                <a:solidFill>
                  <a:srgbClr val="222222"/>
                </a:solidFill>
              </a:rPr>
              <a:t> (X2Go, </a:t>
            </a:r>
            <a:r>
              <a:rPr lang="en-US" sz="1800" dirty="0" err="1">
                <a:solidFill>
                  <a:srgbClr val="222222"/>
                </a:solidFill>
              </a:rPr>
              <a:t>NoMachine</a:t>
            </a:r>
            <a:r>
              <a:rPr lang="en-US" sz="1800" dirty="0">
                <a:solidFill>
                  <a:srgbClr val="222222"/>
                </a:solidFill>
              </a:rPr>
              <a:t>, </a:t>
            </a:r>
            <a:r>
              <a:rPr lang="en-US" sz="1800" dirty="0" err="1">
                <a:solidFill>
                  <a:srgbClr val="222222"/>
                </a:solidFill>
              </a:rPr>
              <a:t>ssh</a:t>
            </a:r>
            <a:r>
              <a:rPr lang="en-US" sz="1800" dirty="0">
                <a:solidFill>
                  <a:srgbClr val="222222"/>
                </a:solidFill>
              </a:rPr>
              <a:t>) </a:t>
            </a:r>
            <a:r>
              <a:rPr lang="en-US" sz="1800" dirty="0">
                <a:solidFill>
                  <a:srgbClr val="222222"/>
                </a:solidFill>
                <a:hlinkClick r:id="rId4"/>
              </a:rPr>
              <a:t>g2username@login.eufus.eu</a:t>
            </a:r>
            <a:endParaRPr lang="en-US" sz="1800" dirty="0">
              <a:solidFill>
                <a:srgbClr val="222222"/>
              </a:solidFill>
            </a:endParaRPr>
          </a:p>
          <a:p>
            <a:pPr marL="300038" lvl="1" indent="0">
              <a:spcBef>
                <a:spcPts val="0"/>
              </a:spcBef>
              <a:buNone/>
            </a:pPr>
            <a:endParaRPr lang="en-US" sz="1800" dirty="0">
              <a:solidFill>
                <a:srgbClr val="222222"/>
              </a:solidFill>
            </a:endParaRPr>
          </a:p>
          <a:p>
            <a:pPr lvl="1">
              <a:spcBef>
                <a:spcPts val="0"/>
              </a:spcBef>
            </a:pPr>
            <a:r>
              <a:rPr lang="en-US" sz="1800" dirty="0">
                <a:solidFill>
                  <a:srgbClr val="222222"/>
                </a:solidFill>
              </a:rPr>
              <a:t>A training on the Gateway setup and use (as well as on IMAS) provided by ACH is available, links on: </a:t>
            </a:r>
            <a:r>
              <a:rPr lang="en-US" sz="1800" dirty="0">
                <a:solidFill>
                  <a:srgbClr val="3366BB"/>
                </a:solidFill>
              </a:rPr>
              <a:t> </a:t>
            </a:r>
          </a:p>
          <a:p>
            <a:pPr marL="571501" lvl="1" indent="0">
              <a:spcBef>
                <a:spcPts val="0"/>
              </a:spcBef>
              <a:buNone/>
            </a:pPr>
            <a:r>
              <a:rPr lang="en-US" sz="1800" dirty="0">
                <a:solidFill>
                  <a:srgbClr val="3366BB"/>
                </a:solidFill>
                <a:hlinkClick r:id="rId5"/>
              </a:rPr>
              <a:t>https://wiki.euro-fusion.org/wiki/ACH-04</a:t>
            </a:r>
            <a:r>
              <a:rPr lang="en-US" sz="1800" dirty="0">
                <a:solidFill>
                  <a:srgbClr val="3366BB"/>
                </a:solidFill>
              </a:rPr>
              <a:t> </a:t>
            </a:r>
            <a:r>
              <a:rPr lang="en-US" sz="1800" dirty="0">
                <a:solidFill>
                  <a:srgbClr val="222222"/>
                </a:solidFill>
              </a:rPr>
              <a:t> </a:t>
            </a:r>
            <a:endParaRPr lang="fr-FR" sz="1800" dirty="0">
              <a:solidFill>
                <a:srgbClr val="222222"/>
              </a:solidFill>
            </a:endParaRPr>
          </a:p>
          <a:p>
            <a:pPr marL="0" indent="0">
              <a:spcBef>
                <a:spcPts val="0"/>
              </a:spcBef>
              <a:buNone/>
            </a:pPr>
            <a:endParaRPr lang="en-US" dirty="0">
              <a:solidFill>
                <a:srgbClr val="222222"/>
              </a:solidFill>
            </a:endParaRPr>
          </a:p>
          <a:p>
            <a:pPr>
              <a:spcBef>
                <a:spcPts val="0"/>
              </a:spcBef>
            </a:pPr>
            <a:r>
              <a:rPr lang="en-US" dirty="0">
                <a:solidFill>
                  <a:srgbClr val="222222"/>
                </a:solidFill>
              </a:rPr>
              <a:t>A </a:t>
            </a:r>
            <a:r>
              <a:rPr lang="en-US" b="1" dirty="0" err="1">
                <a:solidFill>
                  <a:srgbClr val="222222"/>
                </a:solidFill>
              </a:rPr>
              <a:t>gitlab</a:t>
            </a:r>
            <a:r>
              <a:rPr lang="en-US" dirty="0">
                <a:solidFill>
                  <a:srgbClr val="222222"/>
                </a:solidFill>
              </a:rPr>
              <a:t> has </a:t>
            </a:r>
            <a:r>
              <a:rPr lang="en-US" dirty="0" err="1">
                <a:solidFill>
                  <a:srgbClr val="222222"/>
                </a:solidFill>
              </a:rPr>
              <a:t>beeen</a:t>
            </a:r>
            <a:r>
              <a:rPr lang="en-US" dirty="0">
                <a:solidFill>
                  <a:srgbClr val="222222"/>
                </a:solidFill>
              </a:rPr>
              <a:t> setup: </a:t>
            </a:r>
            <a:r>
              <a:rPr lang="en-US" dirty="0">
                <a:solidFill>
                  <a:srgbClr val="3366BB"/>
                </a:solidFill>
                <a:hlinkClick r:id="rId6"/>
              </a:rPr>
              <a:t>https://gitlab.eufus.eu/</a:t>
            </a:r>
            <a:endParaRPr lang="en-US" dirty="0"/>
          </a:p>
          <a:p>
            <a:pPr>
              <a:spcBef>
                <a:spcPts val="0"/>
              </a:spcBef>
            </a:pPr>
            <a:endParaRPr lang="en-US" dirty="0">
              <a:solidFill>
                <a:srgbClr val="222222"/>
              </a:solidFill>
            </a:endParaRPr>
          </a:p>
          <a:p>
            <a:pPr>
              <a:spcBef>
                <a:spcPts val="0"/>
              </a:spcBef>
            </a:pPr>
            <a:r>
              <a:rPr lang="en-US" dirty="0">
                <a:solidFill>
                  <a:srgbClr val="222222"/>
                </a:solidFill>
              </a:rPr>
              <a:t>A repository for WPSA Gateway users has been created : </a:t>
            </a:r>
            <a:r>
              <a:rPr lang="en-US" b="1" dirty="0">
                <a:solidFill>
                  <a:srgbClr val="003399"/>
                </a:solidFill>
              </a:rPr>
              <a:t>/</a:t>
            </a:r>
            <a:r>
              <a:rPr lang="en-US" b="1" dirty="0" err="1">
                <a:solidFill>
                  <a:srgbClr val="003399"/>
                </a:solidFill>
              </a:rPr>
              <a:t>afs</a:t>
            </a:r>
            <a:r>
              <a:rPr lang="en-US" b="1" dirty="0">
                <a:solidFill>
                  <a:srgbClr val="003399"/>
                </a:solidFill>
              </a:rPr>
              <a:t>/eufus.eu/</a:t>
            </a:r>
            <a:r>
              <a:rPr lang="en-US" b="1" dirty="0" err="1">
                <a:solidFill>
                  <a:srgbClr val="003399"/>
                </a:solidFill>
              </a:rPr>
              <a:t>gw</a:t>
            </a:r>
            <a:r>
              <a:rPr lang="en-US" b="1" dirty="0">
                <a:solidFill>
                  <a:srgbClr val="003399"/>
                </a:solidFill>
              </a:rPr>
              <a:t>/</a:t>
            </a:r>
            <a:r>
              <a:rPr lang="en-US" b="1" dirty="0" err="1">
                <a:solidFill>
                  <a:srgbClr val="003399"/>
                </a:solidFill>
              </a:rPr>
              <a:t>wpsa</a:t>
            </a:r>
            <a:r>
              <a:rPr lang="en-US" b="1" dirty="0">
                <a:solidFill>
                  <a:srgbClr val="003399"/>
                </a:solidFill>
              </a:rPr>
              <a:t>  </a:t>
            </a:r>
          </a:p>
          <a:p>
            <a:pPr marL="0" indent="0">
              <a:spcBef>
                <a:spcPts val="0"/>
              </a:spcBef>
              <a:buNone/>
            </a:pPr>
            <a:r>
              <a:rPr lang="en-US" dirty="0">
                <a:solidFill>
                  <a:srgbClr val="222222"/>
                </a:solidFill>
              </a:rPr>
              <a:t>	you can request access to </a:t>
            </a:r>
            <a:r>
              <a:rPr lang="en-US" dirty="0">
                <a:solidFill>
                  <a:srgbClr val="3366BB"/>
                </a:solidFill>
                <a:hlinkClick r:id="rId7"/>
              </a:rPr>
              <a:t>admins</a:t>
            </a:r>
            <a:r>
              <a:rPr lang="en-US" dirty="0">
                <a:solidFill>
                  <a:srgbClr val="3366BB"/>
                </a:solidFill>
              </a:rPr>
              <a:t>: mail to</a:t>
            </a:r>
            <a:r>
              <a:rPr lang="en-US" dirty="0">
                <a:solidFill>
                  <a:srgbClr val="222222"/>
                </a:solidFill>
              </a:rPr>
              <a:t> rcoelho@ipfn.ist.utl.pt; CC </a:t>
            </a:r>
            <a:r>
              <a:rPr lang="en-US" dirty="0">
                <a:solidFill>
                  <a:srgbClr val="222222"/>
                </a:solidFill>
                <a:hlinkClick r:id="rId8"/>
              </a:rPr>
              <a:t>gloria.falchetto@cea.fr</a:t>
            </a:r>
            <a:endParaRPr lang="en-US" dirty="0">
              <a:solidFill>
                <a:srgbClr val="222222"/>
              </a:solidFill>
            </a:endParaRPr>
          </a:p>
          <a:p>
            <a:pPr>
              <a:spcBef>
                <a:spcPts val="0"/>
              </a:spcBef>
            </a:pPr>
            <a:r>
              <a:rPr lang="fr-FR" dirty="0" err="1" smtClean="0">
                <a:solidFill>
                  <a:srgbClr val="222222"/>
                </a:solidFill>
              </a:rPr>
              <a:t>Previous</a:t>
            </a:r>
            <a:r>
              <a:rPr lang="fr-FR" dirty="0" smtClean="0">
                <a:solidFill>
                  <a:srgbClr val="222222"/>
                </a:solidFill>
              </a:rPr>
              <a:t> JT-60SA </a:t>
            </a:r>
            <a:r>
              <a:rPr lang="fr-FR" dirty="0" err="1">
                <a:solidFill>
                  <a:srgbClr val="222222"/>
                </a:solidFill>
              </a:rPr>
              <a:t>modelling</a:t>
            </a:r>
            <a:r>
              <a:rPr lang="fr-FR" dirty="0">
                <a:solidFill>
                  <a:srgbClr val="222222"/>
                </a:solidFill>
              </a:rPr>
              <a:t> data </a:t>
            </a:r>
            <a:r>
              <a:rPr lang="fr-FR" dirty="0" err="1">
                <a:solidFill>
                  <a:srgbClr val="222222"/>
                </a:solidFill>
              </a:rPr>
              <a:t>is</a:t>
            </a:r>
            <a:r>
              <a:rPr lang="fr-FR" dirty="0">
                <a:solidFill>
                  <a:srgbClr val="222222"/>
                </a:solidFill>
              </a:rPr>
              <a:t> </a:t>
            </a:r>
            <a:r>
              <a:rPr lang="fr-FR" dirty="0" err="1">
                <a:solidFill>
                  <a:srgbClr val="222222"/>
                </a:solidFill>
              </a:rPr>
              <a:t>stored</a:t>
            </a:r>
            <a:r>
              <a:rPr lang="fr-FR" dirty="0">
                <a:solidFill>
                  <a:srgbClr val="222222"/>
                </a:solidFill>
              </a:rPr>
              <a:t> </a:t>
            </a:r>
            <a:r>
              <a:rPr lang="fr-FR" dirty="0" err="1">
                <a:solidFill>
                  <a:srgbClr val="222222"/>
                </a:solidFill>
              </a:rPr>
              <a:t>here</a:t>
            </a:r>
            <a:r>
              <a:rPr lang="fr-FR" dirty="0">
                <a:solidFill>
                  <a:srgbClr val="222222"/>
                </a:solidFill>
              </a:rPr>
              <a:t>:</a:t>
            </a:r>
            <a:endParaRPr lang="en-US" dirty="0">
              <a:solidFill>
                <a:srgbClr val="222222"/>
              </a:solidFill>
            </a:endParaRPr>
          </a:p>
          <a:p>
            <a:pPr marL="0" indent="0">
              <a:spcBef>
                <a:spcPts val="0"/>
              </a:spcBef>
              <a:buNone/>
            </a:pPr>
            <a:r>
              <a:rPr lang="en-US" dirty="0">
                <a:solidFill>
                  <a:srgbClr val="222222"/>
                </a:solidFill>
              </a:rPr>
              <a:t>	/</a:t>
            </a:r>
            <a:r>
              <a:rPr lang="en-US" dirty="0" err="1" smtClean="0">
                <a:solidFill>
                  <a:srgbClr val="222222"/>
                </a:solidFill>
              </a:rPr>
              <a:t>afs</a:t>
            </a:r>
            <a:r>
              <a:rPr lang="en-US" dirty="0" smtClean="0">
                <a:solidFill>
                  <a:srgbClr val="222222"/>
                </a:solidFill>
              </a:rPr>
              <a:t>/</a:t>
            </a:r>
            <a:r>
              <a:rPr lang="en-US" dirty="0" err="1" smtClean="0">
                <a:solidFill>
                  <a:srgbClr val="222222"/>
                </a:solidFill>
              </a:rPr>
              <a:t>gw</a:t>
            </a:r>
            <a:r>
              <a:rPr lang="en-US" dirty="0" smtClean="0">
                <a:solidFill>
                  <a:srgbClr val="222222"/>
                </a:solidFill>
              </a:rPr>
              <a:t>/</a:t>
            </a:r>
            <a:r>
              <a:rPr lang="en-US" dirty="0" err="1" smtClean="0">
                <a:solidFill>
                  <a:srgbClr val="222222"/>
                </a:solidFill>
              </a:rPr>
              <a:t>wpsa</a:t>
            </a:r>
            <a:r>
              <a:rPr lang="en-US" dirty="0" smtClean="0">
                <a:solidFill>
                  <a:srgbClr val="222222"/>
                </a:solidFill>
              </a:rPr>
              <a:t>/</a:t>
            </a:r>
            <a:r>
              <a:rPr lang="en-US" dirty="0" err="1" smtClean="0">
                <a:solidFill>
                  <a:srgbClr val="222222"/>
                </a:solidFill>
              </a:rPr>
              <a:t>groupoffice</a:t>
            </a:r>
            <a:r>
              <a:rPr lang="en-US" dirty="0" smtClean="0">
                <a:solidFill>
                  <a:srgbClr val="222222"/>
                </a:solidFill>
              </a:rPr>
              <a:t>/users/MODELING </a:t>
            </a:r>
            <a:endParaRPr lang="en-US" dirty="0">
              <a:solidFill>
                <a:srgbClr val="222222"/>
              </a:solidFill>
            </a:endParaRPr>
          </a:p>
          <a:p>
            <a:pPr marL="0" indent="0">
              <a:spcBef>
                <a:spcPts val="0"/>
              </a:spcBef>
              <a:buNone/>
            </a:pPr>
            <a:endParaRPr lang="en-US" dirty="0">
              <a:solidFill>
                <a:srgbClr val="222222"/>
              </a:solidFill>
            </a:endParaRPr>
          </a:p>
          <a:p>
            <a:pPr>
              <a:spcBef>
                <a:spcPts val="0"/>
              </a:spcBef>
            </a:pPr>
            <a:r>
              <a:rPr lang="en-US" dirty="0">
                <a:solidFill>
                  <a:srgbClr val="222222"/>
                </a:solidFill>
              </a:rPr>
              <a:t>Documentation tutorials on discharge simulator METIS / CREATE_EGENE</a:t>
            </a:r>
          </a:p>
          <a:p>
            <a:pPr lvl="1">
              <a:spcBef>
                <a:spcPts val="0"/>
              </a:spcBef>
            </a:pPr>
            <a:r>
              <a:rPr lang="en-US" sz="1600" dirty="0">
                <a:solidFill>
                  <a:srgbClr val="222222"/>
                </a:solidFill>
                <a:hlinkClick r:id="rId9"/>
              </a:rPr>
              <a:t>https://wiki.euro-fusion.org/wiki/WPSA_CM:_Discharge_simulator</a:t>
            </a:r>
            <a:endParaRPr lang="en-US" sz="1600" dirty="0">
              <a:solidFill>
                <a:srgbClr val="222222"/>
              </a:solidFill>
            </a:endParaRPr>
          </a:p>
          <a:p>
            <a:pPr>
              <a:spcBef>
                <a:spcPts val="0"/>
              </a:spcBef>
            </a:pPr>
            <a:r>
              <a:rPr lang="en-US" dirty="0">
                <a:solidFill>
                  <a:srgbClr val="222222"/>
                </a:solidFill>
              </a:rPr>
              <a:t>Gateway repository :  /</a:t>
            </a:r>
            <a:r>
              <a:rPr lang="en-US" dirty="0" err="1">
                <a:solidFill>
                  <a:srgbClr val="222222"/>
                </a:solidFill>
              </a:rPr>
              <a:t>afs</a:t>
            </a:r>
            <a:r>
              <a:rPr lang="en-US" dirty="0">
                <a:solidFill>
                  <a:srgbClr val="222222"/>
                </a:solidFill>
              </a:rPr>
              <a:t>/</a:t>
            </a:r>
            <a:r>
              <a:rPr lang="en-US" dirty="0" err="1">
                <a:solidFill>
                  <a:srgbClr val="222222"/>
                </a:solidFill>
              </a:rPr>
              <a:t>gw</a:t>
            </a:r>
            <a:r>
              <a:rPr lang="en-US" dirty="0">
                <a:solidFill>
                  <a:srgbClr val="222222"/>
                </a:solidFill>
              </a:rPr>
              <a:t>/</a:t>
            </a:r>
            <a:r>
              <a:rPr lang="en-US" dirty="0" err="1">
                <a:solidFill>
                  <a:srgbClr val="222222"/>
                </a:solidFill>
              </a:rPr>
              <a:t>wpsa</a:t>
            </a:r>
            <a:r>
              <a:rPr lang="en-US" dirty="0">
                <a:solidFill>
                  <a:srgbClr val="222222"/>
                </a:solidFill>
              </a:rPr>
              <a:t>/applications/</a:t>
            </a:r>
          </a:p>
          <a:p>
            <a:pPr>
              <a:spcBef>
                <a:spcPts val="0"/>
              </a:spcBef>
            </a:pPr>
            <a:endParaRPr lang="en-US" dirty="0">
              <a:solidFill>
                <a:srgbClr val="222222"/>
              </a:solidFill>
            </a:endParaRPr>
          </a:p>
          <a:p>
            <a:pPr marL="2400300" lvl="7" indent="0">
              <a:spcBef>
                <a:spcPts val="0"/>
              </a:spcBef>
              <a:buNone/>
            </a:pPr>
            <a:endParaRPr lang="en-US" sz="1600" dirty="0">
              <a:solidFill>
                <a:srgbClr val="222222"/>
              </a:solidFill>
            </a:endParaRPr>
          </a:p>
          <a:p>
            <a:pPr>
              <a:spcBef>
                <a:spcPts val="0"/>
              </a:spcBef>
            </a:pPr>
            <a:endParaRPr lang="en-US" dirty="0">
              <a:solidFill>
                <a:srgbClr val="222222"/>
              </a:solidFill>
            </a:endParaRPr>
          </a:p>
        </p:txBody>
      </p:sp>
      <p:sp>
        <p:nvSpPr>
          <p:cNvPr id="4" name="Espace réservé du pied de page 3"/>
          <p:cNvSpPr>
            <a:spLocks noGrp="1"/>
          </p:cNvSpPr>
          <p:nvPr>
            <p:ph type="ftr" sz="quarter" idx="11"/>
          </p:nvPr>
        </p:nvSpPr>
        <p:spPr/>
        <p:txBody>
          <a:bodyPr/>
          <a:lstStyle/>
          <a:p>
            <a:r>
              <a:rPr lang="fr-FR" smtClean="0"/>
              <a:t>G. Falchetto WPSA PPM for AWP 2023 | Budapest  6 September 2022</a:t>
            </a:r>
            <a:endParaRPr lang="en-GB"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15</a:t>
            </a:fld>
            <a:endParaRPr lang="en-GB" dirty="0"/>
          </a:p>
        </p:txBody>
      </p:sp>
      <p:sp>
        <p:nvSpPr>
          <p:cNvPr id="7" name="ZoneTexte 6"/>
          <p:cNvSpPr txBox="1"/>
          <p:nvPr/>
        </p:nvSpPr>
        <p:spPr>
          <a:xfrm>
            <a:off x="8832304" y="604258"/>
            <a:ext cx="2736304"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i="1" dirty="0">
                <a:solidFill>
                  <a:schemeClr val="bg1"/>
                </a:solidFill>
                <a:latin typeface="Arial" panose="020B0604020202020204" pitchFamily="34" charset="0"/>
              </a:rPr>
              <a:t>Please keep your Task </a:t>
            </a:r>
            <a:r>
              <a:rPr lang="en-US" b="1" i="1" dirty="0" err="1">
                <a:solidFill>
                  <a:schemeClr val="bg1"/>
                </a:solidFill>
                <a:latin typeface="Arial" panose="020B0604020202020204" pitchFamily="34" charset="0"/>
              </a:rPr>
              <a:t>wikipage</a:t>
            </a:r>
            <a:r>
              <a:rPr lang="en-US" b="1" i="1" dirty="0">
                <a:solidFill>
                  <a:schemeClr val="bg1"/>
                </a:solidFill>
                <a:latin typeface="Arial" panose="020B0604020202020204" pitchFamily="34" charset="0"/>
              </a:rPr>
              <a:t> up-to-date</a:t>
            </a:r>
            <a:endParaRPr lang="en-US" b="1" dirty="0">
              <a:solidFill>
                <a:schemeClr val="bg1"/>
              </a:solidFill>
            </a:endParaRPr>
          </a:p>
        </p:txBody>
      </p:sp>
    </p:spTree>
    <p:extLst>
      <p:ext uri="{BB962C8B-B14F-4D97-AF65-F5344CB8AC3E}">
        <p14:creationId xmlns:p14="http://schemas.microsoft.com/office/powerpoint/2010/main" val="938693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cs typeface="Arial"/>
              </a:rPr>
              <a:t>Reference CM </a:t>
            </a:r>
            <a:r>
              <a:rPr lang="fr-FR" dirty="0" err="1" smtClean="0">
                <a:cs typeface="Arial"/>
              </a:rPr>
              <a:t>deliverables</a:t>
            </a:r>
            <a:r>
              <a:rPr lang="fr-FR" dirty="0" smtClean="0">
                <a:cs typeface="Arial"/>
              </a:rPr>
              <a:t> 2022 - </a:t>
            </a:r>
            <a:r>
              <a:rPr lang="fr-FR" dirty="0" err="1" smtClean="0">
                <a:cs typeface="Arial"/>
              </a:rPr>
              <a:t>modelling</a:t>
            </a:r>
            <a:r>
              <a:rPr lang="fr-FR" dirty="0">
                <a:cs typeface="Arial"/>
              </a:rPr>
              <a:t>  (1)</a:t>
            </a:r>
            <a:endParaRPr lang="en-US" dirty="0">
              <a:cs typeface="Arial"/>
            </a:endParaRPr>
          </a:p>
        </p:txBody>
      </p:sp>
      <p:sp>
        <p:nvSpPr>
          <p:cNvPr id="4" name="Espace réservé du pied de page 3"/>
          <p:cNvSpPr>
            <a:spLocks noGrp="1"/>
          </p:cNvSpPr>
          <p:nvPr>
            <p:ph type="ftr" sz="quarter" idx="11"/>
          </p:nvPr>
        </p:nvSpPr>
        <p:spPr/>
        <p:txBody>
          <a:bodyPr/>
          <a:lstStyle/>
          <a:p>
            <a:r>
              <a:rPr lang="fr-FR" smtClean="0"/>
              <a:t>G. Falchetto WPSA PPM for AWP 2023 | Budapest  6 September 2022</a:t>
            </a:r>
            <a:endParaRPr lang="en-GB"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16</a:t>
            </a:fld>
            <a:endParaRPr lang="en-GB" dirty="0"/>
          </a:p>
        </p:txBody>
      </p:sp>
      <p:graphicFrame>
        <p:nvGraphicFramePr>
          <p:cNvPr id="6" name="Tableau 5"/>
          <p:cNvGraphicFramePr>
            <a:graphicFrameLocks noGrp="1"/>
          </p:cNvGraphicFramePr>
          <p:nvPr>
            <p:extLst/>
          </p:nvPr>
        </p:nvGraphicFramePr>
        <p:xfrm>
          <a:off x="191344" y="692696"/>
          <a:ext cx="11809312" cy="5164832"/>
        </p:xfrm>
        <a:graphic>
          <a:graphicData uri="http://schemas.openxmlformats.org/drawingml/2006/table">
            <a:tbl>
              <a:tblPr firstRow="1" firstCol="1" bandRow="1">
                <a:tableStyleId>{5C22544A-7EE6-4342-B048-85BDC9FD1C3A}</a:tableStyleId>
              </a:tblPr>
              <a:tblGrid>
                <a:gridCol w="1584176">
                  <a:extLst>
                    <a:ext uri="{9D8B030D-6E8A-4147-A177-3AD203B41FA5}">
                      <a16:colId xmlns:a16="http://schemas.microsoft.com/office/drawing/2014/main" val="13019725"/>
                    </a:ext>
                  </a:extLst>
                </a:gridCol>
                <a:gridCol w="7920880">
                  <a:extLst>
                    <a:ext uri="{9D8B030D-6E8A-4147-A177-3AD203B41FA5}">
                      <a16:colId xmlns:a16="http://schemas.microsoft.com/office/drawing/2014/main" val="243468405"/>
                    </a:ext>
                  </a:extLst>
                </a:gridCol>
                <a:gridCol w="1368152">
                  <a:extLst>
                    <a:ext uri="{9D8B030D-6E8A-4147-A177-3AD203B41FA5}">
                      <a16:colId xmlns:a16="http://schemas.microsoft.com/office/drawing/2014/main" val="2221609049"/>
                    </a:ext>
                  </a:extLst>
                </a:gridCol>
                <a:gridCol w="936104">
                  <a:extLst>
                    <a:ext uri="{9D8B030D-6E8A-4147-A177-3AD203B41FA5}">
                      <a16:colId xmlns:a16="http://schemas.microsoft.com/office/drawing/2014/main" val="300528345"/>
                    </a:ext>
                  </a:extLst>
                </a:gridCol>
              </a:tblGrid>
              <a:tr h="487680">
                <a:tc>
                  <a:txBody>
                    <a:bodyPr/>
                    <a:lstStyle/>
                    <a:p>
                      <a:pPr>
                        <a:lnSpc>
                          <a:spcPct val="100000"/>
                        </a:lnSpc>
                        <a:spcAft>
                          <a:spcPts val="0"/>
                        </a:spcAft>
                      </a:pPr>
                      <a:r>
                        <a:rPr lang="en-US" sz="1600" dirty="0">
                          <a:effectLst/>
                        </a:rPr>
                        <a:t>Deliverable 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Deliverable title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smtClean="0">
                          <a:effectLst/>
                        </a:rPr>
                        <a:t>Deliverable  Owner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smtClean="0">
                          <a:effectLst/>
                        </a:rPr>
                        <a:t>Beneficiaries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2519401192"/>
                  </a:ext>
                </a:extLst>
              </a:tr>
              <a:tr h="216759">
                <a:tc>
                  <a:txBody>
                    <a:bodyPr/>
                    <a:lstStyle/>
                    <a:p>
                      <a:pPr>
                        <a:lnSpc>
                          <a:spcPct val="100000"/>
                        </a:lnSpc>
                        <a:spcAft>
                          <a:spcPts val="0"/>
                        </a:spcAft>
                      </a:pPr>
                      <a:r>
                        <a:rPr lang="en-US" sz="1600" dirty="0">
                          <a:effectLst/>
                        </a:rPr>
                        <a:t>SA-SE.CM.M.01-T003-D001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MHD stability chain deployed to users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smtClean="0">
                          <a:effectLst/>
                        </a:rPr>
                        <a:t>R Coelho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smtClean="0">
                          <a:effectLst/>
                        </a:rPr>
                        <a:t>IST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1801406490"/>
                  </a:ext>
                </a:extLst>
              </a:tr>
              <a:tr h="423953">
                <a:tc>
                  <a:txBody>
                    <a:bodyPr/>
                    <a:lstStyle/>
                    <a:p>
                      <a:pPr>
                        <a:lnSpc>
                          <a:spcPct val="100000"/>
                        </a:lnSpc>
                        <a:spcAft>
                          <a:spcPts val="0"/>
                        </a:spcAft>
                      </a:pPr>
                      <a:r>
                        <a:rPr lang="en-US" sz="1600" dirty="0">
                          <a:effectLst/>
                        </a:rPr>
                        <a:t>SA-SE.CM.M.01-T004-D001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Application of </a:t>
                      </a:r>
                      <a:r>
                        <a:rPr lang="en-US" sz="1600" dirty="0" err="1">
                          <a:effectLst/>
                        </a:rPr>
                        <a:t>CarMa</a:t>
                      </a:r>
                      <a:r>
                        <a:rPr lang="en-US" sz="1600" dirty="0">
                          <a:effectLst/>
                        </a:rPr>
                        <a:t>-D model in state-space representation for developing RWM control time simulation and test controller concepts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smtClean="0">
                          <a:effectLst/>
                        </a:rPr>
                        <a:t>L Pigatto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smtClean="0">
                          <a:effectLst/>
                        </a:rPr>
                        <a:t>ENEA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1425609597"/>
                  </a:ext>
                </a:extLst>
              </a:tr>
              <a:tr h="216759">
                <a:tc>
                  <a:txBody>
                    <a:bodyPr/>
                    <a:lstStyle/>
                    <a:p>
                      <a:pPr>
                        <a:lnSpc>
                          <a:spcPct val="100000"/>
                        </a:lnSpc>
                        <a:spcAft>
                          <a:spcPts val="0"/>
                        </a:spcAft>
                      </a:pPr>
                      <a:r>
                        <a:rPr lang="en-US" sz="1600" dirty="0">
                          <a:effectLst/>
                        </a:rPr>
                        <a:t>SA-SE.CM.M.01-T005-D001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Report/publication on the modelling of multiple pellet injection in self-consistently evolving pedestal profile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smtClean="0">
                          <a:effectLst/>
                        </a:rPr>
                        <a:t>S </a:t>
                      </a:r>
                      <a:r>
                        <a:rPr lang="en-US" sz="1600" dirty="0" err="1" smtClean="0">
                          <a:effectLst/>
                        </a:rPr>
                        <a:t>Futatani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a:effectLst/>
                        </a:rPr>
                        <a:t>CIEMAT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2720601093"/>
                  </a:ext>
                </a:extLst>
              </a:tr>
              <a:tr h="249593">
                <a:tc>
                  <a:txBody>
                    <a:bodyPr/>
                    <a:lstStyle/>
                    <a:p>
                      <a:pPr>
                        <a:lnSpc>
                          <a:spcPct val="100000"/>
                        </a:lnSpc>
                        <a:spcAft>
                          <a:spcPts val="0"/>
                        </a:spcAft>
                      </a:pPr>
                      <a:r>
                        <a:rPr lang="en-US" sz="1600" dirty="0">
                          <a:effectLst/>
                        </a:rPr>
                        <a:t>SA-SE.CM.M.02-T003-D001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rowSpan="2">
                  <a:txBody>
                    <a:bodyPr/>
                    <a:lstStyle/>
                    <a:p>
                      <a:pPr>
                        <a:lnSpc>
                          <a:spcPct val="100000"/>
                        </a:lnSpc>
                        <a:spcAft>
                          <a:spcPts val="0"/>
                        </a:spcAft>
                      </a:pPr>
                      <a:r>
                        <a:rPr lang="en-US" sz="1600" dirty="0">
                          <a:effectLst/>
                        </a:rPr>
                        <a:t>Report/publication on integrated modelling of  ramp up of initial phase Scenario 2 with first principles transport models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solidFill>
                      <a:schemeClr val="accent5">
                        <a:lumMod val="20000"/>
                        <a:lumOff val="80000"/>
                      </a:schemeClr>
                    </a:solidFill>
                  </a:tcPr>
                </a:tc>
                <a:tc>
                  <a:txBody>
                    <a:bodyPr/>
                    <a:lstStyle/>
                    <a:p>
                      <a:pPr>
                        <a:lnSpc>
                          <a:spcPct val="100000"/>
                        </a:lnSpc>
                        <a:spcAft>
                          <a:spcPts val="0"/>
                        </a:spcAft>
                      </a:pPr>
                      <a:r>
                        <a:rPr lang="en-US" sz="1600" dirty="0" smtClean="0">
                          <a:effectLst/>
                        </a:rPr>
                        <a:t>L Garzotti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solidFill>
                      <a:schemeClr val="accent5">
                        <a:lumMod val="20000"/>
                        <a:lumOff val="80000"/>
                      </a:schemeClr>
                    </a:solidFill>
                  </a:tcPr>
                </a:tc>
                <a:tc>
                  <a:txBody>
                    <a:bodyPr/>
                    <a:lstStyle/>
                    <a:p>
                      <a:pPr>
                        <a:lnSpc>
                          <a:spcPct val="100000"/>
                        </a:lnSpc>
                        <a:spcAft>
                          <a:spcPts val="0"/>
                        </a:spcAft>
                      </a:pPr>
                      <a:r>
                        <a:rPr lang="en-US" sz="1600" dirty="0">
                          <a:effectLst/>
                        </a:rPr>
                        <a:t>UKAEA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solidFill>
                      <a:schemeClr val="accent5">
                        <a:lumMod val="20000"/>
                        <a:lumOff val="80000"/>
                      </a:schemeClr>
                    </a:solidFill>
                  </a:tcPr>
                </a:tc>
                <a:extLst>
                  <a:ext uri="{0D108BD9-81ED-4DB2-BD59-A6C34878D82A}">
                    <a16:rowId xmlns:a16="http://schemas.microsoft.com/office/drawing/2014/main" val="4094033362"/>
                  </a:ext>
                </a:extLst>
              </a:tr>
              <a:tr h="288032">
                <a:tc>
                  <a:txBody>
                    <a:bodyPr/>
                    <a:lstStyle/>
                    <a:p>
                      <a:pPr>
                        <a:lnSpc>
                          <a:spcPct val="100000"/>
                        </a:lnSpc>
                        <a:spcAft>
                          <a:spcPts val="0"/>
                        </a:spcAft>
                      </a:pPr>
                      <a:r>
                        <a:rPr lang="en-US" sz="1600" dirty="0" smtClean="0">
                          <a:effectLst/>
                        </a:rPr>
                        <a:t>T003-D002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vMerge="1">
                  <a:txBody>
                    <a:bodyPr/>
                    <a:lstStyle/>
                    <a:p>
                      <a:pPr>
                        <a:lnSpc>
                          <a:spcPct val="107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solidFill>
                      <a:schemeClr val="accent5">
                        <a:lumMod val="20000"/>
                        <a:lumOff val="80000"/>
                      </a:schemeClr>
                    </a:solidFill>
                  </a:tcPr>
                </a:tc>
                <a:tc>
                  <a:txBody>
                    <a:bodyPr/>
                    <a:lstStyle/>
                    <a:p>
                      <a:pPr>
                        <a:lnSpc>
                          <a:spcPct val="100000"/>
                        </a:lnSpc>
                        <a:spcAft>
                          <a:spcPts val="0"/>
                        </a:spcAft>
                      </a:pPr>
                      <a:r>
                        <a:rPr lang="en-US" sz="1600" dirty="0" smtClean="0">
                          <a:effectLst/>
                        </a:rPr>
                        <a:t>P Strand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solidFill>
                      <a:schemeClr val="accent5">
                        <a:lumMod val="20000"/>
                        <a:lumOff val="80000"/>
                      </a:schemeClr>
                    </a:solidFill>
                  </a:tcPr>
                </a:tc>
                <a:tc>
                  <a:txBody>
                    <a:bodyPr/>
                    <a:lstStyle/>
                    <a:p>
                      <a:pPr>
                        <a:lnSpc>
                          <a:spcPct val="100000"/>
                        </a:lnSpc>
                        <a:spcAft>
                          <a:spcPts val="0"/>
                        </a:spcAft>
                      </a:pPr>
                      <a:r>
                        <a:rPr lang="en-US" sz="1600" dirty="0">
                          <a:effectLst/>
                        </a:rPr>
                        <a:t>VR CEA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solidFill>
                      <a:schemeClr val="accent5">
                        <a:lumMod val="20000"/>
                        <a:lumOff val="80000"/>
                      </a:schemeClr>
                    </a:solidFill>
                  </a:tcPr>
                </a:tc>
                <a:extLst>
                  <a:ext uri="{0D108BD9-81ED-4DB2-BD59-A6C34878D82A}">
                    <a16:rowId xmlns:a16="http://schemas.microsoft.com/office/drawing/2014/main" val="3533321349"/>
                  </a:ext>
                </a:extLst>
              </a:tr>
              <a:tr h="216759">
                <a:tc>
                  <a:txBody>
                    <a:bodyPr/>
                    <a:lstStyle/>
                    <a:p>
                      <a:pPr>
                        <a:lnSpc>
                          <a:spcPct val="100000"/>
                        </a:lnSpc>
                        <a:spcAft>
                          <a:spcPts val="0"/>
                        </a:spcAft>
                      </a:pPr>
                      <a:r>
                        <a:rPr lang="en-US" sz="1600" dirty="0">
                          <a:effectLst/>
                        </a:rPr>
                        <a:t>SA-SE.CM.M.02-T004-D001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Assessment of the JT-60SA PCI diagnostics measurement, on relevant high-beta turbulence including fast 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A </a:t>
                      </a:r>
                      <a:r>
                        <a:rPr lang="en-US" sz="1600" dirty="0" smtClean="0">
                          <a:effectLst/>
                        </a:rPr>
                        <a:t>Iantchenko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EPFL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129292460"/>
                  </a:ext>
                </a:extLst>
              </a:tr>
              <a:tr h="216759">
                <a:tc>
                  <a:txBody>
                    <a:bodyPr/>
                    <a:lstStyle/>
                    <a:p>
                      <a:pPr>
                        <a:lnSpc>
                          <a:spcPct val="100000"/>
                        </a:lnSpc>
                        <a:spcAft>
                          <a:spcPts val="0"/>
                        </a:spcAft>
                      </a:pPr>
                      <a:r>
                        <a:rPr lang="en-US" sz="1600" dirty="0">
                          <a:effectLst/>
                        </a:rPr>
                        <a:t>SA-SE.CM.M.03-T003-D001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Final report on the modelling of initial research phase II scenarios with edge/SOL transport code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G </a:t>
                      </a:r>
                      <a:r>
                        <a:rPr lang="en-US" sz="1600" dirty="0" smtClean="0">
                          <a:effectLst/>
                        </a:rPr>
                        <a:t>Falchetto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CEA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1424204990"/>
                  </a:ext>
                </a:extLst>
              </a:tr>
              <a:tr h="216759">
                <a:tc>
                  <a:txBody>
                    <a:bodyPr/>
                    <a:lstStyle/>
                    <a:p>
                      <a:pPr>
                        <a:lnSpc>
                          <a:spcPct val="100000"/>
                        </a:lnSpc>
                        <a:spcAft>
                          <a:spcPts val="0"/>
                        </a:spcAft>
                      </a:pPr>
                      <a:r>
                        <a:rPr lang="en-US" sz="1600" dirty="0">
                          <a:effectLst/>
                        </a:rPr>
                        <a:t>SA-SE.CM.M.03-T003-D002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Assessment of JT-60SA Initial research phase II scenario 2 via edge modelling integrated with core conditions.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L </a:t>
                      </a:r>
                      <a:r>
                        <a:rPr lang="en-US" sz="1600" dirty="0" smtClean="0">
                          <a:effectLst/>
                        </a:rPr>
                        <a:t>Balbinot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ENEA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3018318496"/>
                  </a:ext>
                </a:extLst>
              </a:tr>
              <a:tr h="216759">
                <a:tc>
                  <a:txBody>
                    <a:bodyPr/>
                    <a:lstStyle/>
                    <a:p>
                      <a:pPr>
                        <a:lnSpc>
                          <a:spcPct val="100000"/>
                        </a:lnSpc>
                        <a:spcAft>
                          <a:spcPts val="0"/>
                        </a:spcAft>
                      </a:pPr>
                      <a:r>
                        <a:rPr lang="en-US" sz="1600" dirty="0">
                          <a:effectLst/>
                        </a:rPr>
                        <a:t>SA-SE.CM.M.03-T003-D003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Final report on the modelling of C wall Scenario 2 with SOLPS-ITER.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smtClean="0">
                          <a:effectLst/>
                        </a:rPr>
                        <a:t>P Chmielewski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IPPLM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926202280"/>
                  </a:ext>
                </a:extLst>
              </a:tr>
              <a:tr h="216759">
                <a:tc>
                  <a:txBody>
                    <a:bodyPr/>
                    <a:lstStyle/>
                    <a:p>
                      <a:pPr>
                        <a:lnSpc>
                          <a:spcPct val="100000"/>
                        </a:lnSpc>
                        <a:spcAft>
                          <a:spcPts val="0"/>
                        </a:spcAft>
                      </a:pPr>
                      <a:r>
                        <a:rPr lang="en-US" sz="1600" dirty="0">
                          <a:effectLst/>
                        </a:rPr>
                        <a:t>SA-SE.CM.M.03-T004-D001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Report/publication on the benchmark of SOLPS_ITER to SONIC.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G </a:t>
                      </a:r>
                      <a:r>
                        <a:rPr lang="en-US" sz="1600" dirty="0" smtClean="0">
                          <a:effectLst/>
                        </a:rPr>
                        <a:t>Rubino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smtClean="0">
                          <a:effectLst/>
                        </a:rPr>
                        <a:t>ENEA</a:t>
                      </a:r>
                    </a:p>
                    <a:p>
                      <a:pPr>
                        <a:lnSpc>
                          <a:spcPct val="100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MPG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2435669966"/>
                  </a:ext>
                </a:extLst>
              </a:tr>
            </a:tbl>
          </a:graphicData>
        </a:graphic>
      </p:graphicFrame>
    </p:spTree>
    <p:extLst>
      <p:ext uri="{BB962C8B-B14F-4D97-AF65-F5344CB8AC3E}">
        <p14:creationId xmlns:p14="http://schemas.microsoft.com/office/powerpoint/2010/main" val="1954371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G. Falchetto WPSA PPM for AWP 2023 | Budapest  6 September 2022</a:t>
            </a:r>
            <a:endParaRPr lang="en-GB"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17</a:t>
            </a:fld>
            <a:endParaRPr lang="en-GB" dirty="0"/>
          </a:p>
        </p:txBody>
      </p:sp>
      <p:graphicFrame>
        <p:nvGraphicFramePr>
          <p:cNvPr id="6" name="Tableau 5"/>
          <p:cNvGraphicFramePr>
            <a:graphicFrameLocks noGrp="1"/>
          </p:cNvGraphicFramePr>
          <p:nvPr>
            <p:extLst/>
          </p:nvPr>
        </p:nvGraphicFramePr>
        <p:xfrm>
          <a:off x="191344" y="692696"/>
          <a:ext cx="11809312" cy="2609215"/>
        </p:xfrm>
        <a:graphic>
          <a:graphicData uri="http://schemas.openxmlformats.org/drawingml/2006/table">
            <a:tbl>
              <a:tblPr firstRow="1" firstCol="1" bandRow="1">
                <a:tableStyleId>{5C22544A-7EE6-4342-B048-85BDC9FD1C3A}</a:tableStyleId>
              </a:tblPr>
              <a:tblGrid>
                <a:gridCol w="1584176">
                  <a:extLst>
                    <a:ext uri="{9D8B030D-6E8A-4147-A177-3AD203B41FA5}">
                      <a16:colId xmlns:a16="http://schemas.microsoft.com/office/drawing/2014/main" val="13019725"/>
                    </a:ext>
                  </a:extLst>
                </a:gridCol>
                <a:gridCol w="7704856">
                  <a:extLst>
                    <a:ext uri="{9D8B030D-6E8A-4147-A177-3AD203B41FA5}">
                      <a16:colId xmlns:a16="http://schemas.microsoft.com/office/drawing/2014/main" val="243468405"/>
                    </a:ext>
                  </a:extLst>
                </a:gridCol>
                <a:gridCol w="1584176">
                  <a:extLst>
                    <a:ext uri="{9D8B030D-6E8A-4147-A177-3AD203B41FA5}">
                      <a16:colId xmlns:a16="http://schemas.microsoft.com/office/drawing/2014/main" val="2221609049"/>
                    </a:ext>
                  </a:extLst>
                </a:gridCol>
                <a:gridCol w="936104">
                  <a:extLst>
                    <a:ext uri="{9D8B030D-6E8A-4147-A177-3AD203B41FA5}">
                      <a16:colId xmlns:a16="http://schemas.microsoft.com/office/drawing/2014/main" val="300528345"/>
                    </a:ext>
                  </a:extLst>
                </a:gridCol>
              </a:tblGrid>
              <a:tr h="487680">
                <a:tc>
                  <a:txBody>
                    <a:bodyPr/>
                    <a:lstStyle/>
                    <a:p>
                      <a:pPr>
                        <a:lnSpc>
                          <a:spcPct val="107000"/>
                        </a:lnSpc>
                        <a:spcAft>
                          <a:spcPts val="800"/>
                        </a:spcAft>
                      </a:pPr>
                      <a:r>
                        <a:rPr lang="en-US" sz="1600" dirty="0">
                          <a:effectLst/>
                        </a:rPr>
                        <a:t>Deliverable 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600" dirty="0">
                          <a:effectLst/>
                        </a:rPr>
                        <a:t>Deliverable title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600" dirty="0" smtClean="0">
                          <a:effectLst/>
                        </a:rPr>
                        <a:t>Deliverable  Owner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smtClean="0">
                          <a:effectLst/>
                        </a:rPr>
                        <a:t>Beneficiaries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2519401192"/>
                  </a:ext>
                </a:extLst>
              </a:tr>
              <a:tr h="423953">
                <a:tc>
                  <a:txBody>
                    <a:bodyPr/>
                    <a:lstStyle/>
                    <a:p>
                      <a:pPr>
                        <a:lnSpc>
                          <a:spcPct val="107000"/>
                        </a:lnSpc>
                        <a:spcAft>
                          <a:spcPts val="800"/>
                        </a:spcAft>
                      </a:pPr>
                      <a:r>
                        <a:rPr lang="en-US" sz="1600" dirty="0">
                          <a:effectLst/>
                        </a:rPr>
                        <a:t>SA-SE.CM.M.04-T002-D001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600" dirty="0">
                          <a:effectLst/>
                        </a:rPr>
                        <a:t>Demonstration of automated application of the EP workflow to the assessment of EP-stability in ramp-up and steady state plasmas.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600" dirty="0" err="1">
                          <a:effectLst/>
                        </a:rPr>
                        <a:t>Ph</a:t>
                      </a:r>
                      <a:r>
                        <a:rPr lang="en-US" sz="1600" dirty="0">
                          <a:effectLst/>
                        </a:rPr>
                        <a:t> </a:t>
                      </a:r>
                      <a:r>
                        <a:rPr lang="en-US" sz="1600" dirty="0" smtClean="0">
                          <a:effectLst/>
                        </a:rPr>
                        <a:t>Lauber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600" dirty="0">
                          <a:effectLst/>
                        </a:rPr>
                        <a:t>MPG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1596761422"/>
                  </a:ext>
                </a:extLst>
              </a:tr>
              <a:tr h="216759">
                <a:tc>
                  <a:txBody>
                    <a:bodyPr/>
                    <a:lstStyle/>
                    <a:p>
                      <a:pPr>
                        <a:lnSpc>
                          <a:spcPct val="107000"/>
                        </a:lnSpc>
                        <a:spcAft>
                          <a:spcPts val="800"/>
                        </a:spcAft>
                      </a:pPr>
                      <a:r>
                        <a:rPr lang="en-US" sz="1600" dirty="0">
                          <a:effectLst/>
                        </a:rPr>
                        <a:t>SA-SE.CM.M.04-T002-D002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600" dirty="0">
                          <a:effectLst/>
                        </a:rPr>
                        <a:t>Report/publication on  linear AE stability of JT-60SA initial research phase H and D scenarios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600" dirty="0">
                          <a:effectLst/>
                        </a:rPr>
                        <a:t>R </a:t>
                      </a:r>
                      <a:r>
                        <a:rPr lang="en-US" sz="1600" dirty="0" smtClean="0">
                          <a:effectLst/>
                        </a:rPr>
                        <a:t>Coelho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600" dirty="0">
                          <a:effectLst/>
                        </a:rPr>
                        <a:t>IST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2741185861"/>
                  </a:ext>
                </a:extLst>
              </a:tr>
              <a:tr h="216759">
                <a:tc>
                  <a:txBody>
                    <a:bodyPr/>
                    <a:lstStyle/>
                    <a:p>
                      <a:pPr>
                        <a:lnSpc>
                          <a:spcPct val="107000"/>
                        </a:lnSpc>
                        <a:spcAft>
                          <a:spcPts val="800"/>
                        </a:spcAft>
                      </a:pPr>
                      <a:r>
                        <a:rPr lang="en-US" sz="1600" dirty="0">
                          <a:effectLst/>
                        </a:rPr>
                        <a:t>SA-SE.CM.M.04-T002-D003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600" dirty="0">
                          <a:effectLst/>
                        </a:rPr>
                        <a:t>Provide ASCOT distribution function for beam ions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600" dirty="0">
                          <a:effectLst/>
                        </a:rPr>
                        <a:t>Antti </a:t>
                      </a:r>
                      <a:r>
                        <a:rPr lang="en-US" sz="1600" dirty="0" smtClean="0">
                          <a:effectLst/>
                        </a:rPr>
                        <a:t>Snicker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600" dirty="0">
                          <a:effectLst/>
                        </a:rPr>
                        <a:t>VTT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856365693"/>
                  </a:ext>
                </a:extLst>
              </a:tr>
              <a:tr h="423953">
                <a:tc>
                  <a:txBody>
                    <a:bodyPr/>
                    <a:lstStyle/>
                    <a:p>
                      <a:pPr>
                        <a:lnSpc>
                          <a:spcPct val="107000"/>
                        </a:lnSpc>
                        <a:spcAft>
                          <a:spcPts val="800"/>
                        </a:spcAft>
                      </a:pPr>
                      <a:r>
                        <a:rPr lang="en-US" sz="1600" dirty="0">
                          <a:effectLst/>
                        </a:rPr>
                        <a:t>SA-SE.CM.M.05-T004-D001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600" dirty="0">
                          <a:effectLst/>
                        </a:rPr>
                        <a:t>Estimate of heat load levels and distributions caused by REs at JT-60SA via a workflow coupling particle tracing codes to FLUKA.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600" dirty="0">
                          <a:effectLst/>
                        </a:rPr>
                        <a:t>J </a:t>
                      </a:r>
                      <a:r>
                        <a:rPr lang="en-US" sz="1600" dirty="0" smtClean="0">
                          <a:effectLst/>
                        </a:rPr>
                        <a:t>Caloud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600" dirty="0">
                          <a:effectLst/>
                        </a:rPr>
                        <a:t>IPP.CR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2559417918"/>
                  </a:ext>
                </a:extLst>
              </a:tr>
            </a:tbl>
          </a:graphicData>
        </a:graphic>
      </p:graphicFrame>
      <p:sp>
        <p:nvSpPr>
          <p:cNvPr id="7" name="Titre 1"/>
          <p:cNvSpPr txBox="1">
            <a:spLocks/>
          </p:cNvSpPr>
          <p:nvPr/>
        </p:nvSpPr>
        <p:spPr>
          <a:xfrm>
            <a:off x="191344" y="116632"/>
            <a:ext cx="10058400"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400" b="0" kern="1200">
                <a:solidFill>
                  <a:schemeClr val="tx1"/>
                </a:solidFill>
                <a:latin typeface="+mn-lt"/>
                <a:ea typeface="+mj-ea"/>
                <a:cs typeface="Arial" panose="020B0604020202020204" pitchFamily="34" charset="0"/>
              </a:defRPr>
            </a:lvl1pPr>
          </a:lstStyle>
          <a:p>
            <a:r>
              <a:rPr lang="fr-FR" dirty="0" smtClean="0">
                <a:cs typeface="Arial"/>
              </a:rPr>
              <a:t>Reference CM </a:t>
            </a:r>
            <a:r>
              <a:rPr lang="fr-FR" dirty="0" err="1" smtClean="0">
                <a:cs typeface="Arial"/>
              </a:rPr>
              <a:t>deliverables</a:t>
            </a:r>
            <a:r>
              <a:rPr lang="fr-FR" dirty="0" smtClean="0">
                <a:cs typeface="Arial"/>
              </a:rPr>
              <a:t> 2022 - </a:t>
            </a:r>
            <a:r>
              <a:rPr lang="fr-FR" dirty="0" err="1" smtClean="0">
                <a:cs typeface="Arial"/>
              </a:rPr>
              <a:t>modelling</a:t>
            </a:r>
            <a:r>
              <a:rPr lang="fr-FR" dirty="0" smtClean="0">
                <a:cs typeface="Arial"/>
              </a:rPr>
              <a:t>  (2)</a:t>
            </a:r>
            <a:endParaRPr lang="en-US" dirty="0">
              <a:cs typeface="Arial"/>
            </a:endParaRPr>
          </a:p>
        </p:txBody>
      </p:sp>
    </p:spTree>
    <p:extLst>
      <p:ext uri="{BB962C8B-B14F-4D97-AF65-F5344CB8AC3E}">
        <p14:creationId xmlns:p14="http://schemas.microsoft.com/office/powerpoint/2010/main" val="88209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336" y="116632"/>
            <a:ext cx="10058400" cy="457200"/>
          </a:xfrm>
        </p:spPr>
        <p:txBody>
          <a:bodyPr/>
          <a:lstStyle/>
          <a:p>
            <a:r>
              <a:rPr lang="fr-FR" dirty="0" smtClean="0">
                <a:cs typeface="Arial"/>
              </a:rPr>
              <a:t>Reference CM </a:t>
            </a:r>
            <a:r>
              <a:rPr lang="fr-FR" dirty="0" err="1" smtClean="0">
                <a:cs typeface="Arial"/>
              </a:rPr>
              <a:t>deliverables</a:t>
            </a:r>
            <a:r>
              <a:rPr lang="fr-FR" dirty="0" smtClean="0">
                <a:cs typeface="Arial"/>
              </a:rPr>
              <a:t> 2022 : </a:t>
            </a:r>
            <a:r>
              <a:rPr lang="fr-FR" dirty="0" err="1" smtClean="0">
                <a:cs typeface="Arial"/>
              </a:rPr>
              <a:t>Operation</a:t>
            </a:r>
            <a:r>
              <a:rPr lang="fr-FR" dirty="0" smtClean="0">
                <a:cs typeface="Arial"/>
              </a:rPr>
              <a:t> </a:t>
            </a:r>
            <a:r>
              <a:rPr lang="fr-FR" dirty="0">
                <a:cs typeface="Arial"/>
              </a:rPr>
              <a:t>and </a:t>
            </a:r>
            <a:r>
              <a:rPr lang="fr-FR" dirty="0" err="1">
                <a:cs typeface="Arial"/>
              </a:rPr>
              <a:t>synthetic</a:t>
            </a:r>
            <a:r>
              <a:rPr lang="fr-FR" dirty="0">
                <a:cs typeface="Arial"/>
              </a:rPr>
              <a:t> </a:t>
            </a:r>
            <a:r>
              <a:rPr lang="fr-FR" dirty="0" smtClean="0">
                <a:cs typeface="Arial"/>
              </a:rPr>
              <a:t>diagnostics (3) </a:t>
            </a:r>
            <a:endParaRPr lang="en-US" dirty="0">
              <a:cs typeface="Arial"/>
            </a:endParaRPr>
          </a:p>
        </p:txBody>
      </p:sp>
      <p:sp>
        <p:nvSpPr>
          <p:cNvPr id="4" name="Espace réservé du pied de page 3"/>
          <p:cNvSpPr>
            <a:spLocks noGrp="1"/>
          </p:cNvSpPr>
          <p:nvPr>
            <p:ph type="ftr" sz="quarter" idx="11"/>
          </p:nvPr>
        </p:nvSpPr>
        <p:spPr/>
        <p:txBody>
          <a:bodyPr/>
          <a:lstStyle/>
          <a:p>
            <a:r>
              <a:rPr lang="fr-FR" smtClean="0"/>
              <a:t>G. Falchetto WPSA PPM for AWP 2023 | Budapest  6 September 2022</a:t>
            </a:r>
            <a:endParaRPr lang="en-GB"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18</a:t>
            </a:fld>
            <a:endParaRPr lang="en-GB" dirty="0"/>
          </a:p>
        </p:txBody>
      </p:sp>
      <p:graphicFrame>
        <p:nvGraphicFramePr>
          <p:cNvPr id="6" name="Tableau 5"/>
          <p:cNvGraphicFramePr>
            <a:graphicFrameLocks noGrp="1"/>
          </p:cNvGraphicFramePr>
          <p:nvPr>
            <p:extLst>
              <p:ext uri="{D42A27DB-BD31-4B8C-83A1-F6EECF244321}">
                <p14:modId xmlns:p14="http://schemas.microsoft.com/office/powerpoint/2010/main" val="1418566128"/>
              </p:ext>
            </p:extLst>
          </p:nvPr>
        </p:nvGraphicFramePr>
        <p:xfrm>
          <a:off x="119336" y="692696"/>
          <a:ext cx="11809312" cy="5805424"/>
        </p:xfrm>
        <a:graphic>
          <a:graphicData uri="http://schemas.openxmlformats.org/drawingml/2006/table">
            <a:tbl>
              <a:tblPr firstRow="1" firstCol="1" bandRow="1">
                <a:tableStyleId>{5C22544A-7EE6-4342-B048-85BDC9FD1C3A}</a:tableStyleId>
              </a:tblPr>
              <a:tblGrid>
                <a:gridCol w="1512168">
                  <a:extLst>
                    <a:ext uri="{9D8B030D-6E8A-4147-A177-3AD203B41FA5}">
                      <a16:colId xmlns:a16="http://schemas.microsoft.com/office/drawing/2014/main" val="13019725"/>
                    </a:ext>
                  </a:extLst>
                </a:gridCol>
                <a:gridCol w="7704856">
                  <a:extLst>
                    <a:ext uri="{9D8B030D-6E8A-4147-A177-3AD203B41FA5}">
                      <a16:colId xmlns:a16="http://schemas.microsoft.com/office/drawing/2014/main" val="243468405"/>
                    </a:ext>
                  </a:extLst>
                </a:gridCol>
                <a:gridCol w="1656184">
                  <a:extLst>
                    <a:ext uri="{9D8B030D-6E8A-4147-A177-3AD203B41FA5}">
                      <a16:colId xmlns:a16="http://schemas.microsoft.com/office/drawing/2014/main" val="2221609049"/>
                    </a:ext>
                  </a:extLst>
                </a:gridCol>
                <a:gridCol w="936104">
                  <a:extLst>
                    <a:ext uri="{9D8B030D-6E8A-4147-A177-3AD203B41FA5}">
                      <a16:colId xmlns:a16="http://schemas.microsoft.com/office/drawing/2014/main" val="300528345"/>
                    </a:ext>
                  </a:extLst>
                </a:gridCol>
              </a:tblGrid>
              <a:tr h="504056">
                <a:tc>
                  <a:txBody>
                    <a:bodyPr/>
                    <a:lstStyle/>
                    <a:p>
                      <a:pPr>
                        <a:lnSpc>
                          <a:spcPct val="107000"/>
                        </a:lnSpc>
                        <a:spcAft>
                          <a:spcPts val="800"/>
                        </a:spcAft>
                      </a:pPr>
                      <a:r>
                        <a:rPr lang="en-US" sz="1800">
                          <a:effectLst/>
                        </a:rPr>
                        <a:t>Deliverable ID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800" dirty="0">
                          <a:effectLst/>
                        </a:rPr>
                        <a:t>Deliverable title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800">
                          <a:effectLst/>
                        </a:rPr>
                        <a:t>Deliverable  Owner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7000"/>
                        </a:lnSpc>
                        <a:spcAft>
                          <a:spcPts val="800"/>
                        </a:spcAft>
                      </a:pPr>
                      <a:r>
                        <a:rPr lang="en-US" sz="1800" dirty="0" smtClean="0">
                          <a:effectLst/>
                        </a:rPr>
                        <a:t>Beneficiary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2519401192"/>
                  </a:ext>
                </a:extLst>
              </a:tr>
              <a:tr h="159740">
                <a:tc>
                  <a:txBody>
                    <a:bodyPr/>
                    <a:lstStyle/>
                    <a:p>
                      <a:pPr>
                        <a:lnSpc>
                          <a:spcPct val="107000"/>
                        </a:lnSpc>
                        <a:spcAft>
                          <a:spcPts val="800"/>
                        </a:spcAft>
                      </a:pPr>
                      <a:r>
                        <a:rPr lang="fr-FR" sz="1600" dirty="0">
                          <a:effectLst/>
                        </a:rPr>
                        <a:t>SA-SE.CM.OP.01-T002-D001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Verified  JT-60SA pulse simulator including implementation of current, gaps and vertical stabilization controllers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Joffrin (CEA)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a:effectLst/>
                        </a:rPr>
                        <a:t>CEA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408126892"/>
                  </a:ext>
                </a:extLst>
              </a:tr>
              <a:tr h="159740">
                <a:tc>
                  <a:txBody>
                    <a:bodyPr/>
                    <a:lstStyle/>
                    <a:p>
                      <a:pPr>
                        <a:lnSpc>
                          <a:spcPct val="107000"/>
                        </a:lnSpc>
                        <a:spcAft>
                          <a:spcPts val="800"/>
                        </a:spcAft>
                      </a:pPr>
                      <a:r>
                        <a:rPr lang="fr-FR" sz="1600">
                          <a:effectLst/>
                        </a:rPr>
                        <a:t>SA-SE.CM.OP.01-T003-D001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Provision of discharge simulator select test cases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a:effectLst/>
                        </a:rPr>
                        <a:t>William Bin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a:effectLst/>
                        </a:rPr>
                        <a:t>ENEA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2441306820"/>
                  </a:ext>
                </a:extLst>
              </a:tr>
              <a:tr h="159740">
                <a:tc>
                  <a:txBody>
                    <a:bodyPr/>
                    <a:lstStyle/>
                    <a:p>
                      <a:pPr>
                        <a:lnSpc>
                          <a:spcPct val="107000"/>
                        </a:lnSpc>
                        <a:spcAft>
                          <a:spcPts val="800"/>
                        </a:spcAft>
                      </a:pPr>
                      <a:r>
                        <a:rPr lang="fr-FR" sz="1600" dirty="0">
                          <a:effectLst/>
                        </a:rPr>
                        <a:t>SA-SE.CM.OP.03-T002-D001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solidFill>
                            <a:schemeClr val="tx1"/>
                          </a:solidFill>
                          <a:effectLst/>
                        </a:rPr>
                        <a:t>Documentation on runs on JT60-SA breakdown using a nonlinear optimization technique.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Daria Ricci </a:t>
                      </a:r>
                      <a:endParaRPr lang="en-US" sz="1600" dirty="0" smtClean="0">
                        <a:effectLst/>
                      </a:endParaRPr>
                    </a:p>
                    <a:p>
                      <a:pPr>
                        <a:lnSpc>
                          <a:spcPct val="100000"/>
                        </a:lnSpc>
                        <a:spcAft>
                          <a:spcPts val="0"/>
                        </a:spcAft>
                      </a:pPr>
                      <a:r>
                        <a:rPr lang="en-US" sz="1600" dirty="0" smtClean="0">
                          <a:effectLst/>
                        </a:rPr>
                        <a:t>(</a:t>
                      </a:r>
                      <a:r>
                        <a:rPr lang="en-US" sz="1600" dirty="0">
                          <a:effectLst/>
                        </a:rPr>
                        <a:t>ENEA-CNR)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a:effectLst/>
                        </a:rPr>
                        <a:t>ENEA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3840959943"/>
                  </a:ext>
                </a:extLst>
              </a:tr>
              <a:tr h="159740">
                <a:tc>
                  <a:txBody>
                    <a:bodyPr/>
                    <a:lstStyle/>
                    <a:p>
                      <a:pPr>
                        <a:lnSpc>
                          <a:spcPct val="107000"/>
                        </a:lnSpc>
                        <a:spcAft>
                          <a:spcPts val="800"/>
                        </a:spcAft>
                      </a:pPr>
                      <a:r>
                        <a:rPr lang="fr-FR" sz="1600">
                          <a:effectLst/>
                        </a:rPr>
                        <a:t>SA-SE.CM.OP.04-T002-D001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solidFill>
                            <a:schemeClr val="tx1"/>
                          </a:solidFill>
                          <a:effectLst/>
                        </a:rPr>
                        <a:t>Plan for the implementation of IDAV for JT-60SA scientific exploitation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Rainer Fischer </a:t>
                      </a:r>
                      <a:endParaRPr lang="en-US" sz="1600" dirty="0" smtClean="0">
                        <a:effectLst/>
                      </a:endParaRPr>
                    </a:p>
                    <a:p>
                      <a:pPr>
                        <a:lnSpc>
                          <a:spcPct val="100000"/>
                        </a:lnSpc>
                        <a:spcAft>
                          <a:spcPts val="0"/>
                        </a:spcAft>
                      </a:pPr>
                      <a:r>
                        <a:rPr lang="en-US" sz="1600" dirty="0" smtClean="0">
                          <a:effectLst/>
                        </a:rPr>
                        <a:t>(</a:t>
                      </a:r>
                      <a:r>
                        <a:rPr lang="en-US" sz="1600" dirty="0">
                          <a:effectLst/>
                        </a:rPr>
                        <a:t>IPP-Garching)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a:effectLst/>
                        </a:rPr>
                        <a:t>MPG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3742148560"/>
                  </a:ext>
                </a:extLst>
              </a:tr>
              <a:tr h="159740">
                <a:tc>
                  <a:txBody>
                    <a:bodyPr/>
                    <a:lstStyle/>
                    <a:p>
                      <a:pPr>
                        <a:lnSpc>
                          <a:spcPct val="107000"/>
                        </a:lnSpc>
                        <a:spcAft>
                          <a:spcPts val="800"/>
                        </a:spcAft>
                      </a:pPr>
                      <a:r>
                        <a:rPr lang="fr-FR" sz="1600">
                          <a:effectLst/>
                        </a:rPr>
                        <a:t>SA-SE.CM.OP.05-T002-D001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Proposal for building parsimonious disruption mitigation/avoidance </a:t>
                      </a:r>
                      <a:r>
                        <a:rPr lang="en-US" sz="1600" dirty="0" err="1">
                          <a:effectLst/>
                        </a:rPr>
                        <a:t>triggers_CIEMAT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solidFill>
                      <a:schemeClr val="accent5">
                        <a:lumMod val="20000"/>
                        <a:lumOff val="80000"/>
                      </a:schemeClr>
                    </a:solidFill>
                  </a:tcPr>
                </a:tc>
                <a:tc>
                  <a:txBody>
                    <a:bodyPr/>
                    <a:lstStyle/>
                    <a:p>
                      <a:pPr>
                        <a:lnSpc>
                          <a:spcPct val="100000"/>
                        </a:lnSpc>
                        <a:spcAft>
                          <a:spcPts val="0"/>
                        </a:spcAft>
                      </a:pPr>
                      <a:r>
                        <a:rPr lang="en-US" sz="1600" dirty="0">
                          <a:effectLst/>
                        </a:rPr>
                        <a:t>Jesus Vega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solidFill>
                      <a:schemeClr val="accent5">
                        <a:lumMod val="20000"/>
                        <a:lumOff val="80000"/>
                      </a:schemeClr>
                    </a:solidFill>
                  </a:tcPr>
                </a:tc>
                <a:tc>
                  <a:txBody>
                    <a:bodyPr/>
                    <a:lstStyle/>
                    <a:p>
                      <a:pPr>
                        <a:lnSpc>
                          <a:spcPct val="100000"/>
                        </a:lnSpc>
                        <a:spcAft>
                          <a:spcPts val="0"/>
                        </a:spcAft>
                      </a:pPr>
                      <a:r>
                        <a:rPr lang="en-US" sz="1600">
                          <a:effectLst/>
                        </a:rPr>
                        <a:t>CIEMAT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solidFill>
                      <a:schemeClr val="accent5">
                        <a:lumMod val="20000"/>
                        <a:lumOff val="80000"/>
                      </a:schemeClr>
                    </a:solidFill>
                  </a:tcPr>
                </a:tc>
                <a:extLst>
                  <a:ext uri="{0D108BD9-81ED-4DB2-BD59-A6C34878D82A}">
                    <a16:rowId xmlns:a16="http://schemas.microsoft.com/office/drawing/2014/main" val="1552070918"/>
                  </a:ext>
                </a:extLst>
              </a:tr>
              <a:tr h="53247">
                <a:tc rowSpan="2">
                  <a:txBody>
                    <a:bodyPr/>
                    <a:lstStyle/>
                    <a:p>
                      <a:pPr>
                        <a:lnSpc>
                          <a:spcPct val="107000"/>
                        </a:lnSpc>
                        <a:spcAft>
                          <a:spcPts val="800"/>
                        </a:spcAft>
                      </a:pPr>
                      <a:r>
                        <a:rPr lang="fr-FR" sz="1600">
                          <a:effectLst/>
                        </a:rPr>
                        <a:t>SA-SE.CM.OP.05-T002-D002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rowSpan="2">
                  <a:txBody>
                    <a:bodyPr/>
                    <a:lstStyle/>
                    <a:p>
                      <a:pPr>
                        <a:lnSpc>
                          <a:spcPct val="100000"/>
                        </a:lnSpc>
                        <a:spcAft>
                          <a:spcPts val="0"/>
                        </a:spcAft>
                      </a:pPr>
                      <a:r>
                        <a:rPr lang="en-US" sz="1600" dirty="0">
                          <a:effectLst/>
                        </a:rPr>
                        <a:t>Proposal for building parsimonious disruption mitigation/avoidance </a:t>
                      </a:r>
                      <a:r>
                        <a:rPr lang="en-US" sz="1600" dirty="0" err="1">
                          <a:effectLst/>
                        </a:rPr>
                        <a:t>trigger_ENEA_IAP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solidFill>
                      <a:schemeClr val="accent5">
                        <a:lumMod val="20000"/>
                        <a:lumOff val="80000"/>
                      </a:schemeClr>
                    </a:solidFill>
                  </a:tcPr>
                </a:tc>
                <a:tc rowSpan="2">
                  <a:txBody>
                    <a:bodyPr/>
                    <a:lstStyle/>
                    <a:p>
                      <a:pPr>
                        <a:lnSpc>
                          <a:spcPct val="100000"/>
                        </a:lnSpc>
                        <a:spcAft>
                          <a:spcPts val="0"/>
                        </a:spcAft>
                      </a:pPr>
                      <a:r>
                        <a:rPr lang="en-US" sz="1600" dirty="0">
                          <a:effectLst/>
                        </a:rPr>
                        <a:t>M Gelfusa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solidFill>
                      <a:schemeClr val="accent5">
                        <a:lumMod val="20000"/>
                        <a:lumOff val="80000"/>
                      </a:schemeClr>
                    </a:solidFill>
                  </a:tcPr>
                </a:tc>
                <a:tc>
                  <a:txBody>
                    <a:bodyPr/>
                    <a:lstStyle/>
                    <a:p>
                      <a:pPr>
                        <a:lnSpc>
                          <a:spcPct val="100000"/>
                        </a:lnSpc>
                        <a:spcAft>
                          <a:spcPts val="0"/>
                        </a:spcAft>
                      </a:pPr>
                      <a:r>
                        <a:rPr lang="en-US" sz="1600" dirty="0">
                          <a:effectLst/>
                        </a:rPr>
                        <a:t>ENEA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solidFill>
                      <a:schemeClr val="accent5">
                        <a:lumMod val="20000"/>
                        <a:lumOff val="80000"/>
                      </a:schemeClr>
                    </a:solidFill>
                  </a:tcPr>
                </a:tc>
                <a:extLst>
                  <a:ext uri="{0D108BD9-81ED-4DB2-BD59-A6C34878D82A}">
                    <a16:rowId xmlns:a16="http://schemas.microsoft.com/office/drawing/2014/main" val="2225168809"/>
                  </a:ext>
                </a:extLst>
              </a:tr>
              <a:tr h="10649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600" dirty="0">
                          <a:effectLst/>
                        </a:rPr>
                        <a:t>IAP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solidFill>
                      <a:schemeClr val="accent5">
                        <a:lumMod val="20000"/>
                        <a:lumOff val="80000"/>
                      </a:schemeClr>
                    </a:solidFill>
                  </a:tcPr>
                </a:tc>
                <a:extLst>
                  <a:ext uri="{0D108BD9-81ED-4DB2-BD59-A6C34878D82A}">
                    <a16:rowId xmlns:a16="http://schemas.microsoft.com/office/drawing/2014/main" val="2910940225"/>
                  </a:ext>
                </a:extLst>
              </a:tr>
              <a:tr h="159740">
                <a:tc>
                  <a:txBody>
                    <a:bodyPr/>
                    <a:lstStyle/>
                    <a:p>
                      <a:pPr>
                        <a:lnSpc>
                          <a:spcPct val="107000"/>
                        </a:lnSpc>
                        <a:spcAft>
                          <a:spcPts val="800"/>
                        </a:spcAft>
                      </a:pPr>
                      <a:r>
                        <a:rPr lang="fr-FR" sz="1600">
                          <a:effectLst/>
                        </a:rPr>
                        <a:t>SA-SE.CM.OP.05-T002-D003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Proposal for building parsimonious disruption mitigation/avoidance </a:t>
                      </a:r>
                      <a:r>
                        <a:rPr lang="en-US" sz="1600" dirty="0" err="1">
                          <a:effectLst/>
                        </a:rPr>
                        <a:t>triggers_NCSRD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solidFill>
                      <a:schemeClr val="accent5">
                        <a:lumMod val="20000"/>
                        <a:lumOff val="80000"/>
                      </a:schemeClr>
                    </a:solidFill>
                  </a:tcPr>
                </a:tc>
                <a:tc>
                  <a:txBody>
                    <a:bodyPr/>
                    <a:lstStyle/>
                    <a:p>
                      <a:pPr>
                        <a:lnSpc>
                          <a:spcPct val="100000"/>
                        </a:lnSpc>
                        <a:spcAft>
                          <a:spcPts val="0"/>
                        </a:spcAft>
                      </a:pPr>
                      <a:r>
                        <a:rPr lang="en-US" sz="1600" dirty="0">
                          <a:effectLst/>
                        </a:rPr>
                        <a:t>Fotis Bairaktaris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solidFill>
                      <a:schemeClr val="accent5">
                        <a:lumMod val="20000"/>
                        <a:lumOff val="80000"/>
                      </a:schemeClr>
                    </a:solidFill>
                  </a:tcPr>
                </a:tc>
                <a:tc>
                  <a:txBody>
                    <a:bodyPr/>
                    <a:lstStyle/>
                    <a:p>
                      <a:pPr>
                        <a:lnSpc>
                          <a:spcPct val="100000"/>
                        </a:lnSpc>
                        <a:spcAft>
                          <a:spcPts val="0"/>
                        </a:spcAft>
                      </a:pPr>
                      <a:r>
                        <a:rPr lang="en-US" sz="1600" dirty="0">
                          <a:effectLst/>
                        </a:rPr>
                        <a:t>NCSRD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solidFill>
                      <a:schemeClr val="accent5">
                        <a:lumMod val="20000"/>
                        <a:lumOff val="80000"/>
                      </a:schemeClr>
                    </a:solidFill>
                  </a:tcPr>
                </a:tc>
                <a:extLst>
                  <a:ext uri="{0D108BD9-81ED-4DB2-BD59-A6C34878D82A}">
                    <a16:rowId xmlns:a16="http://schemas.microsoft.com/office/drawing/2014/main" val="292704713"/>
                  </a:ext>
                </a:extLst>
              </a:tr>
              <a:tr h="159740">
                <a:tc>
                  <a:txBody>
                    <a:bodyPr/>
                    <a:lstStyle/>
                    <a:p>
                      <a:pPr>
                        <a:lnSpc>
                          <a:spcPct val="107000"/>
                        </a:lnSpc>
                        <a:spcAft>
                          <a:spcPts val="800"/>
                        </a:spcAft>
                      </a:pPr>
                      <a:r>
                        <a:rPr lang="fr-FR" sz="1600">
                          <a:effectLst/>
                        </a:rPr>
                        <a:t>SA-SE.CM.SD.01-T003-D001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Feasibility study of tomographic inversion for characterizing runaways in plasma conditions relevant for JT-60SA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Cavalier (IPP.CR)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a:effectLst/>
                        </a:rPr>
                        <a:t>IPP.CR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3319298236"/>
                  </a:ext>
                </a:extLst>
              </a:tr>
              <a:tr h="159740">
                <a:tc>
                  <a:txBody>
                    <a:bodyPr/>
                    <a:lstStyle/>
                    <a:p>
                      <a:pPr>
                        <a:lnSpc>
                          <a:spcPct val="107000"/>
                        </a:lnSpc>
                        <a:spcAft>
                          <a:spcPts val="800"/>
                        </a:spcAft>
                      </a:pPr>
                      <a:r>
                        <a:rPr lang="fr-FR" sz="1600">
                          <a:effectLst/>
                        </a:rPr>
                        <a:t>SA-SE.CM.SD.01-T004-D001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Improved EDICAM visualization tools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Szepesi (EK)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a:effectLst/>
                        </a:rPr>
                        <a:t>EK-CER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3745881701"/>
                  </a:ext>
                </a:extLst>
              </a:tr>
              <a:tr h="159740">
                <a:tc>
                  <a:txBody>
                    <a:bodyPr/>
                    <a:lstStyle/>
                    <a:p>
                      <a:pPr>
                        <a:lnSpc>
                          <a:spcPct val="107000"/>
                        </a:lnSpc>
                        <a:spcAft>
                          <a:spcPts val="800"/>
                        </a:spcAft>
                      </a:pPr>
                      <a:r>
                        <a:rPr lang="fr-FR" sz="1600">
                          <a:effectLst/>
                        </a:rPr>
                        <a:t>SA-SE.CM.SD.02-T001-D001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Optimization of FILD detector head geometry using synthetic diagnostics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Manuel Garcia-Munoz</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tc>
                  <a:txBody>
                    <a:bodyPr/>
                    <a:lstStyle/>
                    <a:p>
                      <a:pPr>
                        <a:lnSpc>
                          <a:spcPct val="100000"/>
                        </a:lnSpc>
                        <a:spcAft>
                          <a:spcPts val="0"/>
                        </a:spcAft>
                      </a:pPr>
                      <a:r>
                        <a:rPr lang="en-US" sz="1600" dirty="0">
                          <a:effectLst/>
                        </a:rPr>
                        <a:t>CIEMAT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0" marB="0"/>
                </a:tc>
                <a:extLst>
                  <a:ext uri="{0D108BD9-81ED-4DB2-BD59-A6C34878D82A}">
                    <a16:rowId xmlns:a16="http://schemas.microsoft.com/office/drawing/2014/main" val="1896961355"/>
                  </a:ext>
                </a:extLst>
              </a:tr>
            </a:tbl>
          </a:graphicData>
        </a:graphic>
      </p:graphicFrame>
    </p:spTree>
    <p:extLst>
      <p:ext uri="{BB962C8B-B14F-4D97-AF65-F5344CB8AC3E}">
        <p14:creationId xmlns:p14="http://schemas.microsoft.com/office/powerpoint/2010/main" val="4134563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DBAF-ED04-4B37-A8D5-F3241424B9F9}"/>
              </a:ext>
            </a:extLst>
          </p:cNvPr>
          <p:cNvSpPr>
            <a:spLocks noGrp="1"/>
          </p:cNvSpPr>
          <p:nvPr>
            <p:ph type="title"/>
          </p:nvPr>
        </p:nvSpPr>
        <p:spPr/>
        <p:txBody>
          <a:bodyPr/>
          <a:lstStyle/>
          <a:p>
            <a:r>
              <a:rPr lang="en-US" sz="2800" b="1" dirty="0"/>
              <a:t>Changes in CM tasks</a:t>
            </a:r>
          </a:p>
        </p:txBody>
      </p:sp>
      <p:graphicFrame>
        <p:nvGraphicFramePr>
          <p:cNvPr id="6" name="Content Placeholder 5">
            <a:extLst>
              <a:ext uri="{FF2B5EF4-FFF2-40B4-BE49-F238E27FC236}">
                <a16:creationId xmlns:a16="http://schemas.microsoft.com/office/drawing/2014/main" id="{38DB01D4-D350-4784-9090-E0E406A2F9D1}"/>
              </a:ext>
            </a:extLst>
          </p:cNvPr>
          <p:cNvGraphicFramePr>
            <a:graphicFrameLocks noGrp="1"/>
          </p:cNvGraphicFramePr>
          <p:nvPr>
            <p:ph idx="1"/>
            <p:extLst/>
          </p:nvPr>
        </p:nvGraphicFramePr>
        <p:xfrm>
          <a:off x="87312" y="764704"/>
          <a:ext cx="11913346" cy="5364480"/>
        </p:xfrm>
        <a:graphic>
          <a:graphicData uri="http://schemas.openxmlformats.org/drawingml/2006/table">
            <a:tbl>
              <a:tblPr firstRow="1">
                <a:tableStyleId>{5C22544A-7EE6-4342-B048-85BDC9FD1C3A}</a:tableStyleId>
              </a:tblPr>
              <a:tblGrid>
                <a:gridCol w="1400176">
                  <a:extLst>
                    <a:ext uri="{9D8B030D-6E8A-4147-A177-3AD203B41FA5}">
                      <a16:colId xmlns:a16="http://schemas.microsoft.com/office/drawing/2014/main" val="3834706165"/>
                    </a:ext>
                  </a:extLst>
                </a:gridCol>
                <a:gridCol w="2232248">
                  <a:extLst>
                    <a:ext uri="{9D8B030D-6E8A-4147-A177-3AD203B41FA5}">
                      <a16:colId xmlns:a16="http://schemas.microsoft.com/office/drawing/2014/main" val="420350136"/>
                    </a:ext>
                  </a:extLst>
                </a:gridCol>
                <a:gridCol w="3672408">
                  <a:extLst>
                    <a:ext uri="{9D8B030D-6E8A-4147-A177-3AD203B41FA5}">
                      <a16:colId xmlns:a16="http://schemas.microsoft.com/office/drawing/2014/main" val="1147475381"/>
                    </a:ext>
                  </a:extLst>
                </a:gridCol>
                <a:gridCol w="1008112">
                  <a:extLst>
                    <a:ext uri="{9D8B030D-6E8A-4147-A177-3AD203B41FA5}">
                      <a16:colId xmlns:a16="http://schemas.microsoft.com/office/drawing/2014/main" val="779672297"/>
                    </a:ext>
                  </a:extLst>
                </a:gridCol>
                <a:gridCol w="1296144">
                  <a:extLst>
                    <a:ext uri="{9D8B030D-6E8A-4147-A177-3AD203B41FA5}">
                      <a16:colId xmlns:a16="http://schemas.microsoft.com/office/drawing/2014/main" val="1152176789"/>
                    </a:ext>
                  </a:extLst>
                </a:gridCol>
                <a:gridCol w="358902">
                  <a:extLst>
                    <a:ext uri="{9D8B030D-6E8A-4147-A177-3AD203B41FA5}">
                      <a16:colId xmlns:a16="http://schemas.microsoft.com/office/drawing/2014/main" val="1898849133"/>
                    </a:ext>
                  </a:extLst>
                </a:gridCol>
                <a:gridCol w="1945356">
                  <a:extLst>
                    <a:ext uri="{9D8B030D-6E8A-4147-A177-3AD203B41FA5}">
                      <a16:colId xmlns:a16="http://schemas.microsoft.com/office/drawing/2014/main" val="502684360"/>
                    </a:ext>
                  </a:extLst>
                </a:gridCol>
              </a:tblGrid>
              <a:tr h="736303">
                <a:tc>
                  <a:txBody>
                    <a:bodyPr/>
                    <a:lstStyle/>
                    <a:p>
                      <a:pPr algn="ctr" fontAlgn="ctr"/>
                      <a:r>
                        <a:rPr lang="en-US" sz="1600" u="none" strike="noStrike" dirty="0">
                          <a:effectLst/>
                        </a:rPr>
                        <a:t>Deliverable ID</a:t>
                      </a:r>
                      <a:endParaRPr lang="en-US" sz="1600" b="1" i="0" u="none" strike="noStrike" dirty="0">
                        <a:solidFill>
                          <a:schemeClr val="accent1"/>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Deliverable title</a:t>
                      </a:r>
                      <a:endParaRPr lang="en-US" sz="1600" b="1" i="0" u="none" strike="noStrike" dirty="0">
                        <a:solidFill>
                          <a:schemeClr val="accent1"/>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Deliverable Description</a:t>
                      </a:r>
                      <a:endParaRPr lang="en-US" sz="1600" b="1" i="0" u="none" strike="noStrike" dirty="0">
                        <a:solidFill>
                          <a:schemeClr val="accent1"/>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Deliverable  Owner</a:t>
                      </a:r>
                      <a:endParaRPr lang="en-US" sz="1600" b="1" i="0" u="none" strike="noStrike" dirty="0">
                        <a:solidFill>
                          <a:schemeClr val="accent1"/>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Resources Beneficiary </a:t>
                      </a:r>
                      <a:endParaRPr lang="en-US" sz="1600" b="1" i="0" u="none" strike="noStrike" dirty="0">
                        <a:solidFill>
                          <a:schemeClr val="accent1"/>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PM</a:t>
                      </a:r>
                      <a:endParaRPr lang="en-US" sz="1600" b="1" i="0" u="none" strike="noStrike" dirty="0">
                        <a:solidFill>
                          <a:schemeClr val="accent1"/>
                        </a:solidFill>
                        <a:effectLst/>
                        <a:latin typeface="Calibri" panose="020F0502020204030204" pitchFamily="34" charset="0"/>
                      </a:endParaRPr>
                    </a:p>
                  </a:txBody>
                  <a:tcPr marL="0" marR="0" marT="0" marB="0" anchor="ctr"/>
                </a:tc>
                <a:tc>
                  <a:txBody>
                    <a:bodyPr/>
                    <a:lstStyle/>
                    <a:p>
                      <a:pPr algn="l" fontAlgn="t"/>
                      <a:r>
                        <a:rPr lang="en-US" sz="1600" u="none" strike="noStrike" dirty="0">
                          <a:effectLst/>
                        </a:rPr>
                        <a:t>Comments(issues, goals, any relevant update, risk of delay, staff difficulties)</a:t>
                      </a:r>
                      <a:endParaRPr lang="en-US" sz="1600" b="1" i="0" u="none" strike="noStrike" dirty="0">
                        <a:solidFill>
                          <a:schemeClr val="accent1"/>
                        </a:solidFill>
                        <a:effectLst/>
                        <a:latin typeface="Calibri" panose="020F0502020204030204" pitchFamily="34" charset="0"/>
                      </a:endParaRPr>
                    </a:p>
                  </a:txBody>
                  <a:tcPr marL="0" marR="0" marT="0" marB="0"/>
                </a:tc>
                <a:extLst>
                  <a:ext uri="{0D108BD9-81ED-4DB2-BD59-A6C34878D82A}">
                    <a16:rowId xmlns:a16="http://schemas.microsoft.com/office/drawing/2014/main" val="1710787029"/>
                  </a:ext>
                </a:extLst>
              </a:tr>
              <a:tr h="1051861">
                <a:tc>
                  <a:txBody>
                    <a:bodyPr/>
                    <a:lstStyle/>
                    <a:p>
                      <a:pPr algn="l" fontAlgn="ctr"/>
                      <a:r>
                        <a:rPr lang="en-US" sz="1600" u="none" strike="noStrike">
                          <a:effectLst/>
                        </a:rPr>
                        <a:t>SA-SE.CM.M.05-T003-D001</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en-US" sz="1600" u="none" strike="noStrike">
                          <a:effectLst/>
                        </a:rPr>
                        <a:t>Preliminary report  on the validation of disruption modelling tools (CarMa0NL-CARIDDI) on first JT-60SA mechanical data </a:t>
                      </a:r>
                      <a:br>
                        <a:rPr lang="en-US" sz="1600" u="none" strike="noStrike">
                          <a:effectLst/>
                        </a:rPr>
                      </a:br>
                      <a:endParaRPr lang="en-US" sz="16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600" u="none" strike="noStrike">
                          <a:effectLst/>
                        </a:rPr>
                        <a:t>Validation of disruption modelling tools (CarMa0NL-CARIDDI) using JT-60SA halo current and strain gauges measurements</a:t>
                      </a:r>
                      <a:br>
                        <a:rPr lang="en-US" sz="1600" u="none" strike="noStrike">
                          <a:effectLst/>
                        </a:rPr>
                      </a:br>
                      <a:endParaRPr lang="en-US" sz="16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600" u="none" strike="noStrike">
                          <a:effectLst/>
                        </a:rPr>
                        <a:t>Villone (CREATE)</a:t>
                      </a:r>
                      <a:endParaRPr lang="en-US" sz="1600" b="0" i="0" u="none" strike="noStrike">
                        <a:solidFill>
                          <a:srgbClr val="9C0006"/>
                        </a:solidFill>
                        <a:effectLst/>
                        <a:latin typeface="Calibri" panose="020F0502020204030204" pitchFamily="34" charset="0"/>
                      </a:endParaRPr>
                    </a:p>
                  </a:txBody>
                  <a:tcPr marL="0" marR="0" marT="0" marB="0"/>
                </a:tc>
                <a:tc>
                  <a:txBody>
                    <a:bodyPr/>
                    <a:lstStyle/>
                    <a:p>
                      <a:pPr algn="ctr" fontAlgn="t"/>
                      <a:r>
                        <a:rPr lang="en-US" sz="1600" u="none" strike="noStrike">
                          <a:effectLst/>
                        </a:rPr>
                        <a:t>ENEA</a:t>
                      </a:r>
                      <a:endParaRPr lang="en-US" sz="1600" b="0" i="0" u="none" strike="noStrike">
                        <a:solidFill>
                          <a:srgbClr val="9C0006"/>
                        </a:solidFill>
                        <a:effectLst/>
                        <a:latin typeface="Calibri" panose="020F0502020204030204" pitchFamily="34" charset="0"/>
                      </a:endParaRPr>
                    </a:p>
                  </a:txBody>
                  <a:tcPr marL="0" marR="0" marT="0" marB="0"/>
                </a:tc>
                <a:tc>
                  <a:txBody>
                    <a:bodyPr/>
                    <a:lstStyle/>
                    <a:p>
                      <a:pPr algn="ctr" fontAlgn="t"/>
                      <a:r>
                        <a:rPr lang="en-US" sz="1600" u="none" strike="noStrike">
                          <a:effectLst/>
                        </a:rPr>
                        <a:t>2</a:t>
                      </a:r>
                      <a:endParaRPr lang="en-US" sz="1600" b="0" i="0" u="none" strike="noStrike">
                        <a:solidFill>
                          <a:srgbClr val="9C0006"/>
                        </a:solidFill>
                        <a:effectLst/>
                        <a:latin typeface="Calibri" panose="020F0502020204030204" pitchFamily="34" charset="0"/>
                      </a:endParaRPr>
                    </a:p>
                  </a:txBody>
                  <a:tcPr marL="0" marR="0" marT="0" marB="0"/>
                </a:tc>
                <a:tc>
                  <a:txBody>
                    <a:bodyPr/>
                    <a:lstStyle/>
                    <a:p>
                      <a:pPr algn="l" fontAlgn="b"/>
                      <a:r>
                        <a:rPr lang="en-US" sz="1600" b="1" u="none" strike="noStrike" dirty="0">
                          <a:solidFill>
                            <a:srgbClr val="C00000"/>
                          </a:solidFill>
                          <a:effectLst/>
                        </a:rPr>
                        <a:t>Move task to 2023</a:t>
                      </a:r>
                      <a:r>
                        <a:rPr lang="en-US" sz="1600" u="none" strike="noStrike" dirty="0">
                          <a:effectLst/>
                        </a:rPr>
                        <a:t>. Move resources to </a:t>
                      </a:r>
                      <a:r>
                        <a:rPr lang="en-US" sz="1600" u="none" strike="noStrike" dirty="0" smtClean="0">
                          <a:effectLst/>
                        </a:rPr>
                        <a:t>SA-SE.CM.OP.03-T002-D001</a:t>
                      </a:r>
                      <a:endParaRPr lang="en-US" sz="1600" b="1" i="0" u="none" strike="noStrike" dirty="0">
                        <a:solidFill>
                          <a:srgbClr val="3F3F3F"/>
                        </a:solidFill>
                        <a:effectLst/>
                        <a:latin typeface="Calibri" panose="020F0502020204030204" pitchFamily="34" charset="0"/>
                      </a:endParaRPr>
                    </a:p>
                  </a:txBody>
                  <a:tcPr marL="0" marR="0" marT="0" marB="0"/>
                </a:tc>
                <a:extLst>
                  <a:ext uri="{0D108BD9-81ED-4DB2-BD59-A6C34878D82A}">
                    <a16:rowId xmlns:a16="http://schemas.microsoft.com/office/drawing/2014/main" val="1742921815"/>
                  </a:ext>
                </a:extLst>
              </a:tr>
              <a:tr h="701241">
                <a:tc>
                  <a:txBody>
                    <a:bodyPr/>
                    <a:lstStyle/>
                    <a:p>
                      <a:pPr algn="l" fontAlgn="ctr"/>
                      <a:r>
                        <a:rPr lang="en-US" sz="1600" u="none" strike="noStrike">
                          <a:effectLst/>
                        </a:rPr>
                        <a:t>SA-SE.CM.OP.02-T001-D001</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en-US" sz="1600" u="none" strike="noStrike">
                          <a:effectLst/>
                        </a:rPr>
                        <a:t>Report on the validation of TOMATOR-1D code on the first data from JT-60SA Integrated Commissioning</a:t>
                      </a:r>
                      <a:endParaRPr lang="en-US" sz="16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600" u="none" strike="noStrike">
                          <a:effectLst/>
                        </a:rPr>
                        <a:t>Validate TOMATOR-1D code on the first data from commissioning.</a:t>
                      </a:r>
                      <a:endParaRPr lang="en-US" sz="16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600" u="none" strike="noStrike">
                          <a:effectLst/>
                        </a:rPr>
                        <a:t>Johan Buermans</a:t>
                      </a:r>
                      <a:endParaRPr lang="en-US" sz="1600" b="0" i="0" u="none" strike="noStrike">
                        <a:solidFill>
                          <a:srgbClr val="9C0006"/>
                        </a:solidFill>
                        <a:effectLst/>
                        <a:latin typeface="Calibri" panose="020F0502020204030204" pitchFamily="34" charset="0"/>
                      </a:endParaRPr>
                    </a:p>
                  </a:txBody>
                  <a:tcPr marL="0" marR="0" marT="0" marB="0"/>
                </a:tc>
                <a:tc>
                  <a:txBody>
                    <a:bodyPr/>
                    <a:lstStyle/>
                    <a:p>
                      <a:pPr algn="ctr" fontAlgn="t"/>
                      <a:r>
                        <a:rPr lang="en-US" sz="1600" u="none" strike="noStrike">
                          <a:effectLst/>
                        </a:rPr>
                        <a:t>LPP-ERM-KMS</a:t>
                      </a:r>
                      <a:endParaRPr lang="en-US" sz="1600" b="0" i="0" u="none" strike="noStrike">
                        <a:solidFill>
                          <a:srgbClr val="9C0006"/>
                        </a:solidFill>
                        <a:effectLst/>
                        <a:latin typeface="Calibri" panose="020F0502020204030204" pitchFamily="34" charset="0"/>
                      </a:endParaRPr>
                    </a:p>
                  </a:txBody>
                  <a:tcPr marL="0" marR="0" marT="0" marB="0"/>
                </a:tc>
                <a:tc>
                  <a:txBody>
                    <a:bodyPr/>
                    <a:lstStyle/>
                    <a:p>
                      <a:pPr algn="ctr" fontAlgn="t"/>
                      <a:r>
                        <a:rPr lang="en-US" sz="1600" u="none" strike="noStrike">
                          <a:effectLst/>
                        </a:rPr>
                        <a:t>2</a:t>
                      </a:r>
                      <a:endParaRPr lang="en-US" sz="1600" b="0" i="0" u="none" strike="noStrike">
                        <a:solidFill>
                          <a:srgbClr val="9C0006"/>
                        </a:solidFill>
                        <a:effectLst/>
                        <a:latin typeface="Calibri" panose="020F0502020204030204" pitchFamily="34" charset="0"/>
                      </a:endParaRPr>
                    </a:p>
                  </a:txBody>
                  <a:tcPr marL="0" marR="0" marT="0" marB="0"/>
                </a:tc>
                <a:tc>
                  <a:txBody>
                    <a:bodyPr/>
                    <a:lstStyle/>
                    <a:p>
                      <a:pPr algn="l" fontAlgn="b"/>
                      <a:r>
                        <a:rPr lang="en-US" sz="1600" b="1" u="none" strike="noStrike" dirty="0" smtClean="0">
                          <a:solidFill>
                            <a:srgbClr val="C00000"/>
                          </a:solidFill>
                          <a:effectLst/>
                        </a:rPr>
                        <a:t>Move task </a:t>
                      </a:r>
                      <a:r>
                        <a:rPr lang="en-US" sz="1600" b="1" u="none" strike="noStrike" dirty="0">
                          <a:solidFill>
                            <a:srgbClr val="C00000"/>
                          </a:solidFill>
                          <a:effectLst/>
                        </a:rPr>
                        <a:t>to 2023</a:t>
                      </a:r>
                      <a:endParaRPr lang="en-US" sz="1600" b="1" i="0" u="none" strike="noStrike" dirty="0">
                        <a:solidFill>
                          <a:srgbClr val="C00000"/>
                        </a:solidFill>
                        <a:effectLst/>
                        <a:latin typeface="Calibri" panose="020F0502020204030204" pitchFamily="34" charset="0"/>
                      </a:endParaRPr>
                    </a:p>
                  </a:txBody>
                  <a:tcPr marL="0" marR="0" marT="0" marB="0"/>
                </a:tc>
                <a:extLst>
                  <a:ext uri="{0D108BD9-81ED-4DB2-BD59-A6C34878D82A}">
                    <a16:rowId xmlns:a16="http://schemas.microsoft.com/office/drawing/2014/main" val="3396783202"/>
                  </a:ext>
                </a:extLst>
              </a:tr>
              <a:tr h="876551">
                <a:tc>
                  <a:txBody>
                    <a:bodyPr/>
                    <a:lstStyle/>
                    <a:p>
                      <a:pPr algn="l" fontAlgn="ctr"/>
                      <a:r>
                        <a:rPr lang="en-US" sz="1600" u="none" strike="noStrike">
                          <a:effectLst/>
                        </a:rPr>
                        <a:t>SA-SE.CM.OP.03-T002-D001</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en-US" sz="1600" u="none" strike="noStrike">
                          <a:effectLst/>
                        </a:rPr>
                        <a:t>Documentation on runs on JT60-SA breakdown using a nonlinear optimization technique. </a:t>
                      </a:r>
                      <a:endParaRPr lang="en-US" sz="16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600" u="none" strike="noStrike" dirty="0">
                          <a:effectLst/>
                        </a:rPr>
                        <a:t>Optimization and Simulation of 4 BD scenarios for JT60-SA (full and half CS current combined with full and half toroidal field) using a nonlinear optimization technique.</a:t>
                      </a:r>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1600" u="none" strike="noStrike">
                          <a:effectLst/>
                        </a:rPr>
                        <a:t>Daria Ricci (ENEA-CNR)</a:t>
                      </a:r>
                      <a:endParaRPr lang="en-US" sz="1600" b="0" i="0" u="none" strike="noStrike">
                        <a:solidFill>
                          <a:srgbClr val="000000"/>
                        </a:solidFill>
                        <a:effectLst/>
                        <a:latin typeface="Calibri" panose="020F0502020204030204" pitchFamily="34" charset="0"/>
                      </a:endParaRPr>
                    </a:p>
                  </a:txBody>
                  <a:tcPr marL="0" marR="0" marT="0" marB="0"/>
                </a:tc>
                <a:tc>
                  <a:txBody>
                    <a:bodyPr/>
                    <a:lstStyle/>
                    <a:p>
                      <a:pPr algn="ctr" fontAlgn="t"/>
                      <a:r>
                        <a:rPr lang="en-US" sz="1600" u="none" strike="noStrike">
                          <a:effectLst/>
                        </a:rPr>
                        <a:t>ENEA</a:t>
                      </a:r>
                      <a:endParaRPr lang="en-US" sz="1600" b="0" i="0" u="none" strike="noStrike">
                        <a:solidFill>
                          <a:srgbClr val="000000"/>
                        </a:solidFill>
                        <a:effectLst/>
                        <a:latin typeface="Calibri" panose="020F0502020204030204" pitchFamily="34" charset="0"/>
                      </a:endParaRPr>
                    </a:p>
                  </a:txBody>
                  <a:tcPr marL="0" marR="0" marT="0" marB="0"/>
                </a:tc>
                <a:tc>
                  <a:txBody>
                    <a:bodyPr/>
                    <a:lstStyle/>
                    <a:p>
                      <a:pPr algn="ctr" fontAlgn="t"/>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600" b="1" u="none" strike="noStrike" dirty="0">
                          <a:solidFill>
                            <a:srgbClr val="00B050"/>
                          </a:solidFill>
                          <a:effectLst/>
                        </a:rPr>
                        <a:t>Extend scope in support  of modelling for IC after </a:t>
                      </a:r>
                      <a:r>
                        <a:rPr lang="en-US" sz="1600" b="1" u="none" strike="noStrike" dirty="0" err="1">
                          <a:solidFill>
                            <a:srgbClr val="00B050"/>
                          </a:solidFill>
                          <a:effectLst/>
                        </a:rPr>
                        <a:t>Paschen</a:t>
                      </a:r>
                      <a:r>
                        <a:rPr lang="en-US" sz="1600" b="1" u="none" strike="noStrike" dirty="0">
                          <a:solidFill>
                            <a:srgbClr val="00B050"/>
                          </a:solidFill>
                          <a:effectLst/>
                        </a:rPr>
                        <a:t> test </a:t>
                      </a:r>
                      <a:r>
                        <a:rPr lang="en-US" sz="1600" u="none" strike="noStrike" dirty="0">
                          <a:effectLst/>
                        </a:rPr>
                        <a:t>- use  FP8 funding from  SA-O.A06-T003-D002 (2 PMs) </a:t>
                      </a:r>
                      <a:br>
                        <a:rPr lang="en-US" sz="1600" u="none" strike="noStrike" dirty="0">
                          <a:effectLst/>
                        </a:rPr>
                      </a:br>
                      <a:endParaRPr lang="en-US" sz="1600" b="1" i="0" u="none" strike="noStrike" dirty="0">
                        <a:solidFill>
                          <a:srgbClr val="3F3F3F"/>
                        </a:solidFill>
                        <a:effectLst/>
                        <a:latin typeface="Calibri" panose="020F0502020204030204" pitchFamily="34" charset="0"/>
                      </a:endParaRPr>
                    </a:p>
                  </a:txBody>
                  <a:tcPr marL="0" marR="0" marT="0" marB="0"/>
                </a:tc>
                <a:extLst>
                  <a:ext uri="{0D108BD9-81ED-4DB2-BD59-A6C34878D82A}">
                    <a16:rowId xmlns:a16="http://schemas.microsoft.com/office/drawing/2014/main" val="2780923896"/>
                  </a:ext>
                </a:extLst>
              </a:tr>
            </a:tbl>
          </a:graphicData>
        </a:graphic>
      </p:graphicFrame>
      <p:sp>
        <p:nvSpPr>
          <p:cNvPr id="4" name="Footer Placeholder 3">
            <a:extLst>
              <a:ext uri="{FF2B5EF4-FFF2-40B4-BE49-F238E27FC236}">
                <a16:creationId xmlns:a16="http://schemas.microsoft.com/office/drawing/2014/main" id="{E69DA45B-4001-40CA-B907-C59E4333230C}"/>
              </a:ext>
            </a:extLst>
          </p:cNvPr>
          <p:cNvSpPr>
            <a:spLocks noGrp="1"/>
          </p:cNvSpPr>
          <p:nvPr>
            <p:ph type="ftr" sz="quarter" idx="11"/>
          </p:nvPr>
        </p:nvSpPr>
        <p:spPr/>
        <p:txBody>
          <a:bodyPr/>
          <a:lstStyle/>
          <a:p>
            <a:r>
              <a:rPr lang="en-US" smtClean="0"/>
              <a:t>G. Falchetto WPSA PPM for AWP 2023 | Budapest  6 September 2022</a:t>
            </a:r>
            <a:endParaRPr lang="en-GB"/>
          </a:p>
        </p:txBody>
      </p:sp>
      <p:sp>
        <p:nvSpPr>
          <p:cNvPr id="5" name="Slide Number Placeholder 4">
            <a:extLst>
              <a:ext uri="{FF2B5EF4-FFF2-40B4-BE49-F238E27FC236}">
                <a16:creationId xmlns:a16="http://schemas.microsoft.com/office/drawing/2014/main" id="{E7225D9D-531F-42B5-A99F-66D563F872DC}"/>
              </a:ext>
            </a:extLst>
          </p:cNvPr>
          <p:cNvSpPr>
            <a:spLocks noGrp="1"/>
          </p:cNvSpPr>
          <p:nvPr>
            <p:ph type="sldNum" sz="quarter" idx="12"/>
          </p:nvPr>
        </p:nvSpPr>
        <p:spPr/>
        <p:txBody>
          <a:bodyPr/>
          <a:lstStyle/>
          <a:p>
            <a:fld id="{6A6D9FA1-99C7-4910-8E32-B85D378B0060}" type="slidenum">
              <a:rPr lang="en-GB" smtClean="0"/>
              <a:pPr/>
              <a:t>19</a:t>
            </a:fld>
            <a:endParaRPr lang="en-GB"/>
          </a:p>
        </p:txBody>
      </p:sp>
    </p:spTree>
    <p:extLst>
      <p:ext uri="{BB962C8B-B14F-4D97-AF65-F5344CB8AC3E}">
        <p14:creationId xmlns:p14="http://schemas.microsoft.com/office/powerpoint/2010/main" val="977287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fr-FR" sz="2800" dirty="0">
                <a:latin typeface="+mn-lt"/>
                <a:ea typeface="ＭＳ Ｐゴシック" pitchFamily="34" charset="-128"/>
              </a:rPr>
              <a:t>WPSA Code Management and </a:t>
            </a:r>
            <a:r>
              <a:rPr lang="en-US" altLang="fr-FR" sz="2800" dirty="0" smtClean="0">
                <a:latin typeface="+mn-lt"/>
                <a:ea typeface="ＭＳ Ｐゴシック" pitchFamily="34" charset="-128"/>
              </a:rPr>
              <a:t>Simulation </a:t>
            </a:r>
            <a:r>
              <a:rPr lang="en-US" altLang="fr-FR" sz="2800" dirty="0">
                <a:latin typeface="+mn-lt"/>
                <a:ea typeface="ＭＳ Ｐゴシック" pitchFamily="34" charset="-128"/>
              </a:rPr>
              <a:t>area strategy</a:t>
            </a:r>
          </a:p>
        </p:txBody>
      </p:sp>
      <p:sp>
        <p:nvSpPr>
          <p:cNvPr id="4" name="Espace réservé du pied de page 3"/>
          <p:cNvSpPr>
            <a:spLocks noGrp="1"/>
          </p:cNvSpPr>
          <p:nvPr>
            <p:ph type="ftr" sz="quarter" idx="11"/>
          </p:nvPr>
        </p:nvSpPr>
        <p:spPr/>
        <p:txBody>
          <a:bodyPr/>
          <a:lstStyle/>
          <a:p>
            <a:pPr algn="r" eaLnBrk="0" fontAlgn="base" hangingPunct="0">
              <a:spcBef>
                <a:spcPct val="0"/>
              </a:spcBef>
              <a:spcAft>
                <a:spcPct val="0"/>
              </a:spcAft>
            </a:pPr>
            <a:r>
              <a:rPr lang="en-GB" smtClean="0">
                <a:solidFill>
                  <a:prstClr val="black"/>
                </a:solidFill>
              </a:rPr>
              <a:t>G. Falchetto WPSA PPM for AWP 2023 | Budapest  6 September 2022</a:t>
            </a:r>
            <a:endParaRPr lang="en-GB">
              <a:solidFill>
                <a:prstClr val="black"/>
              </a:solidFill>
            </a:endParaRPr>
          </a:p>
        </p:txBody>
      </p:sp>
      <p:sp>
        <p:nvSpPr>
          <p:cNvPr id="5" name="Espace réservé du numéro de diapositive 4"/>
          <p:cNvSpPr>
            <a:spLocks noGrp="1"/>
          </p:cNvSpPr>
          <p:nvPr>
            <p:ph type="sldNum" sz="quarter" idx="12"/>
          </p:nvPr>
        </p:nvSpPr>
        <p:spPr/>
        <p:txBody>
          <a:bodyPr/>
          <a:lstStyle/>
          <a:p>
            <a:pPr eaLnBrk="0" fontAlgn="base" hangingPunct="0">
              <a:spcBef>
                <a:spcPct val="0"/>
              </a:spcBef>
              <a:spcAft>
                <a:spcPct val="0"/>
              </a:spcAft>
            </a:pPr>
            <a:fld id="{6A6D9FA1-99C7-4910-8E32-B85D378B0060}" type="slidenum">
              <a:rPr lang="en-GB">
                <a:solidFill>
                  <a:prstClr val="black">
                    <a:tint val="75000"/>
                  </a:prstClr>
                </a:solidFill>
              </a:rPr>
              <a:pPr eaLnBrk="0" fontAlgn="base" hangingPunct="0">
                <a:spcBef>
                  <a:spcPct val="0"/>
                </a:spcBef>
                <a:spcAft>
                  <a:spcPct val="0"/>
                </a:spcAft>
              </a:pPr>
              <a:t>2</a:t>
            </a:fld>
            <a:endParaRPr lang="en-GB">
              <a:solidFill>
                <a:prstClr val="black">
                  <a:tint val="75000"/>
                </a:prstClr>
              </a:solidFill>
            </a:endParaRPr>
          </a:p>
        </p:txBody>
      </p:sp>
      <p:sp>
        <p:nvSpPr>
          <p:cNvPr id="10" name="ZoneTexte 1"/>
          <p:cNvSpPr txBox="1">
            <a:spLocks noChangeArrowheads="1"/>
          </p:cNvSpPr>
          <p:nvPr/>
        </p:nvSpPr>
        <p:spPr bwMode="auto">
          <a:xfrm>
            <a:off x="340522" y="799190"/>
            <a:ext cx="11699929" cy="2195473"/>
          </a:xfrm>
          <a:prstGeom prst="rect">
            <a:avLst/>
          </a:prstGeom>
          <a:noFill/>
          <a:ln>
            <a:noFill/>
          </a:ln>
        </p:spPr>
        <p:txBody>
          <a:bodyPr wrap="square" lIns="91440" tIns="45720" rIns="91440" bIns="45720" anchor="t">
            <a:spAutoFit/>
          </a:bodyPr>
          <a:lstStyle>
            <a:lvl1pPr marL="342900" indent="-342900">
              <a:defRPr sz="2400">
                <a:solidFill>
                  <a:schemeClr val="tx1"/>
                </a:solidFill>
                <a:latin typeface="Arial" pitchFamily="34" charset="0"/>
                <a:ea typeface="ＭＳ Ｐゴシック" pitchFamily="34" charset="-128"/>
              </a:defRPr>
            </a:lvl1pPr>
            <a:lvl2pPr marL="800100" indent="-34290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64795" indent="-264795" eaLnBrk="0" fontAlgn="base" hangingPunct="0">
              <a:spcBef>
                <a:spcPts val="450"/>
              </a:spcBef>
              <a:spcAft>
                <a:spcPct val="0"/>
              </a:spcAft>
              <a:buClr>
                <a:srgbClr val="FF0000"/>
              </a:buClr>
              <a:buFont typeface="Wingdings" panose="05000000000000000000" pitchFamily="2" charset="2"/>
              <a:buChar char="Ø"/>
              <a:defRPr/>
            </a:pPr>
            <a:r>
              <a:rPr lang="fr-FR" altLang="fr-FR" sz="2000" dirty="0" err="1">
                <a:latin typeface="Calibri"/>
                <a:ea typeface="ＭＳ Ｐゴシック"/>
              </a:rPr>
              <a:t>Establish</a:t>
            </a:r>
            <a:r>
              <a:rPr lang="fr-FR" altLang="fr-FR" sz="2000" dirty="0">
                <a:latin typeface="Calibri"/>
                <a:ea typeface="ＭＳ Ｐゴシック"/>
              </a:rPr>
              <a:t> </a:t>
            </a:r>
            <a:r>
              <a:rPr lang="fr-FR" altLang="fr-FR" sz="2000" b="1" dirty="0">
                <a:latin typeface="Calibri"/>
                <a:ea typeface="ＭＳ Ｐゴシック"/>
              </a:rPr>
              <a:t>reliable </a:t>
            </a:r>
            <a:r>
              <a:rPr lang="fr-FR" altLang="fr-FR" sz="2000" b="1" dirty="0" err="1">
                <a:latin typeface="Calibri"/>
                <a:ea typeface="ＭＳ Ｐゴシック"/>
              </a:rPr>
              <a:t>modelling</a:t>
            </a:r>
            <a:r>
              <a:rPr lang="fr-FR" altLang="fr-FR" sz="2000" b="1" dirty="0">
                <a:latin typeface="Calibri"/>
                <a:ea typeface="ＭＳ Ｐゴシック"/>
              </a:rPr>
              <a:t> codes</a:t>
            </a:r>
            <a:r>
              <a:rPr lang="fr-FR" altLang="fr-FR" sz="2000" dirty="0">
                <a:latin typeface="Calibri"/>
                <a:ea typeface="ＭＳ Ｐゴシック"/>
              </a:rPr>
              <a:t>, </a:t>
            </a:r>
            <a:r>
              <a:rPr lang="fr-FR" altLang="fr-FR" sz="2000" b="1" dirty="0">
                <a:latin typeface="Calibri"/>
                <a:ea typeface="ＭＳ Ｐゴシック"/>
              </a:rPr>
              <a:t>workflows</a:t>
            </a:r>
            <a:r>
              <a:rPr lang="fr-FR" altLang="fr-FR" sz="2000" dirty="0">
                <a:latin typeface="Calibri"/>
                <a:ea typeface="ＭＳ Ｐゴシック"/>
              </a:rPr>
              <a:t> and </a:t>
            </a:r>
            <a:r>
              <a:rPr lang="fr-FR" altLang="fr-FR" sz="2000" b="1" dirty="0" err="1">
                <a:latin typeface="Calibri"/>
                <a:ea typeface="ＭＳ Ｐゴシック"/>
              </a:rPr>
              <a:t>operation</a:t>
            </a:r>
            <a:r>
              <a:rPr lang="fr-FR" altLang="fr-FR" sz="2000" b="1" dirty="0">
                <a:latin typeface="Calibri"/>
                <a:ea typeface="ＭＳ Ｐゴシック"/>
              </a:rPr>
              <a:t> </a:t>
            </a:r>
            <a:r>
              <a:rPr lang="fr-FR" altLang="fr-FR" sz="2000" b="1" dirty="0" err="1">
                <a:latin typeface="Calibri"/>
                <a:ea typeface="ＭＳ Ｐゴシック"/>
              </a:rPr>
              <a:t>related</a:t>
            </a:r>
            <a:r>
              <a:rPr lang="fr-FR" altLang="fr-FR" sz="2000" b="1" dirty="0">
                <a:latin typeface="Calibri"/>
                <a:ea typeface="ＭＳ Ｐゴシック"/>
              </a:rPr>
              <a:t> </a:t>
            </a:r>
            <a:r>
              <a:rPr lang="fr-FR" altLang="fr-FR" sz="2000" b="1" dirty="0" err="1">
                <a:latin typeface="Calibri"/>
                <a:ea typeface="ＭＳ Ｐゴシック"/>
              </a:rPr>
              <a:t>tools</a:t>
            </a:r>
            <a:r>
              <a:rPr lang="fr-FR" altLang="fr-FR" sz="2000" b="1" dirty="0">
                <a:latin typeface="Calibri"/>
                <a:ea typeface="ＭＳ Ｐゴシック"/>
              </a:rPr>
              <a:t> </a:t>
            </a:r>
            <a:r>
              <a:rPr lang="fr-FR" altLang="fr-FR" sz="2000" dirty="0">
                <a:latin typeface="Calibri"/>
                <a:ea typeface="ＭＳ Ｐゴシック"/>
              </a:rPr>
              <a:t>for routine use in JT-60SA </a:t>
            </a:r>
            <a:r>
              <a:rPr lang="fr-FR" altLang="fr-FR" sz="2000" dirty="0" err="1">
                <a:latin typeface="Calibri"/>
                <a:ea typeface="ＭＳ Ｐゴシック"/>
              </a:rPr>
              <a:t>scientific</a:t>
            </a:r>
            <a:r>
              <a:rPr lang="fr-FR" altLang="fr-FR" sz="2000" dirty="0">
                <a:latin typeface="Calibri"/>
                <a:ea typeface="ＭＳ Ｐゴシック"/>
              </a:rPr>
              <a:t> exploitation </a:t>
            </a:r>
            <a:endParaRPr lang="fr-FR" dirty="0"/>
          </a:p>
          <a:p>
            <a:pPr marL="264795" indent="-264795" eaLnBrk="0" fontAlgn="base" hangingPunct="0">
              <a:spcBef>
                <a:spcPts val="450"/>
              </a:spcBef>
              <a:spcAft>
                <a:spcPct val="0"/>
              </a:spcAft>
              <a:buClr>
                <a:srgbClr val="FF0000"/>
              </a:buClr>
              <a:buFont typeface="Wingdings" panose="05000000000000000000" pitchFamily="2" charset="2"/>
              <a:buChar char="Ø"/>
              <a:defRPr/>
            </a:pPr>
            <a:r>
              <a:rPr lang="fr-FR" altLang="fr-FR" sz="2000" b="1" dirty="0" err="1">
                <a:latin typeface="Calibri"/>
                <a:ea typeface="ＭＳ Ｐゴシック"/>
              </a:rPr>
              <a:t>Modelling</a:t>
            </a:r>
            <a:r>
              <a:rPr lang="fr-FR" altLang="fr-FR" sz="2000" b="1" dirty="0">
                <a:latin typeface="Calibri"/>
                <a:ea typeface="ＭＳ Ｐゴシック"/>
              </a:rPr>
              <a:t> support to the </a:t>
            </a:r>
            <a:r>
              <a:rPr lang="fr-FR" altLang="fr-FR" sz="2000" b="1" dirty="0" err="1" smtClean="0">
                <a:latin typeface="Calibri"/>
                <a:ea typeface="ＭＳ Ｐゴシック"/>
              </a:rPr>
              <a:t>enhancements</a:t>
            </a:r>
            <a:r>
              <a:rPr lang="fr-FR" altLang="fr-FR" sz="2000" b="1" dirty="0" smtClean="0">
                <a:latin typeface="Calibri"/>
                <a:ea typeface="ＭＳ Ｐゴシック"/>
              </a:rPr>
              <a:t> </a:t>
            </a:r>
            <a:r>
              <a:rPr lang="fr-FR" altLang="fr-FR" sz="2000" b="1" dirty="0">
                <a:latin typeface="Calibri"/>
                <a:ea typeface="ＭＳ Ｐゴシック"/>
              </a:rPr>
              <a:t>and diagnostics </a:t>
            </a:r>
            <a:r>
              <a:rPr lang="fr-FR" altLang="fr-FR" sz="2000" dirty="0" err="1">
                <a:latin typeface="Calibri"/>
                <a:ea typeface="ＭＳ Ｐゴシック"/>
              </a:rPr>
              <a:t>procured</a:t>
            </a:r>
            <a:r>
              <a:rPr lang="fr-FR" altLang="fr-FR" sz="2000" dirty="0">
                <a:latin typeface="Calibri"/>
                <a:ea typeface="ＭＳ Ｐゴシック"/>
              </a:rPr>
              <a:t> by EU </a:t>
            </a:r>
            <a:endParaRPr lang="fr-FR" altLang="fr-FR" sz="2000" dirty="0">
              <a:latin typeface="Calibri"/>
              <a:cs typeface="Calibri"/>
            </a:endParaRPr>
          </a:p>
          <a:p>
            <a:pPr marL="264795" indent="-264795" eaLnBrk="0" fontAlgn="base" hangingPunct="0">
              <a:spcBef>
                <a:spcPts val="450"/>
              </a:spcBef>
              <a:spcAft>
                <a:spcPct val="0"/>
              </a:spcAft>
              <a:buClr>
                <a:srgbClr val="FF0000"/>
              </a:buClr>
              <a:buFont typeface="Wingdings" panose="05000000000000000000" pitchFamily="2" charset="2"/>
              <a:buChar char="Ø"/>
              <a:defRPr/>
            </a:pPr>
            <a:r>
              <a:rPr lang="fr-FR" altLang="fr-FR" sz="2000" dirty="0" err="1">
                <a:latin typeface="Calibri"/>
                <a:ea typeface="ＭＳ Ｐゴシック"/>
              </a:rPr>
              <a:t>Specific</a:t>
            </a:r>
            <a:r>
              <a:rPr lang="fr-FR" altLang="fr-FR" sz="2000" dirty="0">
                <a:latin typeface="Calibri"/>
                <a:ea typeface="ＭＳ Ｐゴシック"/>
              </a:rPr>
              <a:t> focus on </a:t>
            </a:r>
            <a:r>
              <a:rPr lang="fr-FR" altLang="fr-FR" sz="2000" b="1" dirty="0" err="1">
                <a:latin typeface="Calibri"/>
                <a:ea typeface="ＭＳ Ｐゴシック"/>
              </a:rPr>
              <a:t>modelling</a:t>
            </a:r>
            <a:r>
              <a:rPr lang="fr-FR" altLang="fr-FR" sz="2000" b="1" dirty="0">
                <a:latin typeface="Calibri"/>
                <a:ea typeface="ＭＳ Ｐゴシック"/>
              </a:rPr>
              <a:t> the Initial </a:t>
            </a:r>
            <a:r>
              <a:rPr lang="fr-FR" altLang="fr-FR" sz="2000" b="1" dirty="0" err="1">
                <a:latin typeface="Calibri"/>
                <a:ea typeface="ＭＳ Ｐゴシック"/>
              </a:rPr>
              <a:t>Research</a:t>
            </a:r>
            <a:r>
              <a:rPr lang="fr-FR" altLang="fr-FR" sz="2000" b="1" dirty="0">
                <a:latin typeface="Calibri"/>
                <a:ea typeface="ＭＳ Ｐゴシック"/>
              </a:rPr>
              <a:t> Phase  </a:t>
            </a:r>
            <a:r>
              <a:rPr lang="fr-FR" altLang="fr-FR" sz="2000" dirty="0">
                <a:latin typeface="Calibri"/>
                <a:ea typeface="ＭＳ Ｐゴシック"/>
              </a:rPr>
              <a:t>+</a:t>
            </a:r>
            <a:r>
              <a:rPr lang="fr-FR" altLang="fr-FR" sz="2000" b="1" dirty="0">
                <a:latin typeface="Calibri"/>
                <a:ea typeface="ＭＳ Ｐゴシック"/>
              </a:rPr>
              <a:t> </a:t>
            </a:r>
            <a:r>
              <a:rPr lang="fr-FR" altLang="fr-FR" sz="2000" dirty="0" err="1">
                <a:solidFill>
                  <a:srgbClr val="0070C0"/>
                </a:solidFill>
                <a:latin typeface="Calibri"/>
                <a:ea typeface="ＭＳ Ｐゴシック"/>
              </a:rPr>
              <a:t>contribute</a:t>
            </a:r>
            <a:r>
              <a:rPr lang="fr-FR" altLang="fr-FR" sz="2000" dirty="0">
                <a:solidFill>
                  <a:srgbClr val="0070C0"/>
                </a:solidFill>
                <a:latin typeface="Calibri"/>
                <a:ea typeface="ＭＳ Ｐゴシック"/>
              </a:rPr>
              <a:t> to Integrated </a:t>
            </a:r>
            <a:r>
              <a:rPr lang="fr-FR" altLang="fr-FR" sz="2000" dirty="0" err="1">
                <a:solidFill>
                  <a:srgbClr val="0070C0"/>
                </a:solidFill>
                <a:latin typeface="Calibri"/>
                <a:ea typeface="ＭＳ Ｐゴシック"/>
              </a:rPr>
              <a:t>Research</a:t>
            </a:r>
            <a:r>
              <a:rPr lang="fr-FR" altLang="fr-FR" sz="2000" dirty="0">
                <a:solidFill>
                  <a:srgbClr val="0070C0"/>
                </a:solidFill>
                <a:latin typeface="Calibri"/>
                <a:ea typeface="ＭＳ Ｐゴシック"/>
              </a:rPr>
              <a:t> Phase </a:t>
            </a:r>
            <a:r>
              <a:rPr lang="fr-FR" altLang="fr-FR" sz="2000" dirty="0" err="1">
                <a:solidFill>
                  <a:srgbClr val="0070C0"/>
                </a:solidFill>
                <a:latin typeface="Calibri"/>
                <a:ea typeface="ＭＳ Ｐゴシック"/>
              </a:rPr>
              <a:t>wall</a:t>
            </a:r>
            <a:r>
              <a:rPr lang="fr-FR" altLang="fr-FR" sz="2000" dirty="0">
                <a:solidFill>
                  <a:srgbClr val="0070C0"/>
                </a:solidFill>
                <a:latin typeface="Calibri"/>
                <a:ea typeface="ＭＳ Ｐゴシック"/>
              </a:rPr>
              <a:t> diagnostics design (F4E/WPDIV)</a:t>
            </a:r>
            <a:r>
              <a:rPr lang="fr-FR" altLang="fr-FR" sz="2000" b="1" dirty="0">
                <a:solidFill>
                  <a:srgbClr val="FF0000"/>
                </a:solidFill>
                <a:latin typeface="Calibri"/>
                <a:ea typeface="ＭＳ Ｐゴシック"/>
              </a:rPr>
              <a:t> </a:t>
            </a:r>
            <a:endParaRPr lang="fr-FR" altLang="fr-FR" sz="2000" dirty="0">
              <a:latin typeface="Calibri"/>
              <a:cs typeface="Calibri"/>
            </a:endParaRPr>
          </a:p>
          <a:p>
            <a:pPr marL="0" indent="0" eaLnBrk="0" fontAlgn="base" hangingPunct="0">
              <a:spcBef>
                <a:spcPts val="450"/>
              </a:spcBef>
              <a:spcAft>
                <a:spcPct val="0"/>
              </a:spcAft>
              <a:buClr>
                <a:srgbClr val="FF0000"/>
              </a:buClr>
              <a:defRPr/>
            </a:pPr>
            <a:endParaRPr lang="fr-FR" altLang="fr-FR" sz="2000" dirty="0">
              <a:latin typeface="Calibri"/>
            </a:endParaRPr>
          </a:p>
        </p:txBody>
      </p:sp>
      <p:sp>
        <p:nvSpPr>
          <p:cNvPr id="7" name="ZoneTexte 6"/>
          <p:cNvSpPr txBox="1"/>
          <p:nvPr/>
        </p:nvSpPr>
        <p:spPr>
          <a:xfrm>
            <a:off x="7594411" y="5938909"/>
            <a:ext cx="1704646" cy="461665"/>
          </a:xfrm>
          <a:prstGeom prst="rect">
            <a:avLst/>
          </a:prstGeom>
          <a:noFill/>
        </p:spPr>
        <p:txBody>
          <a:bodyPr wrap="square" lIns="91440" tIns="45720" rIns="91440" bIns="45720" rtlCol="0" anchor="t">
            <a:spAutoFit/>
          </a:bodyPr>
          <a:lstStyle/>
          <a:p>
            <a:r>
              <a:rPr lang="fr-FR" sz="1200" err="1"/>
              <a:t>Updated</a:t>
            </a:r>
            <a:r>
              <a:rPr lang="fr-FR" sz="1200" dirty="0"/>
              <a:t> Project Phases </a:t>
            </a:r>
            <a:r>
              <a:rPr lang="fr-FR" sz="1200"/>
              <a:t>BA SC 29</a:t>
            </a:r>
            <a:endParaRPr lang="en-US" sz="1200"/>
          </a:p>
        </p:txBody>
      </p:sp>
      <p:pic>
        <p:nvPicPr>
          <p:cNvPr id="2" name="Image 5">
            <a:extLst>
              <a:ext uri="{FF2B5EF4-FFF2-40B4-BE49-F238E27FC236}">
                <a16:creationId xmlns:a16="http://schemas.microsoft.com/office/drawing/2014/main" id="{508047AC-DEF0-B80A-29A0-375828F00921}"/>
              </a:ext>
            </a:extLst>
          </p:cNvPr>
          <p:cNvPicPr>
            <a:picLocks noChangeAspect="1"/>
          </p:cNvPicPr>
          <p:nvPr/>
        </p:nvPicPr>
        <p:blipFill>
          <a:blip r:embed="rId3"/>
          <a:stretch>
            <a:fillRect/>
          </a:stretch>
        </p:blipFill>
        <p:spPr>
          <a:xfrm>
            <a:off x="1479868" y="2584701"/>
            <a:ext cx="6024465" cy="3954220"/>
          </a:xfrm>
          <a:prstGeom prst="rect">
            <a:avLst/>
          </a:prstGeom>
        </p:spPr>
      </p:pic>
      <p:sp>
        <p:nvSpPr>
          <p:cNvPr id="6" name="Rectangle : coins arrondis 5">
            <a:extLst>
              <a:ext uri="{FF2B5EF4-FFF2-40B4-BE49-F238E27FC236}">
                <a16:creationId xmlns:a16="http://schemas.microsoft.com/office/drawing/2014/main" id="{9982B22F-A85F-E5B5-50B0-36D56B7E89CC}"/>
              </a:ext>
            </a:extLst>
          </p:cNvPr>
          <p:cNvSpPr/>
          <p:nvPr/>
        </p:nvSpPr>
        <p:spPr>
          <a:xfrm>
            <a:off x="2010854" y="3391678"/>
            <a:ext cx="5497286" cy="692021"/>
          </a:xfrm>
          <a:prstGeom prst="roundRect">
            <a:avLst/>
          </a:prstGeom>
          <a:solidFill>
            <a:srgbClr val="FFFF00">
              <a:alpha val="6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92200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64984" y="655598"/>
            <a:ext cx="11807680" cy="601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spAutoFit/>
          </a:bodyPr>
          <a:lstStyle>
            <a:lvl1pPr marL="174625" indent="-174625">
              <a:tabLst>
                <a:tab pos="457200" algn="l"/>
              </a:tabLst>
              <a:defRPr sz="2400">
                <a:solidFill>
                  <a:schemeClr val="tx1"/>
                </a:solidFill>
                <a:latin typeface="Arial" charset="0"/>
              </a:defRPr>
            </a:lvl1pPr>
            <a:lvl2pPr marL="742950" indent="-285750">
              <a:tabLst>
                <a:tab pos="457200" algn="l"/>
              </a:tabLst>
              <a:defRPr sz="2400">
                <a:solidFill>
                  <a:schemeClr val="tx1"/>
                </a:solidFill>
                <a:latin typeface="Arial" charset="0"/>
              </a:defRPr>
            </a:lvl2pPr>
            <a:lvl3pPr marL="1143000" indent="-228600">
              <a:tabLst>
                <a:tab pos="457200" algn="l"/>
              </a:tabLst>
              <a:defRPr sz="2400">
                <a:solidFill>
                  <a:schemeClr val="tx1"/>
                </a:solidFill>
                <a:latin typeface="Arial" charset="0"/>
              </a:defRPr>
            </a:lvl3pPr>
            <a:lvl4pPr marL="1600200" indent="-228600">
              <a:tabLst>
                <a:tab pos="457200" algn="l"/>
              </a:tabLst>
              <a:defRPr sz="2400">
                <a:solidFill>
                  <a:schemeClr val="tx1"/>
                </a:solidFill>
                <a:latin typeface="Arial" charset="0"/>
              </a:defRPr>
            </a:lvl4pPr>
            <a:lvl5pPr marL="2057400" indent="-228600">
              <a:tabLst>
                <a:tab pos="457200" algn="l"/>
              </a:tabLst>
              <a:defRPr sz="2400">
                <a:solidFill>
                  <a:schemeClr val="tx1"/>
                </a:solidFill>
                <a:latin typeface="Arial" charset="0"/>
              </a:defRPr>
            </a:lvl5pPr>
            <a:lvl6pPr marL="2514600" indent="-228600" eaLnBrk="0" fontAlgn="base" hangingPunct="0">
              <a:spcBef>
                <a:spcPct val="0"/>
              </a:spcBef>
              <a:spcAft>
                <a:spcPct val="0"/>
              </a:spcAft>
              <a:tabLst>
                <a:tab pos="457200" algn="l"/>
              </a:tabLst>
              <a:defRPr sz="2400">
                <a:solidFill>
                  <a:schemeClr val="tx1"/>
                </a:solidFill>
                <a:latin typeface="Arial" charset="0"/>
              </a:defRPr>
            </a:lvl6pPr>
            <a:lvl7pPr marL="2971800" indent="-228600" eaLnBrk="0" fontAlgn="base" hangingPunct="0">
              <a:spcBef>
                <a:spcPct val="0"/>
              </a:spcBef>
              <a:spcAft>
                <a:spcPct val="0"/>
              </a:spcAft>
              <a:tabLst>
                <a:tab pos="457200" algn="l"/>
              </a:tabLst>
              <a:defRPr sz="2400">
                <a:solidFill>
                  <a:schemeClr val="tx1"/>
                </a:solidFill>
                <a:latin typeface="Arial" charset="0"/>
              </a:defRPr>
            </a:lvl7pPr>
            <a:lvl8pPr marL="3429000" indent="-228600" eaLnBrk="0" fontAlgn="base" hangingPunct="0">
              <a:spcBef>
                <a:spcPct val="0"/>
              </a:spcBef>
              <a:spcAft>
                <a:spcPct val="0"/>
              </a:spcAft>
              <a:tabLst>
                <a:tab pos="457200" algn="l"/>
              </a:tabLst>
              <a:defRPr sz="2400">
                <a:solidFill>
                  <a:schemeClr val="tx1"/>
                </a:solidFill>
                <a:latin typeface="Arial" charset="0"/>
              </a:defRPr>
            </a:lvl8pPr>
            <a:lvl9pPr marL="3886200" indent="-228600" eaLnBrk="0" fontAlgn="base" hangingPunct="0">
              <a:spcBef>
                <a:spcPct val="0"/>
              </a:spcBef>
              <a:spcAft>
                <a:spcPct val="0"/>
              </a:spcAft>
              <a:tabLst>
                <a:tab pos="457200" algn="l"/>
              </a:tabLst>
              <a:defRPr sz="2400">
                <a:solidFill>
                  <a:schemeClr val="tx1"/>
                </a:solidFill>
                <a:latin typeface="Arial" charset="0"/>
              </a:defRPr>
            </a:lvl9pPr>
          </a:lstStyle>
          <a:p>
            <a:pPr marL="0" indent="-342900">
              <a:spcAft>
                <a:spcPts val="400"/>
              </a:spcAft>
              <a:buClr>
                <a:srgbClr val="FF0000"/>
              </a:buClr>
              <a:buFont typeface="Wingdings" panose="05000000000000000000" pitchFamily="2" charset="2"/>
              <a:buChar char="v"/>
              <a:tabLst/>
              <a:defRPr/>
            </a:pPr>
            <a:r>
              <a:rPr lang="fr-FR" altLang="fr-FR" sz="2000" b="1" dirty="0" err="1">
                <a:latin typeface="+mn-lt"/>
              </a:rPr>
              <a:t>Operation</a:t>
            </a:r>
            <a:r>
              <a:rPr lang="fr-FR" altLang="fr-FR" sz="2000" b="1" dirty="0">
                <a:latin typeface="+mn-lt"/>
              </a:rPr>
              <a:t> </a:t>
            </a:r>
            <a:r>
              <a:rPr lang="fr-FR" altLang="fr-FR" sz="2000" b="1" dirty="0" err="1">
                <a:latin typeface="+mn-lt"/>
              </a:rPr>
              <a:t>oriented</a:t>
            </a:r>
            <a:r>
              <a:rPr lang="fr-FR" altLang="fr-FR" sz="2000" b="1" dirty="0">
                <a:latin typeface="+mn-lt"/>
              </a:rPr>
              <a:t> </a:t>
            </a:r>
            <a:r>
              <a:rPr lang="fr-FR" altLang="fr-FR" sz="2000" b="1" dirty="0" err="1">
                <a:latin typeface="+mn-lt"/>
              </a:rPr>
              <a:t>tools</a:t>
            </a:r>
            <a:r>
              <a:rPr lang="fr-FR" altLang="fr-FR" sz="2000" b="1" dirty="0">
                <a:latin typeface="+mn-lt"/>
              </a:rPr>
              <a:t> and </a:t>
            </a:r>
            <a:r>
              <a:rPr lang="fr-FR" altLang="fr-FR" sz="2000" b="1" dirty="0" err="1">
                <a:latin typeface="+mn-lt"/>
              </a:rPr>
              <a:t>synthetic</a:t>
            </a:r>
            <a:r>
              <a:rPr lang="fr-FR" altLang="fr-FR" sz="2000" b="1" dirty="0">
                <a:latin typeface="+mn-lt"/>
              </a:rPr>
              <a:t> diagnostics :</a:t>
            </a:r>
            <a:r>
              <a:rPr lang="en-GB" sz="1800" dirty="0">
                <a:latin typeface="+mn-lt"/>
              </a:rPr>
              <a:t> </a:t>
            </a:r>
            <a:endParaRPr lang="fr-FR" dirty="0"/>
          </a:p>
          <a:p>
            <a:pPr marL="857250" lvl="3" indent="-273050">
              <a:spcAft>
                <a:spcPts val="400"/>
              </a:spcAft>
              <a:buFontTx/>
              <a:buChar char="-"/>
              <a:defRPr/>
            </a:pPr>
            <a:r>
              <a:rPr lang="en-GB" altLang="fr-FR" sz="1800" b="1" dirty="0">
                <a:latin typeface="+mn-lt"/>
              </a:rPr>
              <a:t>Discharge simulator </a:t>
            </a:r>
            <a:r>
              <a:rPr lang="en-GB" altLang="fr-FR" sz="1800" dirty="0">
                <a:latin typeface="+mn-lt"/>
              </a:rPr>
              <a:t>development</a:t>
            </a:r>
            <a:endParaRPr lang="en-GB" altLang="fr-FR" sz="1800" dirty="0">
              <a:latin typeface="+mn-lt"/>
              <a:cs typeface="Calibri"/>
            </a:endParaRPr>
          </a:p>
          <a:p>
            <a:pPr marL="857250" lvl="3" indent="-273050">
              <a:spcAft>
                <a:spcPts val="400"/>
              </a:spcAft>
              <a:buFontTx/>
              <a:buChar char="-"/>
              <a:defRPr/>
            </a:pPr>
            <a:r>
              <a:rPr lang="en-US" altLang="fr-FR" sz="1800" b="1" dirty="0">
                <a:latin typeface="+mn-lt"/>
              </a:rPr>
              <a:t>Breakdown simulator development &amp; optimization of BD scenarios</a:t>
            </a:r>
            <a:endParaRPr lang="en-GB" altLang="fr-FR" sz="1800" b="1" dirty="0">
              <a:latin typeface="+mn-lt"/>
              <a:cs typeface="Calibri"/>
            </a:endParaRPr>
          </a:p>
          <a:p>
            <a:pPr marL="857250" lvl="3" indent="-273050">
              <a:spcAft>
                <a:spcPts val="400"/>
              </a:spcAft>
              <a:buFontTx/>
              <a:buChar char="-"/>
              <a:defRPr/>
            </a:pPr>
            <a:r>
              <a:rPr lang="en-GB" altLang="fr-FR" sz="1800" b="1" dirty="0" smtClean="0">
                <a:solidFill>
                  <a:srgbClr val="00B050"/>
                </a:solidFill>
                <a:latin typeface="+mn-lt"/>
              </a:rPr>
              <a:t>Electron </a:t>
            </a:r>
            <a:r>
              <a:rPr lang="en-GB" altLang="fr-FR" sz="1800" b="1" dirty="0">
                <a:solidFill>
                  <a:srgbClr val="00B050"/>
                </a:solidFill>
                <a:latin typeface="+mn-lt"/>
              </a:rPr>
              <a:t>Cyclotron Wall Conditioning</a:t>
            </a:r>
            <a:r>
              <a:rPr lang="en-GB" altLang="fr-FR" sz="1800" dirty="0">
                <a:solidFill>
                  <a:srgbClr val="00B050"/>
                </a:solidFill>
                <a:latin typeface="+mn-lt"/>
              </a:rPr>
              <a:t> </a:t>
            </a:r>
            <a:r>
              <a:rPr lang="en-GB" altLang="fr-FR" sz="1800" b="1" dirty="0">
                <a:solidFill>
                  <a:srgbClr val="00B050"/>
                </a:solidFill>
                <a:latin typeface="+mn-lt"/>
              </a:rPr>
              <a:t>ECWC</a:t>
            </a:r>
            <a:r>
              <a:rPr lang="en-GB" altLang="fr-FR" sz="1800" dirty="0">
                <a:solidFill>
                  <a:srgbClr val="00B050"/>
                </a:solidFill>
                <a:latin typeface="+mn-lt"/>
              </a:rPr>
              <a:t> </a:t>
            </a:r>
            <a:r>
              <a:rPr lang="en-GB" altLang="fr-FR" sz="1800" b="1" dirty="0">
                <a:solidFill>
                  <a:srgbClr val="00B050"/>
                </a:solidFill>
                <a:latin typeface="+mn-lt"/>
              </a:rPr>
              <a:t>simulation</a:t>
            </a:r>
            <a:r>
              <a:rPr lang="en-GB" altLang="fr-FR" sz="1800" dirty="0">
                <a:solidFill>
                  <a:srgbClr val="00B050"/>
                </a:solidFill>
                <a:latin typeface="+mn-lt"/>
              </a:rPr>
              <a:t> </a:t>
            </a:r>
            <a:r>
              <a:rPr lang="en-GB" altLang="fr-FR" sz="1800" b="1" dirty="0">
                <a:solidFill>
                  <a:srgbClr val="00B050"/>
                </a:solidFill>
                <a:latin typeface="+mn-lt"/>
              </a:rPr>
              <a:t>tools </a:t>
            </a:r>
            <a:r>
              <a:rPr lang="en-GB" altLang="fr-FR" sz="1800" b="1" dirty="0" smtClean="0">
                <a:solidFill>
                  <a:srgbClr val="00B050"/>
                </a:solidFill>
                <a:latin typeface="+mn-lt"/>
              </a:rPr>
              <a:t>ready for validation </a:t>
            </a:r>
            <a:endParaRPr lang="en-GB" altLang="fr-FR" sz="1800" b="1" dirty="0" smtClean="0">
              <a:solidFill>
                <a:srgbClr val="00B050"/>
              </a:solidFill>
              <a:latin typeface="+mn-lt"/>
            </a:endParaRPr>
          </a:p>
          <a:p>
            <a:pPr marL="857250" lvl="3" indent="-273050">
              <a:spcAft>
                <a:spcPts val="400"/>
              </a:spcAft>
              <a:buFontTx/>
              <a:buChar char="-"/>
              <a:defRPr/>
            </a:pPr>
            <a:r>
              <a:rPr lang="en-GB" altLang="fr-FR" sz="1800" b="1" dirty="0" smtClean="0">
                <a:solidFill>
                  <a:srgbClr val="C00000"/>
                </a:solidFill>
                <a:latin typeface="+mn-lt"/>
              </a:rPr>
              <a:t>Integrated </a:t>
            </a:r>
            <a:r>
              <a:rPr lang="en-GB" altLang="fr-FR" sz="1800" b="1" dirty="0">
                <a:solidFill>
                  <a:srgbClr val="C00000"/>
                </a:solidFill>
                <a:latin typeface="+mn-lt"/>
              </a:rPr>
              <a:t>Data Analysis </a:t>
            </a:r>
            <a:r>
              <a:rPr lang="en-GB" altLang="fr-FR" sz="1800" dirty="0">
                <a:solidFill>
                  <a:srgbClr val="C00000"/>
                </a:solidFill>
                <a:latin typeface="+mn-lt"/>
              </a:rPr>
              <a:t>tools requirement </a:t>
            </a:r>
            <a:r>
              <a:rPr lang="en-GB" altLang="fr-FR" sz="1800" dirty="0" smtClean="0">
                <a:solidFill>
                  <a:srgbClr val="C00000"/>
                </a:solidFill>
                <a:latin typeface="+mn-lt"/>
              </a:rPr>
              <a:t>capture</a:t>
            </a:r>
            <a:endParaRPr lang="en-GB" altLang="fr-FR" sz="1800" dirty="0">
              <a:solidFill>
                <a:srgbClr val="C00000"/>
              </a:solidFill>
              <a:latin typeface="+mn-lt"/>
              <a:cs typeface="Calibri"/>
            </a:endParaRPr>
          </a:p>
          <a:p>
            <a:pPr marL="857250" lvl="3" indent="-273050">
              <a:spcAft>
                <a:spcPts val="400"/>
              </a:spcAft>
              <a:buFontTx/>
              <a:buChar char="-"/>
              <a:defRPr/>
            </a:pPr>
            <a:r>
              <a:rPr lang="en-GB" altLang="fr-FR" sz="1800" dirty="0">
                <a:latin typeface="+mn-lt"/>
              </a:rPr>
              <a:t>Proposal for </a:t>
            </a:r>
            <a:r>
              <a:rPr lang="en-GB" altLang="fr-FR" sz="1800" b="1" dirty="0">
                <a:latin typeface="+mn-lt"/>
              </a:rPr>
              <a:t>disruption mitigation/avoidance </a:t>
            </a:r>
            <a:r>
              <a:rPr lang="en-GB" altLang="fr-FR" sz="1800" dirty="0">
                <a:latin typeface="+mn-lt"/>
              </a:rPr>
              <a:t>trigger </a:t>
            </a:r>
            <a:endParaRPr lang="en-GB" altLang="fr-FR" sz="1800" dirty="0">
              <a:latin typeface="+mn-lt"/>
              <a:cs typeface="Calibri"/>
            </a:endParaRPr>
          </a:p>
          <a:p>
            <a:pPr marL="857250" lvl="3" indent="-273050">
              <a:spcAft>
                <a:spcPts val="400"/>
              </a:spcAft>
              <a:buFontTx/>
              <a:buChar char="-"/>
              <a:defRPr/>
            </a:pPr>
            <a:r>
              <a:rPr lang="en-GB" altLang="fr-FR" sz="1800" b="1" dirty="0">
                <a:solidFill>
                  <a:srgbClr val="00B050"/>
                </a:solidFill>
                <a:latin typeface="+mn-lt"/>
              </a:rPr>
              <a:t>Visible imaging analysis tools provision (camera tomography, EDICAM)</a:t>
            </a:r>
            <a:endParaRPr lang="fr-FR" altLang="fr-FR" sz="1800" b="1" dirty="0">
              <a:solidFill>
                <a:srgbClr val="00B050"/>
              </a:solidFill>
              <a:latin typeface="+mn-lt"/>
              <a:cs typeface="Calibri"/>
            </a:endParaRPr>
          </a:p>
          <a:p>
            <a:pPr marL="857250" lvl="3" indent="-273050">
              <a:spcAft>
                <a:spcPts val="400"/>
              </a:spcAft>
              <a:buFontTx/>
              <a:buChar char="-"/>
              <a:defRPr/>
            </a:pPr>
            <a:r>
              <a:rPr lang="en-US" altLang="fr-FR" sz="1800" dirty="0" smtClean="0">
                <a:latin typeface="+mn-lt"/>
                <a:cs typeface="Calibri"/>
              </a:rPr>
              <a:t>Assessment </a:t>
            </a:r>
            <a:r>
              <a:rPr lang="en-US" altLang="fr-FR" sz="1800" dirty="0">
                <a:latin typeface="+mn-lt"/>
                <a:cs typeface="Calibri"/>
              </a:rPr>
              <a:t>of PCI measurement</a:t>
            </a:r>
          </a:p>
          <a:p>
            <a:pPr marL="857250" lvl="3" indent="-273050">
              <a:spcAft>
                <a:spcPts val="400"/>
              </a:spcAft>
              <a:buFontTx/>
              <a:buChar char="-"/>
              <a:defRPr/>
            </a:pPr>
            <a:r>
              <a:rPr lang="en-US" altLang="fr-FR" sz="1800" dirty="0">
                <a:latin typeface="+mn-lt"/>
                <a:cs typeface="Calibri"/>
              </a:rPr>
              <a:t>FILD synthetic diagnostics</a:t>
            </a:r>
            <a:endParaRPr lang="en-US" dirty="0">
              <a:cs typeface="Arial" charset="0"/>
            </a:endParaRPr>
          </a:p>
          <a:p>
            <a:pPr marL="0" indent="-342900">
              <a:spcAft>
                <a:spcPts val="400"/>
              </a:spcAft>
              <a:buClr>
                <a:srgbClr val="FF0000"/>
              </a:buClr>
              <a:buFont typeface="Wingdings" panose="05000000000000000000" pitchFamily="2" charset="2"/>
              <a:buChar char="v"/>
              <a:defRPr/>
            </a:pPr>
            <a:r>
              <a:rPr lang="en-GB" sz="2000" b="1" dirty="0">
                <a:latin typeface="+mn-lt"/>
                <a:cs typeface="Arial"/>
              </a:rPr>
              <a:t>Modelling for JT-60SA Initial Research Phase scenarios</a:t>
            </a:r>
            <a:endParaRPr lang="fr-FR" altLang="fr-FR" sz="2000" b="1" dirty="0">
              <a:solidFill>
                <a:srgbClr val="0000FF"/>
              </a:solidFill>
              <a:latin typeface="+mn-lt"/>
              <a:cs typeface="Calibri"/>
            </a:endParaRPr>
          </a:p>
          <a:p>
            <a:pPr marL="968375" lvl="2" indent="-273050" fontAlgn="t">
              <a:spcAft>
                <a:spcPts val="400"/>
              </a:spcAft>
              <a:buFont typeface="Arial" panose="020B0604020202020204" pitchFamily="34" charset="0"/>
              <a:buChar char="-"/>
            </a:pPr>
            <a:r>
              <a:rPr lang="en-GB" sz="1800" b="1" dirty="0">
                <a:latin typeface="+mn-lt"/>
              </a:rPr>
              <a:t>Scenario</a:t>
            </a:r>
            <a:r>
              <a:rPr lang="en-GB" sz="1800" dirty="0">
                <a:latin typeface="+mn-lt"/>
              </a:rPr>
              <a:t> </a:t>
            </a:r>
            <a:r>
              <a:rPr lang="en-US" sz="1800" dirty="0">
                <a:latin typeface="+mn-lt"/>
              </a:rPr>
              <a:t>modelling with operationally oriented integrated modelling </a:t>
            </a:r>
            <a:r>
              <a:rPr lang="en-US" sz="1800" b="1" dirty="0">
                <a:latin typeface="+mn-lt"/>
              </a:rPr>
              <a:t>transport </a:t>
            </a:r>
            <a:r>
              <a:rPr lang="en-US" sz="1800" dirty="0">
                <a:latin typeface="+mn-lt"/>
              </a:rPr>
              <a:t>codes</a:t>
            </a:r>
            <a:r>
              <a:rPr lang="en-GB" sz="1800" dirty="0">
                <a:latin typeface="+mn-lt"/>
              </a:rPr>
              <a:t> </a:t>
            </a:r>
            <a:endParaRPr lang="en-GB" sz="1800" dirty="0">
              <a:solidFill>
                <a:srgbClr val="FF0000"/>
              </a:solidFill>
              <a:latin typeface="+mn-lt"/>
              <a:cs typeface="Calibri"/>
            </a:endParaRPr>
          </a:p>
          <a:p>
            <a:pPr marL="968375" lvl="2" indent="-273050" fontAlgn="t">
              <a:spcAft>
                <a:spcPts val="400"/>
              </a:spcAft>
              <a:buFont typeface="Arial" panose="020B0604020202020204" pitchFamily="34" charset="0"/>
              <a:buChar char="-"/>
            </a:pPr>
            <a:r>
              <a:rPr lang="en-GB" sz="1800" b="1" dirty="0">
                <a:latin typeface="+mn-lt"/>
              </a:rPr>
              <a:t>Edge and divertor modelling</a:t>
            </a:r>
            <a:r>
              <a:rPr lang="en-GB" sz="1800" dirty="0">
                <a:latin typeface="+mn-lt"/>
              </a:rPr>
              <a:t> (C scenarios </a:t>
            </a:r>
            <a:r>
              <a:rPr lang="en-GB" sz="1800" dirty="0">
                <a:solidFill>
                  <a:schemeClr val="tx2">
                    <a:lumMod val="60000"/>
                    <a:lumOff val="40000"/>
                  </a:schemeClr>
                </a:solidFill>
                <a:latin typeface="+mn-lt"/>
              </a:rPr>
              <a:t>+ </a:t>
            </a:r>
            <a:r>
              <a:rPr lang="en-GB" sz="1800" dirty="0">
                <a:solidFill>
                  <a:srgbClr val="00B050"/>
                </a:solidFill>
                <a:latin typeface="+mn-lt"/>
              </a:rPr>
              <a:t>wall diagnostics design support)</a:t>
            </a:r>
            <a:endParaRPr lang="en-GB" sz="1800" dirty="0">
              <a:solidFill>
                <a:srgbClr val="00B050"/>
              </a:solidFill>
              <a:latin typeface="+mn-lt"/>
              <a:cs typeface="Calibri"/>
            </a:endParaRPr>
          </a:p>
          <a:p>
            <a:pPr marL="968375" lvl="2" indent="-273050" fontAlgn="t">
              <a:spcAft>
                <a:spcPts val="400"/>
              </a:spcAft>
              <a:buFont typeface="Arial" panose="020B0604020202020204" pitchFamily="34" charset="0"/>
              <a:buChar char="-"/>
            </a:pPr>
            <a:r>
              <a:rPr lang="en-GB" sz="1800" b="1" dirty="0">
                <a:latin typeface="+mn-lt"/>
              </a:rPr>
              <a:t>Energetic Particle</a:t>
            </a:r>
            <a:r>
              <a:rPr lang="en-GB" sz="1800" dirty="0">
                <a:latin typeface="+mn-lt"/>
              </a:rPr>
              <a:t> stability analysis</a:t>
            </a:r>
            <a:endParaRPr lang="en-GB" sz="1800" dirty="0">
              <a:latin typeface="+mn-lt"/>
              <a:cs typeface="Calibri"/>
            </a:endParaRPr>
          </a:p>
          <a:p>
            <a:pPr marL="968375" lvl="2" indent="-273050" fontAlgn="t">
              <a:spcAft>
                <a:spcPts val="400"/>
              </a:spcAft>
              <a:buFont typeface="Arial" panose="020B0604020202020204" pitchFamily="34" charset="0"/>
              <a:buChar char="-"/>
            </a:pPr>
            <a:r>
              <a:rPr lang="en-GB" sz="1800" b="1" dirty="0">
                <a:latin typeface="+mn-lt"/>
              </a:rPr>
              <a:t>MHD</a:t>
            </a:r>
            <a:r>
              <a:rPr lang="en-GB" sz="1800" dirty="0">
                <a:latin typeface="+mn-lt"/>
              </a:rPr>
              <a:t> stability analysis </a:t>
            </a:r>
            <a:endParaRPr lang="en-GB" sz="1800" dirty="0">
              <a:latin typeface="+mn-lt"/>
              <a:cs typeface="Calibri"/>
            </a:endParaRPr>
          </a:p>
          <a:p>
            <a:pPr marL="968375" lvl="2" indent="-273050" fontAlgn="t">
              <a:spcAft>
                <a:spcPts val="400"/>
              </a:spcAft>
              <a:buFont typeface="Arial" panose="020B0604020202020204" pitchFamily="34" charset="0"/>
              <a:buChar char="-"/>
            </a:pPr>
            <a:r>
              <a:rPr lang="en-GB" sz="1800" dirty="0">
                <a:latin typeface="+mn-lt"/>
              </a:rPr>
              <a:t>RWM </a:t>
            </a:r>
            <a:r>
              <a:rPr lang="en-GB" sz="1800" b="1" dirty="0">
                <a:latin typeface="+mn-lt"/>
              </a:rPr>
              <a:t>control</a:t>
            </a:r>
            <a:endParaRPr lang="en-GB" sz="1800" b="1" dirty="0">
              <a:latin typeface="+mn-lt"/>
              <a:cs typeface="Calibri"/>
            </a:endParaRPr>
          </a:p>
          <a:p>
            <a:pPr marL="968375" lvl="2" indent="-273050" fontAlgn="t">
              <a:spcAft>
                <a:spcPts val="400"/>
              </a:spcAft>
              <a:buFont typeface="Arial" panose="020B0604020202020204" pitchFamily="34" charset="0"/>
              <a:buChar char="-"/>
            </a:pPr>
            <a:r>
              <a:rPr lang="en-GB" sz="1800" dirty="0">
                <a:latin typeface="+mn-lt"/>
              </a:rPr>
              <a:t>Non-linear MHD modelling of pellet triggered </a:t>
            </a:r>
            <a:r>
              <a:rPr lang="en-GB" sz="1800" b="1" dirty="0">
                <a:latin typeface="+mn-lt"/>
              </a:rPr>
              <a:t>ELMs</a:t>
            </a:r>
            <a:endParaRPr lang="en-GB" sz="1800" b="1" dirty="0">
              <a:latin typeface="+mn-lt"/>
              <a:cs typeface="Calibri"/>
            </a:endParaRPr>
          </a:p>
          <a:p>
            <a:pPr marL="968375" lvl="2" indent="-273050" fontAlgn="t">
              <a:spcAft>
                <a:spcPts val="400"/>
              </a:spcAft>
              <a:buFont typeface="Arial" panose="020B0604020202020204" pitchFamily="34" charset="0"/>
              <a:buChar char="-"/>
            </a:pPr>
            <a:r>
              <a:rPr lang="en-GB" sz="1800" b="1" dirty="0">
                <a:latin typeface="+mn-lt"/>
              </a:rPr>
              <a:t>Runaway</a:t>
            </a:r>
            <a:r>
              <a:rPr lang="en-GB" sz="1800" dirty="0">
                <a:latin typeface="+mn-lt"/>
              </a:rPr>
              <a:t> electron heat loads on PFC</a:t>
            </a:r>
            <a:endParaRPr lang="en-GB" sz="1800" dirty="0">
              <a:latin typeface="+mn-lt"/>
              <a:cs typeface="Calibri"/>
            </a:endParaRPr>
          </a:p>
          <a:p>
            <a:pPr marL="968375" lvl="2" indent="-273050" fontAlgn="t">
              <a:spcAft>
                <a:spcPts val="400"/>
              </a:spcAft>
              <a:buFont typeface="Arial" panose="020B0604020202020204" pitchFamily="34" charset="0"/>
              <a:buChar char="-"/>
            </a:pPr>
            <a:r>
              <a:rPr lang="en-GB" sz="1800" b="1" dirty="0">
                <a:solidFill>
                  <a:srgbClr val="00B050"/>
                </a:solidFill>
                <a:latin typeface="+mn-lt"/>
              </a:rPr>
              <a:t>Disruption modelling tools ready for </a:t>
            </a:r>
            <a:r>
              <a:rPr lang="en-GB" sz="1800" b="1" dirty="0" smtClean="0">
                <a:solidFill>
                  <a:srgbClr val="00B050"/>
                </a:solidFill>
                <a:latin typeface="+mn-lt"/>
              </a:rPr>
              <a:t>validation</a:t>
            </a:r>
            <a:endParaRPr lang="fr-FR" altLang="fr-FR" sz="1800" b="1" dirty="0">
              <a:solidFill>
                <a:srgbClr val="00B050"/>
              </a:solidFill>
              <a:latin typeface="+mn-lt"/>
              <a:cs typeface="Calibri"/>
            </a:endParaRPr>
          </a:p>
        </p:txBody>
      </p:sp>
      <p:sp>
        <p:nvSpPr>
          <p:cNvPr id="2" name="Titre 1"/>
          <p:cNvSpPr>
            <a:spLocks noGrp="1"/>
          </p:cNvSpPr>
          <p:nvPr>
            <p:ph type="title"/>
          </p:nvPr>
        </p:nvSpPr>
        <p:spPr>
          <a:xfrm>
            <a:off x="119336" y="179116"/>
            <a:ext cx="10058400" cy="457200"/>
          </a:xfrm>
        </p:spPr>
        <p:txBody>
          <a:bodyPr/>
          <a:lstStyle/>
          <a:p>
            <a:pPr>
              <a:lnSpc>
                <a:spcPts val="2800"/>
              </a:lnSpc>
            </a:pPr>
            <a:r>
              <a:rPr lang="fr-FR" altLang="fr-FR" sz="2800" dirty="0" smtClean="0"/>
              <a:t> </a:t>
            </a:r>
            <a:r>
              <a:rPr lang="fr-FR" altLang="fr-FR" sz="2800" dirty="0"/>
              <a:t>C</a:t>
            </a:r>
            <a:r>
              <a:rPr lang="fr-FR" altLang="fr-FR" sz="2800" dirty="0" smtClean="0"/>
              <a:t>ode </a:t>
            </a:r>
            <a:r>
              <a:rPr lang="fr-FR" altLang="fr-FR" sz="2800" dirty="0"/>
              <a:t>management and </a:t>
            </a:r>
            <a:r>
              <a:rPr lang="en-GB" altLang="fr-FR" sz="2800" dirty="0"/>
              <a:t>modelling </a:t>
            </a:r>
            <a:r>
              <a:rPr lang="en-GB" altLang="fr-FR" sz="2800" dirty="0" smtClean="0"/>
              <a:t>activities – 2021-2022</a:t>
            </a:r>
            <a:endParaRPr lang="en-GB" sz="2800" dirty="0"/>
          </a:p>
        </p:txBody>
      </p:sp>
      <p:sp>
        <p:nvSpPr>
          <p:cNvPr id="4" name="Espace réservé du pied de page 3"/>
          <p:cNvSpPr>
            <a:spLocks noGrp="1"/>
          </p:cNvSpPr>
          <p:nvPr>
            <p:ph type="ftr" sz="quarter" idx="11"/>
          </p:nvPr>
        </p:nvSpPr>
        <p:spPr/>
        <p:txBody>
          <a:bodyPr/>
          <a:lstStyle/>
          <a:p>
            <a:pPr algn="r"/>
            <a:r>
              <a:rPr lang="en-US" smtClean="0"/>
              <a:t>G. Falchetto WPSA PPM for AWP 2023 | Budapest  6 September 2022</a:t>
            </a:r>
            <a:endParaRPr lang="en-GB"/>
          </a:p>
        </p:txBody>
      </p:sp>
      <p:sp>
        <p:nvSpPr>
          <p:cNvPr id="5" name="Espace réservé du numéro de diapositive 4"/>
          <p:cNvSpPr>
            <a:spLocks noGrp="1"/>
          </p:cNvSpPr>
          <p:nvPr>
            <p:ph type="sldNum" sz="quarter" idx="4294967295"/>
          </p:nvPr>
        </p:nvSpPr>
        <p:spPr>
          <a:xfrm>
            <a:off x="11366500" y="6484938"/>
            <a:ext cx="8255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6D9FA1-99C7-4910-8E32-B85D378B0060}" type="slidenum">
              <a:rPr lang="en-GB" smtClean="0"/>
              <a:pPr/>
              <a:t>3</a:t>
            </a:fld>
            <a:endParaRPr lang="en-GB"/>
          </a:p>
        </p:txBody>
      </p:sp>
      <p:sp>
        <p:nvSpPr>
          <p:cNvPr id="6" name="ZoneTexte 5"/>
          <p:cNvSpPr txBox="1"/>
          <p:nvPr/>
        </p:nvSpPr>
        <p:spPr>
          <a:xfrm>
            <a:off x="8300395" y="4293096"/>
            <a:ext cx="593881" cy="369332"/>
          </a:xfrm>
          <a:prstGeom prst="rect">
            <a:avLst/>
          </a:prstGeom>
          <a:noFill/>
        </p:spPr>
        <p:txBody>
          <a:bodyPr wrap="none" rtlCol="0">
            <a:spAutoFit/>
          </a:bodyPr>
          <a:lstStyle/>
          <a:p>
            <a:r>
              <a:rPr lang="fr-FR" b="1" dirty="0">
                <a:solidFill>
                  <a:srgbClr val="FF0000"/>
                </a:solidFill>
                <a:effectLst>
                  <a:outerShdw blurRad="38100" dist="38100" dir="2700000" algn="tl">
                    <a:srgbClr val="000000">
                      <a:alpha val="43137"/>
                    </a:srgbClr>
                  </a:outerShdw>
                </a:effectLst>
              </a:rPr>
              <a:t>new</a:t>
            </a:r>
            <a:endParaRPr lang="en-US" b="1" dirty="0">
              <a:solidFill>
                <a:srgbClr val="FF0000"/>
              </a:solidFill>
              <a:effectLst>
                <a:outerShdw blurRad="38100" dist="38100" dir="2700000" algn="tl">
                  <a:srgbClr val="000000">
                    <a:alpha val="43137"/>
                  </a:srgbClr>
                </a:outerShdw>
              </a:effectLst>
            </a:endParaRPr>
          </a:p>
        </p:txBody>
      </p:sp>
      <p:sp>
        <p:nvSpPr>
          <p:cNvPr id="7" name="ZoneTexte 6">
            <a:extLst>
              <a:ext uri="{FF2B5EF4-FFF2-40B4-BE49-F238E27FC236}">
                <a16:creationId xmlns:a16="http://schemas.microsoft.com/office/drawing/2014/main" id="{FF7DE13B-5C12-9B21-7904-DF6EA7F52993}"/>
              </a:ext>
            </a:extLst>
          </p:cNvPr>
          <p:cNvSpPr txBox="1"/>
          <p:nvPr/>
        </p:nvSpPr>
        <p:spPr>
          <a:xfrm>
            <a:off x="3647728" y="3312793"/>
            <a:ext cx="593881" cy="369332"/>
          </a:xfrm>
          <a:prstGeom prst="rect">
            <a:avLst/>
          </a:prstGeom>
          <a:noFill/>
        </p:spPr>
        <p:txBody>
          <a:bodyPr wrap="none" rtlCol="0">
            <a:spAutoFit/>
          </a:bodyPr>
          <a:lstStyle/>
          <a:p>
            <a:r>
              <a:rPr lang="fr-FR" b="1" dirty="0">
                <a:solidFill>
                  <a:srgbClr val="FF0000"/>
                </a:solidFill>
                <a:effectLst>
                  <a:outerShdw blurRad="38100" dist="38100" dir="2700000" algn="tl">
                    <a:srgbClr val="000000">
                      <a:alpha val="43137"/>
                    </a:srgbClr>
                  </a:outerShdw>
                </a:effectLst>
              </a:rPr>
              <a:t>new</a:t>
            </a:r>
            <a:endParaRPr lang="en-US" b="1" dirty="0">
              <a:solidFill>
                <a:srgbClr val="FF0000"/>
              </a:solidFill>
              <a:effectLst>
                <a:outerShdw blurRad="38100" dist="38100" dir="2700000" algn="tl">
                  <a:srgbClr val="000000">
                    <a:alpha val="43137"/>
                  </a:srgbClr>
                </a:outerShdw>
              </a:effectLst>
            </a:endParaRPr>
          </a:p>
        </p:txBody>
      </p:sp>
      <p:sp>
        <p:nvSpPr>
          <p:cNvPr id="11" name="Rectangle 10"/>
          <p:cNvSpPr/>
          <p:nvPr/>
        </p:nvSpPr>
        <p:spPr>
          <a:xfrm>
            <a:off x="8597335" y="5265327"/>
            <a:ext cx="3456826"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spcBef>
                <a:spcPts val="0"/>
              </a:spcBef>
            </a:pPr>
            <a:r>
              <a:rPr lang="en-US" dirty="0" smtClean="0">
                <a:solidFill>
                  <a:srgbClr val="222222"/>
                </a:solidFill>
              </a:rPr>
              <a:t>Relevant EUROfusion wiki page</a:t>
            </a:r>
          </a:p>
          <a:p>
            <a:pPr>
              <a:spcBef>
                <a:spcPts val="0"/>
              </a:spcBef>
            </a:pPr>
            <a:r>
              <a:rPr lang="en-US" dirty="0" smtClean="0">
                <a:solidFill>
                  <a:srgbClr val="222222"/>
                </a:solidFill>
                <a:hlinkClick r:id="rId3"/>
              </a:rPr>
              <a:t>WPSA.CM Area</a:t>
            </a:r>
            <a:endParaRPr lang="en-US" dirty="0" smtClean="0">
              <a:solidFill>
                <a:srgbClr val="222222"/>
              </a:solidFill>
            </a:endParaRPr>
          </a:p>
          <a:p>
            <a:pPr>
              <a:spcBef>
                <a:spcPts val="0"/>
              </a:spcBef>
            </a:pPr>
            <a:r>
              <a:rPr lang="en-US" dirty="0" err="1" smtClean="0">
                <a:solidFill>
                  <a:srgbClr val="222222"/>
                </a:solidFill>
              </a:rPr>
              <a:t>Indico</a:t>
            </a:r>
            <a:r>
              <a:rPr lang="en-US" dirty="0" smtClean="0">
                <a:solidFill>
                  <a:srgbClr val="222222"/>
                </a:solidFill>
              </a:rPr>
              <a:t>:</a:t>
            </a:r>
          </a:p>
          <a:p>
            <a:pPr>
              <a:spcBef>
                <a:spcPts val="0"/>
              </a:spcBef>
            </a:pPr>
            <a:r>
              <a:rPr lang="en-GB" dirty="0" smtClean="0">
                <a:solidFill>
                  <a:srgbClr val="222222"/>
                </a:solidFill>
                <a:hlinkClick r:id="rId4"/>
              </a:rPr>
              <a:t>WPSA General Meeting May 2022</a:t>
            </a:r>
            <a:endParaRPr lang="en-US" dirty="0">
              <a:solidFill>
                <a:srgbClr val="222222"/>
              </a:solidFill>
            </a:endParaRPr>
          </a:p>
        </p:txBody>
      </p:sp>
    </p:spTree>
    <p:extLst>
      <p:ext uri="{BB962C8B-B14F-4D97-AF65-F5344CB8AC3E}">
        <p14:creationId xmlns:p14="http://schemas.microsoft.com/office/powerpoint/2010/main" val="890613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209513" y="176209"/>
            <a:ext cx="10058400" cy="457200"/>
          </a:xfrm>
        </p:spPr>
        <p:txBody>
          <a:bodyPr/>
          <a:lstStyle/>
          <a:p>
            <a:r>
              <a:rPr lang="fr-FR" sz="2800" b="1" dirty="0"/>
              <a:t>WPSA.CM  </a:t>
            </a:r>
            <a:r>
              <a:rPr lang="fr-FR" sz="2800" b="1" dirty="0" err="1"/>
              <a:t>Operation</a:t>
            </a:r>
            <a:r>
              <a:rPr lang="fr-FR" sz="2800" b="1" dirty="0"/>
              <a:t> </a:t>
            </a:r>
            <a:r>
              <a:rPr lang="fr-FR" sz="2800" b="1" dirty="0" err="1" smtClean="0"/>
              <a:t>related</a:t>
            </a:r>
            <a:r>
              <a:rPr lang="fr-FR" sz="2800" b="1" dirty="0" smtClean="0"/>
              <a:t> </a:t>
            </a:r>
            <a:r>
              <a:rPr lang="fr-FR" sz="2800" b="1" dirty="0" err="1"/>
              <a:t>Tasks</a:t>
            </a:r>
            <a:r>
              <a:rPr lang="fr-FR" sz="2800" b="1" dirty="0"/>
              <a:t> 2022</a:t>
            </a:r>
            <a:endParaRPr lang="en-US" sz="2800" b="1"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226206484"/>
              </p:ext>
            </p:extLst>
          </p:nvPr>
        </p:nvGraphicFramePr>
        <p:xfrm>
          <a:off x="155340" y="852229"/>
          <a:ext cx="11881320" cy="5397381"/>
        </p:xfrm>
        <a:graphic>
          <a:graphicData uri="http://schemas.openxmlformats.org/drawingml/2006/table">
            <a:tbl>
              <a:tblPr firstRow="1">
                <a:tableStyleId>{5C22544A-7EE6-4342-B048-85BDC9FD1C3A}</a:tableStyleId>
              </a:tblPr>
              <a:tblGrid>
                <a:gridCol w="2393979">
                  <a:extLst>
                    <a:ext uri="{9D8B030D-6E8A-4147-A177-3AD203B41FA5}">
                      <a16:colId xmlns:a16="http://schemas.microsoft.com/office/drawing/2014/main" val="1926802474"/>
                    </a:ext>
                  </a:extLst>
                </a:gridCol>
                <a:gridCol w="5711339">
                  <a:extLst>
                    <a:ext uri="{9D8B030D-6E8A-4147-A177-3AD203B41FA5}">
                      <a16:colId xmlns:a16="http://schemas.microsoft.com/office/drawing/2014/main" val="552499959"/>
                    </a:ext>
                  </a:extLst>
                </a:gridCol>
                <a:gridCol w="878997">
                  <a:extLst>
                    <a:ext uri="{9D8B030D-6E8A-4147-A177-3AD203B41FA5}">
                      <a16:colId xmlns:a16="http://schemas.microsoft.com/office/drawing/2014/main" val="728310088"/>
                    </a:ext>
                  </a:extLst>
                </a:gridCol>
                <a:gridCol w="2897005">
                  <a:extLst>
                    <a:ext uri="{9D8B030D-6E8A-4147-A177-3AD203B41FA5}">
                      <a16:colId xmlns:a16="http://schemas.microsoft.com/office/drawing/2014/main" val="2942017614"/>
                    </a:ext>
                  </a:extLst>
                </a:gridCol>
              </a:tblGrid>
              <a:tr h="0">
                <a:tc>
                  <a:txBody>
                    <a:bodyPr/>
                    <a:lstStyle/>
                    <a:p>
                      <a:pPr algn="l" fontAlgn="t"/>
                      <a:r>
                        <a:rPr lang="fr-FR" sz="1800" b="1" u="none" strike="noStrike" kern="1200" dirty="0">
                          <a:solidFill>
                            <a:schemeClr val="lt1"/>
                          </a:solidFill>
                          <a:effectLst/>
                          <a:latin typeface="+mn-lt"/>
                          <a:ea typeface="+mn-ea"/>
                          <a:cs typeface="+mn-cs"/>
                        </a:rPr>
                        <a:t>TOPIC</a:t>
                      </a:r>
                      <a:endParaRPr lang="en-US" sz="1800" b="1" u="none" strike="noStrike" kern="1200" dirty="0">
                        <a:solidFill>
                          <a:schemeClr val="lt1"/>
                        </a:solidFill>
                        <a:effectLst/>
                        <a:latin typeface="+mn-lt"/>
                        <a:ea typeface="+mn-ea"/>
                        <a:cs typeface="+mn-cs"/>
                      </a:endParaRPr>
                    </a:p>
                  </a:txBody>
                  <a:tcPr marL="0" marR="0" marT="0" marB="0"/>
                </a:tc>
                <a:tc gridSpan="2">
                  <a:txBody>
                    <a:bodyPr/>
                    <a:lstStyle/>
                    <a:p>
                      <a:pPr algn="l" fontAlgn="t"/>
                      <a:r>
                        <a:rPr lang="fr-FR" sz="1800" u="none" strike="noStrike" err="1">
                          <a:effectLst/>
                          <a:latin typeface="+mn-lt"/>
                        </a:rPr>
                        <a:t>Deliverable</a:t>
                      </a:r>
                      <a:r>
                        <a:rPr lang="fr-FR" sz="1800" u="none" strike="noStrike">
                          <a:effectLst/>
                          <a:latin typeface="+mn-lt"/>
                        </a:rPr>
                        <a:t> 2022</a:t>
                      </a:r>
                      <a:endParaRPr lang="en-US" sz="1800" b="1" i="0" u="none" strike="noStrike">
                        <a:solidFill>
                          <a:srgbClr val="000000"/>
                        </a:solidFill>
                        <a:effectLst/>
                        <a:latin typeface="+mn-lt"/>
                      </a:endParaRPr>
                    </a:p>
                  </a:txBody>
                  <a:tcPr marL="0" marR="0" marT="0" marB="0"/>
                </a:tc>
                <a:tc hMerge="1">
                  <a:txBody>
                    <a:bodyPr/>
                    <a:lstStyle/>
                    <a:p>
                      <a:endParaRPr lang="en-GB"/>
                    </a:p>
                  </a:txBody>
                  <a:tcPr/>
                </a:tc>
                <a:tc>
                  <a:txBody>
                    <a:bodyPr/>
                    <a:lstStyle/>
                    <a:p>
                      <a:pPr algn="l" fontAlgn="t"/>
                      <a:r>
                        <a:rPr lang="fr-FR" sz="1800" u="none" strike="noStrike">
                          <a:effectLst/>
                          <a:latin typeface="+mn-lt"/>
                        </a:rPr>
                        <a:t>Del </a:t>
                      </a:r>
                      <a:r>
                        <a:rPr lang="fr-FR" sz="1800" u="none" strike="noStrike" err="1">
                          <a:effectLst/>
                          <a:latin typeface="+mn-lt"/>
                        </a:rPr>
                        <a:t>Owner</a:t>
                      </a:r>
                      <a:r>
                        <a:rPr lang="fr-FR" sz="1800" u="none" strike="noStrike">
                          <a:effectLst/>
                          <a:latin typeface="+mn-lt"/>
                        </a:rPr>
                        <a:t> / Team</a:t>
                      </a:r>
                      <a:endParaRPr lang="en-US" sz="1800" b="1" i="0" u="none" strike="noStrike">
                        <a:solidFill>
                          <a:schemeClr val="tx1"/>
                        </a:solidFill>
                        <a:effectLst/>
                        <a:latin typeface="+mn-lt"/>
                      </a:endParaRPr>
                    </a:p>
                  </a:txBody>
                  <a:tcPr marL="0" marR="0" marT="0" marB="0"/>
                </a:tc>
                <a:extLst>
                  <a:ext uri="{0D108BD9-81ED-4DB2-BD59-A6C34878D82A}">
                    <a16:rowId xmlns:a16="http://schemas.microsoft.com/office/drawing/2014/main" val="2090351675"/>
                  </a:ext>
                </a:extLst>
              </a:tr>
              <a:tr h="291981">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1400" b="1" i="0" u="none" strike="noStrike" kern="1200">
                        <a:solidFill>
                          <a:srgbClr val="000000"/>
                        </a:solidFill>
                        <a:effectLst/>
                        <a:latin typeface="+mn-lt"/>
                        <a:ea typeface="+mn-ea"/>
                        <a:cs typeface="+mn-cs"/>
                      </a:endParaRPr>
                    </a:p>
                  </a:txBody>
                  <a:tcPr marL="0" marR="0" marT="0" marB="0" anchor="ctr">
                    <a:solidFill>
                      <a:schemeClr val="tx2">
                        <a:lumMod val="40000"/>
                        <a:lumOff val="60000"/>
                      </a:schemeClr>
                    </a:solidFill>
                  </a:tcP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1800" b="1" i="0" u="none" strike="noStrike" kern="1200" dirty="0">
                          <a:solidFill>
                            <a:srgbClr val="000000"/>
                          </a:solidFill>
                          <a:effectLst/>
                          <a:latin typeface="+mn-lt"/>
                          <a:ea typeface="+mn-ea"/>
                          <a:cs typeface="+mn-cs"/>
                        </a:rPr>
                        <a:t>Plasma operation oriented tools</a:t>
                      </a:r>
                    </a:p>
                  </a:txBody>
                  <a:tcPr marL="0" marR="0" marT="0" marB="0" anchor="ctr">
                    <a:solidFill>
                      <a:schemeClr val="tx2">
                        <a:lumMod val="40000"/>
                        <a:lumOff val="60000"/>
                      </a:schemeClr>
                    </a:solidFill>
                  </a:tcPr>
                </a:tc>
                <a:tc hMerge="1">
                  <a:txBody>
                    <a:bodyPr/>
                    <a:lstStyle/>
                    <a:p>
                      <a:endParaRPr lang="en-GB"/>
                    </a:p>
                  </a:txBody>
                  <a:tcPr/>
                </a:tc>
                <a:tc hMerge="1">
                  <a:txBody>
                    <a:bodyPr/>
                    <a:lstStyle/>
                    <a:p>
                      <a:endParaRPr lang="en-US"/>
                    </a:p>
                  </a:txBody>
                  <a:tcPr/>
                </a:tc>
                <a:extLst>
                  <a:ext uri="{0D108BD9-81ED-4DB2-BD59-A6C34878D82A}">
                    <a16:rowId xmlns:a16="http://schemas.microsoft.com/office/drawing/2014/main" val="2023830961"/>
                  </a:ext>
                </a:extLst>
              </a:tr>
              <a:tr h="676110">
                <a:tc rowSpan="2">
                  <a:txBody>
                    <a:bodyPr/>
                    <a:lstStyle/>
                    <a:p>
                      <a:pPr algn="ctr" fontAlgn="ctr"/>
                      <a:r>
                        <a:rPr lang="fr-FR" sz="1800" b="1" i="0" u="none" strike="noStrike" dirty="0">
                          <a:solidFill>
                            <a:schemeClr val="tx1"/>
                          </a:solidFill>
                          <a:effectLst/>
                          <a:latin typeface="+mn-lt"/>
                        </a:rPr>
                        <a:t>Plasma </a:t>
                      </a:r>
                      <a:r>
                        <a:rPr lang="fr-FR" sz="1800" b="1" i="0" u="none" strike="noStrike" dirty="0" err="1">
                          <a:solidFill>
                            <a:schemeClr val="tx1"/>
                          </a:solidFill>
                          <a:effectLst/>
                          <a:latin typeface="+mn-lt"/>
                        </a:rPr>
                        <a:t>discharge</a:t>
                      </a:r>
                      <a:r>
                        <a:rPr lang="fr-FR" sz="1800" b="1" i="0" u="none" strike="noStrike" baseline="0" dirty="0">
                          <a:solidFill>
                            <a:schemeClr val="tx1"/>
                          </a:solidFill>
                          <a:effectLst/>
                          <a:latin typeface="+mn-lt"/>
                        </a:rPr>
                        <a:t> simulator</a:t>
                      </a:r>
                      <a:endParaRPr lang="en-US" sz="1800" b="1" i="0" u="none" strike="noStrike" dirty="0">
                        <a:solidFill>
                          <a:schemeClr val="tx1"/>
                        </a:solidFill>
                        <a:effectLst/>
                        <a:latin typeface="+mn-lt"/>
                      </a:endParaRPr>
                    </a:p>
                  </a:txBody>
                  <a:tcPr marL="9486" marR="9486" marT="7620" anchor="ctr"/>
                </a:tc>
                <a:tc>
                  <a:txBody>
                    <a:bodyPr/>
                    <a:lstStyle/>
                    <a:p>
                      <a:pPr algn="l" fontAlgn="ctr"/>
                      <a:r>
                        <a:rPr lang="en-US" sz="1800" b="1" i="0" u="none" strike="noStrike" dirty="0" smtClean="0">
                          <a:solidFill>
                            <a:schemeClr val="tx1"/>
                          </a:solidFill>
                          <a:effectLst/>
                          <a:latin typeface="+mn-lt"/>
                        </a:rPr>
                        <a:t>Verified </a:t>
                      </a:r>
                      <a:r>
                        <a:rPr lang="en-US" sz="1800" b="1" i="0" u="none" strike="noStrike" dirty="0">
                          <a:solidFill>
                            <a:schemeClr val="tx1"/>
                          </a:solidFill>
                          <a:effectLst/>
                          <a:latin typeface="+mn-lt"/>
                        </a:rPr>
                        <a:t>JT-60SA pulse simulator </a:t>
                      </a:r>
                      <a:r>
                        <a:rPr lang="en-US" sz="1800" b="0" i="0" u="none" strike="noStrike" dirty="0">
                          <a:solidFill>
                            <a:schemeClr val="tx1"/>
                          </a:solidFill>
                          <a:effectLst/>
                          <a:latin typeface="+mn-lt"/>
                        </a:rPr>
                        <a:t>including implementation of current, gaps and vertical stabilization controllers</a:t>
                      </a:r>
                    </a:p>
                  </a:txBody>
                  <a:tcPr marL="89635" marR="89635" marT="7620" anchor="ctr"/>
                </a:tc>
                <a:tc gridSpan="2">
                  <a:txBody>
                    <a:bodyPr/>
                    <a:lstStyle/>
                    <a:p>
                      <a:pPr algn="l" fontAlgn="t"/>
                      <a:r>
                        <a:rPr lang="en-US" sz="1600" b="1" u="none" strike="noStrike" dirty="0">
                          <a:solidFill>
                            <a:schemeClr val="tx1"/>
                          </a:solidFill>
                          <a:effectLst/>
                          <a:latin typeface="+mn-lt"/>
                        </a:rPr>
                        <a:t>E. Joffrin  </a:t>
                      </a:r>
                      <a:r>
                        <a:rPr lang="en-US" sz="1600" u="none" strike="noStrike" dirty="0">
                          <a:solidFill>
                            <a:schemeClr val="tx1"/>
                          </a:solidFill>
                          <a:effectLst/>
                          <a:latin typeface="+mn-lt"/>
                        </a:rPr>
                        <a:t>JF Artaud </a:t>
                      </a:r>
                      <a:r>
                        <a:rPr lang="en-US" sz="1600" u="none" strike="noStrike" dirty="0" smtClean="0">
                          <a:solidFill>
                            <a:schemeClr val="tx1"/>
                          </a:solidFill>
                          <a:effectLst/>
                          <a:latin typeface="+mn-lt"/>
                        </a:rPr>
                        <a:t>C </a:t>
                      </a:r>
                      <a:r>
                        <a:rPr lang="en-US" sz="1600" u="none" strike="noStrike" dirty="0">
                          <a:solidFill>
                            <a:schemeClr val="tx1"/>
                          </a:solidFill>
                          <a:effectLst/>
                          <a:latin typeface="+mn-lt"/>
                        </a:rPr>
                        <a:t>Boulbe B Faugeras </a:t>
                      </a:r>
                      <a:r>
                        <a:rPr lang="en-US" sz="1600" u="none" strike="noStrike" dirty="0" smtClean="0">
                          <a:solidFill>
                            <a:schemeClr val="tx1"/>
                          </a:solidFill>
                          <a:effectLst/>
                          <a:latin typeface="+mn-lt"/>
                        </a:rPr>
                        <a:t>(</a:t>
                      </a:r>
                      <a:r>
                        <a:rPr lang="en-US" sz="1600" u="none" strike="noStrike" dirty="0">
                          <a:solidFill>
                            <a:schemeClr val="tx1"/>
                          </a:solidFill>
                          <a:effectLst/>
                          <a:latin typeface="+mn-lt"/>
                        </a:rPr>
                        <a:t>CEA, </a:t>
                      </a:r>
                      <a:r>
                        <a:rPr lang="en-US" sz="1600" u="none" strike="noStrike" dirty="0" err="1">
                          <a:solidFill>
                            <a:schemeClr val="tx1"/>
                          </a:solidFill>
                          <a:effectLst/>
                          <a:latin typeface="+mn-lt"/>
                        </a:rPr>
                        <a:t>Univ</a:t>
                      </a:r>
                      <a:r>
                        <a:rPr lang="en-US" sz="1600" u="none" strike="noStrike" dirty="0">
                          <a:solidFill>
                            <a:schemeClr val="tx1"/>
                          </a:solidFill>
                          <a:effectLst/>
                          <a:latin typeface="+mn-lt"/>
                        </a:rPr>
                        <a:t> Nice)</a:t>
                      </a:r>
                      <a:endParaRPr lang="en-US" sz="1600" b="0" i="0" u="none" strike="noStrike" dirty="0">
                        <a:solidFill>
                          <a:schemeClr val="tx1"/>
                        </a:solidFill>
                        <a:effectLst/>
                        <a:latin typeface="+mn-lt"/>
                      </a:endParaRPr>
                    </a:p>
                    <a:p>
                      <a:pPr algn="l" fontAlgn="t"/>
                      <a:r>
                        <a:rPr lang="fr-FR" sz="1600" b="0" i="0" u="none" strike="noStrike" dirty="0">
                          <a:solidFill>
                            <a:schemeClr val="tx1"/>
                          </a:solidFill>
                          <a:effectLst/>
                          <a:latin typeface="+mn-lt"/>
                        </a:rPr>
                        <a:t>M Mattei D Frattolillo et al (ENEA</a:t>
                      </a:r>
                      <a:r>
                        <a:rPr lang="fr-FR" sz="1600" b="0" i="0" u="none" strike="noStrike" baseline="0" dirty="0">
                          <a:solidFill>
                            <a:schemeClr val="tx1"/>
                          </a:solidFill>
                          <a:effectLst/>
                          <a:latin typeface="+mn-lt"/>
                        </a:rPr>
                        <a:t> CREATE)</a:t>
                      </a:r>
                      <a:endParaRPr lang="en-US" sz="1600" b="0" i="0" u="none" strike="noStrike" dirty="0">
                        <a:solidFill>
                          <a:schemeClr val="tx1"/>
                        </a:solidFill>
                        <a:effectLst/>
                        <a:latin typeface="+mn-lt"/>
                      </a:endParaRPr>
                    </a:p>
                  </a:txBody>
                  <a:tcPr marL="89635" marR="0" marT="0" marB="0"/>
                </a:tc>
                <a:tc hMerge="1">
                  <a:txBody>
                    <a:bodyPr/>
                    <a:lstStyle/>
                    <a:p>
                      <a:pPr algn="l" fontAlgn="t"/>
                      <a:endParaRPr lang="en-US" sz="1600" b="0" i="0" u="none" strike="noStrike" dirty="0">
                        <a:solidFill>
                          <a:schemeClr val="tx1"/>
                        </a:solidFill>
                        <a:effectLst/>
                        <a:latin typeface="+mn-lt"/>
                      </a:endParaRPr>
                    </a:p>
                  </a:txBody>
                  <a:tcPr marL="89635" marR="0" marT="0" marB="0"/>
                </a:tc>
                <a:extLst>
                  <a:ext uri="{0D108BD9-81ED-4DB2-BD59-A6C34878D82A}">
                    <a16:rowId xmlns:a16="http://schemas.microsoft.com/office/drawing/2014/main" val="2047719937"/>
                  </a:ext>
                </a:extLst>
              </a:tr>
              <a:tr h="290432">
                <a:tc vMerge="1">
                  <a:txBody>
                    <a:bodyPr/>
                    <a:lstStyle/>
                    <a:p>
                      <a:pPr algn="l" fontAlgn="ctr"/>
                      <a:endParaRPr lang="en-US" sz="1400" b="0" i="0" u="none" strike="noStrike">
                        <a:solidFill>
                          <a:srgbClr val="000000"/>
                        </a:solidFill>
                        <a:effectLst/>
                        <a:latin typeface="+mn-lt"/>
                      </a:endParaRPr>
                    </a:p>
                  </a:txBody>
                  <a:tcPr marL="7620" marR="7620" marT="7620" anchor="ctr"/>
                </a:tc>
                <a:tc>
                  <a:txBody>
                    <a:bodyPr/>
                    <a:lstStyle/>
                    <a:p>
                      <a:pPr algn="l" fontAlgn="ctr"/>
                      <a:r>
                        <a:rPr lang="en-US" sz="1800" b="0" i="0" u="none" strike="noStrike" dirty="0">
                          <a:solidFill>
                            <a:schemeClr val="tx1"/>
                          </a:solidFill>
                          <a:effectLst/>
                          <a:latin typeface="+mn-lt"/>
                        </a:rPr>
                        <a:t>Provision of discharge simulator select test cases </a:t>
                      </a:r>
                    </a:p>
                  </a:txBody>
                  <a:tcPr marL="89635" marR="89635" marT="7620" anchor="ctr"/>
                </a:tc>
                <a:tc gridSpan="2">
                  <a:txBody>
                    <a:bodyPr/>
                    <a:lstStyle/>
                    <a:p>
                      <a:pPr algn="l" fontAlgn="t"/>
                      <a:r>
                        <a:rPr lang="en-US" sz="1600" b="1" u="none" strike="noStrike" dirty="0" smtClean="0">
                          <a:solidFill>
                            <a:schemeClr val="tx1"/>
                          </a:solidFill>
                          <a:effectLst/>
                          <a:latin typeface="+mn-lt"/>
                        </a:rPr>
                        <a:t>W Bin</a:t>
                      </a:r>
                      <a:r>
                        <a:rPr lang="en-US" sz="1600" b="0" u="none" strike="noStrike" dirty="0" smtClean="0">
                          <a:solidFill>
                            <a:schemeClr val="tx1"/>
                          </a:solidFill>
                          <a:effectLst/>
                          <a:latin typeface="+mn-lt"/>
                        </a:rPr>
                        <a:t> (</a:t>
                      </a:r>
                      <a:r>
                        <a:rPr lang="en-US" sz="1600" b="0" u="none" strike="noStrike" dirty="0">
                          <a:solidFill>
                            <a:schemeClr val="tx1"/>
                          </a:solidFill>
                          <a:effectLst/>
                          <a:latin typeface="+mn-lt"/>
                        </a:rPr>
                        <a:t>ENEA CNR </a:t>
                      </a:r>
                      <a:r>
                        <a:rPr lang="en-US" sz="1600" b="0" u="none" strike="noStrike" dirty="0" err="1" smtClean="0">
                          <a:solidFill>
                            <a:schemeClr val="tx1"/>
                          </a:solidFill>
                          <a:effectLst/>
                          <a:latin typeface="+mn-lt"/>
                        </a:rPr>
                        <a:t>Mi</a:t>
                      </a:r>
                      <a:r>
                        <a:rPr lang="en-US" sz="1600" b="0" u="none" strike="noStrike" dirty="0" smtClean="0">
                          <a:solidFill>
                            <a:schemeClr val="tx1"/>
                          </a:solidFill>
                          <a:effectLst/>
                          <a:latin typeface="+mn-lt"/>
                        </a:rPr>
                        <a:t>) G </a:t>
                      </a:r>
                      <a:r>
                        <a:rPr lang="en-US" sz="1600" b="0" u="none" strike="noStrike" dirty="0" err="1" smtClean="0">
                          <a:solidFill>
                            <a:schemeClr val="tx1"/>
                          </a:solidFill>
                          <a:effectLst/>
                          <a:latin typeface="+mn-lt"/>
                        </a:rPr>
                        <a:t>Giruzzi</a:t>
                      </a:r>
                      <a:r>
                        <a:rPr lang="en-US" sz="1600" b="0" u="none" strike="noStrike" dirty="0" smtClean="0">
                          <a:solidFill>
                            <a:schemeClr val="tx1"/>
                          </a:solidFill>
                          <a:effectLst/>
                          <a:latin typeface="+mn-lt"/>
                        </a:rPr>
                        <a:t> (CEA)</a:t>
                      </a:r>
                      <a:endParaRPr lang="en-US" sz="1600" b="0" i="0" u="none" strike="noStrike" dirty="0">
                        <a:solidFill>
                          <a:schemeClr val="tx1"/>
                        </a:solidFill>
                        <a:effectLst/>
                        <a:latin typeface="+mn-lt"/>
                      </a:endParaRPr>
                    </a:p>
                  </a:txBody>
                  <a:tcPr marL="89635" marR="0" marT="0" marB="0"/>
                </a:tc>
                <a:tc hMerge="1">
                  <a:txBody>
                    <a:bodyPr/>
                    <a:lstStyle/>
                    <a:p>
                      <a:pPr algn="l" fontAlgn="t"/>
                      <a:endParaRPr lang="en-US" sz="1600" b="0" i="0" u="none" strike="noStrike">
                        <a:solidFill>
                          <a:schemeClr val="tx1"/>
                        </a:solidFill>
                        <a:effectLst/>
                        <a:latin typeface="+mn-lt"/>
                      </a:endParaRPr>
                    </a:p>
                  </a:txBody>
                  <a:tcPr marL="89635" marR="0" marT="0" marB="0"/>
                </a:tc>
                <a:extLst>
                  <a:ext uri="{0D108BD9-81ED-4DB2-BD59-A6C34878D82A}">
                    <a16:rowId xmlns:a16="http://schemas.microsoft.com/office/drawing/2014/main" val="3599259184"/>
                  </a:ext>
                </a:extLst>
              </a:tr>
              <a:tr h="185035">
                <a:tc>
                  <a:txBody>
                    <a:bodyPr/>
                    <a:lstStyle/>
                    <a:p>
                      <a:pPr algn="ctr" fontAlgn="t"/>
                      <a:r>
                        <a:rPr lang="fr-FR" sz="1800" b="1" i="0" u="none" strike="noStrike">
                          <a:solidFill>
                            <a:schemeClr val="tx1"/>
                          </a:solidFill>
                          <a:effectLst/>
                          <a:latin typeface="+mn-lt"/>
                        </a:rPr>
                        <a:t>ECWC </a:t>
                      </a:r>
                      <a:r>
                        <a:rPr lang="fr-FR" sz="1800" b="1" i="0" u="none" strike="noStrike" err="1">
                          <a:solidFill>
                            <a:schemeClr val="tx1"/>
                          </a:solidFill>
                          <a:effectLst/>
                          <a:latin typeface="+mn-lt"/>
                        </a:rPr>
                        <a:t>modelling</a:t>
                      </a:r>
                      <a:endParaRPr lang="en-US" sz="1800" b="1" i="0" u="none" strike="noStrike">
                        <a:solidFill>
                          <a:schemeClr val="tx1"/>
                        </a:solidFill>
                        <a:effectLst/>
                        <a:latin typeface="+mn-lt"/>
                      </a:endParaRPr>
                    </a:p>
                  </a:txBody>
                  <a:tcPr marL="9486" marR="9486" marT="7620" anchor="ctr">
                    <a:solidFill>
                      <a:schemeClr val="accent6">
                        <a:lumMod val="20000"/>
                        <a:lumOff val="80000"/>
                      </a:schemeClr>
                    </a:solidFill>
                  </a:tcPr>
                </a:tc>
                <a:tc>
                  <a:txBody>
                    <a:bodyPr/>
                    <a:lstStyle/>
                    <a:p>
                      <a:pPr algn="l" fontAlgn="t"/>
                      <a:r>
                        <a:rPr lang="en-US" sz="1800" b="0" i="0" u="none" strike="noStrike" dirty="0" smtClean="0">
                          <a:solidFill>
                            <a:schemeClr val="tx1"/>
                          </a:solidFill>
                          <a:effectLst/>
                          <a:latin typeface="+mn-lt"/>
                        </a:rPr>
                        <a:t>Report on the </a:t>
                      </a:r>
                      <a:r>
                        <a:rPr lang="en-US" sz="1800" b="1" i="0" u="none" strike="noStrike" dirty="0" smtClean="0">
                          <a:solidFill>
                            <a:srgbClr val="C00000"/>
                          </a:solidFill>
                          <a:effectLst/>
                          <a:latin typeface="+mn-lt"/>
                        </a:rPr>
                        <a:t>validation of ECWC code </a:t>
                      </a:r>
                      <a:r>
                        <a:rPr lang="en-US" sz="1800" b="0" i="0" u="none" strike="noStrike" dirty="0" smtClean="0">
                          <a:solidFill>
                            <a:schemeClr val="tx1"/>
                          </a:solidFill>
                          <a:effectLst/>
                          <a:latin typeface="+mn-lt"/>
                        </a:rPr>
                        <a:t>(TOMATOR-1D)</a:t>
                      </a:r>
                      <a:r>
                        <a:rPr lang="en-US" sz="1800" b="0" i="0" u="none" strike="noStrike" baseline="0" dirty="0" smtClean="0">
                          <a:solidFill>
                            <a:schemeClr val="tx1"/>
                          </a:solidFill>
                          <a:effectLst/>
                          <a:latin typeface="+mn-lt"/>
                        </a:rPr>
                        <a:t> </a:t>
                      </a:r>
                      <a:r>
                        <a:rPr lang="en-US" sz="1800" b="0" i="0" u="none" strike="noStrike" dirty="0" smtClean="0">
                          <a:solidFill>
                            <a:schemeClr val="tx1"/>
                          </a:solidFill>
                          <a:effectLst/>
                          <a:latin typeface="+mn-lt"/>
                        </a:rPr>
                        <a:t>on the first data from JT-60SA Integrated Commissioning</a:t>
                      </a:r>
                    </a:p>
                    <a:p>
                      <a:pPr marL="0" marR="0" lvl="0" indent="0" algn="l" defTabSz="685800" rtl="0" eaLnBrk="1" fontAlgn="t" latinLnBrk="0" hangingPunct="1">
                        <a:lnSpc>
                          <a:spcPct val="100000"/>
                        </a:lnSpc>
                        <a:spcBef>
                          <a:spcPts val="0"/>
                        </a:spcBef>
                        <a:spcAft>
                          <a:spcPts val="0"/>
                        </a:spcAft>
                        <a:buClrTx/>
                        <a:buSzTx/>
                        <a:buFontTx/>
                        <a:buNone/>
                        <a:tabLst/>
                        <a:defRPr/>
                      </a:pPr>
                      <a:r>
                        <a:rPr lang="en-US" sz="1800" b="1" u="none" strike="noStrike" dirty="0" smtClean="0">
                          <a:solidFill>
                            <a:srgbClr val="C00000"/>
                          </a:solidFill>
                          <a:effectLst/>
                          <a:latin typeface="+mn-lt"/>
                        </a:rPr>
                        <a:t>!pending IC - postponed to 2023</a:t>
                      </a:r>
                      <a:endParaRPr lang="en-US" sz="1800" b="1" i="0" u="none" strike="noStrike" dirty="0" smtClean="0">
                        <a:solidFill>
                          <a:srgbClr val="C00000"/>
                        </a:solidFill>
                        <a:effectLst/>
                        <a:latin typeface="+mn-lt"/>
                      </a:endParaRPr>
                    </a:p>
                  </a:txBody>
                  <a:tcPr marL="89635" marR="89635" marT="7620" anchor="ctr">
                    <a:solidFill>
                      <a:schemeClr val="accent6">
                        <a:lumMod val="20000"/>
                        <a:lumOff val="80000"/>
                      </a:schemeClr>
                    </a:solidFill>
                  </a:tcPr>
                </a:tc>
                <a:tc gridSpan="2">
                  <a:txBody>
                    <a:bodyPr/>
                    <a:lstStyle/>
                    <a:p>
                      <a:pPr algn="l" fontAlgn="t"/>
                      <a:r>
                        <a:rPr lang="en-US" sz="1600" b="1" u="none" strike="noStrike" dirty="0" smtClean="0">
                          <a:solidFill>
                            <a:schemeClr val="tx1"/>
                          </a:solidFill>
                          <a:effectLst/>
                          <a:latin typeface="+mn-lt"/>
                        </a:rPr>
                        <a:t>J Buermans (LPP-ERM-KMS) </a:t>
                      </a:r>
                    </a:p>
                  </a:txBody>
                  <a:tcPr marL="89635" marR="0" marT="0" marB="0">
                    <a:solidFill>
                      <a:schemeClr val="accent6">
                        <a:lumMod val="20000"/>
                        <a:lumOff val="80000"/>
                      </a:schemeClr>
                    </a:solidFill>
                  </a:tcPr>
                </a:tc>
                <a:tc hMerge="1">
                  <a:txBody>
                    <a:bodyPr/>
                    <a:lstStyle/>
                    <a:p>
                      <a:pPr algn="l" fontAlgn="t"/>
                      <a:endParaRPr lang="en-US" sz="1600" b="1" i="0" u="none" strike="noStrike">
                        <a:solidFill>
                          <a:schemeClr val="tx1"/>
                        </a:solidFill>
                        <a:effectLst/>
                        <a:latin typeface="+mn-lt"/>
                      </a:endParaRPr>
                    </a:p>
                  </a:txBody>
                  <a:tcPr marL="89635" marR="0" marT="0" marB="0">
                    <a:solidFill>
                      <a:schemeClr val="accent6">
                        <a:lumMod val="20000"/>
                        <a:lumOff val="80000"/>
                      </a:schemeClr>
                    </a:solidFill>
                  </a:tcPr>
                </a:tc>
                <a:extLst>
                  <a:ext uri="{0D108BD9-81ED-4DB2-BD59-A6C34878D82A}">
                    <a16:rowId xmlns:a16="http://schemas.microsoft.com/office/drawing/2014/main" val="823915188"/>
                  </a:ext>
                </a:extLst>
              </a:tr>
              <a:tr h="370069">
                <a:tc>
                  <a:txBody>
                    <a:bodyPr/>
                    <a:lstStyle/>
                    <a:p>
                      <a:pPr algn="ctr" fontAlgn="t"/>
                      <a:r>
                        <a:rPr lang="fr-FR" sz="1800" b="1" i="0" u="none" strike="noStrike" dirty="0">
                          <a:solidFill>
                            <a:schemeClr val="tx1"/>
                          </a:solidFill>
                          <a:effectLst/>
                          <a:latin typeface="+mn-lt"/>
                        </a:rPr>
                        <a:t>Breakdown</a:t>
                      </a:r>
                      <a:r>
                        <a:rPr lang="fr-FR" sz="1800" b="1" i="0" u="none" strike="noStrike" baseline="0" dirty="0">
                          <a:solidFill>
                            <a:schemeClr val="tx1"/>
                          </a:solidFill>
                          <a:effectLst/>
                          <a:latin typeface="+mn-lt"/>
                        </a:rPr>
                        <a:t> </a:t>
                      </a:r>
                      <a:r>
                        <a:rPr lang="fr-FR" sz="1800" b="1" i="0" u="none" strike="noStrike" dirty="0" err="1">
                          <a:solidFill>
                            <a:schemeClr val="tx1"/>
                          </a:solidFill>
                          <a:effectLst/>
                          <a:latin typeface="+mn-lt"/>
                        </a:rPr>
                        <a:t>modelling</a:t>
                      </a:r>
                      <a:endParaRPr lang="en-US" sz="1800" b="1" i="0" u="none" strike="noStrike" dirty="0">
                        <a:solidFill>
                          <a:schemeClr val="tx1"/>
                        </a:solidFill>
                        <a:effectLst/>
                        <a:latin typeface="+mn-lt"/>
                      </a:endParaRPr>
                    </a:p>
                  </a:txBody>
                  <a:tcPr marL="0" marR="0" marT="0" marB="0" anchor="ctr">
                    <a:solidFill>
                      <a:schemeClr val="accent6">
                        <a:lumMod val="20000"/>
                        <a:lumOff val="80000"/>
                      </a:schemeClr>
                    </a:solidFill>
                  </a:tcPr>
                </a:tc>
                <a:tc>
                  <a:txBody>
                    <a:bodyPr/>
                    <a:lstStyle/>
                    <a:p>
                      <a:pPr algn="l" fontAlgn="t"/>
                      <a:r>
                        <a:rPr lang="en-US" sz="1800" b="0" i="0" kern="1200" dirty="0">
                          <a:solidFill>
                            <a:schemeClr val="tx1"/>
                          </a:solidFill>
                          <a:effectLst/>
                          <a:latin typeface="+mn-lt"/>
                          <a:ea typeface="+mn-ea"/>
                          <a:cs typeface="+mn-cs"/>
                        </a:rPr>
                        <a:t>Documentation on runs on JT-60SA </a:t>
                      </a:r>
                      <a:r>
                        <a:rPr lang="en-US" sz="1800" b="1" i="0" kern="1200" dirty="0">
                          <a:solidFill>
                            <a:schemeClr val="tx1"/>
                          </a:solidFill>
                          <a:effectLst/>
                          <a:latin typeface="+mn-lt"/>
                          <a:ea typeface="+mn-ea"/>
                          <a:cs typeface="+mn-cs"/>
                        </a:rPr>
                        <a:t>breakdown </a:t>
                      </a:r>
                      <a:r>
                        <a:rPr lang="en-US" sz="1800" b="1" i="0" kern="1200" dirty="0" smtClean="0">
                          <a:solidFill>
                            <a:schemeClr val="tx1"/>
                          </a:solidFill>
                          <a:effectLst/>
                          <a:latin typeface="+mn-lt"/>
                          <a:ea typeface="+mn-ea"/>
                          <a:cs typeface="+mn-cs"/>
                        </a:rPr>
                        <a:t>using </a:t>
                      </a:r>
                      <a:r>
                        <a:rPr lang="en-US" sz="1800" b="1" i="0" kern="1200" dirty="0">
                          <a:solidFill>
                            <a:schemeClr val="tx1"/>
                          </a:solidFill>
                          <a:effectLst/>
                          <a:latin typeface="+mn-lt"/>
                          <a:ea typeface="+mn-ea"/>
                          <a:cs typeface="+mn-cs"/>
                        </a:rPr>
                        <a:t>a nonlinear optimization technique. </a:t>
                      </a:r>
                      <a:endParaRPr lang="en-US" sz="1800" b="1" i="0" kern="1200" dirty="0" smtClean="0">
                        <a:solidFill>
                          <a:schemeClr val="tx1"/>
                        </a:solidFill>
                        <a:effectLst/>
                        <a:latin typeface="+mn-lt"/>
                        <a:ea typeface="+mn-ea"/>
                        <a:cs typeface="+mn-cs"/>
                      </a:endParaRPr>
                    </a:p>
                    <a:p>
                      <a:pPr algn="l" fontAlgn="t"/>
                      <a:r>
                        <a:rPr lang="en-US" sz="1800" b="1" u="none" strike="noStrike" dirty="0" smtClean="0">
                          <a:solidFill>
                            <a:srgbClr val="00B050"/>
                          </a:solidFill>
                          <a:effectLst/>
                        </a:rPr>
                        <a:t>Extended scope</a:t>
                      </a:r>
                      <a:r>
                        <a:rPr lang="en-US" sz="1800" b="1" u="none" strike="noStrike" baseline="0" dirty="0" smtClean="0">
                          <a:solidFill>
                            <a:srgbClr val="00B050"/>
                          </a:solidFill>
                          <a:effectLst/>
                        </a:rPr>
                        <a:t> </a:t>
                      </a:r>
                      <a:r>
                        <a:rPr lang="en-US" sz="1800" b="1" u="none" strike="noStrike" dirty="0" smtClean="0">
                          <a:solidFill>
                            <a:srgbClr val="00B050"/>
                          </a:solidFill>
                          <a:effectLst/>
                        </a:rPr>
                        <a:t>in support  of IC</a:t>
                      </a:r>
                      <a:r>
                        <a:rPr lang="en-US" sz="1800" b="1" u="none" strike="noStrike" baseline="0" dirty="0" smtClean="0">
                          <a:solidFill>
                            <a:srgbClr val="00B050"/>
                          </a:solidFill>
                          <a:effectLst/>
                        </a:rPr>
                        <a:t> – simulating limit conditions </a:t>
                      </a:r>
                      <a:r>
                        <a:rPr lang="en-US" sz="1800" b="1" u="none" strike="noStrike" baseline="0" dirty="0" err="1" smtClean="0">
                          <a:solidFill>
                            <a:srgbClr val="00B050"/>
                          </a:solidFill>
                          <a:effectLst/>
                        </a:rPr>
                        <a:t>tbd</a:t>
                      </a:r>
                      <a:r>
                        <a:rPr lang="en-US" sz="1800" b="1" u="none" strike="noStrike" dirty="0" smtClean="0">
                          <a:solidFill>
                            <a:srgbClr val="00B050"/>
                          </a:solidFill>
                          <a:effectLst/>
                        </a:rPr>
                        <a:t> after </a:t>
                      </a:r>
                      <a:r>
                        <a:rPr lang="en-US" sz="1800" b="1" u="none" strike="noStrike" dirty="0" err="1" smtClean="0">
                          <a:solidFill>
                            <a:srgbClr val="00B050"/>
                          </a:solidFill>
                          <a:effectLst/>
                        </a:rPr>
                        <a:t>Paschen</a:t>
                      </a:r>
                      <a:r>
                        <a:rPr lang="en-US" sz="1800" b="1" u="none" strike="noStrike" dirty="0" smtClean="0">
                          <a:solidFill>
                            <a:srgbClr val="00B050"/>
                          </a:solidFill>
                          <a:effectLst/>
                        </a:rPr>
                        <a:t> test </a:t>
                      </a:r>
                      <a:endParaRPr lang="en-US" sz="1800" b="0" i="0" u="none" strike="noStrike" dirty="0" smtClean="0">
                        <a:solidFill>
                          <a:schemeClr val="tx1"/>
                        </a:solidFill>
                        <a:effectLst/>
                        <a:latin typeface="+mn-lt"/>
                      </a:endParaRPr>
                    </a:p>
                  </a:txBody>
                  <a:tcPr marL="89635" marR="89635" marT="0" marB="0" anchor="ctr">
                    <a:solidFill>
                      <a:schemeClr val="accent6">
                        <a:lumMod val="20000"/>
                        <a:lumOff val="80000"/>
                      </a:schemeClr>
                    </a:solidFill>
                  </a:tcPr>
                </a:tc>
                <a:tc gridSpan="2">
                  <a:txBody>
                    <a:bodyPr/>
                    <a:lstStyle/>
                    <a:p>
                      <a:pPr algn="l" fontAlgn="t"/>
                      <a:r>
                        <a:rPr lang="en-US" sz="1800" b="1" u="none" strike="noStrike" dirty="0" smtClean="0">
                          <a:solidFill>
                            <a:schemeClr val="tx1"/>
                          </a:solidFill>
                          <a:effectLst/>
                          <a:latin typeface="+mn-lt"/>
                        </a:rPr>
                        <a:t>Daria Ricci </a:t>
                      </a:r>
                      <a:r>
                        <a:rPr lang="en-US" sz="1800" u="none" strike="noStrike" dirty="0" smtClean="0">
                          <a:solidFill>
                            <a:schemeClr val="tx1"/>
                          </a:solidFill>
                          <a:effectLst/>
                          <a:latin typeface="+mn-lt"/>
                        </a:rPr>
                        <a:t>L Figini M Mattei </a:t>
                      </a:r>
                    </a:p>
                    <a:p>
                      <a:pPr algn="l" fontAlgn="t"/>
                      <a:r>
                        <a:rPr lang="en-US" sz="1800" u="none" strike="noStrike" dirty="0" smtClean="0">
                          <a:solidFill>
                            <a:schemeClr val="tx1"/>
                          </a:solidFill>
                          <a:effectLst/>
                          <a:latin typeface="+mn-lt"/>
                        </a:rPr>
                        <a:t>(CNR </a:t>
                      </a:r>
                      <a:r>
                        <a:rPr lang="en-US" sz="1800" u="none" strike="noStrike" dirty="0" err="1" smtClean="0">
                          <a:solidFill>
                            <a:schemeClr val="tx1"/>
                          </a:solidFill>
                          <a:effectLst/>
                          <a:latin typeface="+mn-lt"/>
                        </a:rPr>
                        <a:t>Mi</a:t>
                      </a:r>
                      <a:r>
                        <a:rPr lang="en-US" sz="1800" u="none" strike="noStrike" dirty="0" smtClean="0">
                          <a:solidFill>
                            <a:schemeClr val="tx1"/>
                          </a:solidFill>
                          <a:effectLst/>
                          <a:latin typeface="+mn-lt"/>
                        </a:rPr>
                        <a:t>, ENEA CREATE)</a:t>
                      </a:r>
                    </a:p>
                    <a:p>
                      <a:pPr algn="l" fontAlgn="t"/>
                      <a:endParaRPr lang="en-US" sz="1800" b="0" i="0" u="none" strike="noStrike" dirty="0">
                        <a:solidFill>
                          <a:schemeClr val="tx1"/>
                        </a:solidFill>
                        <a:effectLst/>
                        <a:latin typeface="+mn-lt"/>
                      </a:endParaRPr>
                    </a:p>
                  </a:txBody>
                  <a:tcPr marL="89635" marR="0" marT="0" marB="0">
                    <a:solidFill>
                      <a:schemeClr val="accent6">
                        <a:lumMod val="20000"/>
                        <a:lumOff val="80000"/>
                      </a:schemeClr>
                    </a:solidFill>
                  </a:tcPr>
                </a:tc>
                <a:tc hMerge="1">
                  <a:txBody>
                    <a:bodyPr/>
                    <a:lstStyle/>
                    <a:p>
                      <a:pPr algn="l" fontAlgn="t"/>
                      <a:endParaRPr lang="en-US" sz="1600" b="0" i="0" u="none" strike="noStrike">
                        <a:solidFill>
                          <a:schemeClr val="tx1"/>
                        </a:solidFill>
                        <a:effectLst/>
                        <a:latin typeface="+mn-lt"/>
                      </a:endParaRPr>
                    </a:p>
                  </a:txBody>
                  <a:tcPr marL="89635" marR="0" marT="0" marB="0">
                    <a:solidFill>
                      <a:schemeClr val="accent6">
                        <a:lumMod val="20000"/>
                        <a:lumOff val="80000"/>
                      </a:schemeClr>
                    </a:solidFill>
                  </a:tcPr>
                </a:tc>
                <a:extLst>
                  <a:ext uri="{0D108BD9-81ED-4DB2-BD59-A6C34878D82A}">
                    <a16:rowId xmlns:a16="http://schemas.microsoft.com/office/drawing/2014/main" val="475683501"/>
                  </a:ext>
                </a:extLst>
              </a:tr>
              <a:tr h="285754">
                <a:tc>
                  <a:txBody>
                    <a:bodyPr/>
                    <a:lstStyle/>
                    <a:p>
                      <a:pPr algn="ctr" fontAlgn="t"/>
                      <a:r>
                        <a:rPr lang="fr-FR" sz="1800" b="1" i="0" u="none" strike="noStrike" dirty="0">
                          <a:solidFill>
                            <a:schemeClr val="tx1"/>
                          </a:solidFill>
                          <a:effectLst/>
                          <a:latin typeface="+mn-lt"/>
                        </a:rPr>
                        <a:t>Integrated Data </a:t>
                      </a:r>
                      <a:r>
                        <a:rPr lang="fr-FR" sz="1800" b="1" i="0" u="none" strike="noStrike" dirty="0" err="1">
                          <a:solidFill>
                            <a:schemeClr val="tx1"/>
                          </a:solidFill>
                          <a:effectLst/>
                          <a:latin typeface="+mn-lt"/>
                        </a:rPr>
                        <a:t>Analysis</a:t>
                      </a:r>
                      <a:endParaRPr lang="en-US" sz="1800" b="1" i="0" u="none" strike="noStrike" dirty="0">
                        <a:solidFill>
                          <a:schemeClr val="tx1"/>
                        </a:solidFill>
                        <a:effectLst/>
                        <a:latin typeface="+mn-lt"/>
                      </a:endParaRPr>
                    </a:p>
                  </a:txBody>
                  <a:tcPr marL="0" marR="0" marT="0" marB="0" anchor="ctr">
                    <a:solidFill>
                      <a:schemeClr val="bg1">
                        <a:lumMod val="95000"/>
                      </a:schemeClr>
                    </a:solidFill>
                  </a:tcPr>
                </a:tc>
                <a:tc>
                  <a:txBody>
                    <a:bodyPr/>
                    <a:lstStyle/>
                    <a:p>
                      <a:pPr algn="l" fontAlgn="t"/>
                      <a:r>
                        <a:rPr lang="en-US" sz="1800" b="0" i="0" kern="1200" dirty="0">
                          <a:solidFill>
                            <a:schemeClr val="tx1"/>
                          </a:solidFill>
                          <a:effectLst/>
                          <a:latin typeface="+mn-lt"/>
                          <a:ea typeface="+mn-ea"/>
                          <a:cs typeface="+mn-cs"/>
                        </a:rPr>
                        <a:t>Plan for the implementation of IDAV for JT-60SA scientific </a:t>
                      </a:r>
                      <a:r>
                        <a:rPr lang="en-US" sz="1800" b="0" i="0" kern="1200" dirty="0" smtClean="0">
                          <a:solidFill>
                            <a:schemeClr val="tx1"/>
                          </a:solidFill>
                          <a:effectLst/>
                          <a:latin typeface="+mn-lt"/>
                          <a:ea typeface="+mn-ea"/>
                          <a:cs typeface="+mn-cs"/>
                        </a:rPr>
                        <a:t>exploitation</a:t>
                      </a:r>
                    </a:p>
                    <a:p>
                      <a:pPr algn="l" fontAlgn="t"/>
                      <a:r>
                        <a:rPr lang="en-GB" sz="1800" b="1" i="0" u="none" strike="noStrike" dirty="0" smtClean="0">
                          <a:solidFill>
                            <a:srgbClr val="C00000"/>
                          </a:solidFill>
                          <a:effectLst/>
                          <a:latin typeface="+mn-lt"/>
                        </a:rPr>
                        <a:t>– on standby pending dedicated ET meeting with QST</a:t>
                      </a:r>
                      <a:endParaRPr lang="en-US" sz="1800" b="1" i="0" u="none" strike="noStrike" dirty="0" smtClean="0">
                        <a:solidFill>
                          <a:srgbClr val="C00000"/>
                        </a:solidFill>
                        <a:effectLst/>
                        <a:latin typeface="+mn-lt"/>
                      </a:endParaRPr>
                    </a:p>
                  </a:txBody>
                  <a:tcPr marL="89635" marR="89635" marT="0" marB="0" anchor="ctr">
                    <a:solidFill>
                      <a:schemeClr val="bg1">
                        <a:lumMod val="95000"/>
                      </a:schemeClr>
                    </a:solidFill>
                  </a:tcPr>
                </a:tc>
                <a:tc gridSpan="2">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1600" b="1" u="none" strike="noStrike" dirty="0" smtClean="0">
                          <a:solidFill>
                            <a:schemeClr val="tx1"/>
                          </a:solidFill>
                          <a:effectLst/>
                          <a:latin typeface="+mn-lt"/>
                        </a:rPr>
                        <a:t>R Fischer </a:t>
                      </a:r>
                      <a:r>
                        <a:rPr lang="en-US" sz="1600" b="0" u="none" strike="noStrike" dirty="0" smtClean="0">
                          <a:solidFill>
                            <a:schemeClr val="tx1"/>
                          </a:solidFill>
                          <a:effectLst/>
                          <a:latin typeface="+mn-lt"/>
                        </a:rPr>
                        <a:t>D Stieglitz (IPP Garching)</a:t>
                      </a:r>
                    </a:p>
                    <a:p>
                      <a:pPr algn="l" fontAlgn="t"/>
                      <a:endParaRPr lang="en-US" sz="1600" b="1" i="0" u="none" strike="noStrike" dirty="0">
                        <a:solidFill>
                          <a:srgbClr val="C00000"/>
                        </a:solidFill>
                        <a:effectLst/>
                        <a:latin typeface="+mn-lt"/>
                      </a:endParaRPr>
                    </a:p>
                  </a:txBody>
                  <a:tcPr marL="89635" marR="0" marT="0" marB="0">
                    <a:solidFill>
                      <a:schemeClr val="bg1">
                        <a:lumMod val="95000"/>
                      </a:schemeClr>
                    </a:solidFill>
                  </a:tcPr>
                </a:tc>
                <a:tc hMerge="1">
                  <a:txBody>
                    <a:bodyPr/>
                    <a:lstStyle/>
                    <a:p>
                      <a:pPr algn="l" fontAlgn="t"/>
                      <a:endParaRPr lang="en-US" sz="1600" b="0" i="0" u="none" strike="noStrike">
                        <a:solidFill>
                          <a:schemeClr val="tx1"/>
                        </a:solidFill>
                        <a:effectLst/>
                        <a:latin typeface="+mn-lt"/>
                      </a:endParaRPr>
                    </a:p>
                  </a:txBody>
                  <a:tcPr marL="89635" marR="0" marT="0" marB="0"/>
                </a:tc>
                <a:extLst>
                  <a:ext uri="{0D108BD9-81ED-4DB2-BD59-A6C34878D82A}">
                    <a16:rowId xmlns:a16="http://schemas.microsoft.com/office/drawing/2014/main" val="2365150371"/>
                  </a:ext>
                </a:extLst>
              </a:tr>
              <a:tr h="652432">
                <a:tc>
                  <a:txBody>
                    <a:bodyPr/>
                    <a:lstStyle/>
                    <a:p>
                      <a:pPr algn="ctr" fontAlgn="t"/>
                      <a:r>
                        <a:rPr lang="fr-FR" sz="1800" b="1" u="none" strike="noStrike" kern="1200" baseline="0" dirty="0">
                          <a:solidFill>
                            <a:schemeClr val="tx1"/>
                          </a:solidFill>
                          <a:effectLst/>
                          <a:latin typeface="+mn-lt"/>
                          <a:ea typeface="+mn-ea"/>
                          <a:cs typeface="+mn-cs"/>
                        </a:rPr>
                        <a:t>Disruption trigger</a:t>
                      </a:r>
                      <a:endParaRPr lang="en-US" sz="1800" b="1" u="none" strike="noStrike" kern="1200" baseline="0" dirty="0">
                        <a:solidFill>
                          <a:schemeClr val="tx1"/>
                        </a:solidFill>
                        <a:effectLst/>
                        <a:latin typeface="+mn-lt"/>
                        <a:ea typeface="+mn-ea"/>
                        <a:cs typeface="+mn-cs"/>
                      </a:endParaRPr>
                    </a:p>
                  </a:txBody>
                  <a:tcPr marL="0" marR="0" marT="0" marB="0" anchor="ctr">
                    <a:solidFill>
                      <a:schemeClr val="tx2">
                        <a:lumMod val="20000"/>
                        <a:lumOff val="80000"/>
                      </a:schemeClr>
                    </a:solidFill>
                  </a:tcPr>
                </a:tc>
                <a:tc>
                  <a:txBody>
                    <a:bodyPr/>
                    <a:lstStyle/>
                    <a:p>
                      <a:pPr algn="l" fontAlgn="t"/>
                      <a:r>
                        <a:rPr lang="en-US" sz="1800" u="none" strike="noStrike" kern="1200" baseline="0" dirty="0">
                          <a:solidFill>
                            <a:schemeClr val="tx1"/>
                          </a:solidFill>
                          <a:effectLst/>
                          <a:latin typeface="+mn-lt"/>
                          <a:ea typeface="+mn-ea"/>
                          <a:cs typeface="+mn-cs"/>
                        </a:rPr>
                        <a:t>Proposal for building parsimonious </a:t>
                      </a:r>
                      <a:r>
                        <a:rPr lang="en-US" sz="1800" b="1" u="none" strike="noStrike" kern="1200" baseline="0" dirty="0">
                          <a:solidFill>
                            <a:schemeClr val="tx1"/>
                          </a:solidFill>
                          <a:effectLst/>
                          <a:latin typeface="+mn-lt"/>
                          <a:ea typeface="+mn-ea"/>
                          <a:cs typeface="+mn-cs"/>
                        </a:rPr>
                        <a:t>disruption mitigation/avoidance triggers</a:t>
                      </a:r>
                    </a:p>
                  </a:txBody>
                  <a:tcPr marL="89635" marR="89635" marT="0" marB="0" anchor="ctr">
                    <a:solidFill>
                      <a:schemeClr val="tx2">
                        <a:lumMod val="20000"/>
                        <a:lumOff val="80000"/>
                      </a:schemeClr>
                    </a:solidFill>
                  </a:tcPr>
                </a:tc>
                <a:tc gridSpan="2">
                  <a:txBody>
                    <a:bodyPr/>
                    <a:lstStyle/>
                    <a:p>
                      <a:pPr algn="l" fontAlgn="t"/>
                      <a:r>
                        <a:rPr lang="en-US" sz="1600" b="1" u="none" strike="noStrike" dirty="0" err="1">
                          <a:solidFill>
                            <a:schemeClr val="tx1"/>
                          </a:solidFill>
                          <a:effectLst/>
                          <a:latin typeface="+mn-lt"/>
                        </a:rPr>
                        <a:t>Jesùs</a:t>
                      </a:r>
                      <a:r>
                        <a:rPr lang="en-US" sz="1600" b="1" u="none" strike="noStrike" dirty="0">
                          <a:solidFill>
                            <a:schemeClr val="tx1"/>
                          </a:solidFill>
                          <a:effectLst/>
                          <a:latin typeface="+mn-lt"/>
                        </a:rPr>
                        <a:t> Vega  (CIEMAT)</a:t>
                      </a:r>
                    </a:p>
                    <a:p>
                      <a:pPr marL="0" marR="0" lvl="0" indent="0" algn="l" defTabSz="685800" rtl="0" eaLnBrk="1" fontAlgn="t" latinLnBrk="0" hangingPunct="1">
                        <a:lnSpc>
                          <a:spcPct val="100000"/>
                        </a:lnSpc>
                        <a:spcBef>
                          <a:spcPts val="0"/>
                        </a:spcBef>
                        <a:spcAft>
                          <a:spcPts val="0"/>
                        </a:spcAft>
                        <a:buClrTx/>
                        <a:buSzTx/>
                        <a:buFontTx/>
                        <a:buNone/>
                        <a:tabLst/>
                        <a:defRPr/>
                      </a:pPr>
                      <a:r>
                        <a:rPr lang="en-US" sz="1600" u="none" strike="noStrike" dirty="0">
                          <a:solidFill>
                            <a:schemeClr val="tx1"/>
                          </a:solidFill>
                          <a:effectLst/>
                          <a:latin typeface="+mn-lt"/>
                        </a:rPr>
                        <a:t>M Gelfusa</a:t>
                      </a:r>
                      <a:r>
                        <a:rPr lang="en-US" sz="1600" u="none" strike="noStrike" baseline="0" dirty="0">
                          <a:solidFill>
                            <a:schemeClr val="tx1"/>
                          </a:solidFill>
                          <a:effectLst/>
                          <a:latin typeface="+mn-lt"/>
                        </a:rPr>
                        <a:t> </a:t>
                      </a:r>
                      <a:r>
                        <a:rPr lang="en-US" sz="1600" u="none" strike="noStrike" dirty="0">
                          <a:solidFill>
                            <a:schemeClr val="tx1"/>
                          </a:solidFill>
                          <a:effectLst/>
                          <a:latin typeface="+mn-lt"/>
                        </a:rPr>
                        <a:t>A Murari </a:t>
                      </a:r>
                      <a:r>
                        <a:rPr lang="en-US" sz="1600" u="none" strike="noStrike" dirty="0" smtClean="0">
                          <a:solidFill>
                            <a:schemeClr val="tx1"/>
                          </a:solidFill>
                          <a:effectLst/>
                          <a:latin typeface="+mn-lt"/>
                        </a:rPr>
                        <a:t>R </a:t>
                      </a:r>
                      <a:r>
                        <a:rPr lang="en-US" sz="1600" u="none" strike="noStrike" dirty="0">
                          <a:solidFill>
                            <a:schemeClr val="tx1"/>
                          </a:solidFill>
                          <a:effectLst/>
                          <a:latin typeface="+mn-lt"/>
                        </a:rPr>
                        <a:t>Rossi </a:t>
                      </a:r>
                      <a:r>
                        <a:rPr lang="fr-FR" sz="1600" b="0" i="0" u="none" strike="noStrike" dirty="0" smtClean="0">
                          <a:solidFill>
                            <a:schemeClr val="tx1"/>
                          </a:solidFill>
                          <a:effectLst/>
                          <a:latin typeface="+mn-lt"/>
                        </a:rPr>
                        <a:t>(ENEA)</a:t>
                      </a:r>
                      <a:endParaRPr lang="en-US" sz="1600" u="none" strike="noStrike" dirty="0" smtClean="0">
                        <a:solidFill>
                          <a:schemeClr val="tx1"/>
                        </a:solidFill>
                        <a:effectLst/>
                        <a:latin typeface="+mn-lt"/>
                      </a:endParaRPr>
                    </a:p>
                    <a:p>
                      <a:pPr marL="0" marR="0" lvl="0" indent="0" algn="l" defTabSz="685800" rtl="0" eaLnBrk="1" fontAlgn="t" latinLnBrk="0" hangingPunct="1">
                        <a:lnSpc>
                          <a:spcPct val="100000"/>
                        </a:lnSpc>
                        <a:spcBef>
                          <a:spcPts val="0"/>
                        </a:spcBef>
                        <a:spcAft>
                          <a:spcPts val="0"/>
                        </a:spcAft>
                        <a:buClrTx/>
                        <a:buSzTx/>
                        <a:buFontTx/>
                        <a:buNone/>
                        <a:tabLst/>
                        <a:defRPr/>
                      </a:pPr>
                      <a:r>
                        <a:rPr lang="en-US" sz="1600" u="none" strike="noStrike" dirty="0" smtClean="0">
                          <a:solidFill>
                            <a:schemeClr val="tx1"/>
                          </a:solidFill>
                          <a:effectLst/>
                          <a:latin typeface="+mn-lt"/>
                        </a:rPr>
                        <a:t>T</a:t>
                      </a:r>
                      <a:r>
                        <a:rPr lang="en-US" sz="1600" u="none" strike="noStrike" baseline="0" dirty="0" smtClean="0">
                          <a:solidFill>
                            <a:schemeClr val="tx1"/>
                          </a:solidFill>
                          <a:effectLst/>
                          <a:latin typeface="+mn-lt"/>
                        </a:rPr>
                        <a:t> </a:t>
                      </a:r>
                      <a:r>
                        <a:rPr lang="en-US" sz="1600" u="none" strike="noStrike" baseline="0" dirty="0" err="1" smtClean="0">
                          <a:solidFill>
                            <a:schemeClr val="tx1"/>
                          </a:solidFill>
                          <a:effectLst/>
                          <a:latin typeface="+mn-lt"/>
                        </a:rPr>
                        <a:t>Cracinescu</a:t>
                      </a:r>
                      <a:r>
                        <a:rPr lang="en-US" sz="1600" u="none" strike="noStrike" baseline="0" dirty="0" smtClean="0">
                          <a:solidFill>
                            <a:schemeClr val="tx1"/>
                          </a:solidFill>
                          <a:effectLst/>
                          <a:latin typeface="+mn-lt"/>
                        </a:rPr>
                        <a:t> (</a:t>
                      </a:r>
                      <a:r>
                        <a:rPr lang="fr-FR" sz="1600" b="0" i="0" u="none" strike="noStrike" dirty="0" smtClean="0">
                          <a:solidFill>
                            <a:schemeClr val="tx1"/>
                          </a:solidFill>
                          <a:effectLst/>
                          <a:latin typeface="+mn-lt"/>
                        </a:rPr>
                        <a:t>IAP)</a:t>
                      </a:r>
                      <a:endParaRPr lang="en-US" sz="1600" b="1" i="0" u="none" strike="noStrike" dirty="0">
                        <a:solidFill>
                          <a:schemeClr val="tx1"/>
                        </a:solidFill>
                        <a:effectLst/>
                        <a:latin typeface="+mn-lt"/>
                      </a:endParaRPr>
                    </a:p>
                    <a:p>
                      <a:pPr algn="l" fontAlgn="t"/>
                      <a:r>
                        <a:rPr lang="en-US" sz="1600" u="none" strike="noStrike" kern="1200" baseline="0" dirty="0" smtClean="0">
                          <a:solidFill>
                            <a:schemeClr val="tx1"/>
                          </a:solidFill>
                          <a:effectLst/>
                          <a:latin typeface="+mn-lt"/>
                          <a:ea typeface="+mn-ea"/>
                          <a:cs typeface="+mn-cs"/>
                        </a:rPr>
                        <a:t>F </a:t>
                      </a:r>
                      <a:r>
                        <a:rPr lang="en-US" sz="1600" u="none" strike="noStrike" kern="1200" baseline="0" dirty="0">
                          <a:solidFill>
                            <a:schemeClr val="tx1"/>
                          </a:solidFill>
                          <a:effectLst/>
                          <a:latin typeface="+mn-lt"/>
                          <a:ea typeface="+mn-ea"/>
                          <a:cs typeface="+mn-cs"/>
                        </a:rPr>
                        <a:t>Bairaktaris </a:t>
                      </a:r>
                      <a:r>
                        <a:rPr lang="en-US" sz="1600" u="none" strike="noStrike" kern="1200" baseline="0" dirty="0" smtClean="0">
                          <a:solidFill>
                            <a:schemeClr val="tx1"/>
                          </a:solidFill>
                          <a:effectLst/>
                          <a:latin typeface="+mn-lt"/>
                          <a:ea typeface="+mn-ea"/>
                          <a:cs typeface="+mn-cs"/>
                        </a:rPr>
                        <a:t>A </a:t>
                      </a:r>
                      <a:r>
                        <a:rPr lang="en-US" sz="1600" u="none" strike="noStrike" kern="1200" baseline="0" dirty="0" err="1">
                          <a:solidFill>
                            <a:schemeClr val="tx1"/>
                          </a:solidFill>
                          <a:effectLst/>
                          <a:latin typeface="+mn-lt"/>
                          <a:ea typeface="+mn-ea"/>
                          <a:cs typeface="+mn-cs"/>
                        </a:rPr>
                        <a:t>Papadopulos</a:t>
                      </a:r>
                      <a:r>
                        <a:rPr lang="en-US" sz="1600" u="none" strike="noStrike" kern="1200" baseline="0" dirty="0">
                          <a:solidFill>
                            <a:schemeClr val="tx1"/>
                          </a:solidFill>
                          <a:effectLst/>
                          <a:latin typeface="+mn-lt"/>
                          <a:ea typeface="+mn-ea"/>
                          <a:cs typeface="+mn-cs"/>
                        </a:rPr>
                        <a:t> (NCSRD)</a:t>
                      </a:r>
                    </a:p>
                  </a:txBody>
                  <a:tcPr marL="89635" marR="0" marT="0" marB="0">
                    <a:solidFill>
                      <a:schemeClr val="tx2">
                        <a:lumMod val="20000"/>
                        <a:lumOff val="80000"/>
                      </a:schemeClr>
                    </a:solidFill>
                  </a:tcPr>
                </a:tc>
                <a:tc hMerge="1">
                  <a:txBody>
                    <a:bodyPr/>
                    <a:lstStyle/>
                    <a:p>
                      <a:pPr algn="l" fontAlgn="t"/>
                      <a:endParaRPr lang="en-US" sz="1600" u="none" strike="noStrike" kern="1200" baseline="0" dirty="0">
                        <a:solidFill>
                          <a:schemeClr val="tx1"/>
                        </a:solidFill>
                        <a:effectLst/>
                        <a:latin typeface="+mn-lt"/>
                        <a:ea typeface="+mn-ea"/>
                        <a:cs typeface="+mn-cs"/>
                      </a:endParaRPr>
                    </a:p>
                  </a:txBody>
                  <a:tcPr marL="89635" marR="0" marT="0" marB="0">
                    <a:solidFill>
                      <a:schemeClr val="tx2">
                        <a:lumMod val="20000"/>
                        <a:lumOff val="80000"/>
                      </a:schemeClr>
                    </a:solidFill>
                  </a:tcPr>
                </a:tc>
                <a:extLst>
                  <a:ext uri="{0D108BD9-81ED-4DB2-BD59-A6C34878D82A}">
                    <a16:rowId xmlns:a16="http://schemas.microsoft.com/office/drawing/2014/main" val="4284678814"/>
                  </a:ext>
                </a:extLst>
              </a:tr>
            </a:tbl>
          </a:graphicData>
        </a:graphic>
      </p:graphicFrame>
      <p:sp>
        <p:nvSpPr>
          <p:cNvPr id="5" name="Espace réservé du numéro de diapositive 4"/>
          <p:cNvSpPr>
            <a:spLocks noGrp="1"/>
          </p:cNvSpPr>
          <p:nvPr>
            <p:ph type="sldNum" sz="quarter" idx="12"/>
          </p:nvPr>
        </p:nvSpPr>
        <p:spPr/>
        <p:txBody>
          <a:bodyPr/>
          <a:lstStyle/>
          <a:p>
            <a:fld id="{6A6D9FA1-99C7-4910-8E32-B85D378B0060}" type="slidenum">
              <a:rPr lang="en-GB" smtClean="0"/>
              <a:pPr/>
              <a:t>4</a:t>
            </a:fld>
            <a:endParaRPr lang="en-GB"/>
          </a:p>
        </p:txBody>
      </p:sp>
      <p:sp>
        <p:nvSpPr>
          <p:cNvPr id="2" name="Espace réservé du pied de page 1"/>
          <p:cNvSpPr>
            <a:spLocks noGrp="1"/>
          </p:cNvSpPr>
          <p:nvPr>
            <p:ph type="ftr" sz="quarter" idx="11"/>
          </p:nvPr>
        </p:nvSpPr>
        <p:spPr/>
        <p:txBody>
          <a:bodyPr/>
          <a:lstStyle/>
          <a:p>
            <a:r>
              <a:rPr lang="fr-FR" smtClean="0"/>
              <a:t>G. Falchetto WPSA PPM for AWP 2023 | Budapest  6 September 2022</a:t>
            </a:r>
            <a:endParaRPr lang="en-GB" dirty="0"/>
          </a:p>
        </p:txBody>
      </p:sp>
    </p:spTree>
    <p:extLst>
      <p:ext uri="{BB962C8B-B14F-4D97-AF65-F5344CB8AC3E}">
        <p14:creationId xmlns:p14="http://schemas.microsoft.com/office/powerpoint/2010/main" val="599537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7F25-09C1-428D-B9F5-316E2131B347}"/>
              </a:ext>
            </a:extLst>
          </p:cNvPr>
          <p:cNvSpPr>
            <a:spLocks noGrp="1"/>
          </p:cNvSpPr>
          <p:nvPr>
            <p:ph type="title"/>
          </p:nvPr>
        </p:nvSpPr>
        <p:spPr>
          <a:xfrm>
            <a:off x="141021" y="172178"/>
            <a:ext cx="10058400" cy="457200"/>
          </a:xfrm>
        </p:spPr>
        <p:txBody>
          <a:bodyPr/>
          <a:lstStyle/>
          <a:p>
            <a:r>
              <a:rPr lang="en-US" sz="2800" b="1" dirty="0"/>
              <a:t>JT-60SA discharge simulator</a:t>
            </a:r>
          </a:p>
        </p:txBody>
      </p:sp>
      <p:sp>
        <p:nvSpPr>
          <p:cNvPr id="3" name="Content Placeholder 2">
            <a:extLst>
              <a:ext uri="{FF2B5EF4-FFF2-40B4-BE49-F238E27FC236}">
                <a16:creationId xmlns:a16="http://schemas.microsoft.com/office/drawing/2014/main" id="{FBE18C58-E2EB-4583-94E6-EE52106D4E06}"/>
              </a:ext>
            </a:extLst>
          </p:cNvPr>
          <p:cNvSpPr>
            <a:spLocks noGrp="1"/>
          </p:cNvSpPr>
          <p:nvPr>
            <p:ph idx="1"/>
          </p:nvPr>
        </p:nvSpPr>
        <p:spPr>
          <a:xfrm>
            <a:off x="121149" y="836712"/>
            <a:ext cx="7198987" cy="5688632"/>
          </a:xfrm>
        </p:spPr>
        <p:txBody>
          <a:bodyPr>
            <a:normAutofit/>
          </a:bodyPr>
          <a:lstStyle/>
          <a:p>
            <a:pPr>
              <a:buFont typeface="Wingdings" panose="05000000000000000000" pitchFamily="2" charset="2"/>
              <a:buChar char="ü"/>
            </a:pPr>
            <a:r>
              <a:rPr lang="en-US" sz="2000" b="1" dirty="0">
                <a:solidFill>
                  <a:srgbClr val="00B050"/>
                </a:solidFill>
              </a:rPr>
              <a:t>Discharge </a:t>
            </a:r>
            <a:r>
              <a:rPr lang="en-US" sz="2000" b="1" dirty="0" smtClean="0">
                <a:solidFill>
                  <a:srgbClr val="00B050"/>
                </a:solidFill>
              </a:rPr>
              <a:t>Simulator </a:t>
            </a:r>
            <a:r>
              <a:rPr lang="en-US" sz="2000" b="1" dirty="0">
                <a:solidFill>
                  <a:srgbClr val="00B050"/>
                </a:solidFill>
              </a:rPr>
              <a:t>&amp; user group on the </a:t>
            </a:r>
            <a:r>
              <a:rPr lang="en-US" sz="2000" b="1" dirty="0" smtClean="0">
                <a:solidFill>
                  <a:srgbClr val="00B050"/>
                </a:solidFill>
              </a:rPr>
              <a:t>EUROfusion Gateway</a:t>
            </a:r>
            <a:endParaRPr lang="en-US" sz="2000" b="1" dirty="0">
              <a:solidFill>
                <a:srgbClr val="00B050"/>
              </a:solidFill>
            </a:endParaRPr>
          </a:p>
          <a:p>
            <a:pPr>
              <a:buFont typeface="Wingdings" panose="05000000000000000000" pitchFamily="2" charset="2"/>
              <a:buChar char="ü"/>
            </a:pPr>
            <a:r>
              <a:rPr lang="en-US" sz="2000" dirty="0"/>
              <a:t>EGENE, METIS and FEEQS have been installed on </a:t>
            </a:r>
            <a:r>
              <a:rPr lang="en-US" sz="2000" dirty="0" smtClean="0"/>
              <a:t>the Gateway</a:t>
            </a:r>
            <a:endParaRPr lang="en-US" sz="2000" dirty="0"/>
          </a:p>
          <a:p>
            <a:pPr>
              <a:buFont typeface="Wingdings" panose="05000000000000000000" pitchFamily="2" charset="2"/>
              <a:buChar char="ü"/>
            </a:pPr>
            <a:r>
              <a:rPr lang="en-US" sz="2000" dirty="0"/>
              <a:t>Calculations for scenario 2 and 4.2 </a:t>
            </a:r>
            <a:r>
              <a:rPr lang="en-US" sz="2000" dirty="0" smtClean="0"/>
              <a:t>(</a:t>
            </a:r>
            <a:r>
              <a:rPr lang="en-US" sz="2000" dirty="0" err="1" smtClean="0"/>
              <a:t>priorly</a:t>
            </a:r>
            <a:r>
              <a:rPr lang="en-US" sz="2000" dirty="0" smtClean="0"/>
              <a:t> </a:t>
            </a:r>
            <a:r>
              <a:rPr lang="en-US" sz="2000" dirty="0"/>
              <a:t>done </a:t>
            </a:r>
            <a:r>
              <a:rPr lang="en-US" sz="2000" dirty="0" smtClean="0"/>
              <a:t>with METIS NICE - local platform)</a:t>
            </a:r>
            <a:endParaRPr lang="en-US" sz="2000" dirty="0"/>
          </a:p>
          <a:p>
            <a:r>
              <a:rPr lang="en-US" sz="2000" dirty="0" smtClean="0"/>
              <a:t>“Strong </a:t>
            </a:r>
            <a:r>
              <a:rPr lang="en-US" sz="2000" dirty="0"/>
              <a:t>coupling</a:t>
            </a:r>
            <a:r>
              <a:rPr lang="en-US" sz="2000" dirty="0" smtClean="0"/>
              <a:t>” development for </a:t>
            </a:r>
            <a:r>
              <a:rPr lang="en-US" sz="2000" dirty="0"/>
              <a:t>better description of the </a:t>
            </a:r>
            <a:r>
              <a:rPr lang="en-US" sz="2000" dirty="0" err="1" smtClean="0"/>
              <a:t>Ip</a:t>
            </a:r>
            <a:r>
              <a:rPr lang="en-US" sz="2000" dirty="0" smtClean="0"/>
              <a:t>, </a:t>
            </a:r>
            <a:r>
              <a:rPr lang="en-US" sz="2000" dirty="0"/>
              <a:t>recent work for implementation of controllers </a:t>
            </a:r>
            <a:r>
              <a:rPr lang="en-US" sz="2000" dirty="0" smtClean="0"/>
              <a:t> CREATE/CEA</a:t>
            </a:r>
          </a:p>
          <a:p>
            <a:pPr marL="342900" lvl="1" indent="0">
              <a:buNone/>
            </a:pPr>
            <a:r>
              <a:rPr lang="en-US" sz="1700" dirty="0"/>
              <a:t>	</a:t>
            </a:r>
          </a:p>
          <a:p>
            <a:pPr marL="0" indent="0">
              <a:buNone/>
            </a:pPr>
            <a:r>
              <a:rPr lang="en-US" sz="2000" b="1" dirty="0" smtClean="0">
                <a:solidFill>
                  <a:srgbClr val="FF0000"/>
                </a:solidFill>
              </a:rPr>
              <a:t>! Feasibility </a:t>
            </a:r>
            <a:r>
              <a:rPr lang="en-US" sz="2000" b="1" dirty="0">
                <a:solidFill>
                  <a:srgbClr val="FF0000"/>
                </a:solidFill>
              </a:rPr>
              <a:t>of the scenarios in the PID </a:t>
            </a:r>
            <a:r>
              <a:rPr lang="en-US" sz="2000" b="1" dirty="0" smtClean="0">
                <a:solidFill>
                  <a:srgbClr val="FF0000"/>
                </a:solidFill>
              </a:rPr>
              <a:t>to be revised </a:t>
            </a:r>
          </a:p>
          <a:p>
            <a:pPr marL="0" indent="0">
              <a:buNone/>
            </a:pPr>
            <a:r>
              <a:rPr lang="en-US" sz="2000" dirty="0" smtClean="0"/>
              <a:t>(in </a:t>
            </a:r>
            <a:r>
              <a:rPr lang="en-US" sz="2000" dirty="0"/>
              <a:t>interaction with QST)</a:t>
            </a:r>
          </a:p>
          <a:p>
            <a:pPr marL="342900" lvl="1" indent="0">
              <a:buNone/>
            </a:pPr>
            <a:endParaRPr lang="en-US" sz="1600" dirty="0"/>
          </a:p>
        </p:txBody>
      </p:sp>
      <p:sp>
        <p:nvSpPr>
          <p:cNvPr id="4" name="Footer Placeholder 3">
            <a:extLst>
              <a:ext uri="{FF2B5EF4-FFF2-40B4-BE49-F238E27FC236}">
                <a16:creationId xmlns:a16="http://schemas.microsoft.com/office/drawing/2014/main" id="{80CC67DF-B639-48AF-8F81-82CF192FF615}"/>
              </a:ext>
            </a:extLst>
          </p:cNvPr>
          <p:cNvSpPr>
            <a:spLocks noGrp="1"/>
          </p:cNvSpPr>
          <p:nvPr>
            <p:ph type="ftr" sz="quarter" idx="11"/>
          </p:nvPr>
        </p:nvSpPr>
        <p:spPr/>
        <p:txBody>
          <a:bodyPr/>
          <a:lstStyle/>
          <a:p>
            <a:r>
              <a:rPr lang="en-US" smtClean="0"/>
              <a:t>G. Falchetto WPSA PPM for AWP 2023 | Budapest  6 September 2022</a:t>
            </a:r>
            <a:endParaRPr lang="en-GB"/>
          </a:p>
        </p:txBody>
      </p:sp>
      <p:sp>
        <p:nvSpPr>
          <p:cNvPr id="5" name="Slide Number Placeholder 4">
            <a:extLst>
              <a:ext uri="{FF2B5EF4-FFF2-40B4-BE49-F238E27FC236}">
                <a16:creationId xmlns:a16="http://schemas.microsoft.com/office/drawing/2014/main" id="{849EBEE9-8450-45F5-9DD4-43E4AA2DA3C8}"/>
              </a:ext>
            </a:extLst>
          </p:cNvPr>
          <p:cNvSpPr>
            <a:spLocks noGrp="1"/>
          </p:cNvSpPr>
          <p:nvPr>
            <p:ph type="sldNum" sz="quarter" idx="12"/>
          </p:nvPr>
        </p:nvSpPr>
        <p:spPr/>
        <p:txBody>
          <a:bodyPr/>
          <a:lstStyle/>
          <a:p>
            <a:fld id="{6A6D9FA1-99C7-4910-8E32-B85D378B0060}" type="slidenum">
              <a:rPr lang="en-GB" smtClean="0"/>
              <a:pPr/>
              <a:t>5</a:t>
            </a:fld>
            <a:endParaRPr lang="en-GB"/>
          </a:p>
        </p:txBody>
      </p:sp>
      <p:pic>
        <p:nvPicPr>
          <p:cNvPr id="13" name="Content Placeholder 48">
            <a:extLst>
              <a:ext uri="{FF2B5EF4-FFF2-40B4-BE49-F238E27FC236}">
                <a16:creationId xmlns:a16="http://schemas.microsoft.com/office/drawing/2014/main" id="{0DA69221-1F3B-4779-BABA-8124BA45257B}"/>
              </a:ext>
            </a:extLst>
          </p:cNvPr>
          <p:cNvPicPr>
            <a:picLocks noChangeAspect="1"/>
          </p:cNvPicPr>
          <p:nvPr/>
        </p:nvPicPr>
        <p:blipFill>
          <a:blip r:embed="rId3"/>
          <a:stretch>
            <a:fillRect/>
          </a:stretch>
        </p:blipFill>
        <p:spPr>
          <a:xfrm>
            <a:off x="7464152" y="763331"/>
            <a:ext cx="4032448" cy="2742828"/>
          </a:xfrm>
          <a:prstGeom prst="rect">
            <a:avLst/>
          </a:prstGeom>
        </p:spPr>
      </p:pic>
      <p:pic>
        <p:nvPicPr>
          <p:cNvPr id="14" name="Image 3">
            <a:extLst>
              <a:ext uri="{FF2B5EF4-FFF2-40B4-BE49-F238E27FC236}">
                <a16:creationId xmlns:a16="http://schemas.microsoft.com/office/drawing/2014/main" id="{D4D10DB1-5684-4E21-B345-6D79DF649E17}"/>
              </a:ext>
            </a:extLst>
          </p:cNvPr>
          <p:cNvPicPr>
            <a:picLocks noChangeAspect="1"/>
          </p:cNvPicPr>
          <p:nvPr/>
        </p:nvPicPr>
        <p:blipFill>
          <a:blip r:embed="rId4"/>
          <a:stretch>
            <a:fillRect/>
          </a:stretch>
        </p:blipFill>
        <p:spPr>
          <a:xfrm>
            <a:off x="2776711" y="3721758"/>
            <a:ext cx="9086850" cy="2765204"/>
          </a:xfrm>
          <a:prstGeom prst="rect">
            <a:avLst/>
          </a:prstGeom>
        </p:spPr>
      </p:pic>
      <p:sp>
        <p:nvSpPr>
          <p:cNvPr id="15" name="TextBox 14">
            <a:extLst>
              <a:ext uri="{FF2B5EF4-FFF2-40B4-BE49-F238E27FC236}">
                <a16:creationId xmlns:a16="http://schemas.microsoft.com/office/drawing/2014/main" id="{49DBBFBE-811A-4B8E-B41C-96A195AFC9F4}"/>
              </a:ext>
            </a:extLst>
          </p:cNvPr>
          <p:cNvSpPr txBox="1"/>
          <p:nvPr/>
        </p:nvSpPr>
        <p:spPr>
          <a:xfrm>
            <a:off x="271661" y="4365104"/>
            <a:ext cx="2401179" cy="1754326"/>
          </a:xfrm>
          <a:prstGeom prst="rect">
            <a:avLst/>
          </a:prstGeom>
          <a:noFill/>
        </p:spPr>
        <p:txBody>
          <a:bodyPr wrap="square" rtlCol="0">
            <a:spAutoFit/>
          </a:bodyPr>
          <a:lstStyle/>
          <a:p>
            <a:r>
              <a:rPr lang="en-US" dirty="0"/>
              <a:t>Scenario 4.2,</a:t>
            </a:r>
          </a:p>
          <a:p>
            <a:r>
              <a:rPr lang="en-US" dirty="0"/>
              <a:t>issues with </a:t>
            </a:r>
            <a:r>
              <a:rPr lang="en-US" dirty="0" err="1"/>
              <a:t>Ip</a:t>
            </a:r>
            <a:r>
              <a:rPr lang="en-US" dirty="0"/>
              <a:t> ramps and EF4 saturation =&gt; more realistic tuning of the scenario is necessary</a:t>
            </a:r>
          </a:p>
        </p:txBody>
      </p:sp>
      <p:sp>
        <p:nvSpPr>
          <p:cNvPr id="10" name="Rectangle 9"/>
          <p:cNvSpPr/>
          <p:nvPr/>
        </p:nvSpPr>
        <p:spPr>
          <a:xfrm>
            <a:off x="4734951" y="154123"/>
            <a:ext cx="699169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b="1" dirty="0" smtClean="0"/>
              <a:t>Wed 7</a:t>
            </a:r>
            <a:r>
              <a:rPr lang="en-GB" b="1" baseline="30000" dirty="0" smtClean="0"/>
              <a:t>th</a:t>
            </a:r>
            <a:r>
              <a:rPr lang="en-GB" b="1" dirty="0" smtClean="0"/>
              <a:t> 14h Topic </a:t>
            </a:r>
            <a:r>
              <a:rPr lang="en-GB" b="1" dirty="0"/>
              <a:t>session: </a:t>
            </a:r>
            <a:r>
              <a:rPr lang="en-GB" b="1" dirty="0" smtClean="0"/>
              <a:t>Discharge </a:t>
            </a:r>
            <a:r>
              <a:rPr lang="en-GB" b="1" dirty="0"/>
              <a:t>simulator and scenario </a:t>
            </a:r>
            <a:r>
              <a:rPr lang="en-GB" b="1" dirty="0" smtClean="0"/>
              <a:t>modelling</a:t>
            </a:r>
            <a:endParaRPr lang="en-GB" b="1" dirty="0"/>
          </a:p>
        </p:txBody>
      </p:sp>
    </p:spTree>
    <p:extLst>
      <p:ext uri="{BB962C8B-B14F-4D97-AF65-F5344CB8AC3E}">
        <p14:creationId xmlns:p14="http://schemas.microsoft.com/office/powerpoint/2010/main" val="2813432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23D3-39B1-4E77-86D4-10E61CF323EE}"/>
              </a:ext>
            </a:extLst>
          </p:cNvPr>
          <p:cNvSpPr>
            <a:spLocks noGrp="1"/>
          </p:cNvSpPr>
          <p:nvPr>
            <p:ph type="title"/>
          </p:nvPr>
        </p:nvSpPr>
        <p:spPr>
          <a:xfrm>
            <a:off x="335360" y="130017"/>
            <a:ext cx="10058400" cy="457200"/>
          </a:xfrm>
        </p:spPr>
        <p:txBody>
          <a:bodyPr/>
          <a:lstStyle/>
          <a:p>
            <a:r>
              <a:rPr lang="en-US" sz="2800" b="1" dirty="0"/>
              <a:t>Breakdown simulations</a:t>
            </a:r>
          </a:p>
        </p:txBody>
      </p:sp>
      <p:sp>
        <p:nvSpPr>
          <p:cNvPr id="51" name="Content Placeholder 50">
            <a:extLst>
              <a:ext uri="{FF2B5EF4-FFF2-40B4-BE49-F238E27FC236}">
                <a16:creationId xmlns:a16="http://schemas.microsoft.com/office/drawing/2014/main" id="{9A598BDF-C8A4-495B-A35A-B52435F91A6C}"/>
              </a:ext>
            </a:extLst>
          </p:cNvPr>
          <p:cNvSpPr>
            <a:spLocks noGrp="1"/>
          </p:cNvSpPr>
          <p:nvPr>
            <p:ph idx="1"/>
          </p:nvPr>
        </p:nvSpPr>
        <p:spPr>
          <a:xfrm>
            <a:off x="154391" y="727177"/>
            <a:ext cx="7221469" cy="5688632"/>
          </a:xfrm>
        </p:spPr>
        <p:txBody>
          <a:bodyPr>
            <a:normAutofit fontScale="92500" lnSpcReduction="10000"/>
          </a:bodyPr>
          <a:lstStyle/>
          <a:p>
            <a:pPr marL="0" indent="0">
              <a:spcBef>
                <a:spcPts val="0"/>
              </a:spcBef>
              <a:buNone/>
            </a:pPr>
            <a:r>
              <a:rPr lang="en-US" sz="2200" b="1" dirty="0" smtClean="0"/>
              <a:t>Investigations </a:t>
            </a:r>
            <a:r>
              <a:rPr lang="en-US" sz="2200" b="1" dirty="0"/>
              <a:t>of BD scenarios in the presence of degraded performance of the CS coils (electromagnetic analysis)</a:t>
            </a:r>
          </a:p>
          <a:p>
            <a:pPr marL="0" indent="0">
              <a:spcBef>
                <a:spcPts val="0"/>
              </a:spcBef>
              <a:buNone/>
            </a:pPr>
            <a:endParaRPr lang="en-US" dirty="0"/>
          </a:p>
          <a:p>
            <a:pPr marL="0" indent="0">
              <a:spcBef>
                <a:spcPts val="0"/>
              </a:spcBef>
              <a:buNone/>
            </a:pPr>
            <a:r>
              <a:rPr lang="en-US" dirty="0" smtClean="0"/>
              <a:t>Recent </a:t>
            </a:r>
            <a:r>
              <a:rPr lang="en-US" dirty="0"/>
              <a:t>activity promoted by F4E </a:t>
            </a:r>
            <a:r>
              <a:rPr lang="en-US" dirty="0" smtClean="0"/>
              <a:t>/ </a:t>
            </a:r>
            <a:r>
              <a:rPr lang="en-US" dirty="0"/>
              <a:t>CM BD task extended / </a:t>
            </a:r>
            <a:r>
              <a:rPr lang="en-US" dirty="0" smtClean="0"/>
              <a:t>reoriented</a:t>
            </a:r>
          </a:p>
          <a:p>
            <a:pPr marL="0" indent="0">
              <a:spcBef>
                <a:spcPts val="0"/>
              </a:spcBef>
              <a:buNone/>
            </a:pPr>
            <a:r>
              <a:rPr lang="en-US" dirty="0" smtClean="0"/>
              <a:t>by-weekly </a:t>
            </a:r>
            <a:r>
              <a:rPr lang="en-US" dirty="0"/>
              <a:t>meeting during this summer</a:t>
            </a:r>
          </a:p>
          <a:p>
            <a:pPr marL="0" indent="0">
              <a:spcBef>
                <a:spcPts val="0"/>
              </a:spcBef>
              <a:buNone/>
            </a:pPr>
            <a:endParaRPr lang="en-US" dirty="0"/>
          </a:p>
          <a:p>
            <a:r>
              <a:rPr lang="en-US" dirty="0" smtClean="0"/>
              <a:t>Scenario </a:t>
            </a:r>
            <a:r>
              <a:rPr lang="en-US" dirty="0"/>
              <a:t>JT60SA_BD_HC_noCS1: Half current in the central solenoid but zero current in CS1 module, full maximum total voltage on coils (5kV). </a:t>
            </a:r>
          </a:p>
          <a:p>
            <a:pPr marL="300038" lvl="1" indent="0">
              <a:buNone/>
            </a:pPr>
            <a:r>
              <a:rPr lang="en-US" dirty="0">
                <a:solidFill>
                  <a:srgbClr val="FF0000"/>
                </a:solidFill>
              </a:rPr>
              <a:t>=&gt; electric field can be 0.6 V/m but the null region becomes very small and is shifted outwards. Plasma formation maybe possible but the ramp up would be quite difficult to achieve (1)</a:t>
            </a:r>
          </a:p>
          <a:p>
            <a:r>
              <a:rPr lang="en-US" dirty="0"/>
              <a:t>Scenario JT60SA_BD_HC_0d3_Vtot2kv: Half current in the central solenoid, reduced total voltage on coils (2kV).</a:t>
            </a:r>
          </a:p>
          <a:p>
            <a:pPr marL="600075" lvl="2" indent="0">
              <a:buNone/>
            </a:pPr>
            <a:r>
              <a:rPr lang="en-US" dirty="0">
                <a:solidFill>
                  <a:srgbClr val="489289"/>
                </a:solidFill>
              </a:rPr>
              <a:t>=&gt; </a:t>
            </a:r>
            <a:r>
              <a:rPr lang="en-US" dirty="0">
                <a:solidFill>
                  <a:srgbClr val="00B050"/>
                </a:solidFill>
              </a:rPr>
              <a:t>The electric field can be max 0.3 V/m. The null region is ok and the plasma current ramp up seems doable (2)</a:t>
            </a:r>
          </a:p>
          <a:p>
            <a:pPr lvl="1"/>
            <a:r>
              <a:rPr lang="en-US" dirty="0">
                <a:solidFill>
                  <a:srgbClr val="489289"/>
                </a:solidFill>
              </a:rPr>
              <a:t>EC absorption very low (3%@82 GHz, 1%@110 GHz) with the IC waveguide launcher</a:t>
            </a:r>
          </a:p>
          <a:p>
            <a:pPr marL="0" indent="0">
              <a:buNone/>
            </a:pPr>
            <a:endParaRPr lang="en-US" dirty="0">
              <a:solidFill>
                <a:srgbClr val="489289"/>
              </a:solidFill>
            </a:endParaRPr>
          </a:p>
          <a:p>
            <a:r>
              <a:rPr lang="en-US" dirty="0"/>
              <a:t>Other breakdown scenarios being explored (might introduce a decision point after the Global </a:t>
            </a:r>
            <a:r>
              <a:rPr lang="en-US" dirty="0" err="1"/>
              <a:t>Paschen</a:t>
            </a:r>
            <a:r>
              <a:rPr lang="en-US" dirty="0"/>
              <a:t> Test)</a:t>
            </a:r>
          </a:p>
          <a:p>
            <a:pPr lvl="1"/>
            <a:r>
              <a:rPr lang="en-US" sz="1700" dirty="0"/>
              <a:t>with and w/o Switching Network Unit, various EF settings, </a:t>
            </a:r>
            <a:r>
              <a:rPr kumimoji="1" lang="en-US" altLang="ja-JP" sz="1700" dirty="0"/>
              <a:t>E</a:t>
            </a:r>
            <a:r>
              <a:rPr kumimoji="1" lang="en-US" altLang="ja-JP" sz="1700" baseline="-25000" dirty="0"/>
              <a:t>//</a:t>
            </a:r>
            <a:r>
              <a:rPr kumimoji="1" lang="en-US" altLang="ja-JP" sz="1700" dirty="0"/>
              <a:t> ~ 0.4V/m </a:t>
            </a:r>
          </a:p>
          <a:p>
            <a:pPr lvl="1"/>
            <a:r>
              <a:rPr kumimoji="1" lang="en-US" sz="1700" dirty="0"/>
              <a:t>w</a:t>
            </a:r>
            <a:r>
              <a:rPr kumimoji="1" lang="en-US" sz="1700" dirty="0" smtClean="0"/>
              <a:t>ith </a:t>
            </a:r>
            <a:r>
              <a:rPr kumimoji="1" lang="en-US" sz="1700" dirty="0"/>
              <a:t>and w/o Booster PS (level of ripple in the present configuration harmful for coil insulation)</a:t>
            </a:r>
            <a:endParaRPr lang="en-US" sz="1700" dirty="0"/>
          </a:p>
        </p:txBody>
      </p:sp>
      <p:sp>
        <p:nvSpPr>
          <p:cNvPr id="4" name="Footer Placeholder 3">
            <a:extLst>
              <a:ext uri="{FF2B5EF4-FFF2-40B4-BE49-F238E27FC236}">
                <a16:creationId xmlns:a16="http://schemas.microsoft.com/office/drawing/2014/main" id="{38540412-73C6-484A-A286-ABB4A40D59D8}"/>
              </a:ext>
            </a:extLst>
          </p:cNvPr>
          <p:cNvSpPr>
            <a:spLocks noGrp="1"/>
          </p:cNvSpPr>
          <p:nvPr>
            <p:ph type="ftr" sz="quarter" idx="11"/>
          </p:nvPr>
        </p:nvSpPr>
        <p:spPr/>
        <p:txBody>
          <a:bodyPr/>
          <a:lstStyle/>
          <a:p>
            <a:r>
              <a:rPr lang="en-US" smtClean="0"/>
              <a:t>G. Falchetto WPSA PPM for AWP 2023 | Budapest  6 September 2022</a:t>
            </a:r>
            <a:endParaRPr lang="en-GB"/>
          </a:p>
        </p:txBody>
      </p:sp>
      <p:sp>
        <p:nvSpPr>
          <p:cNvPr id="5" name="Slide Number Placeholder 4">
            <a:extLst>
              <a:ext uri="{FF2B5EF4-FFF2-40B4-BE49-F238E27FC236}">
                <a16:creationId xmlns:a16="http://schemas.microsoft.com/office/drawing/2014/main" id="{67BCE00C-F982-4A39-A308-2A81785D03E5}"/>
              </a:ext>
            </a:extLst>
          </p:cNvPr>
          <p:cNvSpPr>
            <a:spLocks noGrp="1"/>
          </p:cNvSpPr>
          <p:nvPr>
            <p:ph type="sldNum" sz="quarter" idx="12"/>
          </p:nvPr>
        </p:nvSpPr>
        <p:spPr/>
        <p:txBody>
          <a:bodyPr/>
          <a:lstStyle/>
          <a:p>
            <a:fld id="{6A6D9FA1-99C7-4910-8E32-B85D378B0060}" type="slidenum">
              <a:rPr lang="en-GB" smtClean="0"/>
              <a:pPr/>
              <a:t>6</a:t>
            </a:fld>
            <a:endParaRPr lang="en-GB"/>
          </a:p>
        </p:txBody>
      </p:sp>
      <p:pic>
        <p:nvPicPr>
          <p:cNvPr id="53" name="Content Placeholder 52">
            <a:extLst>
              <a:ext uri="{FF2B5EF4-FFF2-40B4-BE49-F238E27FC236}">
                <a16:creationId xmlns:a16="http://schemas.microsoft.com/office/drawing/2014/main" id="{10CC56F3-2381-4D0C-B346-3A8BEF55BCE3}"/>
              </a:ext>
            </a:extLst>
          </p:cNvPr>
          <p:cNvPicPr>
            <a:picLocks noGrp="1" noChangeAspect="1"/>
          </p:cNvPicPr>
          <p:nvPr>
            <p:ph idx="4294967295"/>
          </p:nvPr>
        </p:nvPicPr>
        <p:blipFill>
          <a:blip r:embed="rId2"/>
          <a:stretch>
            <a:fillRect/>
          </a:stretch>
        </p:blipFill>
        <p:spPr>
          <a:xfrm>
            <a:off x="7536159" y="702093"/>
            <a:ext cx="3174353" cy="3514725"/>
          </a:xfrm>
        </p:spPr>
      </p:pic>
      <p:pic>
        <p:nvPicPr>
          <p:cNvPr id="55" name="Picture 54">
            <a:extLst>
              <a:ext uri="{FF2B5EF4-FFF2-40B4-BE49-F238E27FC236}">
                <a16:creationId xmlns:a16="http://schemas.microsoft.com/office/drawing/2014/main" id="{E726CF6B-93FC-4E6C-A2C0-F3024F57C5C8}"/>
              </a:ext>
            </a:extLst>
          </p:cNvPr>
          <p:cNvPicPr>
            <a:picLocks noChangeAspect="1"/>
          </p:cNvPicPr>
          <p:nvPr/>
        </p:nvPicPr>
        <p:blipFill>
          <a:blip r:embed="rId3"/>
          <a:stretch>
            <a:fillRect/>
          </a:stretch>
        </p:blipFill>
        <p:spPr>
          <a:xfrm>
            <a:off x="10616448" y="998985"/>
            <a:ext cx="1600232" cy="2808312"/>
          </a:xfrm>
          <a:prstGeom prst="rect">
            <a:avLst/>
          </a:prstGeom>
        </p:spPr>
      </p:pic>
      <p:pic>
        <p:nvPicPr>
          <p:cNvPr id="57" name="Picture 56">
            <a:extLst>
              <a:ext uri="{FF2B5EF4-FFF2-40B4-BE49-F238E27FC236}">
                <a16:creationId xmlns:a16="http://schemas.microsoft.com/office/drawing/2014/main" id="{0572A6AE-F778-4041-A3FB-B06293814CCE}"/>
              </a:ext>
            </a:extLst>
          </p:cNvPr>
          <p:cNvPicPr>
            <a:picLocks noChangeAspect="1"/>
          </p:cNvPicPr>
          <p:nvPr/>
        </p:nvPicPr>
        <p:blipFill>
          <a:blip r:embed="rId4"/>
          <a:stretch>
            <a:fillRect/>
          </a:stretch>
        </p:blipFill>
        <p:spPr>
          <a:xfrm>
            <a:off x="10667457" y="3881992"/>
            <a:ext cx="1498214" cy="2808312"/>
          </a:xfrm>
          <a:prstGeom prst="rect">
            <a:avLst/>
          </a:prstGeom>
        </p:spPr>
      </p:pic>
      <p:pic>
        <p:nvPicPr>
          <p:cNvPr id="59" name="Picture 58">
            <a:extLst>
              <a:ext uri="{FF2B5EF4-FFF2-40B4-BE49-F238E27FC236}">
                <a16:creationId xmlns:a16="http://schemas.microsoft.com/office/drawing/2014/main" id="{5782B60C-FC7A-4776-BFEE-2C1CDB03F108}"/>
              </a:ext>
            </a:extLst>
          </p:cNvPr>
          <p:cNvPicPr>
            <a:picLocks noChangeAspect="1"/>
          </p:cNvPicPr>
          <p:nvPr/>
        </p:nvPicPr>
        <p:blipFill>
          <a:blip r:embed="rId5"/>
          <a:stretch>
            <a:fillRect/>
          </a:stretch>
        </p:blipFill>
        <p:spPr>
          <a:xfrm>
            <a:off x="7532864" y="4137753"/>
            <a:ext cx="3315664" cy="2616800"/>
          </a:xfrm>
          <a:prstGeom prst="rect">
            <a:avLst/>
          </a:prstGeom>
        </p:spPr>
      </p:pic>
      <p:sp>
        <p:nvSpPr>
          <p:cNvPr id="60" name="TextBox 59">
            <a:extLst>
              <a:ext uri="{FF2B5EF4-FFF2-40B4-BE49-F238E27FC236}">
                <a16:creationId xmlns:a16="http://schemas.microsoft.com/office/drawing/2014/main" id="{BF93B056-CC38-47F4-819D-98C75FBE21B8}"/>
              </a:ext>
            </a:extLst>
          </p:cNvPr>
          <p:cNvSpPr txBox="1"/>
          <p:nvPr/>
        </p:nvSpPr>
        <p:spPr>
          <a:xfrm>
            <a:off x="11689455" y="1124744"/>
            <a:ext cx="442750" cy="369332"/>
          </a:xfrm>
          <a:prstGeom prst="rect">
            <a:avLst/>
          </a:prstGeom>
          <a:noFill/>
        </p:spPr>
        <p:txBody>
          <a:bodyPr wrap="none" rtlCol="0">
            <a:spAutoFit/>
          </a:bodyPr>
          <a:lstStyle/>
          <a:p>
            <a:r>
              <a:rPr lang="en-US">
                <a:solidFill>
                  <a:srgbClr val="FF0000"/>
                </a:solidFill>
              </a:rPr>
              <a:t>(1)</a:t>
            </a:r>
          </a:p>
        </p:txBody>
      </p:sp>
      <p:sp>
        <p:nvSpPr>
          <p:cNvPr id="61" name="TextBox 60">
            <a:extLst>
              <a:ext uri="{FF2B5EF4-FFF2-40B4-BE49-F238E27FC236}">
                <a16:creationId xmlns:a16="http://schemas.microsoft.com/office/drawing/2014/main" id="{3DDFD490-0B78-4CD5-9F98-9F115C144E99}"/>
              </a:ext>
            </a:extLst>
          </p:cNvPr>
          <p:cNvSpPr txBox="1"/>
          <p:nvPr/>
        </p:nvSpPr>
        <p:spPr>
          <a:xfrm>
            <a:off x="11676988" y="4137428"/>
            <a:ext cx="442750" cy="369332"/>
          </a:xfrm>
          <a:prstGeom prst="rect">
            <a:avLst/>
          </a:prstGeom>
          <a:noFill/>
        </p:spPr>
        <p:txBody>
          <a:bodyPr wrap="none" rtlCol="0">
            <a:spAutoFit/>
          </a:bodyPr>
          <a:lstStyle/>
          <a:p>
            <a:r>
              <a:rPr lang="en-US">
                <a:solidFill>
                  <a:srgbClr val="489289"/>
                </a:solidFill>
              </a:rPr>
              <a:t>(2)</a:t>
            </a:r>
            <a:endParaRPr lang="en-US"/>
          </a:p>
        </p:txBody>
      </p:sp>
      <p:sp>
        <p:nvSpPr>
          <p:cNvPr id="62" name="TextBox 61">
            <a:extLst>
              <a:ext uri="{FF2B5EF4-FFF2-40B4-BE49-F238E27FC236}">
                <a16:creationId xmlns:a16="http://schemas.microsoft.com/office/drawing/2014/main" id="{427C97CA-2518-47E0-8346-FF3B372625AB}"/>
              </a:ext>
            </a:extLst>
          </p:cNvPr>
          <p:cNvSpPr txBox="1"/>
          <p:nvPr/>
        </p:nvSpPr>
        <p:spPr>
          <a:xfrm>
            <a:off x="8463727" y="4322094"/>
            <a:ext cx="1122295" cy="276999"/>
          </a:xfrm>
          <a:prstGeom prst="rect">
            <a:avLst/>
          </a:prstGeom>
          <a:noFill/>
        </p:spPr>
        <p:txBody>
          <a:bodyPr wrap="none" rtlCol="0">
            <a:spAutoFit/>
          </a:bodyPr>
          <a:lstStyle/>
          <a:p>
            <a:r>
              <a:rPr lang="en-US" sz="1200" b="1">
                <a:solidFill>
                  <a:srgbClr val="5DAFA5"/>
                </a:solidFill>
              </a:rPr>
              <a:t>110 GHz 2x res</a:t>
            </a:r>
          </a:p>
        </p:txBody>
      </p:sp>
      <p:sp>
        <p:nvSpPr>
          <p:cNvPr id="3" name="ZoneTexte 2"/>
          <p:cNvSpPr txBox="1"/>
          <p:nvPr/>
        </p:nvSpPr>
        <p:spPr>
          <a:xfrm>
            <a:off x="4683058" y="222462"/>
            <a:ext cx="6165470"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GB" b="1" dirty="0" smtClean="0"/>
              <a:t>Wed 7</a:t>
            </a:r>
            <a:r>
              <a:rPr lang="en-GB" b="1" baseline="30000" dirty="0" smtClean="0"/>
              <a:t>th</a:t>
            </a:r>
            <a:r>
              <a:rPr lang="en-GB" b="1" dirty="0" smtClean="0"/>
              <a:t> @11h Topic </a:t>
            </a:r>
            <a:r>
              <a:rPr lang="en-GB" b="1" dirty="0"/>
              <a:t>session: IC 2023 preparation - First plasma</a:t>
            </a:r>
          </a:p>
        </p:txBody>
      </p:sp>
    </p:spTree>
    <p:extLst>
      <p:ext uri="{BB962C8B-B14F-4D97-AF65-F5344CB8AC3E}">
        <p14:creationId xmlns:p14="http://schemas.microsoft.com/office/powerpoint/2010/main" val="3697628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263352" y="199902"/>
            <a:ext cx="10058400" cy="457200"/>
          </a:xfrm>
        </p:spPr>
        <p:txBody>
          <a:bodyPr/>
          <a:lstStyle/>
          <a:p>
            <a:r>
              <a:rPr lang="fr-FR" sz="2800" b="1" dirty="0"/>
              <a:t>WPSA.CM </a:t>
            </a:r>
            <a:r>
              <a:rPr lang="fr-FR" sz="2800" b="1" dirty="0" err="1"/>
              <a:t>Modelling</a:t>
            </a:r>
            <a:r>
              <a:rPr lang="fr-FR" sz="2800" b="1" dirty="0"/>
              <a:t> </a:t>
            </a:r>
            <a:r>
              <a:rPr lang="fr-FR" sz="2800" b="1" dirty="0" err="1"/>
              <a:t>Tasks</a:t>
            </a:r>
            <a:r>
              <a:rPr lang="fr-FR" sz="2800" b="1" dirty="0"/>
              <a:t> </a:t>
            </a:r>
            <a:r>
              <a:rPr lang="fr-FR" sz="2800" b="1" dirty="0" smtClean="0"/>
              <a:t>2022 (1)</a:t>
            </a:r>
            <a:endParaRPr lang="en-US" sz="2800" b="1" dirty="0"/>
          </a:p>
        </p:txBody>
      </p:sp>
      <p:sp>
        <p:nvSpPr>
          <p:cNvPr id="4" name="Espace réservé du pied de page 3"/>
          <p:cNvSpPr>
            <a:spLocks noGrp="1"/>
          </p:cNvSpPr>
          <p:nvPr>
            <p:ph type="ftr" sz="quarter" idx="11"/>
          </p:nvPr>
        </p:nvSpPr>
        <p:spPr/>
        <p:txBody>
          <a:bodyPr/>
          <a:lstStyle/>
          <a:p>
            <a:pPr algn="r"/>
            <a:r>
              <a:rPr lang="en-GB" smtClean="0"/>
              <a:t>G. Falchetto WPSA PPM for AWP 2023 | Budapest  6 September 2022</a:t>
            </a:r>
            <a:endParaRPr lang="en-GB"/>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7</a:t>
            </a:fld>
            <a:endParaRPr lang="en-GB"/>
          </a:p>
        </p:txBody>
      </p:sp>
      <p:graphicFrame>
        <p:nvGraphicFramePr>
          <p:cNvPr id="6" name="Espace réservé du contenu 5"/>
          <p:cNvGraphicFramePr>
            <a:graphicFrameLocks/>
          </p:cNvGraphicFramePr>
          <p:nvPr>
            <p:extLst>
              <p:ext uri="{D42A27DB-BD31-4B8C-83A1-F6EECF244321}">
                <p14:modId xmlns:p14="http://schemas.microsoft.com/office/powerpoint/2010/main" val="2869121372"/>
              </p:ext>
            </p:extLst>
          </p:nvPr>
        </p:nvGraphicFramePr>
        <p:xfrm>
          <a:off x="227348" y="709561"/>
          <a:ext cx="11737304" cy="5168066"/>
        </p:xfrm>
        <a:graphic>
          <a:graphicData uri="http://schemas.openxmlformats.org/drawingml/2006/table">
            <a:tbl>
              <a:tblPr firstRow="1">
                <a:tableStyleId>{5C22544A-7EE6-4342-B048-85BDC9FD1C3A}</a:tableStyleId>
              </a:tblPr>
              <a:tblGrid>
                <a:gridCol w="1836204">
                  <a:extLst>
                    <a:ext uri="{9D8B030D-6E8A-4147-A177-3AD203B41FA5}">
                      <a16:colId xmlns:a16="http://schemas.microsoft.com/office/drawing/2014/main" val="1193375334"/>
                    </a:ext>
                  </a:extLst>
                </a:gridCol>
                <a:gridCol w="7328308">
                  <a:extLst>
                    <a:ext uri="{9D8B030D-6E8A-4147-A177-3AD203B41FA5}">
                      <a16:colId xmlns:a16="http://schemas.microsoft.com/office/drawing/2014/main" val="552499959"/>
                    </a:ext>
                  </a:extLst>
                </a:gridCol>
                <a:gridCol w="2572792">
                  <a:extLst>
                    <a:ext uri="{9D8B030D-6E8A-4147-A177-3AD203B41FA5}">
                      <a16:colId xmlns:a16="http://schemas.microsoft.com/office/drawing/2014/main" val="2444610441"/>
                    </a:ext>
                  </a:extLst>
                </a:gridCol>
              </a:tblGrid>
              <a:tr h="233327">
                <a:tc>
                  <a:txBody>
                    <a:bodyPr/>
                    <a:lstStyle/>
                    <a:p>
                      <a:pPr algn="ctr" fontAlgn="ctr"/>
                      <a:r>
                        <a:rPr lang="fr-FR" sz="1800" u="none" strike="noStrike">
                          <a:effectLst/>
                          <a:latin typeface="+mn-lt"/>
                        </a:rPr>
                        <a:t>TOPIC </a:t>
                      </a:r>
                      <a:endParaRPr lang="en-US" sz="1800" b="1" i="0" u="none" strike="noStrike">
                        <a:solidFill>
                          <a:srgbClr val="000000"/>
                        </a:solidFill>
                        <a:effectLst/>
                        <a:latin typeface="+mn-lt"/>
                      </a:endParaRPr>
                    </a:p>
                  </a:txBody>
                  <a:tcPr marL="0" marR="0" marT="0" marB="0" anchor="ctr"/>
                </a:tc>
                <a:tc>
                  <a:txBody>
                    <a:bodyPr/>
                    <a:lstStyle/>
                    <a:p>
                      <a:pPr algn="ctr" fontAlgn="t"/>
                      <a:r>
                        <a:rPr lang="fr-FR" sz="1800" u="none" strike="noStrike" err="1">
                          <a:effectLst/>
                          <a:latin typeface="+mn-lt"/>
                        </a:rPr>
                        <a:t>Deliverable</a:t>
                      </a:r>
                      <a:r>
                        <a:rPr lang="fr-FR" sz="1800" u="none" strike="noStrike">
                          <a:effectLst/>
                          <a:latin typeface="+mn-lt"/>
                        </a:rPr>
                        <a:t> 2022</a:t>
                      </a:r>
                      <a:endParaRPr lang="en-US" sz="1800" b="1" i="0" u="none" strike="noStrike">
                        <a:solidFill>
                          <a:srgbClr val="000000"/>
                        </a:solidFill>
                        <a:effectLst/>
                        <a:latin typeface="+mn-lt"/>
                      </a:endParaRPr>
                    </a:p>
                  </a:txBody>
                  <a:tcPr marL="36000" marR="36000" marT="0" marB="0" anchor="ctr"/>
                </a:tc>
                <a:tc>
                  <a:txBody>
                    <a:bodyPr/>
                    <a:lstStyle/>
                    <a:p>
                      <a:pPr algn="ctr" fontAlgn="t"/>
                      <a:r>
                        <a:rPr lang="fr-FR" sz="1800" u="none" strike="noStrike">
                          <a:effectLst/>
                          <a:latin typeface="+mn-lt"/>
                        </a:rPr>
                        <a:t>Del </a:t>
                      </a:r>
                      <a:r>
                        <a:rPr lang="fr-FR" sz="1800" u="none" strike="noStrike" err="1">
                          <a:effectLst/>
                          <a:latin typeface="+mn-lt"/>
                        </a:rPr>
                        <a:t>Owner</a:t>
                      </a:r>
                      <a:endParaRPr lang="en-US" sz="1800" b="1" i="0" u="none" strike="noStrike">
                        <a:solidFill>
                          <a:schemeClr val="tx1"/>
                        </a:solidFill>
                        <a:effectLst/>
                        <a:latin typeface="+mn-lt"/>
                      </a:endParaRPr>
                    </a:p>
                  </a:txBody>
                  <a:tcPr marL="0" marR="0" marT="0" marB="0"/>
                </a:tc>
                <a:extLst>
                  <a:ext uri="{0D108BD9-81ED-4DB2-BD59-A6C34878D82A}">
                    <a16:rowId xmlns:a16="http://schemas.microsoft.com/office/drawing/2014/main" val="2196318390"/>
                  </a:ext>
                </a:extLst>
              </a:tr>
              <a:tr h="460565">
                <a:tc>
                  <a:txBody>
                    <a:bodyPr/>
                    <a:lstStyle/>
                    <a:p>
                      <a:pPr algn="ctr" fontAlgn="ctr"/>
                      <a:r>
                        <a:rPr lang="en-US" sz="1800" b="1" u="none" strike="noStrike" dirty="0">
                          <a:effectLst/>
                          <a:latin typeface="+mn-lt"/>
                        </a:rPr>
                        <a:t>Scenario development transport analysis </a:t>
                      </a:r>
                      <a:endParaRPr lang="en-US" sz="1800" b="1" i="0" u="none" strike="noStrike" dirty="0">
                        <a:solidFill>
                          <a:srgbClr val="000000"/>
                        </a:solidFill>
                        <a:effectLst/>
                        <a:latin typeface="+mn-lt"/>
                      </a:endParaRPr>
                    </a:p>
                  </a:txBody>
                  <a:tcPr marL="0" marR="0" marT="0" marB="0" anchor="ctr"/>
                </a:tc>
                <a:tc>
                  <a:txBody>
                    <a:bodyPr/>
                    <a:lstStyle/>
                    <a:p>
                      <a:pPr algn="l" fontAlgn="t"/>
                      <a:r>
                        <a:rPr lang="en-US" sz="1800" b="1" i="0" u="none" strike="noStrike" dirty="0">
                          <a:solidFill>
                            <a:srgbClr val="000000"/>
                          </a:solidFill>
                          <a:effectLst/>
                          <a:latin typeface="+mn-lt"/>
                        </a:rPr>
                        <a:t>Integrated modelling of ramp-up of initial research phase scenarios </a:t>
                      </a:r>
                      <a:r>
                        <a:rPr lang="en-US" sz="1800" b="0" i="0" u="none" strike="noStrike" dirty="0">
                          <a:solidFill>
                            <a:srgbClr val="000000"/>
                          </a:solidFill>
                          <a:effectLst/>
                          <a:latin typeface="+mn-lt"/>
                        </a:rPr>
                        <a:t>with first principles transport models</a:t>
                      </a:r>
                      <a:endParaRPr lang="fr-FR" sz="1800" dirty="0"/>
                    </a:p>
                  </a:txBody>
                  <a:tcPr marL="36000" marR="36000" marT="7620" anchor="ctr"/>
                </a:tc>
                <a:tc>
                  <a:txBody>
                    <a:bodyPr/>
                    <a:lstStyle/>
                    <a:p>
                      <a:pPr lvl="0" algn="l" fontAlgn="t"/>
                      <a:r>
                        <a:rPr lang="en-US" sz="1600" b="1" u="none" strike="noStrike" dirty="0">
                          <a:solidFill>
                            <a:srgbClr val="0000FF"/>
                          </a:solidFill>
                          <a:effectLst/>
                          <a:latin typeface="+mn-lt"/>
                        </a:rPr>
                        <a:t>L Garzotti </a:t>
                      </a:r>
                      <a:r>
                        <a:rPr lang="en-US" sz="1600" b="0" i="0" u="none" strike="noStrike" kern="1200" dirty="0" smtClean="0">
                          <a:solidFill>
                            <a:schemeClr val="tx1"/>
                          </a:solidFill>
                          <a:effectLst/>
                          <a:latin typeface="+mn-lt"/>
                          <a:ea typeface="+mn-ea"/>
                          <a:cs typeface="+mn-cs"/>
                        </a:rPr>
                        <a:t>D </a:t>
                      </a:r>
                      <a:r>
                        <a:rPr lang="en-US" sz="1600" b="0" i="0" u="none" strike="noStrike" kern="1200" dirty="0">
                          <a:solidFill>
                            <a:schemeClr val="tx1"/>
                          </a:solidFill>
                          <a:effectLst/>
                          <a:latin typeface="+mn-lt"/>
                          <a:ea typeface="+mn-ea"/>
                          <a:cs typeface="+mn-cs"/>
                        </a:rPr>
                        <a:t>Taylor </a:t>
                      </a:r>
                      <a:r>
                        <a:rPr lang="en-US" sz="1600" b="0" i="0" u="none" strike="noStrike" dirty="0" smtClean="0">
                          <a:solidFill>
                            <a:schemeClr val="tx1"/>
                          </a:solidFill>
                          <a:effectLst/>
                          <a:latin typeface="+mn-lt"/>
                        </a:rPr>
                        <a:t>(</a:t>
                      </a:r>
                      <a:r>
                        <a:rPr lang="en-US" sz="1600" b="0" i="0" u="none" strike="noStrike" dirty="0">
                          <a:solidFill>
                            <a:schemeClr val="tx1"/>
                          </a:solidFill>
                          <a:effectLst/>
                          <a:latin typeface="+mn-lt"/>
                        </a:rPr>
                        <a:t>UKAEA)</a:t>
                      </a:r>
                    </a:p>
                    <a:p>
                      <a:pPr lvl="0" algn="l" fontAlgn="t"/>
                      <a:r>
                        <a:rPr lang="fr-FR" sz="1600" b="0" i="0" u="none" strike="noStrike" dirty="0">
                          <a:solidFill>
                            <a:schemeClr val="tx1"/>
                          </a:solidFill>
                          <a:effectLst/>
                          <a:latin typeface="+mn-lt"/>
                        </a:rPr>
                        <a:t>P </a:t>
                      </a:r>
                      <a:r>
                        <a:rPr lang="fr-FR" sz="1600" b="0" i="0" u="none" strike="noStrike" kern="1200" dirty="0">
                          <a:solidFill>
                            <a:schemeClr val="tx1"/>
                          </a:solidFill>
                          <a:effectLst/>
                          <a:latin typeface="+mn-lt"/>
                          <a:ea typeface="+mn-ea"/>
                          <a:cs typeface="+mn-cs"/>
                        </a:rPr>
                        <a:t>Strand</a:t>
                      </a:r>
                      <a:r>
                        <a:rPr lang="fr-FR" sz="1600" b="0" i="0" u="none" strike="noStrike" dirty="0">
                          <a:solidFill>
                            <a:schemeClr val="tx1"/>
                          </a:solidFill>
                          <a:effectLst/>
                          <a:latin typeface="+mn-lt"/>
                        </a:rPr>
                        <a:t> D Yadikin </a:t>
                      </a:r>
                    </a:p>
                    <a:p>
                      <a:pPr lvl="0" algn="l" fontAlgn="t"/>
                      <a:r>
                        <a:rPr lang="fr-FR" sz="1600" b="0" i="0" u="none" strike="noStrike" dirty="0">
                          <a:solidFill>
                            <a:schemeClr val="tx1"/>
                          </a:solidFill>
                          <a:effectLst/>
                          <a:latin typeface="+mn-lt"/>
                        </a:rPr>
                        <a:t>E Fransson (VR</a:t>
                      </a:r>
                      <a:r>
                        <a:rPr lang="fr-FR" sz="1600" b="0" i="0" u="none" strike="noStrike" dirty="0" smtClean="0">
                          <a:solidFill>
                            <a:schemeClr val="tx1"/>
                          </a:solidFill>
                          <a:effectLst/>
                          <a:latin typeface="+mn-lt"/>
                        </a:rPr>
                        <a:t>) P</a:t>
                      </a:r>
                      <a:r>
                        <a:rPr lang="fr-FR" sz="1600" b="0" i="0" u="none" strike="noStrike" baseline="0" dirty="0" smtClean="0">
                          <a:solidFill>
                            <a:schemeClr val="tx1"/>
                          </a:solidFill>
                          <a:effectLst/>
                          <a:latin typeface="+mn-lt"/>
                        </a:rPr>
                        <a:t> </a:t>
                      </a:r>
                      <a:r>
                        <a:rPr lang="fr-FR" sz="1600" b="0" i="0" u="none" strike="noStrike" dirty="0">
                          <a:solidFill>
                            <a:schemeClr val="tx1"/>
                          </a:solidFill>
                          <a:effectLst/>
                          <a:latin typeface="+mn-lt"/>
                        </a:rPr>
                        <a:t>Huynh (CEA)</a:t>
                      </a:r>
                      <a:endParaRPr lang="en-US" sz="1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869772775"/>
                  </a:ext>
                </a:extLst>
              </a:tr>
              <a:tr h="405566">
                <a:tc rowSpan="4">
                  <a:txBody>
                    <a:bodyPr/>
                    <a:lstStyle/>
                    <a:p>
                      <a:pPr algn="ctr" fontAlgn="ctr"/>
                      <a:r>
                        <a:rPr lang="en-US" sz="1800" b="1" u="none" strike="noStrike" dirty="0">
                          <a:effectLst/>
                          <a:latin typeface="+mn-lt"/>
                        </a:rPr>
                        <a:t>MHD and control </a:t>
                      </a:r>
                      <a:endParaRPr lang="en-US" sz="1800" b="1" i="0" u="none" strike="noStrike" dirty="0">
                        <a:solidFill>
                          <a:srgbClr val="000000"/>
                        </a:solidFill>
                        <a:effectLst/>
                        <a:latin typeface="+mn-lt"/>
                      </a:endParaRPr>
                    </a:p>
                  </a:txBody>
                  <a:tcPr marL="0" marR="0" marT="0" marB="0" anchor="ctr">
                    <a:solidFill>
                      <a:schemeClr val="tx2">
                        <a:lumMod val="20000"/>
                        <a:lumOff val="80000"/>
                      </a:schemeClr>
                    </a:solidFill>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MHD stability </a:t>
                      </a:r>
                      <a:r>
                        <a:rPr lang="en-US" sz="1800" b="0" i="0" u="none" strike="noStrike" dirty="0">
                          <a:solidFill>
                            <a:srgbClr val="000000"/>
                          </a:solidFill>
                          <a:effectLst/>
                          <a:latin typeface="+mn-lt"/>
                        </a:rPr>
                        <a:t>chain deployed to users</a:t>
                      </a:r>
                    </a:p>
                  </a:txBody>
                  <a:tcPr marL="36000" marR="36000" marT="7620" anchor="ctr">
                    <a:solidFill>
                      <a:schemeClr val="tx2">
                        <a:lumMod val="20000"/>
                        <a:lumOff val="80000"/>
                      </a:schemeClr>
                    </a:solidFill>
                  </a:tcPr>
                </a:tc>
                <a:tc>
                  <a:txBody>
                    <a:bodyPr/>
                    <a:lstStyle/>
                    <a:p>
                      <a:pPr lvl="0" algn="l" fontAlgn="t"/>
                      <a:r>
                        <a:rPr lang="en-US" sz="1600" b="1" i="0" u="none" strike="noStrike" dirty="0">
                          <a:solidFill>
                            <a:schemeClr val="tx1"/>
                          </a:solidFill>
                          <a:effectLst/>
                          <a:latin typeface="+mn-lt"/>
                        </a:rPr>
                        <a:t>R Coelho (IST)</a:t>
                      </a:r>
                    </a:p>
                  </a:txBody>
                  <a:tcPr marL="0" marR="0" marT="0" marB="0" anchor="ctr">
                    <a:solidFill>
                      <a:schemeClr val="tx2">
                        <a:lumMod val="20000"/>
                        <a:lumOff val="80000"/>
                      </a:schemeClr>
                    </a:solidFill>
                  </a:tcPr>
                </a:tc>
                <a:extLst>
                  <a:ext uri="{0D108BD9-81ED-4DB2-BD59-A6C34878D82A}">
                    <a16:rowId xmlns:a16="http://schemas.microsoft.com/office/drawing/2014/main" val="1818968839"/>
                  </a:ext>
                </a:extLst>
              </a:tr>
              <a:tr h="405566">
                <a:tc vMerge="1">
                  <a:txBody>
                    <a:bodyPr/>
                    <a:lstStyle/>
                    <a:p>
                      <a:pPr algn="l" fontAlgn="ctr"/>
                      <a:endParaRPr lang="en-US" sz="1600" b="1" i="0" u="none" strike="noStrike">
                        <a:solidFill>
                          <a:srgbClr val="000000"/>
                        </a:solidFill>
                        <a:effectLst/>
                        <a:latin typeface="+mn-lt"/>
                      </a:endParaRPr>
                    </a:p>
                  </a:txBody>
                  <a:tcPr marL="0" marR="0" marT="0" marB="0" anchor="ctr"/>
                </a:tc>
                <a:tc>
                  <a:txBody>
                    <a:bodyPr/>
                    <a:lstStyle/>
                    <a:p>
                      <a:pPr algn="l" fontAlgn="t"/>
                      <a:r>
                        <a:rPr lang="en-US" sz="1800" b="0" i="0" u="none" strike="noStrike" dirty="0">
                          <a:solidFill>
                            <a:srgbClr val="000000"/>
                          </a:solidFill>
                          <a:effectLst/>
                          <a:latin typeface="+mn-lt"/>
                        </a:rPr>
                        <a:t>Application of </a:t>
                      </a:r>
                      <a:r>
                        <a:rPr lang="en-US" sz="1800" b="0" i="0" u="none" strike="noStrike" dirty="0" err="1">
                          <a:solidFill>
                            <a:srgbClr val="000000"/>
                          </a:solidFill>
                          <a:effectLst/>
                          <a:latin typeface="+mn-lt"/>
                        </a:rPr>
                        <a:t>CarMa</a:t>
                      </a:r>
                      <a:r>
                        <a:rPr lang="en-US" sz="1800" b="0" i="0" u="none" strike="noStrike" dirty="0">
                          <a:solidFill>
                            <a:srgbClr val="000000"/>
                          </a:solidFill>
                          <a:effectLst/>
                          <a:latin typeface="+mn-lt"/>
                        </a:rPr>
                        <a:t>-D model in state-space representation for developing </a:t>
                      </a:r>
                      <a:r>
                        <a:rPr lang="en-US" sz="1800" b="1" i="0" u="none" strike="noStrike" dirty="0">
                          <a:solidFill>
                            <a:srgbClr val="000000"/>
                          </a:solidFill>
                          <a:effectLst/>
                          <a:latin typeface="+mn-lt"/>
                        </a:rPr>
                        <a:t>RWM control </a:t>
                      </a:r>
                      <a:r>
                        <a:rPr lang="en-US" sz="1800" b="0" i="0" u="none" strike="noStrike" dirty="0">
                          <a:solidFill>
                            <a:srgbClr val="000000"/>
                          </a:solidFill>
                          <a:effectLst/>
                          <a:latin typeface="+mn-lt"/>
                        </a:rPr>
                        <a:t>time simulation and test controller concepts</a:t>
                      </a:r>
                    </a:p>
                  </a:txBody>
                  <a:tcPr marL="36000" marR="36000" marT="7620" anchor="ctr">
                    <a:solidFill>
                      <a:schemeClr val="tx2">
                        <a:lumMod val="20000"/>
                        <a:lumOff val="80000"/>
                      </a:schemeClr>
                    </a:solidFill>
                  </a:tcPr>
                </a:tc>
                <a:tc>
                  <a:txBody>
                    <a:bodyPr/>
                    <a:lstStyle/>
                    <a:p>
                      <a:pPr lvl="0" algn="l" fontAlgn="t"/>
                      <a:r>
                        <a:rPr lang="en-US" sz="1600" b="1" u="none" strike="noStrike" dirty="0">
                          <a:effectLst/>
                          <a:latin typeface="+mn-lt"/>
                        </a:rPr>
                        <a:t>L Pigatto </a:t>
                      </a:r>
                      <a:r>
                        <a:rPr lang="en-US" sz="1600" b="0" i="1" u="none" strike="noStrike" dirty="0">
                          <a:effectLst/>
                          <a:latin typeface="+mn-lt"/>
                        </a:rPr>
                        <a:t>et al </a:t>
                      </a:r>
                      <a:endParaRPr lang="en-US" sz="1600" b="0" i="1" u="none" strike="noStrike" dirty="0">
                        <a:solidFill>
                          <a:srgbClr val="006100"/>
                        </a:solidFill>
                        <a:effectLst/>
                        <a:latin typeface="+mn-lt"/>
                      </a:endParaRPr>
                    </a:p>
                    <a:p>
                      <a:pPr lvl="0" algn="l">
                        <a:buNone/>
                      </a:pPr>
                      <a:r>
                        <a:rPr lang="en-US" sz="1600" b="0" i="1" u="none" strike="noStrike" dirty="0">
                          <a:effectLst/>
                          <a:latin typeface="+mn-lt"/>
                        </a:rPr>
                        <a:t>(ENEA RXF)</a:t>
                      </a:r>
                      <a:endParaRPr lang="en-US" sz="1600" b="0" i="1" u="none" strike="noStrike" dirty="0">
                        <a:solidFill>
                          <a:srgbClr val="006100"/>
                        </a:solidFill>
                        <a:effectLst/>
                        <a:latin typeface="+mn-lt"/>
                      </a:endParaRPr>
                    </a:p>
                  </a:txBody>
                  <a:tcPr marL="0" marR="0" marT="0" marB="0" anchor="ctr">
                    <a:solidFill>
                      <a:schemeClr val="tx2">
                        <a:lumMod val="20000"/>
                        <a:lumOff val="80000"/>
                      </a:schemeClr>
                    </a:solidFill>
                  </a:tcPr>
                </a:tc>
                <a:extLst>
                  <a:ext uri="{0D108BD9-81ED-4DB2-BD59-A6C34878D82A}">
                    <a16:rowId xmlns:a16="http://schemas.microsoft.com/office/drawing/2014/main" val="23453876"/>
                  </a:ext>
                </a:extLst>
              </a:tr>
              <a:tr h="405566">
                <a:tc vMerge="1">
                  <a:txBody>
                    <a:bodyPr/>
                    <a:lstStyle/>
                    <a:p>
                      <a:pPr algn="l" fontAlgn="ctr"/>
                      <a:endParaRPr lang="en-US" sz="1600" b="1" i="0" u="none" strike="noStrike">
                        <a:solidFill>
                          <a:srgbClr val="000000"/>
                        </a:solidFill>
                        <a:effectLst/>
                        <a:latin typeface="+mn-lt"/>
                      </a:endParaRPr>
                    </a:p>
                  </a:txBody>
                  <a:tcPr marL="0" marR="0" marT="0" marB="0" anchor="ctr"/>
                </a:tc>
                <a:tc>
                  <a:txBody>
                    <a:bodyPr/>
                    <a:lstStyle/>
                    <a:p>
                      <a:pPr algn="l" fontAlgn="t"/>
                      <a:r>
                        <a:rPr lang="en-US" sz="1800" b="1" i="0" u="none" strike="noStrike" dirty="0">
                          <a:solidFill>
                            <a:srgbClr val="C00000"/>
                          </a:solidFill>
                          <a:effectLst/>
                          <a:latin typeface="+mn-lt"/>
                        </a:rPr>
                        <a:t>Validation of disruption modelling tools </a:t>
                      </a:r>
                      <a:r>
                        <a:rPr lang="en-US" sz="1800" b="0" i="0" u="none" strike="noStrike" dirty="0">
                          <a:solidFill>
                            <a:schemeClr val="tx1"/>
                          </a:solidFill>
                          <a:effectLst/>
                          <a:latin typeface="+mn-lt"/>
                        </a:rPr>
                        <a:t>(CarMa0NL-CARIDDI) </a:t>
                      </a:r>
                      <a:r>
                        <a:rPr lang="en-US" sz="1800" b="0" i="0" u="none" strike="noStrike" dirty="0" smtClean="0">
                          <a:solidFill>
                            <a:schemeClr val="tx1"/>
                          </a:solidFill>
                          <a:effectLst/>
                          <a:latin typeface="+mn-lt"/>
                        </a:rPr>
                        <a:t>on </a:t>
                      </a:r>
                      <a:r>
                        <a:rPr lang="en-US" sz="1800" b="0" i="0" u="none" strike="noStrike" dirty="0">
                          <a:solidFill>
                            <a:schemeClr val="tx1"/>
                          </a:solidFill>
                          <a:effectLst/>
                          <a:latin typeface="+mn-lt"/>
                        </a:rPr>
                        <a:t>first JT-60SA mechanical data </a:t>
                      </a:r>
                      <a:r>
                        <a:rPr lang="en-US" sz="1800" b="1" i="0" u="none" strike="noStrike" dirty="0" smtClean="0">
                          <a:solidFill>
                            <a:srgbClr val="C00000"/>
                          </a:solidFill>
                          <a:effectLst/>
                          <a:latin typeface="+mn-lt"/>
                        </a:rPr>
                        <a:t>! Pending</a:t>
                      </a:r>
                      <a:r>
                        <a:rPr lang="en-US" sz="1800" b="1" i="0" u="none" strike="noStrike" baseline="0" dirty="0" smtClean="0">
                          <a:solidFill>
                            <a:srgbClr val="C00000"/>
                          </a:solidFill>
                          <a:effectLst/>
                          <a:latin typeface="+mn-lt"/>
                        </a:rPr>
                        <a:t> IC postponed to 2023</a:t>
                      </a:r>
                      <a:endParaRPr lang="en-US" sz="1800" b="1" i="0" u="none" strike="noStrike" dirty="0">
                        <a:solidFill>
                          <a:srgbClr val="C00000"/>
                        </a:solidFill>
                        <a:effectLst/>
                        <a:latin typeface="+mn-lt"/>
                      </a:endParaRPr>
                    </a:p>
                  </a:txBody>
                  <a:tcPr marL="36000" marR="36000" marT="7620" anchor="ctr">
                    <a:solidFill>
                      <a:schemeClr val="tx2">
                        <a:lumMod val="20000"/>
                        <a:lumOff val="80000"/>
                      </a:schemeClr>
                    </a:solidFill>
                  </a:tcPr>
                </a:tc>
                <a:tc>
                  <a:txBody>
                    <a:bodyPr/>
                    <a:lstStyle/>
                    <a:p>
                      <a:pPr lvl="0" algn="l" fontAlgn="t"/>
                      <a:r>
                        <a:rPr lang="en-US" sz="1600" b="1" u="none" strike="noStrike" dirty="0">
                          <a:effectLst/>
                          <a:latin typeface="+mn-lt"/>
                        </a:rPr>
                        <a:t>F Villone </a:t>
                      </a:r>
                      <a:r>
                        <a:rPr lang="en-US" sz="1600" b="0" i="1" u="none" strike="noStrike" dirty="0">
                          <a:effectLst/>
                          <a:latin typeface="+mn-lt"/>
                        </a:rPr>
                        <a:t>et al </a:t>
                      </a:r>
                    </a:p>
                    <a:p>
                      <a:pPr lvl="0" algn="l" fontAlgn="t"/>
                      <a:r>
                        <a:rPr lang="en-US" sz="1600" b="0" i="0" u="none" strike="noStrike" dirty="0">
                          <a:effectLst/>
                          <a:latin typeface="+mn-lt"/>
                        </a:rPr>
                        <a:t>(ENEA CREATE)</a:t>
                      </a:r>
                      <a:endParaRPr lang="en-US" sz="1600" b="0" i="0" u="none" strike="noStrike" dirty="0">
                        <a:solidFill>
                          <a:srgbClr val="006100"/>
                        </a:solidFill>
                        <a:effectLst/>
                        <a:latin typeface="+mn-lt"/>
                      </a:endParaRPr>
                    </a:p>
                  </a:txBody>
                  <a:tcPr marL="0" marR="0" marT="0" marB="0" anchor="ctr">
                    <a:solidFill>
                      <a:schemeClr val="tx2">
                        <a:lumMod val="20000"/>
                        <a:lumOff val="80000"/>
                      </a:schemeClr>
                    </a:solidFill>
                  </a:tcPr>
                </a:tc>
                <a:extLst>
                  <a:ext uri="{0D108BD9-81ED-4DB2-BD59-A6C34878D82A}">
                    <a16:rowId xmlns:a16="http://schemas.microsoft.com/office/drawing/2014/main" val="839697158"/>
                  </a:ext>
                </a:extLst>
              </a:tr>
              <a:tr h="405566">
                <a:tc vMerge="1">
                  <a:txBody>
                    <a:bodyPr/>
                    <a:lstStyle/>
                    <a:p>
                      <a:pPr algn="l" fontAlgn="ctr"/>
                      <a:endParaRPr lang="en-US" sz="1600" b="1" i="0" u="none" strike="noStrike">
                        <a:solidFill>
                          <a:srgbClr val="000000"/>
                        </a:solidFill>
                        <a:effectLst/>
                        <a:latin typeface="+mn-lt"/>
                      </a:endParaRPr>
                    </a:p>
                  </a:txBody>
                  <a:tcPr marL="0" marR="0" marT="0" marB="0" anchor="ctr"/>
                </a:tc>
                <a:tc>
                  <a:txBody>
                    <a:bodyPr/>
                    <a:lstStyle/>
                    <a:p>
                      <a:pPr algn="l"/>
                      <a:r>
                        <a:rPr lang="en-US" sz="1800" b="0" i="0" kern="1200" dirty="0">
                          <a:solidFill>
                            <a:schemeClr val="dk1"/>
                          </a:solidFill>
                          <a:effectLst/>
                          <a:latin typeface="+mn-lt"/>
                          <a:ea typeface="+mn-ea"/>
                          <a:cs typeface="+mn-cs"/>
                        </a:rPr>
                        <a:t>Estimate of </a:t>
                      </a:r>
                      <a:r>
                        <a:rPr lang="en-US" sz="1800" b="1" i="0" kern="1200" dirty="0">
                          <a:solidFill>
                            <a:schemeClr val="dk1"/>
                          </a:solidFill>
                          <a:effectLst/>
                          <a:latin typeface="+mn-lt"/>
                          <a:ea typeface="+mn-ea"/>
                          <a:cs typeface="+mn-cs"/>
                        </a:rPr>
                        <a:t>heat load levels and distributions caused by REs </a:t>
                      </a:r>
                    </a:p>
                    <a:p>
                      <a:pPr algn="l"/>
                      <a:r>
                        <a:rPr lang="en-US" sz="1800" b="0" i="0" kern="1200" dirty="0">
                          <a:solidFill>
                            <a:schemeClr val="dk1"/>
                          </a:solidFill>
                          <a:effectLst/>
                          <a:latin typeface="+mn-lt"/>
                          <a:ea typeface="+mn-ea"/>
                          <a:cs typeface="+mn-cs"/>
                        </a:rPr>
                        <a:t>via a workflow coupling particle tracing codes to FLUKA.</a:t>
                      </a:r>
                      <a:endParaRPr lang="en-US" sz="1800" dirty="0">
                        <a:latin typeface="+mn-lt"/>
                      </a:endParaRPr>
                    </a:p>
                  </a:txBody>
                  <a:tcPr marL="36000" marR="36000" marT="7620" anchor="ctr">
                    <a:solidFill>
                      <a:schemeClr val="tx2">
                        <a:lumMod val="20000"/>
                        <a:lumOff val="80000"/>
                      </a:schemeClr>
                    </a:solidFill>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mn-lt"/>
                        </a:rPr>
                        <a:t>J Caloud </a:t>
                      </a:r>
                      <a:r>
                        <a:rPr lang="fr-FR" sz="1600" b="0" i="0" u="none" strike="noStrike" baseline="0" dirty="0">
                          <a:solidFill>
                            <a:schemeClr val="tx1"/>
                          </a:solidFill>
                          <a:effectLst/>
                          <a:latin typeface="+mn-lt"/>
                        </a:rPr>
                        <a:t>A Casolari</a:t>
                      </a:r>
                      <a:endParaRPr lang="en-US" sz="1600" b="1" u="none" strike="noStrike" dirty="0">
                        <a:solidFill>
                          <a:schemeClr val="tx1"/>
                        </a:solidFill>
                        <a:effectLst/>
                        <a:latin typeface="+mn-lt"/>
                      </a:endParaRPr>
                    </a:p>
                    <a:p>
                      <a:pPr lvl="0" algn="l" fontAlgn="t"/>
                      <a:r>
                        <a:rPr lang="fr-FR" sz="1600" b="0" i="0" u="none" strike="noStrike" dirty="0">
                          <a:solidFill>
                            <a:schemeClr val="tx1"/>
                          </a:solidFill>
                          <a:effectLst/>
                          <a:latin typeface="+mn-lt"/>
                        </a:rPr>
                        <a:t>E</a:t>
                      </a:r>
                      <a:r>
                        <a:rPr lang="fr-FR" sz="1600" b="0" i="0" u="none" strike="noStrike" baseline="0" dirty="0">
                          <a:solidFill>
                            <a:schemeClr val="tx1"/>
                          </a:solidFill>
                          <a:effectLst/>
                          <a:latin typeface="+mn-lt"/>
                        </a:rPr>
                        <a:t> Macusova (IPP.CR)</a:t>
                      </a:r>
                    </a:p>
                  </a:txBody>
                  <a:tcPr marL="0" marR="0" marT="0" marB="0" anchor="ctr">
                    <a:solidFill>
                      <a:schemeClr val="tx2">
                        <a:lumMod val="20000"/>
                        <a:lumOff val="80000"/>
                      </a:schemeClr>
                    </a:solidFill>
                  </a:tcPr>
                </a:tc>
                <a:extLst>
                  <a:ext uri="{0D108BD9-81ED-4DB2-BD59-A6C34878D82A}">
                    <a16:rowId xmlns:a16="http://schemas.microsoft.com/office/drawing/2014/main" val="1261399871"/>
                  </a:ext>
                </a:extLst>
              </a:tr>
              <a:tr h="405566">
                <a:tc>
                  <a:txBody>
                    <a:bodyPr/>
                    <a:lstStyle/>
                    <a:p>
                      <a:pPr lvl="0" algn="ctr">
                        <a:buNone/>
                      </a:pPr>
                      <a:r>
                        <a:rPr lang="fr-FR" sz="1800" b="1" i="0" u="none" strike="noStrike" dirty="0" err="1">
                          <a:solidFill>
                            <a:srgbClr val="000000"/>
                          </a:solidFill>
                          <a:effectLst/>
                          <a:latin typeface="+mn-lt"/>
                        </a:rPr>
                        <a:t>Pedestal</a:t>
                      </a:r>
                      <a:r>
                        <a:rPr lang="fr-FR" sz="1800" b="1" i="0" u="none" strike="noStrike" baseline="0" dirty="0">
                          <a:solidFill>
                            <a:srgbClr val="000000"/>
                          </a:solidFill>
                          <a:effectLst/>
                          <a:latin typeface="+mn-lt"/>
                        </a:rPr>
                        <a:t> </a:t>
                      </a:r>
                      <a:endParaRPr lang="fr-FR" sz="1800" dirty="0"/>
                    </a:p>
                    <a:p>
                      <a:pPr lvl="0" algn="ctr">
                        <a:buNone/>
                      </a:pPr>
                      <a:r>
                        <a:rPr lang="fr-FR" sz="1800" b="1" i="0" u="none" strike="noStrike" baseline="0" dirty="0">
                          <a:solidFill>
                            <a:srgbClr val="000000"/>
                          </a:solidFill>
                          <a:effectLst/>
                          <a:latin typeface="+mn-lt"/>
                        </a:rPr>
                        <a:t>and </a:t>
                      </a:r>
                      <a:r>
                        <a:rPr lang="fr-FR" sz="1800" b="1" i="0" u="none" strike="noStrike" baseline="0" dirty="0" err="1">
                          <a:solidFill>
                            <a:srgbClr val="000000"/>
                          </a:solidFill>
                          <a:effectLst/>
                          <a:latin typeface="+mn-lt"/>
                        </a:rPr>
                        <a:t>edge</a:t>
                      </a:r>
                      <a:endParaRPr lang="en-US" sz="1800" b="1" i="0" u="none" strike="noStrike" dirty="0">
                        <a:solidFill>
                          <a:srgbClr val="000000"/>
                        </a:solidFill>
                        <a:effectLst/>
                        <a:latin typeface="+mn-lt"/>
                      </a:endParaRPr>
                    </a:p>
                  </a:txBody>
                  <a:tcPr marL="0" marR="0" marT="0" marB="0">
                    <a:solidFill>
                      <a:schemeClr val="accent3">
                        <a:lumMod val="20000"/>
                        <a:lumOff val="80000"/>
                      </a:schemeClr>
                    </a:solidFill>
                  </a:tcPr>
                </a:tc>
                <a:tc>
                  <a:txBody>
                    <a:bodyPr/>
                    <a:lstStyle/>
                    <a:p>
                      <a:pPr lvl="0" algn="l">
                        <a:buNone/>
                      </a:pPr>
                      <a:r>
                        <a:rPr lang="en-US" sz="1800" b="0" i="0" u="none" strike="noStrike" noProof="0" dirty="0">
                          <a:effectLst/>
                        </a:rPr>
                        <a:t>Report/publication on (</a:t>
                      </a:r>
                      <a:r>
                        <a:rPr lang="en-US" sz="1800" b="0" i="0" u="none" strike="noStrike" dirty="0">
                          <a:solidFill>
                            <a:srgbClr val="000000"/>
                          </a:solidFill>
                          <a:effectLst/>
                          <a:latin typeface="+mn-lt"/>
                        </a:rPr>
                        <a:t>JOREK) modelling of </a:t>
                      </a:r>
                      <a:r>
                        <a:rPr lang="en-US" sz="1800" b="1" i="0" u="none" strike="noStrike" dirty="0">
                          <a:solidFill>
                            <a:srgbClr val="000000"/>
                          </a:solidFill>
                          <a:effectLst/>
                          <a:latin typeface="+mn-lt"/>
                        </a:rPr>
                        <a:t>multiple pellet injection in self-consistently evolving pedestal profile</a:t>
                      </a:r>
                      <a:endParaRPr lang="en-US" sz="1800" dirty="0"/>
                    </a:p>
                  </a:txBody>
                  <a:tcPr marL="36000" marR="36000" marT="7620">
                    <a:solidFill>
                      <a:schemeClr val="accent3">
                        <a:lumMod val="20000"/>
                        <a:lumOff val="80000"/>
                      </a:schemeClr>
                    </a:solidFill>
                  </a:tcPr>
                </a:tc>
                <a:tc>
                  <a:txBody>
                    <a:bodyPr/>
                    <a:lstStyle/>
                    <a:p>
                      <a:pPr lvl="0" algn="l">
                        <a:buNone/>
                      </a:pPr>
                      <a:r>
                        <a:rPr lang="en-US" sz="1600" b="1" u="none" strike="noStrike" dirty="0">
                          <a:solidFill>
                            <a:schemeClr val="tx1"/>
                          </a:solidFill>
                          <a:effectLst/>
                          <a:latin typeface="+mn-lt"/>
                        </a:rPr>
                        <a:t>S </a:t>
                      </a:r>
                      <a:r>
                        <a:rPr lang="en-US" sz="1600" b="1" u="none" strike="noStrike" dirty="0" err="1">
                          <a:solidFill>
                            <a:schemeClr val="tx1"/>
                          </a:solidFill>
                          <a:effectLst/>
                          <a:latin typeface="+mn-lt"/>
                        </a:rPr>
                        <a:t>Futatani</a:t>
                      </a:r>
                      <a:r>
                        <a:rPr lang="en-US" sz="1600" b="1" u="none" strike="noStrike" dirty="0">
                          <a:solidFill>
                            <a:schemeClr val="tx1"/>
                          </a:solidFill>
                          <a:effectLst/>
                          <a:latin typeface="+mn-lt"/>
                        </a:rPr>
                        <a:t> </a:t>
                      </a:r>
                      <a:endParaRPr lang="fr-FR" sz="1600" dirty="0"/>
                    </a:p>
                    <a:p>
                      <a:pPr lvl="0" algn="l">
                        <a:buNone/>
                      </a:pPr>
                      <a:r>
                        <a:rPr lang="en-US" sz="1600" b="0" u="none" strike="noStrike" dirty="0">
                          <a:solidFill>
                            <a:schemeClr val="tx1"/>
                          </a:solidFill>
                          <a:effectLst/>
                          <a:latin typeface="+mn-lt"/>
                        </a:rPr>
                        <a:t>(CIEMAT UPC)</a:t>
                      </a:r>
                      <a:endParaRPr lang="en-US" sz="1600" b="0" i="0" u="none" strike="noStrike" dirty="0">
                        <a:solidFill>
                          <a:schemeClr val="tx1"/>
                        </a:solidFill>
                        <a:effectLst/>
                        <a:latin typeface="+mn-lt"/>
                      </a:endParaRPr>
                    </a:p>
                  </a:txBody>
                  <a:tcPr marL="0" marR="0" marT="0" marB="0">
                    <a:solidFill>
                      <a:schemeClr val="accent3">
                        <a:lumMod val="20000"/>
                        <a:lumOff val="80000"/>
                      </a:schemeClr>
                    </a:solidFill>
                  </a:tcPr>
                </a:tc>
                <a:extLst>
                  <a:ext uri="{0D108BD9-81ED-4DB2-BD59-A6C34878D82A}">
                    <a16:rowId xmlns:a16="http://schemas.microsoft.com/office/drawing/2014/main" val="836407913"/>
                  </a:ext>
                </a:extLst>
              </a:tr>
              <a:tr h="405566">
                <a:tc rowSpan="3">
                  <a:txBody>
                    <a:bodyPr/>
                    <a:lstStyle/>
                    <a:p>
                      <a:pPr algn="ctr" fontAlgn="ctr"/>
                      <a:r>
                        <a:rPr lang="en-US" sz="1800" b="1" u="none" strike="noStrike" dirty="0">
                          <a:effectLst/>
                          <a:latin typeface="+mn-lt"/>
                        </a:rPr>
                        <a:t>Energetic Particle modelling </a:t>
                      </a:r>
                      <a:endParaRPr lang="en-US" sz="1800" b="1" i="0" u="none" strike="noStrike" dirty="0">
                        <a:solidFill>
                          <a:srgbClr val="000000"/>
                        </a:solidFill>
                        <a:effectLst/>
                        <a:latin typeface="+mn-lt"/>
                      </a:endParaRPr>
                    </a:p>
                  </a:txBody>
                  <a:tcPr marL="0" marR="0" marT="0" marB="0" anchor="ctr">
                    <a:solidFill>
                      <a:schemeClr val="accent2">
                        <a:lumMod val="20000"/>
                        <a:lumOff val="80000"/>
                      </a:schemeClr>
                    </a:solidFill>
                  </a:tcPr>
                </a:tc>
                <a:tc>
                  <a:txBody>
                    <a:bodyPr/>
                    <a:lstStyle/>
                    <a:p>
                      <a:pPr algn="l" fontAlgn="t"/>
                      <a:r>
                        <a:rPr lang="en-US" sz="1800" b="0" i="0" u="none" strike="noStrike" dirty="0">
                          <a:solidFill>
                            <a:srgbClr val="000000"/>
                          </a:solidFill>
                          <a:effectLst/>
                          <a:latin typeface="+mn-lt"/>
                        </a:rPr>
                        <a:t>Demonstration of automated application of the EP workflow to the assessment of </a:t>
                      </a:r>
                      <a:r>
                        <a:rPr lang="en-US" sz="1800" b="1" i="0" u="none" strike="noStrike" dirty="0">
                          <a:solidFill>
                            <a:srgbClr val="000000"/>
                          </a:solidFill>
                          <a:effectLst/>
                          <a:latin typeface="+mn-lt"/>
                        </a:rPr>
                        <a:t>EP-stability in ramp-up and steady state plasmas</a:t>
                      </a:r>
                      <a:r>
                        <a:rPr lang="en-US" sz="1800" b="0" i="0" u="none" strike="noStrike" dirty="0">
                          <a:solidFill>
                            <a:srgbClr val="000000"/>
                          </a:solidFill>
                          <a:effectLst/>
                          <a:latin typeface="+mn-lt"/>
                        </a:rPr>
                        <a:t>.</a:t>
                      </a:r>
                    </a:p>
                  </a:txBody>
                  <a:tcPr marL="36000" marR="36000" marT="7620" anchor="ctr">
                    <a:solidFill>
                      <a:schemeClr val="accent2">
                        <a:lumMod val="20000"/>
                        <a:lumOff val="80000"/>
                      </a:schemeClr>
                    </a:solidFill>
                  </a:tcPr>
                </a:tc>
                <a:tc>
                  <a:txBody>
                    <a:bodyPr/>
                    <a:lstStyle/>
                    <a:p>
                      <a:pPr lvl="0" algn="l" fontAlgn="t"/>
                      <a:r>
                        <a:rPr lang="en-US" sz="1600" b="1" u="none" strike="noStrike" dirty="0" err="1">
                          <a:solidFill>
                            <a:schemeClr val="tx1"/>
                          </a:solidFill>
                          <a:effectLst/>
                          <a:latin typeface="+mn-lt"/>
                        </a:rPr>
                        <a:t>Ph</a:t>
                      </a:r>
                      <a:r>
                        <a:rPr lang="en-US" sz="1600" b="1" u="none" strike="noStrike" dirty="0">
                          <a:solidFill>
                            <a:schemeClr val="tx1"/>
                          </a:solidFill>
                          <a:effectLst/>
                          <a:latin typeface="+mn-lt"/>
                        </a:rPr>
                        <a:t> Lauber </a:t>
                      </a:r>
                    </a:p>
                    <a:p>
                      <a:pPr lvl="0" algn="l" fontAlgn="t"/>
                      <a:r>
                        <a:rPr lang="en-US" sz="1600" b="0" u="none" strike="noStrike" dirty="0">
                          <a:solidFill>
                            <a:schemeClr val="tx1"/>
                          </a:solidFill>
                          <a:effectLst/>
                          <a:latin typeface="+mn-lt"/>
                        </a:rPr>
                        <a:t>(IPP-Garching)</a:t>
                      </a:r>
                      <a:endParaRPr lang="en-US" sz="1600" b="0" i="0" u="none" strike="noStrike" dirty="0">
                        <a:solidFill>
                          <a:schemeClr val="tx1"/>
                        </a:solidFill>
                        <a:effectLst/>
                        <a:latin typeface="+mn-lt"/>
                      </a:endParaRPr>
                    </a:p>
                  </a:txBody>
                  <a:tcPr marL="0" marR="0" marT="0" marB="0" anchor="ctr">
                    <a:solidFill>
                      <a:schemeClr val="accent2">
                        <a:lumMod val="20000"/>
                        <a:lumOff val="80000"/>
                      </a:schemeClr>
                    </a:solidFill>
                  </a:tcPr>
                </a:tc>
                <a:extLst>
                  <a:ext uri="{0D108BD9-81ED-4DB2-BD59-A6C34878D82A}">
                    <a16:rowId xmlns:a16="http://schemas.microsoft.com/office/drawing/2014/main" val="2146721552"/>
                  </a:ext>
                </a:extLst>
              </a:tr>
              <a:tr h="144993">
                <a:tc vMerge="1">
                  <a:txBody>
                    <a:bodyPr/>
                    <a:lstStyle/>
                    <a:p>
                      <a:pPr algn="l" fontAlgn="ctr"/>
                      <a:endParaRPr lang="en-US" sz="1400" b="1" i="0" u="none" strike="noStrike">
                        <a:solidFill>
                          <a:srgbClr val="000000"/>
                        </a:solidFill>
                        <a:effectLst/>
                        <a:latin typeface="Calibri" panose="020F0502020204030204" pitchFamily="34" charset="0"/>
                      </a:endParaRPr>
                    </a:p>
                  </a:txBody>
                  <a:tcPr marL="0" marR="0" marT="0"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n-lt"/>
                        </a:rPr>
                        <a:t>Provide ASCOT distribution function for beam ions </a:t>
                      </a:r>
                    </a:p>
                  </a:txBody>
                  <a:tcPr marL="36000" marR="36000" marT="7620" anchor="ctr">
                    <a:solidFill>
                      <a:schemeClr val="accent2">
                        <a:lumMod val="20000"/>
                        <a:lumOff val="80000"/>
                      </a:schemeClr>
                    </a:solidFill>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1600" b="0" u="none" strike="noStrike" dirty="0">
                          <a:solidFill>
                            <a:schemeClr val="tx1"/>
                          </a:solidFill>
                          <a:effectLst/>
                          <a:latin typeface="+mn-lt"/>
                        </a:rPr>
                        <a:t>A Snicker (VTT)</a:t>
                      </a:r>
                      <a:endParaRPr lang="en-US" sz="1600" b="0" i="0" u="none" strike="noStrike" dirty="0">
                        <a:solidFill>
                          <a:schemeClr val="tx1"/>
                        </a:solidFill>
                        <a:effectLst/>
                        <a:latin typeface="+mn-lt"/>
                      </a:endParaRPr>
                    </a:p>
                  </a:txBody>
                  <a:tcPr marL="0" marR="0" marT="0" marB="0" anchor="ctr">
                    <a:solidFill>
                      <a:schemeClr val="accent2">
                        <a:lumMod val="20000"/>
                        <a:lumOff val="80000"/>
                      </a:schemeClr>
                    </a:solidFill>
                  </a:tcPr>
                </a:tc>
                <a:extLst>
                  <a:ext uri="{0D108BD9-81ED-4DB2-BD59-A6C34878D82A}">
                    <a16:rowId xmlns:a16="http://schemas.microsoft.com/office/drawing/2014/main" val="3748307387"/>
                  </a:ext>
                </a:extLst>
              </a:tr>
              <a:tr h="289773">
                <a:tc vMerge="1">
                  <a:txBody>
                    <a:bodyPr/>
                    <a:lstStyle/>
                    <a:p>
                      <a:pPr algn="l" fontAlgn="ctr"/>
                      <a:endParaRPr lang="en-US" sz="1400" b="1" i="0" u="none" strike="noStrike">
                        <a:solidFill>
                          <a:srgbClr val="000000"/>
                        </a:solidFill>
                        <a:effectLst/>
                        <a:latin typeface="Calibri" panose="020F0502020204030204" pitchFamily="34" charset="0"/>
                      </a:endParaRPr>
                    </a:p>
                  </a:txBody>
                  <a:tcPr marL="0" marR="0" marT="0" marB="0" anchor="ct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n-lt"/>
                        </a:rPr>
                        <a:t>Analysis of </a:t>
                      </a:r>
                      <a:r>
                        <a:rPr lang="en-US" sz="1800" b="1" i="0" u="none" strike="noStrike" dirty="0">
                          <a:solidFill>
                            <a:srgbClr val="000000"/>
                          </a:solidFill>
                          <a:effectLst/>
                          <a:latin typeface="+mn-lt"/>
                        </a:rPr>
                        <a:t>linear AE stability of initial research phase (H,D) scenarios</a:t>
                      </a:r>
                    </a:p>
                  </a:txBody>
                  <a:tcPr marL="36000" marR="36000" marT="7620" anchor="ctr">
                    <a:solidFill>
                      <a:schemeClr val="accent2">
                        <a:lumMod val="20000"/>
                        <a:lumOff val="80000"/>
                      </a:schemeClr>
                    </a:solidFill>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1600" b="0" u="none" strike="noStrike" dirty="0">
                          <a:solidFill>
                            <a:schemeClr val="tx1"/>
                          </a:solidFill>
                          <a:effectLst/>
                          <a:latin typeface="+mn-lt"/>
                        </a:rPr>
                        <a:t>R Coelho (IST)</a:t>
                      </a:r>
                      <a:endParaRPr lang="en-US" sz="1600" b="0" i="0" u="none" strike="noStrike" dirty="0">
                        <a:solidFill>
                          <a:schemeClr val="tx1"/>
                        </a:solidFill>
                        <a:effectLst/>
                        <a:latin typeface="+mn-lt"/>
                      </a:endParaRPr>
                    </a:p>
                  </a:txBody>
                  <a:tcPr marL="0" marR="0" marT="0" marB="0" anchor="ctr">
                    <a:solidFill>
                      <a:schemeClr val="accent2">
                        <a:lumMod val="20000"/>
                        <a:lumOff val="80000"/>
                      </a:schemeClr>
                    </a:solidFill>
                  </a:tcPr>
                </a:tc>
                <a:extLst>
                  <a:ext uri="{0D108BD9-81ED-4DB2-BD59-A6C34878D82A}">
                    <a16:rowId xmlns:a16="http://schemas.microsoft.com/office/drawing/2014/main" val="4280114407"/>
                  </a:ext>
                </a:extLst>
              </a:tr>
            </a:tbl>
          </a:graphicData>
        </a:graphic>
      </p:graphicFrame>
      <p:sp>
        <p:nvSpPr>
          <p:cNvPr id="8" name="Rectangle 7"/>
          <p:cNvSpPr/>
          <p:nvPr/>
        </p:nvSpPr>
        <p:spPr>
          <a:xfrm>
            <a:off x="1761728" y="5940967"/>
            <a:ext cx="820891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b="1" dirty="0" smtClean="0"/>
              <a:t>Wed 7</a:t>
            </a:r>
            <a:r>
              <a:rPr lang="en-GB" b="1" baseline="30000" dirty="0" smtClean="0"/>
              <a:t>th</a:t>
            </a:r>
            <a:r>
              <a:rPr lang="en-GB" b="1" dirty="0" smtClean="0"/>
              <a:t> 14h-18h Topic </a:t>
            </a:r>
            <a:r>
              <a:rPr lang="en-GB" b="1" dirty="0"/>
              <a:t>session: </a:t>
            </a:r>
            <a:r>
              <a:rPr lang="en-GB" b="1" dirty="0" smtClean="0"/>
              <a:t>Discharge </a:t>
            </a:r>
            <a:r>
              <a:rPr lang="en-GB" b="1" dirty="0"/>
              <a:t>simulator and scenario modelling: </a:t>
            </a:r>
            <a:endParaRPr lang="en-GB" b="1" dirty="0" smtClean="0"/>
          </a:p>
          <a:p>
            <a:r>
              <a:rPr lang="en-GB" b="1" dirty="0"/>
              <a:t> </a:t>
            </a:r>
            <a:r>
              <a:rPr lang="en-GB" b="1" dirty="0" smtClean="0"/>
              <a:t>                              core </a:t>
            </a:r>
            <a:r>
              <a:rPr lang="en-GB" b="1" dirty="0"/>
              <a:t>transport, MHD &amp; Fast particles stability, RWM control, ELMs</a:t>
            </a:r>
          </a:p>
        </p:txBody>
      </p:sp>
    </p:spTree>
    <p:extLst>
      <p:ext uri="{BB962C8B-B14F-4D97-AF65-F5344CB8AC3E}">
        <p14:creationId xmlns:p14="http://schemas.microsoft.com/office/powerpoint/2010/main" val="3844335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4316-0697-4B93-A0C8-B83B540839CD}"/>
              </a:ext>
            </a:extLst>
          </p:cNvPr>
          <p:cNvSpPr>
            <a:spLocks noGrp="1"/>
          </p:cNvSpPr>
          <p:nvPr>
            <p:ph type="title"/>
          </p:nvPr>
        </p:nvSpPr>
        <p:spPr>
          <a:xfrm>
            <a:off x="321568" y="128437"/>
            <a:ext cx="10058400" cy="457200"/>
          </a:xfrm>
        </p:spPr>
        <p:txBody>
          <a:bodyPr/>
          <a:lstStyle/>
          <a:p>
            <a:r>
              <a:rPr lang="en-US" sz="2800" b="1" dirty="0"/>
              <a:t>Scenario </a:t>
            </a:r>
            <a:r>
              <a:rPr lang="en-US" sz="2800" b="1" dirty="0" smtClean="0"/>
              <a:t>simulation: </a:t>
            </a:r>
            <a:r>
              <a:rPr lang="en-US" sz="2800" b="1" dirty="0"/>
              <a:t>modelling of ramp-up</a:t>
            </a:r>
          </a:p>
        </p:txBody>
      </p:sp>
      <p:pic>
        <p:nvPicPr>
          <p:cNvPr id="12" name="Content Placeholder 11">
            <a:extLst>
              <a:ext uri="{FF2B5EF4-FFF2-40B4-BE49-F238E27FC236}">
                <a16:creationId xmlns:a16="http://schemas.microsoft.com/office/drawing/2014/main" id="{3C5BA270-3EF8-4454-BB2B-ABF7FDE18048}"/>
              </a:ext>
            </a:extLst>
          </p:cNvPr>
          <p:cNvPicPr>
            <a:picLocks noGrp="1" noChangeAspect="1"/>
          </p:cNvPicPr>
          <p:nvPr>
            <p:ph idx="1"/>
          </p:nvPr>
        </p:nvPicPr>
        <p:blipFill>
          <a:blip r:embed="rId2"/>
          <a:stretch>
            <a:fillRect/>
          </a:stretch>
        </p:blipFill>
        <p:spPr>
          <a:xfrm>
            <a:off x="6180474" y="2746666"/>
            <a:ext cx="6011526" cy="3864553"/>
          </a:xfrm>
        </p:spPr>
      </p:pic>
      <p:sp>
        <p:nvSpPr>
          <p:cNvPr id="4" name="Footer Placeholder 3">
            <a:extLst>
              <a:ext uri="{FF2B5EF4-FFF2-40B4-BE49-F238E27FC236}">
                <a16:creationId xmlns:a16="http://schemas.microsoft.com/office/drawing/2014/main" id="{8E6FF1B5-8287-449C-9AF2-5CF2B16F5352}"/>
              </a:ext>
            </a:extLst>
          </p:cNvPr>
          <p:cNvSpPr>
            <a:spLocks noGrp="1"/>
          </p:cNvSpPr>
          <p:nvPr>
            <p:ph type="ftr" sz="quarter" idx="11"/>
          </p:nvPr>
        </p:nvSpPr>
        <p:spPr/>
        <p:txBody>
          <a:bodyPr/>
          <a:lstStyle/>
          <a:p>
            <a:r>
              <a:rPr lang="en-US" smtClean="0"/>
              <a:t>G. Falchetto WPSA PPM for AWP 2023 | Budapest  6 September 2022</a:t>
            </a:r>
            <a:endParaRPr lang="en-GB"/>
          </a:p>
        </p:txBody>
      </p:sp>
      <p:sp>
        <p:nvSpPr>
          <p:cNvPr id="5" name="Slide Number Placeholder 4">
            <a:extLst>
              <a:ext uri="{FF2B5EF4-FFF2-40B4-BE49-F238E27FC236}">
                <a16:creationId xmlns:a16="http://schemas.microsoft.com/office/drawing/2014/main" id="{C6A31D98-4F24-499B-B989-54EF1A8A6829}"/>
              </a:ext>
            </a:extLst>
          </p:cNvPr>
          <p:cNvSpPr>
            <a:spLocks noGrp="1"/>
          </p:cNvSpPr>
          <p:nvPr>
            <p:ph type="sldNum" sz="quarter" idx="12"/>
          </p:nvPr>
        </p:nvSpPr>
        <p:spPr/>
        <p:txBody>
          <a:bodyPr/>
          <a:lstStyle/>
          <a:p>
            <a:fld id="{6A6D9FA1-99C7-4910-8E32-B85D378B0060}" type="slidenum">
              <a:rPr lang="en-GB" smtClean="0"/>
              <a:pPr/>
              <a:t>8</a:t>
            </a:fld>
            <a:endParaRPr lang="en-GB"/>
          </a:p>
        </p:txBody>
      </p:sp>
      <p:pic>
        <p:nvPicPr>
          <p:cNvPr id="10" name="Content Placeholder 9">
            <a:extLst>
              <a:ext uri="{FF2B5EF4-FFF2-40B4-BE49-F238E27FC236}">
                <a16:creationId xmlns:a16="http://schemas.microsoft.com/office/drawing/2014/main" id="{B971B84F-5EEE-4AA1-9111-5F6CED422D59}"/>
              </a:ext>
            </a:extLst>
          </p:cNvPr>
          <p:cNvPicPr>
            <a:picLocks noGrp="1" noChangeAspect="1"/>
          </p:cNvPicPr>
          <p:nvPr>
            <p:ph idx="4294967295"/>
          </p:nvPr>
        </p:nvPicPr>
        <p:blipFill>
          <a:blip r:embed="rId3"/>
          <a:stretch>
            <a:fillRect/>
          </a:stretch>
        </p:blipFill>
        <p:spPr>
          <a:xfrm>
            <a:off x="4233702" y="2633367"/>
            <a:ext cx="2547938" cy="3686175"/>
          </a:xfrm>
        </p:spPr>
      </p:pic>
      <p:sp>
        <p:nvSpPr>
          <p:cNvPr id="13" name="Content Placeholder 2">
            <a:extLst>
              <a:ext uri="{FF2B5EF4-FFF2-40B4-BE49-F238E27FC236}">
                <a16:creationId xmlns:a16="http://schemas.microsoft.com/office/drawing/2014/main" id="{1F041EB7-C7E0-412B-857F-2774B037DA1D}"/>
              </a:ext>
            </a:extLst>
          </p:cNvPr>
          <p:cNvSpPr txBox="1">
            <a:spLocks/>
          </p:cNvSpPr>
          <p:nvPr/>
        </p:nvSpPr>
        <p:spPr>
          <a:xfrm>
            <a:off x="321568" y="703751"/>
            <a:ext cx="11391056" cy="178914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dirty="0"/>
              <a:t>Scenarios: </a:t>
            </a:r>
          </a:p>
          <a:p>
            <a:pPr marL="0" indent="0">
              <a:buFont typeface="Arial" panose="020B0604020202020204" pitchFamily="34" charset="0"/>
              <a:buNone/>
            </a:pPr>
            <a:r>
              <a:rPr lang="en-US" dirty="0"/>
              <a:t>• Fully predictive (current </a:t>
            </a:r>
            <a:r>
              <a:rPr lang="en-US" dirty="0" smtClean="0"/>
              <a:t>density, </a:t>
            </a:r>
            <a:r>
              <a:rPr lang="en-US" dirty="0"/>
              <a:t>ion and electron temperature predictive, density feedback controlled). </a:t>
            </a:r>
          </a:p>
          <a:p>
            <a:pPr marL="0" indent="0">
              <a:buFont typeface="Arial" panose="020B0604020202020204" pitchFamily="34" charset="0"/>
              <a:buNone/>
            </a:pPr>
            <a:r>
              <a:rPr lang="en-US" dirty="0"/>
              <a:t>• Equilibrium (ESCO), power deposition ECE (GRAY) and NBI (PENCIL) and L-H transition (Martin scaling) calculated self-consistently. </a:t>
            </a:r>
          </a:p>
          <a:p>
            <a:pPr marL="0" indent="0">
              <a:buFont typeface="Arial" panose="020B0604020202020204" pitchFamily="34" charset="0"/>
              <a:buNone/>
            </a:pPr>
            <a:r>
              <a:rPr lang="en-US" dirty="0"/>
              <a:t>• Temperature pedestal height after L-H transition set by self consistent HELENA/MISHKA stability analysis.</a:t>
            </a:r>
          </a:p>
          <a:p>
            <a:pPr marL="0" indent="0">
              <a:buNone/>
            </a:pPr>
            <a:endParaRPr lang="en-US" dirty="0"/>
          </a:p>
        </p:txBody>
      </p:sp>
      <p:sp>
        <p:nvSpPr>
          <p:cNvPr id="14" name="Content Placeholder 5">
            <a:extLst>
              <a:ext uri="{FF2B5EF4-FFF2-40B4-BE49-F238E27FC236}">
                <a16:creationId xmlns:a16="http://schemas.microsoft.com/office/drawing/2014/main" id="{4A014879-C8CF-47B5-9EE5-C1DFF98F889B}"/>
              </a:ext>
            </a:extLst>
          </p:cNvPr>
          <p:cNvSpPr txBox="1">
            <a:spLocks/>
          </p:cNvSpPr>
          <p:nvPr/>
        </p:nvSpPr>
        <p:spPr>
          <a:xfrm>
            <a:off x="222130" y="2276872"/>
            <a:ext cx="4176464" cy="4248472"/>
          </a:xfrm>
          <a:prstGeom prst="rect">
            <a:avLst/>
          </a:prstGeom>
        </p:spPr>
        <p:txBody>
          <a:bodyPr vert="horz" lIns="91440" tIns="45720" rIns="91440" bIns="45720" rtlCol="0">
            <a:normAutofit fontScale="92500" lnSpcReduction="10000"/>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en-US" dirty="0"/>
          </a:p>
          <a:p>
            <a:r>
              <a:rPr lang="en-US" dirty="0"/>
              <a:t>EC frequency used in Research Plan - to be revised? </a:t>
            </a:r>
          </a:p>
          <a:p>
            <a:r>
              <a:rPr lang="en-US" dirty="0"/>
              <a:t>assess if auxiliary power enough to access H-mode in H – extrapolated to D – to help ITER </a:t>
            </a:r>
          </a:p>
          <a:p>
            <a:r>
              <a:rPr lang="en-US" dirty="0"/>
              <a:t>Assessment of the </a:t>
            </a:r>
            <a:r>
              <a:rPr lang="en-US" dirty="0" smtClean="0"/>
              <a:t>shine-through</a:t>
            </a:r>
            <a:endParaRPr lang="en-US" dirty="0"/>
          </a:p>
          <a:p>
            <a:r>
              <a:rPr lang="en-US" dirty="0"/>
              <a:t>Assess if enough ECRH power to tailor the q-profile? </a:t>
            </a:r>
            <a:r>
              <a:rPr lang="en-US" dirty="0" err="1"/>
              <a:t>Eg</a:t>
            </a:r>
            <a:r>
              <a:rPr lang="en-US" dirty="0"/>
              <a:t> relevant for hybrid scenario 4.2 </a:t>
            </a:r>
          </a:p>
          <a:p>
            <a:r>
              <a:rPr lang="en-US" dirty="0"/>
              <a:t>Impact of resistivity model on ramp-up. Effect of impurities can be assessed with ETS</a:t>
            </a:r>
          </a:p>
          <a:p>
            <a:r>
              <a:rPr lang="en-US" dirty="0"/>
              <a:t>Effect of ramp up speed on the profile</a:t>
            </a:r>
          </a:p>
          <a:p>
            <a:r>
              <a:rPr lang="en-US" dirty="0"/>
              <a:t>Relevant for hybrid scenario reversed q –profile during EC deposition ? </a:t>
            </a:r>
          </a:p>
          <a:p>
            <a:pPr marL="0" indent="0">
              <a:buNone/>
            </a:pPr>
            <a:endParaRPr lang="en-US" dirty="0"/>
          </a:p>
        </p:txBody>
      </p:sp>
      <p:sp>
        <p:nvSpPr>
          <p:cNvPr id="15" name="TextBox 14">
            <a:extLst>
              <a:ext uri="{FF2B5EF4-FFF2-40B4-BE49-F238E27FC236}">
                <a16:creationId xmlns:a16="http://schemas.microsoft.com/office/drawing/2014/main" id="{F5F82C75-145B-4914-938F-9F2E0EED581B}"/>
              </a:ext>
            </a:extLst>
          </p:cNvPr>
          <p:cNvSpPr txBox="1"/>
          <p:nvPr/>
        </p:nvSpPr>
        <p:spPr>
          <a:xfrm>
            <a:off x="7320136" y="3244334"/>
            <a:ext cx="391774" cy="369332"/>
          </a:xfrm>
          <a:prstGeom prst="rect">
            <a:avLst/>
          </a:prstGeom>
          <a:noFill/>
        </p:spPr>
        <p:txBody>
          <a:bodyPr wrap="none" rtlCol="0">
            <a:spAutoFit/>
          </a:bodyPr>
          <a:lstStyle/>
          <a:p>
            <a:r>
              <a:rPr lang="en-US" err="1"/>
              <a:t>Te</a:t>
            </a:r>
            <a:endParaRPr lang="en-US"/>
          </a:p>
        </p:txBody>
      </p:sp>
      <p:sp>
        <p:nvSpPr>
          <p:cNvPr id="16" name="TextBox 15">
            <a:extLst>
              <a:ext uri="{FF2B5EF4-FFF2-40B4-BE49-F238E27FC236}">
                <a16:creationId xmlns:a16="http://schemas.microsoft.com/office/drawing/2014/main" id="{322EC4FC-0D25-401F-A681-89D47ACB6F1A}"/>
              </a:ext>
            </a:extLst>
          </p:cNvPr>
          <p:cNvSpPr txBox="1"/>
          <p:nvPr/>
        </p:nvSpPr>
        <p:spPr>
          <a:xfrm>
            <a:off x="9768408" y="3244334"/>
            <a:ext cx="421910" cy="369332"/>
          </a:xfrm>
          <a:prstGeom prst="rect">
            <a:avLst/>
          </a:prstGeom>
          <a:noFill/>
        </p:spPr>
        <p:txBody>
          <a:bodyPr wrap="none" rtlCol="0">
            <a:spAutoFit/>
          </a:bodyPr>
          <a:lstStyle/>
          <a:p>
            <a:r>
              <a:rPr lang="en-US"/>
              <a:t>ne</a:t>
            </a:r>
          </a:p>
        </p:txBody>
      </p:sp>
      <p:sp>
        <p:nvSpPr>
          <p:cNvPr id="17" name="TextBox 16">
            <a:extLst>
              <a:ext uri="{FF2B5EF4-FFF2-40B4-BE49-F238E27FC236}">
                <a16:creationId xmlns:a16="http://schemas.microsoft.com/office/drawing/2014/main" id="{9EEAE1E7-1E03-4BCA-BEB2-007CE4F52D40}"/>
              </a:ext>
            </a:extLst>
          </p:cNvPr>
          <p:cNvSpPr txBox="1"/>
          <p:nvPr/>
        </p:nvSpPr>
        <p:spPr>
          <a:xfrm>
            <a:off x="7529809" y="5085184"/>
            <a:ext cx="364202" cy="369332"/>
          </a:xfrm>
          <a:prstGeom prst="rect">
            <a:avLst/>
          </a:prstGeom>
          <a:noFill/>
        </p:spPr>
        <p:txBody>
          <a:bodyPr wrap="none" rtlCol="0">
            <a:spAutoFit/>
          </a:bodyPr>
          <a:lstStyle/>
          <a:p>
            <a:r>
              <a:rPr lang="en-US"/>
              <a:t>Ip</a:t>
            </a:r>
          </a:p>
        </p:txBody>
      </p:sp>
      <p:sp>
        <p:nvSpPr>
          <p:cNvPr id="18" name="TextBox 17">
            <a:extLst>
              <a:ext uri="{FF2B5EF4-FFF2-40B4-BE49-F238E27FC236}">
                <a16:creationId xmlns:a16="http://schemas.microsoft.com/office/drawing/2014/main" id="{3CCD007B-C6F9-4C1F-8947-30459E669E2A}"/>
              </a:ext>
            </a:extLst>
          </p:cNvPr>
          <p:cNvSpPr txBox="1"/>
          <p:nvPr/>
        </p:nvSpPr>
        <p:spPr>
          <a:xfrm>
            <a:off x="10958342" y="4401108"/>
            <a:ext cx="1201996" cy="646331"/>
          </a:xfrm>
          <a:prstGeom prst="rect">
            <a:avLst/>
          </a:prstGeom>
          <a:noFill/>
        </p:spPr>
        <p:txBody>
          <a:bodyPr wrap="none" rtlCol="0">
            <a:spAutoFit/>
          </a:bodyPr>
          <a:lstStyle/>
          <a:p>
            <a:r>
              <a:rPr lang="en-US"/>
              <a:t>ECH </a:t>
            </a:r>
          </a:p>
          <a:p>
            <a:r>
              <a:rPr lang="en-US"/>
              <a:t>absorption</a:t>
            </a:r>
          </a:p>
        </p:txBody>
      </p:sp>
      <p:sp>
        <p:nvSpPr>
          <p:cNvPr id="19" name="TextBox 18">
            <a:extLst>
              <a:ext uri="{FF2B5EF4-FFF2-40B4-BE49-F238E27FC236}">
                <a16:creationId xmlns:a16="http://schemas.microsoft.com/office/drawing/2014/main" id="{7619F146-5B22-49EC-BAFE-AE49DC4E068A}"/>
              </a:ext>
            </a:extLst>
          </p:cNvPr>
          <p:cNvSpPr txBox="1"/>
          <p:nvPr/>
        </p:nvSpPr>
        <p:spPr>
          <a:xfrm>
            <a:off x="6874094" y="2559649"/>
            <a:ext cx="4668650" cy="369332"/>
          </a:xfrm>
          <a:prstGeom prst="rect">
            <a:avLst/>
          </a:prstGeom>
          <a:noFill/>
        </p:spPr>
        <p:txBody>
          <a:bodyPr wrap="none" rtlCol="0">
            <a:spAutoFit/>
          </a:bodyPr>
          <a:lstStyle/>
          <a:p>
            <a:r>
              <a:rPr lang="en-US"/>
              <a:t>ECH during ramp-up (</a:t>
            </a:r>
            <a:r>
              <a:rPr lang="de-DE" err="1"/>
              <a:t>Ip</a:t>
            </a:r>
            <a:r>
              <a:rPr lang="de-DE"/>
              <a:t>=2.1MA, </a:t>
            </a:r>
            <a:r>
              <a:rPr lang="de-DE" err="1"/>
              <a:t>Bt</a:t>
            </a:r>
            <a:r>
              <a:rPr lang="de-DE"/>
              <a:t>=2T, 110GHz)</a:t>
            </a:r>
            <a:endParaRPr lang="en-US"/>
          </a:p>
        </p:txBody>
      </p:sp>
    </p:spTree>
    <p:extLst>
      <p:ext uri="{BB962C8B-B14F-4D97-AF65-F5344CB8AC3E}">
        <p14:creationId xmlns:p14="http://schemas.microsoft.com/office/powerpoint/2010/main" val="47686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p:txBody>
          <a:bodyPr/>
          <a:lstStyle/>
          <a:p>
            <a:r>
              <a:rPr lang="fr-FR" sz="2800" b="1" dirty="0"/>
              <a:t>WPSA.CM </a:t>
            </a:r>
            <a:r>
              <a:rPr lang="fr-FR" sz="2800" b="1" dirty="0" err="1"/>
              <a:t>Modelling</a:t>
            </a:r>
            <a:r>
              <a:rPr lang="fr-FR" sz="2800" b="1" dirty="0"/>
              <a:t> </a:t>
            </a:r>
            <a:r>
              <a:rPr lang="fr-FR" sz="2800" b="1" dirty="0" err="1"/>
              <a:t>Tasks</a:t>
            </a:r>
            <a:r>
              <a:rPr lang="fr-FR" sz="2800" b="1" dirty="0"/>
              <a:t> </a:t>
            </a:r>
            <a:r>
              <a:rPr lang="fr-FR" sz="2800" b="1" dirty="0" smtClean="0"/>
              <a:t>2022 (2)</a:t>
            </a:r>
            <a:endParaRPr lang="en-US" sz="2800" b="1" dirty="0"/>
          </a:p>
        </p:txBody>
      </p:sp>
      <p:sp>
        <p:nvSpPr>
          <p:cNvPr id="4" name="Espace réservé du pied de page 3"/>
          <p:cNvSpPr>
            <a:spLocks noGrp="1"/>
          </p:cNvSpPr>
          <p:nvPr>
            <p:ph type="ftr" sz="quarter" idx="11"/>
          </p:nvPr>
        </p:nvSpPr>
        <p:spPr/>
        <p:txBody>
          <a:bodyPr/>
          <a:lstStyle/>
          <a:p>
            <a:pPr algn="r"/>
            <a:r>
              <a:rPr lang="en-GB" smtClean="0"/>
              <a:t>G. Falchetto WPSA PPM for AWP 2023 | Budapest  6 September 2022</a:t>
            </a:r>
            <a:endParaRPr lang="en-GB"/>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9</a:t>
            </a:fld>
            <a:endParaRPr lang="en-GB"/>
          </a:p>
        </p:txBody>
      </p:sp>
      <p:graphicFrame>
        <p:nvGraphicFramePr>
          <p:cNvPr id="6" name="Espace réservé du contenu 5"/>
          <p:cNvGraphicFramePr>
            <a:graphicFrameLocks/>
          </p:cNvGraphicFramePr>
          <p:nvPr>
            <p:extLst>
              <p:ext uri="{D42A27DB-BD31-4B8C-83A1-F6EECF244321}">
                <p14:modId xmlns:p14="http://schemas.microsoft.com/office/powerpoint/2010/main" val="934016021"/>
              </p:ext>
            </p:extLst>
          </p:nvPr>
        </p:nvGraphicFramePr>
        <p:xfrm>
          <a:off x="407368" y="908720"/>
          <a:ext cx="11449271" cy="2923755"/>
        </p:xfrm>
        <a:graphic>
          <a:graphicData uri="http://schemas.openxmlformats.org/drawingml/2006/table">
            <a:tbl>
              <a:tblPr firstRow="1">
                <a:tableStyleId>{5C22544A-7EE6-4342-B048-85BDC9FD1C3A}</a:tableStyleId>
              </a:tblPr>
              <a:tblGrid>
                <a:gridCol w="1461713">
                  <a:extLst>
                    <a:ext uri="{9D8B030D-6E8A-4147-A177-3AD203B41FA5}">
                      <a16:colId xmlns:a16="http://schemas.microsoft.com/office/drawing/2014/main" val="1193375334"/>
                    </a:ext>
                  </a:extLst>
                </a:gridCol>
                <a:gridCol w="7650344">
                  <a:extLst>
                    <a:ext uri="{9D8B030D-6E8A-4147-A177-3AD203B41FA5}">
                      <a16:colId xmlns:a16="http://schemas.microsoft.com/office/drawing/2014/main" val="552499959"/>
                    </a:ext>
                  </a:extLst>
                </a:gridCol>
                <a:gridCol w="2337214">
                  <a:extLst>
                    <a:ext uri="{9D8B030D-6E8A-4147-A177-3AD203B41FA5}">
                      <a16:colId xmlns:a16="http://schemas.microsoft.com/office/drawing/2014/main" val="2444610441"/>
                    </a:ext>
                  </a:extLst>
                </a:gridCol>
              </a:tblGrid>
              <a:tr h="162048">
                <a:tc>
                  <a:txBody>
                    <a:bodyPr/>
                    <a:lstStyle/>
                    <a:p>
                      <a:pPr algn="ctr" fontAlgn="ctr"/>
                      <a:r>
                        <a:rPr lang="fr-FR" sz="1800" u="none" strike="noStrike" dirty="0">
                          <a:effectLst/>
                        </a:rPr>
                        <a:t>TOPIC </a:t>
                      </a:r>
                      <a:endParaRPr lang="en-US" sz="1800" b="1" i="0" u="none" strike="noStrike" dirty="0">
                        <a:solidFill>
                          <a:srgbClr val="000000"/>
                        </a:solidFill>
                        <a:effectLst/>
                        <a:latin typeface="+mn-lt"/>
                      </a:endParaRPr>
                    </a:p>
                  </a:txBody>
                  <a:tcPr marL="0" marR="0" marT="0" marB="0" anchor="ctr"/>
                </a:tc>
                <a:tc>
                  <a:txBody>
                    <a:bodyPr/>
                    <a:lstStyle/>
                    <a:p>
                      <a:pPr algn="ctr" fontAlgn="t"/>
                      <a:r>
                        <a:rPr lang="fr-FR" sz="1800" u="none" strike="noStrike" dirty="0" err="1">
                          <a:effectLst/>
                        </a:rPr>
                        <a:t>Deliverable</a:t>
                      </a:r>
                      <a:r>
                        <a:rPr lang="fr-FR" sz="1800" u="none" strike="noStrike" dirty="0">
                          <a:effectLst/>
                        </a:rPr>
                        <a:t> 2022</a:t>
                      </a:r>
                      <a:endParaRPr lang="en-US" sz="1800" b="1" i="0" u="none" strike="noStrike" dirty="0">
                        <a:solidFill>
                          <a:srgbClr val="000000"/>
                        </a:solidFill>
                        <a:effectLst/>
                        <a:latin typeface="+mn-lt"/>
                      </a:endParaRPr>
                    </a:p>
                  </a:txBody>
                  <a:tcPr marL="36000" marR="36000" marT="0" marB="0" anchor="ctr"/>
                </a:tc>
                <a:tc>
                  <a:txBody>
                    <a:bodyPr/>
                    <a:lstStyle/>
                    <a:p>
                      <a:pPr algn="ctr" fontAlgn="t"/>
                      <a:r>
                        <a:rPr lang="fr-FR" sz="1800" u="none" strike="noStrike" dirty="0">
                          <a:effectLst/>
                        </a:rPr>
                        <a:t>Del </a:t>
                      </a:r>
                      <a:r>
                        <a:rPr lang="fr-FR" sz="1800" u="none" strike="noStrike" dirty="0" err="1">
                          <a:effectLst/>
                        </a:rPr>
                        <a:t>Owner</a:t>
                      </a:r>
                      <a:endParaRPr lang="en-US" sz="1800" b="1" i="0" u="none" strike="noStrike" dirty="0">
                        <a:solidFill>
                          <a:schemeClr val="tx1"/>
                        </a:solidFill>
                        <a:effectLst/>
                        <a:latin typeface="+mn-lt"/>
                      </a:endParaRPr>
                    </a:p>
                  </a:txBody>
                  <a:tcPr marL="0" marR="0" marT="0" marB="0"/>
                </a:tc>
                <a:extLst>
                  <a:ext uri="{0D108BD9-81ED-4DB2-BD59-A6C34878D82A}">
                    <a16:rowId xmlns:a16="http://schemas.microsoft.com/office/drawing/2014/main" val="2196318390"/>
                  </a:ext>
                </a:extLst>
              </a:tr>
              <a:tr h="851115">
                <a:tc rowSpan="4">
                  <a:txBody>
                    <a:bodyPr/>
                    <a:lstStyle/>
                    <a:p>
                      <a:pPr algn="ctr" fontAlgn="ctr"/>
                      <a:r>
                        <a:rPr lang="en-US" sz="1800" b="1" u="none" strike="noStrike" dirty="0">
                          <a:effectLst/>
                        </a:rPr>
                        <a:t>Edge and divertor modeling </a:t>
                      </a:r>
                      <a:endParaRPr lang="en-US" sz="1800" b="1" i="0" u="none" strike="noStrike" dirty="0">
                        <a:solidFill>
                          <a:srgbClr val="000000"/>
                        </a:solidFill>
                        <a:effectLst/>
                        <a:latin typeface="+mn-lt"/>
                      </a:endParaRPr>
                    </a:p>
                  </a:txBody>
                  <a:tcPr marL="0" marR="0" marT="0" marB="0" anchor="ctr"/>
                </a:tc>
                <a:tc>
                  <a:txBody>
                    <a:bodyPr/>
                    <a:lstStyle/>
                    <a:p>
                      <a:pPr lvl="0" algn="l">
                        <a:lnSpc>
                          <a:spcPct val="100000"/>
                        </a:lnSpc>
                        <a:spcBef>
                          <a:spcPts val="0"/>
                        </a:spcBef>
                        <a:spcAft>
                          <a:spcPts val="0"/>
                        </a:spcAft>
                        <a:buNone/>
                      </a:pPr>
                      <a:r>
                        <a:rPr lang="fr-FR" sz="1600" u="none" strike="noStrike" noProof="0" dirty="0" err="1">
                          <a:effectLst/>
                        </a:rPr>
                        <a:t>Sensitivity</a:t>
                      </a:r>
                      <a:r>
                        <a:rPr lang="fr-FR" sz="1600" u="none" strike="noStrike" noProof="0" dirty="0">
                          <a:effectLst/>
                        </a:rPr>
                        <a:t> </a:t>
                      </a:r>
                      <a:r>
                        <a:rPr lang="fr-FR" sz="1600" u="none" strike="noStrike" noProof="0" dirty="0" err="1">
                          <a:effectLst/>
                        </a:rPr>
                        <a:t>study</a:t>
                      </a:r>
                      <a:r>
                        <a:rPr lang="fr-FR" sz="1600" u="none" strike="noStrike" noProof="0" dirty="0">
                          <a:effectLst/>
                        </a:rPr>
                        <a:t> of </a:t>
                      </a:r>
                      <a:r>
                        <a:rPr lang="fr-FR" sz="1600" u="none" strike="noStrike" noProof="0" dirty="0" err="1">
                          <a:effectLst/>
                        </a:rPr>
                        <a:t>low</a:t>
                      </a:r>
                      <a:r>
                        <a:rPr lang="fr-FR" sz="1600" u="none" strike="noStrike" noProof="0" dirty="0">
                          <a:effectLst/>
                        </a:rPr>
                        <a:t> n /</a:t>
                      </a:r>
                      <a:r>
                        <a:rPr lang="fr-FR" sz="1600" u="none" strike="noStrike" noProof="0" dirty="0" err="1">
                          <a:effectLst/>
                        </a:rPr>
                        <a:t>current</a:t>
                      </a:r>
                      <a:r>
                        <a:rPr lang="fr-FR" sz="1600" u="none" strike="noStrike" noProof="0" dirty="0">
                          <a:effectLst/>
                        </a:rPr>
                        <a:t> drive scenarios </a:t>
                      </a:r>
                      <a:r>
                        <a:rPr lang="fr-FR" sz="1600" u="none" strike="noStrike" noProof="0" dirty="0" err="1">
                          <a:effectLst/>
                        </a:rPr>
                        <a:t>with</a:t>
                      </a:r>
                      <a:r>
                        <a:rPr lang="fr-FR" sz="1600" u="none" strike="noStrike" noProof="0" dirty="0">
                          <a:effectLst/>
                        </a:rPr>
                        <a:t> C divertor, </a:t>
                      </a:r>
                      <a:r>
                        <a:rPr lang="fr-FR" sz="1600" u="none" strike="noStrike" noProof="0" dirty="0" err="1" smtClean="0">
                          <a:effectLst/>
                        </a:rPr>
                        <a:t>with</a:t>
                      </a:r>
                      <a:r>
                        <a:rPr lang="fr-FR" sz="1600" u="none" strike="noStrike" noProof="0" dirty="0">
                          <a:effectLst/>
                        </a:rPr>
                        <a:t> SOLEDGE3X </a:t>
                      </a:r>
                      <a:r>
                        <a:rPr lang="fr-FR" sz="1600" u="none" strike="noStrike" noProof="0" dirty="0" err="1">
                          <a:effectLst/>
                        </a:rPr>
                        <a:t>edge</a:t>
                      </a:r>
                      <a:r>
                        <a:rPr lang="fr-FR" sz="1600" u="none" strike="noStrike" noProof="0" dirty="0">
                          <a:effectLst/>
                        </a:rPr>
                        <a:t> </a:t>
                      </a:r>
                      <a:endParaRPr lang="fr-FR" sz="1600" u="none" strike="noStrike" noProof="0" dirty="0" smtClean="0">
                        <a:effectLst/>
                      </a:endParaRPr>
                    </a:p>
                    <a:p>
                      <a:pPr lvl="0" algn="l">
                        <a:lnSpc>
                          <a:spcPct val="100000"/>
                        </a:lnSpc>
                        <a:spcBef>
                          <a:spcPts val="0"/>
                        </a:spcBef>
                        <a:spcAft>
                          <a:spcPts val="0"/>
                        </a:spcAft>
                        <a:buNone/>
                      </a:pPr>
                      <a:r>
                        <a:rPr lang="fr-FR" sz="1600" u="none" strike="noStrike" noProof="0" dirty="0" smtClean="0">
                          <a:effectLst/>
                        </a:rPr>
                        <a:t>transport</a:t>
                      </a:r>
                      <a:r>
                        <a:rPr lang="fr-FR" sz="1600" u="none" strike="noStrike" noProof="0" dirty="0">
                          <a:effectLst/>
                        </a:rPr>
                        <a:t> code, </a:t>
                      </a:r>
                      <a:r>
                        <a:rPr lang="fr-FR" sz="1600" u="none" strike="noStrike" noProof="0" dirty="0" err="1">
                          <a:effectLst/>
                        </a:rPr>
                        <a:t>including</a:t>
                      </a:r>
                      <a:r>
                        <a:rPr lang="fr-FR" sz="1600" u="none" strike="noStrike" noProof="0" dirty="0">
                          <a:effectLst/>
                        </a:rPr>
                        <a:t> </a:t>
                      </a:r>
                      <a:r>
                        <a:rPr lang="fr-FR" sz="1600" u="none" strike="noStrike" noProof="0" dirty="0" err="1">
                          <a:effectLst/>
                        </a:rPr>
                        <a:t>impurity</a:t>
                      </a:r>
                      <a:r>
                        <a:rPr lang="fr-FR" sz="1600" u="none" strike="noStrike" noProof="0" dirty="0">
                          <a:effectLst/>
                        </a:rPr>
                        <a:t> </a:t>
                      </a:r>
                      <a:r>
                        <a:rPr lang="fr-FR" sz="1600" u="none" strike="noStrike" noProof="0" dirty="0" err="1">
                          <a:effectLst/>
                        </a:rPr>
                        <a:t>seeding</a:t>
                      </a:r>
                      <a:r>
                        <a:rPr lang="fr-FR" sz="1600" u="none" strike="noStrike" noProof="0" dirty="0">
                          <a:effectLst/>
                        </a:rPr>
                        <a:t> </a:t>
                      </a:r>
                      <a:r>
                        <a:rPr lang="fr-FR" sz="1600" u="none" strike="noStrike" noProof="0" dirty="0" smtClean="0">
                          <a:effectLst/>
                        </a:rPr>
                        <a:t>impact</a:t>
                      </a:r>
                      <a:endParaRPr lang="en-US" sz="1600" b="0" i="0" u="none" strike="noStrike" noProof="0" dirty="0">
                        <a:effectLst/>
                      </a:endParaRPr>
                    </a:p>
                  </a:txBody>
                  <a:tcPr marL="137160" marR="137160" marT="137160" marB="137160" anchor="ct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US" sz="1600" b="1" u="none" strike="noStrike" dirty="0">
                          <a:effectLst/>
                        </a:rPr>
                        <a:t>G Falchetto </a:t>
                      </a:r>
                      <a:r>
                        <a:rPr lang="en-US" sz="1600" u="none" strike="noStrike" dirty="0">
                          <a:effectLst/>
                        </a:rPr>
                        <a:t>K Galazka</a:t>
                      </a:r>
                    </a:p>
                    <a:p>
                      <a:pPr algn="ctr" fontAlgn="t"/>
                      <a:r>
                        <a:rPr lang="en-US" sz="1600" u="none" strike="noStrike" dirty="0">
                          <a:effectLst/>
                        </a:rPr>
                        <a:t>(CEA)</a:t>
                      </a:r>
                      <a:endParaRPr lang="en-US" sz="1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354464815"/>
                  </a:ext>
                </a:extLst>
              </a:tr>
              <a:tr h="645427">
                <a:tc vMerge="1">
                  <a:txBody>
                    <a:bodyPr/>
                    <a:lstStyle/>
                    <a:p>
                      <a:pPr algn="ctr" fontAlgn="ctr"/>
                      <a:endParaRPr lang="en-US" sz="1600" b="1" i="0" u="none" strike="noStrike">
                        <a:solidFill>
                          <a:srgbClr val="000000"/>
                        </a:solidFill>
                        <a:effectLst/>
                        <a:latin typeface="+mn-lt"/>
                      </a:endParaRPr>
                    </a:p>
                  </a:txBody>
                  <a:tcPr marL="0" marR="0" marT="0" marB="0" anchor="ctr">
                    <a:solidFill>
                      <a:schemeClr val="accent6">
                        <a:lumMod val="20000"/>
                        <a:lumOff val="80000"/>
                      </a:schemeClr>
                    </a:solidFill>
                  </a:tcPr>
                </a:tc>
                <a:tc>
                  <a:txBody>
                    <a:bodyPr/>
                    <a:lstStyle/>
                    <a:p>
                      <a:pPr algn="l" fontAlgn="t"/>
                      <a:r>
                        <a:rPr lang="en-US" sz="1600" u="none" strike="noStrike" dirty="0">
                          <a:effectLst/>
                        </a:rPr>
                        <a:t>Assessment of JT-60SA Initial research phase II scenario 2 via edge/divertor modelling integrated with core conditions (SOLEDGE) </a:t>
                      </a:r>
                      <a:r>
                        <a:rPr lang="en-US" sz="1600" u="none" strike="noStrike" baseline="0" dirty="0">
                          <a:effectLst/>
                        </a:rPr>
                        <a:t> </a:t>
                      </a:r>
                      <a:endParaRPr lang="en-US" sz="1600" b="0" i="0" u="none" strike="noStrike" dirty="0">
                        <a:solidFill>
                          <a:srgbClr val="000000"/>
                        </a:solidFill>
                        <a:effectLst/>
                        <a:latin typeface="+mn-lt"/>
                      </a:endParaRPr>
                    </a:p>
                  </a:txBody>
                  <a:tcPr marL="137160" marR="137160" marT="137160" marB="137160" anchor="ctr"/>
                </a:tc>
                <a:tc>
                  <a:txBody>
                    <a:bodyPr/>
                    <a:lstStyle/>
                    <a:p>
                      <a:pPr algn="ctr" fontAlgn="t"/>
                      <a:r>
                        <a:rPr lang="en-US" sz="1600" b="1" u="none" strike="noStrike" dirty="0">
                          <a:effectLst/>
                        </a:rPr>
                        <a:t>L Balbinot</a:t>
                      </a:r>
                      <a:r>
                        <a:rPr lang="en-US" sz="1600" b="1" u="none" strike="noStrike" baseline="0" dirty="0">
                          <a:effectLst/>
                        </a:rPr>
                        <a:t> </a:t>
                      </a:r>
                      <a:r>
                        <a:rPr lang="en-US" sz="1600" u="none" strike="noStrike" baseline="0" dirty="0">
                          <a:effectLst/>
                        </a:rPr>
                        <a:t>(ENEA)</a:t>
                      </a:r>
                      <a:endParaRPr lang="en-US" sz="1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93582737"/>
                  </a:ext>
                </a:extLst>
              </a:tr>
              <a:tr h="439742">
                <a:tc vMerge="1">
                  <a:txBody>
                    <a:bodyPr/>
                    <a:lstStyle/>
                    <a:p>
                      <a:pPr algn="l" fontAlgn="ctr"/>
                      <a:endParaRPr lang="en-US" sz="1400" b="1"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en-US" sz="1600" u="none" strike="noStrike" dirty="0">
                          <a:effectLst/>
                        </a:rPr>
                        <a:t>Modelling of C wall Scenario 2 with SOLPS-ITER.</a:t>
                      </a:r>
                      <a:endParaRPr lang="en-US" sz="1600" b="0" i="0" u="none" strike="noStrike" dirty="0">
                        <a:solidFill>
                          <a:srgbClr val="000000"/>
                        </a:solidFill>
                        <a:effectLst/>
                        <a:latin typeface="Calibri" panose="020F0502020204030204" pitchFamily="34" charset="0"/>
                      </a:endParaRPr>
                    </a:p>
                  </a:txBody>
                  <a:tcPr marL="137160" marR="137160" marT="137160" marB="137160" anchor="ctr"/>
                </a:tc>
                <a:tc>
                  <a:txBody>
                    <a:bodyPr/>
                    <a:lstStyle/>
                    <a:p>
                      <a:pPr algn="ctr" fontAlgn="t"/>
                      <a:r>
                        <a:rPr lang="en-US" sz="1600" b="1" u="none" strike="noStrike" dirty="0">
                          <a:effectLst/>
                        </a:rPr>
                        <a:t>P Chmielewski </a:t>
                      </a:r>
                      <a:r>
                        <a:rPr lang="en-US" sz="1600" u="none" strike="noStrike" dirty="0">
                          <a:effectLst/>
                        </a:rPr>
                        <a:t>(IPPLM)</a:t>
                      </a:r>
                      <a:endParaRPr lang="en-US" sz="1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97643691"/>
                  </a:ext>
                </a:extLst>
              </a:tr>
              <a:tr h="439742">
                <a:tc vMerge="1">
                  <a:txBody>
                    <a:bodyPr/>
                    <a:lstStyle/>
                    <a:p>
                      <a:pPr algn="l" fontAlgn="ctr"/>
                      <a:endParaRPr lang="en-US" sz="14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600" u="none" strike="noStrike" dirty="0">
                          <a:effectLst/>
                        </a:rPr>
                        <a:t>Report on the benchmark of SOLPS_ITER to SONIC.</a:t>
                      </a:r>
                      <a:endParaRPr lang="en-US" sz="1600" b="1" i="0" u="none" strike="noStrike" dirty="0">
                        <a:solidFill>
                          <a:srgbClr val="000000"/>
                        </a:solidFill>
                        <a:effectLst/>
                        <a:latin typeface="Calibri" panose="020F0502020204030204" pitchFamily="34" charset="0"/>
                      </a:endParaRPr>
                    </a:p>
                  </a:txBody>
                  <a:tcPr marL="137160" marR="137160" marT="137160" marB="137160" anchor="ctr"/>
                </a:tc>
                <a:tc>
                  <a:txBody>
                    <a:bodyPr/>
                    <a:lstStyle/>
                    <a:p>
                      <a:pPr algn="ctr" fontAlgn="t"/>
                      <a:r>
                        <a:rPr lang="en-US" sz="1600" b="1" u="none" strike="noStrike" dirty="0">
                          <a:effectLst/>
                        </a:rPr>
                        <a:t>G Rubino </a:t>
                      </a:r>
                      <a:r>
                        <a:rPr lang="en-US" sz="1600" u="none" strike="noStrike" dirty="0">
                          <a:effectLst/>
                        </a:rPr>
                        <a:t>D Coster </a:t>
                      </a:r>
                    </a:p>
                    <a:p>
                      <a:pPr algn="ctr" fontAlgn="t"/>
                      <a:r>
                        <a:rPr lang="en-US" sz="1600" u="none" strike="noStrike" dirty="0">
                          <a:effectLst/>
                        </a:rPr>
                        <a:t>(ENEA, IPP)</a:t>
                      </a:r>
                      <a:endParaRPr lang="en-US" sz="1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540581483"/>
                  </a:ext>
                </a:extLst>
              </a:tr>
            </a:tbl>
          </a:graphicData>
        </a:graphic>
      </p:graphicFrame>
      <p:sp>
        <p:nvSpPr>
          <p:cNvPr id="3" name="Rectangle 2"/>
          <p:cNvSpPr/>
          <p:nvPr/>
        </p:nvSpPr>
        <p:spPr>
          <a:xfrm>
            <a:off x="479376" y="4063307"/>
            <a:ext cx="10009112" cy="646331"/>
          </a:xfrm>
          <a:prstGeom prst="rect">
            <a:avLst/>
          </a:prstGeom>
        </p:spPr>
        <p:txBody>
          <a:bodyPr wrap="square">
            <a:spAutoFit/>
          </a:bodyPr>
          <a:lstStyle/>
          <a:p>
            <a:pPr marL="285750" indent="-285750">
              <a:buFont typeface="Wingdings" panose="05000000000000000000" pitchFamily="2" charset="2"/>
              <a:buChar char="ü"/>
            </a:pPr>
            <a:r>
              <a:rPr lang="en-GB" dirty="0"/>
              <a:t>M</a:t>
            </a:r>
            <a:r>
              <a:rPr lang="en-GB" dirty="0" smtClean="0"/>
              <a:t>odelling </a:t>
            </a:r>
            <a:r>
              <a:rPr lang="en-GB" dirty="0"/>
              <a:t>support to Langmuir probe design assessment </a:t>
            </a:r>
            <a:r>
              <a:rPr lang="en-GB" dirty="0" smtClean="0"/>
              <a:t>for Integrated Research Phase (WPDIV need)</a:t>
            </a:r>
            <a:endParaRPr lang="en-GB" dirty="0"/>
          </a:p>
          <a:p>
            <a:pPr marL="285750" indent="-285750">
              <a:buFont typeface="Wingdings" panose="05000000000000000000" pitchFamily="2" charset="2"/>
              <a:buChar char="ü"/>
            </a:pPr>
            <a:r>
              <a:rPr lang="en-GB" dirty="0" smtClean="0"/>
              <a:t>26/07 </a:t>
            </a:r>
            <a:r>
              <a:rPr lang="en-GB" dirty="0"/>
              <a:t>Dedicated meeting </a:t>
            </a:r>
            <a:r>
              <a:rPr lang="en-GB" dirty="0" smtClean="0"/>
              <a:t> WPSA </a:t>
            </a:r>
            <a:r>
              <a:rPr lang="en-GB" dirty="0"/>
              <a:t>CM ENH reporting to WPDIV </a:t>
            </a:r>
            <a:r>
              <a:rPr lang="en-GB" dirty="0" smtClean="0"/>
              <a:t>F4E</a:t>
            </a:r>
            <a:endParaRPr lang="en-GB" dirty="0"/>
          </a:p>
        </p:txBody>
      </p:sp>
      <p:sp>
        <p:nvSpPr>
          <p:cNvPr id="8" name="Rectangle 7"/>
          <p:cNvSpPr/>
          <p:nvPr/>
        </p:nvSpPr>
        <p:spPr>
          <a:xfrm>
            <a:off x="3287688" y="5078442"/>
            <a:ext cx="582141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b="1" dirty="0" smtClean="0"/>
              <a:t>Thu 8</a:t>
            </a:r>
            <a:r>
              <a:rPr lang="en-GB" b="1" baseline="30000" dirty="0" smtClean="0"/>
              <a:t>th</a:t>
            </a:r>
            <a:r>
              <a:rPr lang="en-GB" b="1" dirty="0" smtClean="0"/>
              <a:t> 14h30-16h Parallel session</a:t>
            </a:r>
            <a:r>
              <a:rPr lang="en-GB" b="1" dirty="0"/>
              <a:t>: Edge/divertor modelling</a:t>
            </a:r>
          </a:p>
        </p:txBody>
      </p:sp>
    </p:spTree>
    <p:extLst>
      <p:ext uri="{BB962C8B-B14F-4D97-AF65-F5344CB8AC3E}">
        <p14:creationId xmlns:p14="http://schemas.microsoft.com/office/powerpoint/2010/main" val="2697421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58BB33B2C8E04AA6E92576314ADB6E" ma:contentTypeVersion="2" ma:contentTypeDescription="Create a new document." ma:contentTypeScope="" ma:versionID="873268eca9b67973c89e8830b7ed5a1c">
  <xsd:schema xmlns:xsd="http://www.w3.org/2001/XMLSchema" xmlns:xs="http://www.w3.org/2001/XMLSchema" xmlns:p="http://schemas.microsoft.com/office/2006/metadata/properties" xmlns:ns2="a4840b81-3d9d-4a78-85a0-d15dfff2b856" targetNamespace="http://schemas.microsoft.com/office/2006/metadata/properties" ma:root="true" ma:fieldsID="043e5b9c1707af6e1e8795c84a034f55" ns2:_="">
    <xsd:import namespace="a4840b81-3d9d-4a78-85a0-d15dfff2b85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840b81-3d9d-4a78-85a0-d15dfff2b8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FADD65-4230-47B1-8272-85452F08CB1C}">
  <ds:schemaRefs>
    <ds:schemaRef ds:uri="http://schemas.microsoft.com/sharepoint/v3/contenttype/forms"/>
  </ds:schemaRefs>
</ds:datastoreItem>
</file>

<file path=customXml/itemProps2.xml><?xml version="1.0" encoding="utf-8"?>
<ds:datastoreItem xmlns:ds="http://schemas.openxmlformats.org/officeDocument/2006/customXml" ds:itemID="{3466DFE7-2FD4-4528-AC4C-D37BFFDA9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840b81-3d9d-4a78-85a0-d15dfff2b8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9046E0-0686-4BFC-8293-BAC1619135F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4840b81-3d9d-4a78-85a0-d15dfff2b856"/>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EUROfusion.1line_5_3_2019</Template>
  <TotalTime>4435</TotalTime>
  <Words>3172</Words>
  <Application>Microsoft Office PowerPoint</Application>
  <PresentationFormat>Grand écran</PresentationFormat>
  <Paragraphs>467</Paragraphs>
  <Slides>19</Slides>
  <Notes>7</Notes>
  <HiddenSlides>1</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19</vt:i4>
      </vt:variant>
    </vt:vector>
  </HeadingPairs>
  <TitlesOfParts>
    <vt:vector size="29" baseType="lpstr">
      <vt:lpstr>ＭＳ Ｐゴシック</vt:lpstr>
      <vt:lpstr>Arial</vt:lpstr>
      <vt:lpstr>Calibri</vt:lpstr>
      <vt:lpstr>Helvetica Light</vt:lpstr>
      <vt:lpstr>Myanmar Text</vt:lpstr>
      <vt:lpstr>Segoe UI</vt:lpstr>
      <vt:lpstr>Times New Roman</vt:lpstr>
      <vt:lpstr>Wingdings</vt:lpstr>
      <vt:lpstr>EUROfusion.1line_5_3_2019</vt:lpstr>
      <vt:lpstr>1_Thème Office</vt:lpstr>
      <vt:lpstr>WPSA Code Management and Simulation Area  overview &amp; 2023 main objectives</vt:lpstr>
      <vt:lpstr>WPSA Code Management and Simulation area strategy</vt:lpstr>
      <vt:lpstr> Code management and modelling activities – 2021-2022</vt:lpstr>
      <vt:lpstr>WPSA.CM  Operation related Tasks 2022</vt:lpstr>
      <vt:lpstr>JT-60SA discharge simulator</vt:lpstr>
      <vt:lpstr>Breakdown simulations</vt:lpstr>
      <vt:lpstr>WPSA.CM Modelling Tasks 2022 (1)</vt:lpstr>
      <vt:lpstr>Scenario simulation: modelling of ramp-up</vt:lpstr>
      <vt:lpstr>WPSA.CM Modelling Tasks 2022 (2)</vt:lpstr>
      <vt:lpstr>Présentation PowerPoint</vt:lpstr>
      <vt:lpstr>Code management &amp; simulation - elements of planning for 2023</vt:lpstr>
      <vt:lpstr>Extend modelling using developments from TSVV ?</vt:lpstr>
      <vt:lpstr>This meeting CM sessions – 2023 activity planning</vt:lpstr>
      <vt:lpstr>Présentation PowerPoint</vt:lpstr>
      <vt:lpstr>Useful links wiki – EUROfusion Gateway – data repository</vt:lpstr>
      <vt:lpstr>Reference CM deliverables 2022 - modelling  (1)</vt:lpstr>
      <vt:lpstr>Présentation PowerPoint</vt:lpstr>
      <vt:lpstr>Reference CM deliverables 2022 : Operation and synthetic diagnostics (3) </vt:lpstr>
      <vt:lpstr>Changes in CM tasks</vt:lpstr>
    </vt:vector>
  </TitlesOfParts>
  <Company>Windows User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PB-Presentation Template</dc:title>
  <dc:creator>juergen.gafert@kit.edu</dc:creator>
  <cp:lastModifiedBy>FALCHETTO Gloria </cp:lastModifiedBy>
  <cp:revision>627</cp:revision>
  <cp:lastPrinted>2021-01-11T15:26:49Z</cp:lastPrinted>
  <dcterms:created xsi:type="dcterms:W3CDTF">2019-04-02T13:59:54Z</dcterms:created>
  <dcterms:modified xsi:type="dcterms:W3CDTF">2022-09-06T05:42:14Z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759de7-3255-46b5-8dfe-736652f9c6c1_Enabled">
    <vt:lpwstr>true</vt:lpwstr>
  </property>
  <property fmtid="{D5CDD505-2E9C-101B-9397-08002B2CF9AE}" pid="3" name="MSIP_Label_22759de7-3255-46b5-8dfe-736652f9c6c1_SetDate">
    <vt:lpwstr>2022-03-10T09:12:54Z</vt:lpwstr>
  </property>
  <property fmtid="{D5CDD505-2E9C-101B-9397-08002B2CF9AE}" pid="4" name="MSIP_Label_22759de7-3255-46b5-8dfe-736652f9c6c1_Method">
    <vt:lpwstr>Privileged</vt:lpwstr>
  </property>
  <property fmtid="{D5CDD505-2E9C-101B-9397-08002B2CF9AE}" pid="5" name="MSIP_Label_22759de7-3255-46b5-8dfe-736652f9c6c1_Name">
    <vt:lpwstr>22759de7-3255-46b5-8dfe-736652f9c6c1</vt:lpwstr>
  </property>
  <property fmtid="{D5CDD505-2E9C-101B-9397-08002B2CF9AE}" pid="6" name="MSIP_Label_22759de7-3255-46b5-8dfe-736652f9c6c1_SiteId">
    <vt:lpwstr>c6ac664b-ae27-4d5d-b4e6-bb5717196fc7</vt:lpwstr>
  </property>
  <property fmtid="{D5CDD505-2E9C-101B-9397-08002B2CF9AE}" pid="7" name="MSIP_Label_22759de7-3255-46b5-8dfe-736652f9c6c1_ActionId">
    <vt:lpwstr>91a99bab-c660-4671-982e-1b0ca6a81788</vt:lpwstr>
  </property>
  <property fmtid="{D5CDD505-2E9C-101B-9397-08002B2CF9AE}" pid="8" name="MSIP_Label_22759de7-3255-46b5-8dfe-736652f9c6c1_ContentBits">
    <vt:lpwstr>0</vt:lpwstr>
  </property>
  <property fmtid="{D5CDD505-2E9C-101B-9397-08002B2CF9AE}" pid="9" name="ContentTypeId">
    <vt:lpwstr>0x010100BB58BB33B2C8E04AA6E92576314ADB6E</vt:lpwstr>
  </property>
</Properties>
</file>