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58" r:id="rId5"/>
    <p:sldId id="264" r:id="rId6"/>
    <p:sldId id="265" r:id="rId7"/>
    <p:sldId id="266" r:id="rId8"/>
    <p:sldId id="267" r:id="rId9"/>
    <p:sldId id="268" r:id="rId10"/>
    <p:sldId id="260" r:id="rId11"/>
    <p:sldId id="261" r:id="rId12"/>
    <p:sldId id="263" r:id="rId13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 autoAdjust="0"/>
    <p:restoredTop sz="96327" autoAdjust="0"/>
  </p:normalViewPr>
  <p:slideViewPr>
    <p:cSldViewPr showGuides="1">
      <p:cViewPr varScale="1">
        <p:scale>
          <a:sx n="154" d="100"/>
          <a:sy n="154" d="100"/>
        </p:scale>
        <p:origin x="200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05/09/2022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9:01:31.9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710 39 28496,'-94'-21'45,"6"6"-28,30 12-12,-1 3 1,1 4 11,5 1-6,6 4-6,9 0 1,9-1-6,9-3 6,7 0 5,6-3 0,4 0-5,2-2-6,1 1 0,0 1 0,0 2 0,0 3 5,0 2 1,0 2-6,0 0 0,0-2 0,0 0 0,0-2 0,0 0 0,0 2 0,0-3 0,0 1 0,0-3 5,-1 0-5,-1-1 0,0 1 0,-1 2 0,0 1 0,1 4 6,-2 11-6,3 0 0,-2 25 0,1-12 0,1 15 0,-2-10 0,1 3 0,-1 1 7,0 2-7,0 2 0,1 1 0,1 1 0,1 23 0,-1-16 0,0 15 0,-2-23 0,-3 21 0,0-17 0,-3 38 0,5-40 0,0 35 0,4-37 0,0 12 0,2-22 0,-1-2 0,0-1 0,-1 0 0,0-1 0,0 1 0,-2 0 0,0 1 0,0-1 0,1 1 0,1 16 0,3-11 0,1 13 0,3-15 0,-1 1 0,0 2 0,-1 18 0,-2-14 0,0 12 0,-3-21 0,0 11 0,-2-13 0,2 10 0,-1-14 0,1 3 0,0 2 0,0 21 0,2-12 0,0 15 0,3-20 0,1 15 0,-2-13 0,-1 10 0,-2-16 0,-1 14 0,0-11 0,0 10 0,-1-16 0,1-3 0,-1-1 0,1-1 0,0 1 0,1 12 0,0-9 0,2 11 0,1-11 0,0 21 0,-1-10 0,-1 16 0,-1-17 0,-1 10 0,0-16 0,0 4 0,0-21 0,0 4 0,0-5 0,-2 18 0,0-9 0,-1 31 0,-1-18 0,1 14 0,-1-17 0,1-3 0,-2-5 0,1-3 0,0-3 0,0-2 0,-1-1 0,2 0 0,-1 2 0,2 13 0,0-5 0,2 11 0,0-10 0,0 4 0,0-1 0,0 1 0,0-1 0,0 14 0,0-14 0,-2 10 0,1-16 0,-1 0 0,1-1 0,1 1 0,0 0 0,0 2 0,0 1 0,0 1 0,0 1 0,0 1 0,-2 1 0,0 0 0,-1-2 0,-1 0 0,0-1 0,1-3 0,1-1 0,1-2 0,0 11 0,1-8 0,0 9 0,0-9 0,0 16 0,0-9 0,0 13 0,0-15 0,0-1 0,0 0 0,0-2 0,0-1 0,0 0 0,0 0 0,0 2 0,0 1 0,1 3 0,-1-1 0,1 3 0,-1 0 0,0-1 0,0-1 0,-3 11 0,-1-12 0,-1 7 0,0-16 0,1 0 0,1 1 0,0 1 0,2 1 0,1 3 0,0 3 0,0 2 0,2 2 0,0 0 0,2 21 0,-1-12 0,-1 15 0,-1-16 0,-1 18 0,-2-15 0,-1 12 0,-2-23 0,-1-1 0,0-1 0,1-3 0,1 1 0,1 0 0,2 0 0,0 2 0,1 1 0,0 2 0,0 1 0,0-1 0,0 0 0,0 18 0,-1-15 0,-1 13 0,0-17 0,0 24 0,2-13 0,0 19 0,0-20 0,0 0 0,0-3 0,0-4 0,0-2 0,1-1 0,1 0 0,2 2 0,1 4-414,0 24 414,-3 8 0,0-2 0,-2-22 0,0-3 0,0 1 0,1 25 0,1-37 0,4 17 0,0-14 0,2 13 0,-5-17 0,0 0 0,-2 1 0,0 2 414,-1 0-414,0 21 0,0-17 0,0 14 0,0-21 0,0 13 0,0-11 0,2 12 0,1-16 0,1 1 0,1 0 0,-1-3 0,0-1 0,-1-4 0,0-4 0,-2-1 0,1 0 0,-2-2 0,0 1 0,0 0 0,0-1 0,0-2 0,0-2 0,0-5 0,0-5 0,0-4 0,3-3 0,-2-2 0,2 3 0,-2 3 0,0 4 0,0 4 0,-1 5 0,0 0 0,0 0 0,0-5 0,0-4 0,2-4 0,1-4 0,1 0 0,1 2 0,0 4 0,0 2 0,-2 4 0,1-1 0,-1-3 0,0-2 0,1-5 0,4-2 0,1-2 0,6 0 0,-1 0 0,4 0 0,2 0 0,2 1 0,3 2 0,16 0 0,-7 1 0,13-2 0,-11-4 0,1-1 0,1-1 0,1 2 0,1 3 0,0 2 0,1 2 0,0 4 0,2 2 0,0-2 0,0-2 0,1-2 0,1-2 0,-1-2 0,-1 0 0,16 1 0,-16 1 0,14 1 0,-20 0 0,17 2 0,-13-2 0,33 3 0,-29-2 0,15 3 0,-18-1 0,-1 1 0,-3-2 0,-3 0 0,-1-2 0,-2-2 0,0 1 0,1-1 0,1 1 0,0 1 0,1 0 0,1 1 0,0 0 0,-1 2 0,-1 0 0,11 4 0,-12-2 0,9 2 0,-14-5 0,13-3 0,-8-1 0,10-2 0,-10-3 0,1-1 0,1 0 0,0 2 0,-2 1 0,13 9 0,-14 0 0,10 7 0,-17-3 0,0-1 0,1-3 0,0-2 0,1-2 0,1 0 0,-1-1 0,0 2 0,0-1 0,0 0 0,1-1 0,20 0 0,-8-1 0,16 0 0,-10 1 0,3 3 0,1 5 0,-4 2 0,-5 1 0,-3 0 0,-16-7 0,1 0 0,-17-12 0,0-4 0,-4-6 0,-1-1 0,0 2 0,-1 2 0,-2 3 0,-1 2 0,-1 2 0,-1 2 0,2 0 0,0 2 0,3 0 0,0 1 0,0 0 0,0-2 0,0-2 0,0-13 0,0 0 0,0-10 0,0 7 0,0 3 0,0 5 0,0 6 0,-2 4 0,1 13 0,-3 6 0,-1 16 0,-2 8 0,-9 31 0,7-30 0,-4 14 0,9-45 0,2-4 0,0-5 0,0-8 0,-3-8 0,-6-22 0,-9-22-331,-7-16 331,-6-9 0,0 7 0,5 18 0,4 11 0,5 15 0,4 8 0,5 8 0,4 9 0,8 6 0,10 10 0,12 8 0,16 11 0,10 7 0,9 4 0,3 4 0,-1 2 0,-6 0 0,-6-1 331,-9-2-331,-10-2 0,-9-4 0,-8-4 0,-8-5 0,-20 3 0,-2-8 0,-20 4 0,2-7 0,-7 2 0,-1 4 0,-3 4 0,-1 3 0,-1 3 0,2 0 0,-14 6 0,19-16 0,-6 0 0,22-19 0,6-6 0,4-8 0,7-16-41,3-6 41,7-11 0,-1 20 0,2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9:01:36.5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4445 126 28457,'70'35'179,"-6"-3"-162,-24-16-12,2-1 1,1-1 1,2 1-7,0-1 0,1 1 0,1 0 0,-1 2 0,2 2 0,-2 3 0,2 3 0,-2 2 0,1 3 0,1 4 0,0 2 0,1 4 0,23 22 0,-17-14 0,-9-7 0,-1 1 0,7 6 0,13 13 0,-24-19 0,-3 0 0,-3 0 0,-3 0 0,-3-1 0,-3 0 0,-1-2 0,0 0 0,-1 1 0,13 21 0,-10-12 0,8 18 0,-14-16 0,-2 3 0,-4 2-204,-2 2 204,-3 2 0,-3 0 0,-2-1 0,-4-3 0,1-5 0,-2-3 0,-2 13 0,-2-15 0,-3 12 0,-2-18 0,-1 0 0,-3 0 0,0-3 204,-4-2-204,-2-1 0,-5-1 0,-3 0 0,-3 1 0,-4 0 0,-3 3 0,-3 0 0,-3-2 0,-1-1 0,0-3 0,0-5 0,1-3 0,1-3 0,2-2 0,-1 0 0,1 1 0,-5 1 0,-1 2 0,-29 11 0,14-7 0,7-5 0,-2-2 0,-13 1-208,10-5 1,0-2 207,-10 1 0,-19 1 0,28-5 0,1-1 0,0-2 0,-1 0 0,1-1 0,0-4 0,2-1 0,1-1 0,2 0 0,0 0 0,-2 0 0,-16 0 0,13 1 0,1 1 0,-10 2 0,17 0 0,-1 1-678,-26 3 678,27-3 0,1 0-10,-16-1 10,-21-2 0,21-3 0,-18-3 0,27-3 0,-2-1 0,1-1 0,-2 3 0,2 0 0,-1 1 0,3-1 0,-20-5 0,19 0 1091,-35-13-1091,40 8 0,-16-6 0,21 8 0,0 1 12,2 3-12,1 3 0,2 3 0,1 1 0,1 1 0,-1 0 0,1 0 0,-2-3 0,1-1 0,-3-1 0,1-2 0,-2 0 0,1 1 0,-21-4 0,15 3 0,-28-10 0,36 7 0,-6-5 0,20 6 0,2 0 0,0 0 0,-2-1 0,-1-2 0,-4-1 0,2-3 0,-3-1 0,2-1 0,-12-9 0,12 9 0,-8-5 0,15 12 0,2 2 0,0 3 0,0 0 0,-2 0 0,-3-1 0,-2-3 0,-18-10 0,10 3 0,-12-8 0,15 6 0,1 0 0,0 0 0,2 1 0,2 0 0,1 3 0,2 0 0,-10-7 0,9 5 0,-20-13 0,21 11 0,-10-7 0,11 7 0,0-2 0,-2-2 0,0 0 0,0 0 0,1 1 0,3 1 0,1 2 0,5 2 0,1-1 0,2 2 0,1-3 0,-1 1 0,-1-2 0,-1-1 0,-9-11 0,6 8 0,-5-10 0,10 9 0,-2-16 0,5 8 0,-1-12 0,6 16 0,-2-7 0,3 11 0,-4-13 0,6 18 0,-3-7 0,4 7 0,-1-2 0,2-2 0,-1-1 0,1 1 0,0 0 0,0 3 0,1 0 0,0 0 0,0 0 0,1-1 0,-1 0 0,0-1 0,1 2 0,-1 1 0,1-6 0,0 6 0,2-16 0,1 13 0,5-19 0,-2 20 0,4-6 0,-5 15 0,0 2 0,-1 2 0,2 1 0,-1 0 0,2-2 0,1 0 0,0-2 0,2-1 0,4-9 0,-2 6 0,5-8 0,-8 13 0,7-10 0,-6 7 0,10-16 0,-6 9 0,4-7 0,-5 8 0,5-4 0,-2 7 0,7-5 0,-3 7 0,3-2 0,4-2 0,1-2 0,1-1 0,0 1 0,0 0 0,16-2 0,-7 7 0,37-6 0,-24 11 0,41-9 0,-36 8 0,16-3 0,-25 4 0,-2 1 0,-2 1 0,22-2 0,-13 4 0,17-3 0,-17 4 0,1-1 0,2-1 0,22-1 0,-18 3 0,17 1 0,-26 4 0,1 2 0,1 1 0,0 0 0,2 0 0,0 2 0,1 0 0,-1 1 0,0-2 0,-1 0 0,-1-1 0,-1 0 0,0 1 0,0-1 0,1 2 0,27-1 0,-16 0 0,20 0 0,-23-2 0,1-2 0,3-2 0,7-1 0,11 3 0,18 1 0,-45 3 0,1 2-229,0 0 1,-1 1 228,44 5 0,-24 0 0,-11-2 0,-1 0-206,7 1 206,7 2 0,20 3 0,-25-5 0,13 2 0,-31-6 0,-3-1 0,-5-1 0,-8-2 447,-5 1-447,-6 0 0,-7 0 0,-6 0 216,-5 0-216,-3-1 0,-3 0 0,-2 0 0,-5 0 0,-13 0 0,9 0 0,-8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05/09/2022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customXml" Target="../ink/ink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.xml"/><Relationship Id="rId4" Type="http://schemas.openxmlformats.org/officeDocument/2006/relationships/hyperlink" Target="https://wiki.euro-fusion.org/wiki/WPSA_wikipages:_JT-60SA_Work_Packag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uro-fusion.org/iterphysicswiki/index.php/Naka_Remote_Access_Pag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ers.euro-fusion.org/iterphysicswiki/index.php/JT-60SA_Semina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akasvr17.naka.qst.go.jp/twiki/bin/view/Main/JT60SAResearchManagementSite" TargetMode="External"/><Relationship Id="rId2" Type="http://schemas.openxmlformats.org/officeDocument/2006/relationships/hyperlink" Target="https://iterphysicswiki.euro-fusion.org/index.php?title=Naka_Remote_Access_Page#JT-60SA_DB_acces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terphysicswiki.euro-fusion.org/index.php?title=Naka_Remote_Access_Page#JT-60SA_HM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003798"/>
            <a:ext cx="5112568" cy="1200329"/>
          </a:xfrm>
        </p:spPr>
        <p:txBody>
          <a:bodyPr>
            <a:normAutofit/>
          </a:bodyPr>
          <a:lstStyle/>
          <a:p>
            <a:r>
              <a:rPr lang="en-US" sz="1100" dirty="0"/>
              <a:t>G. De Tommasi</a:t>
            </a:r>
            <a:r>
              <a:rPr lang="en-US" sz="1100" baseline="30000" dirty="0"/>
              <a:t>1,2</a:t>
            </a:r>
          </a:p>
          <a:p>
            <a:r>
              <a:rPr lang="en-US" sz="1050" dirty="0"/>
              <a:t>Task contributors : H. </a:t>
            </a:r>
            <a:r>
              <a:rPr lang="en-US" sz="1050" dirty="0" err="1"/>
              <a:t>Ancher</a:t>
            </a:r>
            <a:r>
              <a:rPr lang="en-US" sz="1050" dirty="0"/>
              <a:t> (CEA), F. </a:t>
            </a:r>
            <a:r>
              <a:rPr lang="en-US" sz="1050" dirty="0" err="1"/>
              <a:t>Imbeaux</a:t>
            </a:r>
            <a:r>
              <a:rPr lang="en-US" sz="1050" dirty="0"/>
              <a:t> (CEA), </a:t>
            </a:r>
            <a:br>
              <a:rPr lang="en-US" sz="1050" dirty="0"/>
            </a:br>
            <a:r>
              <a:rPr lang="en-US" sz="1050" dirty="0"/>
              <a:t>C. Fuchs (IPP), A. Winter (IPP), G. </a:t>
            </a:r>
            <a:r>
              <a:rPr lang="en-US" sz="1050" dirty="0" err="1"/>
              <a:t>Manduchi</a:t>
            </a:r>
            <a:r>
              <a:rPr lang="en-US" sz="1050" dirty="0"/>
              <a:t> (RFX)</a:t>
            </a:r>
          </a:p>
          <a:p>
            <a:r>
              <a:rPr lang="en-US" sz="800" b="0" baseline="30000" dirty="0"/>
              <a:t>1</a:t>
            </a:r>
            <a:r>
              <a:rPr lang="en-US" sz="800" b="0" dirty="0"/>
              <a:t>Consorzio CREATE</a:t>
            </a:r>
          </a:p>
          <a:p>
            <a:r>
              <a:rPr lang="en-US" sz="800" b="0" baseline="30000" dirty="0"/>
              <a:t>2</a:t>
            </a:r>
            <a:r>
              <a:rPr lang="en-US" sz="800" b="0" dirty="0"/>
              <a:t>Department of Electrical Engineering and Information Technology, University of Naples Federico II, Italy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EB95C9-8A4A-374F-84D7-550A7671B92F}"/>
              </a:ext>
            </a:extLst>
          </p:cNvPr>
          <p:cNvSpPr/>
          <p:nvPr/>
        </p:nvSpPr>
        <p:spPr>
          <a:xfrm>
            <a:off x="222038" y="1707654"/>
            <a:ext cx="5186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JT-60SA remote participation tools Update</a:t>
            </a:r>
            <a:br>
              <a:rPr lang="en-US" sz="2400" b="1" dirty="0"/>
            </a:br>
            <a:r>
              <a:rPr lang="en-US" sz="2400" b="1" dirty="0"/>
              <a:t>6</a:t>
            </a:r>
            <a:r>
              <a:rPr lang="en-US" b="1" dirty="0"/>
              <a:t> September 2022</a:t>
            </a:r>
            <a:endParaRPr lang="en-GB" sz="2400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4D7329C-809C-6049-8793-0FF88984B6A9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12" y="4352370"/>
            <a:ext cx="576063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FCCC64-5162-DF47-80F4-493FA8E6C7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68" y="4395316"/>
            <a:ext cx="1977028" cy="507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F60FF-A512-9C49-8EEC-9AD63EB0A6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5416" y="4374017"/>
            <a:ext cx="2089584" cy="6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Remote tools update | 6 Sep 2022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4B85BE1-01CF-4A29-EC0E-E6C5C5B7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-164554"/>
            <a:ext cx="8003507" cy="891216"/>
          </a:xfrm>
        </p:spPr>
        <p:txBody>
          <a:bodyPr/>
          <a:lstStyle/>
          <a:p>
            <a:r>
              <a:rPr lang="en-US" sz="2800" b="1" dirty="0"/>
              <a:t>Once you get the </a:t>
            </a:r>
            <a:r>
              <a:rPr lang="en-US" sz="2800" b="1" i="1" dirty="0"/>
              <a:t>fob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AC14D-44B2-BE78-CD68-3A15C95C4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" y="975377"/>
            <a:ext cx="7772400" cy="3023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CABB79-8CAD-2C15-7BE0-3034F76D8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52" y="3800994"/>
            <a:ext cx="7773265" cy="99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CA60C5-8B04-2E62-309F-A10477EA9450}"/>
              </a:ext>
            </a:extLst>
          </p:cNvPr>
          <p:cNvSpPr txBox="1"/>
          <p:nvPr/>
        </p:nvSpPr>
        <p:spPr>
          <a:xfrm>
            <a:off x="341417" y="622324"/>
            <a:ext cx="8492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FROM </a:t>
            </a:r>
            <a:r>
              <a:rPr lang="en-GB" dirty="0">
                <a:hlinkClick r:id="rId4"/>
              </a:rPr>
              <a:t>https://</a:t>
            </a:r>
            <a:r>
              <a:rPr lang="en-GB" dirty="0" err="1">
                <a:hlinkClick r:id="rId4"/>
              </a:rPr>
              <a:t>wiki.euro-fusion.org</a:t>
            </a:r>
            <a:r>
              <a:rPr lang="en-GB" dirty="0">
                <a:hlinkClick r:id="rId4"/>
              </a:rPr>
              <a:t>/wiki/WPSA_wikipages:_JT-60SA_Work_Package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293143D-AA27-FFB7-5055-5EBDA3B9DF8F}"/>
                  </a:ext>
                </a:extLst>
              </p14:cNvPr>
              <p14:cNvContentPartPr/>
              <p14:nvPr/>
            </p14:nvContentPartPr>
            <p14:xfrm>
              <a:off x="64342" y="850615"/>
              <a:ext cx="1272240" cy="3797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293143D-AA27-FFB7-5055-5EBDA3B9DF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22" y="835135"/>
                <a:ext cx="1302840" cy="38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B7EC06B-E9DA-F53B-1BE6-1F3B6DC25359}"/>
                  </a:ext>
                </a:extLst>
              </p14:cNvPr>
              <p14:cNvContentPartPr/>
              <p14:nvPr/>
            </p14:nvContentPartPr>
            <p14:xfrm>
              <a:off x="1587862" y="3845095"/>
              <a:ext cx="2201400" cy="1105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B7EC06B-E9DA-F53B-1BE6-1F3B6DC253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2742" y="3829975"/>
                <a:ext cx="2232000" cy="11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090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Remote tools update | 6 Sep 2022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4B85BE1-01CF-4A29-EC0E-E6C5C5B7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-164554"/>
            <a:ext cx="8003507" cy="891216"/>
          </a:xfrm>
        </p:spPr>
        <p:txBody>
          <a:bodyPr/>
          <a:lstStyle/>
          <a:p>
            <a:r>
              <a:rPr lang="en-US" sz="2800" b="1" dirty="0"/>
              <a:t>Once you get the </a:t>
            </a:r>
            <a:r>
              <a:rPr lang="en-US" sz="2800" b="1" i="1" dirty="0"/>
              <a:t>fob </a:t>
            </a:r>
            <a:r>
              <a:rPr lang="en-US" sz="2800" b="1" dirty="0"/>
              <a:t>(cont’d)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B074A-0CAB-4C70-616E-3BA502506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" y="609201"/>
            <a:ext cx="7772400" cy="44002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F1F184-B5C0-2E57-6439-A29BA5CF0073}"/>
              </a:ext>
            </a:extLst>
          </p:cNvPr>
          <p:cNvSpPr txBox="1"/>
          <p:nvPr/>
        </p:nvSpPr>
        <p:spPr>
          <a:xfrm>
            <a:off x="1751354" y="819010"/>
            <a:ext cx="437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003399"/>
                </a:solidFill>
              </a:rPr>
              <a:t>First connection and setup of the VPN client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358BF0-5F64-7F74-9D51-E8B67AB0A8CD}"/>
              </a:ext>
            </a:extLst>
          </p:cNvPr>
          <p:cNvCxnSpPr/>
          <p:nvPr/>
        </p:nvCxnSpPr>
        <p:spPr>
          <a:xfrm flipH="1">
            <a:off x="1049359" y="1003676"/>
            <a:ext cx="720080" cy="0"/>
          </a:xfrm>
          <a:prstGeom prst="straightConnector1">
            <a:avLst/>
          </a:prstGeom>
          <a:ln w="50800">
            <a:solidFill>
              <a:srgbClr val="003399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157F46A-A7EF-D462-6C85-F2251F2B1F6D}"/>
              </a:ext>
            </a:extLst>
          </p:cNvPr>
          <p:cNvSpPr txBox="1"/>
          <p:nvPr/>
        </p:nvSpPr>
        <p:spPr>
          <a:xfrm>
            <a:off x="2225559" y="1469912"/>
            <a:ext cx="555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003399"/>
                </a:solidFill>
              </a:rPr>
              <a:t>Setup the NoMachine connection to the nakafs17</a:t>
            </a:r>
            <a:r>
              <a:rPr lang="en-IT" b="1" dirty="0">
                <a:solidFill>
                  <a:srgbClr val="00B050"/>
                </a:solidFill>
              </a:rPr>
              <a:t> </a:t>
            </a:r>
            <a:r>
              <a:rPr lang="en-IT" b="1" dirty="0">
                <a:solidFill>
                  <a:srgbClr val="003399"/>
                </a:solidFill>
              </a:rPr>
              <a:t>server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2A0019-267B-DFCF-0886-178CEE9CD6FE}"/>
              </a:ext>
            </a:extLst>
          </p:cNvPr>
          <p:cNvCxnSpPr>
            <a:cxnSpLocks/>
          </p:cNvCxnSpPr>
          <p:nvPr/>
        </p:nvCxnSpPr>
        <p:spPr>
          <a:xfrm flipH="1">
            <a:off x="1680166" y="1657999"/>
            <a:ext cx="504056" cy="0"/>
          </a:xfrm>
          <a:prstGeom prst="straightConnector1">
            <a:avLst/>
          </a:prstGeom>
          <a:ln w="50800">
            <a:solidFill>
              <a:srgbClr val="003399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69705E0-C4AB-FE55-8C18-51735E4971F2}"/>
              </a:ext>
            </a:extLst>
          </p:cNvPr>
          <p:cNvSpPr txBox="1"/>
          <p:nvPr/>
        </p:nvSpPr>
        <p:spPr>
          <a:xfrm>
            <a:off x="1983642" y="1866479"/>
            <a:ext cx="2146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003399"/>
                </a:solidFill>
              </a:rPr>
              <a:t>Setup the HMI client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E4E86B-A518-4C00-47E1-C113949477FB}"/>
              </a:ext>
            </a:extLst>
          </p:cNvPr>
          <p:cNvCxnSpPr/>
          <p:nvPr/>
        </p:nvCxnSpPr>
        <p:spPr>
          <a:xfrm flipH="1">
            <a:off x="1263562" y="2062841"/>
            <a:ext cx="720080" cy="0"/>
          </a:xfrm>
          <a:prstGeom prst="straightConnector1">
            <a:avLst/>
          </a:prstGeom>
          <a:ln w="50800">
            <a:solidFill>
              <a:srgbClr val="003399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76A44AF-14AF-12F0-1D25-FB850330BC96}"/>
              </a:ext>
            </a:extLst>
          </p:cNvPr>
          <p:cNvSpPr txBox="1"/>
          <p:nvPr/>
        </p:nvSpPr>
        <p:spPr>
          <a:xfrm>
            <a:off x="1879229" y="2801272"/>
            <a:ext cx="692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b="1" dirty="0">
                <a:solidFill>
                  <a:srgbClr val="003399"/>
                </a:solidFill>
              </a:rPr>
              <a:t>eDAS manual </a:t>
            </a:r>
            <a:r>
              <a:rPr lang="en-IT" sz="1400" b="1" dirty="0">
                <a:solidFill>
                  <a:srgbClr val="003399"/>
                </a:solidFill>
              </a:rPr>
              <a:t>(also available on the JT-60SA Research Management Site)</a:t>
            </a:r>
            <a:endParaRPr lang="en-IT" b="1" dirty="0">
              <a:solidFill>
                <a:srgbClr val="003399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6FE68A-234A-1259-DA66-48D3A0B43A27}"/>
              </a:ext>
            </a:extLst>
          </p:cNvPr>
          <p:cNvCxnSpPr>
            <a:cxnSpLocks/>
          </p:cNvCxnSpPr>
          <p:nvPr/>
        </p:nvCxnSpPr>
        <p:spPr>
          <a:xfrm flipH="1">
            <a:off x="882631" y="3007161"/>
            <a:ext cx="996598" cy="2405"/>
          </a:xfrm>
          <a:prstGeom prst="straightConnector1">
            <a:avLst/>
          </a:prstGeom>
          <a:ln w="50800">
            <a:solidFill>
              <a:srgbClr val="003399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A5AC791-E1DA-D76D-42F4-B686D264EC5C}"/>
              </a:ext>
            </a:extLst>
          </p:cNvPr>
          <p:cNvSpPr txBox="1"/>
          <p:nvPr/>
        </p:nvSpPr>
        <p:spPr>
          <a:xfrm>
            <a:off x="2083571" y="3187232"/>
            <a:ext cx="687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003399"/>
                </a:solidFill>
              </a:rPr>
              <a:t>Data dictionary </a:t>
            </a:r>
            <a:r>
              <a:rPr lang="en-IT" sz="1400" b="1" dirty="0">
                <a:solidFill>
                  <a:srgbClr val="003399"/>
                </a:solidFill>
              </a:rPr>
              <a:t>(but Data Handbook available on JT-60SA Research Management Site)</a:t>
            </a:r>
            <a:endParaRPr lang="en-IT" sz="14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3945CA-BE6B-CBE5-7511-1BA5A1360BB8}"/>
              </a:ext>
            </a:extLst>
          </p:cNvPr>
          <p:cNvCxnSpPr/>
          <p:nvPr/>
        </p:nvCxnSpPr>
        <p:spPr>
          <a:xfrm flipH="1">
            <a:off x="1320126" y="3401410"/>
            <a:ext cx="720080" cy="0"/>
          </a:xfrm>
          <a:prstGeom prst="straightConnector1">
            <a:avLst/>
          </a:prstGeom>
          <a:ln w="50800">
            <a:solidFill>
              <a:srgbClr val="003399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9BFFEEF-8351-836E-C94C-AAE17AE7355D}"/>
              </a:ext>
            </a:extLst>
          </p:cNvPr>
          <p:cNvSpPr txBox="1"/>
          <p:nvPr/>
        </p:nvSpPr>
        <p:spPr>
          <a:xfrm>
            <a:off x="2486976" y="4361256"/>
            <a:ext cx="488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003399"/>
                </a:solidFill>
              </a:rPr>
              <a:t>Data access examples using python </a:t>
            </a:r>
            <a:r>
              <a:rPr lang="en-IT" sz="1400" b="1" dirty="0">
                <a:solidFill>
                  <a:srgbClr val="003399"/>
                </a:solidFill>
              </a:rPr>
              <a:t>(Iafrati &amp; Pigatto)</a:t>
            </a:r>
            <a:endParaRPr lang="en-IT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B94924-3ED9-ADEB-7A67-AD9C43145740}"/>
              </a:ext>
            </a:extLst>
          </p:cNvPr>
          <p:cNvCxnSpPr/>
          <p:nvPr/>
        </p:nvCxnSpPr>
        <p:spPr>
          <a:xfrm flipH="1">
            <a:off x="1723531" y="4575434"/>
            <a:ext cx="720080" cy="0"/>
          </a:xfrm>
          <a:prstGeom prst="straightConnector1">
            <a:avLst/>
          </a:prstGeom>
          <a:ln w="50800">
            <a:solidFill>
              <a:srgbClr val="003399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0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Remote tools update | 6 Sep 2022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4B85BE1-01CF-4A29-EC0E-E6C5C5B7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-164554"/>
            <a:ext cx="8003507" cy="891216"/>
          </a:xfrm>
        </p:spPr>
        <p:txBody>
          <a:bodyPr/>
          <a:lstStyle/>
          <a:p>
            <a:r>
              <a:rPr lang="en-US" sz="2800" b="1" dirty="0"/>
              <a:t>Additional resources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26238B-45C7-C3F2-895D-ECC4B04AA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370" y="1476374"/>
            <a:ext cx="7645790" cy="336946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A2A2A82-DBAD-CAAB-E194-04BBEAFDB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70" y="483518"/>
            <a:ext cx="8363272" cy="555463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1600" b="1" dirty="0"/>
              <a:t>SEMINARS page on </a:t>
            </a:r>
            <a:r>
              <a:rPr lang="en-US" sz="1600" b="1"/>
              <a:t>the FP8 SA </a:t>
            </a:r>
            <a:r>
              <a:rPr lang="en-US" sz="1600" b="1" dirty="0"/>
              <a:t>wiki</a:t>
            </a:r>
            <a:endParaRPr lang="en-US" sz="1400" b="1" dirty="0">
              <a:hlinkClick r:id="rId3"/>
            </a:endParaRPr>
          </a:p>
          <a:p>
            <a:pPr marL="457200" lvl="1" indent="0" algn="ctr">
              <a:buNone/>
            </a:pPr>
            <a:r>
              <a:rPr lang="en-US" sz="1400" b="1" dirty="0">
                <a:hlinkClick r:id="rId4"/>
              </a:rPr>
              <a:t>https://</a:t>
            </a:r>
            <a:r>
              <a:rPr lang="en-US" sz="1400" b="1" dirty="0" err="1">
                <a:hlinkClick r:id="rId4"/>
              </a:rPr>
              <a:t>users.euro-fusion.org</a:t>
            </a:r>
            <a:r>
              <a:rPr lang="en-US" sz="1400" b="1" dirty="0">
                <a:hlinkClick r:id="rId4"/>
              </a:rPr>
              <a:t>/</a:t>
            </a:r>
            <a:r>
              <a:rPr lang="en-US" sz="1400" b="1" dirty="0" err="1">
                <a:hlinkClick r:id="rId4"/>
              </a:rPr>
              <a:t>iterphysicswiki</a:t>
            </a:r>
            <a:r>
              <a:rPr lang="en-US" sz="1400" b="1" dirty="0">
                <a:hlinkClick r:id="rId4"/>
              </a:rPr>
              <a:t>/</a:t>
            </a:r>
            <a:r>
              <a:rPr lang="en-US" sz="1400" b="1" dirty="0" err="1">
                <a:hlinkClick r:id="rId4"/>
              </a:rPr>
              <a:t>index.php</a:t>
            </a:r>
            <a:r>
              <a:rPr lang="en-US" sz="1400" b="1" dirty="0">
                <a:hlinkClick r:id="rId4"/>
              </a:rPr>
              <a:t>/JT-60SA_Seminars</a:t>
            </a:r>
            <a:endParaRPr lang="en-US" sz="1400" b="1" dirty="0"/>
          </a:p>
          <a:p>
            <a:pPr marL="457200" lvl="1" indent="0">
              <a:buNone/>
            </a:pPr>
            <a:endParaRPr lang="en-US" sz="1400" b="1" dirty="0"/>
          </a:p>
          <a:p>
            <a:pPr marL="457200" lvl="1" indent="0">
              <a:buNone/>
            </a:pPr>
            <a:endParaRPr 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991A2A-205B-4FC0-0157-1563939992AB}"/>
              </a:ext>
            </a:extLst>
          </p:cNvPr>
          <p:cNvSpPr txBox="1"/>
          <p:nvPr/>
        </p:nvSpPr>
        <p:spPr>
          <a:xfrm>
            <a:off x="2106746" y="1356921"/>
            <a:ext cx="657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b="1" dirty="0">
                <a:solidFill>
                  <a:srgbClr val="FF0000"/>
                </a:solidFill>
              </a:rPr>
              <a:t>Yoshida’s and Urano’s presentation at the PTM (recording available)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A653E2-83F9-0403-1B75-EC96CB7D793D}"/>
              </a:ext>
            </a:extLst>
          </p:cNvPr>
          <p:cNvCxnSpPr>
            <a:cxnSpLocks/>
          </p:cNvCxnSpPr>
          <p:nvPr/>
        </p:nvCxnSpPr>
        <p:spPr>
          <a:xfrm flipH="1">
            <a:off x="2436735" y="1720789"/>
            <a:ext cx="1296144" cy="1225132"/>
          </a:xfrm>
          <a:prstGeom prst="straightConnector1">
            <a:avLst/>
          </a:prstGeom>
          <a:ln w="50800">
            <a:solidFill>
              <a:srgbClr val="FF0000"/>
            </a:solidFill>
            <a:headEnd w="lg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5B63AA6-92ED-D256-70B2-C6AE2BE14C4D}"/>
              </a:ext>
            </a:extLst>
          </p:cNvPr>
          <p:cNvSpPr/>
          <p:nvPr/>
        </p:nvSpPr>
        <p:spPr>
          <a:xfrm>
            <a:off x="129550" y="2793531"/>
            <a:ext cx="4427984" cy="9346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90DB5EC-75D2-F005-FEF2-8B43A741C1D9}"/>
              </a:ext>
            </a:extLst>
          </p:cNvPr>
          <p:cNvSpPr/>
          <p:nvPr/>
        </p:nvSpPr>
        <p:spPr>
          <a:xfrm>
            <a:off x="88499" y="3711286"/>
            <a:ext cx="4782660" cy="93460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7035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B9B4-FA2C-C24A-9352-55D0348EA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35546"/>
            <a:ext cx="8229600" cy="3672408"/>
          </a:xfrm>
        </p:spPr>
        <p:txBody>
          <a:bodyPr/>
          <a:lstStyle/>
          <a:p>
            <a:r>
              <a:rPr lang="en-GB" dirty="0"/>
              <a:t>Review of the available tools for remote participation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Remote tools update | 6 Sep 2022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19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Remote tools update | 6 Sep 2022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4B85BE1-01CF-4A29-EC0E-E6C5C5B7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-164554"/>
            <a:ext cx="8003507" cy="891216"/>
          </a:xfrm>
        </p:spPr>
        <p:txBody>
          <a:bodyPr/>
          <a:lstStyle/>
          <a:p>
            <a:r>
              <a:rPr lang="en-US" sz="2800" b="1" dirty="0"/>
              <a:t>Available tools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C800E04-6EF4-B5E5-D901-BD05EDB6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9" y="736355"/>
            <a:ext cx="9108504" cy="3563587"/>
          </a:xfrm>
        </p:spPr>
        <p:txBody>
          <a:bodyPr>
            <a:noAutofit/>
          </a:bodyPr>
          <a:lstStyle/>
          <a:p>
            <a:pPr algn="just"/>
            <a:r>
              <a:rPr lang="it-IT" sz="1400" dirty="0"/>
              <a:t>Remote Computer Access to the </a:t>
            </a:r>
            <a:r>
              <a:rPr lang="it-IT" sz="1400" b="1" dirty="0" err="1"/>
              <a:t>Naka</a:t>
            </a:r>
            <a:r>
              <a:rPr lang="it-IT" sz="1400" b="1" dirty="0"/>
              <a:t> Analysis Server</a:t>
            </a:r>
          </a:p>
          <a:p>
            <a:pPr lvl="1" algn="just"/>
            <a:r>
              <a:rPr lang="it-IT" sz="1400" dirty="0"/>
              <a:t>via </a:t>
            </a:r>
            <a:r>
              <a:rPr lang="it-IT" sz="1400" b="1" dirty="0" err="1"/>
              <a:t>NoMachine</a:t>
            </a:r>
            <a:r>
              <a:rPr lang="it-IT" sz="1400" b="1" dirty="0"/>
              <a:t> </a:t>
            </a:r>
            <a:r>
              <a:rPr lang="it-IT" sz="1400" dirty="0"/>
              <a:t>or </a:t>
            </a:r>
            <a:r>
              <a:rPr lang="it-IT" sz="1400" b="1" dirty="0" err="1"/>
              <a:t>ssh</a:t>
            </a:r>
            <a:endParaRPr lang="it-IT" sz="1400" b="1" dirty="0"/>
          </a:p>
          <a:p>
            <a:pPr lvl="1" algn="just"/>
            <a:r>
              <a:rPr lang="it-IT" sz="1400" dirty="0" err="1"/>
              <a:t>it</a:t>
            </a:r>
            <a:r>
              <a:rPr lang="it-IT" sz="1400" dirty="0"/>
              <a:t> </a:t>
            </a:r>
            <a:r>
              <a:rPr lang="it-IT" sz="1400" dirty="0" err="1"/>
              <a:t>gives</a:t>
            </a:r>
            <a:r>
              <a:rPr lang="it-IT" sz="1400" dirty="0"/>
              <a:t> access to data </a:t>
            </a:r>
            <a:r>
              <a:rPr lang="it-IT" sz="1400" dirty="0" err="1"/>
              <a:t>visualization</a:t>
            </a:r>
            <a:r>
              <a:rPr lang="it-IT" sz="1400" dirty="0"/>
              <a:t> tools (</a:t>
            </a:r>
            <a:r>
              <a:rPr lang="it-IT" sz="1400" dirty="0" err="1"/>
              <a:t>eDas</a:t>
            </a:r>
            <a:r>
              <a:rPr lang="it-IT" sz="1400" dirty="0"/>
              <a:t>) and – in the future – to </a:t>
            </a:r>
            <a:r>
              <a:rPr lang="it-IT" sz="1400" dirty="0" err="1"/>
              <a:t>modelling</a:t>
            </a:r>
            <a:r>
              <a:rPr lang="it-IT" sz="1400" dirty="0"/>
              <a:t> </a:t>
            </a:r>
            <a:r>
              <a:rPr lang="it-IT" sz="1400" dirty="0" err="1"/>
              <a:t>codes</a:t>
            </a:r>
            <a:r>
              <a:rPr lang="it-IT" sz="1400" dirty="0"/>
              <a:t> (e.g., MECS </a:t>
            </a:r>
            <a:r>
              <a:rPr lang="it-IT" sz="1400" dirty="0">
                <a:sym typeface="Wingdings" pitchFamily="2" charset="2"/>
              </a:rPr>
              <a:t> </a:t>
            </a:r>
            <a:r>
              <a:rPr lang="it-IT" sz="1400" dirty="0"/>
              <a:t>the QST «</a:t>
            </a:r>
            <a:r>
              <a:rPr lang="it-IT" sz="1400" dirty="0" err="1"/>
              <a:t>flight</a:t>
            </a:r>
            <a:r>
              <a:rPr lang="it-IT" sz="1400" dirty="0"/>
              <a:t> simulator»)</a:t>
            </a:r>
          </a:p>
          <a:p>
            <a:pPr lvl="1" algn="just"/>
            <a:r>
              <a:rPr lang="it-IT" sz="1400" dirty="0" err="1">
                <a:sym typeface="Wingdings" pitchFamily="2" charset="2"/>
              </a:rPr>
              <a:t>it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gives</a:t>
            </a:r>
            <a:r>
              <a:rPr lang="it-IT" sz="1400" dirty="0">
                <a:sym typeface="Wingdings" pitchFamily="2" charset="2"/>
              </a:rPr>
              <a:t> access to Data access library </a:t>
            </a:r>
            <a:r>
              <a:rPr lang="it-IT" sz="1400" dirty="0" err="1">
                <a:sym typeface="Wingdings" pitchFamily="2" charset="2"/>
              </a:rPr>
              <a:t>available</a:t>
            </a:r>
            <a:r>
              <a:rPr lang="it-IT" sz="1400" dirty="0">
                <a:sym typeface="Wingdings" pitchFamily="2" charset="2"/>
              </a:rPr>
              <a:t> on the </a:t>
            </a:r>
            <a:r>
              <a:rPr lang="it-IT" sz="1400" dirty="0" err="1">
                <a:sym typeface="Wingdings" pitchFamily="2" charset="2"/>
              </a:rPr>
              <a:t>Naka</a:t>
            </a:r>
            <a:r>
              <a:rPr lang="it-IT" sz="1400" dirty="0">
                <a:sym typeface="Wingdings" pitchFamily="2" charset="2"/>
              </a:rPr>
              <a:t> server (</a:t>
            </a:r>
            <a:r>
              <a:rPr lang="it-IT" sz="1400" dirty="0" err="1">
                <a:sym typeface="Wingdings" pitchFamily="2" charset="2"/>
              </a:rPr>
              <a:t>documentation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available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only</a:t>
            </a:r>
            <a:r>
              <a:rPr lang="it-IT" sz="1400" dirty="0">
                <a:sym typeface="Wingdings" pitchFamily="2" charset="2"/>
              </a:rPr>
              <a:t> in </a:t>
            </a:r>
            <a:r>
              <a:rPr lang="it-IT" sz="1400" dirty="0" err="1">
                <a:sym typeface="Wingdings" pitchFamily="2" charset="2"/>
              </a:rPr>
              <a:t>Japanese</a:t>
            </a:r>
            <a:r>
              <a:rPr lang="it-IT" sz="1400" dirty="0">
                <a:sym typeface="Wingdings" pitchFamily="2" charset="2"/>
              </a:rPr>
              <a:t>, </a:t>
            </a:r>
            <a:r>
              <a:rPr lang="it-IT" sz="1400" dirty="0" err="1">
                <a:sym typeface="Wingdings" pitchFamily="2" charset="2"/>
              </a:rPr>
              <a:t>but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example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available</a:t>
            </a:r>
            <a:r>
              <a:rPr lang="it-IT" sz="1400" dirty="0">
                <a:sym typeface="Wingdings" pitchFamily="2" charset="2"/>
              </a:rPr>
              <a:t> on </a:t>
            </a:r>
            <a:r>
              <a:rPr lang="it-IT" sz="1400" dirty="0">
                <a:sym typeface="Wingdings" pitchFamily="2" charset="2"/>
                <a:hlinkClick r:id="rId2"/>
              </a:rPr>
              <a:t>FP8 wiki</a:t>
            </a:r>
            <a:r>
              <a:rPr lang="it-IT" sz="1400" dirty="0">
                <a:sym typeface="Wingdings" pitchFamily="2" charset="2"/>
              </a:rPr>
              <a:t>)</a:t>
            </a:r>
          </a:p>
          <a:p>
            <a:pPr algn="just"/>
            <a:endParaRPr lang="it-IT" sz="1800" dirty="0"/>
          </a:p>
          <a:p>
            <a:pPr algn="just"/>
            <a:r>
              <a:rPr lang="it-IT" sz="1400" dirty="0"/>
              <a:t>Web access to the </a:t>
            </a:r>
            <a:r>
              <a:rPr lang="it-IT" sz="1400" b="1" dirty="0"/>
              <a:t>JT-60SA </a:t>
            </a:r>
            <a:r>
              <a:rPr lang="it-IT" sz="1400" b="1" dirty="0" err="1"/>
              <a:t>Research</a:t>
            </a:r>
            <a:r>
              <a:rPr lang="it-IT" sz="1400" b="1" dirty="0"/>
              <a:t> Management Site </a:t>
            </a:r>
            <a:r>
              <a:rPr lang="it-IT" sz="1400" dirty="0"/>
              <a:t>(wiki-</a:t>
            </a:r>
            <a:r>
              <a:rPr lang="it-IT" sz="1400" dirty="0" err="1"/>
              <a:t>based</a:t>
            </a:r>
            <a:r>
              <a:rPr lang="it-IT" sz="1400" dirty="0"/>
              <a:t> intranet) – (</a:t>
            </a:r>
            <a:r>
              <a:rPr lang="it-IT" sz="1400" dirty="0">
                <a:hlinkClick r:id="rId3"/>
              </a:rPr>
              <a:t>LINK</a:t>
            </a:r>
            <a:r>
              <a:rPr lang="it-IT" sz="1400" dirty="0"/>
              <a:t> - </a:t>
            </a:r>
            <a:r>
              <a:rPr lang="it-IT" sz="1400" dirty="0">
                <a:solidFill>
                  <a:srgbClr val="C00000"/>
                </a:solidFill>
              </a:rPr>
              <a:t>works </a:t>
            </a:r>
            <a:r>
              <a:rPr lang="it-IT" sz="1400" dirty="0" err="1">
                <a:solidFill>
                  <a:srgbClr val="C00000"/>
                </a:solidFill>
              </a:rPr>
              <a:t>only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 err="1">
                <a:solidFill>
                  <a:srgbClr val="C00000"/>
                </a:solidFill>
              </a:rPr>
              <a:t>if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 err="1">
                <a:solidFill>
                  <a:srgbClr val="C00000"/>
                </a:solidFill>
              </a:rPr>
              <a:t>logged</a:t>
            </a:r>
            <a:r>
              <a:rPr lang="it-IT" sz="1400" dirty="0">
                <a:solidFill>
                  <a:srgbClr val="C00000"/>
                </a:solidFill>
              </a:rPr>
              <a:t> to the QST VPN</a:t>
            </a:r>
            <a:r>
              <a:rPr lang="it-IT" sz="1400" dirty="0"/>
              <a:t>)</a:t>
            </a:r>
          </a:p>
          <a:p>
            <a:pPr lvl="1" algn="just"/>
            <a:endParaRPr lang="it-IT" sz="1400" dirty="0"/>
          </a:p>
          <a:p>
            <a:pPr algn="just"/>
            <a:r>
              <a:rPr lang="it-IT" sz="1400" i="1" dirty="0"/>
              <a:t>HMI client</a:t>
            </a:r>
            <a:r>
              <a:rPr lang="it-IT" sz="1400" dirty="0"/>
              <a:t> (</a:t>
            </a:r>
            <a:r>
              <a:rPr lang="it-IT" sz="1400" dirty="0" err="1"/>
              <a:t>discharge</a:t>
            </a:r>
            <a:r>
              <a:rPr lang="it-IT" sz="1400" dirty="0"/>
              <a:t> editor + limited </a:t>
            </a:r>
            <a:r>
              <a:rPr lang="it-IT" sz="1400" dirty="0" err="1"/>
              <a:t>plant</a:t>
            </a:r>
            <a:r>
              <a:rPr lang="it-IT" sz="1400" dirty="0"/>
              <a:t> monitoring </a:t>
            </a:r>
            <a:r>
              <a:rPr lang="it-IT" sz="1400" dirty="0" err="1"/>
              <a:t>HMIs</a:t>
            </a:r>
            <a:r>
              <a:rPr lang="it-IT" sz="1400" dirty="0"/>
              <a:t>)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Live </a:t>
            </a:r>
            <a:r>
              <a:rPr lang="en-GB" sz="1400" b="1" dirty="0"/>
              <a:t>Live Streaming </a:t>
            </a:r>
            <a:r>
              <a:rPr lang="en-GB" sz="1400" dirty="0"/>
              <a:t>of cameras or PC screens accessible via http </a:t>
            </a:r>
            <a:r>
              <a:rPr lang="en-GB" sz="1400" dirty="0">
                <a:solidFill>
                  <a:srgbClr val="C00000"/>
                </a:solidFill>
              </a:rPr>
              <a:t>(once logged to QST VPN)</a:t>
            </a:r>
            <a:endParaRPr lang="it-IT" sz="1400" dirty="0">
              <a:solidFill>
                <a:srgbClr val="C00000"/>
              </a:solidFill>
            </a:endParaRPr>
          </a:p>
          <a:p>
            <a:pPr lvl="1" algn="just"/>
            <a:endParaRPr lang="it-IT" sz="1400" dirty="0">
              <a:sym typeface="Wingdings" pitchFamily="2" charset="2"/>
            </a:endParaRPr>
          </a:p>
          <a:p>
            <a:pPr algn="just"/>
            <a:r>
              <a:rPr lang="it-IT" sz="1400" dirty="0">
                <a:sym typeface="Wingdings" pitchFamily="2" charset="2"/>
              </a:rPr>
              <a:t>Remote Data Access (</a:t>
            </a:r>
            <a:r>
              <a:rPr lang="it-IT" sz="1400" i="1" dirty="0" err="1">
                <a:sym typeface="Wingdings" pitchFamily="2" charset="2"/>
              </a:rPr>
              <a:t>aka</a:t>
            </a:r>
            <a:r>
              <a:rPr lang="it-IT" sz="1400" dirty="0">
                <a:sym typeface="Wingdings" pitchFamily="2" charset="2"/>
              </a:rPr>
              <a:t> Web API)</a:t>
            </a:r>
          </a:p>
          <a:p>
            <a:pPr lvl="2" algn="just"/>
            <a:endParaRPr lang="it-IT" sz="1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444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Remote tools update | 6 Sep 2022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4B85BE1-01CF-4A29-EC0E-E6C5C5B7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-164554"/>
            <a:ext cx="8003507" cy="891216"/>
          </a:xfrm>
        </p:spPr>
        <p:txBody>
          <a:bodyPr/>
          <a:lstStyle/>
          <a:p>
            <a:r>
              <a:rPr lang="en-US" sz="2800" b="1" dirty="0"/>
              <a:t>Available tools (cont’d)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C800E04-6EF4-B5E5-D901-BD05EDB6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92696"/>
            <a:ext cx="9108504" cy="5688632"/>
          </a:xfrm>
        </p:spPr>
        <p:txBody>
          <a:bodyPr>
            <a:noAutofit/>
          </a:bodyPr>
          <a:lstStyle/>
          <a:p>
            <a:pPr lvl="2" algn="just"/>
            <a:endParaRPr lang="it-IT" sz="1400" dirty="0">
              <a:sym typeface="Wingdings" pitchFamily="2" charset="2"/>
            </a:endParaRPr>
          </a:p>
          <a:p>
            <a:pPr algn="just"/>
            <a:r>
              <a:rPr lang="it-IT" sz="1400" dirty="0">
                <a:sym typeface="Wingdings" pitchFamily="2" charset="2"/>
              </a:rPr>
              <a:t>~35 </a:t>
            </a:r>
            <a:r>
              <a:rPr lang="it-IT" sz="1400" dirty="0" err="1">
                <a:sym typeface="Wingdings" pitchFamily="2" charset="2"/>
              </a:rPr>
              <a:t>EUROfusion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colleagues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have</a:t>
            </a:r>
            <a:r>
              <a:rPr lang="it-IT" sz="1400" dirty="0">
                <a:sym typeface="Wingdings" pitchFamily="2" charset="2"/>
              </a:rPr>
              <a:t> access to the tools (</a:t>
            </a:r>
            <a:r>
              <a:rPr lang="it-IT" sz="1400" dirty="0" err="1">
                <a:sym typeface="Wingdings" pitchFamily="2" charset="2"/>
              </a:rPr>
              <a:t>other</a:t>
            </a:r>
            <a:r>
              <a:rPr lang="it-IT" sz="1400" dirty="0">
                <a:sym typeface="Wingdings" pitchFamily="2" charset="2"/>
              </a:rPr>
              <a:t> are coming </a:t>
            </a:r>
            <a:r>
              <a:rPr lang="it-IT" sz="1400" dirty="0" err="1">
                <a:sym typeface="Wingdings" pitchFamily="2" charset="2"/>
              </a:rPr>
              <a:t>soon</a:t>
            </a:r>
            <a:r>
              <a:rPr lang="it-IT" sz="1400" dirty="0">
                <a:sym typeface="Wingdings" pitchFamily="2" charset="2"/>
              </a:rPr>
              <a:t>)</a:t>
            </a:r>
          </a:p>
          <a:p>
            <a:pPr lvl="1" algn="just"/>
            <a:r>
              <a:rPr lang="it-IT" sz="1400" dirty="0" err="1">
                <a:sym typeface="Wingdings" pitchFamily="2" charset="2"/>
              </a:rPr>
              <a:t>only</a:t>
            </a:r>
            <a:r>
              <a:rPr lang="it-IT" sz="1400" dirty="0">
                <a:sym typeface="Wingdings" pitchFamily="2" charset="2"/>
              </a:rPr>
              <a:t>  5 beta users </a:t>
            </a:r>
            <a:r>
              <a:rPr lang="it-IT" sz="1400" dirty="0" err="1">
                <a:sym typeface="Wingdings" pitchFamily="2" charset="2"/>
              </a:rPr>
              <a:t>have</a:t>
            </a:r>
            <a:r>
              <a:rPr lang="it-IT" sz="1400" dirty="0">
                <a:sym typeface="Wingdings" pitchFamily="2" charset="2"/>
              </a:rPr>
              <a:t> access to Web API </a:t>
            </a:r>
            <a:r>
              <a:rPr lang="it-IT" sz="1400" dirty="0" err="1">
                <a:sym typeface="Wingdings" pitchFamily="2" charset="2"/>
              </a:rPr>
              <a:t>at</a:t>
            </a:r>
            <a:r>
              <a:rPr lang="it-IT" sz="1400" dirty="0">
                <a:sym typeface="Wingdings" pitchFamily="2" charset="2"/>
              </a:rPr>
              <a:t> the moment (2 F4E + 3 </a:t>
            </a:r>
            <a:r>
              <a:rPr lang="it-IT" sz="1400" dirty="0" err="1">
                <a:sym typeface="Wingdings" pitchFamily="2" charset="2"/>
              </a:rPr>
              <a:t>EUROfusion</a:t>
            </a:r>
            <a:r>
              <a:rPr lang="it-IT" sz="1400" dirty="0">
                <a:sym typeface="Wingdings" pitchFamily="2" charset="2"/>
              </a:rPr>
              <a:t>)</a:t>
            </a:r>
          </a:p>
          <a:p>
            <a:pPr algn="just"/>
            <a:endParaRPr lang="en-US" sz="1400" dirty="0">
              <a:sym typeface="Wingdings" pitchFamily="2" charset="2"/>
            </a:endParaRPr>
          </a:p>
          <a:p>
            <a:pPr algn="just"/>
            <a:r>
              <a:rPr lang="it-IT" sz="1400" dirty="0">
                <a:sym typeface="Wingdings" pitchFamily="2" charset="2"/>
              </a:rPr>
              <a:t>The access to </a:t>
            </a:r>
            <a:r>
              <a:rPr lang="it-IT" sz="1400" b="1" dirty="0" err="1">
                <a:solidFill>
                  <a:srgbClr val="C00000"/>
                </a:solidFill>
                <a:sym typeface="Wingdings" pitchFamily="2" charset="2"/>
              </a:rPr>
              <a:t>any</a:t>
            </a:r>
            <a:r>
              <a:rPr lang="it-IT" sz="1400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it-IT" sz="1400" dirty="0">
                <a:sym typeface="Wingdings" pitchFamily="2" charset="2"/>
              </a:rPr>
              <a:t>tool (in </a:t>
            </a:r>
            <a:r>
              <a:rPr lang="it-IT" sz="1400" dirty="0" err="1">
                <a:sym typeface="Wingdings" pitchFamily="2" charset="2"/>
              </a:rPr>
              <a:t>any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i="1" dirty="0" err="1">
                <a:sym typeface="Wingdings" pitchFamily="2" charset="2"/>
              </a:rPr>
              <a:t>form</a:t>
            </a:r>
            <a:r>
              <a:rPr lang="it-IT" sz="1400" dirty="0">
                <a:sym typeface="Wingdings" pitchFamily="2" charset="2"/>
              </a:rPr>
              <a:t>) </a:t>
            </a:r>
            <a:r>
              <a:rPr lang="it-IT" sz="1400" dirty="0" err="1">
                <a:sym typeface="Wingdings" pitchFamily="2" charset="2"/>
              </a:rPr>
              <a:t>requires</a:t>
            </a:r>
            <a:r>
              <a:rPr lang="it-IT" sz="1400" dirty="0">
                <a:sym typeface="Wingdings" pitchFamily="2" charset="2"/>
              </a:rPr>
              <a:t> the login to the QST VPN (via a </a:t>
            </a:r>
            <a:r>
              <a:rPr lang="it-IT" sz="1400" dirty="0" err="1">
                <a:sym typeface="Wingdings" pitchFamily="2" charset="2"/>
              </a:rPr>
              <a:t>keyfob</a:t>
            </a:r>
            <a:r>
              <a:rPr lang="it-IT" sz="1400" dirty="0">
                <a:sym typeface="Wingdings" pitchFamily="2" charset="2"/>
              </a:rPr>
              <a:t>, HW/SW), </a:t>
            </a:r>
            <a:r>
              <a:rPr lang="it-IT" sz="1400" dirty="0" err="1">
                <a:sym typeface="Wingdings" pitchFamily="2" charset="2"/>
              </a:rPr>
              <a:t>which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is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very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b="1" dirty="0" err="1">
                <a:sym typeface="Wingdings" pitchFamily="2" charset="2"/>
              </a:rPr>
              <a:t>strict</a:t>
            </a:r>
            <a:r>
              <a:rPr lang="it-IT" sz="1400" b="1" dirty="0">
                <a:sym typeface="Wingdings" pitchFamily="2" charset="2"/>
              </a:rPr>
              <a:t>  </a:t>
            </a:r>
            <a:r>
              <a:rPr lang="it-IT" sz="1400" dirty="0" err="1">
                <a:sym typeface="Wingdings" pitchFamily="2" charset="2"/>
              </a:rPr>
              <a:t>cuts</a:t>
            </a:r>
            <a:r>
              <a:rPr lang="it-IT" sz="1400" dirty="0">
                <a:sym typeface="Wingdings" pitchFamily="2" charset="2"/>
              </a:rPr>
              <a:t> down </a:t>
            </a:r>
            <a:r>
              <a:rPr lang="it-IT" sz="1400" dirty="0" err="1">
                <a:sym typeface="Wingdings" pitchFamily="2" charset="2"/>
              </a:rPr>
              <a:t>most</a:t>
            </a:r>
            <a:r>
              <a:rPr lang="it-IT" sz="1400" dirty="0">
                <a:sym typeface="Wingdings" pitchFamily="2" charset="2"/>
              </a:rPr>
              <a:t> of the </a:t>
            </a:r>
            <a:r>
              <a:rPr lang="it-IT" sz="1400" dirty="0" err="1">
                <a:sym typeface="Wingdings" pitchFamily="2" charset="2"/>
              </a:rPr>
              <a:t>external</a:t>
            </a:r>
            <a:r>
              <a:rPr lang="it-IT" sz="1400" dirty="0">
                <a:sym typeface="Wingdings" pitchFamily="2" charset="2"/>
              </a:rPr>
              <a:t> connections</a:t>
            </a:r>
          </a:p>
          <a:p>
            <a:pPr lvl="1" algn="just"/>
            <a:r>
              <a:rPr lang="it-IT" sz="1400" dirty="0" err="1">
                <a:sym typeface="Wingdings" pitchFamily="2" charset="2"/>
              </a:rPr>
              <a:t>cannot</a:t>
            </a:r>
            <a:r>
              <a:rPr lang="it-IT" sz="1400" dirty="0">
                <a:sym typeface="Wingdings" pitchFamily="2" charset="2"/>
              </a:rPr>
              <a:t> surf internet</a:t>
            </a:r>
          </a:p>
          <a:p>
            <a:pPr lvl="1" algn="just"/>
            <a:r>
              <a:rPr lang="it-IT" sz="1400" dirty="0" err="1">
                <a:sym typeface="Wingdings" pitchFamily="2" charset="2"/>
              </a:rPr>
              <a:t>Cannote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send</a:t>
            </a:r>
            <a:r>
              <a:rPr lang="it-IT" sz="1400" dirty="0">
                <a:sym typeface="Wingdings" pitchFamily="2" charset="2"/>
              </a:rPr>
              <a:t> emails</a:t>
            </a:r>
          </a:p>
          <a:p>
            <a:pPr lvl="1" algn="just"/>
            <a:r>
              <a:rPr lang="it-IT" sz="1400" dirty="0" err="1">
                <a:sym typeface="Wingdings" pitchFamily="2" charset="2"/>
              </a:rPr>
              <a:t>Cannot</a:t>
            </a:r>
            <a:r>
              <a:rPr lang="it-IT" sz="1400" dirty="0">
                <a:sym typeface="Wingdings" pitchFamily="2" charset="2"/>
              </a:rPr>
              <a:t>  </a:t>
            </a:r>
            <a:r>
              <a:rPr lang="it-IT" sz="1400" dirty="0" err="1">
                <a:sym typeface="Wingdings" pitchFamily="2" charset="2"/>
              </a:rPr>
              <a:t>print</a:t>
            </a:r>
            <a:r>
              <a:rPr lang="it-IT" sz="1400" dirty="0">
                <a:sym typeface="Wingdings" pitchFamily="2" charset="2"/>
              </a:rPr>
              <a:t> files</a:t>
            </a:r>
          </a:p>
          <a:p>
            <a:pPr lvl="1" algn="just"/>
            <a:r>
              <a:rPr lang="it-IT" sz="1400" dirty="0">
                <a:sym typeface="Wingdings" pitchFamily="2" charset="2"/>
              </a:rPr>
              <a:t>…</a:t>
            </a:r>
          </a:p>
          <a:p>
            <a:pPr algn="just"/>
            <a:endParaRPr lang="en-US" sz="1400" dirty="0">
              <a:sym typeface="Wingdings" pitchFamily="2" charset="2"/>
            </a:endParaRPr>
          </a:p>
          <a:p>
            <a:pPr algn="just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52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Remote tools update | 6 Sep 2022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4B85BE1-01CF-4A29-EC0E-E6C5C5B7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-164554"/>
            <a:ext cx="8003507" cy="891216"/>
          </a:xfrm>
        </p:spPr>
        <p:txBody>
          <a:bodyPr/>
          <a:lstStyle/>
          <a:p>
            <a:r>
              <a:rPr lang="en-US" sz="2800" b="1" dirty="0"/>
              <a:t>Nak</a:t>
            </a:r>
            <a:r>
              <a:rPr lang="en-US" sz="2800" dirty="0"/>
              <a:t>a Analysis Server</a:t>
            </a:r>
            <a:endParaRPr lang="en-US" sz="2800" b="1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C800E04-6EF4-B5E5-D901-BD05EDB6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94360"/>
            <a:ext cx="9108504" cy="1684366"/>
          </a:xfrm>
        </p:spPr>
        <p:txBody>
          <a:bodyPr>
            <a:noAutofit/>
          </a:bodyPr>
          <a:lstStyle/>
          <a:p>
            <a:pPr algn="just"/>
            <a:r>
              <a:rPr lang="it-IT" sz="1400" dirty="0">
                <a:sym typeface="Wingdings" pitchFamily="2" charset="2"/>
              </a:rPr>
              <a:t>Standard access via </a:t>
            </a:r>
            <a:r>
              <a:rPr lang="it-IT" sz="1400" b="1" dirty="0" err="1">
                <a:sym typeface="Wingdings" pitchFamily="2" charset="2"/>
              </a:rPr>
              <a:t>NoMachine</a:t>
            </a:r>
            <a:r>
              <a:rPr lang="it-IT" sz="1400" dirty="0">
                <a:sym typeface="Wingdings" pitchFamily="2" charset="2"/>
              </a:rPr>
              <a:t> (</a:t>
            </a:r>
            <a:r>
              <a:rPr lang="it-IT" sz="1400" dirty="0" err="1">
                <a:sym typeface="Wingdings" pitchFamily="2" charset="2"/>
              </a:rPr>
              <a:t>through</a:t>
            </a:r>
            <a:r>
              <a:rPr lang="it-IT" sz="1400" dirty="0">
                <a:sym typeface="Wingdings" pitchFamily="2" charset="2"/>
              </a:rPr>
              <a:t> the </a:t>
            </a:r>
            <a:r>
              <a:rPr lang="it-IT" sz="1400" b="1" dirty="0">
                <a:latin typeface="Courier" pitchFamily="2" charset="0"/>
                <a:sym typeface="Wingdings" pitchFamily="2" charset="2"/>
              </a:rPr>
              <a:t>nakafs17 </a:t>
            </a:r>
            <a:r>
              <a:rPr lang="it-IT" sz="1400" dirty="0">
                <a:sym typeface="Wingdings" pitchFamily="2" charset="2"/>
              </a:rPr>
              <a:t>server) or via </a:t>
            </a:r>
            <a:r>
              <a:rPr lang="it-IT" sz="1400" dirty="0" err="1">
                <a:sym typeface="Wingdings" pitchFamily="2" charset="2"/>
              </a:rPr>
              <a:t>ssh</a:t>
            </a:r>
            <a:endParaRPr lang="it-IT" sz="1400" dirty="0">
              <a:sym typeface="Wingdings" pitchFamily="2" charset="2"/>
            </a:endParaRPr>
          </a:p>
          <a:p>
            <a:pPr algn="just"/>
            <a:r>
              <a:rPr lang="it-IT" sz="1400" dirty="0" err="1">
                <a:sym typeface="Wingdings" pitchFamily="2" charset="2"/>
              </a:rPr>
              <a:t>It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gives</a:t>
            </a:r>
            <a:r>
              <a:rPr lang="it-IT" sz="1400" dirty="0">
                <a:sym typeface="Wingdings" pitchFamily="2" charset="2"/>
              </a:rPr>
              <a:t> access to:</a:t>
            </a:r>
          </a:p>
          <a:p>
            <a:pPr lvl="1" algn="just"/>
            <a:r>
              <a:rPr lang="it-IT" sz="1400" dirty="0">
                <a:sym typeface="Wingdings" pitchFamily="2" charset="2"/>
              </a:rPr>
              <a:t>Data access tools (</a:t>
            </a:r>
            <a:r>
              <a:rPr lang="it-IT" sz="1400" dirty="0" err="1">
                <a:sym typeface="Wingdings" pitchFamily="2" charset="2"/>
              </a:rPr>
              <a:t>eDas</a:t>
            </a:r>
            <a:r>
              <a:rPr lang="it-IT" sz="1400" dirty="0">
                <a:sym typeface="Wingdings" pitchFamily="2" charset="2"/>
              </a:rPr>
              <a:t> tool suite)</a:t>
            </a:r>
          </a:p>
          <a:p>
            <a:pPr lvl="1" algn="just"/>
            <a:r>
              <a:rPr lang="it-IT" sz="1400" dirty="0" err="1">
                <a:sym typeface="Wingdings" pitchFamily="2" charset="2"/>
              </a:rPr>
              <a:t>Developing</a:t>
            </a:r>
            <a:r>
              <a:rPr lang="it-IT" sz="1400" dirty="0">
                <a:sym typeface="Wingdings" pitchFamily="2" charset="2"/>
              </a:rPr>
              <a:t> tools (Python, Matlab, IDL C/C++, Fortran)</a:t>
            </a:r>
          </a:p>
          <a:p>
            <a:pPr lvl="1" algn="just"/>
            <a:r>
              <a:rPr lang="it-IT" sz="1400" dirty="0">
                <a:sym typeface="Wingdings" pitchFamily="2" charset="2"/>
              </a:rPr>
              <a:t>JT-60SA </a:t>
            </a:r>
            <a:r>
              <a:rPr lang="it-IT" sz="1400" dirty="0" err="1">
                <a:sym typeface="Wingdings" pitchFamily="2" charset="2"/>
              </a:rPr>
              <a:t>Research</a:t>
            </a:r>
            <a:r>
              <a:rPr lang="it-IT" sz="1400" dirty="0">
                <a:sym typeface="Wingdings" pitchFamily="2" charset="2"/>
              </a:rPr>
              <a:t> Management Site</a:t>
            </a:r>
          </a:p>
          <a:p>
            <a:pPr lvl="1" algn="just"/>
            <a:r>
              <a:rPr lang="it-IT" sz="1400" dirty="0">
                <a:sym typeface="Wingdings" pitchFamily="2" charset="2"/>
              </a:rPr>
              <a:t>In the future to QST </a:t>
            </a:r>
            <a:r>
              <a:rPr lang="it-IT" sz="1400" dirty="0" err="1">
                <a:sym typeface="Wingdings" pitchFamily="2" charset="2"/>
              </a:rPr>
              <a:t>codes</a:t>
            </a:r>
            <a:r>
              <a:rPr lang="it-IT" sz="1400" dirty="0">
                <a:sym typeface="Wingdings" pitchFamily="2" charset="2"/>
              </a:rPr>
              <a:t> (MECS,…)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8B0BEA-D21E-5ACF-96D8-AF76C77A4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51" y="2432917"/>
            <a:ext cx="3814859" cy="2476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FB72AB-7860-BB27-8DB6-11406691A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517282"/>
            <a:ext cx="2809153" cy="22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Remote tools update | 6 Sep 2022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4B85BE1-01CF-4A29-EC0E-E6C5C5B7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-164554"/>
            <a:ext cx="8003507" cy="891216"/>
          </a:xfrm>
        </p:spPr>
        <p:txBody>
          <a:bodyPr/>
          <a:lstStyle/>
          <a:p>
            <a:r>
              <a:rPr lang="en-US" sz="2800" b="1" dirty="0"/>
              <a:t>JT-60SA Research Management Site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4C800E04-6EF4-B5E5-D901-BD05EDB6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5" y="483518"/>
            <a:ext cx="4813807" cy="5688632"/>
          </a:xfrm>
        </p:spPr>
        <p:txBody>
          <a:bodyPr>
            <a:noAutofit/>
          </a:bodyPr>
          <a:lstStyle/>
          <a:p>
            <a:pPr lvl="2" algn="just"/>
            <a:endParaRPr lang="it-IT" sz="1400" dirty="0">
              <a:sym typeface="Wingdings" pitchFamily="2" charset="2"/>
            </a:endParaRPr>
          </a:p>
          <a:p>
            <a:pPr algn="just"/>
            <a:r>
              <a:rPr lang="it-IT" sz="1400" dirty="0">
                <a:sym typeface="Wingdings" pitchFamily="2" charset="2"/>
              </a:rPr>
              <a:t>Wiki-</a:t>
            </a:r>
            <a:r>
              <a:rPr lang="it-IT" sz="1400" dirty="0" err="1">
                <a:sym typeface="Wingdings" pitchFamily="2" charset="2"/>
              </a:rPr>
              <a:t>based</a:t>
            </a:r>
            <a:r>
              <a:rPr lang="it-IT" sz="1400" dirty="0">
                <a:sym typeface="Wingdings" pitchFamily="2" charset="2"/>
              </a:rPr>
              <a:t> intranet</a:t>
            </a:r>
          </a:p>
          <a:p>
            <a:pPr algn="just"/>
            <a:r>
              <a:rPr lang="it-IT" sz="1400" dirty="0" err="1">
                <a:sym typeface="Wingdings" pitchFamily="2" charset="2"/>
              </a:rPr>
              <a:t>Contains</a:t>
            </a:r>
            <a:r>
              <a:rPr lang="it-IT" sz="1400" dirty="0">
                <a:sym typeface="Wingdings" pitchFamily="2" charset="2"/>
              </a:rPr>
              <a:t> information </a:t>
            </a:r>
            <a:r>
              <a:rPr lang="it-IT" sz="1400" dirty="0" err="1">
                <a:sym typeface="Wingdings" pitchFamily="2" charset="2"/>
              </a:rPr>
              <a:t>about</a:t>
            </a:r>
            <a:endParaRPr lang="it-IT" sz="1400" dirty="0">
              <a:sym typeface="Wingdings" pitchFamily="2" charset="2"/>
            </a:endParaRPr>
          </a:p>
          <a:p>
            <a:pPr lvl="1" algn="just"/>
            <a:r>
              <a:rPr lang="en-US" sz="1400" dirty="0"/>
              <a:t>the structure of the Experiment Team</a:t>
            </a:r>
            <a:r>
              <a:rPr lang="en-GB" sz="1400" dirty="0"/>
              <a:t> </a:t>
            </a:r>
          </a:p>
          <a:p>
            <a:pPr lvl="1" algn="just">
              <a:lnSpc>
                <a:spcPct val="115000"/>
              </a:lnSpc>
            </a:pPr>
            <a:r>
              <a:rPr lang="en-US" sz="1400" dirty="0"/>
              <a:t>the procedure of the experiment proposal and approval</a:t>
            </a:r>
            <a:endParaRPr lang="en-IT" sz="1400" dirty="0"/>
          </a:p>
          <a:p>
            <a:pPr lvl="1" algn="just">
              <a:lnSpc>
                <a:spcPct val="115000"/>
              </a:lnSpc>
            </a:pPr>
            <a:r>
              <a:rPr lang="en-US" sz="1400" dirty="0"/>
              <a:t>the daily reporting during operation</a:t>
            </a:r>
          </a:p>
          <a:p>
            <a:pPr lvl="1" algn="just">
              <a:lnSpc>
                <a:spcPct val="115000"/>
              </a:lnSpc>
            </a:pPr>
            <a:r>
              <a:rPr lang="en-US" sz="1400" dirty="0"/>
              <a:t>the data access tools and software </a:t>
            </a:r>
            <a:br>
              <a:rPr lang="en-US" sz="1400" dirty="0"/>
            </a:br>
            <a:r>
              <a:rPr lang="en-US" sz="1400" dirty="0"/>
              <a:t>(including Data Handbook)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en-US" sz="1400" dirty="0"/>
              <a:t>Shift manning</a:t>
            </a:r>
          </a:p>
          <a:p>
            <a:pPr marL="457200" lvl="1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400" dirty="0">
                <a:solidFill>
                  <a:srgbClr val="C00000"/>
                </a:solidFill>
              </a:rPr>
              <a:t>Some of the links are just placeholders</a:t>
            </a:r>
          </a:p>
          <a:p>
            <a:pPr lvl="1" algn="just">
              <a:spcAft>
                <a:spcPts val="1000"/>
              </a:spcAft>
            </a:pPr>
            <a:endParaRPr lang="en-IT" sz="1400" dirty="0"/>
          </a:p>
          <a:p>
            <a:pPr algn="just"/>
            <a:endParaRPr lang="it-IT" sz="1400" dirty="0">
              <a:sym typeface="Wingdings" pitchFamily="2" charset="2"/>
            </a:endParaRPr>
          </a:p>
          <a:p>
            <a:pPr algn="just"/>
            <a:endParaRPr lang="it-IT" sz="1400" dirty="0">
              <a:sym typeface="Wingdings" pitchFamily="2" charset="2"/>
            </a:endParaRPr>
          </a:p>
          <a:p>
            <a:pPr marL="342900" lvl="1" indent="-342900" algn="just"/>
            <a:endParaRPr lang="it-IT" sz="1400" dirty="0">
              <a:sym typeface="Wingdings" pitchFamily="2" charset="2"/>
            </a:endParaRPr>
          </a:p>
          <a:p>
            <a:pPr lvl="1" algn="just"/>
            <a:endParaRPr lang="it-IT" sz="1400" dirty="0">
              <a:sym typeface="Wingdings" pitchFamily="2" charset="2"/>
            </a:endParaRPr>
          </a:p>
          <a:p>
            <a:pPr algn="just"/>
            <a:endParaRPr lang="en-US" sz="1400" dirty="0">
              <a:sym typeface="Wingdings" pitchFamily="2" charset="2"/>
            </a:endParaRPr>
          </a:p>
          <a:p>
            <a:pPr algn="just"/>
            <a:endParaRPr lang="en-US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CEF22-4270-4893-3583-BA1ADE288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578526"/>
            <a:ext cx="1800200" cy="15649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4DA68A-D168-3516-A27F-4C06AE0BD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378" y="692696"/>
            <a:ext cx="4118217" cy="40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2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Remote tools update | 6 Sep 2022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4B85BE1-01CF-4A29-EC0E-E6C5C5B7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-164554"/>
            <a:ext cx="8003507" cy="891216"/>
          </a:xfrm>
        </p:spPr>
        <p:txBody>
          <a:bodyPr/>
          <a:lstStyle/>
          <a:p>
            <a:r>
              <a:rPr lang="en-US" sz="2800" b="1" dirty="0"/>
              <a:t>HMI client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38F7822-098C-2221-4B43-38F4B8E5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94360"/>
            <a:ext cx="9108504" cy="1684366"/>
          </a:xfrm>
        </p:spPr>
        <p:txBody>
          <a:bodyPr>
            <a:noAutofit/>
          </a:bodyPr>
          <a:lstStyle/>
          <a:p>
            <a:pPr algn="just"/>
            <a:r>
              <a:rPr lang="it-IT" sz="1400" dirty="0" err="1">
                <a:sym typeface="Wingdings" pitchFamily="2" charset="2"/>
              </a:rPr>
              <a:t>It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gives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you</a:t>
            </a:r>
            <a:r>
              <a:rPr lang="it-IT" sz="1400" dirty="0">
                <a:sym typeface="Wingdings" pitchFamily="2" charset="2"/>
              </a:rPr>
              <a:t> access to the </a:t>
            </a:r>
            <a:r>
              <a:rPr lang="it-IT" sz="1400" dirty="0" err="1">
                <a:sym typeface="Wingdings" pitchFamily="2" charset="2"/>
              </a:rPr>
              <a:t>Discharge</a:t>
            </a:r>
            <a:r>
              <a:rPr lang="it-IT" sz="1400" dirty="0">
                <a:sym typeface="Wingdings" pitchFamily="2" charset="2"/>
              </a:rPr>
              <a:t> Editor and to the status of some </a:t>
            </a:r>
            <a:r>
              <a:rPr lang="it-IT" sz="1400" dirty="0" err="1">
                <a:sym typeface="Wingdings" pitchFamily="2" charset="2"/>
              </a:rPr>
              <a:t>plant</a:t>
            </a:r>
            <a:r>
              <a:rPr lang="it-IT" sz="1400" dirty="0">
                <a:sym typeface="Wingdings" pitchFamily="2" charset="2"/>
              </a:rPr>
              <a:t> systems</a:t>
            </a:r>
          </a:p>
          <a:p>
            <a:pPr algn="just"/>
            <a:r>
              <a:rPr lang="it-IT" sz="1400" dirty="0" err="1">
                <a:sym typeface="Wingdings" pitchFamily="2" charset="2"/>
              </a:rPr>
              <a:t>Based</a:t>
            </a:r>
            <a:r>
              <a:rPr lang="it-IT" sz="1400" dirty="0">
                <a:sym typeface="Wingdings" pitchFamily="2" charset="2"/>
              </a:rPr>
              <a:t> on </a:t>
            </a:r>
            <a:r>
              <a:rPr lang="it-IT" sz="1400" dirty="0" err="1">
                <a:sym typeface="Wingdings" pitchFamily="2" charset="2"/>
              </a:rPr>
              <a:t>all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technology</a:t>
            </a:r>
            <a:r>
              <a:rPr lang="it-IT" sz="1400" dirty="0">
                <a:sym typeface="Wingdings" pitchFamily="2" charset="2"/>
              </a:rPr>
              <a:t> (java applet…)</a:t>
            </a:r>
          </a:p>
          <a:p>
            <a:pPr algn="just"/>
            <a:r>
              <a:rPr lang="it-IT" sz="1400" dirty="0">
                <a:sym typeface="Wingdings" pitchFamily="2" charset="2"/>
              </a:rPr>
              <a:t>Official </a:t>
            </a:r>
            <a:r>
              <a:rPr lang="it-IT" sz="1400" dirty="0" err="1">
                <a:sym typeface="Wingdings" pitchFamily="2" charset="2"/>
              </a:rPr>
              <a:t>documentation</a:t>
            </a:r>
            <a:r>
              <a:rPr lang="it-IT" sz="1400" dirty="0">
                <a:sym typeface="Wingdings" pitchFamily="2" charset="2"/>
              </a:rPr>
              <a:t> </a:t>
            </a:r>
            <a:r>
              <a:rPr lang="it-IT" sz="1400" dirty="0" err="1">
                <a:sym typeface="Wingdings" pitchFamily="2" charset="2"/>
              </a:rPr>
              <a:t>requires</a:t>
            </a:r>
            <a:r>
              <a:rPr lang="it-IT" sz="1400" dirty="0">
                <a:sym typeface="Wingdings" pitchFamily="2" charset="2"/>
              </a:rPr>
              <a:t> Windows (7 or 10) and Internet Explorer to </a:t>
            </a:r>
            <a:r>
              <a:rPr lang="it-IT" sz="1400" dirty="0" err="1">
                <a:sym typeface="Wingdings" pitchFamily="2" charset="2"/>
              </a:rPr>
              <a:t>run</a:t>
            </a:r>
            <a:r>
              <a:rPr lang="it-IT" sz="1400" dirty="0">
                <a:sym typeface="Wingdings" pitchFamily="2" charset="2"/>
              </a:rPr>
              <a:t> the HMI client</a:t>
            </a:r>
          </a:p>
          <a:p>
            <a:pPr lvl="1"/>
            <a:r>
              <a:rPr lang="en-GB" sz="1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Once the Java Runtime Environment is installed and correctly configured HMI  client can be launched as a stand-alone application on any Windows and Linux machine (see instruction </a:t>
            </a:r>
            <a:r>
              <a:rPr lang="en-GB" sz="1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hlinkClick r:id="rId2"/>
              </a:rPr>
              <a:t>here</a:t>
            </a:r>
            <a:br>
              <a:rPr lang="en-GB" sz="1400" dirty="0"/>
            </a:br>
            <a:r>
              <a:rPr lang="it-IT" sz="1400" dirty="0">
                <a:sym typeface="Wingdings" pitchFamily="2" charset="2"/>
              </a:rPr>
              <a:t> </a:t>
            </a:r>
          </a:p>
          <a:p>
            <a:pPr algn="just"/>
            <a:endParaRPr lang="it-IT" sz="1400" dirty="0">
              <a:sym typeface="Wingdings" pitchFamily="2" charset="2"/>
            </a:endParaRPr>
          </a:p>
        </p:txBody>
      </p:sp>
      <p:pic>
        <p:nvPicPr>
          <p:cNvPr id="8" name="Picture 7" descr="A picture containing indoor, open, computer, refrigerator&#10;&#10;Description automatically generated">
            <a:extLst>
              <a:ext uri="{FF2B5EF4-FFF2-40B4-BE49-F238E27FC236}">
                <a16:creationId xmlns:a16="http://schemas.microsoft.com/office/drawing/2014/main" id="{47B4C5CF-4392-C6AC-71BA-3D10C54765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5655" y="2067694"/>
            <a:ext cx="4824536" cy="2713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AC49E4-5D7D-FB1F-17B6-5C023B00E584}"/>
              </a:ext>
            </a:extLst>
          </p:cNvPr>
          <p:cNvSpPr txBox="1"/>
          <p:nvPr/>
        </p:nvSpPr>
        <p:spPr>
          <a:xfrm>
            <a:off x="-36512" y="2775975"/>
            <a:ext cx="40384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it-IT" sz="1800" b="1" dirty="0">
                <a:solidFill>
                  <a:srgbClr val="003399"/>
                </a:solidFill>
                <a:sym typeface="Wingdings" pitchFamily="2" charset="2"/>
              </a:rPr>
              <a:t>QST </a:t>
            </a:r>
            <a:r>
              <a:rPr lang="it-IT" sz="1800" b="1" dirty="0" err="1">
                <a:solidFill>
                  <a:srgbClr val="003399"/>
                </a:solidFill>
                <a:sym typeface="Wingdings" pitchFamily="2" charset="2"/>
              </a:rPr>
              <a:t>announced</a:t>
            </a:r>
            <a:r>
              <a:rPr lang="it-IT" sz="1800" b="1" dirty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it-IT" sz="1800" b="1" dirty="0" err="1">
                <a:solidFill>
                  <a:srgbClr val="003399"/>
                </a:solidFill>
                <a:sym typeface="Wingdings" pitchFamily="2" charset="2"/>
              </a:rPr>
              <a:t>that</a:t>
            </a:r>
            <a:r>
              <a:rPr lang="it-IT" sz="1800" b="1" dirty="0">
                <a:solidFill>
                  <a:srgbClr val="003399"/>
                </a:solidFill>
                <a:sym typeface="Wingdings" pitchFamily="2" charset="2"/>
              </a:rPr>
              <a:t> a new </a:t>
            </a:r>
            <a:r>
              <a:rPr lang="it-IT" sz="1800" b="1" dirty="0" err="1">
                <a:solidFill>
                  <a:srgbClr val="003399"/>
                </a:solidFill>
                <a:sym typeface="Wingdings" pitchFamily="2" charset="2"/>
              </a:rPr>
              <a:t>version</a:t>
            </a:r>
            <a:r>
              <a:rPr lang="it-IT" sz="1800" b="1" dirty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it-IT" sz="1800" b="1" dirty="0" err="1">
                <a:solidFill>
                  <a:srgbClr val="003399"/>
                </a:solidFill>
                <a:sym typeface="Wingdings" pitchFamily="2" charset="2"/>
              </a:rPr>
              <a:t>will</a:t>
            </a:r>
            <a:r>
              <a:rPr lang="it-IT" sz="1800" b="1" dirty="0">
                <a:solidFill>
                  <a:srgbClr val="003399"/>
                </a:solidFill>
                <a:sym typeface="Wingdings" pitchFamily="2" charset="2"/>
              </a:rPr>
              <a:t> be </a:t>
            </a:r>
            <a:r>
              <a:rPr lang="it-IT" sz="1800" b="1" dirty="0" err="1">
                <a:solidFill>
                  <a:srgbClr val="003399"/>
                </a:solidFill>
                <a:sym typeface="Wingdings" pitchFamily="2" charset="2"/>
              </a:rPr>
              <a:t>develop</a:t>
            </a:r>
            <a:r>
              <a:rPr lang="it-IT" sz="1800" b="1" dirty="0">
                <a:solidFill>
                  <a:srgbClr val="003399"/>
                </a:solidFill>
                <a:sym typeface="Wingdings" pitchFamily="2" charset="2"/>
              </a:rPr>
              <a:t> </a:t>
            </a:r>
            <a:r>
              <a:rPr lang="it-IT" sz="1800" b="1" dirty="0" err="1">
                <a:solidFill>
                  <a:srgbClr val="003399"/>
                </a:solidFill>
                <a:sym typeface="Wingdings" pitchFamily="2" charset="2"/>
              </a:rPr>
              <a:t>using</a:t>
            </a:r>
            <a:r>
              <a:rPr lang="it-IT" sz="1800" b="1" dirty="0">
                <a:solidFill>
                  <a:srgbClr val="003399"/>
                </a:solidFill>
                <a:sym typeface="Wingdings" pitchFamily="2" charset="2"/>
              </a:rPr>
              <a:t> a </a:t>
            </a:r>
            <a:r>
              <a:rPr lang="it-IT" sz="1800" b="1" dirty="0" err="1">
                <a:solidFill>
                  <a:srgbClr val="003399"/>
                </a:solidFill>
                <a:sym typeface="Wingdings" pitchFamily="2" charset="2"/>
              </a:rPr>
              <a:t>different</a:t>
            </a:r>
            <a:r>
              <a:rPr lang="it-IT" sz="1800" b="1" dirty="0">
                <a:solidFill>
                  <a:srgbClr val="003399"/>
                </a:solidFill>
                <a:sym typeface="Wingdings" pitchFamily="2" charset="2"/>
              </a:rPr>
              <a:t> </a:t>
            </a:r>
            <a:br>
              <a:rPr lang="it-IT" sz="1800" b="1" dirty="0">
                <a:solidFill>
                  <a:srgbClr val="003399"/>
                </a:solidFill>
                <a:sym typeface="Wingdings" pitchFamily="2" charset="2"/>
              </a:rPr>
            </a:br>
            <a:r>
              <a:rPr lang="it-IT" sz="1800" b="1" dirty="0">
                <a:solidFill>
                  <a:srgbClr val="003399"/>
                </a:solidFill>
                <a:sym typeface="Wingdings" pitchFamily="2" charset="2"/>
              </a:rPr>
              <a:t>IT </a:t>
            </a:r>
            <a:r>
              <a:rPr lang="it-IT" sz="1800" b="1" dirty="0" err="1">
                <a:solidFill>
                  <a:srgbClr val="003399"/>
                </a:solidFill>
                <a:sym typeface="Wingdings" pitchFamily="2" charset="2"/>
              </a:rPr>
              <a:t>technology</a:t>
            </a:r>
            <a:r>
              <a:rPr lang="it-IT" sz="1800" b="1" dirty="0">
                <a:solidFill>
                  <a:srgbClr val="003399"/>
                </a:solidFill>
                <a:sym typeface="Wingdings" pitchFamily="2" charset="2"/>
              </a:rPr>
              <a:t> (</a:t>
            </a:r>
            <a:r>
              <a:rPr lang="it-IT" sz="1800" b="1" dirty="0" err="1">
                <a:solidFill>
                  <a:srgbClr val="003399"/>
                </a:solidFill>
                <a:sym typeface="Wingdings" pitchFamily="2" charset="2"/>
              </a:rPr>
              <a:t>available</a:t>
            </a:r>
            <a:r>
              <a:rPr lang="it-IT" sz="1800" b="1" dirty="0">
                <a:solidFill>
                  <a:srgbClr val="003399"/>
                </a:solidFill>
                <a:sym typeface="Wingdings" pitchFamily="2" charset="2"/>
              </a:rPr>
              <a:t> after IC?)</a:t>
            </a:r>
            <a:endParaRPr lang="it-IT" sz="18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5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G. De </a:t>
            </a:r>
            <a:r>
              <a:rPr lang="en-GB" dirty="0" err="1"/>
              <a:t>Tommasi</a:t>
            </a:r>
            <a:r>
              <a:rPr lang="en-GB" dirty="0"/>
              <a:t> | Remote tools update | 6 Sep 2022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4B85BE1-01CF-4A29-EC0E-E6C5C5B7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" y="-164554"/>
            <a:ext cx="8003507" cy="891216"/>
          </a:xfrm>
        </p:spPr>
        <p:txBody>
          <a:bodyPr/>
          <a:lstStyle/>
          <a:p>
            <a:r>
              <a:rPr lang="en-US" sz="2800" b="1" dirty="0"/>
              <a:t>Live streaming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38F7822-098C-2221-4B43-38F4B8E5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694360"/>
            <a:ext cx="9108504" cy="168436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Live stream of cameras or PC screens accessible via http </a:t>
            </a:r>
          </a:p>
          <a:p>
            <a:pPr marL="685800" lvl="1"/>
            <a:r>
              <a:rPr lang="en-GB" sz="1600" dirty="0"/>
              <a:t>Live streaming camera of JT-60SA central control 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Desktop of power supply system PC (following F4E request)</a:t>
            </a:r>
          </a:p>
          <a:p>
            <a:pPr algn="just"/>
            <a:endParaRPr lang="it-IT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71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E475-EE82-674E-B1E7-B5E871AB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7543800" cy="342900"/>
          </a:xfrm>
        </p:spPr>
        <p:txBody>
          <a:bodyPr/>
          <a:lstStyle/>
          <a:p>
            <a:r>
              <a:rPr lang="en-GB" dirty="0" err="1"/>
              <a:t>WebAPI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2EB9C-9C46-5648-9ED8-3AA0224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G. De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Tommasi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REC tasks | 6 Sep 2022 | Page </a:t>
            </a:r>
            <a:fld id="{6A6D9FA1-99C7-4910-8E32-B85D378B006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69315-451E-CD8D-E4D2-BBA76DE792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7303"/>
            <a:ext cx="3153058" cy="4321625"/>
          </a:xfrm>
          <a:prstGeom prst="rect">
            <a:avLst/>
          </a:prstGeom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B3CC461-FFE3-27F1-7B91-A45C480EA688}"/>
              </a:ext>
            </a:extLst>
          </p:cNvPr>
          <p:cNvSpPr txBox="1">
            <a:spLocks/>
          </p:cNvSpPr>
          <p:nvPr/>
        </p:nvSpPr>
        <p:spPr>
          <a:xfrm>
            <a:off x="3332570" y="587303"/>
            <a:ext cx="5600083" cy="1624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Released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 to a small group of beta testers (M. Verrecchia, V. Tomarchio, G. De Tommasi)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 E.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Belonohy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and M.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Iafrati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have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access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Connection to SSL-VPN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anyway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English</a:t>
            </a:r>
            <a:r>
              <a:rPr kumimoji="0" lang="it-IT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documentation</a:t>
            </a:r>
            <a:r>
              <a:rPr kumimoji="0" lang="it-IT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provided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authorization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QST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needed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use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service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11FF0-1169-C3AF-8FC0-DCF7B8D07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332635"/>
            <a:ext cx="5792757" cy="256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8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1616</TotalTime>
  <Words>871</Words>
  <Application>Microsoft Macintosh PowerPoint</Application>
  <PresentationFormat>On-screen Show (16:9)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Courier</vt:lpstr>
      <vt:lpstr>Office Theme</vt:lpstr>
      <vt:lpstr> </vt:lpstr>
      <vt:lpstr>Contents</vt:lpstr>
      <vt:lpstr>Available tools</vt:lpstr>
      <vt:lpstr>Available tools (cont’d)</vt:lpstr>
      <vt:lpstr>Naka Analysis Server</vt:lpstr>
      <vt:lpstr>JT-60SA Research Management Site</vt:lpstr>
      <vt:lpstr>HMI client</vt:lpstr>
      <vt:lpstr>Live streaming</vt:lpstr>
      <vt:lpstr>WebAPI</vt:lpstr>
      <vt:lpstr>Once you get the fob</vt:lpstr>
      <vt:lpstr>Once you get the fob (cont’d)</vt:lpstr>
      <vt:lpstr>Additional resources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GIANMARIA DE TOMMASI</cp:lastModifiedBy>
  <cp:revision>55</cp:revision>
  <cp:lastPrinted>2014-10-16T14:51:28Z</cp:lastPrinted>
  <dcterms:created xsi:type="dcterms:W3CDTF">2021-12-22T14:29:37Z</dcterms:created>
  <dcterms:modified xsi:type="dcterms:W3CDTF">2022-09-05T10:30:18Z</dcterms:modified>
</cp:coreProperties>
</file>