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57" r:id="rId3"/>
    <p:sldId id="263" r:id="rId4"/>
    <p:sldId id="264" r:id="rId5"/>
    <p:sldId id="268" r:id="rId6"/>
    <p:sldId id="265" r:id="rId7"/>
    <p:sldId id="267" r:id="rId8"/>
    <p:sldId id="269" r:id="rId9"/>
    <p:sldId id="270" r:id="rId10"/>
    <p:sldId id="271" r:id="rId11"/>
  </p:sldIdLst>
  <p:sldSz cx="9144000" cy="5143500" type="screen16x9"/>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E3E3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56" autoAdjust="0"/>
    <p:restoredTop sz="96327" autoAdjust="0"/>
  </p:normalViewPr>
  <p:slideViewPr>
    <p:cSldViewPr showGuides="1">
      <p:cViewPr varScale="1">
        <p:scale>
          <a:sx n="154" d="100"/>
          <a:sy n="154" d="100"/>
        </p:scale>
        <p:origin x="200" y="36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howGuides="1">
      <p:cViewPr varScale="1">
        <p:scale>
          <a:sx n="85" d="100"/>
          <a:sy n="85" d="100"/>
        </p:scale>
        <p:origin x="-3834"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dirty="0">
              <a:latin typeface="Arial" panose="020B0604020202020204" pitchFamily="34" charset="0"/>
            </a:endParaRPr>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15B2C45A-E869-45FE-B529-AF49C0F3C669}" type="datetimeFigureOut">
              <a:rPr lang="en-GB" smtClean="0">
                <a:latin typeface="Arial" panose="020B0604020202020204" pitchFamily="34" charset="0"/>
              </a:rPr>
              <a:pPr/>
              <a:t>05/09/2022</a:t>
            </a:fld>
            <a:endParaRPr lang="en-GB" dirty="0">
              <a:latin typeface="Arial" panose="020B0604020202020204" pitchFamily="34" charset="0"/>
            </a:endParaRPr>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dirty="0">
              <a:latin typeface="Arial" panose="020B0604020202020204" pitchFamily="34" charset="0"/>
            </a:endParaRPr>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A1166760-0E69-430F-A97F-08802152DB5E}" type="slidenum">
              <a:rPr lang="en-GB" smtClean="0">
                <a:latin typeface="Arial" panose="020B0604020202020204" pitchFamily="34" charset="0"/>
              </a:rPr>
              <a:pPr/>
              <a:t>‹#›</a:t>
            </a:fld>
            <a:endParaRPr lang="en-GB" dirty="0">
              <a:latin typeface="Arial" panose="020B0604020202020204" pitchFamily="34" charset="0"/>
            </a:endParaRPr>
          </a:p>
        </p:txBody>
      </p:sp>
    </p:spTree>
    <p:extLst>
      <p:ext uri="{BB962C8B-B14F-4D97-AF65-F5344CB8AC3E}">
        <p14:creationId xmlns:p14="http://schemas.microsoft.com/office/powerpoint/2010/main" val="2943649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atin typeface="Arial" panose="020B0604020202020204" pitchFamily="34" charset="0"/>
              </a:defRPr>
            </a:lvl1pPr>
          </a:lstStyle>
          <a:p>
            <a:fld id="{F93E6C17-F35F-4654-8DE9-B693AC206066}" type="datetimeFigureOut">
              <a:rPr lang="en-GB" smtClean="0"/>
              <a:pPr/>
              <a:t>05/09/2022</a:t>
            </a:fld>
            <a:endParaRPr lang="en-GB" dirty="0"/>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GB"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atin typeface="Arial" panose="020B0604020202020204" pitchFamily="34" charset="0"/>
              </a:defRPr>
            </a:lvl1pPr>
          </a:lstStyle>
          <a:p>
            <a:fld id="{49027E0A-1465-4A40-B1D5-9126D49509FC}" type="slidenum">
              <a:rPr lang="en-GB" smtClean="0"/>
              <a:pPr/>
              <a:t>‹#›</a:t>
            </a:fld>
            <a:endParaRPr lang="en-GB" dirty="0"/>
          </a:p>
        </p:txBody>
      </p:sp>
    </p:spTree>
    <p:extLst>
      <p:ext uri="{BB962C8B-B14F-4D97-AF65-F5344CB8AC3E}">
        <p14:creationId xmlns:p14="http://schemas.microsoft.com/office/powerpoint/2010/main" val="251334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5536" y="1761660"/>
            <a:ext cx="8496944" cy="972108"/>
          </a:xfrm>
        </p:spPr>
        <p:txBody>
          <a:bodyPr>
            <a:noAutofit/>
          </a:bodyPr>
          <a:lstStyle>
            <a:lvl1pPr algn="l">
              <a:defRPr sz="3500" b="1" baseline="0">
                <a:latin typeface="Arial" panose="020B0604020202020204" pitchFamily="34" charset="0"/>
                <a:cs typeface="Arial" panose="020B0604020202020204" pitchFamily="34" charset="0"/>
              </a:defRPr>
            </a:lvl1pPr>
          </a:lstStyle>
          <a:p>
            <a:r>
              <a:rPr lang="en-GB" dirty="0"/>
              <a:t>Presentation title</a:t>
            </a:r>
          </a:p>
        </p:txBody>
      </p:sp>
      <p:sp>
        <p:nvSpPr>
          <p:cNvPr id="3" name="Subtitle 2"/>
          <p:cNvSpPr>
            <a:spLocks noGrp="1"/>
          </p:cNvSpPr>
          <p:nvPr>
            <p:ph type="subTitle" idx="1" hasCustomPrompt="1"/>
          </p:nvPr>
        </p:nvSpPr>
        <p:spPr>
          <a:xfrm>
            <a:off x="395536" y="3219822"/>
            <a:ext cx="4392488" cy="324036"/>
          </a:xfrm>
        </p:spPr>
        <p:txBody>
          <a:bodyPr>
            <a:normAutofit/>
          </a:bodyPr>
          <a:lstStyle>
            <a:lvl1pPr marL="0" indent="0" algn="l">
              <a:buNone/>
              <a:defRPr sz="2200" b="1"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a:t>
            </a:r>
            <a:r>
              <a:rPr lang="en-US"/>
              <a:t>of presenter</a:t>
            </a:r>
            <a:endParaRPr lang="en-US" dirty="0"/>
          </a:p>
        </p:txBody>
      </p:sp>
      <p:sp>
        <p:nvSpPr>
          <p:cNvPr id="5" name="AutoShape 2" descr="https://idw-online.de/pages/de/institutionlogo921"/>
          <p:cNvSpPr>
            <a:spLocks noChangeAspect="1" noChangeArrowheads="1"/>
          </p:cNvSpPr>
          <p:nvPr userDrawn="1"/>
        </p:nvSpPr>
        <p:spPr bwMode="auto">
          <a:xfrm>
            <a:off x="155576" y="-342900"/>
            <a:ext cx="1076325" cy="714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Picture Placeholder 10"/>
          <p:cNvSpPr>
            <a:spLocks noGrp="1"/>
          </p:cNvSpPr>
          <p:nvPr>
            <p:ph type="pic" sz="quarter" idx="10" hasCustomPrompt="1"/>
          </p:nvPr>
        </p:nvSpPr>
        <p:spPr>
          <a:xfrm>
            <a:off x="395537" y="4268763"/>
            <a:ext cx="1295375" cy="679252"/>
          </a:xfrm>
        </p:spPr>
        <p:txBody>
          <a:bodyPr>
            <a:normAutofit/>
          </a:bodyPr>
          <a:lstStyle>
            <a:lvl1pPr marL="0" indent="0" algn="ctr">
              <a:buFontTx/>
              <a:buNone/>
              <a:defRPr sz="1800">
                <a:latin typeface="Arial" panose="020B0604020202020204" pitchFamily="34" charset="0"/>
                <a:cs typeface="Arial" panose="020B0604020202020204" pitchFamily="34" charset="0"/>
              </a:defRPr>
            </a:lvl1pPr>
          </a:lstStyle>
          <a:p>
            <a:r>
              <a:rPr lang="en-US" dirty="0"/>
              <a:t>Logo of presenter</a:t>
            </a:r>
            <a:endParaRPr lang="en-GB" dirty="0"/>
          </a:p>
        </p:txBody>
      </p:sp>
      <p:sp>
        <p:nvSpPr>
          <p:cNvPr id="11" name="Rectangle 10"/>
          <p:cNvSpPr/>
          <p:nvPr userDrawn="1"/>
        </p:nvSpPr>
        <p:spPr>
          <a:xfrm>
            <a:off x="5724129" y="4245936"/>
            <a:ext cx="3168352" cy="7020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9" name="Group 8"/>
          <p:cNvGrpSpPr/>
          <p:nvPr userDrawn="1"/>
        </p:nvGrpSpPr>
        <p:grpSpPr>
          <a:xfrm>
            <a:off x="18230283" y="30189672"/>
            <a:ext cx="9924896" cy="1336231"/>
            <a:chOff x="18230283" y="40396912"/>
            <a:chExt cx="9924896" cy="1781641"/>
          </a:xfrm>
        </p:grpSpPr>
        <p:sp>
          <p:nvSpPr>
            <p:cNvPr id="10" name="Rectangle 9"/>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3" name="Picture 12"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4" name="Group 13"/>
          <p:cNvGrpSpPr/>
          <p:nvPr userDrawn="1"/>
        </p:nvGrpSpPr>
        <p:grpSpPr>
          <a:xfrm>
            <a:off x="18382683" y="30303972"/>
            <a:ext cx="9924896" cy="1336231"/>
            <a:chOff x="18230283" y="40396912"/>
            <a:chExt cx="9924896" cy="1781641"/>
          </a:xfrm>
        </p:grpSpPr>
        <p:sp>
          <p:nvSpPr>
            <p:cNvPr id="15" name="Rectangle 14"/>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6" name="Picture 15"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7" name="Group 16"/>
          <p:cNvGrpSpPr/>
          <p:nvPr userDrawn="1"/>
        </p:nvGrpSpPr>
        <p:grpSpPr>
          <a:xfrm>
            <a:off x="18535083" y="30418272"/>
            <a:ext cx="9924896" cy="1336231"/>
            <a:chOff x="18230283" y="40396912"/>
            <a:chExt cx="9924896" cy="1781641"/>
          </a:xfrm>
        </p:grpSpPr>
        <p:sp>
          <p:nvSpPr>
            <p:cNvPr id="18" name="Rectangle 17"/>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9" name="Picture 18"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20" name="Group 19"/>
          <p:cNvGrpSpPr/>
          <p:nvPr userDrawn="1"/>
        </p:nvGrpSpPr>
        <p:grpSpPr>
          <a:xfrm>
            <a:off x="18687483" y="30532572"/>
            <a:ext cx="9924896" cy="1336231"/>
            <a:chOff x="18230283" y="40396912"/>
            <a:chExt cx="9924896" cy="1781641"/>
          </a:xfrm>
        </p:grpSpPr>
        <p:sp>
          <p:nvSpPr>
            <p:cNvPr id="21" name="Rectangle 20"/>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22" name="Picture 21"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pic>
        <p:nvPicPr>
          <p:cNvPr id="24" name="Bild 7"/>
          <p:cNvPicPr>
            <a:picLocks noChangeAspect="1"/>
          </p:cNvPicPr>
          <p:nvPr userDrawn="1"/>
        </p:nvPicPr>
        <p:blipFill rotWithShape="1">
          <a:blip r:embed="rId3" cstate="print">
            <a:extLst>
              <a:ext uri="{28A0092B-C50C-407E-A947-70E740481C1C}">
                <a14:useLocalDpi xmlns:a14="http://schemas.microsoft.com/office/drawing/2010/main" val="0"/>
              </a:ext>
            </a:extLst>
          </a:blip>
          <a:srcRect t="1" b="27348"/>
          <a:stretch/>
        </p:blipFill>
        <p:spPr>
          <a:xfrm>
            <a:off x="0" y="0"/>
            <a:ext cx="9144000" cy="4176000"/>
          </a:xfrm>
          <a:prstGeom prst="rect">
            <a:avLst/>
          </a:prstGeom>
        </p:spPr>
      </p:pic>
      <p:pic>
        <p:nvPicPr>
          <p:cNvPr id="25" name="Bild 13" descr="EU_und_Text.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36096" y="4320000"/>
            <a:ext cx="3456384" cy="649203"/>
          </a:xfrm>
          <a:prstGeom prst="rect">
            <a:avLst/>
          </a:prstGeom>
        </p:spPr>
      </p:pic>
    </p:spTree>
    <p:extLst>
      <p:ext uri="{BB962C8B-B14F-4D97-AF65-F5344CB8AC3E}">
        <p14:creationId xmlns:p14="http://schemas.microsoft.com/office/powerpoint/2010/main" val="169429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userDrawn="1"/>
        </p:nvSpPr>
        <p:spPr>
          <a:xfrm>
            <a:off x="0" y="0"/>
            <a:ext cx="9144000" cy="51435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2" name="Title 1"/>
          <p:cNvSpPr>
            <a:spLocks noGrp="1"/>
          </p:cNvSpPr>
          <p:nvPr>
            <p:ph type="title"/>
          </p:nvPr>
        </p:nvSpPr>
        <p:spPr>
          <a:xfrm>
            <a:off x="457200" y="57150"/>
            <a:ext cx="7543800" cy="342900"/>
          </a:xfrm>
        </p:spPr>
        <p:txBody>
          <a:bodyPr>
            <a:noAutofit/>
          </a:bodyPr>
          <a:lstStyle>
            <a:lvl1pPr algn="l">
              <a:lnSpc>
                <a:spcPts val="3200"/>
              </a:lnSpc>
              <a:defRPr sz="3200" b="1">
                <a:latin typeface="Arial" panose="020B0604020202020204" pitchFamily="34" charset="0"/>
                <a:cs typeface="Arial" panose="020B0604020202020204" pitchFamily="34" charset="0"/>
              </a:defRPr>
            </a:lvl1pPr>
          </a:lstStyle>
          <a:p>
            <a:r>
              <a:rPr lang="en-GB"/>
              <a:t>Click to edit Master title style</a:t>
            </a:r>
            <a:endParaRPr lang="en-GB" dirty="0"/>
          </a:p>
        </p:txBody>
      </p:sp>
      <p:sp>
        <p:nvSpPr>
          <p:cNvPr id="3" name="Content Placeholder 2"/>
          <p:cNvSpPr>
            <a:spLocks noGrp="1"/>
          </p:cNvSpPr>
          <p:nvPr>
            <p:ph idx="1"/>
          </p:nvPr>
        </p:nvSpPr>
        <p:spPr>
          <a:xfrm>
            <a:off x="457200" y="1059582"/>
            <a:ext cx="8229600" cy="3672408"/>
          </a:xfrm>
        </p:spPr>
        <p:txBody>
          <a:bodyPr/>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cs typeface="Arial" panose="020B0604020202020204" pitchFamily="34" charset="0"/>
              </a:defRPr>
            </a:lvl3pPr>
            <a:lvl4pPr>
              <a:defRPr/>
            </a:lvl4pPr>
            <a:lvl5pPr>
              <a:defRPr/>
            </a:lvl5pPr>
          </a:lstStyle>
          <a:p>
            <a:pPr lvl="0"/>
            <a:r>
              <a:rPr lang="en-GB"/>
              <a:t>Click to edit Master text styles</a:t>
            </a:r>
          </a:p>
          <a:p>
            <a:pPr lvl="1"/>
            <a:r>
              <a:rPr lang="en-GB"/>
              <a:t>Second level</a:t>
            </a:r>
          </a:p>
          <a:p>
            <a:pPr lvl="2"/>
            <a:r>
              <a:rPr lang="en-GB"/>
              <a:t>Third level</a:t>
            </a:r>
          </a:p>
        </p:txBody>
      </p:sp>
      <p:sp>
        <p:nvSpPr>
          <p:cNvPr id="8" name="Footer Placeholder 4"/>
          <p:cNvSpPr>
            <a:spLocks noGrp="1"/>
          </p:cNvSpPr>
          <p:nvPr>
            <p:ph type="ftr" sz="quarter" idx="11"/>
          </p:nvPr>
        </p:nvSpPr>
        <p:spPr>
          <a:xfrm>
            <a:off x="467544" y="4908928"/>
            <a:ext cx="8240228" cy="201104"/>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Name of presenter | Conference | Venue | Date </a:t>
            </a:r>
            <a:r>
              <a:rPr lang="en-GB"/>
              <a:t>| Page </a:t>
            </a:r>
            <a:fld id="{6A6D9FA1-99C7-4910-8E32-B85D378B0060}" type="slidenum">
              <a:rPr lang="en-GB" smtClean="0"/>
              <a:pPr algn="r"/>
              <a:t>‹#›</a:t>
            </a:fld>
            <a:endParaRPr lang="en-GB" dirty="0"/>
          </a:p>
        </p:txBody>
      </p:sp>
      <p:pic>
        <p:nvPicPr>
          <p:cNvPr id="7" name="Picture 6"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6416" y="70180"/>
            <a:ext cx="367958" cy="373990"/>
          </a:xfrm>
          <a:prstGeom prst="rect">
            <a:avLst/>
          </a:prstGeom>
        </p:spPr>
      </p:pic>
    </p:spTree>
    <p:extLst>
      <p:ext uri="{BB962C8B-B14F-4D97-AF65-F5344CB8AC3E}">
        <p14:creationId xmlns:p14="http://schemas.microsoft.com/office/powerpoint/2010/main" val="1996975160"/>
      </p:ext>
    </p:extLst>
  </p:cSld>
  <p:clrMapOvr>
    <a:masterClrMapping/>
  </p:clrMapOvr>
  <p:hf sldNum="0" hd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AEB1851A-CFBC-47C7-80F8-04FF84B1759D}" type="datetimeFigureOut">
              <a:rPr lang="en-GB" smtClean="0"/>
              <a:pPr/>
              <a:t>05/09/2022</a:t>
            </a:fld>
            <a:endParaRPr lang="en-GB"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6A6D9FA1-99C7-4910-8E32-B85D378B0060}" type="slidenum">
              <a:rPr lang="en-GB" smtClean="0"/>
              <a:pPr/>
              <a:t>‹#›</a:t>
            </a:fld>
            <a:endParaRPr lang="en-GB" dirty="0"/>
          </a:p>
        </p:txBody>
      </p:sp>
    </p:spTree>
    <p:extLst>
      <p:ext uri="{BB962C8B-B14F-4D97-AF65-F5344CB8AC3E}">
        <p14:creationId xmlns:p14="http://schemas.microsoft.com/office/powerpoint/2010/main" val="88664204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iki.euro-fusion.org/wiki/WPSA_Enhancements:_Remote_Access_Architecture#Meeting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p>
        </p:txBody>
      </p:sp>
      <p:sp>
        <p:nvSpPr>
          <p:cNvPr id="3" name="Subtitle 2"/>
          <p:cNvSpPr>
            <a:spLocks noGrp="1"/>
          </p:cNvSpPr>
          <p:nvPr>
            <p:ph type="subTitle" idx="1"/>
          </p:nvPr>
        </p:nvSpPr>
        <p:spPr>
          <a:xfrm>
            <a:off x="107504" y="3003798"/>
            <a:ext cx="5112568" cy="1200329"/>
          </a:xfrm>
        </p:spPr>
        <p:txBody>
          <a:bodyPr>
            <a:normAutofit/>
          </a:bodyPr>
          <a:lstStyle/>
          <a:p>
            <a:r>
              <a:rPr lang="en-US" sz="1100" dirty="0"/>
              <a:t>G. De Tommasi</a:t>
            </a:r>
            <a:r>
              <a:rPr lang="en-US" sz="1100" baseline="30000" dirty="0"/>
              <a:t>1,2</a:t>
            </a:r>
          </a:p>
          <a:p>
            <a:r>
              <a:rPr lang="en-US" sz="1050" dirty="0"/>
              <a:t>Task contributors : H. </a:t>
            </a:r>
            <a:r>
              <a:rPr lang="en-US" sz="1050" dirty="0" err="1"/>
              <a:t>Ancher</a:t>
            </a:r>
            <a:r>
              <a:rPr lang="en-US" sz="1050" dirty="0"/>
              <a:t> (CEA), F. </a:t>
            </a:r>
            <a:r>
              <a:rPr lang="en-US" sz="1050" dirty="0" err="1"/>
              <a:t>Imbeaux</a:t>
            </a:r>
            <a:r>
              <a:rPr lang="en-US" sz="1050" dirty="0"/>
              <a:t> (CEA), </a:t>
            </a:r>
            <a:br>
              <a:rPr lang="en-US" sz="1050" dirty="0"/>
            </a:br>
            <a:r>
              <a:rPr lang="en-US" sz="1050" dirty="0"/>
              <a:t>C. Fuchs (IPP), A. Winter (IPP), G. </a:t>
            </a:r>
            <a:r>
              <a:rPr lang="en-US" sz="1050" dirty="0" err="1"/>
              <a:t>Manduchi</a:t>
            </a:r>
            <a:r>
              <a:rPr lang="en-US" sz="1050" dirty="0"/>
              <a:t> (RFX)</a:t>
            </a:r>
          </a:p>
          <a:p>
            <a:r>
              <a:rPr lang="en-US" sz="800" b="0" baseline="30000" dirty="0"/>
              <a:t>1</a:t>
            </a:r>
            <a:r>
              <a:rPr lang="en-US" sz="800" b="0" dirty="0"/>
              <a:t>Consorzio CREATE</a:t>
            </a:r>
          </a:p>
          <a:p>
            <a:r>
              <a:rPr lang="en-US" sz="800" b="0" baseline="30000" dirty="0"/>
              <a:t>2</a:t>
            </a:r>
            <a:r>
              <a:rPr lang="en-US" sz="800" b="0" dirty="0"/>
              <a:t>Department of Electrical Engineering and Information Technology, University of Naples Federico II, Italy</a:t>
            </a:r>
          </a:p>
        </p:txBody>
      </p:sp>
      <p:sp>
        <p:nvSpPr>
          <p:cNvPr id="5" name="Rectangle 4">
            <a:extLst>
              <a:ext uri="{FF2B5EF4-FFF2-40B4-BE49-F238E27FC236}">
                <a16:creationId xmlns:a16="http://schemas.microsoft.com/office/drawing/2014/main" id="{13A575D9-4B2C-9547-A865-6D57039CF7B9}"/>
              </a:ext>
            </a:extLst>
          </p:cNvPr>
          <p:cNvSpPr/>
          <p:nvPr/>
        </p:nvSpPr>
        <p:spPr>
          <a:xfrm>
            <a:off x="5220072" y="4299942"/>
            <a:ext cx="3890885" cy="685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6" name="Picture 5">
            <a:extLst>
              <a:ext uri="{FF2B5EF4-FFF2-40B4-BE49-F238E27FC236}">
                <a16:creationId xmlns:a16="http://schemas.microsoft.com/office/drawing/2014/main" id="{811F0D9A-94BA-EE48-9317-87017801B2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8750" y="4295410"/>
            <a:ext cx="3627746" cy="744154"/>
          </a:xfrm>
          <a:prstGeom prst="rect">
            <a:avLst/>
          </a:prstGeom>
        </p:spPr>
      </p:pic>
      <p:sp>
        <p:nvSpPr>
          <p:cNvPr id="4" name="Rectangle 3">
            <a:extLst>
              <a:ext uri="{FF2B5EF4-FFF2-40B4-BE49-F238E27FC236}">
                <a16:creationId xmlns:a16="http://schemas.microsoft.com/office/drawing/2014/main" id="{6AEB95C9-8A4A-374F-84D7-550A7671B92F}"/>
              </a:ext>
            </a:extLst>
          </p:cNvPr>
          <p:cNvSpPr/>
          <p:nvPr/>
        </p:nvSpPr>
        <p:spPr>
          <a:xfrm>
            <a:off x="222038" y="1707654"/>
            <a:ext cx="5186712" cy="1200329"/>
          </a:xfrm>
          <a:prstGeom prst="rect">
            <a:avLst/>
          </a:prstGeom>
        </p:spPr>
        <p:txBody>
          <a:bodyPr wrap="square">
            <a:spAutoFit/>
          </a:bodyPr>
          <a:lstStyle/>
          <a:p>
            <a:r>
              <a:rPr lang="en-US" sz="2400" b="1" dirty="0"/>
              <a:t>2022 Remote Experimentation Centre Activities  </a:t>
            </a:r>
            <a:br>
              <a:rPr lang="en-US" sz="2400" b="1" dirty="0"/>
            </a:br>
            <a:r>
              <a:rPr lang="en-US" sz="2400" b="1"/>
              <a:t>6</a:t>
            </a:r>
            <a:r>
              <a:rPr lang="en-US" b="1"/>
              <a:t> September </a:t>
            </a:r>
            <a:r>
              <a:rPr lang="en-US" b="1" dirty="0"/>
              <a:t>2022</a:t>
            </a:r>
            <a:endParaRPr lang="en-GB" sz="2400" dirty="0"/>
          </a:p>
        </p:txBody>
      </p:sp>
      <p:pic>
        <p:nvPicPr>
          <p:cNvPr id="7" name="Picture 17">
            <a:extLst>
              <a:ext uri="{FF2B5EF4-FFF2-40B4-BE49-F238E27FC236}">
                <a16:creationId xmlns:a16="http://schemas.microsoft.com/office/drawing/2014/main" id="{C4D7329C-809C-6049-8793-0FF88984B6A9}"/>
              </a:ext>
            </a:extLst>
          </p:cNvPr>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612" y="4352370"/>
            <a:ext cx="576063" cy="5760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4CFCCC64-5162-DF47-80F4-493FA8E6C7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5068" y="4395316"/>
            <a:ext cx="1977028" cy="507932"/>
          </a:xfrm>
          <a:prstGeom prst="rect">
            <a:avLst/>
          </a:prstGeom>
        </p:spPr>
      </p:pic>
      <p:pic>
        <p:nvPicPr>
          <p:cNvPr id="9" name="Picture 8">
            <a:extLst>
              <a:ext uri="{FF2B5EF4-FFF2-40B4-BE49-F238E27FC236}">
                <a16:creationId xmlns:a16="http://schemas.microsoft.com/office/drawing/2014/main" id="{B80F60FF-A512-9C49-8EEC-9AD63EB0A66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045416" y="4374017"/>
            <a:ext cx="2089584" cy="601999"/>
          </a:xfrm>
          <a:prstGeom prst="rect">
            <a:avLst/>
          </a:prstGeom>
        </p:spPr>
      </p:pic>
    </p:spTree>
    <p:extLst>
      <p:ext uri="{BB962C8B-B14F-4D97-AF65-F5344CB8AC3E}">
        <p14:creationId xmlns:p14="http://schemas.microsoft.com/office/powerpoint/2010/main" val="6974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4E475-EE82-674E-B1E7-B5E871AB277D}"/>
              </a:ext>
            </a:extLst>
          </p:cNvPr>
          <p:cNvSpPr>
            <a:spLocks noGrp="1"/>
          </p:cNvSpPr>
          <p:nvPr>
            <p:ph type="title"/>
          </p:nvPr>
        </p:nvSpPr>
        <p:spPr>
          <a:xfrm>
            <a:off x="457200" y="123478"/>
            <a:ext cx="7543800" cy="342900"/>
          </a:xfrm>
        </p:spPr>
        <p:txBody>
          <a:bodyPr/>
          <a:lstStyle/>
          <a:p>
            <a:r>
              <a:rPr lang="en-GB" dirty="0"/>
              <a:t>Possible plan for 2023</a:t>
            </a:r>
          </a:p>
        </p:txBody>
      </p:sp>
      <p:sp>
        <p:nvSpPr>
          <p:cNvPr id="3" name="Content Placeholder 2">
            <a:extLst>
              <a:ext uri="{FF2B5EF4-FFF2-40B4-BE49-F238E27FC236}">
                <a16:creationId xmlns:a16="http://schemas.microsoft.com/office/drawing/2014/main" id="{C3B5B9B4-FA2C-C24A-9352-55D0348EADD7}"/>
              </a:ext>
            </a:extLst>
          </p:cNvPr>
          <p:cNvSpPr>
            <a:spLocks noGrp="1"/>
          </p:cNvSpPr>
          <p:nvPr>
            <p:ph idx="1"/>
          </p:nvPr>
        </p:nvSpPr>
        <p:spPr>
          <a:xfrm>
            <a:off x="219259" y="857455"/>
            <a:ext cx="8892480" cy="3672408"/>
          </a:xfrm>
        </p:spPr>
        <p:txBody>
          <a:bodyPr>
            <a:normAutofit/>
          </a:bodyPr>
          <a:lstStyle/>
          <a:p>
            <a:r>
              <a:rPr lang="en-GB" sz="1800" b="1" dirty="0"/>
              <a:t>Keep supporting F4E in revising the solution proposed by QST for remote participation</a:t>
            </a:r>
          </a:p>
          <a:p>
            <a:pPr lvl="1"/>
            <a:r>
              <a:rPr lang="en-GB" sz="1400" b="1" dirty="0"/>
              <a:t>Possibly get more EU experts involved in the discussion with QST!</a:t>
            </a:r>
          </a:p>
          <a:p>
            <a:pPr lvl="1"/>
            <a:endParaRPr lang="en-GB" sz="1400" b="1" dirty="0"/>
          </a:p>
          <a:p>
            <a:r>
              <a:rPr lang="en-GB" sz="1800" b="1" dirty="0"/>
              <a:t>Start a discussion with QST to test remote participation from “La </a:t>
            </a:r>
            <a:r>
              <a:rPr lang="en-GB" sz="1800" b="1" dirty="0" err="1"/>
              <a:t>Bergerie</a:t>
            </a:r>
            <a:r>
              <a:rPr lang="en-GB" sz="1800" b="1" dirty="0"/>
              <a:t>” (even during IC?)</a:t>
            </a:r>
          </a:p>
          <a:p>
            <a:pPr lvl="1"/>
            <a:endParaRPr lang="en-GB" sz="1800" b="1" dirty="0"/>
          </a:p>
          <a:p>
            <a:pPr lvl="1"/>
            <a:endParaRPr lang="en-GB" sz="1400" b="1" dirty="0">
              <a:solidFill>
                <a:srgbClr val="003399"/>
              </a:solidFill>
            </a:endParaRPr>
          </a:p>
          <a:p>
            <a:endParaRPr lang="en-GB" dirty="0"/>
          </a:p>
          <a:p>
            <a:pPr lvl="1"/>
            <a:endParaRPr lang="en-GB" dirty="0"/>
          </a:p>
          <a:p>
            <a:endParaRPr lang="en-GB" dirty="0"/>
          </a:p>
        </p:txBody>
      </p:sp>
      <p:sp>
        <p:nvSpPr>
          <p:cNvPr id="4" name="Footer Placeholder 3">
            <a:extLst>
              <a:ext uri="{FF2B5EF4-FFF2-40B4-BE49-F238E27FC236}">
                <a16:creationId xmlns:a16="http://schemas.microsoft.com/office/drawing/2014/main" id="{3C12EB9C-9C46-5648-9ED8-3AA022462D03}"/>
              </a:ext>
            </a:extLst>
          </p:cNvPr>
          <p:cNvSpPr>
            <a:spLocks noGrp="1"/>
          </p:cNvSpPr>
          <p:nvPr>
            <p:ph type="ftr" sz="quarter" idx="11"/>
          </p:nvPr>
        </p:nvSpPr>
        <p:spPr/>
        <p:txBody>
          <a:bodyPr/>
          <a:lstStyle/>
          <a:p>
            <a:pPr algn="r"/>
            <a:r>
              <a:rPr lang="en-GB" dirty="0"/>
              <a:t>G. De </a:t>
            </a:r>
            <a:r>
              <a:rPr lang="en-GB" dirty="0" err="1"/>
              <a:t>Tommasi</a:t>
            </a:r>
            <a:r>
              <a:rPr lang="en-GB" dirty="0"/>
              <a:t> | REC tasks | 6 Sep 2022 | Page </a:t>
            </a:r>
            <a:fld id="{6A6D9FA1-99C7-4910-8E32-B85D378B0060}" type="slidenum">
              <a:rPr lang="en-GB" smtClean="0"/>
              <a:pPr algn="r"/>
              <a:t>10</a:t>
            </a:fld>
            <a:endParaRPr lang="en-GB" dirty="0"/>
          </a:p>
        </p:txBody>
      </p:sp>
    </p:spTree>
    <p:extLst>
      <p:ext uri="{BB962C8B-B14F-4D97-AF65-F5344CB8AC3E}">
        <p14:creationId xmlns:p14="http://schemas.microsoft.com/office/powerpoint/2010/main" val="1631937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4E475-EE82-674E-B1E7-B5E871AB277D}"/>
              </a:ext>
            </a:extLst>
          </p:cNvPr>
          <p:cNvSpPr>
            <a:spLocks noGrp="1"/>
          </p:cNvSpPr>
          <p:nvPr>
            <p:ph type="title"/>
          </p:nvPr>
        </p:nvSpPr>
        <p:spPr>
          <a:xfrm>
            <a:off x="457200" y="123478"/>
            <a:ext cx="7543800" cy="342900"/>
          </a:xfrm>
        </p:spPr>
        <p:txBody>
          <a:bodyPr/>
          <a:lstStyle/>
          <a:p>
            <a:r>
              <a:rPr lang="en-US" dirty="0"/>
              <a:t>Contents</a:t>
            </a:r>
            <a:endParaRPr lang="en-GB" dirty="0"/>
          </a:p>
        </p:txBody>
      </p:sp>
      <p:sp>
        <p:nvSpPr>
          <p:cNvPr id="3" name="Content Placeholder 2">
            <a:extLst>
              <a:ext uri="{FF2B5EF4-FFF2-40B4-BE49-F238E27FC236}">
                <a16:creationId xmlns:a16="http://schemas.microsoft.com/office/drawing/2014/main" id="{C3B5B9B4-FA2C-C24A-9352-55D0348EADD7}"/>
              </a:ext>
            </a:extLst>
          </p:cNvPr>
          <p:cNvSpPr>
            <a:spLocks noGrp="1"/>
          </p:cNvSpPr>
          <p:nvPr>
            <p:ph idx="1"/>
          </p:nvPr>
        </p:nvSpPr>
        <p:spPr>
          <a:xfrm>
            <a:off x="323528" y="735546"/>
            <a:ext cx="8229600" cy="3672408"/>
          </a:xfrm>
        </p:spPr>
        <p:txBody>
          <a:bodyPr/>
          <a:lstStyle/>
          <a:p>
            <a:r>
              <a:rPr lang="en-GB" dirty="0"/>
              <a:t>REC activities in 2022</a:t>
            </a:r>
          </a:p>
          <a:p>
            <a:pPr lvl="1"/>
            <a:r>
              <a:rPr lang="en-GB" dirty="0"/>
              <a:t>Task 1 - Support to the development of the JT-60SA remote participation tools (Task 1)</a:t>
            </a:r>
          </a:p>
          <a:p>
            <a:pPr lvl="1"/>
            <a:r>
              <a:rPr lang="en-GB" dirty="0"/>
              <a:t>Task 2 - Actions needed to setup effective remote participation to JT-60SA (by Frédéric </a:t>
            </a:r>
            <a:r>
              <a:rPr lang="en-GB" dirty="0" err="1"/>
              <a:t>Imbeaux</a:t>
            </a:r>
            <a:r>
              <a:rPr lang="en-GB" dirty="0"/>
              <a:t>)</a:t>
            </a:r>
          </a:p>
          <a:p>
            <a:pPr marL="0" indent="0">
              <a:buNone/>
            </a:pPr>
            <a:endParaRPr lang="en-GB" dirty="0"/>
          </a:p>
          <a:p>
            <a:r>
              <a:rPr lang="en-GB" dirty="0"/>
              <a:t>Possible plans for 2023 (after Frédéric presentation)</a:t>
            </a:r>
          </a:p>
          <a:p>
            <a:endParaRPr lang="en-GB" dirty="0"/>
          </a:p>
        </p:txBody>
      </p:sp>
      <p:sp>
        <p:nvSpPr>
          <p:cNvPr id="4" name="Footer Placeholder 3">
            <a:extLst>
              <a:ext uri="{FF2B5EF4-FFF2-40B4-BE49-F238E27FC236}">
                <a16:creationId xmlns:a16="http://schemas.microsoft.com/office/drawing/2014/main" id="{3C12EB9C-9C46-5648-9ED8-3AA022462D03}"/>
              </a:ext>
            </a:extLst>
          </p:cNvPr>
          <p:cNvSpPr>
            <a:spLocks noGrp="1"/>
          </p:cNvSpPr>
          <p:nvPr>
            <p:ph type="ftr" sz="quarter" idx="11"/>
          </p:nvPr>
        </p:nvSpPr>
        <p:spPr/>
        <p:txBody>
          <a:bodyPr/>
          <a:lstStyle/>
          <a:p>
            <a:pPr algn="r"/>
            <a:r>
              <a:rPr lang="en-GB" dirty="0"/>
              <a:t>G. De </a:t>
            </a:r>
            <a:r>
              <a:rPr lang="en-GB" dirty="0" err="1"/>
              <a:t>Tommasi</a:t>
            </a:r>
            <a:r>
              <a:rPr lang="en-GB" dirty="0"/>
              <a:t> | REC tasks | 6 Sep 2022 | Page </a:t>
            </a:r>
            <a:fld id="{6A6D9FA1-99C7-4910-8E32-B85D378B0060}" type="slidenum">
              <a:rPr lang="en-GB" smtClean="0"/>
              <a:pPr algn="r"/>
              <a:t>2</a:t>
            </a:fld>
            <a:endParaRPr lang="en-GB" dirty="0"/>
          </a:p>
        </p:txBody>
      </p:sp>
    </p:spTree>
    <p:extLst>
      <p:ext uri="{BB962C8B-B14F-4D97-AF65-F5344CB8AC3E}">
        <p14:creationId xmlns:p14="http://schemas.microsoft.com/office/powerpoint/2010/main" val="1390194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4E475-EE82-674E-B1E7-B5E871AB277D}"/>
              </a:ext>
            </a:extLst>
          </p:cNvPr>
          <p:cNvSpPr>
            <a:spLocks noGrp="1"/>
          </p:cNvSpPr>
          <p:nvPr>
            <p:ph type="title"/>
          </p:nvPr>
        </p:nvSpPr>
        <p:spPr>
          <a:xfrm>
            <a:off x="457200" y="123478"/>
            <a:ext cx="7543800" cy="342900"/>
          </a:xfrm>
        </p:spPr>
        <p:txBody>
          <a:bodyPr/>
          <a:lstStyle/>
          <a:p>
            <a:r>
              <a:rPr lang="en-GB" dirty="0"/>
              <a:t>REC 2022 Tasks</a:t>
            </a:r>
          </a:p>
        </p:txBody>
      </p:sp>
      <p:sp>
        <p:nvSpPr>
          <p:cNvPr id="3" name="Content Placeholder 2">
            <a:extLst>
              <a:ext uri="{FF2B5EF4-FFF2-40B4-BE49-F238E27FC236}">
                <a16:creationId xmlns:a16="http://schemas.microsoft.com/office/drawing/2014/main" id="{C3B5B9B4-FA2C-C24A-9352-55D0348EADD7}"/>
              </a:ext>
            </a:extLst>
          </p:cNvPr>
          <p:cNvSpPr>
            <a:spLocks noGrp="1"/>
          </p:cNvSpPr>
          <p:nvPr>
            <p:ph idx="1"/>
          </p:nvPr>
        </p:nvSpPr>
        <p:spPr>
          <a:xfrm>
            <a:off x="4037" y="771550"/>
            <a:ext cx="8892480" cy="3672408"/>
          </a:xfrm>
        </p:spPr>
        <p:txBody>
          <a:bodyPr>
            <a:normAutofit fontScale="92500"/>
          </a:bodyPr>
          <a:lstStyle/>
          <a:p>
            <a:r>
              <a:rPr lang="en-GB" sz="1800" b="1" dirty="0">
                <a:solidFill>
                  <a:srgbClr val="00B050"/>
                </a:solidFill>
              </a:rPr>
              <a:t>Task 1 - Support to the development of the JT-60SA remote participation tools</a:t>
            </a:r>
          </a:p>
          <a:p>
            <a:pPr lvl="1"/>
            <a:r>
              <a:rPr lang="en-GB" sz="1800" b="1" dirty="0"/>
              <a:t>Assessment of usability and performance of the JT-60SA remote participation tools</a:t>
            </a:r>
          </a:p>
          <a:p>
            <a:pPr lvl="1"/>
            <a:r>
              <a:rPr lang="en-GB" sz="1800" b="1" dirty="0"/>
              <a:t>Development of wrappers for the remote data access tools</a:t>
            </a:r>
          </a:p>
          <a:p>
            <a:pPr lvl="1"/>
            <a:r>
              <a:rPr lang="en-GB" sz="1800" b="1" dirty="0"/>
              <a:t>Review QST proposal for the upgrade of the Naka server HW (support to F4E)</a:t>
            </a:r>
          </a:p>
          <a:p>
            <a:endParaRPr lang="en-GB" sz="1800" b="1" dirty="0">
              <a:solidFill>
                <a:srgbClr val="003399"/>
              </a:solidFill>
            </a:endParaRPr>
          </a:p>
          <a:p>
            <a:r>
              <a:rPr lang="en-GB" sz="1800" b="1" dirty="0">
                <a:solidFill>
                  <a:srgbClr val="003399"/>
                </a:solidFill>
              </a:rPr>
              <a:t>Task 2 - Actions needed to setup effective remote participation to JT-60SA</a:t>
            </a:r>
          </a:p>
          <a:p>
            <a:pPr lvl="1"/>
            <a:r>
              <a:rPr lang="en-GB" sz="1800" b="1" dirty="0"/>
              <a:t>Review of the final report of the EU-REC working group</a:t>
            </a:r>
          </a:p>
          <a:p>
            <a:pPr lvl="1"/>
            <a:r>
              <a:rPr lang="en-GB" sz="1800" b="1" dirty="0"/>
              <a:t>Guidelines to setup effective remote participation to JT-60SA</a:t>
            </a:r>
          </a:p>
          <a:p>
            <a:pPr lvl="1"/>
            <a:r>
              <a:rPr lang="en-GB" sz="1800" b="1" dirty="0"/>
              <a:t>Assessment of the capabilities of “La </a:t>
            </a:r>
            <a:r>
              <a:rPr lang="en-GB" sz="1800" b="1" dirty="0" err="1"/>
              <a:t>Bergerie</a:t>
            </a:r>
            <a:r>
              <a:rPr lang="en-GB" sz="1800" b="1" dirty="0"/>
              <a:t>” in </a:t>
            </a:r>
            <a:r>
              <a:rPr lang="en-GB" sz="1800" b="1" dirty="0" err="1"/>
              <a:t>Cadarache</a:t>
            </a:r>
            <a:r>
              <a:rPr lang="en-GB" sz="1800" b="1" dirty="0"/>
              <a:t> to be used as EU-REC</a:t>
            </a:r>
          </a:p>
          <a:p>
            <a:pPr lvl="1"/>
            <a:endParaRPr lang="en-GB" sz="1800" b="1" dirty="0">
              <a:solidFill>
                <a:srgbClr val="003399"/>
              </a:solidFill>
            </a:endParaRPr>
          </a:p>
          <a:p>
            <a:pPr lvl="1"/>
            <a:endParaRPr lang="en-GB" sz="1400" b="1" dirty="0">
              <a:solidFill>
                <a:srgbClr val="003399"/>
              </a:solidFill>
            </a:endParaRPr>
          </a:p>
          <a:p>
            <a:endParaRPr lang="en-GB" dirty="0"/>
          </a:p>
          <a:p>
            <a:pPr lvl="1"/>
            <a:endParaRPr lang="en-GB" dirty="0"/>
          </a:p>
          <a:p>
            <a:endParaRPr lang="en-GB" dirty="0"/>
          </a:p>
        </p:txBody>
      </p:sp>
      <p:sp>
        <p:nvSpPr>
          <p:cNvPr id="4" name="Footer Placeholder 3">
            <a:extLst>
              <a:ext uri="{FF2B5EF4-FFF2-40B4-BE49-F238E27FC236}">
                <a16:creationId xmlns:a16="http://schemas.microsoft.com/office/drawing/2014/main" id="{3C12EB9C-9C46-5648-9ED8-3AA022462D03}"/>
              </a:ext>
            </a:extLst>
          </p:cNvPr>
          <p:cNvSpPr>
            <a:spLocks noGrp="1"/>
          </p:cNvSpPr>
          <p:nvPr>
            <p:ph type="ftr" sz="quarter" idx="11"/>
          </p:nvPr>
        </p:nvSpPr>
        <p:spPr/>
        <p:txBody>
          <a:bodyPr/>
          <a:lstStyle/>
          <a:p>
            <a:pPr algn="r"/>
            <a:r>
              <a:rPr lang="en-GB" dirty="0"/>
              <a:t>G. De </a:t>
            </a:r>
            <a:r>
              <a:rPr lang="en-GB" dirty="0" err="1"/>
              <a:t>Tommasi</a:t>
            </a:r>
            <a:r>
              <a:rPr lang="en-GB" dirty="0"/>
              <a:t> | REC tasks | 6 Sep 2022 | Page </a:t>
            </a:r>
            <a:fld id="{6A6D9FA1-99C7-4910-8E32-B85D378B0060}" type="slidenum">
              <a:rPr lang="en-GB" smtClean="0"/>
              <a:pPr algn="r"/>
              <a:t>3</a:t>
            </a:fld>
            <a:endParaRPr lang="en-GB" dirty="0"/>
          </a:p>
        </p:txBody>
      </p:sp>
    </p:spTree>
    <p:extLst>
      <p:ext uri="{BB962C8B-B14F-4D97-AF65-F5344CB8AC3E}">
        <p14:creationId xmlns:p14="http://schemas.microsoft.com/office/powerpoint/2010/main" val="2498178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4E475-EE82-674E-B1E7-B5E871AB277D}"/>
              </a:ext>
            </a:extLst>
          </p:cNvPr>
          <p:cNvSpPr>
            <a:spLocks noGrp="1"/>
          </p:cNvSpPr>
          <p:nvPr>
            <p:ph type="title"/>
          </p:nvPr>
        </p:nvSpPr>
        <p:spPr>
          <a:xfrm>
            <a:off x="457200" y="123478"/>
            <a:ext cx="7543800" cy="342900"/>
          </a:xfrm>
        </p:spPr>
        <p:txBody>
          <a:bodyPr/>
          <a:lstStyle/>
          <a:p>
            <a:r>
              <a:rPr lang="en-GB" dirty="0"/>
              <a:t>Task 1 - Activities</a:t>
            </a:r>
          </a:p>
        </p:txBody>
      </p:sp>
      <p:sp>
        <p:nvSpPr>
          <p:cNvPr id="3" name="Content Placeholder 2">
            <a:extLst>
              <a:ext uri="{FF2B5EF4-FFF2-40B4-BE49-F238E27FC236}">
                <a16:creationId xmlns:a16="http://schemas.microsoft.com/office/drawing/2014/main" id="{C3B5B9B4-FA2C-C24A-9352-55D0348EADD7}"/>
              </a:ext>
            </a:extLst>
          </p:cNvPr>
          <p:cNvSpPr>
            <a:spLocks noGrp="1"/>
          </p:cNvSpPr>
          <p:nvPr>
            <p:ph idx="1"/>
          </p:nvPr>
        </p:nvSpPr>
        <p:spPr>
          <a:xfrm>
            <a:off x="9316" y="843558"/>
            <a:ext cx="9032459" cy="3816424"/>
          </a:xfrm>
        </p:spPr>
        <p:txBody>
          <a:bodyPr>
            <a:noAutofit/>
          </a:bodyPr>
          <a:lstStyle/>
          <a:p>
            <a:r>
              <a:rPr lang="en-GB" sz="1500" b="1" dirty="0"/>
              <a:t>Assessment of usability and performance of the JT-60SA remote participation tools</a:t>
            </a:r>
          </a:p>
          <a:p>
            <a:pPr lvl="1"/>
            <a:r>
              <a:rPr lang="en-GB" sz="1500" b="1" dirty="0"/>
              <a:t>This is a continuous activity </a:t>
            </a:r>
          </a:p>
          <a:p>
            <a:pPr lvl="2"/>
            <a:r>
              <a:rPr lang="en-GB" sz="1500" b="1" dirty="0"/>
              <a:t>Participation to the so called data access meetings </a:t>
            </a:r>
            <a:br>
              <a:rPr lang="en-GB" sz="1500" b="1" dirty="0"/>
            </a:br>
            <a:r>
              <a:rPr lang="en-GB" sz="1500" b="1" dirty="0"/>
              <a:t>(F4E and QST + 1 </a:t>
            </a:r>
            <a:r>
              <a:rPr lang="en-GB" sz="1500" b="1" dirty="0" err="1"/>
              <a:t>EUROfusion</a:t>
            </a:r>
            <a:r>
              <a:rPr lang="en-GB" sz="1500" b="1" dirty="0"/>
              <a:t> representative </a:t>
            </a:r>
            <a:r>
              <a:rPr lang="en-GB" sz="1500" b="1" dirty="0">
                <a:sym typeface="Wingdings" pitchFamily="2" charset="2"/>
              </a:rPr>
              <a:t> G. De </a:t>
            </a:r>
            <a:r>
              <a:rPr lang="en-GB" sz="1500" b="1" dirty="0" err="1">
                <a:sym typeface="Wingdings" pitchFamily="2" charset="2"/>
              </a:rPr>
              <a:t>Tommasi</a:t>
            </a:r>
            <a:r>
              <a:rPr lang="en-GB" sz="1500" b="1" dirty="0"/>
              <a:t>)</a:t>
            </a:r>
          </a:p>
          <a:p>
            <a:pPr lvl="2"/>
            <a:r>
              <a:rPr lang="en-GB" sz="1500" b="1" dirty="0"/>
              <a:t>Antti Jokinen (F4E), former IFERC member in </a:t>
            </a:r>
            <a:r>
              <a:rPr lang="en-GB" sz="1500" b="1" dirty="0" err="1"/>
              <a:t>Rokkasho</a:t>
            </a:r>
            <a:r>
              <a:rPr lang="en-GB" sz="1500" b="1" dirty="0"/>
              <a:t>, now at Naka </a:t>
            </a:r>
            <a:br>
              <a:rPr lang="en-GB" sz="1500" b="1" dirty="0"/>
            </a:br>
            <a:r>
              <a:rPr lang="en-GB" sz="1500" b="1" dirty="0">
                <a:sym typeface="Wingdings" pitchFamily="2" charset="2"/>
              </a:rPr>
              <a:t> he could join these meetings  a catch-up meeting planned in 2 weeks from now</a:t>
            </a:r>
            <a:endParaRPr lang="en-GB" sz="1500" b="1" dirty="0"/>
          </a:p>
          <a:p>
            <a:pPr lvl="2"/>
            <a:r>
              <a:rPr lang="en-GB" sz="1500" b="1" dirty="0"/>
              <a:t>Various data transfer tests have been performed (also in collaboration with F4E)</a:t>
            </a:r>
          </a:p>
          <a:p>
            <a:pPr lvl="3"/>
            <a:r>
              <a:rPr lang="en-GB" sz="1500" b="1" dirty="0"/>
              <a:t>tested </a:t>
            </a:r>
            <a:r>
              <a:rPr lang="en-GB" sz="1500" b="1" dirty="0" err="1"/>
              <a:t>WebAPI</a:t>
            </a:r>
            <a:r>
              <a:rPr lang="en-GB" sz="1500" b="1" dirty="0"/>
              <a:t> (end 2021 - beginning 2022)</a:t>
            </a:r>
          </a:p>
          <a:p>
            <a:pPr lvl="3"/>
            <a:r>
              <a:rPr lang="en-GB" sz="1500" b="1" dirty="0"/>
              <a:t>tested Live Streaming (July/August 2022)</a:t>
            </a:r>
          </a:p>
          <a:p>
            <a:pPr lvl="2"/>
            <a:r>
              <a:rPr lang="en-GB" sz="1500" b="1" dirty="0">
                <a:solidFill>
                  <a:srgbClr val="FF0000"/>
                </a:solidFill>
              </a:rPr>
              <a:t>CEA, IPP and RFX task contributors still have no access to QST tool </a:t>
            </a:r>
            <a:r>
              <a:rPr lang="en-GB" sz="1500" b="1" dirty="0">
                <a:solidFill>
                  <a:srgbClr val="003399"/>
                </a:solidFill>
              </a:rPr>
              <a:t>(account requests sent)</a:t>
            </a:r>
          </a:p>
          <a:p>
            <a:pPr marL="914400" lvl="2" indent="0">
              <a:buNone/>
            </a:pPr>
            <a:endParaRPr lang="en-GB" sz="1500" b="1" dirty="0"/>
          </a:p>
          <a:p>
            <a:r>
              <a:rPr lang="en-GB" sz="1500" b="1" dirty="0"/>
              <a:t>Support of development of wrappers for the remote data access tools</a:t>
            </a:r>
          </a:p>
          <a:p>
            <a:pPr lvl="1"/>
            <a:r>
              <a:rPr lang="en-GB" sz="1500" b="1" dirty="0"/>
              <a:t>Prototype of a </a:t>
            </a:r>
            <a:r>
              <a:rPr lang="en-GB" sz="1500" b="1" dirty="0" err="1"/>
              <a:t>Matlab</a:t>
            </a:r>
            <a:r>
              <a:rPr lang="en-GB" sz="1500" b="1" dirty="0"/>
              <a:t> wrapper for the </a:t>
            </a:r>
            <a:r>
              <a:rPr lang="en-GB" sz="1500" b="1" dirty="0" err="1"/>
              <a:t>webAPI</a:t>
            </a:r>
            <a:endParaRPr lang="en-GB" sz="1500" b="1" dirty="0"/>
          </a:p>
          <a:p>
            <a:pPr lvl="1"/>
            <a:endParaRPr lang="en-GB" sz="1500" b="1" dirty="0"/>
          </a:p>
        </p:txBody>
      </p:sp>
      <p:sp>
        <p:nvSpPr>
          <p:cNvPr id="4" name="Footer Placeholder 3">
            <a:extLst>
              <a:ext uri="{FF2B5EF4-FFF2-40B4-BE49-F238E27FC236}">
                <a16:creationId xmlns:a16="http://schemas.microsoft.com/office/drawing/2014/main" id="{3C12EB9C-9C46-5648-9ED8-3AA022462D03}"/>
              </a:ext>
            </a:extLst>
          </p:cNvPr>
          <p:cNvSpPr>
            <a:spLocks noGrp="1"/>
          </p:cNvSpPr>
          <p:nvPr>
            <p:ph type="ftr" sz="quarter" idx="11"/>
          </p:nvPr>
        </p:nvSpPr>
        <p:spPr/>
        <p:txBody>
          <a:bodyPr/>
          <a:lstStyle/>
          <a:p>
            <a:pPr algn="r"/>
            <a:r>
              <a:rPr lang="en-GB" dirty="0"/>
              <a:t>G. De </a:t>
            </a:r>
            <a:r>
              <a:rPr lang="en-GB" dirty="0" err="1"/>
              <a:t>Tommasi</a:t>
            </a:r>
            <a:r>
              <a:rPr lang="en-GB" dirty="0"/>
              <a:t> | REC tasks | 6 Sep 2022 | Page </a:t>
            </a:r>
            <a:fld id="{6A6D9FA1-99C7-4910-8E32-B85D378B0060}" type="slidenum">
              <a:rPr lang="en-GB" smtClean="0"/>
              <a:pPr algn="r"/>
              <a:t>4</a:t>
            </a:fld>
            <a:endParaRPr lang="en-GB" dirty="0"/>
          </a:p>
        </p:txBody>
      </p:sp>
    </p:spTree>
    <p:extLst>
      <p:ext uri="{BB962C8B-B14F-4D97-AF65-F5344CB8AC3E}">
        <p14:creationId xmlns:p14="http://schemas.microsoft.com/office/powerpoint/2010/main" val="3311108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4E475-EE82-674E-B1E7-B5E871AB277D}"/>
              </a:ext>
            </a:extLst>
          </p:cNvPr>
          <p:cNvSpPr>
            <a:spLocks noGrp="1"/>
          </p:cNvSpPr>
          <p:nvPr>
            <p:ph type="title"/>
          </p:nvPr>
        </p:nvSpPr>
        <p:spPr>
          <a:xfrm>
            <a:off x="457200" y="123478"/>
            <a:ext cx="7543800" cy="342900"/>
          </a:xfrm>
        </p:spPr>
        <p:txBody>
          <a:bodyPr/>
          <a:lstStyle/>
          <a:p>
            <a:r>
              <a:rPr lang="en-GB" dirty="0"/>
              <a:t>Task 1 – Activities (cont’d)</a:t>
            </a:r>
          </a:p>
        </p:txBody>
      </p:sp>
      <p:sp>
        <p:nvSpPr>
          <p:cNvPr id="3" name="Content Placeholder 2">
            <a:extLst>
              <a:ext uri="{FF2B5EF4-FFF2-40B4-BE49-F238E27FC236}">
                <a16:creationId xmlns:a16="http://schemas.microsoft.com/office/drawing/2014/main" id="{C3B5B9B4-FA2C-C24A-9352-55D0348EADD7}"/>
              </a:ext>
            </a:extLst>
          </p:cNvPr>
          <p:cNvSpPr>
            <a:spLocks noGrp="1"/>
          </p:cNvSpPr>
          <p:nvPr>
            <p:ph idx="1"/>
          </p:nvPr>
        </p:nvSpPr>
        <p:spPr>
          <a:xfrm>
            <a:off x="0" y="843558"/>
            <a:ext cx="9032459" cy="2016224"/>
          </a:xfrm>
        </p:spPr>
        <p:txBody>
          <a:bodyPr>
            <a:noAutofit/>
          </a:bodyPr>
          <a:lstStyle/>
          <a:p>
            <a:r>
              <a:rPr lang="en-GB" sz="1500" b="1" dirty="0"/>
              <a:t>Review QST proposal and support F4E decision for the funding of the Naka server HW </a:t>
            </a:r>
            <a:br>
              <a:rPr lang="en-GB" sz="1500" b="1" dirty="0"/>
            </a:br>
            <a:r>
              <a:rPr lang="en-GB" sz="1500" b="1" dirty="0"/>
              <a:t>(EU in-cash contribution) </a:t>
            </a:r>
          </a:p>
          <a:p>
            <a:pPr lvl="1"/>
            <a:r>
              <a:rPr lang="en-GB" sz="1500" b="1" dirty="0">
                <a:solidFill>
                  <a:srgbClr val="003399"/>
                </a:solidFill>
              </a:rPr>
              <a:t>G. De </a:t>
            </a:r>
            <a:r>
              <a:rPr lang="en-GB" sz="1500" b="1" dirty="0" err="1">
                <a:solidFill>
                  <a:srgbClr val="003399"/>
                </a:solidFill>
              </a:rPr>
              <a:t>Tommasi</a:t>
            </a:r>
            <a:r>
              <a:rPr lang="en-GB" sz="1500" b="1" dirty="0">
                <a:solidFill>
                  <a:srgbClr val="003399"/>
                </a:solidFill>
              </a:rPr>
              <a:t>, H. </a:t>
            </a:r>
            <a:r>
              <a:rPr lang="en-GB" sz="1500" b="1" dirty="0" err="1">
                <a:solidFill>
                  <a:srgbClr val="003399"/>
                </a:solidFill>
              </a:rPr>
              <a:t>Ancher</a:t>
            </a:r>
            <a:r>
              <a:rPr lang="en-GB" sz="1500" b="1" dirty="0">
                <a:solidFill>
                  <a:srgbClr val="003399"/>
                </a:solidFill>
              </a:rPr>
              <a:t> &amp; F. </a:t>
            </a:r>
            <a:r>
              <a:rPr lang="en-GB" sz="1500" b="1" dirty="0" err="1">
                <a:solidFill>
                  <a:srgbClr val="003399"/>
                </a:solidFill>
              </a:rPr>
              <a:t>Imbeaux</a:t>
            </a:r>
            <a:r>
              <a:rPr lang="en-GB" sz="1500" b="1" dirty="0">
                <a:solidFill>
                  <a:srgbClr val="003399"/>
                </a:solidFill>
              </a:rPr>
              <a:t> revised QST proposal </a:t>
            </a:r>
          </a:p>
          <a:p>
            <a:pPr lvl="2"/>
            <a:r>
              <a:rPr lang="en-GB" sz="1500" b="1" dirty="0"/>
              <a:t>Final cost about 80 MY </a:t>
            </a:r>
            <a:r>
              <a:rPr lang="en-GB" sz="1500" b="1" dirty="0">
                <a:sym typeface="Wingdings" pitchFamily="2" charset="2"/>
              </a:rPr>
              <a:t> 0.6 M€ </a:t>
            </a:r>
            <a:r>
              <a:rPr lang="en-GB" sz="1500" dirty="0">
                <a:sym typeface="Wingdings" pitchFamily="2" charset="2"/>
              </a:rPr>
              <a:t>(initial proposal was ~2 M€)</a:t>
            </a:r>
            <a:endParaRPr lang="en-GB" sz="1500" dirty="0"/>
          </a:p>
          <a:p>
            <a:pPr lvl="2"/>
            <a:r>
              <a:rPr lang="en-GB" sz="1500" dirty="0"/>
              <a:t>QST procedures started at end of August and will take 3-4 weeks </a:t>
            </a:r>
          </a:p>
          <a:p>
            <a:pPr lvl="2"/>
            <a:r>
              <a:rPr lang="en-GB" sz="1500" dirty="0"/>
              <a:t>Japanese government procedures can take up to 4 month, however QST estimation is that everything should be ready by end of the year</a:t>
            </a:r>
          </a:p>
          <a:p>
            <a:pPr lvl="2"/>
            <a:r>
              <a:rPr lang="en-GB" sz="1500" dirty="0"/>
              <a:t>Estimated Delivery Feb-Mar 2023</a:t>
            </a:r>
            <a:endParaRPr lang="en-GB" sz="1500" b="1" dirty="0">
              <a:solidFill>
                <a:srgbClr val="003399"/>
              </a:solidFill>
            </a:endParaRPr>
          </a:p>
        </p:txBody>
      </p:sp>
      <p:sp>
        <p:nvSpPr>
          <p:cNvPr id="4" name="Footer Placeholder 3">
            <a:extLst>
              <a:ext uri="{FF2B5EF4-FFF2-40B4-BE49-F238E27FC236}">
                <a16:creationId xmlns:a16="http://schemas.microsoft.com/office/drawing/2014/main" id="{3C12EB9C-9C46-5648-9ED8-3AA022462D03}"/>
              </a:ext>
            </a:extLst>
          </p:cNvPr>
          <p:cNvSpPr>
            <a:spLocks noGrp="1"/>
          </p:cNvSpPr>
          <p:nvPr>
            <p:ph type="ftr" sz="quarter" idx="11"/>
          </p:nvPr>
        </p:nvSpPr>
        <p:spPr/>
        <p:txBody>
          <a:bodyPr/>
          <a:lstStyle/>
          <a:p>
            <a:pPr algn="r"/>
            <a:r>
              <a:rPr lang="en-GB" dirty="0"/>
              <a:t>G. De </a:t>
            </a:r>
            <a:r>
              <a:rPr lang="en-GB" dirty="0" err="1"/>
              <a:t>Tommasi</a:t>
            </a:r>
            <a:r>
              <a:rPr lang="en-GB" dirty="0"/>
              <a:t> | REC tasks | 6 Sep 2022 | Page </a:t>
            </a:r>
            <a:fld id="{6A6D9FA1-99C7-4910-8E32-B85D378B0060}" type="slidenum">
              <a:rPr lang="en-GB" smtClean="0"/>
              <a:pPr algn="r"/>
              <a:t>5</a:t>
            </a:fld>
            <a:endParaRPr lang="en-GB" dirty="0"/>
          </a:p>
        </p:txBody>
      </p:sp>
    </p:spTree>
    <p:extLst>
      <p:ext uri="{BB962C8B-B14F-4D97-AF65-F5344CB8AC3E}">
        <p14:creationId xmlns:p14="http://schemas.microsoft.com/office/powerpoint/2010/main" val="1707047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4E475-EE82-674E-B1E7-B5E871AB277D}"/>
              </a:ext>
            </a:extLst>
          </p:cNvPr>
          <p:cNvSpPr>
            <a:spLocks noGrp="1"/>
          </p:cNvSpPr>
          <p:nvPr>
            <p:ph type="title"/>
          </p:nvPr>
        </p:nvSpPr>
        <p:spPr>
          <a:xfrm>
            <a:off x="457200" y="123478"/>
            <a:ext cx="7543800" cy="342900"/>
          </a:xfrm>
        </p:spPr>
        <p:txBody>
          <a:bodyPr/>
          <a:lstStyle/>
          <a:p>
            <a:r>
              <a:rPr lang="en-GB" dirty="0" err="1"/>
              <a:t>WebAPI</a:t>
            </a:r>
            <a:endParaRPr lang="en-GB" dirty="0"/>
          </a:p>
        </p:txBody>
      </p:sp>
      <p:sp>
        <p:nvSpPr>
          <p:cNvPr id="4" name="Footer Placeholder 3">
            <a:extLst>
              <a:ext uri="{FF2B5EF4-FFF2-40B4-BE49-F238E27FC236}">
                <a16:creationId xmlns:a16="http://schemas.microsoft.com/office/drawing/2014/main" id="{3C12EB9C-9C46-5648-9ED8-3AA022462D03}"/>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 De </a:t>
            </a:r>
            <a:r>
              <a:rPr kumimoji="0" lang="en-GB"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Tommasi</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REC tasks | 6 Sep 2022 | Page </a:t>
            </a:r>
            <a:fld id="{6A6D9FA1-99C7-4910-8E32-B85D378B0060}" type="slidenum">
              <a:rPr kumimoji="0" lang="en-GB"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C7069315-451E-CD8D-E4D2-BBA76DE7921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504" y="587303"/>
            <a:ext cx="3153058" cy="4321625"/>
          </a:xfrm>
          <a:prstGeom prst="rect">
            <a:avLst/>
          </a:prstGeom>
        </p:spPr>
      </p:pic>
      <p:pic>
        <p:nvPicPr>
          <p:cNvPr id="3" name="Picture 2">
            <a:extLst>
              <a:ext uri="{FF2B5EF4-FFF2-40B4-BE49-F238E27FC236}">
                <a16:creationId xmlns:a16="http://schemas.microsoft.com/office/drawing/2014/main" id="{73D11FF0-1169-C3AF-8FC0-DCF7B8D07E0C}"/>
              </a:ext>
            </a:extLst>
          </p:cNvPr>
          <p:cNvPicPr>
            <a:picLocks noChangeAspect="1"/>
          </p:cNvPicPr>
          <p:nvPr/>
        </p:nvPicPr>
        <p:blipFill>
          <a:blip r:embed="rId3"/>
          <a:stretch>
            <a:fillRect/>
          </a:stretch>
        </p:blipFill>
        <p:spPr>
          <a:xfrm>
            <a:off x="3191912" y="620259"/>
            <a:ext cx="5917456" cy="2620493"/>
          </a:xfrm>
          <a:prstGeom prst="rect">
            <a:avLst/>
          </a:prstGeom>
        </p:spPr>
      </p:pic>
      <p:pic>
        <p:nvPicPr>
          <p:cNvPr id="5" name="Picture 4">
            <a:extLst>
              <a:ext uri="{FF2B5EF4-FFF2-40B4-BE49-F238E27FC236}">
                <a16:creationId xmlns:a16="http://schemas.microsoft.com/office/drawing/2014/main" id="{426BF177-11B9-C7AD-7202-1B9D6374D436}"/>
              </a:ext>
            </a:extLst>
          </p:cNvPr>
          <p:cNvPicPr>
            <a:picLocks noChangeAspect="1"/>
          </p:cNvPicPr>
          <p:nvPr/>
        </p:nvPicPr>
        <p:blipFill rotWithShape="1">
          <a:blip r:embed="rId4"/>
          <a:srcRect l="3219"/>
          <a:stretch/>
        </p:blipFill>
        <p:spPr>
          <a:xfrm>
            <a:off x="3225805" y="3651870"/>
            <a:ext cx="5849670" cy="691169"/>
          </a:xfrm>
          <a:prstGeom prst="rect">
            <a:avLst/>
          </a:prstGeom>
        </p:spPr>
      </p:pic>
    </p:spTree>
    <p:extLst>
      <p:ext uri="{BB962C8B-B14F-4D97-AF65-F5344CB8AC3E}">
        <p14:creationId xmlns:p14="http://schemas.microsoft.com/office/powerpoint/2010/main" val="327938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4E475-EE82-674E-B1E7-B5E871AB277D}"/>
              </a:ext>
            </a:extLst>
          </p:cNvPr>
          <p:cNvSpPr>
            <a:spLocks noGrp="1"/>
          </p:cNvSpPr>
          <p:nvPr>
            <p:ph type="title"/>
          </p:nvPr>
        </p:nvSpPr>
        <p:spPr>
          <a:xfrm>
            <a:off x="457200" y="123478"/>
            <a:ext cx="7543800" cy="342900"/>
          </a:xfrm>
        </p:spPr>
        <p:txBody>
          <a:bodyPr/>
          <a:lstStyle/>
          <a:p>
            <a:r>
              <a:rPr lang="en-GB" dirty="0" err="1"/>
              <a:t>Matlab</a:t>
            </a:r>
            <a:r>
              <a:rPr lang="en-GB" dirty="0"/>
              <a:t> wrapper for </a:t>
            </a:r>
            <a:r>
              <a:rPr lang="en-GB" dirty="0" err="1"/>
              <a:t>webAPI</a:t>
            </a:r>
            <a:endParaRPr lang="en-GB" dirty="0"/>
          </a:p>
        </p:txBody>
      </p:sp>
      <p:sp>
        <p:nvSpPr>
          <p:cNvPr id="4" name="Footer Placeholder 3">
            <a:extLst>
              <a:ext uri="{FF2B5EF4-FFF2-40B4-BE49-F238E27FC236}">
                <a16:creationId xmlns:a16="http://schemas.microsoft.com/office/drawing/2014/main" id="{3C12EB9C-9C46-5648-9ED8-3AA022462D03}"/>
              </a:ext>
            </a:extLst>
          </p:cNvPr>
          <p:cNvSpPr>
            <a:spLocks noGrp="1"/>
          </p:cNvSpPr>
          <p:nvPr>
            <p:ph type="ftr" sz="quarter" idx="11"/>
          </p:nvPr>
        </p:nvSpPr>
        <p:spPr/>
        <p:txBody>
          <a:bodyPr/>
          <a:lstStyle/>
          <a:p>
            <a:pPr algn="r"/>
            <a:r>
              <a:rPr lang="en-GB" dirty="0"/>
              <a:t>G. De </a:t>
            </a:r>
            <a:r>
              <a:rPr lang="en-GB" dirty="0" err="1"/>
              <a:t>Tommasi</a:t>
            </a:r>
            <a:r>
              <a:rPr lang="en-GB" dirty="0"/>
              <a:t> | REC tasks | 6 Sep 2022 | Page </a:t>
            </a:r>
            <a:fld id="{6A6D9FA1-99C7-4910-8E32-B85D378B0060}" type="slidenum">
              <a:rPr lang="en-GB" smtClean="0"/>
              <a:pPr algn="r"/>
              <a:t>7</a:t>
            </a:fld>
            <a:endParaRPr lang="en-GB" dirty="0"/>
          </a:p>
        </p:txBody>
      </p:sp>
      <p:sp>
        <p:nvSpPr>
          <p:cNvPr id="6" name="Segnaposto contenuto 2">
            <a:extLst>
              <a:ext uri="{FF2B5EF4-FFF2-40B4-BE49-F238E27FC236}">
                <a16:creationId xmlns:a16="http://schemas.microsoft.com/office/drawing/2014/main" id="{0BCC31EE-1F75-C64F-3AAA-4686CFD0E1FD}"/>
              </a:ext>
            </a:extLst>
          </p:cNvPr>
          <p:cNvSpPr>
            <a:spLocks noGrp="1"/>
          </p:cNvSpPr>
          <p:nvPr>
            <p:ph idx="1"/>
          </p:nvPr>
        </p:nvSpPr>
        <p:spPr>
          <a:xfrm>
            <a:off x="0" y="780431"/>
            <a:ext cx="4788024" cy="4167583"/>
          </a:xfrm>
        </p:spPr>
        <p:txBody>
          <a:bodyPr>
            <a:noAutofit/>
          </a:bodyPr>
          <a:lstStyle/>
          <a:p>
            <a:pPr algn="just"/>
            <a:r>
              <a:rPr lang="en-US" sz="2000" dirty="0"/>
              <a:t>By using the command line syntax wrappers can be developed in any programming language </a:t>
            </a:r>
          </a:p>
          <a:p>
            <a:pPr algn="just"/>
            <a:endParaRPr lang="en-US" sz="2000" dirty="0"/>
          </a:p>
          <a:p>
            <a:pPr algn="just"/>
            <a:r>
              <a:rPr lang="en-US" sz="2000" dirty="0"/>
              <a:t>Prototype of a </a:t>
            </a:r>
            <a:r>
              <a:rPr lang="en-US" sz="2000" dirty="0" err="1"/>
              <a:t>Matlab</a:t>
            </a:r>
            <a:r>
              <a:rPr lang="en-US" sz="2000" dirty="0"/>
              <a:t> class developed</a:t>
            </a:r>
          </a:p>
          <a:p>
            <a:pPr algn="just"/>
            <a:endParaRPr lang="en-US" sz="2000" dirty="0"/>
          </a:p>
          <a:p>
            <a:pPr algn="just"/>
            <a:r>
              <a:rPr lang="en-US" sz="2000" dirty="0"/>
              <a:t>Shared with QST but no feedback received</a:t>
            </a:r>
          </a:p>
          <a:p>
            <a:pPr algn="just"/>
            <a:endParaRPr lang="en-US" sz="2000" dirty="0"/>
          </a:p>
          <a:p>
            <a:pPr algn="just"/>
            <a:r>
              <a:rPr lang="en-US" sz="2000" dirty="0"/>
              <a:t>Code will be made available on the FP9 wiki (</a:t>
            </a:r>
            <a:r>
              <a:rPr lang="en-US" sz="2000" dirty="0">
                <a:hlinkClick r:id="rId2"/>
              </a:rPr>
              <a:t>LINK</a:t>
            </a:r>
            <a:r>
              <a:rPr lang="en-US" sz="2000" dirty="0"/>
              <a:t>)</a:t>
            </a:r>
            <a:endParaRPr lang="en-US" sz="1600" dirty="0"/>
          </a:p>
        </p:txBody>
      </p:sp>
      <p:pic>
        <p:nvPicPr>
          <p:cNvPr id="10" name="Picture 9">
            <a:extLst>
              <a:ext uri="{FF2B5EF4-FFF2-40B4-BE49-F238E27FC236}">
                <a16:creationId xmlns:a16="http://schemas.microsoft.com/office/drawing/2014/main" id="{C6250F8F-5FC2-E74B-9557-32B443036E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80933" y="1181680"/>
            <a:ext cx="4248472" cy="2780140"/>
          </a:xfrm>
          <a:prstGeom prst="rect">
            <a:avLst/>
          </a:prstGeom>
        </p:spPr>
      </p:pic>
    </p:spTree>
    <p:extLst>
      <p:ext uri="{BB962C8B-B14F-4D97-AF65-F5344CB8AC3E}">
        <p14:creationId xmlns:p14="http://schemas.microsoft.com/office/powerpoint/2010/main" val="1091160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4E475-EE82-674E-B1E7-B5E871AB277D}"/>
              </a:ext>
            </a:extLst>
          </p:cNvPr>
          <p:cNvSpPr>
            <a:spLocks noGrp="1"/>
          </p:cNvSpPr>
          <p:nvPr>
            <p:ph type="title"/>
          </p:nvPr>
        </p:nvSpPr>
        <p:spPr>
          <a:xfrm>
            <a:off x="457200" y="123478"/>
            <a:ext cx="7543800" cy="342900"/>
          </a:xfrm>
        </p:spPr>
        <p:txBody>
          <a:bodyPr/>
          <a:lstStyle/>
          <a:p>
            <a:r>
              <a:rPr lang="en-GB" dirty="0"/>
              <a:t>Live Streaming</a:t>
            </a:r>
          </a:p>
        </p:txBody>
      </p:sp>
      <p:sp>
        <p:nvSpPr>
          <p:cNvPr id="4" name="Footer Placeholder 3">
            <a:extLst>
              <a:ext uri="{FF2B5EF4-FFF2-40B4-BE49-F238E27FC236}">
                <a16:creationId xmlns:a16="http://schemas.microsoft.com/office/drawing/2014/main" id="{3C12EB9C-9C46-5648-9ED8-3AA022462D03}"/>
              </a:ext>
            </a:extLst>
          </p:cNvPr>
          <p:cNvSpPr>
            <a:spLocks noGrp="1"/>
          </p:cNvSpPr>
          <p:nvPr>
            <p:ph type="ftr" sz="quarter" idx="11"/>
          </p:nvPr>
        </p:nvSpPr>
        <p:spPr/>
        <p:txBody>
          <a:bodyPr/>
          <a:lstStyle/>
          <a:p>
            <a:pPr algn="r"/>
            <a:r>
              <a:rPr lang="en-GB" dirty="0"/>
              <a:t>G. De </a:t>
            </a:r>
            <a:r>
              <a:rPr lang="en-GB" dirty="0" err="1"/>
              <a:t>Tommasi</a:t>
            </a:r>
            <a:r>
              <a:rPr lang="en-GB" dirty="0"/>
              <a:t> | REC tasks | 6 Sep 2022 | Page </a:t>
            </a:r>
            <a:fld id="{6A6D9FA1-99C7-4910-8E32-B85D378B0060}" type="slidenum">
              <a:rPr lang="en-GB" smtClean="0"/>
              <a:pPr algn="r"/>
              <a:t>8</a:t>
            </a:fld>
            <a:endParaRPr lang="en-GB" dirty="0"/>
          </a:p>
        </p:txBody>
      </p:sp>
      <p:sp>
        <p:nvSpPr>
          <p:cNvPr id="8" name="TextBox 7">
            <a:extLst>
              <a:ext uri="{FF2B5EF4-FFF2-40B4-BE49-F238E27FC236}">
                <a16:creationId xmlns:a16="http://schemas.microsoft.com/office/drawing/2014/main" id="{D973709B-ADC6-A3D1-9FFC-15A3107A1486}"/>
              </a:ext>
            </a:extLst>
          </p:cNvPr>
          <p:cNvSpPr txBox="1"/>
          <p:nvPr/>
        </p:nvSpPr>
        <p:spPr>
          <a:xfrm>
            <a:off x="107504" y="699542"/>
            <a:ext cx="8640960" cy="1477328"/>
          </a:xfrm>
          <a:prstGeom prst="rect">
            <a:avLst/>
          </a:prstGeom>
          <a:noFill/>
        </p:spPr>
        <p:txBody>
          <a:bodyPr wrap="square">
            <a:spAutoFit/>
          </a:bodyPr>
          <a:lstStyle/>
          <a:p>
            <a:pPr marL="285750" indent="-285750">
              <a:buFont typeface="Arial" panose="020B0604020202020204" pitchFamily="34" charset="0"/>
              <a:buChar char="•"/>
            </a:pPr>
            <a:r>
              <a:rPr lang="en-GB" dirty="0"/>
              <a:t>Live stream of cameras or PC screens accessible via http </a:t>
            </a:r>
            <a:r>
              <a:rPr lang="en-GB" dirty="0">
                <a:solidFill>
                  <a:srgbClr val="FF0000"/>
                </a:solidFill>
              </a:rPr>
              <a:t>(once in the QST VPN)</a:t>
            </a:r>
          </a:p>
          <a:p>
            <a:pPr marL="742950" lvl="1" indent="-285750">
              <a:buFont typeface="Arial" panose="020B0604020202020204" pitchFamily="34" charset="0"/>
              <a:buChar char="•"/>
            </a:pPr>
            <a:r>
              <a:rPr lang="en-GB" dirty="0"/>
              <a:t>Live streaming camera of JT-60SA central control room</a:t>
            </a:r>
          </a:p>
          <a:p>
            <a:pPr marL="742950" lvl="1" indent="-285750">
              <a:buFont typeface="Arial" panose="020B0604020202020204" pitchFamily="34" charset="0"/>
              <a:buChar char="•"/>
            </a:pPr>
            <a:r>
              <a:rPr lang="en-GB" dirty="0"/>
              <a:t>Desktop of power supply system PC (at the time of the test </a:t>
            </a:r>
            <a:r>
              <a:rPr lang="en-GB" dirty="0">
                <a:sym typeface="Wingdings" pitchFamily="2" charset="2"/>
              </a:rPr>
              <a:t> </a:t>
            </a:r>
            <a:r>
              <a:rPr lang="en-GB" dirty="0"/>
              <a:t>screen saver broadcasted)</a:t>
            </a:r>
          </a:p>
          <a:p>
            <a:pPr marL="742950" lvl="1" indent="-285750">
              <a:buFont typeface="Arial" panose="020B0604020202020204" pitchFamily="34" charset="0"/>
              <a:buChar char="•"/>
            </a:pPr>
            <a:r>
              <a:rPr lang="en-GB" dirty="0">
                <a:solidFill>
                  <a:srgbClr val="003399"/>
                </a:solidFill>
              </a:rPr>
              <a:t>…rather </a:t>
            </a:r>
            <a:r>
              <a:rPr lang="en-GB" i="1" dirty="0">
                <a:solidFill>
                  <a:srgbClr val="003399"/>
                </a:solidFill>
              </a:rPr>
              <a:t>old fashion </a:t>
            </a:r>
            <a:r>
              <a:rPr lang="en-GB" dirty="0">
                <a:solidFill>
                  <a:srgbClr val="003399"/>
                </a:solidFill>
              </a:rPr>
              <a:t>solution for desktop sharing</a:t>
            </a:r>
          </a:p>
        </p:txBody>
      </p:sp>
      <p:pic>
        <p:nvPicPr>
          <p:cNvPr id="9" name="Picture 8">
            <a:extLst>
              <a:ext uri="{FF2B5EF4-FFF2-40B4-BE49-F238E27FC236}">
                <a16:creationId xmlns:a16="http://schemas.microsoft.com/office/drawing/2014/main" id="{A93F0172-EDDF-21E4-B8D0-21E9CAE6DBE4}"/>
              </a:ext>
            </a:extLst>
          </p:cNvPr>
          <p:cNvPicPr>
            <a:picLocks noChangeAspect="1"/>
          </p:cNvPicPr>
          <p:nvPr/>
        </p:nvPicPr>
        <p:blipFill>
          <a:blip r:embed="rId2"/>
          <a:stretch>
            <a:fillRect/>
          </a:stretch>
        </p:blipFill>
        <p:spPr>
          <a:xfrm>
            <a:off x="5081376" y="2354753"/>
            <a:ext cx="3667088" cy="2354055"/>
          </a:xfrm>
          <a:prstGeom prst="rect">
            <a:avLst/>
          </a:prstGeom>
        </p:spPr>
      </p:pic>
      <p:pic>
        <p:nvPicPr>
          <p:cNvPr id="10" name="Picture 9">
            <a:extLst>
              <a:ext uri="{FF2B5EF4-FFF2-40B4-BE49-F238E27FC236}">
                <a16:creationId xmlns:a16="http://schemas.microsoft.com/office/drawing/2014/main" id="{B9622ECD-85A7-BBF2-E948-59C29AFC47D4}"/>
              </a:ext>
            </a:extLst>
          </p:cNvPr>
          <p:cNvPicPr>
            <a:picLocks noChangeAspect="1"/>
          </p:cNvPicPr>
          <p:nvPr/>
        </p:nvPicPr>
        <p:blipFill>
          <a:blip r:embed="rId3"/>
          <a:stretch>
            <a:fillRect/>
          </a:stretch>
        </p:blipFill>
        <p:spPr>
          <a:xfrm>
            <a:off x="256840" y="2242061"/>
            <a:ext cx="4534272" cy="2466747"/>
          </a:xfrm>
          <a:prstGeom prst="rect">
            <a:avLst/>
          </a:prstGeom>
        </p:spPr>
      </p:pic>
    </p:spTree>
    <p:extLst>
      <p:ext uri="{BB962C8B-B14F-4D97-AF65-F5344CB8AC3E}">
        <p14:creationId xmlns:p14="http://schemas.microsoft.com/office/powerpoint/2010/main" val="28834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4E475-EE82-674E-B1E7-B5E871AB277D}"/>
              </a:ext>
            </a:extLst>
          </p:cNvPr>
          <p:cNvSpPr>
            <a:spLocks noGrp="1"/>
          </p:cNvSpPr>
          <p:nvPr>
            <p:ph type="title"/>
          </p:nvPr>
        </p:nvSpPr>
        <p:spPr>
          <a:xfrm>
            <a:off x="457200" y="123478"/>
            <a:ext cx="7543800" cy="342900"/>
          </a:xfrm>
        </p:spPr>
        <p:txBody>
          <a:bodyPr/>
          <a:lstStyle/>
          <a:p>
            <a:r>
              <a:rPr lang="en-GB" dirty="0"/>
              <a:t>Discussion points</a:t>
            </a:r>
          </a:p>
        </p:txBody>
      </p:sp>
      <p:sp>
        <p:nvSpPr>
          <p:cNvPr id="3" name="Content Placeholder 2">
            <a:extLst>
              <a:ext uri="{FF2B5EF4-FFF2-40B4-BE49-F238E27FC236}">
                <a16:creationId xmlns:a16="http://schemas.microsoft.com/office/drawing/2014/main" id="{C3B5B9B4-FA2C-C24A-9352-55D0348EADD7}"/>
              </a:ext>
            </a:extLst>
          </p:cNvPr>
          <p:cNvSpPr>
            <a:spLocks noGrp="1"/>
          </p:cNvSpPr>
          <p:nvPr>
            <p:ph idx="1"/>
          </p:nvPr>
        </p:nvSpPr>
        <p:spPr>
          <a:xfrm>
            <a:off x="219259" y="857455"/>
            <a:ext cx="8892480" cy="3672408"/>
          </a:xfrm>
        </p:spPr>
        <p:txBody>
          <a:bodyPr>
            <a:normAutofit/>
          </a:bodyPr>
          <a:lstStyle/>
          <a:p>
            <a:r>
              <a:rPr lang="en-GB" sz="1800" dirty="0"/>
              <a:t>Open points for remote participation: we recommend starting discussing these points before the end of 2022, since they are key to achieve an efficient participation of the EU researchers to the analysis of the results of the IC phase and of the first plasmas that should occur in 2023</a:t>
            </a:r>
          </a:p>
          <a:p>
            <a:endParaRPr lang="it-IT" sz="1800" dirty="0"/>
          </a:p>
          <a:p>
            <a:r>
              <a:rPr lang="it-IT" sz="1800" dirty="0"/>
              <a:t>La </a:t>
            </a:r>
            <a:r>
              <a:rPr lang="it-IT" sz="1800" dirty="0" err="1"/>
              <a:t>Bergerie</a:t>
            </a:r>
            <a:r>
              <a:rPr lang="it-IT" sz="1800" dirty="0"/>
              <a:t> </a:t>
            </a:r>
            <a:r>
              <a:rPr lang="it-IT" sz="1800" dirty="0" err="1"/>
              <a:t>could</a:t>
            </a:r>
            <a:r>
              <a:rPr lang="it-IT" sz="1800" dirty="0"/>
              <a:t> be </a:t>
            </a:r>
            <a:r>
              <a:rPr lang="it-IT" sz="1800" dirty="0" err="1"/>
              <a:t>used</a:t>
            </a:r>
            <a:r>
              <a:rPr lang="it-IT" sz="1800" dirty="0"/>
              <a:t> to validate the Grant deliverable </a:t>
            </a:r>
            <a:r>
              <a:rPr lang="it-IT" sz="1800" dirty="0" err="1"/>
              <a:t>about</a:t>
            </a:r>
            <a:r>
              <a:rPr lang="it-IT" sz="1800" dirty="0"/>
              <a:t> the EU-REC </a:t>
            </a:r>
            <a:br>
              <a:rPr lang="it-IT" sz="1800" dirty="0"/>
            </a:br>
            <a:r>
              <a:rPr lang="it-IT" sz="1800" dirty="0">
                <a:sym typeface="Wingdings" panose="05000000000000000000" pitchFamily="2" charset="2"/>
              </a:rPr>
              <a:t> </a:t>
            </a:r>
            <a:r>
              <a:rPr lang="it-IT" sz="1800" dirty="0" err="1">
                <a:sym typeface="Wingdings" panose="05000000000000000000" pitchFamily="2" charset="2"/>
              </a:rPr>
              <a:t>define</a:t>
            </a:r>
            <a:r>
              <a:rPr lang="it-IT" sz="1800" dirty="0">
                <a:sym typeface="Wingdings" panose="05000000000000000000" pitchFamily="2" charset="2"/>
              </a:rPr>
              <a:t> and </a:t>
            </a:r>
            <a:r>
              <a:rPr lang="it-IT" sz="1800" dirty="0" err="1">
                <a:sym typeface="Wingdings" panose="05000000000000000000" pitchFamily="2" charset="2"/>
              </a:rPr>
              <a:t>carry</a:t>
            </a:r>
            <a:r>
              <a:rPr lang="it-IT" sz="1800" dirty="0">
                <a:sym typeface="Wingdings" panose="05000000000000000000" pitchFamily="2" charset="2"/>
              </a:rPr>
              <a:t> out the </a:t>
            </a:r>
            <a:r>
              <a:rPr lang="it-IT" sz="1800" dirty="0" err="1">
                <a:sym typeface="Wingdings" panose="05000000000000000000" pitchFamily="2" charset="2"/>
              </a:rPr>
              <a:t>final</a:t>
            </a:r>
            <a:r>
              <a:rPr lang="it-IT" sz="1800" dirty="0">
                <a:sym typeface="Wingdings" panose="05000000000000000000" pitchFamily="2" charset="2"/>
              </a:rPr>
              <a:t> </a:t>
            </a:r>
            <a:r>
              <a:rPr lang="it-IT" sz="1800" dirty="0" err="1">
                <a:sym typeface="Wingdings" panose="05000000000000000000" pitchFamily="2" charset="2"/>
              </a:rPr>
              <a:t>tests</a:t>
            </a:r>
            <a:endParaRPr lang="fr-FR" sz="1800" dirty="0"/>
          </a:p>
          <a:p>
            <a:endParaRPr lang="fr-FR" sz="1800" dirty="0"/>
          </a:p>
          <a:p>
            <a:r>
              <a:rPr lang="fr-FR" sz="1800" dirty="0" err="1"/>
              <a:t>Facilitate</a:t>
            </a:r>
            <a:r>
              <a:rPr lang="fr-FR" sz="1800" dirty="0"/>
              <a:t> data </a:t>
            </a:r>
            <a:r>
              <a:rPr lang="fr-FR" sz="1800" dirty="0" err="1"/>
              <a:t>access</a:t>
            </a:r>
            <a:r>
              <a:rPr lang="fr-FR" sz="1800" dirty="0"/>
              <a:t> by </a:t>
            </a:r>
            <a:r>
              <a:rPr lang="fr-FR" sz="1800" dirty="0" err="1"/>
              <a:t>prototyping</a:t>
            </a:r>
            <a:r>
              <a:rPr lang="fr-FR" sz="1800" dirty="0"/>
              <a:t> an IMAS interface to JT-60SA data</a:t>
            </a:r>
          </a:p>
          <a:p>
            <a:pPr lvl="1"/>
            <a:endParaRPr lang="en-GB" sz="1800" b="1" dirty="0"/>
          </a:p>
          <a:p>
            <a:pPr lvl="1"/>
            <a:endParaRPr lang="en-GB" sz="1400" b="1" dirty="0">
              <a:solidFill>
                <a:srgbClr val="003399"/>
              </a:solidFill>
            </a:endParaRPr>
          </a:p>
          <a:p>
            <a:endParaRPr lang="en-GB" dirty="0"/>
          </a:p>
          <a:p>
            <a:pPr lvl="1"/>
            <a:endParaRPr lang="en-GB" dirty="0"/>
          </a:p>
          <a:p>
            <a:endParaRPr lang="en-GB" dirty="0"/>
          </a:p>
        </p:txBody>
      </p:sp>
      <p:sp>
        <p:nvSpPr>
          <p:cNvPr id="4" name="Footer Placeholder 3">
            <a:extLst>
              <a:ext uri="{FF2B5EF4-FFF2-40B4-BE49-F238E27FC236}">
                <a16:creationId xmlns:a16="http://schemas.microsoft.com/office/drawing/2014/main" id="{3C12EB9C-9C46-5648-9ED8-3AA022462D03}"/>
              </a:ext>
            </a:extLst>
          </p:cNvPr>
          <p:cNvSpPr>
            <a:spLocks noGrp="1"/>
          </p:cNvSpPr>
          <p:nvPr>
            <p:ph type="ftr" sz="quarter" idx="11"/>
          </p:nvPr>
        </p:nvSpPr>
        <p:spPr/>
        <p:txBody>
          <a:bodyPr/>
          <a:lstStyle/>
          <a:p>
            <a:pPr algn="r"/>
            <a:r>
              <a:rPr lang="en-GB" dirty="0"/>
              <a:t>G. De </a:t>
            </a:r>
            <a:r>
              <a:rPr lang="en-GB" dirty="0" err="1"/>
              <a:t>Tommasi</a:t>
            </a:r>
            <a:r>
              <a:rPr lang="en-GB" dirty="0"/>
              <a:t> | REC tasks | 6 Sep 2022 | Page </a:t>
            </a:r>
            <a:fld id="{6A6D9FA1-99C7-4910-8E32-B85D378B0060}" type="slidenum">
              <a:rPr lang="en-GB" smtClean="0"/>
              <a:pPr algn="r"/>
              <a:t>9</a:t>
            </a:fld>
            <a:endParaRPr lang="en-GB" dirty="0"/>
          </a:p>
        </p:txBody>
      </p:sp>
    </p:spTree>
    <p:extLst>
      <p:ext uri="{BB962C8B-B14F-4D97-AF65-F5344CB8AC3E}">
        <p14:creationId xmlns:p14="http://schemas.microsoft.com/office/powerpoint/2010/main" val="22833381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999</TotalTime>
  <Words>813</Words>
  <Application>Microsoft Macintosh PowerPoint</Application>
  <PresentationFormat>On-screen Show (16:9)</PresentationFormat>
  <Paragraphs>84</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 </vt:lpstr>
      <vt:lpstr>Contents</vt:lpstr>
      <vt:lpstr>REC 2022 Tasks</vt:lpstr>
      <vt:lpstr>Task 1 - Activities</vt:lpstr>
      <vt:lpstr>Task 1 – Activities (cont’d)</vt:lpstr>
      <vt:lpstr>WebAPI</vt:lpstr>
      <vt:lpstr>Matlab wrapper for webAPI</vt:lpstr>
      <vt:lpstr>Live Streaming</vt:lpstr>
      <vt:lpstr>Discussion points</vt:lpstr>
      <vt:lpstr>Possible plan for 2023</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Beaton,Will</dc:creator>
  <cp:lastModifiedBy>GIANMARIA DE TOMMASI</cp:lastModifiedBy>
  <cp:revision>44</cp:revision>
  <cp:lastPrinted>2014-10-16T14:51:28Z</cp:lastPrinted>
  <dcterms:created xsi:type="dcterms:W3CDTF">2021-12-22T14:29:37Z</dcterms:created>
  <dcterms:modified xsi:type="dcterms:W3CDTF">2022-09-05T16:01:01Z</dcterms:modified>
</cp:coreProperties>
</file>