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378" r:id="rId3"/>
    <p:sldId id="382" r:id="rId4"/>
    <p:sldId id="379" r:id="rId5"/>
    <p:sldId id="358" r:id="rId6"/>
    <p:sldId id="383" r:id="rId7"/>
    <p:sldId id="385" r:id="rId8"/>
    <p:sldId id="384" r:id="rId9"/>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2FF"/>
    <a:srgbClr val="003399"/>
    <a:srgbClr val="FF00FF"/>
    <a:srgbClr val="E3E3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autoAdjust="0"/>
    <p:restoredTop sz="94718" autoAdjust="0"/>
  </p:normalViewPr>
  <p:slideViewPr>
    <p:cSldViewPr showGuides="1">
      <p:cViewPr varScale="1">
        <p:scale>
          <a:sx n="102" d="100"/>
          <a:sy n="102" d="100"/>
        </p:scale>
        <p:origin x="642"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85" d="100"/>
          <a:sy n="85" d="100"/>
        </p:scale>
        <p:origin x="-3834" y="-96"/>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GB" dirty="0">
              <a:latin typeface="Arial" panose="020B0604020202020204" pitchFamily="34" charset="0"/>
            </a:endParaRPr>
          </a:p>
        </p:txBody>
      </p:sp>
      <p:sp>
        <p:nvSpPr>
          <p:cNvPr id="3" name="Date Placeholder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fld id="{15B2C45A-E869-45FE-B529-AF49C0F3C669}" type="datetimeFigureOut">
              <a:rPr lang="en-GB" smtClean="0">
                <a:latin typeface="Arial" panose="020B0604020202020204" pitchFamily="34" charset="0"/>
              </a:rPr>
              <a:pPr/>
              <a:t>02/09/2022</a:t>
            </a:fld>
            <a:endParaRPr lang="en-GB" dirty="0">
              <a:latin typeface="Arial" panose="020B0604020202020204" pitchFamily="34" charset="0"/>
            </a:endParaRPr>
          </a:p>
        </p:txBody>
      </p:sp>
      <p:sp>
        <p:nvSpPr>
          <p:cNvPr id="4" name="Footer Placeholder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endParaRPr lang="en-GB" dirty="0">
              <a:latin typeface="Arial" panose="020B0604020202020204" pitchFamily="34" charset="0"/>
            </a:endParaRPr>
          </a:p>
        </p:txBody>
      </p:sp>
      <p:sp>
        <p:nvSpPr>
          <p:cNvPr id="5" name="Slide Number Placeholder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A1166760-0E69-430F-A97F-08802152DB5E}" type="slidenum">
              <a:rPr lang="en-GB" smtClean="0">
                <a:latin typeface="Arial" panose="020B0604020202020204" pitchFamily="34" charset="0"/>
              </a:rPr>
              <a:pPr/>
              <a:t>‹N°›</a:t>
            </a:fld>
            <a:endParaRPr lang="en-GB" dirty="0">
              <a:latin typeface="Arial" panose="020B0604020202020204" pitchFamily="34" charset="0"/>
            </a:endParaRPr>
          </a:p>
        </p:txBody>
      </p:sp>
    </p:spTree>
    <p:extLst>
      <p:ext uri="{BB962C8B-B14F-4D97-AF65-F5344CB8AC3E}">
        <p14:creationId xmlns:p14="http://schemas.microsoft.com/office/powerpoint/2010/main" val="29436496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atin typeface="Arial" panose="020B0604020202020204" pitchFamily="34" charset="0"/>
              </a:defRPr>
            </a:lvl1pPr>
          </a:lstStyle>
          <a:p>
            <a:fld id="{F93E6C17-F35F-4654-8DE9-B693AC206066}" type="datetimeFigureOut">
              <a:rPr lang="en-GB" smtClean="0"/>
              <a:pPr/>
              <a:t>02/09/2022</a:t>
            </a:fld>
            <a:endParaRPr lang="en-GB" dirty="0"/>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en-GB" dirty="0"/>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atin typeface="Arial" panose="020B0604020202020204" pitchFamily="34" charset="0"/>
              </a:defRPr>
            </a:lvl1pPr>
          </a:lstStyle>
          <a:p>
            <a:fld id="{49027E0A-1465-4A40-B1D5-9126D49509FC}" type="slidenum">
              <a:rPr lang="en-GB" smtClean="0"/>
              <a:pPr/>
              <a:t>‹N°›</a:t>
            </a:fld>
            <a:endParaRPr lang="en-GB" dirty="0"/>
          </a:p>
        </p:txBody>
      </p:sp>
    </p:spTree>
    <p:extLst>
      <p:ext uri="{BB962C8B-B14F-4D97-AF65-F5344CB8AC3E}">
        <p14:creationId xmlns:p14="http://schemas.microsoft.com/office/powerpoint/2010/main" val="2513348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027E0A-1465-4A40-B1D5-9126D49509FC}" type="slidenum">
              <a:rPr lang="en-GB" smtClean="0"/>
              <a:pPr/>
              <a:t>5</a:t>
            </a:fld>
            <a:endParaRPr lang="en-GB" dirty="0"/>
          </a:p>
        </p:txBody>
      </p:sp>
    </p:spTree>
    <p:extLst>
      <p:ext uri="{BB962C8B-B14F-4D97-AF65-F5344CB8AC3E}">
        <p14:creationId xmlns:p14="http://schemas.microsoft.com/office/powerpoint/2010/main" val="17184108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image1.png" descr="EUROFUSION PowerPoint MASTER DECKBLATT.png"/>
          <p:cNvPicPr/>
          <p:nvPr userDrawn="1"/>
        </p:nvPicPr>
        <p:blipFill>
          <a:blip r:embed="rId2" cstate="email">
            <a:extLst>
              <a:ext uri="{28A0092B-C50C-407E-A947-70E740481C1C}">
                <a14:useLocalDpi xmlns:a14="http://schemas.microsoft.com/office/drawing/2010/main"/>
              </a:ext>
            </a:extLst>
          </a:blip>
          <a:stretch>
            <a:fillRect/>
          </a:stretch>
        </p:blipFill>
        <p:spPr>
          <a:xfrm>
            <a:off x="0" y="219456"/>
            <a:ext cx="9144000" cy="6419089"/>
          </a:xfrm>
          <a:prstGeom prst="rect">
            <a:avLst/>
          </a:prstGeom>
          <a:ln w="12700">
            <a:miter lim="400000"/>
          </a:ln>
        </p:spPr>
      </p:pic>
      <p:sp>
        <p:nvSpPr>
          <p:cNvPr id="2" name="Title 1"/>
          <p:cNvSpPr>
            <a:spLocks noGrp="1"/>
          </p:cNvSpPr>
          <p:nvPr>
            <p:ph type="ctrTitle" hasCustomPrompt="1"/>
          </p:nvPr>
        </p:nvSpPr>
        <p:spPr>
          <a:xfrm>
            <a:off x="395536" y="2348880"/>
            <a:ext cx="8496944" cy="1296144"/>
          </a:xfrm>
        </p:spPr>
        <p:txBody>
          <a:bodyPr>
            <a:noAutofit/>
          </a:bodyPr>
          <a:lstStyle>
            <a:lvl1pPr algn="l">
              <a:defRPr sz="3500" baseline="0">
                <a:latin typeface="Arial" panose="020B0604020202020204" pitchFamily="34" charset="0"/>
                <a:cs typeface="Arial" panose="020B0604020202020204" pitchFamily="34" charset="0"/>
              </a:defRPr>
            </a:lvl1pPr>
          </a:lstStyle>
          <a:p>
            <a:r>
              <a:rPr lang="en-GB" dirty="0"/>
              <a:t>Test title</a:t>
            </a:r>
          </a:p>
        </p:txBody>
      </p:sp>
      <p:sp>
        <p:nvSpPr>
          <p:cNvPr id="3" name="Subtitle 2"/>
          <p:cNvSpPr>
            <a:spLocks noGrp="1"/>
          </p:cNvSpPr>
          <p:nvPr>
            <p:ph type="subTitle" idx="1" hasCustomPrompt="1"/>
          </p:nvPr>
        </p:nvSpPr>
        <p:spPr>
          <a:xfrm>
            <a:off x="395536" y="4293096"/>
            <a:ext cx="4392488" cy="432048"/>
          </a:xfrm>
        </p:spPr>
        <p:txBody>
          <a:bodyPr>
            <a:normAutofit/>
          </a:bodyPr>
          <a:lstStyle>
            <a:lvl1pPr marL="0" indent="0" algn="l">
              <a:buNone/>
              <a:defRPr sz="2200" b="1" baseline="0">
                <a:solidFill>
                  <a:schemeClr val="bg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TEST 1</a:t>
            </a:r>
          </a:p>
        </p:txBody>
      </p:sp>
      <p:sp>
        <p:nvSpPr>
          <p:cNvPr id="5" name="AutoShape 2" descr="https://idw-online.de/pages/de/institutionlogo921"/>
          <p:cNvSpPr>
            <a:spLocks noChangeAspect="1" noChangeArrowheads="1"/>
          </p:cNvSpPr>
          <p:nvPr userDrawn="1"/>
        </p:nvSpPr>
        <p:spPr bwMode="auto">
          <a:xfrm>
            <a:off x="155575" y="-457200"/>
            <a:ext cx="1076325" cy="952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Picture Placeholder 10"/>
          <p:cNvSpPr>
            <a:spLocks noGrp="1"/>
          </p:cNvSpPr>
          <p:nvPr>
            <p:ph type="pic" sz="quarter" idx="10" hasCustomPrompt="1"/>
          </p:nvPr>
        </p:nvSpPr>
        <p:spPr>
          <a:xfrm>
            <a:off x="395536" y="5691683"/>
            <a:ext cx="1295375" cy="905669"/>
          </a:xfrm>
        </p:spPr>
        <p:txBody>
          <a:bodyPr>
            <a:normAutofit/>
          </a:bodyPr>
          <a:lstStyle>
            <a:lvl1pPr marL="0" indent="0" algn="ctr">
              <a:buFontTx/>
              <a:buNone/>
              <a:defRPr sz="1800">
                <a:latin typeface="Arial" panose="020B0604020202020204" pitchFamily="34" charset="0"/>
                <a:cs typeface="Arial" panose="020B0604020202020204" pitchFamily="34" charset="0"/>
              </a:defRPr>
            </a:lvl1pPr>
          </a:lstStyle>
          <a:p>
            <a:r>
              <a:rPr lang="en-US" dirty="0"/>
              <a:t>Logo of presenter</a:t>
            </a:r>
            <a:endParaRPr lang="en-GB" dirty="0"/>
          </a:p>
        </p:txBody>
      </p:sp>
    </p:spTree>
    <p:extLst>
      <p:ext uri="{BB962C8B-B14F-4D97-AF65-F5344CB8AC3E}">
        <p14:creationId xmlns:p14="http://schemas.microsoft.com/office/powerpoint/2010/main" val="1694295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Rectangle 4"/>
          <p:cNvSpPr/>
          <p:nvPr userDrawn="1"/>
        </p:nvSpPr>
        <p:spPr>
          <a:xfrm>
            <a:off x="0" y="0"/>
            <a:ext cx="9144000" cy="685800"/>
          </a:xfrm>
          <a:prstGeom prst="rect">
            <a:avLst/>
          </a:prstGeom>
          <a:solidFill>
            <a:srgbClr val="E3E3E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effectLst/>
            </a:endParaRPr>
          </a:p>
        </p:txBody>
      </p:sp>
      <p:sp>
        <p:nvSpPr>
          <p:cNvPr id="2" name="Title 1"/>
          <p:cNvSpPr>
            <a:spLocks noGrp="1"/>
          </p:cNvSpPr>
          <p:nvPr>
            <p:ph type="title"/>
          </p:nvPr>
        </p:nvSpPr>
        <p:spPr>
          <a:xfrm>
            <a:off x="457200" y="-99392"/>
            <a:ext cx="4330824" cy="891216"/>
          </a:xfrm>
        </p:spPr>
        <p:txBody>
          <a:bodyPr>
            <a:noAutofit/>
          </a:bodyPr>
          <a:lstStyle>
            <a:lvl1pPr algn="l">
              <a:defRPr sz="2400">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457200" y="1412776"/>
            <a:ext cx="8229600" cy="4896544"/>
          </a:xfrm>
        </p:spPr>
        <p:txBody>
          <a:bodyPr/>
          <a:lstStyle>
            <a:lvl1pPr marL="342900" indent="-342900">
              <a:buFont typeface="Arial" panose="020B0604020202020204" pitchFamily="34" charset="0"/>
              <a:buChar char="•"/>
              <a:defRPr sz="2400">
                <a:latin typeface="Arial" panose="020B0604020202020204" pitchFamily="34" charset="0"/>
                <a:cs typeface="Arial" panose="020B0604020202020204" pitchFamily="34" charset="0"/>
              </a:defRPr>
            </a:lvl1pPr>
            <a:lvl2pPr marL="742950" indent="-285750">
              <a:buFont typeface="Arial" panose="020B0604020202020204" pitchFamily="34" charset="0"/>
              <a:buChar char="•"/>
              <a:defRPr sz="2000">
                <a:latin typeface="Arial" panose="020B0604020202020204" pitchFamily="34" charset="0"/>
                <a:cs typeface="Arial" panose="020B0604020202020204" pitchFamily="34" charset="0"/>
              </a:defRPr>
            </a:lvl2pPr>
            <a:lvl3pPr marL="1143000" indent="-228600">
              <a:buFont typeface="Arial" panose="020B0604020202020204" pitchFamily="34" charset="0"/>
              <a:buChar char="•"/>
              <a:defRPr sz="1800">
                <a:latin typeface="Arial" panose="020B0604020202020204" pitchFamily="34" charset="0"/>
                <a:cs typeface="Arial" panose="020B0604020202020204" pitchFamily="34" charset="0"/>
              </a:defRPr>
            </a:lvl3pPr>
            <a:lvl4pPr>
              <a:defRPr/>
            </a:lvl4pPr>
            <a:lvl5pPr>
              <a:defRPr/>
            </a:lvl5pPr>
          </a:lstStyle>
          <a:p>
            <a:pPr lvl="0"/>
            <a:r>
              <a:rPr lang="en-US" dirty="0"/>
              <a:t>Click to edit Master text styles</a:t>
            </a:r>
          </a:p>
          <a:p>
            <a:pPr lvl="1"/>
            <a:r>
              <a:rPr lang="en-US" dirty="0"/>
              <a:t>Second level</a:t>
            </a:r>
          </a:p>
          <a:p>
            <a:pPr lvl="2"/>
            <a:r>
              <a:rPr lang="en-US" dirty="0"/>
              <a:t>Third level</a:t>
            </a:r>
          </a:p>
        </p:txBody>
      </p:sp>
      <p:sp>
        <p:nvSpPr>
          <p:cNvPr id="8" name="Footer Placeholder 4"/>
          <p:cNvSpPr>
            <a:spLocks noGrp="1"/>
          </p:cNvSpPr>
          <p:nvPr>
            <p:ph type="ftr" sz="quarter" idx="11"/>
          </p:nvPr>
        </p:nvSpPr>
        <p:spPr>
          <a:xfrm>
            <a:off x="467544" y="6545237"/>
            <a:ext cx="8240228" cy="268139"/>
          </a:xfrm>
          <a:prstGeom prst="rect">
            <a:avLst/>
          </a:prstGeom>
        </p:spPr>
        <p:txBody>
          <a:bodyPr/>
          <a:lstStyle>
            <a:lvl1pPr>
              <a:defRPr sz="1100">
                <a:solidFill>
                  <a:schemeClr val="tx1"/>
                </a:solidFill>
                <a:latin typeface="Arial" panose="020B0604020202020204" pitchFamily="34" charset="0"/>
                <a:cs typeface="Arial" panose="020B0604020202020204" pitchFamily="34" charset="0"/>
              </a:defRPr>
            </a:lvl1pPr>
          </a:lstStyle>
          <a:p>
            <a:pPr algn="r"/>
            <a:r>
              <a:rPr lang="en-GB" dirty="0"/>
              <a:t>G. De </a:t>
            </a:r>
            <a:r>
              <a:rPr lang="en-GB" dirty="0" err="1"/>
              <a:t>Tommasi</a:t>
            </a:r>
            <a:r>
              <a:rPr lang="en-GB" dirty="0"/>
              <a:t> | 16 Nov 2020 | Page </a:t>
            </a:r>
            <a:fld id="{6A6D9FA1-99C7-4910-8E32-B85D378B0060}" type="slidenum">
              <a:rPr lang="en-GB" smtClean="0"/>
              <a:pPr algn="r"/>
              <a:t>‹N°›</a:t>
            </a:fld>
            <a:endParaRPr lang="en-GB" dirty="0"/>
          </a:p>
        </p:txBody>
      </p:sp>
      <p:pic>
        <p:nvPicPr>
          <p:cNvPr id="4" name="Picture 3" descr="EurofusionDisc.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44408" y="116632"/>
            <a:ext cx="458197" cy="465708"/>
          </a:xfrm>
          <a:prstGeom prst="rect">
            <a:avLst/>
          </a:prstGeom>
        </p:spPr>
      </p:pic>
    </p:spTree>
    <p:extLst>
      <p:ext uri="{BB962C8B-B14F-4D97-AF65-F5344CB8AC3E}">
        <p14:creationId xmlns:p14="http://schemas.microsoft.com/office/powerpoint/2010/main" val="1996975160"/>
      </p:ext>
    </p:extLst>
  </p:cSld>
  <p:clrMapOvr>
    <a:masterClrMapping/>
  </p:clrMapOvr>
  <p:hf sldNum="0" hdr="0" dt="0"/>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954351" y="6356350"/>
            <a:ext cx="26670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defRPr>
            </a:lvl1pPr>
          </a:lstStyle>
          <a:p>
            <a:r>
              <a:rPr lang="en-GB" dirty="0"/>
              <a:t>F4E-EUROfusion EU-REC Meeting </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defRPr>
            </a:lvl1pPr>
          </a:lstStyle>
          <a:p>
            <a:fld id="{6A6D9FA1-99C7-4910-8E32-B85D378B0060}" type="slidenum">
              <a:rPr lang="en-GB" smtClean="0"/>
              <a:pPr/>
              <a:t>‹N°›</a:t>
            </a:fld>
            <a:endParaRPr lang="en-GB" dirty="0"/>
          </a:p>
        </p:txBody>
      </p:sp>
    </p:spTree>
    <p:extLst>
      <p:ext uri="{BB962C8B-B14F-4D97-AF65-F5344CB8AC3E}">
        <p14:creationId xmlns:p14="http://schemas.microsoft.com/office/powerpoint/2010/main" val="886642047"/>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Task 2 : Actions </a:t>
            </a:r>
            <a:r>
              <a:rPr lang="en-GB" dirty="0"/>
              <a:t>needed to setup effective remote participation to JT-60SA</a:t>
            </a:r>
            <a:endParaRPr lang="en-US" sz="2400" dirty="0"/>
          </a:p>
        </p:txBody>
      </p:sp>
      <p:sp>
        <p:nvSpPr>
          <p:cNvPr id="3" name="Subtitle 2"/>
          <p:cNvSpPr>
            <a:spLocks noGrp="1"/>
          </p:cNvSpPr>
          <p:nvPr>
            <p:ph type="subTitle" idx="1"/>
          </p:nvPr>
        </p:nvSpPr>
        <p:spPr>
          <a:xfrm>
            <a:off x="395536" y="4293096"/>
            <a:ext cx="7848872" cy="1080120"/>
          </a:xfrm>
        </p:spPr>
        <p:txBody>
          <a:bodyPr>
            <a:normAutofit fontScale="62500" lnSpcReduction="20000"/>
          </a:bodyPr>
          <a:lstStyle/>
          <a:p>
            <a:r>
              <a:rPr lang="en-US" sz="3200" dirty="0"/>
              <a:t>Presented by </a:t>
            </a:r>
            <a:r>
              <a:rPr lang="en-US" sz="3200" dirty="0" smtClean="0"/>
              <a:t>F. Imbeaux (CEA)</a:t>
            </a:r>
            <a:endParaRPr lang="en-US" sz="3200" dirty="0"/>
          </a:p>
          <a:p>
            <a:r>
              <a:rPr lang="en-US" sz="3200" dirty="0" smtClean="0"/>
              <a:t>Task contributors : H. </a:t>
            </a:r>
            <a:r>
              <a:rPr lang="en-US" sz="3200" dirty="0" err="1" smtClean="0"/>
              <a:t>Ancher</a:t>
            </a:r>
            <a:r>
              <a:rPr lang="en-US" sz="3200" dirty="0" smtClean="0"/>
              <a:t> (CEA), G. Di Tommasi (CREATE), C. Fuchs (IPP), G. </a:t>
            </a:r>
            <a:r>
              <a:rPr lang="en-US" sz="3200" dirty="0" err="1" smtClean="0"/>
              <a:t>Manduchi</a:t>
            </a:r>
            <a:r>
              <a:rPr lang="en-US" sz="3200" dirty="0" smtClean="0"/>
              <a:t> (RFX), A. Winter (IPP)</a:t>
            </a:r>
            <a:endParaRPr lang="en-US" sz="3200" dirty="0"/>
          </a:p>
        </p:txBody>
      </p:sp>
      <p:pic>
        <p:nvPicPr>
          <p:cNvPr id="9" name="Picture 8">
            <a:extLst>
              <a:ext uri="{FF2B5EF4-FFF2-40B4-BE49-F238E27FC236}">
                <a16:creationId xmlns:a16="http://schemas.microsoft.com/office/drawing/2014/main" id="{BA60D629-E56A-FA4D-AFCF-F82BF5E2437B}"/>
              </a:ext>
            </a:extLst>
          </p:cNvPr>
          <p:cNvPicPr>
            <a:picLocks noChangeAspect="1"/>
          </p:cNvPicPr>
          <p:nvPr/>
        </p:nvPicPr>
        <p:blipFill rotWithShape="1">
          <a:blip r:embed="rId2"/>
          <a:srcRect/>
          <a:stretch/>
        </p:blipFill>
        <p:spPr>
          <a:xfrm>
            <a:off x="2945924" y="5879231"/>
            <a:ext cx="2089584" cy="601999"/>
          </a:xfrm>
          <a:prstGeom prst="rect">
            <a:avLst/>
          </a:prstGeom>
        </p:spPr>
      </p:pic>
      <p:pic>
        <p:nvPicPr>
          <p:cNvPr id="7" name="Picture 9" descr="cea_logo_small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5661248"/>
            <a:ext cx="1187726" cy="969486"/>
          </a:xfrm>
          <a:prstGeom prst="rect">
            <a:avLst/>
          </a:prstGeom>
          <a:effectLst>
            <a:outerShdw blurRad="517525" dist="38100" dir="2700000" algn="tl" rotWithShape="0">
              <a:srgbClr val="000000">
                <a:alpha val="33000"/>
              </a:srgbClr>
            </a:outerShdw>
          </a:effectLst>
        </p:spPr>
      </p:pic>
    </p:spTree>
    <p:extLst>
      <p:ext uri="{BB962C8B-B14F-4D97-AF65-F5344CB8AC3E}">
        <p14:creationId xmlns:p14="http://schemas.microsoft.com/office/powerpoint/2010/main" val="6974029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99392"/>
            <a:ext cx="7787208" cy="891216"/>
          </a:xfrm>
        </p:spPr>
        <p:txBody>
          <a:bodyPr/>
          <a:lstStyle/>
          <a:p>
            <a:r>
              <a:rPr lang="it-IT" sz="2000" b="1" dirty="0" smtClean="0"/>
              <a:t>Task : provide </a:t>
            </a:r>
            <a:r>
              <a:rPr lang="en-US" sz="2000" b="1" dirty="0" smtClean="0"/>
              <a:t>a </a:t>
            </a:r>
            <a:r>
              <a:rPr lang="en-US" sz="2000" b="1" dirty="0"/>
              <a:t>status update on the actions </a:t>
            </a:r>
            <a:r>
              <a:rPr lang="en-US" sz="2000" b="1" dirty="0" smtClean="0"/>
              <a:t>related to remote participation </a:t>
            </a:r>
            <a:r>
              <a:rPr lang="en-US" sz="2000" b="1" dirty="0"/>
              <a:t>(policy and technical aspects</a:t>
            </a:r>
            <a:r>
              <a:rPr lang="en-US" sz="2000" b="1" dirty="0" smtClean="0"/>
              <a:t>)</a:t>
            </a:r>
            <a:endParaRPr lang="en-US" sz="2000" b="1" i="1" dirty="0"/>
          </a:p>
        </p:txBody>
      </p:sp>
      <p:sp>
        <p:nvSpPr>
          <p:cNvPr id="6" name="Segnaposto piè di pagina 3">
            <a:extLst>
              <a:ext uri="{FF2B5EF4-FFF2-40B4-BE49-F238E27FC236}">
                <a16:creationId xmlns:a16="http://schemas.microsoft.com/office/drawing/2014/main" id="{3EF71BCE-68C1-7C4B-9A44-855D860E6F78}"/>
              </a:ext>
            </a:extLst>
          </p:cNvPr>
          <p:cNvSpPr>
            <a:spLocks noGrp="1"/>
          </p:cNvSpPr>
          <p:nvPr>
            <p:ph type="ftr" sz="quarter" idx="11"/>
          </p:nvPr>
        </p:nvSpPr>
        <p:spPr>
          <a:xfrm>
            <a:off x="467544" y="6545237"/>
            <a:ext cx="8240228" cy="268139"/>
          </a:xfrm>
        </p:spPr>
        <p:txBody>
          <a:bodyPr/>
          <a:lstStyle/>
          <a:p>
            <a:pPr algn="r"/>
            <a:r>
              <a:rPr lang="en-GB" dirty="0" smtClean="0"/>
              <a:t>F. Imbeaux | WPSA </a:t>
            </a:r>
            <a:r>
              <a:rPr lang="en-GB" dirty="0"/>
              <a:t>Meeting | 6</a:t>
            </a:r>
            <a:r>
              <a:rPr lang="en-GB" dirty="0" smtClean="0"/>
              <a:t> </a:t>
            </a:r>
            <a:r>
              <a:rPr lang="en-GB" dirty="0" smtClean="0"/>
              <a:t>September </a:t>
            </a:r>
            <a:r>
              <a:rPr lang="en-GB" dirty="0" smtClean="0"/>
              <a:t>2022 </a:t>
            </a:r>
            <a:r>
              <a:rPr lang="en-GB" dirty="0"/>
              <a:t>| Page </a:t>
            </a:r>
            <a:fld id="{6A6D9FA1-99C7-4910-8E32-B85D378B0060}" type="slidenum">
              <a:rPr lang="en-GB" smtClean="0"/>
              <a:pPr algn="r"/>
              <a:t>2</a:t>
            </a:fld>
            <a:endParaRPr lang="en-GB" dirty="0"/>
          </a:p>
        </p:txBody>
      </p:sp>
      <p:sp>
        <p:nvSpPr>
          <p:cNvPr id="7" name="Espace réservé du contenu 6"/>
          <p:cNvSpPr>
            <a:spLocks noGrp="1"/>
          </p:cNvSpPr>
          <p:nvPr>
            <p:ph idx="1"/>
          </p:nvPr>
        </p:nvSpPr>
        <p:spPr>
          <a:xfrm>
            <a:off x="457200" y="791824"/>
            <a:ext cx="8229600" cy="5517496"/>
          </a:xfrm>
        </p:spPr>
        <p:txBody>
          <a:bodyPr>
            <a:normAutofit/>
          </a:bodyPr>
          <a:lstStyle/>
          <a:p>
            <a:r>
              <a:rPr lang="fr-FR" dirty="0" err="1" smtClean="0"/>
              <a:t>Systematic</a:t>
            </a:r>
            <a:r>
              <a:rPr lang="fr-FR" dirty="0" smtClean="0"/>
              <a:t> </a:t>
            </a:r>
            <a:r>
              <a:rPr lang="fr-FR" dirty="0" err="1" smtClean="0"/>
              <a:t>analysis</a:t>
            </a:r>
            <a:r>
              <a:rPr lang="fr-FR" dirty="0" smtClean="0"/>
              <a:t> of the </a:t>
            </a:r>
            <a:r>
              <a:rPr lang="fr-FR" dirty="0" err="1" smtClean="0"/>
              <a:t>status</a:t>
            </a:r>
            <a:r>
              <a:rPr lang="fr-FR" dirty="0" smtClean="0"/>
              <a:t> of the actions </a:t>
            </a:r>
            <a:r>
              <a:rPr lang="fr-FR" dirty="0" err="1" smtClean="0"/>
              <a:t>recommended</a:t>
            </a:r>
            <a:r>
              <a:rPr lang="fr-FR" dirty="0" smtClean="0"/>
              <a:t> in the 2018 WPSA reports:</a:t>
            </a:r>
            <a:endParaRPr lang="fr-FR" dirty="0" smtClean="0"/>
          </a:p>
          <a:p>
            <a:pPr lvl="1"/>
            <a:r>
              <a:rPr lang="en-US" dirty="0"/>
              <a:t>Establishing a development plan for the EU remote experiment </a:t>
            </a:r>
            <a:r>
              <a:rPr lang="en-US" dirty="0" err="1"/>
              <a:t>centre</a:t>
            </a:r>
            <a:r>
              <a:rPr lang="en-US" dirty="0"/>
              <a:t> (WPSA report EFDA_D_2NJLES</a:t>
            </a:r>
            <a:r>
              <a:rPr lang="en-US" dirty="0" smtClean="0"/>
              <a:t>) </a:t>
            </a:r>
            <a:endParaRPr lang="en-US" dirty="0"/>
          </a:p>
          <a:p>
            <a:pPr lvl="1"/>
            <a:r>
              <a:rPr lang="en-US" dirty="0"/>
              <a:t>Technical requirements for EU remote control room (WPSA report EFDA_D_2N39XB</a:t>
            </a:r>
            <a:r>
              <a:rPr lang="en-US" dirty="0" smtClean="0"/>
              <a:t>)</a:t>
            </a:r>
            <a:endParaRPr lang="en-US" dirty="0"/>
          </a:p>
          <a:p>
            <a:pPr lvl="1"/>
            <a:endParaRPr lang="fr-FR" dirty="0" smtClean="0"/>
          </a:p>
          <a:p>
            <a:r>
              <a:rPr lang="fr-FR" dirty="0" err="1" smtClean="0"/>
              <a:t>Including</a:t>
            </a:r>
            <a:r>
              <a:rPr lang="fr-FR" dirty="0" smtClean="0"/>
              <a:t> </a:t>
            </a:r>
            <a:r>
              <a:rPr lang="fr-FR" dirty="0" err="1" smtClean="0"/>
              <a:t>checking</a:t>
            </a:r>
            <a:r>
              <a:rPr lang="fr-FR" dirty="0" smtClean="0"/>
              <a:t> how « La Bergerie » </a:t>
            </a:r>
            <a:r>
              <a:rPr lang="fr-FR" dirty="0" err="1" smtClean="0"/>
              <a:t>fulfills</a:t>
            </a:r>
            <a:r>
              <a:rPr lang="fr-FR" dirty="0" smtClean="0"/>
              <a:t> the </a:t>
            </a:r>
            <a:r>
              <a:rPr lang="fr-FR" dirty="0" err="1" smtClean="0"/>
              <a:t>criteria</a:t>
            </a:r>
            <a:r>
              <a:rPr lang="fr-FR" dirty="0" smtClean="0"/>
              <a:t> for the EU-</a:t>
            </a:r>
            <a:r>
              <a:rPr lang="fr-FR" dirty="0" err="1" smtClean="0"/>
              <a:t>Remote</a:t>
            </a:r>
            <a:r>
              <a:rPr lang="fr-FR" dirty="0" smtClean="0"/>
              <a:t> </a:t>
            </a:r>
            <a:r>
              <a:rPr lang="fr-FR" dirty="0" err="1" smtClean="0"/>
              <a:t>Experiment</a:t>
            </a:r>
            <a:r>
              <a:rPr lang="fr-FR" dirty="0" smtClean="0"/>
              <a:t> Centre</a:t>
            </a:r>
          </a:p>
          <a:p>
            <a:endParaRPr lang="fr-FR" dirty="0"/>
          </a:p>
          <a:p>
            <a:r>
              <a:rPr lang="fr-FR" dirty="0" err="1" smtClean="0"/>
              <a:t>Facilitate</a:t>
            </a:r>
            <a:r>
              <a:rPr lang="fr-FR" dirty="0" smtClean="0"/>
              <a:t> data </a:t>
            </a:r>
            <a:r>
              <a:rPr lang="fr-FR" dirty="0" err="1" smtClean="0"/>
              <a:t>access</a:t>
            </a:r>
            <a:r>
              <a:rPr lang="fr-FR" dirty="0" smtClean="0"/>
              <a:t> by </a:t>
            </a:r>
            <a:r>
              <a:rPr lang="fr-FR" dirty="0" err="1" smtClean="0"/>
              <a:t>creating</a:t>
            </a:r>
            <a:r>
              <a:rPr lang="fr-FR" dirty="0" smtClean="0"/>
              <a:t> an IMAS interface to JT-60SA data</a:t>
            </a:r>
            <a:endParaRPr lang="fr-FR" dirty="0" smtClean="0"/>
          </a:p>
        </p:txBody>
      </p:sp>
    </p:spTree>
    <p:extLst>
      <p:ext uri="{BB962C8B-B14F-4D97-AF65-F5344CB8AC3E}">
        <p14:creationId xmlns:p14="http://schemas.microsoft.com/office/powerpoint/2010/main" val="29960928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99392"/>
            <a:ext cx="7787208" cy="891216"/>
          </a:xfrm>
        </p:spPr>
        <p:txBody>
          <a:bodyPr/>
          <a:lstStyle/>
          <a:p>
            <a:r>
              <a:rPr lang="it-IT" sz="2000" b="1" dirty="0" smtClean="0"/>
              <a:t>Task </a:t>
            </a:r>
            <a:r>
              <a:rPr lang="it-IT" sz="2000" b="1" dirty="0" smtClean="0">
                <a:solidFill>
                  <a:srgbClr val="00B050"/>
                </a:solidFill>
              </a:rPr>
              <a:t>progress</a:t>
            </a:r>
            <a:r>
              <a:rPr lang="it-IT" sz="2000" b="1" dirty="0" smtClean="0"/>
              <a:t> : </a:t>
            </a:r>
            <a:r>
              <a:rPr lang="fr-FR" sz="2000" b="1" dirty="0" err="1" smtClean="0"/>
              <a:t>deliverable</a:t>
            </a:r>
            <a:r>
              <a:rPr lang="fr-FR" sz="2000" b="1" dirty="0" smtClean="0"/>
              <a:t> report </a:t>
            </a:r>
            <a:r>
              <a:rPr lang="fr-FR" sz="2000" b="1" dirty="0" err="1" smtClean="0"/>
              <a:t>drafted</a:t>
            </a:r>
            <a:r>
              <a:rPr lang="fr-FR" sz="2000" b="1" dirty="0" smtClean="0"/>
              <a:t>, about 20 pages </a:t>
            </a:r>
            <a:r>
              <a:rPr lang="fr-FR" sz="2000" b="1" dirty="0" err="1" smtClean="0"/>
              <a:t>so</a:t>
            </a:r>
            <a:r>
              <a:rPr lang="fr-FR" sz="2000" b="1" dirty="0" smtClean="0"/>
              <a:t> far</a:t>
            </a:r>
            <a:endParaRPr lang="en-US" sz="2000" b="1" i="1" dirty="0"/>
          </a:p>
        </p:txBody>
      </p:sp>
      <p:sp>
        <p:nvSpPr>
          <p:cNvPr id="6" name="Segnaposto piè di pagina 3">
            <a:extLst>
              <a:ext uri="{FF2B5EF4-FFF2-40B4-BE49-F238E27FC236}">
                <a16:creationId xmlns:a16="http://schemas.microsoft.com/office/drawing/2014/main" id="{3EF71BCE-68C1-7C4B-9A44-855D860E6F78}"/>
              </a:ext>
            </a:extLst>
          </p:cNvPr>
          <p:cNvSpPr>
            <a:spLocks noGrp="1"/>
          </p:cNvSpPr>
          <p:nvPr>
            <p:ph type="ftr" sz="quarter" idx="11"/>
          </p:nvPr>
        </p:nvSpPr>
        <p:spPr>
          <a:xfrm>
            <a:off x="467544" y="6545237"/>
            <a:ext cx="8240228" cy="268139"/>
          </a:xfrm>
        </p:spPr>
        <p:txBody>
          <a:bodyPr/>
          <a:lstStyle/>
          <a:p>
            <a:pPr algn="r"/>
            <a:r>
              <a:rPr lang="en-GB" dirty="0" smtClean="0"/>
              <a:t>F. Imbeaux | WPSA </a:t>
            </a:r>
            <a:r>
              <a:rPr lang="en-GB" dirty="0"/>
              <a:t>Meeting | 6</a:t>
            </a:r>
            <a:r>
              <a:rPr lang="en-GB" dirty="0" smtClean="0"/>
              <a:t> </a:t>
            </a:r>
            <a:r>
              <a:rPr lang="en-GB" dirty="0" smtClean="0"/>
              <a:t>September </a:t>
            </a:r>
            <a:r>
              <a:rPr lang="en-GB" dirty="0" smtClean="0"/>
              <a:t>2022 </a:t>
            </a:r>
            <a:r>
              <a:rPr lang="en-GB" dirty="0"/>
              <a:t>| Page </a:t>
            </a:r>
            <a:fld id="{6A6D9FA1-99C7-4910-8E32-B85D378B0060}" type="slidenum">
              <a:rPr lang="en-GB" smtClean="0"/>
              <a:pPr algn="r"/>
              <a:t>3</a:t>
            </a:fld>
            <a:endParaRPr lang="en-GB" dirty="0"/>
          </a:p>
        </p:txBody>
      </p:sp>
      <p:sp>
        <p:nvSpPr>
          <p:cNvPr id="7" name="Espace réservé du contenu 6"/>
          <p:cNvSpPr>
            <a:spLocks noGrp="1"/>
          </p:cNvSpPr>
          <p:nvPr>
            <p:ph idx="1"/>
          </p:nvPr>
        </p:nvSpPr>
        <p:spPr>
          <a:xfrm>
            <a:off x="457200" y="791824"/>
            <a:ext cx="8229600" cy="5517496"/>
          </a:xfrm>
        </p:spPr>
        <p:txBody>
          <a:bodyPr>
            <a:normAutofit/>
          </a:bodyPr>
          <a:lstStyle/>
          <a:p>
            <a:r>
              <a:rPr lang="fr-FR" dirty="0" err="1"/>
              <a:t>Systematic</a:t>
            </a:r>
            <a:r>
              <a:rPr lang="fr-FR" dirty="0"/>
              <a:t> </a:t>
            </a:r>
            <a:r>
              <a:rPr lang="fr-FR" dirty="0" err="1"/>
              <a:t>analysis</a:t>
            </a:r>
            <a:r>
              <a:rPr lang="fr-FR" dirty="0"/>
              <a:t> of the </a:t>
            </a:r>
            <a:r>
              <a:rPr lang="fr-FR" dirty="0" err="1"/>
              <a:t>status</a:t>
            </a:r>
            <a:r>
              <a:rPr lang="fr-FR" dirty="0"/>
              <a:t> of the actions </a:t>
            </a:r>
            <a:r>
              <a:rPr lang="fr-FR" dirty="0" err="1"/>
              <a:t>recommended</a:t>
            </a:r>
            <a:r>
              <a:rPr lang="fr-FR" dirty="0"/>
              <a:t> in the 2018 WPSA reports. </a:t>
            </a:r>
            <a:r>
              <a:rPr lang="fr-FR" dirty="0" err="1" smtClean="0">
                <a:solidFill>
                  <a:srgbClr val="00B050"/>
                </a:solidFill>
              </a:rPr>
              <a:t>Done</a:t>
            </a:r>
            <a:r>
              <a:rPr lang="fr-FR" dirty="0" smtClean="0">
                <a:solidFill>
                  <a:srgbClr val="00B050"/>
                </a:solidFill>
              </a:rPr>
              <a:t>, </a:t>
            </a:r>
            <a:r>
              <a:rPr lang="fr-FR" dirty="0" err="1" smtClean="0">
                <a:solidFill>
                  <a:srgbClr val="00B050"/>
                </a:solidFill>
              </a:rPr>
              <a:t>drafting</a:t>
            </a:r>
            <a:r>
              <a:rPr lang="fr-FR" dirty="0" smtClean="0">
                <a:solidFill>
                  <a:srgbClr val="00B050"/>
                </a:solidFill>
              </a:rPr>
              <a:t> </a:t>
            </a:r>
            <a:r>
              <a:rPr lang="fr-FR" dirty="0" err="1" smtClean="0">
                <a:solidFill>
                  <a:srgbClr val="00B050"/>
                </a:solidFill>
              </a:rPr>
              <a:t>recommendations</a:t>
            </a:r>
            <a:r>
              <a:rPr lang="fr-FR" dirty="0" smtClean="0">
                <a:solidFill>
                  <a:srgbClr val="00B050"/>
                </a:solidFill>
              </a:rPr>
              <a:t> for future actions</a:t>
            </a:r>
            <a:endParaRPr lang="fr-FR" dirty="0" smtClean="0">
              <a:solidFill>
                <a:srgbClr val="00B050"/>
              </a:solidFill>
            </a:endParaRPr>
          </a:p>
          <a:p>
            <a:pPr lvl="1"/>
            <a:endParaRPr lang="fr-FR" dirty="0" smtClean="0"/>
          </a:p>
          <a:p>
            <a:r>
              <a:rPr lang="fr-FR" dirty="0" err="1" smtClean="0"/>
              <a:t>Including</a:t>
            </a:r>
            <a:r>
              <a:rPr lang="fr-FR" dirty="0" smtClean="0"/>
              <a:t> </a:t>
            </a:r>
            <a:r>
              <a:rPr lang="fr-FR" dirty="0" err="1" smtClean="0"/>
              <a:t>checking</a:t>
            </a:r>
            <a:r>
              <a:rPr lang="fr-FR" dirty="0" smtClean="0"/>
              <a:t> how « La Bergerie » </a:t>
            </a:r>
            <a:r>
              <a:rPr lang="fr-FR" dirty="0" err="1" smtClean="0"/>
              <a:t>fulfills</a:t>
            </a:r>
            <a:r>
              <a:rPr lang="fr-FR" dirty="0" smtClean="0"/>
              <a:t> the </a:t>
            </a:r>
            <a:r>
              <a:rPr lang="fr-FR" dirty="0" err="1" smtClean="0"/>
              <a:t>criteria</a:t>
            </a:r>
            <a:r>
              <a:rPr lang="fr-FR" dirty="0" smtClean="0"/>
              <a:t> for the EU-</a:t>
            </a:r>
            <a:r>
              <a:rPr lang="fr-FR" dirty="0" err="1" smtClean="0"/>
              <a:t>Remote</a:t>
            </a:r>
            <a:r>
              <a:rPr lang="fr-FR" dirty="0" smtClean="0"/>
              <a:t> </a:t>
            </a:r>
            <a:r>
              <a:rPr lang="fr-FR" dirty="0" err="1" smtClean="0"/>
              <a:t>Experiment</a:t>
            </a:r>
            <a:r>
              <a:rPr lang="fr-FR" dirty="0" smtClean="0"/>
              <a:t> Centre. </a:t>
            </a:r>
            <a:r>
              <a:rPr lang="fr-FR" dirty="0" err="1" smtClean="0">
                <a:solidFill>
                  <a:srgbClr val="00B050"/>
                </a:solidFill>
              </a:rPr>
              <a:t>Done</a:t>
            </a:r>
            <a:r>
              <a:rPr lang="fr-FR" dirty="0" smtClean="0">
                <a:solidFill>
                  <a:srgbClr val="00B050"/>
                </a:solidFill>
              </a:rPr>
              <a:t>, </a:t>
            </a:r>
            <a:r>
              <a:rPr lang="fr-FR" dirty="0" err="1" smtClean="0">
                <a:solidFill>
                  <a:srgbClr val="00B050"/>
                </a:solidFill>
              </a:rPr>
              <a:t>drafting</a:t>
            </a:r>
            <a:r>
              <a:rPr lang="fr-FR" dirty="0" smtClean="0">
                <a:solidFill>
                  <a:srgbClr val="00B050"/>
                </a:solidFill>
              </a:rPr>
              <a:t> main conclusions</a:t>
            </a:r>
          </a:p>
          <a:p>
            <a:endParaRPr lang="fr-FR" dirty="0"/>
          </a:p>
          <a:p>
            <a:r>
              <a:rPr lang="fr-FR" dirty="0" err="1" smtClean="0"/>
              <a:t>Facilitate</a:t>
            </a:r>
            <a:r>
              <a:rPr lang="fr-FR" dirty="0" smtClean="0"/>
              <a:t> data </a:t>
            </a:r>
            <a:r>
              <a:rPr lang="fr-FR" dirty="0" err="1" smtClean="0"/>
              <a:t>access</a:t>
            </a:r>
            <a:r>
              <a:rPr lang="fr-FR" dirty="0" smtClean="0"/>
              <a:t> by </a:t>
            </a:r>
            <a:r>
              <a:rPr lang="fr-FR" dirty="0" err="1" smtClean="0"/>
              <a:t>creating</a:t>
            </a:r>
            <a:r>
              <a:rPr lang="fr-FR" dirty="0" smtClean="0"/>
              <a:t> an IMAS interface to JT-60SA data. </a:t>
            </a:r>
            <a:r>
              <a:rPr lang="fr-FR" dirty="0" smtClean="0">
                <a:solidFill>
                  <a:srgbClr val="00B050"/>
                </a:solidFill>
              </a:rPr>
              <a:t>Not </a:t>
            </a:r>
            <a:r>
              <a:rPr lang="fr-FR" dirty="0" err="1" smtClean="0">
                <a:solidFill>
                  <a:srgbClr val="00B050"/>
                </a:solidFill>
              </a:rPr>
              <a:t>done</a:t>
            </a:r>
            <a:r>
              <a:rPr lang="fr-FR" dirty="0" smtClean="0">
                <a:solidFill>
                  <a:srgbClr val="00B050"/>
                </a:solidFill>
              </a:rPr>
              <a:t>, to </a:t>
            </a:r>
            <a:r>
              <a:rPr lang="fr-FR" dirty="0" err="1" smtClean="0">
                <a:solidFill>
                  <a:srgbClr val="00B050"/>
                </a:solidFill>
              </a:rPr>
              <a:t>be</a:t>
            </a:r>
            <a:r>
              <a:rPr lang="fr-FR" dirty="0" smtClean="0">
                <a:solidFill>
                  <a:srgbClr val="00B050"/>
                </a:solidFill>
              </a:rPr>
              <a:t> </a:t>
            </a:r>
            <a:r>
              <a:rPr lang="fr-FR" dirty="0" err="1" smtClean="0">
                <a:solidFill>
                  <a:srgbClr val="00B050"/>
                </a:solidFill>
              </a:rPr>
              <a:t>prototyped</a:t>
            </a:r>
            <a:r>
              <a:rPr lang="fr-FR" dirty="0" smtClean="0">
                <a:solidFill>
                  <a:srgbClr val="00B050"/>
                </a:solidFill>
              </a:rPr>
              <a:t> </a:t>
            </a:r>
            <a:r>
              <a:rPr lang="fr-FR" dirty="0" err="1" smtClean="0">
                <a:solidFill>
                  <a:srgbClr val="00B050"/>
                </a:solidFill>
              </a:rPr>
              <a:t>when</a:t>
            </a:r>
            <a:r>
              <a:rPr lang="fr-FR" dirty="0" smtClean="0">
                <a:solidFill>
                  <a:srgbClr val="00B050"/>
                </a:solidFill>
              </a:rPr>
              <a:t> </a:t>
            </a:r>
            <a:r>
              <a:rPr lang="fr-FR" dirty="0" err="1" smtClean="0">
                <a:solidFill>
                  <a:srgbClr val="00B050"/>
                </a:solidFill>
              </a:rPr>
              <a:t>we</a:t>
            </a:r>
            <a:r>
              <a:rPr lang="fr-FR" dirty="0" smtClean="0">
                <a:solidFill>
                  <a:srgbClr val="00B050"/>
                </a:solidFill>
              </a:rPr>
              <a:t> </a:t>
            </a:r>
            <a:r>
              <a:rPr lang="fr-FR" dirty="0" err="1" smtClean="0">
                <a:solidFill>
                  <a:srgbClr val="00B050"/>
                </a:solidFill>
              </a:rPr>
              <a:t>get</a:t>
            </a:r>
            <a:r>
              <a:rPr lang="fr-FR" dirty="0" smtClean="0">
                <a:solidFill>
                  <a:srgbClr val="00B050"/>
                </a:solidFill>
              </a:rPr>
              <a:t> </a:t>
            </a:r>
            <a:r>
              <a:rPr lang="fr-FR" dirty="0" err="1" smtClean="0">
                <a:solidFill>
                  <a:srgbClr val="00B050"/>
                </a:solidFill>
              </a:rPr>
              <a:t>access</a:t>
            </a:r>
            <a:r>
              <a:rPr lang="fr-FR" dirty="0" smtClean="0">
                <a:solidFill>
                  <a:srgbClr val="00B050"/>
                </a:solidFill>
              </a:rPr>
              <a:t> !</a:t>
            </a:r>
            <a:endParaRPr lang="fr-FR" dirty="0" smtClean="0">
              <a:solidFill>
                <a:srgbClr val="00B050"/>
              </a:solidFill>
            </a:endParaRPr>
          </a:p>
        </p:txBody>
      </p:sp>
    </p:spTree>
    <p:extLst>
      <p:ext uri="{BB962C8B-B14F-4D97-AF65-F5344CB8AC3E}">
        <p14:creationId xmlns:p14="http://schemas.microsoft.com/office/powerpoint/2010/main" val="4069883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99392"/>
            <a:ext cx="7787208" cy="891216"/>
          </a:xfrm>
        </p:spPr>
        <p:txBody>
          <a:bodyPr/>
          <a:lstStyle/>
          <a:p>
            <a:r>
              <a:rPr lang="it-IT" sz="2000" b="1" dirty="0" smtClean="0"/>
              <a:t>Part 1 recommendations : open points to be further investigated to prepare an efficient remote participation</a:t>
            </a:r>
            <a:endParaRPr lang="en-US" sz="2000" b="1" i="1" dirty="0"/>
          </a:p>
        </p:txBody>
      </p:sp>
      <p:sp>
        <p:nvSpPr>
          <p:cNvPr id="7" name="Espace réservé du contenu 6"/>
          <p:cNvSpPr>
            <a:spLocks noGrp="1"/>
          </p:cNvSpPr>
          <p:nvPr>
            <p:ph idx="1"/>
          </p:nvPr>
        </p:nvSpPr>
        <p:spPr>
          <a:xfrm>
            <a:off x="457200" y="791823"/>
            <a:ext cx="8229600" cy="6066177"/>
          </a:xfrm>
        </p:spPr>
        <p:txBody>
          <a:bodyPr>
            <a:noAutofit/>
          </a:bodyPr>
          <a:lstStyle/>
          <a:p>
            <a:r>
              <a:rPr lang="en-US" sz="1600" b="1" dirty="0" smtClean="0"/>
              <a:t>Policy </a:t>
            </a:r>
            <a:r>
              <a:rPr lang="en-US" sz="1600" b="1" dirty="0"/>
              <a:t>of remote data access </a:t>
            </a:r>
            <a:r>
              <a:rPr lang="en-US" sz="1600" dirty="0"/>
              <a:t>for EU-researchers after the IC Phase (who can get access, when and under which conditions ?) – the present policy being too restrictive </a:t>
            </a:r>
            <a:r>
              <a:rPr lang="en-US" sz="1600" dirty="0" smtClean="0"/>
              <a:t>and the process too slow to </a:t>
            </a:r>
            <a:r>
              <a:rPr lang="en-US" sz="1600" dirty="0"/>
              <a:t>achieve a wide EU remote participation</a:t>
            </a:r>
          </a:p>
          <a:p>
            <a:r>
              <a:rPr lang="en-US" sz="1600" b="1" dirty="0" smtClean="0"/>
              <a:t>Policy </a:t>
            </a:r>
            <a:r>
              <a:rPr lang="en-US" sz="1600" b="1" dirty="0"/>
              <a:t>and processes for live remote participation to experiments from EU</a:t>
            </a:r>
            <a:r>
              <a:rPr lang="en-US" sz="1600" dirty="0"/>
              <a:t> : </a:t>
            </a:r>
            <a:r>
              <a:rPr lang="en-US" sz="1600" dirty="0" smtClean="0"/>
              <a:t>define organization</a:t>
            </a:r>
            <a:r>
              <a:rPr lang="en-US" sz="1600" dirty="0"/>
              <a:t>, communication model, role of the remote team </a:t>
            </a:r>
            <a:r>
              <a:rPr lang="en-US" sz="1600" dirty="0" smtClean="0"/>
              <a:t>in the control room organization (w.r.t. the on-site team)</a:t>
            </a:r>
            <a:endParaRPr lang="en-GB" sz="1600" dirty="0" smtClean="0"/>
          </a:p>
          <a:p>
            <a:r>
              <a:rPr lang="en-US" sz="1600" b="1" dirty="0"/>
              <a:t>Tools and procedures for </a:t>
            </a:r>
            <a:r>
              <a:rPr lang="en-GB" sz="1600" b="1" dirty="0" smtClean="0"/>
              <a:t>Plasma </a:t>
            </a:r>
            <a:r>
              <a:rPr lang="en-GB" sz="1600" b="1" dirty="0"/>
              <a:t>Processing Chain, Data Validation</a:t>
            </a:r>
            <a:r>
              <a:rPr lang="en-GB" sz="1600" dirty="0"/>
              <a:t>, should be discussed and </a:t>
            </a:r>
            <a:r>
              <a:rPr lang="en-GB" sz="1600" dirty="0" smtClean="0"/>
              <a:t>agreed</a:t>
            </a:r>
          </a:p>
          <a:p>
            <a:r>
              <a:rPr lang="en-US" sz="1600" b="1" dirty="0" smtClean="0"/>
              <a:t>IT support</a:t>
            </a:r>
            <a:r>
              <a:rPr lang="en-US" sz="1600" dirty="0" smtClean="0"/>
              <a:t> : so far relies on a single contact person, we recommend </a:t>
            </a:r>
            <a:r>
              <a:rPr lang="en-US" sz="1600" dirty="0"/>
              <a:t>putting in place a proper </a:t>
            </a:r>
            <a:r>
              <a:rPr lang="en-US" sz="1600" dirty="0" smtClean="0"/>
              <a:t>IT </a:t>
            </a:r>
            <a:r>
              <a:rPr lang="en-US" sz="1600" dirty="0"/>
              <a:t>helpdesk service </a:t>
            </a:r>
            <a:r>
              <a:rPr lang="en-US" sz="1600" dirty="0" smtClean="0"/>
              <a:t>(with a </a:t>
            </a:r>
            <a:r>
              <a:rPr lang="en-US" sz="1600" dirty="0"/>
              <a:t>ticketing system, such as </a:t>
            </a:r>
            <a:r>
              <a:rPr lang="en-US" sz="1600" dirty="0" smtClean="0"/>
              <a:t>e.g. Jira)</a:t>
            </a:r>
            <a:endParaRPr lang="en-GB" sz="1600" dirty="0" smtClean="0"/>
          </a:p>
          <a:p>
            <a:r>
              <a:rPr lang="en-US" sz="1600" dirty="0"/>
              <a:t>The amount of </a:t>
            </a:r>
            <a:r>
              <a:rPr lang="en-US" sz="1600" b="1" dirty="0"/>
              <a:t>JT-60SA documentation available in English </a:t>
            </a:r>
            <a:r>
              <a:rPr lang="en-US" sz="1600" dirty="0"/>
              <a:t>is still very </a:t>
            </a:r>
            <a:r>
              <a:rPr lang="en-US" sz="1600" dirty="0" smtClean="0"/>
              <a:t>limited, but we are confident that it will expand as EU users request more information</a:t>
            </a:r>
          </a:p>
          <a:p>
            <a:r>
              <a:rPr lang="en-US" sz="1600" dirty="0" smtClean="0"/>
              <a:t>So far, the official JT-60SA documentation is completely controlled by QST. How </a:t>
            </a:r>
            <a:r>
              <a:rPr lang="en-US" sz="1600" dirty="0"/>
              <a:t>to </a:t>
            </a:r>
            <a:r>
              <a:rPr lang="en-US" sz="1600" b="1" dirty="0"/>
              <a:t>capitalize collectively the development of the analysis tools</a:t>
            </a:r>
            <a:r>
              <a:rPr lang="en-US" sz="1600" dirty="0"/>
              <a:t> and their documentation ? Risk that each user re-develops its own version of the same tool</a:t>
            </a:r>
          </a:p>
          <a:p>
            <a:r>
              <a:rPr lang="en-US" sz="1600" b="1" dirty="0" smtClean="0"/>
              <a:t>Tools</a:t>
            </a:r>
            <a:r>
              <a:rPr lang="en-US" sz="1600" dirty="0" smtClean="0"/>
              <a:t> : Data access (</a:t>
            </a:r>
            <a:r>
              <a:rPr lang="en-US" sz="1600" dirty="0" err="1" smtClean="0"/>
              <a:t>WebAPI</a:t>
            </a:r>
            <a:r>
              <a:rPr lang="en-US" sz="1600" dirty="0" smtClean="0"/>
              <a:t>) and </a:t>
            </a:r>
            <a:r>
              <a:rPr lang="en-US" sz="1600" dirty="0"/>
              <a:t>D</a:t>
            </a:r>
            <a:r>
              <a:rPr lang="en-US" sz="1600" dirty="0" smtClean="0"/>
              <a:t>ischarge Editor (HMI) tools are cumbersome. Prototype IMAS data access and wait for new versions of the tools (HMI)</a:t>
            </a:r>
          </a:p>
          <a:p>
            <a:r>
              <a:rPr lang="en-US" sz="1600" b="1" dirty="0" smtClean="0"/>
              <a:t>Computing resources for experimental analyses</a:t>
            </a:r>
            <a:r>
              <a:rPr lang="en-US" sz="1600" dirty="0" smtClean="0"/>
              <a:t>: </a:t>
            </a:r>
            <a:r>
              <a:rPr lang="en-US" sz="1600" dirty="0"/>
              <a:t>t</a:t>
            </a:r>
            <a:r>
              <a:rPr lang="en-US" sz="1600" dirty="0" smtClean="0"/>
              <a:t>he QST VPN prevents from logging to an external server, meaning all computations have to be done on the “Naka server” (will this scale ?), or need to make local copy of the data before transferring it another server (the </a:t>
            </a:r>
            <a:r>
              <a:rPr lang="en-US" sz="1600" dirty="0" err="1" smtClean="0"/>
              <a:t>EUROfusion</a:t>
            </a:r>
            <a:r>
              <a:rPr lang="en-US" sz="1600" dirty="0" smtClean="0"/>
              <a:t> Gateway ?). </a:t>
            </a:r>
          </a:p>
          <a:p>
            <a:endParaRPr lang="en-GB" sz="1600" dirty="0" smtClean="0"/>
          </a:p>
          <a:p>
            <a:endParaRPr lang="en-GB" sz="1600" dirty="0" smtClean="0"/>
          </a:p>
          <a:p>
            <a:endParaRPr lang="en-US" sz="1600" dirty="0" smtClean="0"/>
          </a:p>
        </p:txBody>
      </p:sp>
      <p:sp>
        <p:nvSpPr>
          <p:cNvPr id="5" name="Segnaposto piè di pagina 3">
            <a:extLst>
              <a:ext uri="{FF2B5EF4-FFF2-40B4-BE49-F238E27FC236}">
                <a16:creationId xmlns:a16="http://schemas.microsoft.com/office/drawing/2014/main" id="{3EF71BCE-68C1-7C4B-9A44-855D860E6F78}"/>
              </a:ext>
            </a:extLst>
          </p:cNvPr>
          <p:cNvSpPr>
            <a:spLocks noGrp="1"/>
          </p:cNvSpPr>
          <p:nvPr>
            <p:ph type="ftr" sz="quarter" idx="11"/>
          </p:nvPr>
        </p:nvSpPr>
        <p:spPr>
          <a:xfrm>
            <a:off x="467544" y="6545237"/>
            <a:ext cx="8240228" cy="268139"/>
          </a:xfrm>
        </p:spPr>
        <p:txBody>
          <a:bodyPr/>
          <a:lstStyle/>
          <a:p>
            <a:pPr algn="r"/>
            <a:r>
              <a:rPr lang="en-GB" dirty="0" smtClean="0"/>
              <a:t>F. Imbeaux | WPSA </a:t>
            </a:r>
            <a:r>
              <a:rPr lang="en-GB" dirty="0"/>
              <a:t>Meeting | 6</a:t>
            </a:r>
            <a:r>
              <a:rPr lang="en-GB" dirty="0" smtClean="0"/>
              <a:t> </a:t>
            </a:r>
            <a:r>
              <a:rPr lang="en-GB" dirty="0" smtClean="0"/>
              <a:t>September </a:t>
            </a:r>
            <a:r>
              <a:rPr lang="en-GB" dirty="0" smtClean="0"/>
              <a:t>2022 </a:t>
            </a:r>
            <a:r>
              <a:rPr lang="en-GB" dirty="0"/>
              <a:t>| Page </a:t>
            </a:r>
            <a:fld id="{6A6D9FA1-99C7-4910-8E32-B85D378B0060}" type="slidenum">
              <a:rPr lang="en-GB" smtClean="0"/>
              <a:pPr algn="r"/>
              <a:t>4</a:t>
            </a:fld>
            <a:endParaRPr lang="en-GB" dirty="0"/>
          </a:p>
        </p:txBody>
      </p:sp>
    </p:spTree>
    <p:extLst>
      <p:ext uri="{BB962C8B-B14F-4D97-AF65-F5344CB8AC3E}">
        <p14:creationId xmlns:p14="http://schemas.microsoft.com/office/powerpoint/2010/main" val="562745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7503" y="-99392"/>
            <a:ext cx="8003507" cy="891216"/>
          </a:xfrm>
        </p:spPr>
        <p:txBody>
          <a:bodyPr/>
          <a:lstStyle/>
          <a:p>
            <a:r>
              <a:rPr lang="en-US" b="1" dirty="0" smtClean="0"/>
              <a:t>A REC facility has been built at Cadarache in the framework of the Broader Approach</a:t>
            </a:r>
            <a:endParaRPr lang="en-US" b="1" dirty="0"/>
          </a:p>
        </p:txBody>
      </p:sp>
      <p:pic>
        <p:nvPicPr>
          <p:cNvPr id="6" name="Espace réservé du contenu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771800" y="3573016"/>
            <a:ext cx="6321178" cy="2977323"/>
          </a:xfrm>
        </p:spPr>
      </p:pic>
      <p:pic>
        <p:nvPicPr>
          <p:cNvPr id="7" name="Image 6"/>
          <p:cNvPicPr>
            <a:picLocks noChangeAspect="1"/>
          </p:cNvPicPr>
          <p:nvPr/>
        </p:nvPicPr>
        <p:blipFill rotWithShape="1">
          <a:blip r:embed="rId4" cstate="print">
            <a:extLst>
              <a:ext uri="{28A0092B-C50C-407E-A947-70E740481C1C}">
                <a14:useLocalDpi xmlns:a14="http://schemas.microsoft.com/office/drawing/2010/main" val="0"/>
              </a:ext>
            </a:extLst>
          </a:blip>
          <a:srcRect l="-1471" t="218" r="1471" b="29965"/>
          <a:stretch/>
        </p:blipFill>
        <p:spPr>
          <a:xfrm>
            <a:off x="35496" y="764704"/>
            <a:ext cx="4950668" cy="2592288"/>
          </a:xfrm>
          <a:prstGeom prst="rect">
            <a:avLst/>
          </a:prstGeom>
        </p:spPr>
      </p:pic>
      <p:sp>
        <p:nvSpPr>
          <p:cNvPr id="9" name="Espace réservé du contenu 6"/>
          <p:cNvSpPr txBox="1">
            <a:spLocks/>
          </p:cNvSpPr>
          <p:nvPr/>
        </p:nvSpPr>
        <p:spPr>
          <a:xfrm>
            <a:off x="5073228" y="779379"/>
            <a:ext cx="3459212" cy="55174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fr-FR" sz="2000" dirty="0" smtClean="0"/>
              <a:t>« La Bergerie »</a:t>
            </a:r>
          </a:p>
          <a:p>
            <a:r>
              <a:rPr lang="fr-FR" sz="2000" dirty="0" err="1" smtClean="0"/>
              <a:t>Dedicated</a:t>
            </a:r>
            <a:r>
              <a:rPr lang="fr-FR" sz="2000" dirty="0" smtClean="0"/>
              <a:t> building at the Cadarache Castle site (</a:t>
            </a:r>
            <a:r>
              <a:rPr lang="fr-FR" sz="2000" dirty="0" err="1" smtClean="0"/>
              <a:t>near</a:t>
            </a:r>
            <a:r>
              <a:rPr lang="fr-FR" sz="2000" dirty="0" smtClean="0"/>
              <a:t> ITER)</a:t>
            </a:r>
            <a:endParaRPr lang="fr-FR" sz="2000" dirty="0"/>
          </a:p>
          <a:p>
            <a:r>
              <a:rPr lang="fr-FR" sz="2000" dirty="0" smtClean="0"/>
              <a:t>Restaurant and </a:t>
            </a:r>
            <a:r>
              <a:rPr lang="fr-FR" sz="2000" dirty="0" err="1" smtClean="0"/>
              <a:t>hotel</a:t>
            </a:r>
            <a:r>
              <a:rPr lang="fr-FR" sz="2000" dirty="0" smtClean="0"/>
              <a:t> on site</a:t>
            </a:r>
          </a:p>
          <a:p>
            <a:r>
              <a:rPr lang="fr-FR" sz="2000" dirty="0" smtClean="0"/>
              <a:t>Connection to RENATER</a:t>
            </a:r>
          </a:p>
        </p:txBody>
      </p:sp>
      <p:sp>
        <p:nvSpPr>
          <p:cNvPr id="10" name="Espace réservé du contenu 6"/>
          <p:cNvSpPr txBox="1">
            <a:spLocks/>
          </p:cNvSpPr>
          <p:nvPr/>
        </p:nvSpPr>
        <p:spPr>
          <a:xfrm>
            <a:off x="-36512" y="3573016"/>
            <a:ext cx="2898534" cy="55174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fr-FR" sz="2000" dirty="0" err="1" smtClean="0"/>
              <a:t>Experiment</a:t>
            </a:r>
            <a:r>
              <a:rPr lang="fr-FR" sz="2000" dirty="0" smtClean="0"/>
              <a:t> room for ~18 people</a:t>
            </a:r>
          </a:p>
          <a:p>
            <a:r>
              <a:rPr lang="fr-FR" sz="2000" dirty="0" smtClean="0"/>
              <a:t>Meeting room, </a:t>
            </a:r>
            <a:r>
              <a:rPr lang="fr-FR" sz="2000" dirty="0" err="1" smtClean="0"/>
              <a:t>kitchen</a:t>
            </a:r>
            <a:r>
              <a:rPr lang="fr-FR" sz="2000" dirty="0" smtClean="0"/>
              <a:t>, …</a:t>
            </a:r>
          </a:p>
          <a:p>
            <a:r>
              <a:rPr lang="fr-FR" sz="2000" dirty="0" smtClean="0"/>
              <a:t>New immersive software for </a:t>
            </a:r>
            <a:r>
              <a:rPr lang="fr-FR" sz="2000" dirty="0" err="1" smtClean="0"/>
              <a:t>remote</a:t>
            </a:r>
            <a:r>
              <a:rPr lang="fr-FR" sz="2000" dirty="0" smtClean="0"/>
              <a:t> participation</a:t>
            </a:r>
          </a:p>
          <a:p>
            <a:r>
              <a:rPr lang="fr-FR" sz="2000" dirty="0" smtClean="0"/>
              <a:t>Imminent tests </a:t>
            </a:r>
            <a:r>
              <a:rPr lang="fr-FR" sz="2000" dirty="0" err="1" smtClean="0"/>
              <a:t>during</a:t>
            </a:r>
            <a:r>
              <a:rPr lang="fr-FR" sz="2000" dirty="0" smtClean="0"/>
              <a:t> WEST C6</a:t>
            </a:r>
          </a:p>
        </p:txBody>
      </p:sp>
      <p:sp>
        <p:nvSpPr>
          <p:cNvPr id="11" name="Segnaposto piè di pagina 3">
            <a:extLst>
              <a:ext uri="{FF2B5EF4-FFF2-40B4-BE49-F238E27FC236}">
                <a16:creationId xmlns:a16="http://schemas.microsoft.com/office/drawing/2014/main" id="{3EF71BCE-68C1-7C4B-9A44-855D860E6F78}"/>
              </a:ext>
            </a:extLst>
          </p:cNvPr>
          <p:cNvSpPr>
            <a:spLocks noGrp="1"/>
          </p:cNvSpPr>
          <p:nvPr>
            <p:ph type="ftr" sz="quarter" idx="11"/>
          </p:nvPr>
        </p:nvSpPr>
        <p:spPr>
          <a:xfrm>
            <a:off x="467544" y="6545237"/>
            <a:ext cx="8240228" cy="268139"/>
          </a:xfrm>
        </p:spPr>
        <p:txBody>
          <a:bodyPr/>
          <a:lstStyle/>
          <a:p>
            <a:pPr algn="r"/>
            <a:r>
              <a:rPr lang="en-GB" dirty="0" smtClean="0"/>
              <a:t>F. Imbeaux | WPSA </a:t>
            </a:r>
            <a:r>
              <a:rPr lang="en-GB" dirty="0"/>
              <a:t>Meeting | 6</a:t>
            </a:r>
            <a:r>
              <a:rPr lang="en-GB" dirty="0" smtClean="0"/>
              <a:t> </a:t>
            </a:r>
            <a:r>
              <a:rPr lang="en-GB" dirty="0" smtClean="0"/>
              <a:t>September</a:t>
            </a:r>
            <a:r>
              <a:rPr lang="en-GB" dirty="0" smtClean="0"/>
              <a:t> </a:t>
            </a:r>
            <a:r>
              <a:rPr lang="en-GB" dirty="0" smtClean="0"/>
              <a:t>2022 </a:t>
            </a:r>
            <a:r>
              <a:rPr lang="en-GB" dirty="0"/>
              <a:t>| Page </a:t>
            </a:r>
            <a:fld id="{6A6D9FA1-99C7-4910-8E32-B85D378B0060}" type="slidenum">
              <a:rPr lang="en-GB" smtClean="0"/>
              <a:pPr algn="r"/>
              <a:t>5</a:t>
            </a:fld>
            <a:endParaRPr lang="en-GB" dirty="0"/>
          </a:p>
        </p:txBody>
      </p:sp>
    </p:spTree>
    <p:extLst>
      <p:ext uri="{BB962C8B-B14F-4D97-AF65-F5344CB8AC3E}">
        <p14:creationId xmlns:p14="http://schemas.microsoft.com/office/powerpoint/2010/main" val="9954775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99392"/>
            <a:ext cx="7787208" cy="891216"/>
          </a:xfrm>
        </p:spPr>
        <p:txBody>
          <a:bodyPr/>
          <a:lstStyle/>
          <a:p>
            <a:r>
              <a:rPr lang="it-IT" sz="2000" b="1" dirty="0" smtClean="0"/>
              <a:t>Part 2 conclusions: </a:t>
            </a:r>
            <a:r>
              <a:rPr lang="en-US" sz="2000" b="1" dirty="0" smtClean="0"/>
              <a:t>q</a:t>
            </a:r>
            <a:r>
              <a:rPr lang="en-US" sz="2000" b="1" dirty="0" smtClean="0"/>
              <a:t>ualitatively</a:t>
            </a:r>
            <a:r>
              <a:rPr lang="en-US" sz="2000" b="1" dirty="0"/>
              <a:t>, La Bergerie is already compliant with most of the requirements issued in 2018</a:t>
            </a:r>
            <a:endParaRPr lang="en-US" sz="2000" b="1" i="1" dirty="0"/>
          </a:p>
        </p:txBody>
      </p:sp>
      <p:sp>
        <p:nvSpPr>
          <p:cNvPr id="7" name="Espace réservé du contenu 6"/>
          <p:cNvSpPr>
            <a:spLocks noGrp="1"/>
          </p:cNvSpPr>
          <p:nvPr>
            <p:ph idx="1"/>
          </p:nvPr>
        </p:nvSpPr>
        <p:spPr>
          <a:xfrm>
            <a:off x="457200" y="791823"/>
            <a:ext cx="8229600" cy="6066177"/>
          </a:xfrm>
        </p:spPr>
        <p:txBody>
          <a:bodyPr>
            <a:normAutofit fontScale="85000" lnSpcReduction="20000"/>
          </a:bodyPr>
          <a:lstStyle/>
          <a:p>
            <a:r>
              <a:rPr lang="en-GB" dirty="0" smtClean="0"/>
              <a:t>Systematic compliance analysis of La Bergerie (in its present state) w.r.t. to the EU-REC requirements listed in the 2018 report</a:t>
            </a:r>
          </a:p>
          <a:p>
            <a:r>
              <a:rPr lang="en-GB" dirty="0" smtClean="0"/>
              <a:t>Qualitatively</a:t>
            </a:r>
            <a:r>
              <a:rPr lang="en-GB" dirty="0"/>
              <a:t>, La Bergerie is already compliant with most of the requirements issued in 2018, including those of the “Phase 2 EU-REC”. The setup of La Bergerie is designed to host comfortably about </a:t>
            </a:r>
            <a:r>
              <a:rPr lang="en-GB" dirty="0" smtClean="0"/>
              <a:t>18 </a:t>
            </a:r>
            <a:r>
              <a:rPr lang="en-GB" dirty="0"/>
              <a:t>people and offer them the required network, computer terminals, video walls, remote experiment room, meeting room and lounge. </a:t>
            </a:r>
            <a:endParaRPr lang="en-GB" dirty="0" smtClean="0"/>
          </a:p>
          <a:p>
            <a:r>
              <a:rPr lang="en-GB" dirty="0" smtClean="0"/>
              <a:t>The </a:t>
            </a:r>
            <a:r>
              <a:rPr lang="en-GB" dirty="0"/>
              <a:t>main differences with the requirements issued in 2018 are: </a:t>
            </a:r>
            <a:endParaRPr lang="fr-FR" dirty="0"/>
          </a:p>
          <a:p>
            <a:pPr lvl="1"/>
            <a:r>
              <a:rPr lang="en-GB" dirty="0"/>
              <a:t>The 2018 EU-REC scenario described multiple remote experiment rooms across Europe, connected by a specific network. Presently, a single Remote Experiment Room is provided, in Cadarache</a:t>
            </a:r>
            <a:endParaRPr lang="fr-FR" dirty="0"/>
          </a:p>
          <a:p>
            <a:pPr lvl="1"/>
            <a:r>
              <a:rPr lang="en-GB" dirty="0"/>
              <a:t>The 2018 EU-REC scenario assumed that computing and mass storage facilities would be dedicated to JT-60SA remote participation. Presently, La Bergerie doesn’t include those, although there are possibilities to buy them if funded by </a:t>
            </a:r>
            <a:r>
              <a:rPr lang="en-GB" dirty="0" err="1"/>
              <a:t>EUROfusion</a:t>
            </a:r>
            <a:r>
              <a:rPr lang="en-GB" dirty="0"/>
              <a:t>. However we note that i) the way to use a local EU mass storage facility for JT-60SA would need to be defined and agreed with the Japanese side and ii) it may be more efficient to rely on other joint </a:t>
            </a:r>
            <a:r>
              <a:rPr lang="en-GB" dirty="0" err="1"/>
              <a:t>EUROfusion</a:t>
            </a:r>
            <a:r>
              <a:rPr lang="en-GB" dirty="0"/>
              <a:t> computing </a:t>
            </a:r>
            <a:r>
              <a:rPr lang="en-GB" dirty="0" err="1"/>
              <a:t>ressources</a:t>
            </a:r>
            <a:r>
              <a:rPr lang="en-GB" dirty="0"/>
              <a:t> (e.g. the Gateway) instead of dedicating computing resources specifically to the JT-60SA participation. </a:t>
            </a:r>
            <a:endParaRPr lang="fr-FR" dirty="0"/>
          </a:p>
          <a:p>
            <a:pPr lvl="1"/>
            <a:r>
              <a:rPr lang="en-GB" dirty="0" smtClean="0"/>
              <a:t>Quantitatively</a:t>
            </a:r>
            <a:r>
              <a:rPr lang="en-GB" dirty="0"/>
              <a:t>, the number of persons present at EU-REC at a given time is between 20 and 30 in the 2018 reports, while the present La Bergerie capability is rather of ~</a:t>
            </a:r>
            <a:r>
              <a:rPr lang="en-GB" dirty="0" smtClean="0"/>
              <a:t>18 </a:t>
            </a:r>
            <a:r>
              <a:rPr lang="en-GB" dirty="0"/>
              <a:t>persons. However, this does not prevent from starting to use the facility and see if we hit this limit (which would be a marker of success by the way!)</a:t>
            </a:r>
            <a:endParaRPr lang="fr-FR" dirty="0"/>
          </a:p>
          <a:p>
            <a:endParaRPr lang="en-GB" dirty="0" smtClean="0"/>
          </a:p>
          <a:p>
            <a:endParaRPr lang="en-GB" dirty="0" smtClean="0"/>
          </a:p>
          <a:p>
            <a:endParaRPr lang="en-US" dirty="0" smtClean="0"/>
          </a:p>
        </p:txBody>
      </p:sp>
      <p:sp>
        <p:nvSpPr>
          <p:cNvPr id="5" name="Segnaposto piè di pagina 3">
            <a:extLst>
              <a:ext uri="{FF2B5EF4-FFF2-40B4-BE49-F238E27FC236}">
                <a16:creationId xmlns:a16="http://schemas.microsoft.com/office/drawing/2014/main" id="{3EF71BCE-68C1-7C4B-9A44-855D860E6F78}"/>
              </a:ext>
            </a:extLst>
          </p:cNvPr>
          <p:cNvSpPr>
            <a:spLocks noGrp="1"/>
          </p:cNvSpPr>
          <p:nvPr>
            <p:ph type="ftr" sz="quarter" idx="11"/>
          </p:nvPr>
        </p:nvSpPr>
        <p:spPr>
          <a:xfrm>
            <a:off x="467544" y="6545237"/>
            <a:ext cx="8240228" cy="268139"/>
          </a:xfrm>
        </p:spPr>
        <p:txBody>
          <a:bodyPr/>
          <a:lstStyle/>
          <a:p>
            <a:pPr algn="r"/>
            <a:r>
              <a:rPr lang="en-GB" dirty="0" smtClean="0"/>
              <a:t>F. Imbeaux | WPSA </a:t>
            </a:r>
            <a:r>
              <a:rPr lang="en-GB" dirty="0"/>
              <a:t>Meeting | 6</a:t>
            </a:r>
            <a:r>
              <a:rPr lang="en-GB" dirty="0" smtClean="0"/>
              <a:t> </a:t>
            </a:r>
            <a:r>
              <a:rPr lang="en-GB" dirty="0" smtClean="0"/>
              <a:t>September </a:t>
            </a:r>
            <a:r>
              <a:rPr lang="en-GB" dirty="0" smtClean="0"/>
              <a:t>2022 </a:t>
            </a:r>
            <a:r>
              <a:rPr lang="en-GB" dirty="0"/>
              <a:t>| Page </a:t>
            </a:r>
            <a:fld id="{6A6D9FA1-99C7-4910-8E32-B85D378B0060}" type="slidenum">
              <a:rPr lang="en-GB" smtClean="0"/>
              <a:pPr algn="r"/>
              <a:t>6</a:t>
            </a:fld>
            <a:endParaRPr lang="en-GB" dirty="0"/>
          </a:p>
        </p:txBody>
      </p:sp>
    </p:spTree>
    <p:extLst>
      <p:ext uri="{BB962C8B-B14F-4D97-AF65-F5344CB8AC3E}">
        <p14:creationId xmlns:p14="http://schemas.microsoft.com/office/powerpoint/2010/main" val="1052601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99392"/>
            <a:ext cx="7787208" cy="891216"/>
          </a:xfrm>
        </p:spPr>
        <p:txBody>
          <a:bodyPr/>
          <a:lstStyle/>
          <a:p>
            <a:r>
              <a:rPr lang="it-IT" sz="2000" b="1" dirty="0" smtClean="0"/>
              <a:t>Part 2 conclusions: La Bergerie could be used to validate the Grant deliverable about the EU-REC</a:t>
            </a:r>
            <a:endParaRPr lang="en-US" sz="2000" b="1" i="1" dirty="0"/>
          </a:p>
        </p:txBody>
      </p:sp>
      <p:sp>
        <p:nvSpPr>
          <p:cNvPr id="7" name="Espace réservé du contenu 6"/>
          <p:cNvSpPr>
            <a:spLocks noGrp="1"/>
          </p:cNvSpPr>
          <p:nvPr>
            <p:ph idx="1"/>
          </p:nvPr>
        </p:nvSpPr>
        <p:spPr>
          <a:xfrm>
            <a:off x="457200" y="791823"/>
            <a:ext cx="8229600" cy="6066177"/>
          </a:xfrm>
        </p:spPr>
        <p:txBody>
          <a:bodyPr>
            <a:normAutofit/>
          </a:bodyPr>
          <a:lstStyle/>
          <a:p>
            <a:r>
              <a:rPr lang="fr-FR" dirty="0" smtClean="0"/>
              <a:t>Grant </a:t>
            </a:r>
            <a:r>
              <a:rPr lang="fr-FR" dirty="0" err="1" smtClean="0"/>
              <a:t>deliverable</a:t>
            </a:r>
            <a:r>
              <a:rPr lang="fr-FR" dirty="0" smtClean="0"/>
              <a:t> SA.D.05, due in </a:t>
            </a:r>
            <a:r>
              <a:rPr lang="fr-FR" dirty="0" err="1" smtClean="0"/>
              <a:t>January</a:t>
            </a:r>
            <a:r>
              <a:rPr lang="fr-FR" dirty="0" smtClean="0"/>
              <a:t> 2023 : « Delivery and final tests of the EU-REC </a:t>
            </a:r>
            <a:r>
              <a:rPr lang="fr-FR" dirty="0" err="1" smtClean="0"/>
              <a:t>completed</a:t>
            </a:r>
            <a:r>
              <a:rPr lang="fr-FR" dirty="0" smtClean="0"/>
              <a:t> »</a:t>
            </a:r>
          </a:p>
          <a:p>
            <a:r>
              <a:rPr lang="it-IT" dirty="0"/>
              <a:t>La Bergerie could be used to validate the Grant deliverable about the </a:t>
            </a:r>
            <a:r>
              <a:rPr lang="it-IT" dirty="0" smtClean="0"/>
              <a:t>EU-REC, w</a:t>
            </a:r>
            <a:r>
              <a:rPr lang="fr-FR" dirty="0" err="1" smtClean="0"/>
              <a:t>ith</a:t>
            </a:r>
            <a:r>
              <a:rPr lang="fr-FR" dirty="0" smtClean="0"/>
              <a:t> the </a:t>
            </a:r>
            <a:r>
              <a:rPr lang="fr-FR" dirty="0" err="1" smtClean="0"/>
              <a:t>reservations</a:t>
            </a:r>
            <a:r>
              <a:rPr lang="fr-FR" dirty="0" smtClean="0"/>
              <a:t> </a:t>
            </a:r>
            <a:r>
              <a:rPr lang="fr-FR" dirty="0" err="1" smtClean="0"/>
              <a:t>explained</a:t>
            </a:r>
            <a:r>
              <a:rPr lang="fr-FR" dirty="0" smtClean="0"/>
              <a:t> on the </a:t>
            </a:r>
            <a:r>
              <a:rPr lang="fr-FR" dirty="0" err="1" smtClean="0"/>
              <a:t>previous</a:t>
            </a:r>
            <a:r>
              <a:rPr lang="fr-FR" dirty="0" smtClean="0"/>
              <a:t> slide</a:t>
            </a:r>
          </a:p>
          <a:p>
            <a:r>
              <a:rPr lang="fr-FR" dirty="0" err="1" smtClean="0"/>
              <a:t>What</a:t>
            </a:r>
            <a:r>
              <a:rPr lang="fr-FR" dirty="0" smtClean="0"/>
              <a:t> tests </a:t>
            </a:r>
            <a:r>
              <a:rPr lang="fr-FR" dirty="0" err="1" smtClean="0"/>
              <a:t>could</a:t>
            </a:r>
            <a:r>
              <a:rPr lang="fr-FR" dirty="0" smtClean="0"/>
              <a:t> </a:t>
            </a:r>
            <a:r>
              <a:rPr lang="fr-FR" dirty="0" err="1" smtClean="0"/>
              <a:t>be</a:t>
            </a:r>
            <a:r>
              <a:rPr lang="fr-FR" dirty="0" smtClean="0"/>
              <a:t> </a:t>
            </a:r>
            <a:r>
              <a:rPr lang="fr-FR" dirty="0" err="1" smtClean="0"/>
              <a:t>done</a:t>
            </a:r>
            <a:r>
              <a:rPr lang="fr-FR" dirty="0" smtClean="0"/>
              <a:t> by </a:t>
            </a:r>
            <a:r>
              <a:rPr lang="fr-FR" dirty="0" err="1" smtClean="0"/>
              <a:t>January</a:t>
            </a:r>
            <a:r>
              <a:rPr lang="fr-FR" dirty="0" smtClean="0"/>
              <a:t> 2023 ?</a:t>
            </a:r>
          </a:p>
          <a:p>
            <a:pPr lvl="1"/>
            <a:r>
              <a:rPr lang="fr-FR" dirty="0" err="1" smtClean="0"/>
              <a:t>Following</a:t>
            </a:r>
            <a:r>
              <a:rPr lang="fr-FR" dirty="0" smtClean="0"/>
              <a:t> JET </a:t>
            </a:r>
            <a:r>
              <a:rPr lang="fr-FR" dirty="0" err="1" smtClean="0"/>
              <a:t>experimental</a:t>
            </a:r>
            <a:r>
              <a:rPr lang="fr-FR" dirty="0" smtClean="0"/>
              <a:t> sessions </a:t>
            </a:r>
            <a:r>
              <a:rPr lang="fr-FR" dirty="0" err="1" smtClean="0"/>
              <a:t>was</a:t>
            </a:r>
            <a:r>
              <a:rPr lang="fr-FR" dirty="0" smtClean="0"/>
              <a:t> </a:t>
            </a:r>
            <a:r>
              <a:rPr lang="fr-FR" dirty="0" err="1" smtClean="0"/>
              <a:t>already</a:t>
            </a:r>
            <a:r>
              <a:rPr lang="fr-FR" dirty="0" smtClean="0"/>
              <a:t> </a:t>
            </a:r>
            <a:r>
              <a:rPr lang="fr-FR" dirty="0" err="1" smtClean="0"/>
              <a:t>tested</a:t>
            </a:r>
            <a:r>
              <a:rPr lang="fr-FR" dirty="0" smtClean="0"/>
              <a:t> in </a:t>
            </a:r>
            <a:r>
              <a:rPr lang="fr-FR" dirty="0" err="1"/>
              <a:t>D</a:t>
            </a:r>
            <a:r>
              <a:rPr lang="fr-FR" dirty="0" err="1" smtClean="0"/>
              <a:t>ecember</a:t>
            </a:r>
            <a:r>
              <a:rPr lang="fr-FR" dirty="0" smtClean="0"/>
              <a:t> 2022, but the </a:t>
            </a:r>
            <a:r>
              <a:rPr lang="fr-FR" dirty="0" err="1" smtClean="0"/>
              <a:t>persons</a:t>
            </a:r>
            <a:r>
              <a:rPr lang="fr-FR" dirty="0" smtClean="0"/>
              <a:t> </a:t>
            </a:r>
            <a:r>
              <a:rPr lang="fr-FR" dirty="0" err="1" smtClean="0"/>
              <a:t>present</a:t>
            </a:r>
            <a:r>
              <a:rPr lang="fr-FR" dirty="0" smtClean="0"/>
              <a:t> in La Bergerie at the time </a:t>
            </a:r>
            <a:r>
              <a:rPr lang="fr-FR" dirty="0" err="1" smtClean="0"/>
              <a:t>had</a:t>
            </a:r>
            <a:r>
              <a:rPr lang="fr-FR" dirty="0" smtClean="0"/>
              <a:t> no active </a:t>
            </a:r>
            <a:r>
              <a:rPr lang="fr-FR" dirty="0" err="1"/>
              <a:t>r</a:t>
            </a:r>
            <a:r>
              <a:rPr lang="fr-FR" dirty="0" err="1" smtClean="0"/>
              <a:t>ole</a:t>
            </a:r>
            <a:r>
              <a:rPr lang="fr-FR" dirty="0" smtClean="0"/>
              <a:t> in the </a:t>
            </a:r>
            <a:r>
              <a:rPr lang="fr-FR" dirty="0" err="1" smtClean="0"/>
              <a:t>experiment</a:t>
            </a:r>
            <a:endParaRPr lang="fr-FR" dirty="0" smtClean="0"/>
          </a:p>
          <a:p>
            <a:pPr lvl="1"/>
            <a:r>
              <a:rPr lang="fr-FR" dirty="0" smtClean="0"/>
              <a:t>Tests </a:t>
            </a:r>
            <a:r>
              <a:rPr lang="fr-FR" dirty="0" err="1" smtClean="0"/>
              <a:t>with</a:t>
            </a:r>
            <a:r>
              <a:rPr lang="fr-FR" dirty="0" smtClean="0"/>
              <a:t> WEST </a:t>
            </a:r>
            <a:r>
              <a:rPr lang="fr-FR" dirty="0" err="1" smtClean="0"/>
              <a:t>will</a:t>
            </a:r>
            <a:r>
              <a:rPr lang="fr-FR" dirty="0" smtClean="0"/>
              <a:t> </a:t>
            </a:r>
            <a:r>
              <a:rPr lang="fr-FR" dirty="0" err="1" smtClean="0"/>
              <a:t>be</a:t>
            </a:r>
            <a:r>
              <a:rPr lang="fr-FR" dirty="0" smtClean="0"/>
              <a:t> </a:t>
            </a:r>
            <a:r>
              <a:rPr lang="fr-FR" dirty="0" err="1" smtClean="0"/>
              <a:t>carried</a:t>
            </a:r>
            <a:r>
              <a:rPr lang="fr-FR" dirty="0" smtClean="0"/>
              <a:t> out </a:t>
            </a:r>
            <a:r>
              <a:rPr lang="fr-FR" dirty="0" err="1" smtClean="0"/>
              <a:t>this</a:t>
            </a:r>
            <a:r>
              <a:rPr lang="fr-FR" dirty="0" smtClean="0"/>
              <a:t> </a:t>
            </a:r>
            <a:r>
              <a:rPr lang="fr-FR" dirty="0" err="1" smtClean="0"/>
              <a:t>automn</a:t>
            </a:r>
            <a:endParaRPr lang="fr-FR" dirty="0" smtClean="0"/>
          </a:p>
          <a:p>
            <a:pPr lvl="1"/>
            <a:r>
              <a:rPr lang="fr-FR" dirty="0" smtClean="0"/>
              <a:t>Participation to WPTE </a:t>
            </a:r>
            <a:r>
              <a:rPr lang="fr-FR" dirty="0" err="1" smtClean="0"/>
              <a:t>experiments</a:t>
            </a:r>
            <a:r>
              <a:rPr lang="fr-FR" dirty="0" smtClean="0"/>
              <a:t> in </a:t>
            </a:r>
            <a:r>
              <a:rPr lang="fr-FR" dirty="0" err="1" smtClean="0"/>
              <a:t>other</a:t>
            </a:r>
            <a:r>
              <a:rPr lang="fr-FR" dirty="0" smtClean="0"/>
              <a:t> </a:t>
            </a:r>
            <a:r>
              <a:rPr lang="fr-FR" dirty="0" err="1" smtClean="0"/>
              <a:t>device</a:t>
            </a:r>
            <a:r>
              <a:rPr lang="fr-FR" dirty="0" smtClean="0"/>
              <a:t> (JET, TCV, MAST?) are </a:t>
            </a:r>
            <a:r>
              <a:rPr lang="fr-FR" dirty="0" err="1" smtClean="0"/>
              <a:t>likely</a:t>
            </a:r>
            <a:r>
              <a:rPr lang="fr-FR" dirty="0" smtClean="0"/>
              <a:t> </a:t>
            </a:r>
          </a:p>
          <a:p>
            <a:pPr lvl="1"/>
            <a:r>
              <a:rPr lang="fr-FR" dirty="0" err="1" smtClean="0"/>
              <a:t>Possibility</a:t>
            </a:r>
            <a:r>
              <a:rPr lang="fr-FR" dirty="0" smtClean="0"/>
              <a:t> of </a:t>
            </a:r>
            <a:r>
              <a:rPr lang="fr-FR" dirty="0" err="1" smtClean="0"/>
              <a:t>organizing</a:t>
            </a:r>
            <a:r>
              <a:rPr lang="fr-FR" dirty="0" smtClean="0"/>
              <a:t> </a:t>
            </a:r>
            <a:r>
              <a:rPr lang="fr-FR" dirty="0" err="1" smtClean="0"/>
              <a:t>something</a:t>
            </a:r>
            <a:r>
              <a:rPr lang="fr-FR" dirty="0" smtClean="0"/>
              <a:t> </a:t>
            </a:r>
            <a:r>
              <a:rPr lang="fr-FR" dirty="0" err="1" smtClean="0"/>
              <a:t>with</a:t>
            </a:r>
            <a:r>
              <a:rPr lang="fr-FR" dirty="0" smtClean="0"/>
              <a:t> JT-60SA </a:t>
            </a:r>
            <a:r>
              <a:rPr lang="fr-FR" dirty="0" err="1" smtClean="0"/>
              <a:t>this</a:t>
            </a:r>
            <a:r>
              <a:rPr lang="fr-FR" dirty="0" smtClean="0"/>
              <a:t> </a:t>
            </a:r>
            <a:r>
              <a:rPr lang="fr-FR" dirty="0" err="1" smtClean="0"/>
              <a:t>automn</a:t>
            </a:r>
            <a:r>
              <a:rPr lang="fr-FR" dirty="0" smtClean="0"/>
              <a:t> ? </a:t>
            </a:r>
            <a:r>
              <a:rPr lang="fr-FR" dirty="0" err="1" smtClean="0"/>
              <a:t>Watching</a:t>
            </a:r>
            <a:r>
              <a:rPr lang="fr-FR" dirty="0" smtClean="0"/>
              <a:t> the first plasma </a:t>
            </a:r>
            <a:r>
              <a:rPr lang="fr-FR" dirty="0" err="1" smtClean="0"/>
              <a:t>from</a:t>
            </a:r>
            <a:r>
              <a:rPr lang="fr-FR" dirty="0" smtClean="0"/>
              <a:t> La Bergerie ?</a:t>
            </a:r>
            <a:endParaRPr lang="fr-FR" dirty="0"/>
          </a:p>
          <a:p>
            <a:r>
              <a:rPr lang="en-GB" dirty="0" smtClean="0"/>
              <a:t>IRFM can organize these tests, but other participants are welcome</a:t>
            </a:r>
          </a:p>
          <a:p>
            <a:endParaRPr lang="en-US" dirty="0" smtClean="0"/>
          </a:p>
        </p:txBody>
      </p:sp>
      <p:sp>
        <p:nvSpPr>
          <p:cNvPr id="5" name="Segnaposto piè di pagina 3">
            <a:extLst>
              <a:ext uri="{FF2B5EF4-FFF2-40B4-BE49-F238E27FC236}">
                <a16:creationId xmlns:a16="http://schemas.microsoft.com/office/drawing/2014/main" id="{3EF71BCE-68C1-7C4B-9A44-855D860E6F78}"/>
              </a:ext>
            </a:extLst>
          </p:cNvPr>
          <p:cNvSpPr>
            <a:spLocks noGrp="1"/>
          </p:cNvSpPr>
          <p:nvPr>
            <p:ph type="ftr" sz="quarter" idx="11"/>
          </p:nvPr>
        </p:nvSpPr>
        <p:spPr>
          <a:xfrm>
            <a:off x="467544" y="6545237"/>
            <a:ext cx="8240228" cy="268139"/>
          </a:xfrm>
        </p:spPr>
        <p:txBody>
          <a:bodyPr/>
          <a:lstStyle/>
          <a:p>
            <a:pPr algn="r"/>
            <a:r>
              <a:rPr lang="en-GB" dirty="0" smtClean="0"/>
              <a:t>F. Imbeaux | WPSA </a:t>
            </a:r>
            <a:r>
              <a:rPr lang="en-GB" dirty="0"/>
              <a:t>Meeting | 6</a:t>
            </a:r>
            <a:r>
              <a:rPr lang="en-GB" dirty="0" smtClean="0"/>
              <a:t> </a:t>
            </a:r>
            <a:r>
              <a:rPr lang="en-GB" dirty="0" smtClean="0"/>
              <a:t>September </a:t>
            </a:r>
            <a:r>
              <a:rPr lang="en-GB" dirty="0" smtClean="0"/>
              <a:t>2022 </a:t>
            </a:r>
            <a:r>
              <a:rPr lang="en-GB" dirty="0"/>
              <a:t>| Page </a:t>
            </a:r>
            <a:fld id="{6A6D9FA1-99C7-4910-8E32-B85D378B0060}" type="slidenum">
              <a:rPr lang="en-GB" smtClean="0"/>
              <a:pPr algn="r"/>
              <a:t>7</a:t>
            </a:fld>
            <a:endParaRPr lang="en-GB" dirty="0"/>
          </a:p>
        </p:txBody>
      </p:sp>
    </p:spTree>
    <p:extLst>
      <p:ext uri="{BB962C8B-B14F-4D97-AF65-F5344CB8AC3E}">
        <p14:creationId xmlns:p14="http://schemas.microsoft.com/office/powerpoint/2010/main" val="7566500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99392"/>
            <a:ext cx="7787208" cy="891216"/>
          </a:xfrm>
        </p:spPr>
        <p:txBody>
          <a:bodyPr/>
          <a:lstStyle/>
          <a:p>
            <a:r>
              <a:rPr lang="it-IT" b="1" dirty="0" smtClean="0"/>
              <a:t>Perspectives</a:t>
            </a:r>
            <a:endParaRPr lang="en-US" b="1" i="1" dirty="0"/>
          </a:p>
        </p:txBody>
      </p:sp>
      <p:sp>
        <p:nvSpPr>
          <p:cNvPr id="7" name="Espace réservé du contenu 6"/>
          <p:cNvSpPr>
            <a:spLocks noGrp="1"/>
          </p:cNvSpPr>
          <p:nvPr>
            <p:ph idx="1"/>
          </p:nvPr>
        </p:nvSpPr>
        <p:spPr>
          <a:xfrm>
            <a:off x="457200" y="791824"/>
            <a:ext cx="8229600" cy="5517496"/>
          </a:xfrm>
        </p:spPr>
        <p:txBody>
          <a:bodyPr>
            <a:normAutofit/>
          </a:bodyPr>
          <a:lstStyle/>
          <a:p>
            <a:r>
              <a:rPr lang="en-GB" dirty="0" smtClean="0"/>
              <a:t>Open points for remote participation : we </a:t>
            </a:r>
            <a:r>
              <a:rPr lang="en-GB" dirty="0"/>
              <a:t>recommend starting discussing these points before the end </a:t>
            </a:r>
            <a:r>
              <a:rPr lang="en-GB" dirty="0" smtClean="0"/>
              <a:t>of 2022</a:t>
            </a:r>
            <a:r>
              <a:rPr lang="en-GB" dirty="0"/>
              <a:t>, since they are key to achieve an efficient participation of the EU researchers to the analysis of the results of the IC phase and of the first plasmas that should occur in </a:t>
            </a:r>
            <a:r>
              <a:rPr lang="en-GB" dirty="0" smtClean="0"/>
              <a:t>2023</a:t>
            </a:r>
          </a:p>
          <a:p>
            <a:r>
              <a:rPr lang="it-IT" dirty="0"/>
              <a:t>La Bergerie could be used to validate the Grant deliverable about the EU-REC (recall the requirement here ...) </a:t>
            </a:r>
            <a:r>
              <a:rPr lang="it-IT" dirty="0">
                <a:sym typeface="Wingdings" panose="05000000000000000000" pitchFamily="2" charset="2"/>
              </a:rPr>
              <a:t> define and carry out the final tests</a:t>
            </a:r>
            <a:endParaRPr lang="fr-FR" dirty="0"/>
          </a:p>
          <a:p>
            <a:r>
              <a:rPr lang="fr-FR" dirty="0" err="1" smtClean="0"/>
              <a:t>Facilitate</a:t>
            </a:r>
            <a:r>
              <a:rPr lang="fr-FR" dirty="0" smtClean="0"/>
              <a:t> </a:t>
            </a:r>
            <a:r>
              <a:rPr lang="fr-FR" dirty="0"/>
              <a:t>data </a:t>
            </a:r>
            <a:r>
              <a:rPr lang="fr-FR" dirty="0" err="1"/>
              <a:t>access</a:t>
            </a:r>
            <a:r>
              <a:rPr lang="fr-FR" dirty="0"/>
              <a:t> by </a:t>
            </a:r>
            <a:r>
              <a:rPr lang="fr-FR" dirty="0" err="1" smtClean="0"/>
              <a:t>prototyping</a:t>
            </a:r>
            <a:r>
              <a:rPr lang="fr-FR" dirty="0" smtClean="0"/>
              <a:t> </a:t>
            </a:r>
            <a:r>
              <a:rPr lang="fr-FR" dirty="0"/>
              <a:t>an IMAS interface to JT-60SA </a:t>
            </a:r>
            <a:r>
              <a:rPr lang="fr-FR" dirty="0" smtClean="0"/>
              <a:t>data</a:t>
            </a:r>
          </a:p>
        </p:txBody>
      </p:sp>
      <p:sp>
        <p:nvSpPr>
          <p:cNvPr id="5" name="Segnaposto piè di pagina 3">
            <a:extLst>
              <a:ext uri="{FF2B5EF4-FFF2-40B4-BE49-F238E27FC236}">
                <a16:creationId xmlns:a16="http://schemas.microsoft.com/office/drawing/2014/main" id="{3EF71BCE-68C1-7C4B-9A44-855D860E6F78}"/>
              </a:ext>
            </a:extLst>
          </p:cNvPr>
          <p:cNvSpPr>
            <a:spLocks noGrp="1"/>
          </p:cNvSpPr>
          <p:nvPr>
            <p:ph type="ftr" sz="quarter" idx="11"/>
          </p:nvPr>
        </p:nvSpPr>
        <p:spPr>
          <a:xfrm>
            <a:off x="467544" y="6545237"/>
            <a:ext cx="8240228" cy="268139"/>
          </a:xfrm>
        </p:spPr>
        <p:txBody>
          <a:bodyPr/>
          <a:lstStyle/>
          <a:p>
            <a:pPr algn="r"/>
            <a:r>
              <a:rPr lang="en-GB" dirty="0" smtClean="0"/>
              <a:t>F. Imbeaux | WPSA </a:t>
            </a:r>
            <a:r>
              <a:rPr lang="en-GB" dirty="0"/>
              <a:t>Meeting | 6</a:t>
            </a:r>
            <a:r>
              <a:rPr lang="en-GB" dirty="0" smtClean="0"/>
              <a:t> </a:t>
            </a:r>
            <a:r>
              <a:rPr lang="en-GB" dirty="0" smtClean="0"/>
              <a:t>September</a:t>
            </a:r>
            <a:r>
              <a:rPr lang="en-GB" dirty="0" smtClean="0"/>
              <a:t> </a:t>
            </a:r>
            <a:r>
              <a:rPr lang="en-GB" dirty="0" smtClean="0"/>
              <a:t>2022 </a:t>
            </a:r>
            <a:r>
              <a:rPr lang="en-GB" dirty="0"/>
              <a:t>| Page </a:t>
            </a:r>
            <a:fld id="{6A6D9FA1-99C7-4910-8E32-B85D378B0060}" type="slidenum">
              <a:rPr lang="en-GB" smtClean="0"/>
              <a:pPr algn="r"/>
              <a:t>8</a:t>
            </a:fld>
            <a:endParaRPr lang="en-GB" dirty="0"/>
          </a:p>
        </p:txBody>
      </p:sp>
    </p:spTree>
    <p:extLst>
      <p:ext uri="{BB962C8B-B14F-4D97-AF65-F5344CB8AC3E}">
        <p14:creationId xmlns:p14="http://schemas.microsoft.com/office/powerpoint/2010/main" val="2477074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14113</TotalTime>
  <Words>1225</Words>
  <Application>Microsoft Office PowerPoint</Application>
  <PresentationFormat>Affichage à l'écran (4:3)</PresentationFormat>
  <Paragraphs>65</Paragraphs>
  <Slides>8</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8</vt:i4>
      </vt:variant>
    </vt:vector>
  </HeadingPairs>
  <TitlesOfParts>
    <vt:vector size="12" baseType="lpstr">
      <vt:lpstr>Arial</vt:lpstr>
      <vt:lpstr>Calibri</vt:lpstr>
      <vt:lpstr>Wingdings</vt:lpstr>
      <vt:lpstr>Office Theme</vt:lpstr>
      <vt:lpstr>Task 2 : Actions needed to setup effective remote participation to JT-60SA</vt:lpstr>
      <vt:lpstr>Task : provide a status update on the actions related to remote participation (policy and technical aspects)</vt:lpstr>
      <vt:lpstr>Task progress : deliverable report drafted, about 20 pages so far</vt:lpstr>
      <vt:lpstr>Part 1 recommendations : open points to be further investigated to prepare an efficient remote participation</vt:lpstr>
      <vt:lpstr>A REC facility has been built at Cadarache in the framework of the Broader Approach</vt:lpstr>
      <vt:lpstr>Part 2 conclusions: qualitatively, La Bergerie is already compliant with most of the requirements issued in 2018</vt:lpstr>
      <vt:lpstr>Part 2 conclusions: La Bergerie could be used to validate the Grant deliverable about the EU-REC</vt:lpstr>
      <vt:lpstr>Perspectives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Nieckchen Petra</dc:creator>
  <cp:lastModifiedBy>IMBEAUX Frederic 144135</cp:lastModifiedBy>
  <cp:revision>546</cp:revision>
  <cp:lastPrinted>2014-10-16T14:51:28Z</cp:lastPrinted>
  <dcterms:created xsi:type="dcterms:W3CDTF">2014-10-17T14:45:18Z</dcterms:created>
  <dcterms:modified xsi:type="dcterms:W3CDTF">2022-09-06T12:51:39Z</dcterms:modified>
</cp:coreProperties>
</file>