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87" r:id="rId2"/>
  </p:sldMasterIdLst>
  <p:notesMasterIdLst>
    <p:notesMasterId r:id="rId13"/>
  </p:notesMasterIdLst>
  <p:handoutMasterIdLst>
    <p:handoutMasterId r:id="rId14"/>
  </p:handoutMasterIdLst>
  <p:sldIdLst>
    <p:sldId id="829" r:id="rId3"/>
    <p:sldId id="837" r:id="rId4"/>
    <p:sldId id="848" r:id="rId5"/>
    <p:sldId id="849" r:id="rId6"/>
    <p:sldId id="839" r:id="rId7"/>
    <p:sldId id="861" r:id="rId8"/>
    <p:sldId id="862" r:id="rId9"/>
    <p:sldId id="863" r:id="rId10"/>
    <p:sldId id="870" r:id="rId11"/>
    <p:sldId id="858" r:id="rId12"/>
  </p:sldIdLst>
  <p:sldSz cx="9144000" cy="6858000" type="screen4x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7F6FF"/>
    <a:srgbClr val="CCECFF"/>
    <a:srgbClr val="9999FF"/>
    <a:srgbClr val="9966FF"/>
    <a:srgbClr val="E1F4FF"/>
    <a:srgbClr val="FFE5E5"/>
    <a:srgbClr val="FFEFEF"/>
    <a:srgbClr val="FFDDD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75" autoAdjust="0"/>
  </p:normalViewPr>
  <p:slideViewPr>
    <p:cSldViewPr snapToGrid="0">
      <p:cViewPr varScale="1">
        <p:scale>
          <a:sx n="78" d="100"/>
          <a:sy n="78" d="100"/>
        </p:scale>
        <p:origin x="21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94" y="4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98DB46-E1C4-4139-87C0-D698072A0E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8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3D4597E-9FA8-4D2B-993C-3FF5595B4C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439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85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25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2" y="52389"/>
            <a:ext cx="2043113" cy="6184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5" y="52389"/>
            <a:ext cx="5976937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92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図形グループ 10"/>
          <p:cNvGrpSpPr>
            <a:grpSpLocks/>
          </p:cNvGrpSpPr>
          <p:nvPr userDrawn="1"/>
        </p:nvGrpSpPr>
        <p:grpSpPr bwMode="auto">
          <a:xfrm>
            <a:off x="0" y="651013"/>
            <a:ext cx="9016448" cy="163996"/>
            <a:chOff x="0" y="727954"/>
            <a:chExt cx="9829800" cy="13970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50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50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3" name="Picture 10" descr="logo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75816" y="96210"/>
            <a:ext cx="1640632" cy="4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44" y="96210"/>
            <a:ext cx="780670" cy="4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Name of presenter | Conference | Venue | Date </a:t>
            </a:r>
            <a:r>
              <a:rPr lang="en-GB" smtClean="0"/>
              <a:t>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214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263" y="1268413"/>
            <a:ext cx="817245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72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466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69851"/>
            <a:ext cx="6732588" cy="5413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5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90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65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3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8090" y="69851"/>
            <a:ext cx="6192079" cy="54133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00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53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603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44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83974" y="41275"/>
            <a:ext cx="6331226" cy="5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9" name="Espace réservé du pied de page 9"/>
          <p:cNvSpPr txBox="1">
            <a:spLocks noGrp="1"/>
          </p:cNvSpPr>
          <p:nvPr userDrawn="1"/>
        </p:nvSpPr>
        <p:spPr bwMode="auto">
          <a:xfrm>
            <a:off x="949187" y="6456364"/>
            <a:ext cx="69422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JIFS WPSA PPM	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	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      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	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                 	          G. GIRUZZI  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|  6 Sept.</a:t>
            </a:r>
            <a:r>
              <a:rPr lang="fr-FR" sz="1200" baseline="0" smtClean="0">
                <a:solidFill>
                  <a:srgbClr val="666666"/>
                </a:solidFill>
                <a:latin typeface="Arial" charset="0"/>
              </a:rPr>
              <a:t> </a:t>
            </a: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2022</a:t>
            </a:r>
          </a:p>
        </p:txBody>
      </p:sp>
      <p:sp>
        <p:nvSpPr>
          <p:cNvPr id="10" name="Espace réservé du numéro de diapositive 8"/>
          <p:cNvSpPr txBox="1">
            <a:spLocks noGrp="1"/>
          </p:cNvSpPr>
          <p:nvPr userDrawn="1"/>
        </p:nvSpPr>
        <p:spPr bwMode="auto">
          <a:xfrm>
            <a:off x="7891465" y="6456364"/>
            <a:ext cx="12017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1200" smtClean="0">
                <a:solidFill>
                  <a:srgbClr val="666666"/>
                </a:solidFill>
                <a:latin typeface="Arial" charset="0"/>
              </a:rPr>
              <a:t>|  PAGE </a:t>
            </a:r>
            <a:fld id="{3CA59D44-1796-4223-BCE1-B06A40B30F21}" type="slidenum">
              <a:rPr lang="fr-FR" sz="1200" smtClean="0">
                <a:solidFill>
                  <a:srgbClr val="666666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200" smtClean="0">
              <a:solidFill>
                <a:srgbClr val="666666"/>
              </a:solidFill>
              <a:latin typeface="Arial" charset="0"/>
            </a:endParaRPr>
          </a:p>
        </p:txBody>
      </p:sp>
      <p:grpSp>
        <p:nvGrpSpPr>
          <p:cNvPr id="8" name="図形グループ 10"/>
          <p:cNvGrpSpPr>
            <a:grpSpLocks/>
          </p:cNvGrpSpPr>
          <p:nvPr userDrawn="1"/>
        </p:nvGrpSpPr>
        <p:grpSpPr bwMode="auto">
          <a:xfrm>
            <a:off x="0" y="670893"/>
            <a:ext cx="9016448" cy="163996"/>
            <a:chOff x="0" y="727954"/>
            <a:chExt cx="9829800" cy="1397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50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2500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4" name="Picture 10" descr="logo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75816" y="96210"/>
            <a:ext cx="1640632" cy="43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444" y="96210"/>
            <a:ext cx="780670" cy="486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pitchFamily="34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2955" y="779809"/>
            <a:ext cx="8337754" cy="108012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GB" sz="2800"/>
              <a:t>JT-60SA </a:t>
            </a:r>
            <a:r>
              <a:rPr lang="en-GB" sz="2800" smtClean="0"/>
              <a:t>International Fusion School (JIFS)</a:t>
            </a:r>
            <a:br>
              <a:rPr lang="en-GB" sz="2800" smtClean="0"/>
            </a:br>
            <a:r>
              <a:rPr lang="fr-FR" sz="2000" b="0" smtClean="0">
                <a:solidFill>
                  <a:srgbClr val="0000FF"/>
                </a:solidFill>
                <a:latin typeface="Arial"/>
                <a:cs typeface="+mn-cs"/>
              </a:rPr>
              <a:t>G. Giruzzi, E</a:t>
            </a:r>
            <a:r>
              <a:rPr lang="fr-FR" sz="2000" b="0" smtClean="0">
                <a:solidFill>
                  <a:srgbClr val="0000FF"/>
                </a:solidFill>
                <a:latin typeface="Arial"/>
                <a:ea typeface="Calibri" panose="020F0502020204030204" pitchFamily="34" charset="0"/>
                <a:cs typeface="+mn-cs"/>
              </a:rPr>
              <a:t>. </a:t>
            </a:r>
            <a:r>
              <a:rPr lang="fr-FR" sz="2000" b="0">
                <a:solidFill>
                  <a:srgbClr val="0000FF"/>
                </a:solidFill>
                <a:latin typeface="Arial"/>
                <a:ea typeface="Calibri" panose="020F0502020204030204" pitchFamily="34" charset="0"/>
                <a:cs typeface="+mn-cs"/>
              </a:rPr>
              <a:t>Belonohy, T. Bolzonella, G. De Tommasi, C. Piccinni</a:t>
            </a:r>
            <a:endParaRPr lang="fr-FR" sz="28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1910449"/>
            <a:ext cx="8582940" cy="48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Conclusions</a:t>
            </a:r>
            <a:endParaRPr lang="fr-F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7964" y="1102291"/>
            <a:ext cx="8588284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smtClean="0"/>
              <a:t>Escalation of </a:t>
            </a:r>
            <a:r>
              <a:rPr lang="en-GB" altLang="fr-FR" sz="2000" b="1" smtClean="0"/>
              <a:t>encouragements</a:t>
            </a:r>
            <a:r>
              <a:rPr lang="en-GB" altLang="fr-FR" sz="2000" smtClean="0"/>
              <a:t> and </a:t>
            </a:r>
            <a:r>
              <a:rPr lang="en-GB" altLang="fr-FR" sz="2000" b="1" smtClean="0"/>
              <a:t>interest</a:t>
            </a:r>
            <a:r>
              <a:rPr lang="en-GB" altLang="fr-FR" sz="2000" smtClean="0"/>
              <a:t> on JIFS: BA Steering Committee, Japanese Ministry of Education &amp; Research, EU commission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smtClean="0"/>
              <a:t>We hope that other Europe-Japan </a:t>
            </a:r>
            <a:r>
              <a:rPr lang="en-GB" altLang="fr-FR" sz="2000" b="1" smtClean="0"/>
              <a:t>student-related initiatives </a:t>
            </a:r>
            <a:r>
              <a:rPr lang="en-GB" altLang="fr-FR" sz="2000" smtClean="0"/>
              <a:t>will follow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b="1" smtClean="0"/>
              <a:t>1</a:t>
            </a:r>
            <a:r>
              <a:rPr lang="en-GB" altLang="fr-FR" sz="2000" b="1" baseline="30000" smtClean="0"/>
              <a:t>st</a:t>
            </a:r>
            <a:r>
              <a:rPr lang="en-GB" altLang="fr-FR" sz="2000" b="1" smtClean="0"/>
              <a:t> edition </a:t>
            </a:r>
            <a:r>
              <a:rPr lang="en-GB" altLang="fr-FR" sz="2000" smtClean="0"/>
              <a:t>delayed, owing to COVID and to compatibility with machine activities. Cannot be programmed before the end of commissioning. </a:t>
            </a:r>
            <a:r>
              <a:rPr lang="en-GB" altLang="fr-FR" sz="2000" smtClean="0">
                <a:sym typeface="Wingdings" panose="05000000000000000000" pitchFamily="2" charset="2"/>
              </a:rPr>
              <a:t>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smtClean="0"/>
              <a:t>Now </a:t>
            </a:r>
            <a:r>
              <a:rPr lang="en-GB" altLang="fr-FR" sz="2000" b="1" smtClean="0"/>
              <a:t>summer 2023 </a:t>
            </a:r>
            <a:r>
              <a:rPr lang="en-GB" altLang="fr-FR" sz="2000" smtClean="0"/>
              <a:t>has been chosen </a:t>
            </a:r>
            <a:r>
              <a:rPr lang="en-GB" altLang="fr-FR" sz="2000" smtClean="0">
                <a:sym typeface="Wingdings" panose="05000000000000000000" pitchFamily="2" charset="2"/>
              </a:rPr>
              <a:t> hopefully reasonable margin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z="2000" smtClean="0">
                <a:sym typeface="Wingdings" panose="05000000000000000000" pitchFamily="2" charset="2"/>
              </a:rPr>
              <a:t>JIFS </a:t>
            </a:r>
            <a:r>
              <a:rPr lang="fr-FR" altLang="fr-FR" sz="2000" b="1" smtClean="0">
                <a:sym typeface="Wingdings" panose="05000000000000000000" pitchFamily="2" charset="2"/>
              </a:rPr>
              <a:t>inauguration</a:t>
            </a:r>
            <a:r>
              <a:rPr lang="fr-FR" altLang="fr-FR" sz="2000" smtClean="0">
                <a:sym typeface="Wingdings" panose="05000000000000000000" pitchFamily="2" charset="2"/>
              </a:rPr>
              <a:t> together with JT-60SA inauguration ceremony: summer 2023</a:t>
            </a:r>
            <a:endParaRPr lang="en-GB" altLang="fr-FR" sz="200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smtClean="0"/>
              <a:t>PhD </a:t>
            </a:r>
            <a:r>
              <a:rPr lang="en-GB" altLang="fr-FR" sz="2000" b="1" smtClean="0"/>
              <a:t>students </a:t>
            </a:r>
            <a:r>
              <a:rPr lang="en-GB" altLang="fr-FR" sz="2000" smtClean="0"/>
              <a:t>and </a:t>
            </a:r>
            <a:r>
              <a:rPr lang="en-GB" altLang="fr-FR" sz="2000" b="1" smtClean="0"/>
              <a:t>young professionals</a:t>
            </a:r>
            <a:r>
              <a:rPr lang="en-GB" altLang="fr-FR" sz="2000" smtClean="0"/>
              <a:t>: </a:t>
            </a:r>
            <a:r>
              <a:rPr lang="en-GB" altLang="fr-FR" sz="2000" b="1" smtClean="0">
                <a:solidFill>
                  <a:srgbClr val="FF0000"/>
                </a:solidFill>
              </a:rPr>
              <a:t>apply ! </a:t>
            </a:r>
            <a:r>
              <a:rPr lang="en-GB" altLang="fr-FR" sz="2000" smtClean="0"/>
              <a:t>(spring 2023)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z="2000" b="1" smtClean="0"/>
              <a:t>Expert </a:t>
            </a:r>
            <a:r>
              <a:rPr lang="en-GB" altLang="fr-FR" sz="2000" smtClean="0"/>
              <a:t>physicists and engineers:</a:t>
            </a:r>
            <a:r>
              <a:rPr lang="en-GB" altLang="fr-FR" sz="2000" b="1" smtClean="0"/>
              <a:t> </a:t>
            </a:r>
            <a:r>
              <a:rPr lang="en-GB" altLang="fr-FR" sz="2000" b="1" smtClean="0">
                <a:solidFill>
                  <a:srgbClr val="FF0000"/>
                </a:solidFill>
              </a:rPr>
              <a:t>volunteer to lecture</a:t>
            </a:r>
            <a:r>
              <a:rPr lang="en-GB" altLang="fr-FR" sz="2000" smtClean="0">
                <a:solidFill>
                  <a:srgbClr val="FF0000"/>
                </a:solidFill>
              </a:rPr>
              <a:t> </a:t>
            </a:r>
            <a:r>
              <a:rPr lang="en-GB" altLang="fr-FR" sz="2000" b="1" smtClean="0">
                <a:solidFill>
                  <a:srgbClr val="FF0000"/>
                </a:solidFill>
              </a:rPr>
              <a:t>! </a:t>
            </a:r>
            <a:r>
              <a:rPr lang="en-GB" altLang="fr-FR" sz="2000" smtClean="0"/>
              <a:t>(first and following editions, with different choice of topics)</a:t>
            </a:r>
          </a:p>
        </p:txBody>
      </p:sp>
    </p:spTree>
    <p:extLst>
      <p:ext uri="{BB962C8B-B14F-4D97-AF65-F5344CB8AC3E}">
        <p14:creationId xmlns:p14="http://schemas.microsoft.com/office/powerpoint/2010/main" val="3557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995231" y="41275"/>
            <a:ext cx="6370488" cy="541338"/>
          </a:xfrm>
        </p:spPr>
        <p:txBody>
          <a:bodyPr/>
          <a:lstStyle/>
          <a:p>
            <a:pPr eaLnBrk="1" hangingPunct="1"/>
            <a:r>
              <a:rPr lang="en-GB" altLang="fr-FR" smtClean="0"/>
              <a:t>Why another summer school ?</a:t>
            </a:r>
            <a:endParaRPr lang="fr-FR" altLang="fr-FR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5241" y="893147"/>
            <a:ext cx="8985162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b="1" smtClean="0"/>
              <a:t>JT-60SA missions</a:t>
            </a:r>
            <a:r>
              <a:rPr lang="en-GB" sz="2000" smtClean="0"/>
              <a:t>:</a:t>
            </a:r>
          </a:p>
          <a:p>
            <a:pPr marL="541338" lvl="1" indent="-252413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GB" sz="2000" b="1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supporting 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ITER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exploitation </a:t>
            </a: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  <a:p>
            <a:pPr marL="541338" lvl="1" indent="-252413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 contributing 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DEMO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machine and scenario 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design</a:t>
            </a:r>
          </a:p>
          <a:p>
            <a:pPr marL="541338" lvl="1" indent="-252413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 fostering 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new generations 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of fusion physicists and 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engineers</a:t>
            </a:r>
          </a:p>
          <a:p>
            <a:pPr marL="252413" lvl="0" indent="-2524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GB" sz="2000">
                <a:solidFill>
                  <a:srgbClr val="000000"/>
                </a:solidFill>
                <a:latin typeface="Arial" pitchFamily="34" charset="0"/>
                <a:sym typeface="Symbol" panose="05050102010706020507" pitchFamily="18" charset="2"/>
              </a:rPr>
              <a:t>	</a:t>
            </a:r>
            <a:r>
              <a:rPr lang="en-GB" sz="2000" smtClean="0">
                <a:solidFill>
                  <a:srgbClr val="000000"/>
                </a:solidFill>
                <a:latin typeface="Arial" pitchFamily="34" charset="0"/>
                <a:sym typeface="Symbol" panose="05050102010706020507" pitchFamily="18" charset="2"/>
              </a:rPr>
              <a:t>	</a:t>
            </a:r>
            <a:r>
              <a:rPr lang="en-GB" sz="2000" b="1" smtClean="0">
                <a:solidFill>
                  <a:srgbClr val="0000FF"/>
                </a:solidFill>
                <a:sym typeface="Symbol" panose="05050102010706020507" pitchFamily="18" charset="2"/>
              </a:rPr>
              <a:t>  </a:t>
            </a:r>
            <a:r>
              <a:rPr lang="en-GB" sz="2000" b="1" smtClean="0">
                <a:solidFill>
                  <a:srgbClr val="0000FF"/>
                </a:solidFill>
              </a:rPr>
              <a:t>connect the project with training initiatives</a:t>
            </a:r>
            <a:endParaRPr lang="en-GB" sz="2000" b="1" smtClean="0"/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endParaRPr lang="fr-FR" altLang="fr-FR" sz="1800" i="1" smtClean="0">
              <a:solidFill>
                <a:srgbClr val="0000FF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691635" y="3025353"/>
            <a:ext cx="5573045" cy="3471433"/>
            <a:chOff x="4071911" y="1012877"/>
            <a:chExt cx="5072089" cy="296211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1911" y="1012877"/>
              <a:ext cx="5027683" cy="278568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7652886" y="3713383"/>
              <a:ext cx="1491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i="1">
                  <a:solidFill>
                    <a:schemeClr val="accent2">
                      <a:lumMod val="75000"/>
                    </a:schemeClr>
                  </a:solidFill>
                </a:rPr>
                <a:t>courtesy: Y. Kamada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5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7" y="4364937"/>
            <a:ext cx="8778867" cy="21166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JIFS objectives</a:t>
            </a:r>
            <a:endParaRPr lang="fr-F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3369" y="797452"/>
            <a:ext cx="8985162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smtClean="0"/>
              <a:t>Completing </a:t>
            </a:r>
            <a:r>
              <a:rPr lang="en-GB" sz="2000"/>
              <a:t>the </a:t>
            </a:r>
            <a:r>
              <a:rPr lang="en-GB" sz="2000" b="1"/>
              <a:t>training</a:t>
            </a:r>
            <a:r>
              <a:rPr lang="en-GB" sz="2000"/>
              <a:t> of selected </a:t>
            </a:r>
            <a:r>
              <a:rPr lang="en-GB" sz="2000" b="1"/>
              <a:t>students</a:t>
            </a:r>
            <a:r>
              <a:rPr lang="en-GB" sz="2000"/>
              <a:t> </a:t>
            </a:r>
            <a:r>
              <a:rPr lang="en-GB" sz="2000" smtClean="0"/>
              <a:t>&amp; </a:t>
            </a:r>
            <a:r>
              <a:rPr lang="en-GB" sz="2000" b="1"/>
              <a:t>young professionals</a:t>
            </a:r>
            <a:r>
              <a:rPr lang="en-GB" sz="2000"/>
              <a:t> </a:t>
            </a:r>
            <a:r>
              <a:rPr lang="en-GB" sz="2000" smtClean="0"/>
              <a:t>by: </a:t>
            </a:r>
          </a:p>
          <a:p>
            <a:pPr marL="627063" lvl="1" indent="-358775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GB" sz="2000" b="1" smtClean="0"/>
              <a:t>lectures</a:t>
            </a:r>
            <a:r>
              <a:rPr lang="en-GB" sz="2000" smtClean="0"/>
              <a:t> on fusion physics, engineering, operation</a:t>
            </a:r>
          </a:p>
          <a:p>
            <a:pPr marL="627063" lvl="1" indent="-358775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GB" sz="2000" b="1" smtClean="0"/>
              <a:t>group </a:t>
            </a:r>
            <a:r>
              <a:rPr lang="en-GB" sz="2000" b="1"/>
              <a:t>work </a:t>
            </a:r>
            <a:r>
              <a:rPr lang="en-GB" sz="2000"/>
              <a:t>using the JT-60SA facility, </a:t>
            </a:r>
            <a:r>
              <a:rPr lang="en-GB" sz="2000" smtClean="0"/>
              <a:t>laboratories, modelling tools and </a:t>
            </a:r>
            <a:r>
              <a:rPr lang="en-GB" sz="2000"/>
              <a:t>data </a:t>
            </a:r>
            <a:r>
              <a:rPr lang="en-GB" sz="2000" smtClean="0"/>
              <a:t>as an </a:t>
            </a:r>
            <a:r>
              <a:rPr lang="en-GB" sz="2000" b="1" smtClean="0"/>
              <a:t>ideal playground </a:t>
            </a:r>
            <a:r>
              <a:rPr lang="en-GB" sz="2000" smtClean="0"/>
              <a:t>for </a:t>
            </a:r>
            <a:r>
              <a:rPr lang="en-GB" sz="2000"/>
              <a:t>practical examples and </a:t>
            </a:r>
            <a:r>
              <a:rPr lang="en-GB" sz="2000" smtClean="0"/>
              <a:t>applications</a:t>
            </a:r>
          </a:p>
          <a:p>
            <a:pPr marL="252413" lvl="0" indent="-252413"/>
            <a:endParaRPr lang="fr-FR" sz="2000"/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b="1" smtClean="0"/>
              <a:t>Creating </a:t>
            </a:r>
            <a:r>
              <a:rPr lang="en-GB" sz="2000" b="1"/>
              <a:t>links</a:t>
            </a:r>
            <a:r>
              <a:rPr lang="en-GB" sz="2000"/>
              <a:t> between </a:t>
            </a:r>
            <a:r>
              <a:rPr lang="en-GB" sz="2000" smtClean="0"/>
              <a:t>students </a:t>
            </a:r>
            <a:r>
              <a:rPr lang="en-GB" sz="2000"/>
              <a:t>and young </a:t>
            </a:r>
            <a:r>
              <a:rPr lang="en-GB" sz="2000" smtClean="0"/>
              <a:t>professionals from Japan and Europe*, </a:t>
            </a:r>
            <a:r>
              <a:rPr lang="en-GB" sz="2000"/>
              <a:t>who could </a:t>
            </a:r>
            <a:r>
              <a:rPr lang="en-GB" sz="2000" smtClean="0"/>
              <a:t>then:</a:t>
            </a:r>
          </a:p>
          <a:p>
            <a:pPr marL="627063" lvl="1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GB" sz="2000" smtClean="0"/>
              <a:t>participate in </a:t>
            </a:r>
            <a:r>
              <a:rPr lang="en-GB" sz="2000" b="1"/>
              <a:t>JT-60SA</a:t>
            </a:r>
            <a:r>
              <a:rPr lang="en-GB" sz="2000"/>
              <a:t> operation, scientific exploitation and upgrades </a:t>
            </a:r>
            <a:endParaRPr lang="en-GB" sz="2000" smtClean="0"/>
          </a:p>
          <a:p>
            <a:pPr marL="627063" lvl="1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GB" sz="2000" smtClean="0"/>
              <a:t>be involved in Japanese </a:t>
            </a:r>
            <a:r>
              <a:rPr lang="en-GB" sz="2000"/>
              <a:t>and EU </a:t>
            </a:r>
            <a:r>
              <a:rPr lang="en-GB" sz="2000" smtClean="0"/>
              <a:t>participation </a:t>
            </a:r>
            <a:r>
              <a:rPr lang="en-GB" sz="2000"/>
              <a:t>in the </a:t>
            </a:r>
            <a:r>
              <a:rPr lang="en-GB" sz="2000" b="1"/>
              <a:t>ITER</a:t>
            </a:r>
            <a:r>
              <a:rPr lang="en-GB" sz="2000"/>
              <a:t> programme. </a:t>
            </a:r>
            <a:endParaRPr lang="fr-FR" sz="2000"/>
          </a:p>
          <a:p>
            <a:pPr marL="7937" indent="0">
              <a:spcBef>
                <a:spcPts val="1200"/>
              </a:spcBef>
              <a:buClr>
                <a:srgbClr val="FF0000"/>
              </a:buClr>
            </a:pPr>
            <a:r>
              <a:rPr lang="fr-FR" altLang="fr-FR" sz="1800" b="1" i="1" smtClean="0">
                <a:solidFill>
                  <a:srgbClr val="0000FF"/>
                </a:solidFill>
              </a:rPr>
              <a:t>*Note:</a:t>
            </a:r>
            <a:r>
              <a:rPr lang="fr-FR" altLang="fr-FR" sz="1800" i="1" smtClean="0">
                <a:solidFill>
                  <a:srgbClr val="0000FF"/>
                </a:solidFill>
              </a:rPr>
              <a:t> here Europe means </a:t>
            </a:r>
            <a:r>
              <a:rPr lang="en-US" altLang="fr-FR" sz="1800" i="1">
                <a:solidFill>
                  <a:srgbClr val="0000FF"/>
                </a:solidFill>
              </a:rPr>
              <a:t>EU + countries associated to the EURATOM fusion programme</a:t>
            </a:r>
            <a:endParaRPr lang="fr-FR" altLang="fr-FR" sz="1800" i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6029" y="1004942"/>
            <a:ext cx="844816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spcAft>
                <a:spcPts val="600"/>
              </a:spcAft>
              <a:buClr>
                <a:srgbClr val="FF0000"/>
              </a:buClr>
              <a:buSzPct val="110000"/>
            </a:pPr>
            <a:r>
              <a:rPr lang="en-US" sz="2000" smtClean="0"/>
              <a:t>Fusion </a:t>
            </a:r>
            <a:r>
              <a:rPr lang="en-US" sz="2000"/>
              <a:t>research </a:t>
            </a:r>
            <a:r>
              <a:rPr lang="en-US" sz="2000" smtClean="0"/>
              <a:t>involves a </a:t>
            </a:r>
            <a:r>
              <a:rPr lang="en-US" sz="2000" b="1" smtClean="0"/>
              <a:t>wide range of competences</a:t>
            </a:r>
            <a:r>
              <a:rPr lang="en-US" sz="2000" smtClean="0"/>
              <a:t>: theory</a:t>
            </a:r>
            <a:r>
              <a:rPr lang="en-US" sz="2000"/>
              <a:t>, computing, experiments, diagnostics, </a:t>
            </a:r>
            <a:r>
              <a:rPr lang="en-US" sz="2000" smtClean="0"/>
              <a:t>engineering </a:t>
            </a:r>
            <a:r>
              <a:rPr lang="en-US" sz="2000" b="1" smtClean="0">
                <a:sym typeface="Symbol" panose="05050102010706020507" pitchFamily="18" charset="2"/>
              </a:rPr>
              <a:t></a:t>
            </a:r>
            <a:endParaRPr lang="en-US" sz="2000" b="1"/>
          </a:p>
          <a:p>
            <a:pPr lvl="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smtClean="0"/>
              <a:t>JIFS should be </a:t>
            </a:r>
            <a:r>
              <a:rPr lang="en-US" sz="2000"/>
              <a:t>a school addressing </a:t>
            </a:r>
            <a:r>
              <a:rPr lang="en-US" sz="2000" smtClean="0"/>
              <a:t>this variety of aspects: </a:t>
            </a:r>
            <a:r>
              <a:rPr lang="en-US" sz="2000"/>
              <a:t>plasma </a:t>
            </a:r>
            <a:r>
              <a:rPr lang="en-US" sz="2000" b="1" smtClean="0"/>
              <a:t>physics</a:t>
            </a:r>
            <a:r>
              <a:rPr lang="en-US" sz="2000" smtClean="0"/>
              <a:t>, </a:t>
            </a:r>
            <a:r>
              <a:rPr lang="en-US" sz="2000" b="1"/>
              <a:t>engineering</a:t>
            </a:r>
            <a:r>
              <a:rPr lang="en-US" sz="2000"/>
              <a:t>, with special attention </a:t>
            </a:r>
            <a:r>
              <a:rPr lang="en-US" sz="2000" smtClean="0"/>
              <a:t>to </a:t>
            </a:r>
            <a:r>
              <a:rPr lang="en-US" sz="2000" b="1" smtClean="0"/>
              <a:t>tokamak operation</a:t>
            </a:r>
            <a:endParaRPr lang="en-US" sz="2000" b="1"/>
          </a:p>
          <a:p>
            <a:pPr lvl="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smtClean="0"/>
              <a:t>JIFS should include </a:t>
            </a:r>
            <a:r>
              <a:rPr lang="en-US" sz="2000" b="1"/>
              <a:t>practical </a:t>
            </a:r>
            <a:r>
              <a:rPr lang="en-US" sz="2000" b="1" smtClean="0"/>
              <a:t>group activities</a:t>
            </a:r>
            <a:r>
              <a:rPr lang="en-US" sz="2000"/>
              <a:t>, </a:t>
            </a:r>
            <a:r>
              <a:rPr lang="en-US" sz="2000" smtClean="0"/>
              <a:t>using JT-60SA lab facilities</a:t>
            </a:r>
            <a:r>
              <a:rPr lang="en-US" sz="2000"/>
              <a:t>, </a:t>
            </a:r>
            <a:r>
              <a:rPr lang="en-US" sz="2000" smtClean="0"/>
              <a:t>data, codes </a:t>
            </a:r>
            <a:r>
              <a:rPr lang="en-US" sz="2000"/>
              <a:t>and analysis tools. 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smtClean="0"/>
              <a:t>JIFS should </a:t>
            </a:r>
            <a:r>
              <a:rPr lang="en-US" sz="2000"/>
              <a:t>provide a permanent background of </a:t>
            </a:r>
            <a:r>
              <a:rPr lang="en-US" sz="2000" b="1"/>
              <a:t>online information</a:t>
            </a:r>
            <a:r>
              <a:rPr lang="en-US" sz="2000"/>
              <a:t>, pre- and post-school time </a:t>
            </a:r>
            <a:r>
              <a:rPr lang="en-US" sz="2000" smtClean="0"/>
              <a:t>and </a:t>
            </a:r>
            <a:r>
              <a:rPr lang="en-US" sz="2000" b="1" smtClean="0"/>
              <a:t>favour </a:t>
            </a:r>
            <a:r>
              <a:rPr lang="en-US" sz="2000" b="1"/>
              <a:t>exchanges</a:t>
            </a:r>
            <a:r>
              <a:rPr lang="en-US" sz="2000"/>
              <a:t> among </a:t>
            </a:r>
            <a:r>
              <a:rPr lang="en-US" sz="2000" smtClean="0"/>
              <a:t>students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smtClean="0"/>
              <a:t>Involvement </a:t>
            </a:r>
            <a:r>
              <a:rPr lang="en-US" sz="2000"/>
              <a:t>of Japanese </a:t>
            </a:r>
            <a:r>
              <a:rPr lang="en-US" sz="2000" b="1" smtClean="0"/>
              <a:t>Universities</a:t>
            </a:r>
            <a:r>
              <a:rPr lang="en-US" sz="2000" smtClean="0"/>
              <a:t>,</a:t>
            </a:r>
            <a:r>
              <a:rPr lang="en-US" sz="2000" b="1" smtClean="0"/>
              <a:t> QST</a:t>
            </a:r>
            <a:r>
              <a:rPr lang="en-US" sz="2000" smtClean="0"/>
              <a:t>,</a:t>
            </a:r>
            <a:r>
              <a:rPr lang="en-US" sz="2000" b="1" smtClean="0"/>
              <a:t> F4E</a:t>
            </a:r>
            <a:r>
              <a:rPr lang="en-US" sz="2000" smtClean="0"/>
              <a:t>, </a:t>
            </a:r>
            <a:r>
              <a:rPr lang="en-US" sz="2000" b="1" smtClean="0"/>
              <a:t>EUROfusion</a:t>
            </a:r>
            <a:r>
              <a:rPr lang="en-US" sz="2000" smtClean="0"/>
              <a:t> and associated </a:t>
            </a:r>
            <a:r>
              <a:rPr lang="en-US" sz="2000" b="1" smtClean="0"/>
              <a:t>EU University </a:t>
            </a:r>
            <a:r>
              <a:rPr lang="en-US" sz="2000" smtClean="0"/>
              <a:t>network 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/>
              <a:t>Not only fusion </a:t>
            </a:r>
            <a:r>
              <a:rPr lang="en-US" sz="2000" b="1"/>
              <a:t>PhD students</a:t>
            </a:r>
            <a:r>
              <a:rPr lang="en-US" sz="2000"/>
              <a:t>, but also </a:t>
            </a:r>
            <a:r>
              <a:rPr lang="en-US" sz="2000" b="1"/>
              <a:t>young fusion staff </a:t>
            </a:r>
            <a:r>
              <a:rPr lang="en-US" sz="2000"/>
              <a:t>having a Master, in </a:t>
            </a:r>
            <a:r>
              <a:rPr lang="en-US" sz="2000" b="1"/>
              <a:t>Physics</a:t>
            </a:r>
            <a:r>
              <a:rPr lang="en-US" sz="2000"/>
              <a:t> or in </a:t>
            </a:r>
            <a:r>
              <a:rPr lang="en-US" sz="2000" b="1"/>
              <a:t>Engineering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/>
              <a:t>N</a:t>
            </a:r>
            <a:r>
              <a:rPr lang="en-US" sz="2000" smtClean="0"/>
              <a:t>umber </a:t>
            </a:r>
            <a:r>
              <a:rPr lang="en-US" sz="2000"/>
              <a:t>of students: </a:t>
            </a:r>
            <a:r>
              <a:rPr lang="en-US" sz="2000" b="1" smtClean="0"/>
              <a:t>20 </a:t>
            </a:r>
            <a:r>
              <a:rPr lang="en-US" sz="2000" b="1"/>
              <a:t>(maximum)</a:t>
            </a:r>
            <a:r>
              <a:rPr lang="en-US" sz="2000"/>
              <a:t>: 10 EU and 10 </a:t>
            </a:r>
            <a:r>
              <a:rPr lang="en-US" sz="2000" smtClean="0"/>
              <a:t>Japanese. Diversity, equality and gender balance promoted.</a:t>
            </a:r>
          </a:p>
        </p:txBody>
      </p:sp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1015438" y="41275"/>
            <a:ext cx="6809349" cy="541339"/>
          </a:xfrm>
        </p:spPr>
        <p:txBody>
          <a:bodyPr/>
          <a:lstStyle/>
          <a:p>
            <a:pPr eaLnBrk="1" hangingPunct="1"/>
            <a:r>
              <a:rPr lang="en-GB" altLang="fr-FR" smtClean="0"/>
              <a:t>Main school characteristics</a:t>
            </a: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842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School organisation structure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63" y="907740"/>
            <a:ext cx="86640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</a:rPr>
              <a:t>JIFS </a:t>
            </a:r>
            <a:r>
              <a:rPr lang="en-US" sz="2000"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000" b="1">
                <a:ea typeface="Calibri" panose="020F0502020204030204" pitchFamily="34" charset="0"/>
                <a:cs typeface="Arial" panose="020B0604020202020204" pitchFamily="34" charset="0"/>
              </a:rPr>
              <a:t>jointly funded and operated by QST and </a:t>
            </a:r>
            <a:r>
              <a:rPr lang="en-US" sz="2000" b="1" smtClean="0">
                <a:ea typeface="Calibri" panose="020F0502020204030204" pitchFamily="34" charset="0"/>
                <a:cs typeface="Arial" panose="020B0604020202020204" pitchFamily="34" charset="0"/>
              </a:rPr>
              <a:t>EUROfusion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smtClean="0">
                <a:ea typeface="Calibri" panose="020F0502020204030204" pitchFamily="34" charset="0"/>
                <a:cs typeface="Arial" panose="020B0604020202020204" pitchFamily="34" charset="0"/>
              </a:rPr>
              <a:t>Two co-directors</a:t>
            </a: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</a:rPr>
              <a:t>, one from Europe and one from Japan, appointed by the JT-60SA Project Leader for three years </a:t>
            </a: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</a:t>
            </a: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G. Giruzzi 				   Y. Kamada 	(</a:t>
            </a:r>
            <a:r>
              <a:rPr lang="en-US" sz="200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CEA/EUROfusion</a:t>
            </a: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			       (</a:t>
            </a:r>
            <a:r>
              <a:rPr lang="en-US" sz="200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QST</a:t>
            </a: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smtClean="0">
                <a:ea typeface="Calibri" panose="020F0502020204030204" pitchFamily="34" charset="0"/>
                <a:cs typeface="Arial" panose="020B0604020202020204" pitchFamily="34" charset="0"/>
              </a:rPr>
              <a:t>School Advisory Board</a:t>
            </a: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</a:rPr>
              <a:t>: 14 members, appointed by the Directors, from F4E, QST, EUROfusion, European and Japanese academia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smtClean="0">
                <a:ea typeface="Calibri" panose="020F0502020204030204" pitchFamily="34" charset="0"/>
                <a:cs typeface="Arial" panose="020B0604020202020204" pitchFamily="34" charset="0"/>
              </a:rPr>
              <a:t>School Organisation Committee</a:t>
            </a:r>
            <a:r>
              <a:rPr lang="en-US" sz="2000" smtClean="0">
                <a:ea typeface="Calibri" panose="020F0502020204030204" pitchFamily="34" charset="0"/>
                <a:cs typeface="Arial" panose="020B0604020202020204" pitchFamily="34" charset="0"/>
              </a:rPr>
              <a:t>: appointed by the Directors. In charge of :</a:t>
            </a:r>
            <a:endParaRPr lang="en-US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1338" lvl="1" indent="-252413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rgbClr val="000000"/>
                </a:solidFill>
              </a:rPr>
              <a:t>logistics, administration, IT support (from </a:t>
            </a:r>
            <a:r>
              <a:rPr lang="en-US" sz="2000" b="1" smtClean="0">
                <a:solidFill>
                  <a:srgbClr val="000000"/>
                </a:solidFill>
              </a:rPr>
              <a:t>QST</a:t>
            </a:r>
            <a:r>
              <a:rPr lang="en-US" sz="2000" smtClean="0">
                <a:solidFill>
                  <a:srgbClr val="000000"/>
                </a:solidFill>
              </a:rPr>
              <a:t>) </a:t>
            </a:r>
            <a:endParaRPr lang="en-US" sz="2000">
              <a:solidFill>
                <a:srgbClr val="000000"/>
              </a:solidFill>
            </a:endParaRPr>
          </a:p>
          <a:p>
            <a:pPr marL="541338" lvl="1" indent="-252413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2000" smtClean="0">
                <a:solidFill>
                  <a:srgbClr val="000000"/>
                </a:solidFill>
              </a:rPr>
              <a:t>website and social media (from </a:t>
            </a:r>
            <a:r>
              <a:rPr lang="en-US" sz="2000" b="1" smtClean="0">
                <a:solidFill>
                  <a:srgbClr val="000000"/>
                </a:solidFill>
              </a:rPr>
              <a:t>Europe</a:t>
            </a:r>
            <a:r>
              <a:rPr lang="en-US" sz="2000" smtClean="0">
                <a:solidFill>
                  <a:srgbClr val="000000"/>
                </a:solidFill>
              </a:rPr>
              <a:t>)</a:t>
            </a:r>
            <a:endParaRPr lang="en-US" sz="2000">
              <a:solidFill>
                <a:srgbClr val="000000"/>
              </a:solidFill>
            </a:endParaRPr>
          </a:p>
          <a:p>
            <a:pPr marL="541338" lvl="1" indent="-252413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US" sz="2000" b="1" smtClean="0">
                <a:solidFill>
                  <a:srgbClr val="000000"/>
                </a:solidFill>
              </a:rPr>
              <a:t>didactic</a:t>
            </a:r>
            <a:r>
              <a:rPr lang="en-US" sz="2000" smtClean="0">
                <a:solidFill>
                  <a:srgbClr val="000000"/>
                </a:solidFill>
              </a:rPr>
              <a:t> aspects (with </a:t>
            </a:r>
            <a:r>
              <a:rPr lang="en-US" sz="2000" u="sng" smtClean="0">
                <a:solidFill>
                  <a:srgbClr val="000000"/>
                </a:solidFill>
              </a:rPr>
              <a:t>advice of the Board</a:t>
            </a:r>
            <a:r>
              <a:rPr lang="en-US" sz="2000" smtClean="0">
                <a:solidFill>
                  <a:srgbClr val="000000"/>
                </a:solidFill>
              </a:rPr>
              <a:t>): programme, contacts with lecturers, organisation of visits and group work, documentation (from </a:t>
            </a:r>
            <a:r>
              <a:rPr lang="en-US" sz="2000" b="1" smtClean="0">
                <a:solidFill>
                  <a:srgbClr val="000000"/>
                </a:solidFill>
              </a:rPr>
              <a:t>Europe</a:t>
            </a:r>
            <a:r>
              <a:rPr lang="en-US" sz="2000" smtClean="0">
                <a:solidFill>
                  <a:srgbClr val="000000"/>
                </a:solidFill>
              </a:rPr>
              <a:t> and </a:t>
            </a:r>
            <a:r>
              <a:rPr lang="en-US" sz="2000" b="1" smtClean="0">
                <a:solidFill>
                  <a:srgbClr val="000000"/>
                </a:solidFill>
              </a:rPr>
              <a:t>Japan</a:t>
            </a:r>
            <a:r>
              <a:rPr lang="en-US" sz="200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62" y="2153690"/>
            <a:ext cx="950777" cy="12106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11" y="2153690"/>
            <a:ext cx="9588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</a:t>
            </a:r>
            <a:r>
              <a:rPr lang="fr-FR" baseline="30000" smtClean="0"/>
              <a:t>st</a:t>
            </a:r>
            <a:r>
              <a:rPr lang="fr-FR" smtClean="0"/>
              <a:t> edition programme elaboration</a:t>
            </a:r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9173" y="533435"/>
            <a:ext cx="8985162" cy="55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spcAft>
                <a:spcPts val="600"/>
              </a:spcAft>
              <a:buClr>
                <a:srgbClr val="FF0000"/>
              </a:buClr>
              <a:buSzPct val="110000"/>
            </a:pPr>
            <a:endParaRPr lang="fr-FR" sz="2000" smtClean="0"/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smtClean="0"/>
              <a:t>Present programme structure:</a:t>
            </a:r>
            <a:endParaRPr lang="en-GB" sz="2000" smtClean="0"/>
          </a:p>
          <a:p>
            <a:pPr marL="627063" lvl="1" indent="-358775"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GB" sz="2000" b="1" smtClean="0">
                <a:solidFill>
                  <a:srgbClr val="FF0000"/>
                </a:solidFill>
              </a:rPr>
              <a:t>First week </a:t>
            </a:r>
            <a:r>
              <a:rPr lang="en-GB" sz="2000" smtClean="0"/>
              <a:t>with </a:t>
            </a:r>
            <a:r>
              <a:rPr lang="en-GB" sz="2000" b="1" smtClean="0"/>
              <a:t>general</a:t>
            </a:r>
            <a:r>
              <a:rPr lang="en-GB" sz="2000" smtClean="0"/>
              <a:t> lectures on </a:t>
            </a:r>
            <a:r>
              <a:rPr lang="en-GB" sz="2000" b="1" smtClean="0"/>
              <a:t>tokamak</a:t>
            </a:r>
            <a:r>
              <a:rPr lang="en-GB" sz="2000" smtClean="0"/>
              <a:t> and its </a:t>
            </a:r>
            <a:r>
              <a:rPr lang="en-GB" sz="2000" b="1" smtClean="0"/>
              <a:t>sub-systems</a:t>
            </a:r>
            <a:r>
              <a:rPr lang="en-GB" sz="2000" smtClean="0"/>
              <a:t>, </a:t>
            </a:r>
            <a:r>
              <a:rPr lang="en-GB" sz="2000" b="1" smtClean="0"/>
              <a:t>basics of plasma physics</a:t>
            </a:r>
            <a:r>
              <a:rPr lang="en-GB" sz="2000" smtClean="0"/>
              <a:t>, visits</a:t>
            </a:r>
          </a:p>
          <a:p>
            <a:pPr marL="627063" lvl="1" indent="-358775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90000"/>
              <a:buFont typeface="Arial" panose="020B0604020202020204" pitchFamily="34" charset="0"/>
              <a:buChar char="‒"/>
            </a:pPr>
            <a:r>
              <a:rPr lang="en-GB" sz="2000" b="1" smtClean="0">
                <a:solidFill>
                  <a:srgbClr val="FF0000"/>
                </a:solidFill>
              </a:rPr>
              <a:t>Second week </a:t>
            </a:r>
            <a:r>
              <a:rPr lang="en-GB" sz="2000" smtClean="0"/>
              <a:t>with </a:t>
            </a:r>
            <a:r>
              <a:rPr lang="en-GB" sz="2000" b="1" smtClean="0"/>
              <a:t>topical</a:t>
            </a:r>
            <a:r>
              <a:rPr lang="en-GB" sz="2000" smtClean="0"/>
              <a:t> lectures and visits. </a:t>
            </a:r>
            <a:r>
              <a:rPr lang="en-GB" sz="2000"/>
              <a:t>T</a:t>
            </a:r>
            <a:r>
              <a:rPr lang="en-GB" sz="2000" smtClean="0"/>
              <a:t>hen </a:t>
            </a:r>
            <a:r>
              <a:rPr lang="en-GB" sz="2000" b="1" smtClean="0"/>
              <a:t>splitting in groups</a:t>
            </a:r>
            <a:r>
              <a:rPr lang="en-GB" sz="2000" smtClean="0"/>
              <a:t>, advanced lectures, </a:t>
            </a:r>
            <a:r>
              <a:rPr lang="en-GB" sz="2000" b="1" smtClean="0"/>
              <a:t>practical</a:t>
            </a:r>
            <a:r>
              <a:rPr lang="en-GB" sz="2000" smtClean="0"/>
              <a:t> exercises, presentations by students</a:t>
            </a:r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endParaRPr lang="fr-FR" sz="2000" smtClean="0">
              <a:solidFill>
                <a:srgbClr val="000000"/>
              </a:solidFill>
              <a:latin typeface="Arial" pitchFamily="34" charset="0"/>
            </a:endParaRPr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b="1" smtClean="0">
                <a:solidFill>
                  <a:srgbClr val="000000"/>
                </a:solidFill>
                <a:latin typeface="Arial" pitchFamily="34" charset="0"/>
              </a:rPr>
              <a:t>1st edition </a:t>
            </a:r>
            <a:r>
              <a:rPr lang="fr-FR" sz="2000" smtClean="0">
                <a:solidFill>
                  <a:srgbClr val="000000"/>
                </a:solidFill>
                <a:latin typeface="Arial" pitchFamily="34" charset="0"/>
              </a:rPr>
              <a:t>now tentatively scheduled 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</a:rPr>
              <a:t>28 August – 8 September </a:t>
            </a:r>
            <a:r>
              <a:rPr lang="fr-FR" sz="2000" b="1" smtClean="0">
                <a:solidFill>
                  <a:srgbClr val="000000"/>
                </a:solidFill>
                <a:latin typeface="Arial" pitchFamily="34" charset="0"/>
              </a:rPr>
              <a:t>2023</a:t>
            </a:r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smtClean="0">
                <a:solidFill>
                  <a:srgbClr val="000000"/>
                </a:solidFill>
                <a:latin typeface="Arial" pitchFamily="34" charset="0"/>
              </a:rPr>
              <a:t>Why tentatively ? Still connected with the machine commissioning schedule</a:t>
            </a:r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0000"/>
                </a:solidFill>
                <a:latin typeface="Arial" pitchFamily="34" charset="0"/>
              </a:rPr>
              <a:t>Call for student selection: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</a:rPr>
              <a:t> spring 2023</a:t>
            </a:r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endParaRPr lang="fr-FR" sz="2000" b="1">
              <a:solidFill>
                <a:srgbClr val="000000"/>
              </a:solidFill>
              <a:latin typeface="Arial" pitchFamily="34" charset="0"/>
            </a:endParaRPr>
          </a:p>
          <a:p>
            <a:pPr marL="252413" lvl="0" indent="-252413">
              <a:spcAft>
                <a:spcPts val="600"/>
              </a:spcAft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0000"/>
                </a:solidFill>
                <a:latin typeface="Arial" pitchFamily="34" charset="0"/>
              </a:rPr>
              <a:t>At present: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-"/>
            </a:pPr>
            <a:r>
              <a:rPr lang="fr-FR" sz="2000">
                <a:solidFill>
                  <a:srgbClr val="000000"/>
                </a:solidFill>
                <a:latin typeface="Arial" pitchFamily="34" charset="0"/>
              </a:rPr>
              <a:t>most lecturers </a:t>
            </a:r>
            <a:r>
              <a:rPr lang="fr-FR" sz="2000" smtClean="0">
                <a:solidFill>
                  <a:srgbClr val="000000"/>
                </a:solidFill>
                <a:latin typeface="Arial" pitchFamily="34" charset="0"/>
              </a:rPr>
              <a:t>selected (not all)</a:t>
            </a:r>
            <a:endParaRPr lang="fr-FR" sz="200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-"/>
            </a:pPr>
            <a:r>
              <a:rPr lang="fr-FR" sz="2000">
                <a:solidFill>
                  <a:srgbClr val="000000"/>
                </a:solidFill>
                <a:latin typeface="Arial" pitchFamily="34" charset="0"/>
              </a:rPr>
              <a:t>first discussions on lecture contents and practical work</a:t>
            </a:r>
          </a:p>
        </p:txBody>
      </p:sp>
    </p:spTree>
    <p:extLst>
      <p:ext uri="{BB962C8B-B14F-4D97-AF65-F5344CB8AC3E}">
        <p14:creationId xmlns:p14="http://schemas.microsoft.com/office/powerpoint/2010/main" val="38236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</a:t>
            </a:r>
            <a:r>
              <a:rPr lang="fr-FR" baseline="30000" smtClean="0"/>
              <a:t>st</a:t>
            </a:r>
            <a:r>
              <a:rPr lang="fr-FR" smtClean="0"/>
              <a:t> edition programme proposal: </a:t>
            </a:r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 smtClean="0">
                <a:solidFill>
                  <a:srgbClr val="FF0000"/>
                </a:solidFill>
              </a:rPr>
              <a:t>1</a:t>
            </a:r>
            <a:r>
              <a:rPr lang="fr-FR" baseline="30000" smtClean="0">
                <a:solidFill>
                  <a:srgbClr val="FF0000"/>
                </a:solidFill>
              </a:rPr>
              <a:t>st</a:t>
            </a:r>
            <a:r>
              <a:rPr lang="fr-FR" smtClean="0">
                <a:solidFill>
                  <a:srgbClr val="FF0000"/>
                </a:solidFill>
              </a:rPr>
              <a:t> week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12662" y="4135181"/>
            <a:ext cx="2270803" cy="849292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fr-FR" sz="1600"/>
              <a:t>Experienced scientists present their </a:t>
            </a:r>
            <a:r>
              <a:rPr lang="fr-FR" sz="1600" smtClean="0"/>
              <a:t>careers </a:t>
            </a:r>
            <a:r>
              <a:rPr lang="fr-FR" sz="1600"/>
              <a:t>to students; Q&amp;A</a:t>
            </a:r>
            <a:endParaRPr lang="en-GB" sz="1600"/>
          </a:p>
        </p:txBody>
      </p:sp>
      <p:grpSp>
        <p:nvGrpSpPr>
          <p:cNvPr id="15" name="Groupe 14"/>
          <p:cNvGrpSpPr/>
          <p:nvPr/>
        </p:nvGrpSpPr>
        <p:grpSpPr>
          <a:xfrm>
            <a:off x="5972843" y="5367937"/>
            <a:ext cx="2989008" cy="1070375"/>
            <a:chOff x="4896463" y="5268663"/>
            <a:chExt cx="2989008" cy="1070375"/>
          </a:xfrm>
        </p:grpSpPr>
        <p:sp>
          <p:nvSpPr>
            <p:cNvPr id="5" name="ZoneTexte 4"/>
            <p:cNvSpPr txBox="1"/>
            <p:nvPr/>
          </p:nvSpPr>
          <p:spPr>
            <a:xfrm>
              <a:off x="5535560" y="5508041"/>
              <a:ext cx="2349911" cy="830997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smtClean="0"/>
                <a:t>Self-organised student excursion or activity, considered as a project</a:t>
              </a:r>
              <a:endParaRPr lang="en-GB" sz="1600"/>
            </a:p>
          </p:txBody>
        </p:sp>
        <p:sp>
          <p:nvSpPr>
            <p:cNvPr id="9" name="Flèche à angle droit 8"/>
            <p:cNvSpPr/>
            <p:nvPr/>
          </p:nvSpPr>
          <p:spPr bwMode="auto">
            <a:xfrm rot="5400000" flipH="1" flipV="1">
              <a:off x="5177989" y="4987137"/>
              <a:ext cx="239377" cy="802429"/>
            </a:xfrm>
            <a:prstGeom prst="bentUp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1279"/>
          <a:stretch/>
        </p:blipFill>
        <p:spPr>
          <a:xfrm>
            <a:off x="4224129" y="3838766"/>
            <a:ext cx="1617558" cy="26768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51" y="863903"/>
            <a:ext cx="7299550" cy="2722149"/>
          </a:xfrm>
          <a:prstGeom prst="rect">
            <a:avLst/>
          </a:prstGeom>
        </p:spPr>
      </p:pic>
      <p:cxnSp>
        <p:nvCxnSpPr>
          <p:cNvPr id="19" name="Connecteur droit avec flèche 18"/>
          <p:cNvCxnSpPr>
            <a:stCxn id="7" idx="0"/>
          </p:cNvCxnSpPr>
          <p:nvPr/>
        </p:nvCxnSpPr>
        <p:spPr bwMode="auto">
          <a:xfrm flipH="1" flipV="1">
            <a:off x="7648063" y="3641925"/>
            <a:ext cx="1" cy="49325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0" y="3687974"/>
            <a:ext cx="2816752" cy="27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</a:t>
            </a:r>
            <a:r>
              <a:rPr lang="fr-FR" baseline="30000" smtClean="0"/>
              <a:t>st</a:t>
            </a:r>
            <a:r>
              <a:rPr lang="fr-FR" smtClean="0"/>
              <a:t> edition programme proposal:  </a:t>
            </a:r>
            <a:r>
              <a:rPr lang="fr-FR" smtClean="0">
                <a:solidFill>
                  <a:srgbClr val="FF0000"/>
                </a:solidFill>
              </a:rPr>
              <a:t>2</a:t>
            </a:r>
            <a:r>
              <a:rPr lang="fr-FR" baseline="30000" smtClean="0">
                <a:solidFill>
                  <a:srgbClr val="FF0000"/>
                </a:solidFill>
              </a:rPr>
              <a:t>nd</a:t>
            </a:r>
            <a:r>
              <a:rPr lang="fr-FR" smtClean="0">
                <a:solidFill>
                  <a:srgbClr val="FF0000"/>
                </a:solidFill>
              </a:rPr>
              <a:t> week</a:t>
            </a: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8635" y="3788804"/>
            <a:ext cx="5116220" cy="1010464"/>
            <a:chOff x="48635" y="3788804"/>
            <a:chExt cx="5116220" cy="1010464"/>
          </a:xfrm>
        </p:grpSpPr>
        <p:sp>
          <p:nvSpPr>
            <p:cNvPr id="5" name="ZoneTexte 4"/>
            <p:cNvSpPr txBox="1"/>
            <p:nvPr/>
          </p:nvSpPr>
          <p:spPr>
            <a:xfrm>
              <a:off x="48635" y="3968271"/>
              <a:ext cx="21766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smtClean="0"/>
                <a:t>Report on the self-organised weekend activities project</a:t>
              </a:r>
              <a:endParaRPr lang="en-GB" sz="160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051719" y="3968271"/>
              <a:ext cx="2113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smtClean="0"/>
                <a:t>Exchanges on cultural differences and student systems</a:t>
              </a:r>
              <a:endParaRPr lang="en-GB" sz="1600"/>
            </a:p>
          </p:txBody>
        </p:sp>
        <p:sp>
          <p:nvSpPr>
            <p:cNvPr id="8" name="Flèche à angle droit 7"/>
            <p:cNvSpPr/>
            <p:nvPr/>
          </p:nvSpPr>
          <p:spPr bwMode="auto">
            <a:xfrm rot="10800000" flipH="1" flipV="1">
              <a:off x="4572001" y="3815396"/>
              <a:ext cx="181715" cy="385856"/>
            </a:xfrm>
            <a:prstGeom prst="bent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èche à angle droit 12"/>
            <p:cNvSpPr/>
            <p:nvPr/>
          </p:nvSpPr>
          <p:spPr bwMode="auto">
            <a:xfrm rot="10800000" flipH="1" flipV="1">
              <a:off x="1958483" y="3788804"/>
              <a:ext cx="197411" cy="506171"/>
            </a:xfrm>
            <a:prstGeom prst="bentUp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8538" y="5750646"/>
            <a:ext cx="4099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buClr>
                <a:srgbClr val="0000FF"/>
              </a:buClr>
              <a:buSzPct val="90000"/>
            </a:pPr>
            <a:r>
              <a:rPr lang="fr-FR" sz="1600" smtClean="0"/>
              <a:t>Possible split of each topical practical in</a:t>
            </a:r>
          </a:p>
          <a:p>
            <a:pPr marL="88900" lvl="1">
              <a:buClr>
                <a:srgbClr val="0000FF"/>
              </a:buClr>
              <a:buSzPct val="90000"/>
            </a:pPr>
            <a:r>
              <a:rPr lang="fr-FR" sz="1600" b="1" smtClean="0"/>
              <a:t>two modules </a:t>
            </a:r>
            <a:r>
              <a:rPr lang="fr-FR" sz="1600" smtClean="0">
                <a:sym typeface="Wingdings" panose="05000000000000000000" pitchFamily="2" charset="2"/>
              </a:rPr>
              <a:t> students could combine modules of different topics</a:t>
            </a:r>
            <a:r>
              <a:rPr lang="fr-FR" sz="1600" smtClean="0"/>
              <a:t> </a:t>
            </a:r>
            <a:endParaRPr lang="fr-FR" sz="1600"/>
          </a:p>
        </p:txBody>
      </p:sp>
      <p:grpSp>
        <p:nvGrpSpPr>
          <p:cNvPr id="4" name="Groupe 3"/>
          <p:cNvGrpSpPr/>
          <p:nvPr/>
        </p:nvGrpSpPr>
        <p:grpSpPr>
          <a:xfrm>
            <a:off x="258538" y="854634"/>
            <a:ext cx="8343930" cy="2918066"/>
            <a:chOff x="258538" y="815104"/>
            <a:chExt cx="8343930" cy="291806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538" y="815104"/>
              <a:ext cx="8343930" cy="2918066"/>
            </a:xfrm>
            <a:prstGeom prst="rect">
              <a:avLst/>
            </a:prstGeom>
          </p:spPr>
        </p:pic>
        <p:sp>
          <p:nvSpPr>
            <p:cNvPr id="25" name="Ellipse 24"/>
            <p:cNvSpPr/>
            <p:nvPr/>
          </p:nvSpPr>
          <p:spPr bwMode="auto">
            <a:xfrm>
              <a:off x="3538016" y="984653"/>
              <a:ext cx="570271" cy="233907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5272799" y="984652"/>
              <a:ext cx="570271" cy="233907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04" y="3864584"/>
            <a:ext cx="2135010" cy="25531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11" y="4799268"/>
            <a:ext cx="2303349" cy="9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954814" y="41275"/>
            <a:ext cx="6410905" cy="541338"/>
          </a:xfrm>
        </p:spPr>
        <p:txBody>
          <a:bodyPr/>
          <a:lstStyle/>
          <a:p>
            <a:pPr eaLnBrk="1" hangingPunct="1"/>
            <a:r>
              <a:rPr lang="en-GB" altLang="fr-FR" smtClean="0"/>
              <a:t>Practical exercises</a:t>
            </a:r>
            <a:endParaRPr lang="fr-FR" altLang="fr-FR" smtClean="0"/>
          </a:p>
        </p:txBody>
      </p:sp>
      <p:sp>
        <p:nvSpPr>
          <p:cNvPr id="4" name="ZoneTexte 3"/>
          <p:cNvSpPr txBox="1"/>
          <p:nvPr/>
        </p:nvSpPr>
        <p:spPr>
          <a:xfrm>
            <a:off x="122334" y="1030593"/>
            <a:ext cx="890403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smtClean="0"/>
              <a:t>5 groups of </a:t>
            </a:r>
            <a:r>
              <a:rPr lang="fr-FR" sz="1800" b="1" smtClean="0"/>
              <a:t>4 students </a:t>
            </a:r>
            <a:r>
              <a:rPr lang="fr-FR" sz="1800" smtClean="0"/>
              <a:t>(2 Europeans – 2 Japanese)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smtClean="0"/>
              <a:t>Split of Practicals in 2 modules. </a:t>
            </a:r>
            <a:r>
              <a:rPr lang="fr-FR" sz="1800" b="1" smtClean="0">
                <a:solidFill>
                  <a:srgbClr val="0000FF"/>
                </a:solidFill>
              </a:rPr>
              <a:t>Just as a possible example</a:t>
            </a:r>
            <a:r>
              <a:rPr lang="fr-FR" sz="1800" smtClean="0"/>
              <a:t>:</a:t>
            </a:r>
          </a:p>
          <a:p>
            <a:pPr marL="628650" lvl="1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/>
              <a:t>Tokamak sub-systems</a:t>
            </a:r>
            <a:r>
              <a:rPr lang="fr-FR" sz="1800"/>
              <a:t>: "Designing a tokamak" and "Coil connections"</a:t>
            </a:r>
            <a:endParaRPr lang="fr-FR" sz="1800" b="1"/>
          </a:p>
          <a:p>
            <a:pPr marL="628650" lvl="1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/>
              <a:t>Diagnostics</a:t>
            </a:r>
            <a:r>
              <a:rPr lang="fr-FR" sz="1800"/>
              <a:t>: </a:t>
            </a:r>
            <a:r>
              <a:rPr lang="fr-FR" sz="1800" smtClean="0"/>
              <a:t>"</a:t>
            </a:r>
            <a:r>
              <a:rPr lang="fr-FR" sz="1800"/>
              <a:t>Diagnostic 1" and "Diagnostic 2"</a:t>
            </a:r>
          </a:p>
          <a:p>
            <a:pPr marL="628650" lvl="1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/>
              <a:t>Scenarios</a:t>
            </a:r>
            <a:r>
              <a:rPr lang="fr-FR" sz="1800" smtClean="0"/>
              <a:t>: "</a:t>
            </a:r>
            <a:r>
              <a:rPr lang="fr-FR" sz="1800"/>
              <a:t>Integrated modelling" and "Building a scenario with fast simulator"</a:t>
            </a:r>
          </a:p>
          <a:p>
            <a:pPr marL="628650" lvl="1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/>
              <a:t>Operation</a:t>
            </a:r>
            <a:r>
              <a:rPr lang="fr-FR" sz="1800"/>
              <a:t>: </a:t>
            </a:r>
            <a:r>
              <a:rPr lang="fr-FR" sz="1800" smtClean="0"/>
              <a:t>"</a:t>
            </a:r>
            <a:r>
              <a:rPr lang="fr-FR" sz="1800"/>
              <a:t>Session leading" and "Plasma control"</a:t>
            </a:r>
          </a:p>
          <a:p>
            <a:pPr marL="628650" lvl="1" indent="-1762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/>
              <a:t>Plasma-wall</a:t>
            </a:r>
            <a:r>
              <a:rPr lang="fr-FR" sz="1800" smtClean="0"/>
              <a:t>: "</a:t>
            </a:r>
            <a:r>
              <a:rPr lang="fr-FR" sz="1800"/>
              <a:t>Edge modelling" and </a:t>
            </a:r>
            <a:r>
              <a:rPr lang="fr-FR" sz="1800" smtClean="0"/>
              <a:t>"PFC materials and design"</a:t>
            </a:r>
            <a:endParaRPr lang="fr-FR" sz="180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smtClean="0">
                <a:solidFill>
                  <a:srgbClr val="000000"/>
                </a:solidFill>
              </a:rPr>
              <a:t>In any case: students will be informed, in both the calls and the interviews, that they can express their preferences, but </a:t>
            </a:r>
            <a:r>
              <a:rPr lang="fr-FR" sz="1800" b="1" smtClean="0">
                <a:solidFill>
                  <a:srgbClr val="000000"/>
                </a:solidFill>
              </a:rPr>
              <a:t>they will not have the final choice </a:t>
            </a:r>
            <a:r>
              <a:rPr lang="fr-FR" sz="180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smtClean="0"/>
              <a:t>It is a strong requirement that students be interested in </a:t>
            </a:r>
            <a:r>
              <a:rPr lang="fr-FR" sz="1800" b="1" smtClean="0"/>
              <a:t>learning ALL the subjects</a:t>
            </a:r>
          </a:p>
          <a:p>
            <a:pPr marL="265113" indent="-254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smtClean="0"/>
              <a:t>The same group follows </a:t>
            </a:r>
            <a:r>
              <a:rPr lang="fr-FR" sz="1800"/>
              <a:t>a combination of </a:t>
            </a:r>
            <a:r>
              <a:rPr lang="fr-FR" sz="1800" b="1"/>
              <a:t>2 Practicals, in the same or in different topics</a:t>
            </a:r>
            <a:r>
              <a:rPr lang="fr-FR" sz="1800"/>
              <a:t>, if possible combining </a:t>
            </a:r>
            <a:r>
              <a:rPr lang="fr-FR" sz="1800" u="sng"/>
              <a:t>different aspects</a:t>
            </a:r>
            <a:r>
              <a:rPr lang="fr-FR" sz="1800"/>
              <a:t> (e.g., modelling and laboratory). </a:t>
            </a:r>
          </a:p>
        </p:txBody>
      </p:sp>
    </p:spTree>
    <p:extLst>
      <p:ext uri="{BB962C8B-B14F-4D97-AF65-F5344CB8AC3E}">
        <p14:creationId xmlns:p14="http://schemas.microsoft.com/office/powerpoint/2010/main" val="22026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67708</TotalTime>
  <Words>878</Words>
  <Application>Microsoft Office PowerPoint</Application>
  <PresentationFormat>Affichage à l'écran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Symbol</vt:lpstr>
      <vt:lpstr>Times New Roman</vt:lpstr>
      <vt:lpstr>Wingdings</vt:lpstr>
      <vt:lpstr>1_Masque principal</vt:lpstr>
      <vt:lpstr>Thème Office</vt:lpstr>
      <vt:lpstr>JT-60SA International Fusion School (JIFS) G. Giruzzi, E. Belonohy, T. Bolzonella, G. De Tommasi, C. Piccinni</vt:lpstr>
      <vt:lpstr>Why another summer school ?</vt:lpstr>
      <vt:lpstr>JIFS objectives</vt:lpstr>
      <vt:lpstr>Main school characteristics</vt:lpstr>
      <vt:lpstr>School organisation structure</vt:lpstr>
      <vt:lpstr>1st edition programme elaboration</vt:lpstr>
      <vt:lpstr>1st edition programme proposal:  1st week</vt:lpstr>
      <vt:lpstr>1st edition programme proposal:  2nd week</vt:lpstr>
      <vt:lpstr>Practical exercises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Giruzzi</dc:creator>
  <cp:lastModifiedBy>GIRUZZI Gerardo 128281</cp:lastModifiedBy>
  <cp:revision>4093</cp:revision>
  <cp:lastPrinted>2014-10-31T08:53:15Z</cp:lastPrinted>
  <dcterms:created xsi:type="dcterms:W3CDTF">2002-11-22T08:29:45Z</dcterms:created>
  <dcterms:modified xsi:type="dcterms:W3CDTF">2022-09-01T08:30:55Z</dcterms:modified>
</cp:coreProperties>
</file>