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16"/>
  </p:notesMasterIdLst>
  <p:handoutMasterIdLst>
    <p:handoutMasterId r:id="rId17"/>
  </p:handoutMasterIdLst>
  <p:sldIdLst>
    <p:sldId id="504" r:id="rId6"/>
    <p:sldId id="483" r:id="rId7"/>
    <p:sldId id="513" r:id="rId8"/>
    <p:sldId id="510" r:id="rId9"/>
    <p:sldId id="511" r:id="rId10"/>
    <p:sldId id="512" r:id="rId11"/>
    <p:sldId id="507" r:id="rId12"/>
    <p:sldId id="508" r:id="rId13"/>
    <p:sldId id="509" r:id="rId14"/>
    <p:sldId id="514" r:id="rId1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de Andrés Sanchis" initials="CDAS" lastIdx="18" clrIdx="0">
    <p:extLst>
      <p:ext uri="{19B8F6BF-5375-455C-9EA6-DF929625EA0E}">
        <p15:presenceInfo xmlns:p15="http://schemas.microsoft.com/office/powerpoint/2012/main" userId="Carme de Andrés Sanc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9289"/>
    <a:srgbClr val="5DAFA5"/>
    <a:srgbClr val="FF9900"/>
    <a:srgbClr val="E3E3E3"/>
    <a:srgbClr val="3F8179"/>
    <a:srgbClr val="00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15" autoAdjust="0"/>
    <p:restoredTop sz="93518" autoAdjust="0"/>
  </p:normalViewPr>
  <p:slideViewPr>
    <p:cSldViewPr showGuides="1">
      <p:cViewPr varScale="1">
        <p:scale>
          <a:sx n="126" d="100"/>
          <a:sy n="126" d="100"/>
        </p:scale>
        <p:origin x="156"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5" d="100"/>
          <a:sy n="85" d="100"/>
        </p:scale>
        <p:origin x="-3834"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 userId="7afb9819-80e0-4104-aeac-525ba7aaeaad" providerId="ADAL" clId="{9E0838ED-A948-44C1-8A4B-ACB97A3FECCC}"/>
    <pc:docChg chg="custSel delSld modSld">
      <pc:chgData name="Carlo" userId="7afb9819-80e0-4104-aeac-525ba7aaeaad" providerId="ADAL" clId="{9E0838ED-A948-44C1-8A4B-ACB97A3FECCC}" dt="2022-09-09T06:53:35.163" v="75" actId="207"/>
      <pc:docMkLst>
        <pc:docMk/>
      </pc:docMkLst>
      <pc:sldChg chg="del">
        <pc:chgData name="Carlo" userId="7afb9819-80e0-4104-aeac-525ba7aaeaad" providerId="ADAL" clId="{9E0838ED-A948-44C1-8A4B-ACB97A3FECCC}" dt="2022-09-09T05:59:18.489" v="0" actId="47"/>
        <pc:sldMkLst>
          <pc:docMk/>
          <pc:sldMk cId="660109120" sldId="496"/>
        </pc:sldMkLst>
      </pc:sldChg>
      <pc:sldChg chg="del">
        <pc:chgData name="Carlo" userId="7afb9819-80e0-4104-aeac-525ba7aaeaad" providerId="ADAL" clId="{9E0838ED-A948-44C1-8A4B-ACB97A3FECCC}" dt="2022-09-09T05:59:18.489" v="0" actId="47"/>
        <pc:sldMkLst>
          <pc:docMk/>
          <pc:sldMk cId="2047004892" sldId="497"/>
        </pc:sldMkLst>
      </pc:sldChg>
      <pc:sldChg chg="del">
        <pc:chgData name="Carlo" userId="7afb9819-80e0-4104-aeac-525ba7aaeaad" providerId="ADAL" clId="{9E0838ED-A948-44C1-8A4B-ACB97A3FECCC}" dt="2022-09-09T05:59:18.489" v="0" actId="47"/>
        <pc:sldMkLst>
          <pc:docMk/>
          <pc:sldMk cId="2965926896" sldId="498"/>
        </pc:sldMkLst>
      </pc:sldChg>
      <pc:sldChg chg="del">
        <pc:chgData name="Carlo" userId="7afb9819-80e0-4104-aeac-525ba7aaeaad" providerId="ADAL" clId="{9E0838ED-A948-44C1-8A4B-ACB97A3FECCC}" dt="2022-09-09T05:59:18.489" v="0" actId="47"/>
        <pc:sldMkLst>
          <pc:docMk/>
          <pc:sldMk cId="40032210" sldId="499"/>
        </pc:sldMkLst>
      </pc:sldChg>
      <pc:sldChg chg="del">
        <pc:chgData name="Carlo" userId="7afb9819-80e0-4104-aeac-525ba7aaeaad" providerId="ADAL" clId="{9E0838ED-A948-44C1-8A4B-ACB97A3FECCC}" dt="2022-09-09T05:59:18.489" v="0" actId="47"/>
        <pc:sldMkLst>
          <pc:docMk/>
          <pc:sldMk cId="3372319936" sldId="500"/>
        </pc:sldMkLst>
      </pc:sldChg>
      <pc:sldChg chg="del">
        <pc:chgData name="Carlo" userId="7afb9819-80e0-4104-aeac-525ba7aaeaad" providerId="ADAL" clId="{9E0838ED-A948-44C1-8A4B-ACB97A3FECCC}" dt="2022-09-09T05:59:18.489" v="0" actId="47"/>
        <pc:sldMkLst>
          <pc:docMk/>
          <pc:sldMk cId="4077857652" sldId="503"/>
        </pc:sldMkLst>
      </pc:sldChg>
      <pc:sldChg chg="del">
        <pc:chgData name="Carlo" userId="7afb9819-80e0-4104-aeac-525ba7aaeaad" providerId="ADAL" clId="{9E0838ED-A948-44C1-8A4B-ACB97A3FECCC}" dt="2022-09-09T05:59:18.489" v="0" actId="47"/>
        <pc:sldMkLst>
          <pc:docMk/>
          <pc:sldMk cId="2810872968" sldId="505"/>
        </pc:sldMkLst>
      </pc:sldChg>
      <pc:sldChg chg="del">
        <pc:chgData name="Carlo" userId="7afb9819-80e0-4104-aeac-525ba7aaeaad" providerId="ADAL" clId="{9E0838ED-A948-44C1-8A4B-ACB97A3FECCC}" dt="2022-09-09T05:59:18.489" v="0" actId="47"/>
        <pc:sldMkLst>
          <pc:docMk/>
          <pc:sldMk cId="171727940" sldId="506"/>
        </pc:sldMkLst>
      </pc:sldChg>
      <pc:sldChg chg="modSp mod">
        <pc:chgData name="Carlo" userId="7afb9819-80e0-4104-aeac-525ba7aaeaad" providerId="ADAL" clId="{9E0838ED-A948-44C1-8A4B-ACB97A3FECCC}" dt="2022-09-09T06:53:35.163" v="75" actId="207"/>
        <pc:sldMkLst>
          <pc:docMk/>
          <pc:sldMk cId="99908970" sldId="508"/>
        </pc:sldMkLst>
        <pc:spChg chg="mod">
          <ac:chgData name="Carlo" userId="7afb9819-80e0-4104-aeac-525ba7aaeaad" providerId="ADAL" clId="{9E0838ED-A948-44C1-8A4B-ACB97A3FECCC}" dt="2022-09-09T06:53:35.163" v="75" actId="207"/>
          <ac:spMkLst>
            <pc:docMk/>
            <pc:sldMk cId="99908970" sldId="508"/>
            <ac:spMk id="3" creationId="{00000000-0000-0000-0000-000000000000}"/>
          </ac:spMkLst>
        </pc:spChg>
      </pc:sldChg>
      <pc:sldChg chg="modSp mod">
        <pc:chgData name="Carlo" userId="7afb9819-80e0-4104-aeac-525ba7aaeaad" providerId="ADAL" clId="{9E0838ED-A948-44C1-8A4B-ACB97A3FECCC}" dt="2022-09-09T06:51:01.009" v="5" actId="1076"/>
        <pc:sldMkLst>
          <pc:docMk/>
          <pc:sldMk cId="1932166250" sldId="511"/>
        </pc:sldMkLst>
        <pc:graphicFrameChg chg="mod">
          <ac:chgData name="Carlo" userId="7afb9819-80e0-4104-aeac-525ba7aaeaad" providerId="ADAL" clId="{9E0838ED-A948-44C1-8A4B-ACB97A3FECCC}" dt="2022-09-09T06:51:01.009" v="5" actId="1076"/>
          <ac:graphicFrameMkLst>
            <pc:docMk/>
            <pc:sldMk cId="1932166250" sldId="511"/>
            <ac:graphicFrameMk id="9" creationId="{414868FE-C6E3-40EC-B476-FF51E2351E40}"/>
          </ac:graphicFrameMkLst>
        </pc:graphicFrameChg>
      </pc:sldChg>
      <pc:sldChg chg="modSp mod">
        <pc:chgData name="Carlo" userId="7afb9819-80e0-4104-aeac-525ba7aaeaad" providerId="ADAL" clId="{9E0838ED-A948-44C1-8A4B-ACB97A3FECCC}" dt="2022-09-09T06:52:29.713" v="74" actId="20577"/>
        <pc:sldMkLst>
          <pc:docMk/>
          <pc:sldMk cId="2815214007" sldId="512"/>
        </pc:sldMkLst>
        <pc:spChg chg="mod">
          <ac:chgData name="Carlo" userId="7afb9819-80e0-4104-aeac-525ba7aaeaad" providerId="ADAL" clId="{9E0838ED-A948-44C1-8A4B-ACB97A3FECCC}" dt="2022-09-09T06:52:29.713" v="74" actId="20577"/>
          <ac:spMkLst>
            <pc:docMk/>
            <pc:sldMk cId="2815214007" sldId="512"/>
            <ac:spMk id="3" creationId="{51E2BE6F-670E-43CA-9A0E-1678642C522D}"/>
          </ac:spMkLst>
        </pc:spChg>
      </pc:sldChg>
      <pc:sldChg chg="modSp mod">
        <pc:chgData name="Carlo" userId="7afb9819-80e0-4104-aeac-525ba7aaeaad" providerId="ADAL" clId="{9E0838ED-A948-44C1-8A4B-ACB97A3FECCC}" dt="2022-09-09T06:50:34.993" v="4" actId="14100"/>
        <pc:sldMkLst>
          <pc:docMk/>
          <pc:sldMk cId="4265073227" sldId="513"/>
        </pc:sldMkLst>
        <pc:spChg chg="mod">
          <ac:chgData name="Carlo" userId="7afb9819-80e0-4104-aeac-525ba7aaeaad" providerId="ADAL" clId="{9E0838ED-A948-44C1-8A4B-ACB97A3FECCC}" dt="2022-09-09T06:50:34.993" v="4" actId="14100"/>
          <ac:spMkLst>
            <pc:docMk/>
            <pc:sldMk cId="4265073227" sldId="513"/>
            <ac:spMk id="7" creationId="{D28DC50C-29B0-46E4-A150-2D87E608EA54}"/>
          </ac:spMkLst>
        </pc:spChg>
      </pc:sldChg>
      <pc:sldChg chg="del">
        <pc:chgData name="Carlo" userId="7afb9819-80e0-4104-aeac-525ba7aaeaad" providerId="ADAL" clId="{9E0838ED-A948-44C1-8A4B-ACB97A3FECCC}" dt="2022-09-09T05:59:18.489" v="0" actId="47"/>
        <pc:sldMkLst>
          <pc:docMk/>
          <pc:sldMk cId="4154389274" sldId="5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6" y="1"/>
            <a:ext cx="3076363" cy="511731"/>
          </a:xfrm>
          <a:prstGeom prst="rect">
            <a:avLst/>
          </a:prstGeom>
        </p:spPr>
        <p:txBody>
          <a:bodyPr vert="horz" lIns="99043" tIns="49522" rIns="99043" bIns="49522" rtlCol="0"/>
          <a:lstStyle>
            <a:lvl1pPr algn="r">
              <a:defRPr sz="1300"/>
            </a:lvl1pPr>
          </a:lstStyle>
          <a:p>
            <a:fld id="{15B2C45A-E869-45FE-B529-AF49C0F3C669}" type="datetimeFigureOut">
              <a:rPr lang="en-GB" smtClean="0">
                <a:latin typeface="Arial" panose="020B0604020202020204" pitchFamily="34" charset="0"/>
              </a:rPr>
              <a:pPr/>
              <a:t>09/09/2022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43" tIns="49522" rIns="99043" bIns="49522"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6" y="9721107"/>
            <a:ext cx="3076363" cy="511731"/>
          </a:xfrm>
          <a:prstGeom prst="rect">
            <a:avLst/>
          </a:prstGeom>
        </p:spPr>
        <p:txBody>
          <a:bodyPr vert="horz" lIns="99043" tIns="49522" rIns="99043" bIns="49522"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6" y="1"/>
            <a:ext cx="3076363" cy="511731"/>
          </a:xfrm>
          <a:prstGeom prst="rect">
            <a:avLst/>
          </a:prstGeom>
        </p:spPr>
        <p:txBody>
          <a:bodyPr vert="horz" lIns="99043" tIns="49522" rIns="99043" bIns="49522" rtlCol="0"/>
          <a:lstStyle>
            <a:lvl1pPr algn="r">
              <a:defRPr sz="1300">
                <a:latin typeface="Arial" panose="020B0604020202020204" pitchFamily="34" charset="0"/>
              </a:defRPr>
            </a:lvl1pPr>
          </a:lstStyle>
          <a:p>
            <a:fld id="{F93E6C17-F35F-4654-8DE9-B693AC206066}" type="datetimeFigureOut">
              <a:rPr lang="en-GB" smtClean="0"/>
              <a:pPr/>
              <a:t>09/09/2022</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3" tIns="49522" rIns="99043" bIns="49522" rtlCol="0" anchor="ctr"/>
          <a:lstStyle/>
          <a:p>
            <a:endParaRPr lang="en-GB" dirty="0"/>
          </a:p>
        </p:txBody>
      </p:sp>
      <p:sp>
        <p:nvSpPr>
          <p:cNvPr id="5" name="Notes Placeholder 4"/>
          <p:cNvSpPr>
            <a:spLocks noGrp="1"/>
          </p:cNvSpPr>
          <p:nvPr>
            <p:ph type="body" sz="quarter" idx="3"/>
          </p:nvPr>
        </p:nvSpPr>
        <p:spPr>
          <a:xfrm>
            <a:off x="709930" y="4861444"/>
            <a:ext cx="5679440" cy="4605576"/>
          </a:xfrm>
          <a:prstGeom prst="rect">
            <a:avLst/>
          </a:prstGeom>
        </p:spPr>
        <p:txBody>
          <a:bodyPr vert="horz" lIns="99043" tIns="49522" rIns="99043" bIns="4952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43" tIns="49522" rIns="99043" bIns="49522"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6" y="9721107"/>
            <a:ext cx="3076363" cy="511731"/>
          </a:xfrm>
          <a:prstGeom prst="rect">
            <a:avLst/>
          </a:prstGeom>
        </p:spPr>
        <p:txBody>
          <a:bodyPr vert="horz" lIns="99043" tIns="49522" rIns="99043" bIns="49522"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1" y="0"/>
            <a:ext cx="12197925" cy="5570706"/>
          </a:xfrm>
          <a:prstGeom prst="rect">
            <a:avLst/>
          </a:prstGeom>
        </p:spPr>
      </p:pic>
      <p:grpSp>
        <p:nvGrpSpPr>
          <p:cNvPr id="4" name="Gruppieren 3"/>
          <p:cNvGrpSpPr/>
          <p:nvPr userDrawn="1"/>
        </p:nvGrpSpPr>
        <p:grpSpPr>
          <a:xfrm>
            <a:off x="5735960" y="5812522"/>
            <a:ext cx="6120680" cy="784830"/>
            <a:chOff x="5735960" y="5717361"/>
            <a:chExt cx="6120680" cy="7848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784830"/>
            </a:xfrm>
            <a:prstGeom prst="rect">
              <a:avLst/>
            </a:prstGeom>
          </p:spPr>
          <p:txBody>
            <a:bodyPr wrap="square">
              <a:spAutoFit/>
            </a:bodyPr>
            <a:lstStyle/>
            <a:p>
              <a:pPr algn="just">
                <a:lnSpc>
                  <a:spcPct val="90000"/>
                </a:lnSpc>
              </a:pPr>
              <a:r>
                <a:rPr lang="en-GB" sz="10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a:t>C. Sozzi | 9th WPSA PM | 5-9 Sept 2022 | WPSA Summary</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199697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a:t>C. Sozzi | 9th WPSA PM | 5-9 Sept 2022 | WPSA Summary</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a:t>
            </a:fld>
            <a:endParaRPr lang="en-GB" dirty="0"/>
          </a:p>
        </p:txBody>
      </p:sp>
      <p:sp>
        <p:nvSpPr>
          <p:cNvPr id="10" name="Content Placeholder 2">
            <a:extLst>
              <a:ext uri="{FF2B5EF4-FFF2-40B4-BE49-F238E27FC236}">
                <a16:creationId xmlns:a16="http://schemas.microsoft.com/office/drawing/2014/main" id="{A9CCE7B7-FFC8-4F82-950A-03C0FCD30EF5}"/>
              </a:ext>
            </a:extLst>
          </p:cNvPr>
          <p:cNvSpPr>
            <a:spLocks noGrp="1"/>
          </p:cNvSpPr>
          <p:nvPr>
            <p:ph idx="13"/>
          </p:nvPr>
        </p:nvSpPr>
        <p:spPr>
          <a:xfrm>
            <a:off x="6384032"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6028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dirty="0"/>
              <a:t>Click to edit Master title style</a:t>
            </a:r>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a:t>C. Sozzi | 9th WPSA PM | 5-9 Sept 2022 | WPSA Summary</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367132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60650"/>
            <a:ext cx="12192000" cy="6419089"/>
          </a:xfrm>
          <a:prstGeom prst="rect">
            <a:avLst/>
          </a:prstGeom>
          <a:ln w="12700">
            <a:miter lim="400000"/>
          </a:ln>
        </p:spPr>
      </p:pic>
      <p:sp>
        <p:nvSpPr>
          <p:cNvPr id="2" name="Title 1"/>
          <p:cNvSpPr>
            <a:spLocks noGrp="1"/>
          </p:cNvSpPr>
          <p:nvPr>
            <p:ph type="ctrTitle" hasCustomPrompt="1"/>
          </p:nvPr>
        </p:nvSpPr>
        <p:spPr>
          <a:xfrm>
            <a:off x="527382" y="2348880"/>
            <a:ext cx="11329259"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a:t>Presentation title</a:t>
            </a:r>
          </a:p>
        </p:txBody>
      </p:sp>
      <p:sp>
        <p:nvSpPr>
          <p:cNvPr id="3" name="Subtitle 2"/>
          <p:cNvSpPr>
            <a:spLocks noGrp="1"/>
          </p:cNvSpPr>
          <p:nvPr>
            <p:ph type="subTitle" idx="1"/>
          </p:nvPr>
        </p:nvSpPr>
        <p:spPr>
          <a:xfrm>
            <a:off x="527382" y="4293096"/>
            <a:ext cx="5856651"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5" name="AutoShape 2" descr="https://idw-online.de/pages/de/institutionlogo921"/>
          <p:cNvSpPr>
            <a:spLocks noChangeAspect="1" noChangeArrowheads="1"/>
          </p:cNvSpPr>
          <p:nvPr userDrawn="1"/>
        </p:nvSpPr>
        <p:spPr bwMode="auto">
          <a:xfrm>
            <a:off x="207435"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userDrawn="1"/>
        </p:nvSpPr>
        <p:spPr>
          <a:xfrm>
            <a:off x="7632173"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p:cNvGrpSpPr/>
          <p:nvPr userDrawn="1"/>
        </p:nvGrpSpPr>
        <p:grpSpPr>
          <a:xfrm>
            <a:off x="24307044" y="40252898"/>
            <a:ext cx="13233195"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71950" rtl="0" eaLnBrk="1" fontAlgn="base" latinLnBrk="0" hangingPunct="1">
                <a:lnSpc>
                  <a:spcPct val="100000"/>
                </a:lnSpc>
                <a:spcBef>
                  <a:spcPct val="0"/>
                </a:spcBef>
                <a:spcAft>
                  <a:spcPct val="0"/>
                </a:spcAft>
                <a:buClrTx/>
                <a:buSzTx/>
                <a:buFontTx/>
                <a:buNone/>
                <a:tabLst/>
                <a:defRPr/>
              </a:pPr>
              <a:endParaRPr kumimoji="0" lang="en-US" sz="8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3" name="Picture 12"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24510244" y="40405298"/>
            <a:ext cx="13233195"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71950" rtl="0" eaLnBrk="1" fontAlgn="base" latinLnBrk="0" hangingPunct="1">
                <a:lnSpc>
                  <a:spcPct val="100000"/>
                </a:lnSpc>
                <a:spcBef>
                  <a:spcPct val="0"/>
                </a:spcBef>
                <a:spcAft>
                  <a:spcPct val="0"/>
                </a:spcAft>
                <a:buClrTx/>
                <a:buSzTx/>
                <a:buFontTx/>
                <a:buNone/>
                <a:tabLst/>
                <a:defRPr/>
              </a:pPr>
              <a:endParaRPr kumimoji="0" lang="en-US" sz="8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6" name="Picture 15"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24713444" y="40557698"/>
            <a:ext cx="13233195"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71950" rtl="0" eaLnBrk="1" fontAlgn="base" latinLnBrk="0" hangingPunct="1">
                <a:lnSpc>
                  <a:spcPct val="100000"/>
                </a:lnSpc>
                <a:spcBef>
                  <a:spcPct val="0"/>
                </a:spcBef>
                <a:spcAft>
                  <a:spcPct val="0"/>
                </a:spcAft>
                <a:buClrTx/>
                <a:buSzTx/>
                <a:buFontTx/>
                <a:buNone/>
                <a:tabLst/>
                <a:defRPr/>
              </a:pPr>
              <a:endParaRPr kumimoji="0" lang="en-US" sz="8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9" name="Picture 18"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24916644" y="40710098"/>
            <a:ext cx="13233195"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71950" rtl="0" eaLnBrk="1" fontAlgn="base" latinLnBrk="0" hangingPunct="1">
                <a:lnSpc>
                  <a:spcPct val="100000"/>
                </a:lnSpc>
                <a:spcBef>
                  <a:spcPct val="0"/>
                </a:spcBef>
                <a:spcAft>
                  <a:spcPct val="0"/>
                </a:spcAft>
                <a:buClrTx/>
                <a:buSzTx/>
                <a:buFontTx/>
                <a:buNone/>
                <a:tabLst/>
                <a:defRPr/>
              </a:pPr>
              <a:endParaRPr kumimoji="0" lang="en-US" sz="8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22" name="Picture 21"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4" name="Picture 3"/>
          <p:cNvPicPr>
            <a:picLocks noChangeAspect="1"/>
          </p:cNvPicPr>
          <p:nvPr userDrawn="1"/>
        </p:nvPicPr>
        <p:blipFill>
          <a:blip r:embed="rId4"/>
          <a:stretch>
            <a:fillRect/>
          </a:stretch>
        </p:blipFill>
        <p:spPr>
          <a:xfrm>
            <a:off x="3773388" y="5805264"/>
            <a:ext cx="2954078" cy="612766"/>
          </a:xfrm>
          <a:prstGeom prst="rect">
            <a:avLst/>
          </a:prstGeom>
        </p:spPr>
      </p:pic>
      <p:pic>
        <p:nvPicPr>
          <p:cNvPr id="27" name="Bild 7" descr="EU_und_Tex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36753" y="5805265"/>
            <a:ext cx="4254011" cy="649203"/>
          </a:xfrm>
          <a:prstGeom prst="rect">
            <a:avLst/>
          </a:prstGeom>
        </p:spPr>
      </p:pic>
    </p:spTree>
    <p:extLst>
      <p:ext uri="{BB962C8B-B14F-4D97-AF65-F5344CB8AC3E}">
        <p14:creationId xmlns:p14="http://schemas.microsoft.com/office/powerpoint/2010/main" val="6707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39349" y="91480"/>
            <a:ext cx="11055044" cy="4572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896544"/>
          </a:xfrm>
        </p:spPr>
        <p:txBody>
          <a:bodyPr/>
          <a:lstStyle>
            <a:lvl1pPr marL="342900" indent="-342900">
              <a:buFont typeface="Arial" panose="020B0604020202020204" pitchFamily="34" charset="0"/>
              <a:buChar char="•"/>
              <a:defRPr sz="2400">
                <a:latin typeface="Arial Narrow" panose="020B0606020202030204" pitchFamily="34" charset="0"/>
                <a:cs typeface="Arial" panose="020B0604020202020204" pitchFamily="34" charset="0"/>
              </a:defRPr>
            </a:lvl1pPr>
            <a:lvl2pPr marL="742950" indent="-285750">
              <a:buFont typeface="Arial" panose="020B0604020202020204" pitchFamily="34" charset="0"/>
              <a:buChar char="•"/>
              <a:defRPr sz="2000">
                <a:latin typeface="Arial Narrow" panose="020B0606020202030204" pitchFamily="34" charset="0"/>
                <a:cs typeface="Arial" panose="020B0604020202020204" pitchFamily="34" charset="0"/>
              </a:defRPr>
            </a:lvl2pPr>
            <a:lvl3pPr marL="1143000" indent="-228600">
              <a:buFont typeface="Arial" panose="020B0604020202020204" pitchFamily="34" charset="0"/>
              <a:buChar char="•"/>
              <a:defRPr sz="1800">
                <a:latin typeface="Arial Narrow" panose="020B0606020202030204" pitchFamily="34" charset="0"/>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7733" y="116632"/>
            <a:ext cx="610929" cy="465708"/>
          </a:xfrm>
          <a:prstGeom prst="rect">
            <a:avLst/>
          </a:prstGeom>
        </p:spPr>
      </p:pic>
      <p:sp>
        <p:nvSpPr>
          <p:cNvPr id="10" name="Footer Placeholder 2"/>
          <p:cNvSpPr>
            <a:spLocks noGrp="1"/>
          </p:cNvSpPr>
          <p:nvPr>
            <p:ph type="ftr" sz="quarter" idx="11"/>
          </p:nvPr>
        </p:nvSpPr>
        <p:spPr>
          <a:xfrm>
            <a:off x="2994117" y="6525345"/>
            <a:ext cx="8064896" cy="268139"/>
          </a:xfrm>
          <a:prstGeom prst="rect">
            <a:avLst/>
          </a:prstGeom>
        </p:spPr>
        <p:txBody>
          <a:bodyPr/>
          <a:lstStyle>
            <a:lvl1pPr>
              <a:defRPr kumimoji="0" lang="en-GB" u="sng" smtClean="0">
                <a:solidFill>
                  <a:prstClr val="black">
                    <a:tint val="75000"/>
                  </a:prstClr>
                </a:solidFill>
              </a:defRPr>
            </a:lvl1pPr>
          </a:lstStyle>
          <a:p>
            <a:pPr algn="r"/>
            <a:r>
              <a:rPr lang="en-US"/>
              <a:t>C. Sozzi | 9th WPSA PM | 5-9 Sept 2022 | WPSA Summary</a:t>
            </a:r>
          </a:p>
        </p:txBody>
      </p:sp>
      <p:sp>
        <p:nvSpPr>
          <p:cNvPr id="8" name="Slide Number Placeholder 5"/>
          <p:cNvSpPr>
            <a:spLocks noGrp="1"/>
          </p:cNvSpPr>
          <p:nvPr>
            <p:ph type="sldNum" sz="quarter" idx="4"/>
          </p:nvPr>
        </p:nvSpPr>
        <p:spPr>
          <a:xfrm>
            <a:off x="11324889" y="6467081"/>
            <a:ext cx="768085"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455EFC8-7735-4AFA-B741-F1E10DD30C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812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a:t>C. Sozzi | 9th WPSA PM | 5-9 Sept 2022 | WPSA Summary</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a:t>
            </a:fld>
            <a:endParaRPr lang="en-GB" dirty="0"/>
          </a:p>
        </p:txBody>
      </p:sp>
      <p:sp>
        <p:nvSpPr>
          <p:cNvPr id="10" name="Content Placeholder 2">
            <a:extLst>
              <a:ext uri="{FF2B5EF4-FFF2-40B4-BE49-F238E27FC236}">
                <a16:creationId xmlns:a16="http://schemas.microsoft.com/office/drawing/2014/main" id="{A9CCE7B7-FFC8-4F82-950A-03C0FCD30EF5}"/>
              </a:ext>
            </a:extLst>
          </p:cNvPr>
          <p:cNvSpPr>
            <a:spLocks noGrp="1"/>
          </p:cNvSpPr>
          <p:nvPr>
            <p:ph idx="13"/>
          </p:nvPr>
        </p:nvSpPr>
        <p:spPr>
          <a:xfrm>
            <a:off x="6384032"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1098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3392" y="6356353"/>
            <a:ext cx="386080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en-US"/>
              <a:t>C. Sozzi | 9th WPSA PM | 5-9 Sept 2022 | WPSA Summary</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490066"/>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34212" y="126876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324889" y="6467081"/>
            <a:ext cx="768085"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455EFC8-7735-4AFA-B741-F1E10DD30CC1}" type="slidenum">
              <a:rPr lang="en-GB" smtClean="0">
                <a:solidFill>
                  <a:prstClr val="black">
                    <a:tint val="75000"/>
                  </a:prstClr>
                </a:solidFill>
              </a:rPr>
              <a:pPr/>
              <a:t>‹#›</a:t>
            </a:fld>
            <a:endParaRPr lang="en-GB">
              <a:solidFill>
                <a:prstClr val="black">
                  <a:tint val="75000"/>
                </a:prstClr>
              </a:solidFill>
            </a:endParaRPr>
          </a:p>
        </p:txBody>
      </p:sp>
      <p:sp>
        <p:nvSpPr>
          <p:cNvPr id="7" name="Footer Placeholder 2"/>
          <p:cNvSpPr>
            <a:spLocks noGrp="1"/>
          </p:cNvSpPr>
          <p:nvPr>
            <p:ph type="ftr" sz="quarter" idx="3"/>
          </p:nvPr>
        </p:nvSpPr>
        <p:spPr>
          <a:xfrm>
            <a:off x="3171367" y="6556418"/>
            <a:ext cx="7976271" cy="268139"/>
          </a:xfrm>
          <a:prstGeom prst="rect">
            <a:avLst/>
          </a:prstGeom>
        </p:spPr>
        <p:txBody>
          <a:bodyPr/>
          <a:lstStyle>
            <a:lvl1pPr>
              <a:defRPr sz="1200"/>
            </a:lvl1pPr>
          </a:lstStyle>
          <a:p>
            <a:pPr algn="r"/>
            <a:r>
              <a:rPr lang="en-GB"/>
              <a:t>C. Sozzi | 9th WPSA PM | 5-9 Sept 2022 | WPSA Summary</a:t>
            </a:r>
            <a:endParaRPr lang="en-GB">
              <a:solidFill>
                <a:prstClr val="black">
                  <a:tint val="75000"/>
                </a:prstClr>
              </a:solidFill>
            </a:endParaRPr>
          </a:p>
        </p:txBody>
      </p:sp>
    </p:spTree>
    <p:extLst>
      <p:ext uri="{BB962C8B-B14F-4D97-AF65-F5344CB8AC3E}">
        <p14:creationId xmlns:p14="http://schemas.microsoft.com/office/powerpoint/2010/main" val="339339618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dt="0"/>
  <p:txStyles>
    <p:titleStyle>
      <a:lvl1pPr algn="ctr" defTabSz="914400" rtl="0" eaLnBrk="1" latinLnBrk="0" hangingPunct="1">
        <a:spcBef>
          <a:spcPct val="0"/>
        </a:spcBef>
        <a:buNone/>
        <a:defRPr sz="3600" kern="1200">
          <a:solidFill>
            <a:schemeClr val="tx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euro-fusion.org/event/217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wiki.euro-fusion.org/wiki/WPSA_wikipages:_JT-60SA_Work_Packa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386590" y="2780928"/>
            <a:ext cx="11329259" cy="1296144"/>
          </a:xfrm>
        </p:spPr>
        <p:txBody>
          <a:bodyPr>
            <a:normAutofit fontScale="90000"/>
          </a:bodyPr>
          <a:lstStyle/>
          <a:p>
            <a:pPr algn="l">
              <a:defRPr sz="1800" b="0"/>
            </a:pPr>
            <a:r>
              <a:rPr lang="en-US" sz="2700" b="1" dirty="0"/>
              <a:t>9</a:t>
            </a:r>
            <a:r>
              <a:rPr lang="en-US" sz="2700" b="1" baseline="30000" dirty="0"/>
              <a:t>th</a:t>
            </a:r>
            <a:r>
              <a:rPr lang="en-US" sz="2700" b="1" dirty="0"/>
              <a:t> WPSA Planning Meeting</a:t>
            </a:r>
            <a:br>
              <a:rPr lang="en-US" sz="2700" b="1" dirty="0"/>
            </a:br>
            <a:r>
              <a:rPr lang="en-GB" sz="2200" dirty="0">
                <a:latin typeface="+mj-lt"/>
                <a:cs typeface="Arial" panose="020B0604020202020204" pitchFamily="34" charset="0"/>
              </a:rPr>
              <a:t>Budapest, 5-9 September 2022</a:t>
            </a:r>
            <a:br>
              <a:rPr lang="en-GB" sz="2800" dirty="0">
                <a:latin typeface="+mj-lt"/>
                <a:cs typeface="Arial" panose="020B0604020202020204" pitchFamily="34" charset="0"/>
              </a:rPr>
            </a:br>
            <a:br>
              <a:rPr lang="en-US" sz="2700" b="1" dirty="0"/>
            </a:br>
            <a:r>
              <a:rPr lang="en-US" sz="2700" b="1" dirty="0"/>
              <a:t>WPSA Summary</a:t>
            </a:r>
            <a:br>
              <a:rPr lang="de-DE" sz="2700" b="1" dirty="0"/>
            </a:br>
            <a:endParaRPr lang="en-GB" sz="2700" b="1" dirty="0"/>
          </a:p>
        </p:txBody>
      </p:sp>
      <p:sp>
        <p:nvSpPr>
          <p:cNvPr id="4" name="Subtitle 2"/>
          <p:cNvSpPr>
            <a:spLocks noGrp="1"/>
          </p:cNvSpPr>
          <p:nvPr>
            <p:ph type="subTitle" idx="4294967295"/>
          </p:nvPr>
        </p:nvSpPr>
        <p:spPr>
          <a:xfrm>
            <a:off x="407368" y="4693206"/>
            <a:ext cx="10585176" cy="461665"/>
          </a:xfrm>
        </p:spPr>
        <p:txBody>
          <a:bodyPr wrap="square">
            <a:spAutoFit/>
          </a:bodyPr>
          <a:lstStyle/>
          <a:p>
            <a:pPr marL="0" indent="0">
              <a:spcBef>
                <a:spcPts val="0"/>
              </a:spcBef>
              <a:buNone/>
            </a:pPr>
            <a:r>
              <a:rPr lang="en-US" dirty="0" err="1">
                <a:solidFill>
                  <a:schemeClr val="bg1"/>
                </a:solidFill>
              </a:rPr>
              <a:t>C.Sozzi</a:t>
            </a:r>
            <a:r>
              <a:rPr lang="en-US" dirty="0">
                <a:solidFill>
                  <a:schemeClr val="bg1"/>
                </a:solidFill>
              </a:rPr>
              <a:t> (PL)</a:t>
            </a:r>
          </a:p>
        </p:txBody>
      </p:sp>
      <p:pic>
        <p:nvPicPr>
          <p:cNvPr id="5" name="Picture 4">
            <a:extLst>
              <a:ext uri="{FF2B5EF4-FFF2-40B4-BE49-F238E27FC236}">
                <a16:creationId xmlns:a16="http://schemas.microsoft.com/office/drawing/2014/main" id="{67171EC6-D082-4168-A379-654B26214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5877272"/>
            <a:ext cx="2215299" cy="61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BFBAE7A-BC8E-4681-9591-114470CEC8AE}"/>
              </a:ext>
            </a:extLst>
          </p:cNvPr>
          <p:cNvPicPr>
            <a:picLocks noChangeAspect="1"/>
          </p:cNvPicPr>
          <p:nvPr/>
        </p:nvPicPr>
        <p:blipFill>
          <a:blip r:embed="rId3"/>
          <a:stretch>
            <a:fillRect/>
          </a:stretch>
        </p:blipFill>
        <p:spPr>
          <a:xfrm>
            <a:off x="2927648" y="5676345"/>
            <a:ext cx="2215300" cy="1014596"/>
          </a:xfrm>
          <a:prstGeom prst="rect">
            <a:avLst/>
          </a:prstGeom>
        </p:spPr>
      </p:pic>
    </p:spTree>
    <p:extLst>
      <p:ext uri="{BB962C8B-B14F-4D97-AF65-F5344CB8AC3E}">
        <p14:creationId xmlns:p14="http://schemas.microsoft.com/office/powerpoint/2010/main" val="89580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0A87-FD8E-4924-98E5-619ECB6C0630}"/>
              </a:ext>
            </a:extLst>
          </p:cNvPr>
          <p:cNvSpPr>
            <a:spLocks noGrp="1"/>
          </p:cNvSpPr>
          <p:nvPr>
            <p:ph type="title"/>
          </p:nvPr>
        </p:nvSpPr>
        <p:spPr/>
        <p:txBody>
          <a:bodyPr/>
          <a:lstStyle/>
          <a:p>
            <a:r>
              <a:rPr lang="en-US" dirty="0"/>
              <a:t>Events in 2023</a:t>
            </a:r>
          </a:p>
        </p:txBody>
      </p:sp>
      <p:sp>
        <p:nvSpPr>
          <p:cNvPr id="3" name="Content Placeholder 2">
            <a:extLst>
              <a:ext uri="{FF2B5EF4-FFF2-40B4-BE49-F238E27FC236}">
                <a16:creationId xmlns:a16="http://schemas.microsoft.com/office/drawing/2014/main" id="{ABCBE033-9C49-4AAD-917E-FE906C6C6352}"/>
              </a:ext>
            </a:extLst>
          </p:cNvPr>
          <p:cNvSpPr>
            <a:spLocks noGrp="1"/>
          </p:cNvSpPr>
          <p:nvPr>
            <p:ph idx="1"/>
          </p:nvPr>
        </p:nvSpPr>
        <p:spPr/>
        <p:txBody>
          <a:bodyPr/>
          <a:lstStyle/>
          <a:p>
            <a:r>
              <a:rPr lang="en-US" dirty="0"/>
              <a:t>Review of the EU machines (=&gt; overall scientific </a:t>
            </a:r>
            <a:r>
              <a:rPr lang="en-US" dirty="0" err="1"/>
              <a:t>programme</a:t>
            </a:r>
            <a:r>
              <a:rPr lang="en-US" dirty="0"/>
              <a:t>, roadmap)</a:t>
            </a:r>
          </a:p>
          <a:p>
            <a:r>
              <a:rPr lang="en-US" dirty="0"/>
              <a:t>Review of the TSVVs </a:t>
            </a:r>
          </a:p>
          <a:p>
            <a:r>
              <a:rPr lang="en-US" dirty="0"/>
              <a:t>JT-60SA restart &amp; IC with plasma operations</a:t>
            </a:r>
          </a:p>
          <a:p>
            <a:r>
              <a:rPr lang="en-US" dirty="0"/>
              <a:t>Call for interest: IC analysis</a:t>
            </a:r>
          </a:p>
          <a:p>
            <a:r>
              <a:rPr lang="en-US" dirty="0"/>
              <a:t>Selection for a EEG trainee ongoing (VUV divertor diagnostics). Suggestions for next call, either EEG and ERG? </a:t>
            </a:r>
          </a:p>
        </p:txBody>
      </p:sp>
      <p:sp>
        <p:nvSpPr>
          <p:cNvPr id="4" name="Footer Placeholder 3">
            <a:extLst>
              <a:ext uri="{FF2B5EF4-FFF2-40B4-BE49-F238E27FC236}">
                <a16:creationId xmlns:a16="http://schemas.microsoft.com/office/drawing/2014/main" id="{EBBBA5EB-AA63-4292-BD0E-199CE1A84D0D}"/>
              </a:ext>
            </a:extLst>
          </p:cNvPr>
          <p:cNvSpPr>
            <a:spLocks noGrp="1"/>
          </p:cNvSpPr>
          <p:nvPr>
            <p:ph type="ftr" sz="quarter" idx="11"/>
          </p:nvPr>
        </p:nvSpPr>
        <p:spPr/>
        <p:txBody>
          <a:bodyPr/>
          <a:lstStyle/>
          <a:p>
            <a:pPr algn="r"/>
            <a:r>
              <a:rPr lang="en-US"/>
              <a:t>C. Sozzi | 9th WPSA PM | 5-9 Sept 2022 | WPSA Summary</a:t>
            </a:r>
          </a:p>
        </p:txBody>
      </p:sp>
      <p:sp>
        <p:nvSpPr>
          <p:cNvPr id="5" name="Slide Number Placeholder 4">
            <a:extLst>
              <a:ext uri="{FF2B5EF4-FFF2-40B4-BE49-F238E27FC236}">
                <a16:creationId xmlns:a16="http://schemas.microsoft.com/office/drawing/2014/main" id="{5E152696-3F66-4155-BD12-B5A9880CEB8B}"/>
              </a:ext>
            </a:extLst>
          </p:cNvPr>
          <p:cNvSpPr>
            <a:spLocks noGrp="1"/>
          </p:cNvSpPr>
          <p:nvPr>
            <p:ph type="sldNum" sz="quarter" idx="4"/>
          </p:nvPr>
        </p:nvSpPr>
        <p:spPr/>
        <p:txBody>
          <a:bodyPr/>
          <a:lstStyle/>
          <a:p>
            <a:fld id="{5455EFC8-7735-4AFA-B741-F1E10DD30CC1}" type="slidenum">
              <a:rPr lang="en-GB" smtClean="0">
                <a:solidFill>
                  <a:prstClr val="black">
                    <a:tint val="75000"/>
                  </a:prstClr>
                </a:solidFill>
              </a:rPr>
              <a:pPr/>
              <a:t>10</a:t>
            </a:fld>
            <a:endParaRPr lang="en-GB">
              <a:solidFill>
                <a:prstClr val="black">
                  <a:tint val="75000"/>
                </a:prstClr>
              </a:solidFill>
            </a:endParaRPr>
          </a:p>
        </p:txBody>
      </p:sp>
    </p:spTree>
    <p:extLst>
      <p:ext uri="{BB962C8B-B14F-4D97-AF65-F5344CB8AC3E}">
        <p14:creationId xmlns:p14="http://schemas.microsoft.com/office/powerpoint/2010/main" val="425312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3C11-C7F1-441D-B2E6-6422BCBFC3C8}"/>
              </a:ext>
            </a:extLst>
          </p:cNvPr>
          <p:cNvSpPr>
            <a:spLocks noGrp="1"/>
          </p:cNvSpPr>
          <p:nvPr>
            <p:ph type="title"/>
          </p:nvPr>
        </p:nvSpPr>
        <p:spPr/>
        <p:txBody>
          <a:bodyPr/>
          <a:lstStyle/>
          <a:p>
            <a:r>
              <a:rPr lang="en-US" b="1" dirty="0"/>
              <a:t>Purpose and structure of this meeting</a:t>
            </a:r>
          </a:p>
        </p:txBody>
      </p:sp>
      <p:sp>
        <p:nvSpPr>
          <p:cNvPr id="3" name="Content Placeholder 2">
            <a:extLst>
              <a:ext uri="{FF2B5EF4-FFF2-40B4-BE49-F238E27FC236}">
                <a16:creationId xmlns:a16="http://schemas.microsoft.com/office/drawing/2014/main" id="{EEE9909D-4644-4795-B753-267F8D08C94F}"/>
              </a:ext>
            </a:extLst>
          </p:cNvPr>
          <p:cNvSpPr>
            <a:spLocks noGrp="1"/>
          </p:cNvSpPr>
          <p:nvPr>
            <p:ph idx="1"/>
          </p:nvPr>
        </p:nvSpPr>
        <p:spPr/>
        <p:txBody>
          <a:bodyPr>
            <a:normAutofit/>
          </a:bodyPr>
          <a:lstStyle/>
          <a:p>
            <a:r>
              <a:rPr lang="en-US" sz="2400" dirty="0"/>
              <a:t>Planning of 2023 activities and tasks</a:t>
            </a:r>
          </a:p>
          <a:p>
            <a:r>
              <a:rPr lang="en-US" sz="2400" dirty="0"/>
              <a:t>Review/update of the status of the tasks: progress, difficulties, new facts, constraints, needs, priorities</a:t>
            </a:r>
          </a:p>
          <a:p>
            <a:r>
              <a:rPr lang="en-US" sz="2400" dirty="0"/>
              <a:t>Focusing of the objectives</a:t>
            </a:r>
          </a:p>
          <a:p>
            <a:r>
              <a:rPr lang="en-US" sz="2400" dirty="0"/>
              <a:t>Evaluate the need of resources</a:t>
            </a:r>
          </a:p>
          <a:p>
            <a:r>
              <a:rPr lang="en-US" sz="2400" dirty="0"/>
              <a:t>Evaluate the need of new tasks</a:t>
            </a:r>
          </a:p>
          <a:p>
            <a:endParaRPr lang="en-US" sz="2400" dirty="0"/>
          </a:p>
          <a:p>
            <a:r>
              <a:rPr lang="en-US" sz="2400" dirty="0"/>
              <a:t>Reinforce the interaction with the TGLs and start to seed the ET</a:t>
            </a:r>
          </a:p>
          <a:p>
            <a:endParaRPr lang="en-US" sz="2400" dirty="0"/>
          </a:p>
          <a:p>
            <a:pPr marL="0" indent="0">
              <a:buNone/>
            </a:pPr>
            <a:r>
              <a:rPr lang="en-US" sz="2400" b="1" dirty="0">
                <a:solidFill>
                  <a:schemeClr val="accent1">
                    <a:lumMod val="75000"/>
                  </a:schemeClr>
                </a:solidFill>
              </a:rPr>
              <a:t>Aim of this morning</a:t>
            </a:r>
          </a:p>
          <a:p>
            <a:r>
              <a:rPr lang="en-US" sz="2400" dirty="0"/>
              <a:t>Review of the discussion points, open questions, list of actions</a:t>
            </a:r>
          </a:p>
          <a:p>
            <a:pPr lvl="1"/>
            <a:r>
              <a:rPr lang="en-US" sz="1800" dirty="0"/>
              <a:t>PL, Area Coordinators &amp; Experiment Team Summaries</a:t>
            </a:r>
          </a:p>
          <a:p>
            <a:pPr lvl="1"/>
            <a:r>
              <a:rPr lang="en-US" sz="1800" dirty="0"/>
              <a:t>Next steps, Discussion and conclusions</a:t>
            </a:r>
          </a:p>
          <a:p>
            <a:endParaRPr lang="en-US" sz="2400" dirty="0"/>
          </a:p>
          <a:p>
            <a:endParaRPr lang="en-US" sz="2400" dirty="0"/>
          </a:p>
          <a:p>
            <a:pPr marL="0" indent="0">
              <a:buNone/>
            </a:pPr>
            <a:endParaRPr lang="en-US" sz="2400" dirty="0"/>
          </a:p>
        </p:txBody>
      </p:sp>
      <p:sp>
        <p:nvSpPr>
          <p:cNvPr id="4" name="Footer Placeholder 3">
            <a:extLst>
              <a:ext uri="{FF2B5EF4-FFF2-40B4-BE49-F238E27FC236}">
                <a16:creationId xmlns:a16="http://schemas.microsoft.com/office/drawing/2014/main" id="{70975744-9A68-41C3-842E-95A0B6AE2B7B}"/>
              </a:ext>
            </a:extLst>
          </p:cNvPr>
          <p:cNvSpPr>
            <a:spLocks noGrp="1"/>
          </p:cNvSpPr>
          <p:nvPr>
            <p:ph type="ftr" sz="quarter" idx="11"/>
          </p:nvPr>
        </p:nvSpPr>
        <p:spPr/>
        <p:txBody>
          <a:bodyPr/>
          <a:lstStyle/>
          <a:p>
            <a:r>
              <a:rPr lang="en-US"/>
              <a:t>C. Sozzi | 9th WPSA PM | 5-9 Sept 2022 | WPSA Summary</a:t>
            </a:r>
            <a:endParaRPr lang="en-GB" dirty="0"/>
          </a:p>
        </p:txBody>
      </p:sp>
      <p:sp>
        <p:nvSpPr>
          <p:cNvPr id="5" name="Slide Number Placeholder 4">
            <a:extLst>
              <a:ext uri="{FF2B5EF4-FFF2-40B4-BE49-F238E27FC236}">
                <a16:creationId xmlns:a16="http://schemas.microsoft.com/office/drawing/2014/main" id="{1CD76A9A-CA39-4A8A-ACA5-5D5072DB7502}"/>
              </a:ext>
            </a:extLst>
          </p:cNvPr>
          <p:cNvSpPr>
            <a:spLocks noGrp="1"/>
          </p:cNvSpPr>
          <p:nvPr>
            <p:ph type="sldNum" sz="quarter" idx="12"/>
          </p:nvPr>
        </p:nvSpPr>
        <p:spPr/>
        <p:txBody>
          <a:bodyPr/>
          <a:lstStyle/>
          <a:p>
            <a:fld id="{6A6D9FA1-99C7-4910-8E32-B85D378B0060}" type="slidenum">
              <a:rPr lang="en-GB" smtClean="0"/>
              <a:pPr/>
              <a:t>2</a:t>
            </a:fld>
            <a:endParaRPr lang="en-GB" dirty="0"/>
          </a:p>
        </p:txBody>
      </p:sp>
    </p:spTree>
    <p:extLst>
      <p:ext uri="{BB962C8B-B14F-4D97-AF65-F5344CB8AC3E}">
        <p14:creationId xmlns:p14="http://schemas.microsoft.com/office/powerpoint/2010/main" val="210787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5854-E269-418E-98B7-D3397A095B46}"/>
              </a:ext>
            </a:extLst>
          </p:cNvPr>
          <p:cNvSpPr>
            <a:spLocks noGrp="1"/>
          </p:cNvSpPr>
          <p:nvPr>
            <p:ph type="title"/>
          </p:nvPr>
        </p:nvSpPr>
        <p:spPr/>
        <p:txBody>
          <a:bodyPr/>
          <a:lstStyle/>
          <a:p>
            <a:r>
              <a:rPr lang="en-US" dirty="0"/>
              <a:t>WPSA Planning Meeting 2022: Final session</a:t>
            </a:r>
          </a:p>
        </p:txBody>
      </p:sp>
      <p:sp>
        <p:nvSpPr>
          <p:cNvPr id="3" name="Content Placeholder 2">
            <a:extLst>
              <a:ext uri="{FF2B5EF4-FFF2-40B4-BE49-F238E27FC236}">
                <a16:creationId xmlns:a16="http://schemas.microsoft.com/office/drawing/2014/main" id="{0385CBD3-7894-4E53-801F-97166467C542}"/>
              </a:ext>
            </a:extLst>
          </p:cNvPr>
          <p:cNvSpPr>
            <a:spLocks noGrp="1"/>
          </p:cNvSpPr>
          <p:nvPr>
            <p:ph idx="1"/>
          </p:nvPr>
        </p:nvSpPr>
        <p:spPr>
          <a:xfrm>
            <a:off x="6384032" y="1061336"/>
            <a:ext cx="5591944" cy="5544616"/>
          </a:xfrm>
        </p:spPr>
        <p:txBody>
          <a:bodyPr/>
          <a:lstStyle/>
          <a:p>
            <a:pPr marL="0" indent="0">
              <a:buNone/>
            </a:pPr>
            <a:endParaRPr lang="en-US" dirty="0"/>
          </a:p>
          <a:p>
            <a:pPr marL="0" indent="0">
              <a:buNone/>
            </a:pPr>
            <a:r>
              <a:rPr lang="en-US" b="1" dirty="0">
                <a:solidFill>
                  <a:schemeClr val="accent1">
                    <a:lumMod val="75000"/>
                  </a:schemeClr>
                </a:solidFill>
              </a:rPr>
              <a:t>Session topics</a:t>
            </a:r>
          </a:p>
          <a:p>
            <a:r>
              <a:rPr lang="en-US" dirty="0"/>
              <a:t>Data access tools</a:t>
            </a:r>
          </a:p>
          <a:p>
            <a:r>
              <a:rPr lang="en-US" dirty="0"/>
              <a:t>IC preparation, including some new development: RE detection</a:t>
            </a:r>
          </a:p>
          <a:p>
            <a:r>
              <a:rPr lang="en-US" dirty="0"/>
              <a:t>Discharge simulator and Scenario modelling</a:t>
            </a:r>
          </a:p>
          <a:p>
            <a:r>
              <a:rPr lang="en-US" dirty="0"/>
              <a:t>Modelling of MHD stability, Fast particles, RE heat loads, Edge and SOL, Assessment of the equilibrium</a:t>
            </a:r>
          </a:p>
          <a:p>
            <a:r>
              <a:rPr lang="en-US" dirty="0"/>
              <a:t>Scientific Real time networks</a:t>
            </a:r>
          </a:p>
          <a:p>
            <a:r>
              <a:rPr lang="en-US" dirty="0"/>
              <a:t>Enhancement projects: feasibility studies</a:t>
            </a:r>
          </a:p>
          <a:p>
            <a:r>
              <a:rPr lang="en-US" dirty="0"/>
              <a:t>Enhancement projects under procurement: preparation of the commissioning</a:t>
            </a:r>
          </a:p>
          <a:p>
            <a:r>
              <a:rPr lang="en-US" dirty="0"/>
              <a:t>Disruptions: prediction, avoidance, operational management</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D106B299-0726-4D14-BC2A-677E10E23E78}"/>
              </a:ext>
            </a:extLst>
          </p:cNvPr>
          <p:cNvSpPr>
            <a:spLocks noGrp="1"/>
          </p:cNvSpPr>
          <p:nvPr>
            <p:ph type="ftr" sz="quarter" idx="11"/>
          </p:nvPr>
        </p:nvSpPr>
        <p:spPr/>
        <p:txBody>
          <a:bodyPr/>
          <a:lstStyle/>
          <a:p>
            <a:r>
              <a:rPr lang="en-US"/>
              <a:t>C. Sozzi | 9th WPSA PM | 5-9 Sept 2022 | WPSA Summary</a:t>
            </a:r>
            <a:endParaRPr lang="en-GB" dirty="0"/>
          </a:p>
        </p:txBody>
      </p:sp>
      <p:sp>
        <p:nvSpPr>
          <p:cNvPr id="5" name="Slide Number Placeholder 4">
            <a:extLst>
              <a:ext uri="{FF2B5EF4-FFF2-40B4-BE49-F238E27FC236}">
                <a16:creationId xmlns:a16="http://schemas.microsoft.com/office/drawing/2014/main" id="{F23836B0-95AB-4AFD-AED0-1E954B707611}"/>
              </a:ext>
            </a:extLst>
          </p:cNvPr>
          <p:cNvSpPr>
            <a:spLocks noGrp="1"/>
          </p:cNvSpPr>
          <p:nvPr>
            <p:ph type="sldNum" sz="quarter" idx="12"/>
          </p:nvPr>
        </p:nvSpPr>
        <p:spPr/>
        <p:txBody>
          <a:bodyPr/>
          <a:lstStyle/>
          <a:p>
            <a:fld id="{6A6D9FA1-99C7-4910-8E32-B85D378B0060}" type="slidenum">
              <a:rPr lang="en-GB" smtClean="0"/>
              <a:pPr/>
              <a:t>3</a:t>
            </a:fld>
            <a:endParaRPr lang="en-GB" dirty="0"/>
          </a:p>
        </p:txBody>
      </p:sp>
      <p:pic>
        <p:nvPicPr>
          <p:cNvPr id="2050" name="Picture 2" descr="ALLEA Publishes Open Letter in support of the Hungarian Academy of Sciences  - ALLEA">
            <a:extLst>
              <a:ext uri="{FF2B5EF4-FFF2-40B4-BE49-F238E27FC236}">
                <a16:creationId xmlns:a16="http://schemas.microsoft.com/office/drawing/2014/main" id="{DEFCC399-8A07-491F-8A6B-3CA047AADE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49" y="782892"/>
            <a:ext cx="5591944" cy="2996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28DC50C-29B0-46E4-A150-2D87E608EA54}"/>
              </a:ext>
            </a:extLst>
          </p:cNvPr>
          <p:cNvSpPr txBox="1">
            <a:spLocks/>
          </p:cNvSpPr>
          <p:nvPr/>
        </p:nvSpPr>
        <p:spPr>
          <a:xfrm>
            <a:off x="185804" y="4013535"/>
            <a:ext cx="5838188" cy="2692106"/>
          </a:xfrm>
          <a:prstGeom prst="rect">
            <a:avLst/>
          </a:prstGeom>
        </p:spPr>
        <p:txBody>
          <a:bodyPr vert="horz" lIns="91440" tIns="45720" rIns="91440" bIns="45720" rtlCol="0">
            <a:normAutofit fontScale="92500"/>
          </a:bodyPr>
          <a:lstStyle>
            <a:lvl1pPr marL="257175" indent="-257175" algn="l" defTabSz="685800" rtl="0" eaLnBrk="1" latinLnBrk="0" hangingPunct="1">
              <a:spcBef>
                <a:spcPts val="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ts val="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ts val="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1">
                    <a:lumMod val="75000"/>
                  </a:schemeClr>
                </a:solidFill>
              </a:rPr>
              <a:t>Remarks</a:t>
            </a:r>
          </a:p>
          <a:p>
            <a:r>
              <a:rPr lang="en-US" dirty="0"/>
              <a:t>Generally, significant room for discussion during the sessions</a:t>
            </a:r>
          </a:p>
          <a:p>
            <a:r>
              <a:rPr lang="en-US" dirty="0"/>
              <a:t>However, let’s keep open the channel for further interactions</a:t>
            </a:r>
          </a:p>
          <a:p>
            <a:r>
              <a:rPr lang="en-US" dirty="0"/>
              <a:t>Indico page of the meeting </a:t>
            </a:r>
            <a:r>
              <a:rPr lang="en-US" dirty="0">
                <a:hlinkClick r:id="rId3"/>
              </a:rPr>
              <a:t>WPSA General Planning Meeting (5-9 September 2022): Overview · Indico (euro-fusion.org)</a:t>
            </a:r>
            <a:endParaRPr lang="en-US" dirty="0"/>
          </a:p>
          <a:p>
            <a:r>
              <a:rPr lang="en-US" dirty="0"/>
              <a:t>WPSA wiki page </a:t>
            </a:r>
            <a:r>
              <a:rPr lang="en-US" dirty="0">
                <a:hlinkClick r:id="rId4"/>
              </a:rPr>
              <a:t>https://wiki.euro-fusion.org/wiki/WPSA_wikipages:_JT-60SA_Work_Package</a:t>
            </a:r>
            <a:r>
              <a:rPr lang="en-US" dirty="0"/>
              <a:t> </a:t>
            </a:r>
          </a:p>
          <a:p>
            <a:r>
              <a:rPr lang="en-US" dirty="0"/>
              <a:t>Simply by email and phone</a:t>
            </a:r>
          </a:p>
          <a:p>
            <a:r>
              <a:rPr lang="en-US" dirty="0"/>
              <a:t>Suggestions for the next meeting? Format, place…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507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F03B-BD24-432C-BAA3-0B9A5B40AF19}"/>
              </a:ext>
            </a:extLst>
          </p:cNvPr>
          <p:cNvSpPr>
            <a:spLocks noGrp="1"/>
          </p:cNvSpPr>
          <p:nvPr>
            <p:ph type="title"/>
          </p:nvPr>
        </p:nvSpPr>
        <p:spPr/>
        <p:txBody>
          <a:bodyPr/>
          <a:lstStyle/>
          <a:p>
            <a:r>
              <a:rPr lang="en-US" dirty="0"/>
              <a:t>Grant Agreement Milestones </a:t>
            </a:r>
          </a:p>
        </p:txBody>
      </p:sp>
      <p:graphicFrame>
        <p:nvGraphicFramePr>
          <p:cNvPr id="7" name="Content Placeholder 6">
            <a:extLst>
              <a:ext uri="{FF2B5EF4-FFF2-40B4-BE49-F238E27FC236}">
                <a16:creationId xmlns:a16="http://schemas.microsoft.com/office/drawing/2014/main" id="{2584F6F6-2B91-415A-9C46-B5A7EBC22B5E}"/>
              </a:ext>
            </a:extLst>
          </p:cNvPr>
          <p:cNvGraphicFramePr>
            <a:graphicFrameLocks noGrp="1"/>
          </p:cNvGraphicFramePr>
          <p:nvPr>
            <p:ph idx="1"/>
          </p:nvPr>
        </p:nvGraphicFramePr>
        <p:xfrm>
          <a:off x="862267" y="814335"/>
          <a:ext cx="10814993" cy="4153622"/>
        </p:xfrm>
        <a:graphic>
          <a:graphicData uri="http://schemas.openxmlformats.org/drawingml/2006/table">
            <a:tbl>
              <a:tblPr firstRow="1" firstCol="1" bandRow="1">
                <a:tableStyleId>{5C22544A-7EE6-4342-B048-85BDC9FD1C3A}</a:tableStyleId>
              </a:tblPr>
              <a:tblGrid>
                <a:gridCol w="1469040">
                  <a:extLst>
                    <a:ext uri="{9D8B030D-6E8A-4147-A177-3AD203B41FA5}">
                      <a16:colId xmlns:a16="http://schemas.microsoft.com/office/drawing/2014/main" val="2662493369"/>
                    </a:ext>
                  </a:extLst>
                </a:gridCol>
                <a:gridCol w="5275461">
                  <a:extLst>
                    <a:ext uri="{9D8B030D-6E8A-4147-A177-3AD203B41FA5}">
                      <a16:colId xmlns:a16="http://schemas.microsoft.com/office/drawing/2014/main" val="1956654624"/>
                    </a:ext>
                  </a:extLst>
                </a:gridCol>
                <a:gridCol w="1386964">
                  <a:extLst>
                    <a:ext uri="{9D8B030D-6E8A-4147-A177-3AD203B41FA5}">
                      <a16:colId xmlns:a16="http://schemas.microsoft.com/office/drawing/2014/main" val="3353565149"/>
                    </a:ext>
                  </a:extLst>
                </a:gridCol>
                <a:gridCol w="1341764">
                  <a:extLst>
                    <a:ext uri="{9D8B030D-6E8A-4147-A177-3AD203B41FA5}">
                      <a16:colId xmlns:a16="http://schemas.microsoft.com/office/drawing/2014/main" val="503086275"/>
                    </a:ext>
                  </a:extLst>
                </a:gridCol>
                <a:gridCol w="1341764">
                  <a:extLst>
                    <a:ext uri="{9D8B030D-6E8A-4147-A177-3AD203B41FA5}">
                      <a16:colId xmlns:a16="http://schemas.microsoft.com/office/drawing/2014/main" val="3070639708"/>
                    </a:ext>
                  </a:extLst>
                </a:gridCol>
              </a:tblGrid>
              <a:tr h="1080120">
                <a:tc>
                  <a:txBody>
                    <a:bodyPr/>
                    <a:lstStyle/>
                    <a:p>
                      <a:pPr algn="ctr">
                        <a:spcBef>
                          <a:spcPts val="200"/>
                        </a:spcBef>
                        <a:spcAft>
                          <a:spcPts val="200"/>
                        </a:spcAft>
                      </a:pPr>
                      <a:r>
                        <a:rPr lang="en-GB" sz="1400" dirty="0">
                          <a:effectLst/>
                        </a:rPr>
                        <a:t>GA Milestone 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Bef>
                          <a:spcPts val="200"/>
                        </a:spcBef>
                        <a:spcAft>
                          <a:spcPts val="200"/>
                        </a:spcAft>
                      </a:pPr>
                      <a:r>
                        <a:rPr lang="en-GB" sz="1400" dirty="0">
                          <a:effectLst/>
                        </a:rPr>
                        <a:t>GA Milestone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lgn="ctr">
                        <a:spcBef>
                          <a:spcPts val="200"/>
                        </a:spcBef>
                        <a:spcAft>
                          <a:spcPts val="200"/>
                        </a:spcAft>
                      </a:pPr>
                      <a:r>
                        <a:rPr lang="en-GB" sz="1400" dirty="0">
                          <a:effectLst/>
                        </a:rPr>
                        <a:t>Due Date</a:t>
                      </a:r>
                      <a:endParaRPr lang="en-US" sz="1400" dirty="0">
                        <a:effectLst/>
                      </a:endParaRPr>
                    </a:p>
                    <a:p>
                      <a:pPr algn="ctr">
                        <a:spcBef>
                          <a:spcPts val="200"/>
                        </a:spcBef>
                        <a:spcAft>
                          <a:spcPts val="200"/>
                        </a:spcAft>
                      </a:pPr>
                      <a:r>
                        <a:rPr lang="en-GB" sz="1400" dirty="0">
                          <a:effectLst/>
                        </a:rPr>
                        <a:t>[mm/</a:t>
                      </a:r>
                      <a:r>
                        <a:rPr lang="en-GB" sz="1400" dirty="0" err="1">
                          <a:effectLst/>
                        </a:rPr>
                        <a:t>yyyy</a:t>
                      </a:r>
                      <a:r>
                        <a:rPr lang="en-GB"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lgn="ctr">
                        <a:spcBef>
                          <a:spcPts val="200"/>
                        </a:spcBef>
                        <a:spcAft>
                          <a:spcPts val="200"/>
                        </a:spcAft>
                      </a:pPr>
                      <a:r>
                        <a:rPr lang="en-GB" sz="1400" dirty="0">
                          <a:effectLst/>
                        </a:rPr>
                        <a:t>Proposed revised due date (at the PB in March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tc>
                  <a:txBody>
                    <a:bodyPr/>
                    <a:lstStyle/>
                    <a:p>
                      <a:pPr algn="ctr">
                        <a:spcBef>
                          <a:spcPts val="200"/>
                        </a:spcBef>
                        <a:spcAft>
                          <a:spcPts val="200"/>
                        </a:spcAft>
                      </a:pPr>
                      <a:r>
                        <a:rPr lang="en-GB" sz="1400" dirty="0">
                          <a:effectLst/>
                        </a:rPr>
                        <a:t>Proposed revised due date to be discussed at the next PB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extLst>
                  <a:ext uri="{0D108BD9-81ED-4DB2-BD59-A6C34878D82A}">
                    <a16:rowId xmlns:a16="http://schemas.microsoft.com/office/drawing/2014/main" val="687248793"/>
                  </a:ext>
                </a:extLst>
              </a:tr>
              <a:tr h="594341">
                <a:tc>
                  <a:txBody>
                    <a:bodyPr/>
                    <a:lstStyle/>
                    <a:p>
                      <a:pPr marL="21590">
                        <a:spcAft>
                          <a:spcPts val="300"/>
                        </a:spcAft>
                      </a:pPr>
                      <a:r>
                        <a:rPr lang="en-GB" sz="1400">
                          <a:effectLst/>
                        </a:rPr>
                        <a:t>SA.M.01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marL="22225">
                        <a:spcAft>
                          <a:spcPts val="300"/>
                        </a:spcAft>
                      </a:pPr>
                      <a:r>
                        <a:rPr lang="en-GB" sz="1400">
                          <a:effectLst/>
                        </a:rPr>
                        <a:t>Participation in the Integrated Commissioning before plasma operations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b="1" dirty="0">
                          <a:solidFill>
                            <a:srgbClr val="489289"/>
                          </a:solidFill>
                          <a:effectLst/>
                        </a:rPr>
                        <a:t>June 2021</a:t>
                      </a:r>
                      <a:endParaRPr lang="en-US" sz="1400" b="1" dirty="0">
                        <a:solidFill>
                          <a:srgbClr val="489289"/>
                        </a:solidFill>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extLst>
                  <a:ext uri="{0D108BD9-81ED-4DB2-BD59-A6C34878D82A}">
                    <a16:rowId xmlns:a16="http://schemas.microsoft.com/office/drawing/2014/main" val="2570365890"/>
                  </a:ext>
                </a:extLst>
              </a:tr>
              <a:tr h="324917">
                <a:tc>
                  <a:txBody>
                    <a:bodyPr/>
                    <a:lstStyle/>
                    <a:p>
                      <a:pPr marL="21590">
                        <a:spcAft>
                          <a:spcPts val="300"/>
                        </a:spcAft>
                      </a:pPr>
                      <a:r>
                        <a:rPr lang="en-GB" sz="1400">
                          <a:effectLst/>
                        </a:rPr>
                        <a:t>SA.M.02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marL="22225">
                        <a:spcAft>
                          <a:spcPts val="300"/>
                        </a:spcAft>
                      </a:pPr>
                      <a:r>
                        <a:rPr lang="en-GB" sz="1400">
                          <a:effectLst/>
                        </a:rPr>
                        <a:t>Start of the EU-REC project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b="1" dirty="0">
                          <a:solidFill>
                            <a:srgbClr val="489289"/>
                          </a:solidFill>
                          <a:effectLst/>
                        </a:rPr>
                        <a:t>Apr. 2022</a:t>
                      </a:r>
                      <a:endParaRPr lang="en-US" sz="1400" b="1" dirty="0">
                        <a:solidFill>
                          <a:srgbClr val="489289"/>
                        </a:solidFill>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extLst>
                  <a:ext uri="{0D108BD9-81ED-4DB2-BD59-A6C34878D82A}">
                    <a16:rowId xmlns:a16="http://schemas.microsoft.com/office/drawing/2014/main" val="909410159"/>
                  </a:ext>
                </a:extLst>
              </a:tr>
              <a:tr h="594341">
                <a:tc>
                  <a:txBody>
                    <a:bodyPr/>
                    <a:lstStyle/>
                    <a:p>
                      <a:pPr marL="21590">
                        <a:spcAft>
                          <a:spcPts val="300"/>
                        </a:spcAft>
                      </a:pPr>
                      <a:r>
                        <a:rPr lang="en-GB" sz="1400">
                          <a:effectLst/>
                        </a:rPr>
                        <a:t>SA.M.03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marL="22225">
                        <a:spcAft>
                          <a:spcPts val="300"/>
                        </a:spcAft>
                      </a:pPr>
                      <a:r>
                        <a:rPr lang="en-GB" sz="1400">
                          <a:effectLst/>
                        </a:rPr>
                        <a:t>Decision on plan and resources of EU enhancements for BA Phase II – 2025-2029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dirty="0">
                          <a:effectLst/>
                        </a:rPr>
                        <a:t>Mar. 2023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tc>
                  <a:txBody>
                    <a:bodyPr/>
                    <a:lstStyle/>
                    <a:p>
                      <a:pPr>
                        <a:spcAft>
                          <a:spcPts val="300"/>
                        </a:spcAft>
                      </a:pPr>
                      <a:r>
                        <a:rPr lang="en-GB" sz="1400" dirty="0">
                          <a:effectLst/>
                        </a:rPr>
                        <a:t>June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extLst>
                  <a:ext uri="{0D108BD9-81ED-4DB2-BD59-A6C34878D82A}">
                    <a16:rowId xmlns:a16="http://schemas.microsoft.com/office/drawing/2014/main" val="69729403"/>
                  </a:ext>
                </a:extLst>
              </a:tr>
              <a:tr h="594341">
                <a:tc>
                  <a:txBody>
                    <a:bodyPr/>
                    <a:lstStyle/>
                    <a:p>
                      <a:pPr marL="21590">
                        <a:spcAft>
                          <a:spcPts val="300"/>
                        </a:spcAft>
                      </a:pPr>
                      <a:r>
                        <a:rPr lang="en-GB" sz="1400">
                          <a:effectLst/>
                        </a:rPr>
                        <a:t>SA.M.04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marL="22225">
                        <a:spcAft>
                          <a:spcPts val="300"/>
                        </a:spcAft>
                      </a:pPr>
                      <a:r>
                        <a:rPr lang="en-GB" sz="1400" dirty="0">
                          <a:effectLst/>
                        </a:rPr>
                        <a:t>Call to start EU enhancement programme for 2025-2029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a:effectLst/>
                        </a:rPr>
                        <a:t>Jun.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tc>
                  <a:txBody>
                    <a:bodyPr/>
                    <a:lstStyle/>
                    <a:p>
                      <a:pPr>
                        <a:spcAft>
                          <a:spcPts val="300"/>
                        </a:spcAft>
                      </a:pPr>
                      <a:r>
                        <a:rPr lang="en-GB" sz="1400">
                          <a:effectLst/>
                        </a:rPr>
                        <a:t>Sept.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extLst>
                  <a:ext uri="{0D108BD9-81ED-4DB2-BD59-A6C34878D82A}">
                    <a16:rowId xmlns:a16="http://schemas.microsoft.com/office/drawing/2014/main" val="3059541170"/>
                  </a:ext>
                </a:extLst>
              </a:tr>
              <a:tr h="324917">
                <a:tc>
                  <a:txBody>
                    <a:bodyPr/>
                    <a:lstStyle/>
                    <a:p>
                      <a:pPr marL="21590">
                        <a:spcAft>
                          <a:spcPts val="300"/>
                        </a:spcAft>
                      </a:pPr>
                      <a:r>
                        <a:rPr lang="en-GB" sz="1400" dirty="0">
                          <a:effectLst/>
                        </a:rPr>
                        <a:t>SA.M.05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marL="22225" marR="0" lvl="0" indent="0" algn="l" defTabSz="685800" rtl="0" eaLnBrk="1" fontAlgn="auto" latinLnBrk="0" hangingPunct="1">
                        <a:lnSpc>
                          <a:spcPct val="100000"/>
                        </a:lnSpc>
                        <a:spcBef>
                          <a:spcPts val="0"/>
                        </a:spcBef>
                        <a:spcAft>
                          <a:spcPts val="300"/>
                        </a:spcAft>
                        <a:buClrTx/>
                        <a:buSzTx/>
                        <a:buFontTx/>
                        <a:buNone/>
                        <a:tabLst/>
                        <a:defRPr/>
                      </a:pPr>
                      <a:r>
                        <a:rPr lang="en-GB" sz="1400" dirty="0">
                          <a:effectLst/>
                        </a:rPr>
                        <a:t>Start of the new EU enhancement projects (TBD) Start of the new EU enhancement projects (TBD)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dirty="0">
                          <a:effectLst/>
                        </a:rPr>
                        <a:t>Oct.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tc>
                  <a:txBody>
                    <a:bodyPr/>
                    <a:lstStyle/>
                    <a:p>
                      <a:pPr>
                        <a:spcAft>
                          <a:spcPts val="300"/>
                        </a:spcAft>
                      </a:pPr>
                      <a:r>
                        <a:rPr lang="en-GB" sz="1400" dirty="0">
                          <a:effectLst/>
                        </a:rPr>
                        <a:t>Nov.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extLst>
                  <a:ext uri="{0D108BD9-81ED-4DB2-BD59-A6C34878D82A}">
                    <a16:rowId xmlns:a16="http://schemas.microsoft.com/office/drawing/2014/main" val="1091192362"/>
                  </a:ext>
                </a:extLst>
              </a:tr>
              <a:tr h="538842">
                <a:tc>
                  <a:txBody>
                    <a:bodyPr/>
                    <a:lstStyle/>
                    <a:p>
                      <a:pPr marL="21590">
                        <a:spcAft>
                          <a:spcPts val="300"/>
                        </a:spcAft>
                      </a:pPr>
                      <a:r>
                        <a:rPr lang="en-GB" sz="1400">
                          <a:effectLst/>
                        </a:rPr>
                        <a:t>SA.M.06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Participation to the development of scenario at high plasma current in H-mode</a:t>
                      </a:r>
                    </a:p>
                  </a:txBody>
                  <a:tcPr marL="17947" marR="17947" marT="0" marB="0" anchor="b"/>
                </a:tc>
                <a:tc>
                  <a:txBody>
                    <a:bodyPr/>
                    <a:lstStyle/>
                    <a:p>
                      <a:pPr>
                        <a:spcAft>
                          <a:spcPts val="300"/>
                        </a:spcAft>
                      </a:pPr>
                      <a:r>
                        <a:rPr lang="en-GB" sz="1400">
                          <a:effectLst/>
                        </a:rPr>
                        <a:t>Dec.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7947" marR="17947" marT="0" marB="0"/>
                </a:tc>
                <a:tc>
                  <a:txBody>
                    <a:bodyPr/>
                    <a:lstStyle/>
                    <a:p>
                      <a:pPr>
                        <a:spcAft>
                          <a:spcPts val="300"/>
                        </a:spcAft>
                      </a:pPr>
                      <a:r>
                        <a:rPr lang="en-GB" sz="1400">
                          <a:effectLst/>
                        </a:rPr>
                        <a:t>Dec. 2024*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tc>
                  <a:txBody>
                    <a:bodyPr/>
                    <a:lstStyle/>
                    <a:p>
                      <a:pPr>
                        <a:spcAft>
                          <a:spcPts val="300"/>
                        </a:spcAft>
                      </a:pPr>
                      <a:r>
                        <a:rPr lang="en-GB" sz="1400" dirty="0">
                          <a:effectLst/>
                        </a:rPr>
                        <a:t>Dec.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04" marR="34004" marT="0" marB="0"/>
                </a:tc>
                <a:extLst>
                  <a:ext uri="{0D108BD9-81ED-4DB2-BD59-A6C34878D82A}">
                    <a16:rowId xmlns:a16="http://schemas.microsoft.com/office/drawing/2014/main" val="9098924"/>
                  </a:ext>
                </a:extLst>
              </a:tr>
            </a:tbl>
          </a:graphicData>
        </a:graphic>
      </p:graphicFrame>
      <p:sp>
        <p:nvSpPr>
          <p:cNvPr id="4" name="Footer Placeholder 3">
            <a:extLst>
              <a:ext uri="{FF2B5EF4-FFF2-40B4-BE49-F238E27FC236}">
                <a16:creationId xmlns:a16="http://schemas.microsoft.com/office/drawing/2014/main" id="{00CC59CA-DB32-4D81-8D47-D2706680E5CB}"/>
              </a:ext>
            </a:extLst>
          </p:cNvPr>
          <p:cNvSpPr>
            <a:spLocks noGrp="1"/>
          </p:cNvSpPr>
          <p:nvPr>
            <p:ph type="ftr" sz="quarter" idx="11"/>
          </p:nvPr>
        </p:nvSpPr>
        <p:spPr/>
        <p:txBody>
          <a:bodyPr/>
          <a:lstStyle/>
          <a:p>
            <a:r>
              <a:rPr lang="en-US"/>
              <a:t>C. Sozzi | 9th WPSA PM | 5-9 Sept 2022 | WPSA Summary</a:t>
            </a:r>
            <a:endParaRPr lang="en-GB" dirty="0"/>
          </a:p>
        </p:txBody>
      </p:sp>
      <p:sp>
        <p:nvSpPr>
          <p:cNvPr id="5" name="Slide Number Placeholder 4">
            <a:extLst>
              <a:ext uri="{FF2B5EF4-FFF2-40B4-BE49-F238E27FC236}">
                <a16:creationId xmlns:a16="http://schemas.microsoft.com/office/drawing/2014/main" id="{4C9804F8-7284-477B-9061-D3F8F610D933}"/>
              </a:ext>
            </a:extLst>
          </p:cNvPr>
          <p:cNvSpPr>
            <a:spLocks noGrp="1"/>
          </p:cNvSpPr>
          <p:nvPr>
            <p:ph type="sldNum" sz="quarter" idx="12"/>
          </p:nvPr>
        </p:nvSpPr>
        <p:spPr/>
        <p:txBody>
          <a:bodyPr/>
          <a:lstStyle/>
          <a:p>
            <a:fld id="{6A6D9FA1-99C7-4910-8E32-B85D378B0060}" type="slidenum">
              <a:rPr lang="en-GB" smtClean="0"/>
              <a:pPr/>
              <a:t>4</a:t>
            </a:fld>
            <a:endParaRPr lang="en-GB" dirty="0"/>
          </a:p>
        </p:txBody>
      </p:sp>
      <p:sp>
        <p:nvSpPr>
          <p:cNvPr id="8" name="TextBox 7">
            <a:extLst>
              <a:ext uri="{FF2B5EF4-FFF2-40B4-BE49-F238E27FC236}">
                <a16:creationId xmlns:a16="http://schemas.microsoft.com/office/drawing/2014/main" id="{8C007C9A-541A-4B22-9A95-C507920C5205}"/>
              </a:ext>
            </a:extLst>
          </p:cNvPr>
          <p:cNvSpPr txBox="1"/>
          <p:nvPr/>
        </p:nvSpPr>
        <p:spPr>
          <a:xfrm>
            <a:off x="1371414" y="5789500"/>
            <a:ext cx="8477064" cy="369332"/>
          </a:xfrm>
          <a:prstGeom prst="rect">
            <a:avLst/>
          </a:prstGeom>
          <a:noFill/>
        </p:spPr>
        <p:txBody>
          <a:bodyPr wrap="none" rtlCol="0">
            <a:spAutoFit/>
          </a:bodyPr>
          <a:lstStyle/>
          <a:p>
            <a:r>
              <a:rPr lang="en-US" dirty="0"/>
              <a:t>*</a:t>
            </a:r>
            <a:r>
              <a:rPr lang="en-GB" sz="1800" dirty="0">
                <a:effectLst/>
                <a:latin typeface="Calibri" panose="020F0502020204030204" pitchFamily="34" charset="0"/>
                <a:ea typeface="Calibri" panose="020F0502020204030204" pitchFamily="34" charset="0"/>
              </a:rPr>
              <a:t>Milestones dependent on external conditions to which the </a:t>
            </a:r>
            <a:r>
              <a:rPr lang="en-GB" sz="1800" dirty="0" err="1">
                <a:effectLst/>
                <a:latin typeface="Calibri" panose="020F0502020204030204" pitchFamily="34" charset="0"/>
                <a:ea typeface="Calibri" panose="020F0502020204030204" pitchFamily="34" charset="0"/>
              </a:rPr>
              <a:t>workpackage</a:t>
            </a:r>
            <a:r>
              <a:rPr lang="en-GB" sz="1800" dirty="0">
                <a:effectLst/>
                <a:latin typeface="Calibri" panose="020F0502020204030204" pitchFamily="34" charset="0"/>
                <a:ea typeface="Calibri" panose="020F0502020204030204" pitchFamily="34" charset="0"/>
              </a:rPr>
              <a:t> is constrained </a:t>
            </a:r>
            <a:endParaRPr lang="en-US" dirty="0"/>
          </a:p>
        </p:txBody>
      </p:sp>
    </p:spTree>
    <p:extLst>
      <p:ext uri="{BB962C8B-B14F-4D97-AF65-F5344CB8AC3E}">
        <p14:creationId xmlns:p14="http://schemas.microsoft.com/office/powerpoint/2010/main" val="59873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9734-B7F3-48EE-A315-5B7480973E47}"/>
              </a:ext>
            </a:extLst>
          </p:cNvPr>
          <p:cNvSpPr>
            <a:spLocks noGrp="1"/>
          </p:cNvSpPr>
          <p:nvPr>
            <p:ph type="title"/>
          </p:nvPr>
        </p:nvSpPr>
        <p:spPr/>
        <p:txBody>
          <a:bodyPr/>
          <a:lstStyle/>
          <a:p>
            <a:r>
              <a:rPr lang="en-GB" dirty="0">
                <a:effectLst/>
                <a:latin typeface="Calibri" panose="020F0502020204030204" pitchFamily="34" charset="0"/>
                <a:ea typeface="Calibri" panose="020F0502020204030204" pitchFamily="34" charset="0"/>
              </a:rPr>
              <a:t>Grant Agreement Deliverables </a:t>
            </a:r>
            <a:endParaRPr lang="en-US" sz="3200" dirty="0"/>
          </a:p>
        </p:txBody>
      </p:sp>
      <p:graphicFrame>
        <p:nvGraphicFramePr>
          <p:cNvPr id="9" name="Content Placeholder 8">
            <a:extLst>
              <a:ext uri="{FF2B5EF4-FFF2-40B4-BE49-F238E27FC236}">
                <a16:creationId xmlns:a16="http://schemas.microsoft.com/office/drawing/2014/main" id="{414868FE-C6E3-40EC-B476-FF51E2351E40}"/>
              </a:ext>
            </a:extLst>
          </p:cNvPr>
          <p:cNvGraphicFramePr>
            <a:graphicFrameLocks noGrp="1"/>
          </p:cNvGraphicFramePr>
          <p:nvPr>
            <p:ph idx="1"/>
            <p:extLst>
              <p:ext uri="{D42A27DB-BD31-4B8C-83A1-F6EECF244321}">
                <p14:modId xmlns:p14="http://schemas.microsoft.com/office/powerpoint/2010/main" val="286645646"/>
              </p:ext>
            </p:extLst>
          </p:nvPr>
        </p:nvGraphicFramePr>
        <p:xfrm>
          <a:off x="204735" y="1161184"/>
          <a:ext cx="11970889" cy="3456754"/>
        </p:xfrm>
        <a:graphic>
          <a:graphicData uri="http://schemas.openxmlformats.org/drawingml/2006/table">
            <a:tbl>
              <a:tblPr firstRow="1" firstCol="1" bandRow="1">
                <a:tableStyleId>{5C22544A-7EE6-4342-B048-85BDC9FD1C3A}</a:tableStyleId>
              </a:tblPr>
              <a:tblGrid>
                <a:gridCol w="1221595">
                  <a:extLst>
                    <a:ext uri="{9D8B030D-6E8A-4147-A177-3AD203B41FA5}">
                      <a16:colId xmlns:a16="http://schemas.microsoft.com/office/drawing/2014/main" val="2787476243"/>
                    </a:ext>
                  </a:extLst>
                </a:gridCol>
                <a:gridCol w="6002630">
                  <a:extLst>
                    <a:ext uri="{9D8B030D-6E8A-4147-A177-3AD203B41FA5}">
                      <a16:colId xmlns:a16="http://schemas.microsoft.com/office/drawing/2014/main" val="415155558"/>
                    </a:ext>
                  </a:extLst>
                </a:gridCol>
                <a:gridCol w="1152425">
                  <a:extLst>
                    <a:ext uri="{9D8B030D-6E8A-4147-A177-3AD203B41FA5}">
                      <a16:colId xmlns:a16="http://schemas.microsoft.com/office/drawing/2014/main" val="2657430166"/>
                    </a:ext>
                  </a:extLst>
                </a:gridCol>
                <a:gridCol w="1657879">
                  <a:extLst>
                    <a:ext uri="{9D8B030D-6E8A-4147-A177-3AD203B41FA5}">
                      <a16:colId xmlns:a16="http://schemas.microsoft.com/office/drawing/2014/main" val="3542602952"/>
                    </a:ext>
                  </a:extLst>
                </a:gridCol>
                <a:gridCol w="1936360">
                  <a:extLst>
                    <a:ext uri="{9D8B030D-6E8A-4147-A177-3AD203B41FA5}">
                      <a16:colId xmlns:a16="http://schemas.microsoft.com/office/drawing/2014/main" val="3263013676"/>
                    </a:ext>
                  </a:extLst>
                </a:gridCol>
              </a:tblGrid>
              <a:tr h="648072">
                <a:tc>
                  <a:txBody>
                    <a:bodyPr/>
                    <a:lstStyle/>
                    <a:p>
                      <a:pPr algn="ctr">
                        <a:spcBef>
                          <a:spcPts val="200"/>
                        </a:spcBef>
                        <a:spcAft>
                          <a:spcPts val="200"/>
                        </a:spcAft>
                      </a:pPr>
                      <a:r>
                        <a:rPr lang="en-GB" sz="1400">
                          <a:effectLst/>
                        </a:rPr>
                        <a:t>GA Deliverable 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Bef>
                          <a:spcPts val="200"/>
                        </a:spcBef>
                        <a:spcAft>
                          <a:spcPts val="200"/>
                        </a:spcAft>
                      </a:pPr>
                      <a:r>
                        <a:rPr lang="en-GB" sz="1400" dirty="0">
                          <a:effectLst/>
                        </a:rPr>
                        <a:t>GA Deliverable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lgn="ctr">
                        <a:spcBef>
                          <a:spcPts val="200"/>
                        </a:spcBef>
                        <a:spcAft>
                          <a:spcPts val="200"/>
                        </a:spcAft>
                      </a:pPr>
                      <a:r>
                        <a:rPr lang="en-GB" sz="1400" dirty="0">
                          <a:effectLst/>
                        </a:rPr>
                        <a:t>Due Date</a:t>
                      </a:r>
                      <a:endParaRPr lang="en-US" sz="1400" dirty="0">
                        <a:effectLst/>
                      </a:endParaRPr>
                    </a:p>
                    <a:p>
                      <a:pPr algn="ctr">
                        <a:spcBef>
                          <a:spcPts val="200"/>
                        </a:spcBef>
                        <a:spcAft>
                          <a:spcPts val="200"/>
                        </a:spcAft>
                      </a:pPr>
                      <a:r>
                        <a:rPr lang="en-GB" sz="1400" dirty="0">
                          <a:effectLst/>
                        </a:rPr>
                        <a:t>[mm/</a:t>
                      </a:r>
                      <a:r>
                        <a:rPr lang="en-GB" sz="1400" dirty="0" err="1">
                          <a:effectLst/>
                        </a:rPr>
                        <a:t>yyyy</a:t>
                      </a:r>
                      <a:r>
                        <a:rPr lang="en-GB"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lgn="ctr">
                        <a:spcBef>
                          <a:spcPts val="200"/>
                        </a:spcBef>
                        <a:spcAft>
                          <a:spcPts val="200"/>
                        </a:spcAft>
                      </a:pPr>
                      <a:r>
                        <a:rPr lang="en-GB" sz="1400" dirty="0">
                          <a:effectLst/>
                        </a:rPr>
                        <a:t>Proposed revised due date (at the PB in March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lgn="ctr">
                        <a:spcBef>
                          <a:spcPts val="200"/>
                        </a:spcBef>
                        <a:spcAft>
                          <a:spcPts val="200"/>
                        </a:spcAft>
                      </a:pPr>
                      <a:r>
                        <a:rPr lang="en-GB" sz="1400">
                          <a:effectLst/>
                        </a:rPr>
                        <a:t>Proposed revised due date to be discussed at the next PB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2598411397"/>
                  </a:ext>
                </a:extLst>
              </a:tr>
              <a:tr h="223225">
                <a:tc>
                  <a:txBody>
                    <a:bodyPr/>
                    <a:lstStyle/>
                    <a:p>
                      <a:pPr marL="21590">
                        <a:spcAft>
                          <a:spcPts val="300"/>
                        </a:spcAft>
                      </a:pPr>
                      <a:r>
                        <a:rPr lang="en-GB" sz="1400">
                          <a:effectLst/>
                        </a:rPr>
                        <a:t>SA.D.01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GB" sz="1400" dirty="0">
                          <a:effectLst/>
                        </a:rPr>
                        <a:t>Appointment of Experiment Leader from EU (after call issued end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b="1" dirty="0">
                          <a:solidFill>
                            <a:srgbClr val="00B050"/>
                          </a:solidFill>
                          <a:effectLst/>
                        </a:rPr>
                        <a:t>Apr. 2021</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921583608"/>
                  </a:ext>
                </a:extLst>
              </a:tr>
              <a:tr h="446450">
                <a:tc>
                  <a:txBody>
                    <a:bodyPr/>
                    <a:lstStyle/>
                    <a:p>
                      <a:pPr marL="21590">
                        <a:spcAft>
                          <a:spcPts val="300"/>
                        </a:spcAft>
                      </a:pPr>
                      <a:r>
                        <a:rPr lang="en-GB" sz="1400">
                          <a:effectLst/>
                        </a:rPr>
                        <a:t>SA.D.02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GB" sz="1400" dirty="0">
                          <a:effectLst/>
                        </a:rPr>
                        <a:t>Report on the first phase of the Integrated Commissioning (before plasma operations). Results and return of experience, mainly for DTT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nchor="b"/>
                </a:tc>
                <a:tc>
                  <a:txBody>
                    <a:bodyPr/>
                    <a:lstStyle/>
                    <a:p>
                      <a:pPr>
                        <a:spcAft>
                          <a:spcPts val="300"/>
                        </a:spcAft>
                      </a:pPr>
                      <a:r>
                        <a:rPr lang="en-GB" sz="1400" b="1" dirty="0">
                          <a:solidFill>
                            <a:srgbClr val="00B050"/>
                          </a:solidFill>
                          <a:effectLst/>
                        </a:rPr>
                        <a:t>Dec. 2021* </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3831599340"/>
                  </a:ext>
                </a:extLst>
              </a:tr>
              <a:tr h="223225">
                <a:tc>
                  <a:txBody>
                    <a:bodyPr/>
                    <a:lstStyle/>
                    <a:p>
                      <a:pPr marL="21590">
                        <a:spcAft>
                          <a:spcPts val="300"/>
                        </a:spcAft>
                      </a:pPr>
                      <a:r>
                        <a:rPr lang="en-GB" sz="1400" b="1" dirty="0">
                          <a:solidFill>
                            <a:schemeClr val="bg1"/>
                          </a:solidFill>
                          <a:effectLst/>
                        </a:rPr>
                        <a:t>SA.D.08</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GB" sz="1400" b="0" dirty="0">
                          <a:solidFill>
                            <a:schemeClr val="tx1"/>
                          </a:solidFill>
                          <a:effectLst/>
                        </a:rPr>
                        <a:t>Final Report on the Integrated Commissioning (including plasma operations)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nchor="b"/>
                </a:tc>
                <a:tc>
                  <a:txBody>
                    <a:bodyPr/>
                    <a:lstStyle/>
                    <a:p>
                      <a:pPr>
                        <a:spcAft>
                          <a:spcPts val="300"/>
                        </a:spcAft>
                      </a:pPr>
                      <a:r>
                        <a:rPr lang="en-GB"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dirty="0">
                          <a:effectLst/>
                        </a:rPr>
                        <a:t>Dec.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a:effectLst/>
                        </a:rPr>
                        <a:t>Dec.2023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1888860784"/>
                  </a:ext>
                </a:extLst>
              </a:tr>
              <a:tr h="223225">
                <a:tc>
                  <a:txBody>
                    <a:bodyPr/>
                    <a:lstStyle/>
                    <a:p>
                      <a:pPr marL="21590">
                        <a:spcAft>
                          <a:spcPts val="300"/>
                        </a:spcAft>
                      </a:pPr>
                      <a:r>
                        <a:rPr lang="en-GB" sz="1400">
                          <a:effectLst/>
                        </a:rPr>
                        <a:t>SA.D.03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GB" sz="1400" dirty="0">
                          <a:effectLst/>
                        </a:rPr>
                        <a:t>Report on the initial organisation of the JT-60SA scientific exploitation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nchor="b"/>
                </a:tc>
                <a:tc>
                  <a:txBody>
                    <a:bodyPr/>
                    <a:lstStyle/>
                    <a:p>
                      <a:pPr>
                        <a:spcAft>
                          <a:spcPts val="300"/>
                        </a:spcAft>
                      </a:pPr>
                      <a:r>
                        <a:rPr lang="en-GB" sz="1400" b="1" dirty="0">
                          <a:solidFill>
                            <a:srgbClr val="00B050"/>
                          </a:solidFill>
                          <a:effectLst/>
                        </a:rPr>
                        <a:t>Dec. 2021</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1307120245"/>
                  </a:ext>
                </a:extLst>
              </a:tr>
              <a:tr h="223225">
                <a:tc>
                  <a:txBody>
                    <a:bodyPr/>
                    <a:lstStyle/>
                    <a:p>
                      <a:pPr marL="21590">
                        <a:spcAft>
                          <a:spcPts val="300"/>
                        </a:spcAft>
                      </a:pPr>
                      <a:r>
                        <a:rPr lang="en-GB" sz="1400" dirty="0">
                          <a:effectLst/>
                        </a:rPr>
                        <a:t>SA.D.04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GB" sz="1400" dirty="0">
                          <a:effectLst/>
                        </a:rPr>
                        <a:t>Documented plan of EU enhancement programme for BA Phase II– 2025-2029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dirty="0">
                          <a:effectLst/>
                        </a:rPr>
                        <a:t>May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a:effectLst/>
                        </a:rPr>
                        <a:t>Dec. 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2107686620"/>
                  </a:ext>
                </a:extLst>
              </a:tr>
              <a:tr h="223225">
                <a:tc>
                  <a:txBody>
                    <a:bodyPr/>
                    <a:lstStyle/>
                    <a:p>
                      <a:pPr marL="21590">
                        <a:spcAft>
                          <a:spcPts val="300"/>
                        </a:spcAft>
                      </a:pPr>
                      <a:r>
                        <a:rPr lang="en-GB" sz="1400" dirty="0">
                          <a:effectLst/>
                        </a:rPr>
                        <a:t>SA.D.05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GB" sz="1400" dirty="0">
                          <a:effectLst/>
                        </a:rPr>
                        <a:t>Delivery and final tests of EU-REC completed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dirty="0">
                          <a:effectLst/>
                        </a:rPr>
                        <a:t>Jan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a:effectLst/>
                        </a:rPr>
                        <a:t>Jun.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dirty="0">
                          <a:effectLst/>
                        </a:rPr>
                        <a:t>Jun.2024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3124945709"/>
                  </a:ext>
                </a:extLst>
              </a:tr>
              <a:tr h="223225">
                <a:tc>
                  <a:txBody>
                    <a:bodyPr/>
                    <a:lstStyle/>
                    <a:p>
                      <a:pPr marL="21590">
                        <a:spcAft>
                          <a:spcPts val="300"/>
                        </a:spcAft>
                      </a:pPr>
                      <a:r>
                        <a:rPr lang="en-GB" sz="1400" b="1" dirty="0">
                          <a:solidFill>
                            <a:schemeClr val="bg1"/>
                          </a:solidFill>
                          <a:effectLst/>
                        </a:rPr>
                        <a:t>SA.D.06</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GB" sz="1400" b="0" strike="noStrike" baseline="0" dirty="0">
                          <a:solidFill>
                            <a:schemeClr val="tx1"/>
                          </a:solidFill>
                          <a:effectLst/>
                        </a:rPr>
                        <a:t>Installation </a:t>
                      </a:r>
                      <a:r>
                        <a:rPr lang="en-GB" sz="1400" b="0" dirty="0">
                          <a:solidFill>
                            <a:schemeClr val="tx1"/>
                          </a:solidFill>
                          <a:effectLst/>
                        </a:rPr>
                        <a:t>of the EU systems before the OP2 campaign.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nchor="b"/>
                </a:tc>
                <a:tc>
                  <a:txBody>
                    <a:bodyPr/>
                    <a:lstStyle/>
                    <a:p>
                      <a:pPr>
                        <a:spcAft>
                          <a:spcPts val="300"/>
                        </a:spcAft>
                      </a:pPr>
                      <a:r>
                        <a:rPr lang="en-GB" sz="1400" dirty="0">
                          <a:effectLst/>
                        </a:rPr>
                        <a:t>Jun.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a:effectLst/>
                        </a:rPr>
                        <a:t>Dec. 2024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2270668757"/>
                  </a:ext>
                </a:extLst>
              </a:tr>
              <a:tr h="0">
                <a:tc>
                  <a:txBody>
                    <a:bodyPr/>
                    <a:lstStyle/>
                    <a:p>
                      <a:pPr marL="21590">
                        <a:spcAft>
                          <a:spcPts val="300"/>
                        </a:spcAft>
                      </a:pPr>
                      <a:r>
                        <a:rPr lang="en-GB" sz="1400">
                          <a:effectLst/>
                        </a:rPr>
                        <a:t>SA.D.07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US" sz="1400" b="1" dirty="0">
                          <a:solidFill>
                            <a:schemeClr val="tx1"/>
                          </a:solidFill>
                        </a:rPr>
                        <a:t>*</a:t>
                      </a:r>
                      <a:r>
                        <a:rPr lang="en-US" sz="1400" b="0" dirty="0">
                          <a:solidFill>
                            <a:schemeClr val="tx1"/>
                          </a:solidFill>
                        </a:rPr>
                        <a:t>Report on participation to the OP.2 campaign. Results and return of experience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dirty="0">
                          <a:effectLst/>
                        </a:rPr>
                        <a:t>Dec.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dirty="0">
                          <a:effectLst/>
                        </a:rPr>
                        <a:t>Dec. 2025*</a:t>
                      </a:r>
                      <a:endParaRPr lang="en-US" sz="1400" dirty="0">
                        <a:effectLst/>
                      </a:endParaRPr>
                    </a:p>
                    <a:p>
                      <a:pPr>
                        <a:spcAft>
                          <a:spcPts val="300"/>
                        </a:spcAft>
                      </a:pPr>
                      <a:r>
                        <a:rPr lang="en-GB"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274473235"/>
                  </a:ext>
                </a:extLst>
              </a:tr>
              <a:tr h="558062">
                <a:tc>
                  <a:txBody>
                    <a:bodyPr/>
                    <a:lstStyle/>
                    <a:p>
                      <a:pPr marL="21590">
                        <a:spcAft>
                          <a:spcPts val="300"/>
                        </a:spcAft>
                      </a:pPr>
                      <a:r>
                        <a:rPr lang="en-GB" sz="1400" dirty="0">
                          <a:effectLst/>
                        </a:rPr>
                        <a:t>SA.D.10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marL="22225">
                        <a:spcAft>
                          <a:spcPts val="300"/>
                        </a:spcAft>
                      </a:pPr>
                      <a:r>
                        <a:rPr lang="en-GB" sz="1400" dirty="0">
                          <a:solidFill>
                            <a:schemeClr val="tx1"/>
                          </a:solidFill>
                          <a:effectLst/>
                        </a:rPr>
                        <a:t>Delivery of EU procurements (TBD) for the OP3 campaign completed.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nchor="b"/>
                </a:tc>
                <a:tc>
                  <a:txBody>
                    <a:bodyPr/>
                    <a:lstStyle/>
                    <a:p>
                      <a:pPr>
                        <a:spcAft>
                          <a:spcPts val="300"/>
                        </a:spcAft>
                      </a:pPr>
                      <a:r>
                        <a:rPr lang="en-GB" sz="1400" dirty="0">
                          <a:effectLst/>
                        </a:rPr>
                        <a:t>Dec.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097" marR="18097" marT="0" marB="0"/>
                </a:tc>
                <a:tc>
                  <a:txBody>
                    <a:bodyPr/>
                    <a:lstStyle/>
                    <a:p>
                      <a:pPr>
                        <a:spcAft>
                          <a:spcPts val="300"/>
                        </a:spcAft>
                      </a:pPr>
                      <a:r>
                        <a:rPr lang="en-GB"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tc>
                  <a:txBody>
                    <a:bodyPr/>
                    <a:lstStyle/>
                    <a:p>
                      <a:pPr>
                        <a:spcAft>
                          <a:spcPts val="300"/>
                        </a:spcAft>
                      </a:pPr>
                      <a:r>
                        <a:rPr lang="en-GB"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0" marB="0"/>
                </a:tc>
                <a:extLst>
                  <a:ext uri="{0D108BD9-81ED-4DB2-BD59-A6C34878D82A}">
                    <a16:rowId xmlns:a16="http://schemas.microsoft.com/office/drawing/2014/main" val="3381823443"/>
                  </a:ext>
                </a:extLst>
              </a:tr>
            </a:tbl>
          </a:graphicData>
        </a:graphic>
      </p:graphicFrame>
      <p:sp>
        <p:nvSpPr>
          <p:cNvPr id="4" name="Footer Placeholder 3">
            <a:extLst>
              <a:ext uri="{FF2B5EF4-FFF2-40B4-BE49-F238E27FC236}">
                <a16:creationId xmlns:a16="http://schemas.microsoft.com/office/drawing/2014/main" id="{D9216FBB-686A-4E85-86A4-EA03A2FF8BBF}"/>
              </a:ext>
            </a:extLst>
          </p:cNvPr>
          <p:cNvSpPr>
            <a:spLocks noGrp="1"/>
          </p:cNvSpPr>
          <p:nvPr>
            <p:ph type="ftr" sz="quarter" idx="11"/>
          </p:nvPr>
        </p:nvSpPr>
        <p:spPr/>
        <p:txBody>
          <a:bodyPr/>
          <a:lstStyle/>
          <a:p>
            <a:r>
              <a:rPr lang="en-US"/>
              <a:t>C. Sozzi | 9th WPSA PM | 5-9 Sept 2022 | WPSA Summary</a:t>
            </a:r>
            <a:endParaRPr lang="en-GB" dirty="0"/>
          </a:p>
        </p:txBody>
      </p:sp>
      <p:sp>
        <p:nvSpPr>
          <p:cNvPr id="5" name="Slide Number Placeholder 4">
            <a:extLst>
              <a:ext uri="{FF2B5EF4-FFF2-40B4-BE49-F238E27FC236}">
                <a16:creationId xmlns:a16="http://schemas.microsoft.com/office/drawing/2014/main" id="{BF4E8642-A953-479D-B932-4A06647F9EC6}"/>
              </a:ext>
            </a:extLst>
          </p:cNvPr>
          <p:cNvSpPr>
            <a:spLocks noGrp="1"/>
          </p:cNvSpPr>
          <p:nvPr>
            <p:ph type="sldNum" sz="quarter" idx="12"/>
          </p:nvPr>
        </p:nvSpPr>
        <p:spPr/>
        <p:txBody>
          <a:bodyPr/>
          <a:lstStyle/>
          <a:p>
            <a:fld id="{6A6D9FA1-99C7-4910-8E32-B85D378B0060}" type="slidenum">
              <a:rPr lang="en-GB" smtClean="0"/>
              <a:pPr/>
              <a:t>5</a:t>
            </a:fld>
            <a:endParaRPr lang="en-GB" dirty="0"/>
          </a:p>
        </p:txBody>
      </p:sp>
      <p:sp>
        <p:nvSpPr>
          <p:cNvPr id="10" name="TextBox 9">
            <a:extLst>
              <a:ext uri="{FF2B5EF4-FFF2-40B4-BE49-F238E27FC236}">
                <a16:creationId xmlns:a16="http://schemas.microsoft.com/office/drawing/2014/main" id="{CE10B404-FE27-41BD-8701-A9AAC22AB971}"/>
              </a:ext>
            </a:extLst>
          </p:cNvPr>
          <p:cNvSpPr txBox="1"/>
          <p:nvPr/>
        </p:nvSpPr>
        <p:spPr>
          <a:xfrm>
            <a:off x="1371414" y="5789500"/>
            <a:ext cx="8595110" cy="369332"/>
          </a:xfrm>
          <a:prstGeom prst="rect">
            <a:avLst/>
          </a:prstGeom>
          <a:noFill/>
        </p:spPr>
        <p:txBody>
          <a:bodyPr wrap="none" rtlCol="0">
            <a:spAutoFit/>
          </a:bodyPr>
          <a:lstStyle/>
          <a:p>
            <a:r>
              <a:rPr lang="en-US" dirty="0"/>
              <a:t>*</a:t>
            </a:r>
            <a:r>
              <a:rPr lang="en-GB" sz="1800" dirty="0">
                <a:effectLst/>
                <a:latin typeface="Calibri" panose="020F0502020204030204" pitchFamily="34" charset="0"/>
                <a:ea typeface="Calibri" panose="020F0502020204030204" pitchFamily="34" charset="0"/>
              </a:rPr>
              <a:t>Deliverable dependent on external conditions to which the </a:t>
            </a:r>
            <a:r>
              <a:rPr lang="en-GB" sz="1800" dirty="0" err="1">
                <a:effectLst/>
                <a:latin typeface="Calibri" panose="020F0502020204030204" pitchFamily="34" charset="0"/>
                <a:ea typeface="Calibri" panose="020F0502020204030204" pitchFamily="34" charset="0"/>
              </a:rPr>
              <a:t>workpackage</a:t>
            </a:r>
            <a:r>
              <a:rPr lang="en-GB" sz="1800" dirty="0">
                <a:effectLst/>
                <a:latin typeface="Calibri" panose="020F0502020204030204" pitchFamily="34" charset="0"/>
                <a:ea typeface="Calibri" panose="020F0502020204030204" pitchFamily="34" charset="0"/>
              </a:rPr>
              <a:t> is constrained </a:t>
            </a:r>
            <a:endParaRPr lang="en-US" dirty="0"/>
          </a:p>
        </p:txBody>
      </p:sp>
    </p:spTree>
    <p:extLst>
      <p:ext uri="{BB962C8B-B14F-4D97-AF65-F5344CB8AC3E}">
        <p14:creationId xmlns:p14="http://schemas.microsoft.com/office/powerpoint/2010/main" val="193216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01FF-8C39-4C66-BA20-4630B242A733}"/>
              </a:ext>
            </a:extLst>
          </p:cNvPr>
          <p:cNvSpPr>
            <a:spLocks noGrp="1"/>
          </p:cNvSpPr>
          <p:nvPr>
            <p:ph type="title"/>
          </p:nvPr>
        </p:nvSpPr>
        <p:spPr/>
        <p:txBody>
          <a:bodyPr/>
          <a:lstStyle/>
          <a:p>
            <a:r>
              <a:rPr lang="en-US" b="1" dirty="0"/>
              <a:t>What’s next?</a:t>
            </a:r>
          </a:p>
        </p:txBody>
      </p:sp>
      <p:sp>
        <p:nvSpPr>
          <p:cNvPr id="3" name="Content Placeholder 2">
            <a:extLst>
              <a:ext uri="{FF2B5EF4-FFF2-40B4-BE49-F238E27FC236}">
                <a16:creationId xmlns:a16="http://schemas.microsoft.com/office/drawing/2014/main" id="{51E2BE6F-670E-43CA-9A0E-1678642C522D}"/>
              </a:ext>
            </a:extLst>
          </p:cNvPr>
          <p:cNvSpPr>
            <a:spLocks noGrp="1"/>
          </p:cNvSpPr>
          <p:nvPr>
            <p:ph idx="1"/>
          </p:nvPr>
        </p:nvSpPr>
        <p:spPr>
          <a:xfrm>
            <a:off x="609600" y="836712"/>
            <a:ext cx="11103024" cy="3816424"/>
          </a:xfrm>
        </p:spPr>
        <p:txBody>
          <a:bodyPr>
            <a:normAutofit fontScale="92500" lnSpcReduction="20000"/>
          </a:bodyPr>
          <a:lstStyle/>
          <a:p>
            <a:r>
              <a:rPr lang="en-US" dirty="0"/>
              <a:t>Output of this planning meeting: tasks status and tentative plans (to be further elaborated). What we are doing of this?</a:t>
            </a:r>
          </a:p>
          <a:p>
            <a:pPr marL="0" indent="0">
              <a:buNone/>
            </a:pPr>
            <a:endParaRPr lang="en-US" dirty="0"/>
          </a:p>
          <a:p>
            <a:r>
              <a:rPr lang="en-US" dirty="0"/>
              <a:t>Draft of the task assignment for 2023. Further interactions with PL/Area coordinators where needed</a:t>
            </a:r>
          </a:p>
          <a:p>
            <a:r>
              <a:rPr lang="en-US" dirty="0"/>
              <a:t>Proposal of the resources assigned to each task. This also concerns ETL, TGLs, Contact Persons for TGs</a:t>
            </a:r>
          </a:p>
          <a:p>
            <a:endParaRPr lang="en-US" dirty="0"/>
          </a:p>
          <a:p>
            <a:r>
              <a:rPr lang="en-US" dirty="0"/>
              <a:t>General criteria: focus the effort to support</a:t>
            </a:r>
          </a:p>
          <a:p>
            <a:pPr lvl="1"/>
            <a:r>
              <a:rPr lang="en-US" dirty="0"/>
              <a:t>Integrated Commissioning and related analysis</a:t>
            </a:r>
          </a:p>
          <a:p>
            <a:pPr lvl="1"/>
            <a:r>
              <a:rPr lang="en-US" dirty="0"/>
              <a:t>the Experiment Team in preparing the scientific </a:t>
            </a:r>
            <a:r>
              <a:rPr lang="en-US" dirty="0" err="1"/>
              <a:t>programme</a:t>
            </a:r>
            <a:r>
              <a:rPr lang="en-US" dirty="0"/>
              <a:t> (OP2 &amp; OP3)</a:t>
            </a:r>
          </a:p>
          <a:p>
            <a:pPr lvl="1"/>
            <a:r>
              <a:rPr lang="en-US" dirty="0"/>
              <a:t>Prioritizations of the enhancements: </a:t>
            </a:r>
          </a:p>
          <a:p>
            <a:pPr lvl="2"/>
            <a:r>
              <a:rPr lang="en-US" dirty="0"/>
              <a:t>support the completion of the running projects</a:t>
            </a:r>
          </a:p>
          <a:p>
            <a:pPr lvl="2"/>
            <a:r>
              <a:rPr lang="en-US" dirty="0"/>
              <a:t>new enhancements coherent with priorities and timeline of the scientific </a:t>
            </a:r>
            <a:r>
              <a:rPr lang="en-US" dirty="0" err="1"/>
              <a:t>programme</a:t>
            </a:r>
            <a:r>
              <a:rPr lang="en-US" dirty="0"/>
              <a:t> (and of course available resources)</a:t>
            </a:r>
          </a:p>
          <a:p>
            <a:pPr lvl="1"/>
            <a:r>
              <a:rPr lang="en-US" dirty="0"/>
              <a:t>Modeling for mid-long term objectives: revision of the plasma scenarios, W-divertor…</a:t>
            </a:r>
          </a:p>
          <a:p>
            <a:pPr lvl="1"/>
            <a:endParaRPr lang="en-US" dirty="0"/>
          </a:p>
          <a:p>
            <a:r>
              <a:rPr lang="en-US" dirty="0"/>
              <a:t>The JT-60SA EU community is at its first steps: even if some task has to be frozen, there is a strong interest in keeping in touch with all the valuable </a:t>
            </a:r>
            <a:r>
              <a:rPr lang="en-US" dirty="0" err="1"/>
              <a:t>expertises</a:t>
            </a:r>
            <a:r>
              <a:rPr lang="en-US" dirty="0"/>
              <a:t>. JT-60SA will evolves in time and will offer opportunities of involvement</a:t>
            </a:r>
          </a:p>
          <a:p>
            <a:pPr marL="0" indent="0">
              <a:buNone/>
            </a:pPr>
            <a:endParaRPr lang="en-US" dirty="0"/>
          </a:p>
          <a:p>
            <a:r>
              <a:rPr lang="en-US" dirty="0"/>
              <a:t>Preparation of the Annual Workplan 2023</a:t>
            </a:r>
          </a:p>
          <a:p>
            <a:endParaRPr lang="en-US" dirty="0"/>
          </a:p>
          <a:p>
            <a:r>
              <a:rPr lang="en-US" dirty="0"/>
              <a:t>Achievements/ highlights + objectives for AWP23 - Discussion/Approval at the Project Board (26 October) </a:t>
            </a:r>
          </a:p>
          <a:p>
            <a:endParaRPr lang="en-US" dirty="0"/>
          </a:p>
          <a:p>
            <a:pPr lvl="1"/>
            <a:endParaRPr lang="en-US" dirty="0"/>
          </a:p>
          <a:p>
            <a:pPr lvl="1"/>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7C8C2039-9839-49A9-8A1B-BE20716270D3}"/>
              </a:ext>
            </a:extLst>
          </p:cNvPr>
          <p:cNvSpPr>
            <a:spLocks noGrp="1"/>
          </p:cNvSpPr>
          <p:nvPr>
            <p:ph type="ftr" sz="quarter" idx="11"/>
          </p:nvPr>
        </p:nvSpPr>
        <p:spPr/>
        <p:txBody>
          <a:bodyPr/>
          <a:lstStyle/>
          <a:p>
            <a:r>
              <a:rPr lang="en-US"/>
              <a:t>C. Sozzi | 9th WPSA PM | 5-9 Sept 2022 | WPSA Summary</a:t>
            </a:r>
            <a:endParaRPr lang="en-GB" dirty="0"/>
          </a:p>
        </p:txBody>
      </p:sp>
      <p:sp>
        <p:nvSpPr>
          <p:cNvPr id="5" name="Slide Number Placeholder 4">
            <a:extLst>
              <a:ext uri="{FF2B5EF4-FFF2-40B4-BE49-F238E27FC236}">
                <a16:creationId xmlns:a16="http://schemas.microsoft.com/office/drawing/2014/main" id="{A7560317-0DDB-4C64-9DD6-7BF07A83F6EA}"/>
              </a:ext>
            </a:extLst>
          </p:cNvPr>
          <p:cNvSpPr>
            <a:spLocks noGrp="1"/>
          </p:cNvSpPr>
          <p:nvPr>
            <p:ph type="sldNum" sz="quarter" idx="12"/>
          </p:nvPr>
        </p:nvSpPr>
        <p:spPr/>
        <p:txBody>
          <a:bodyPr/>
          <a:lstStyle/>
          <a:p>
            <a:fld id="{6A6D9FA1-99C7-4910-8E32-B85D378B0060}" type="slidenum">
              <a:rPr lang="en-GB" smtClean="0"/>
              <a:pPr/>
              <a:t>6</a:t>
            </a:fld>
            <a:endParaRPr lang="en-GB" dirty="0"/>
          </a:p>
        </p:txBody>
      </p:sp>
      <p:pic>
        <p:nvPicPr>
          <p:cNvPr id="9" name="Picture 8">
            <a:extLst>
              <a:ext uri="{FF2B5EF4-FFF2-40B4-BE49-F238E27FC236}">
                <a16:creationId xmlns:a16="http://schemas.microsoft.com/office/drawing/2014/main" id="{1AC6AF12-6F31-4B48-8B2B-D0B1E7BDE3F2}"/>
              </a:ext>
            </a:extLst>
          </p:cNvPr>
          <p:cNvPicPr>
            <a:picLocks noChangeAspect="1"/>
          </p:cNvPicPr>
          <p:nvPr/>
        </p:nvPicPr>
        <p:blipFill>
          <a:blip r:embed="rId2"/>
          <a:stretch>
            <a:fillRect/>
          </a:stretch>
        </p:blipFill>
        <p:spPr>
          <a:xfrm>
            <a:off x="1487488" y="4653136"/>
            <a:ext cx="8497486" cy="1819529"/>
          </a:xfrm>
          <a:prstGeom prst="rect">
            <a:avLst/>
          </a:prstGeom>
        </p:spPr>
      </p:pic>
    </p:spTree>
    <p:extLst>
      <p:ext uri="{BB962C8B-B14F-4D97-AF65-F5344CB8AC3E}">
        <p14:creationId xmlns:p14="http://schemas.microsoft.com/office/powerpoint/2010/main" val="281521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FP8 </a:t>
            </a:r>
            <a:r>
              <a:rPr lang="it-IT" dirty="0" err="1"/>
              <a:t>Timeline</a:t>
            </a:r>
            <a:r>
              <a:rPr lang="it-IT" dirty="0"/>
              <a:t> </a:t>
            </a:r>
          </a:p>
        </p:txBody>
      </p:sp>
      <p:sp>
        <p:nvSpPr>
          <p:cNvPr id="3" name="Segnaposto contenuto 2"/>
          <p:cNvSpPr>
            <a:spLocks noGrp="1"/>
          </p:cNvSpPr>
          <p:nvPr>
            <p:ph idx="1"/>
          </p:nvPr>
        </p:nvSpPr>
        <p:spPr>
          <a:xfrm>
            <a:off x="1186367" y="1104900"/>
            <a:ext cx="9782175" cy="5090120"/>
          </a:xfrm>
        </p:spPr>
        <p:txBody>
          <a:bodyPr/>
          <a:lstStyle/>
          <a:p>
            <a:pPr marL="0" indent="0">
              <a:buNone/>
            </a:pPr>
            <a:r>
              <a:rPr lang="it-IT" sz="2800" b="1" dirty="0">
                <a:solidFill>
                  <a:schemeClr val="accent1">
                    <a:lumMod val="75000"/>
                  </a:schemeClr>
                </a:solidFill>
                <a:latin typeface="Arial" panose="020B0604020202020204" pitchFamily="34" charset="0"/>
              </a:rPr>
              <a:t>2022 Reporting</a:t>
            </a:r>
            <a:endParaRPr lang="en-GB" sz="2800" dirty="0">
              <a:latin typeface="Arial" panose="020B0604020202020204" pitchFamily="34" charset="0"/>
            </a:endParaRPr>
          </a:p>
          <a:p>
            <a:pPr marL="0" indent="0" algn="ctr">
              <a:buNone/>
            </a:pPr>
            <a:r>
              <a:rPr lang="en-GB" sz="2800" dirty="0">
                <a:latin typeface="Arial" panose="020B0604020202020204" pitchFamily="34" charset="0"/>
              </a:rPr>
              <a:t>FP8 Grant Agreement ends the 31</a:t>
            </a:r>
            <a:r>
              <a:rPr lang="en-GB" sz="2800" baseline="30000" dirty="0">
                <a:latin typeface="Arial" panose="020B0604020202020204" pitchFamily="34" charset="0"/>
              </a:rPr>
              <a:t>st</a:t>
            </a:r>
            <a:r>
              <a:rPr lang="en-GB" sz="2800" dirty="0">
                <a:latin typeface="Arial" panose="020B0604020202020204" pitchFamily="34" charset="0"/>
              </a:rPr>
              <a:t> December 2022</a:t>
            </a:r>
            <a:endParaRPr lang="en-GB" sz="3200" b="1" dirty="0">
              <a:latin typeface="Arial" panose="020B0604020202020204" pitchFamily="34" charset="0"/>
              <a:sym typeface="Wingdings" panose="05000000000000000000" pitchFamily="2" charset="2"/>
            </a:endParaRPr>
          </a:p>
          <a:p>
            <a:pPr marL="0" lvl="2" indent="0" algn="ctr">
              <a:buNone/>
            </a:pPr>
            <a:endParaRPr lang="en-GB" sz="2800" b="1" dirty="0">
              <a:solidFill>
                <a:schemeClr val="accent1">
                  <a:lumMod val="75000"/>
                </a:schemeClr>
              </a:solidFill>
              <a:latin typeface="Arial" panose="020B0604020202020204" pitchFamily="34" charset="0"/>
              <a:sym typeface="Wingdings" panose="05000000000000000000" pitchFamily="2" charset="2"/>
            </a:endParaRPr>
          </a:p>
          <a:p>
            <a:pPr marL="0" lvl="2" indent="0" algn="ctr">
              <a:buNone/>
            </a:pPr>
            <a:r>
              <a:rPr lang="en-GB" sz="2800" b="1" dirty="0">
                <a:solidFill>
                  <a:schemeClr val="accent1">
                    <a:lumMod val="75000"/>
                  </a:schemeClr>
                </a:solidFill>
                <a:latin typeface="Arial" panose="020B0604020202020204" pitchFamily="34" charset="0"/>
                <a:sym typeface="Wingdings" panose="05000000000000000000" pitchFamily="2" charset="2"/>
              </a:rPr>
              <a:t>Mandatory</a:t>
            </a:r>
            <a:endParaRPr lang="en-GB" sz="2800" b="1" dirty="0">
              <a:solidFill>
                <a:schemeClr val="accent1">
                  <a:lumMod val="75000"/>
                </a:schemeClr>
              </a:solidFill>
              <a:latin typeface="Arial" panose="020B0604020202020204" pitchFamily="34" charset="0"/>
            </a:endParaRPr>
          </a:p>
          <a:p>
            <a:r>
              <a:rPr lang="en-GB" sz="2800" dirty="0">
                <a:latin typeface="Arial" panose="020B0604020202020204" pitchFamily="34" charset="0"/>
              </a:rPr>
              <a:t>1</a:t>
            </a:r>
            <a:r>
              <a:rPr lang="en-GB" sz="2800" baseline="30000" dirty="0">
                <a:latin typeface="Arial" panose="020B0604020202020204" pitchFamily="34" charset="0"/>
              </a:rPr>
              <a:t>st</a:t>
            </a:r>
            <a:r>
              <a:rPr lang="en-GB" sz="2800" dirty="0">
                <a:latin typeface="Arial" panose="020B0604020202020204" pitchFamily="34" charset="0"/>
              </a:rPr>
              <a:t> December </a:t>
            </a:r>
            <a:r>
              <a:rPr lang="en-GB" sz="2800" dirty="0">
                <a:latin typeface="Arial" panose="020B0604020202020204" pitchFamily="34" charset="0"/>
                <a:sym typeface="Wingdings" panose="05000000000000000000" pitchFamily="2" charset="2"/>
              </a:rPr>
              <a:t> Report signed on IDM by all authors and co-authors</a:t>
            </a:r>
          </a:p>
          <a:p>
            <a:pPr marL="0" indent="0">
              <a:buNone/>
            </a:pPr>
            <a:endParaRPr lang="en-GB" sz="2000" dirty="0">
              <a:latin typeface="Arial" panose="020B0604020202020204" pitchFamily="34" charset="0"/>
              <a:sym typeface="Wingdings" panose="05000000000000000000" pitchFamily="2" charset="2"/>
            </a:endParaRPr>
          </a:p>
          <a:p>
            <a:pPr marL="0" indent="0">
              <a:buNone/>
            </a:pPr>
            <a:r>
              <a:rPr lang="en-GB" sz="2000" dirty="0">
                <a:latin typeface="Arial" panose="020B0604020202020204" pitchFamily="34" charset="0"/>
                <a:sym typeface="Wingdings" panose="05000000000000000000" pitchFamily="2" charset="2"/>
              </a:rPr>
              <a:t>*</a:t>
            </a:r>
            <a:r>
              <a:rPr lang="en-US" sz="2000" u="sng" dirty="0">
                <a:latin typeface="Arial" panose="020B0604020202020204" pitchFamily="34" charset="0"/>
              </a:rPr>
              <a:t>Note: review and approval process can only start if the document is signed by the author and all co-authors</a:t>
            </a:r>
          </a:p>
          <a:p>
            <a:pPr marL="0" indent="0">
              <a:buNone/>
            </a:pPr>
            <a:endParaRPr lang="en-GB" sz="2000" dirty="0">
              <a:latin typeface="Arial" panose="020B0604020202020204" pitchFamily="34" charset="0"/>
              <a:sym typeface="Wingdings" panose="05000000000000000000" pitchFamily="2" charset="2"/>
            </a:endParaRPr>
          </a:p>
          <a:p>
            <a:r>
              <a:rPr lang="en-GB" sz="2800" dirty="0">
                <a:latin typeface="Arial" panose="020B0604020202020204" pitchFamily="34" charset="0"/>
                <a:sym typeface="Wingdings" panose="05000000000000000000" pitchFamily="2" charset="2"/>
              </a:rPr>
              <a:t>23</a:t>
            </a:r>
            <a:r>
              <a:rPr lang="en-GB" sz="2800" baseline="30000" dirty="0">
                <a:latin typeface="Arial" panose="020B0604020202020204" pitchFamily="34" charset="0"/>
                <a:sym typeface="Wingdings" panose="05000000000000000000" pitchFamily="2" charset="2"/>
              </a:rPr>
              <a:t>rd </a:t>
            </a:r>
            <a:r>
              <a:rPr lang="en-GB" sz="2800" dirty="0">
                <a:latin typeface="Arial" panose="020B0604020202020204" pitchFamily="34" charset="0"/>
                <a:sym typeface="Wingdings" panose="05000000000000000000" pitchFamily="2" charset="2"/>
              </a:rPr>
              <a:t> December Report reviewed and approved by PL</a:t>
            </a:r>
          </a:p>
          <a:p>
            <a:endParaRPr lang="en-GB" dirty="0">
              <a:latin typeface="Arial" panose="020B0604020202020204" pitchFamily="34" charset="0"/>
              <a:sym typeface="Wingdings" panose="05000000000000000000" pitchFamily="2" charset="2"/>
            </a:endParaRPr>
          </a:p>
          <a:p>
            <a:pPr marL="0" indent="0">
              <a:buNone/>
            </a:pPr>
            <a:endParaRPr lang="en-GB" dirty="0">
              <a:latin typeface="Arial" panose="020B0604020202020204" pitchFamily="34" charset="0"/>
            </a:endParaRPr>
          </a:p>
        </p:txBody>
      </p:sp>
      <p:sp>
        <p:nvSpPr>
          <p:cNvPr id="5" name="Segnaposto numero diapositiva 4"/>
          <p:cNvSpPr>
            <a:spLocks noGrp="1"/>
          </p:cNvSpPr>
          <p:nvPr>
            <p:ph type="sldNum" sz="quarter" idx="4"/>
          </p:nvPr>
        </p:nvSpPr>
        <p:spPr/>
        <p:txBody>
          <a:bodyPr/>
          <a:lstStyle/>
          <a:p>
            <a:fld id="{5455EFC8-7735-4AFA-B741-F1E10DD30CC1}" type="slidenum">
              <a:rPr lang="en-GB">
                <a:solidFill>
                  <a:prstClr val="black">
                    <a:tint val="75000"/>
                  </a:prstClr>
                </a:solidFill>
                <a:ea typeface="ＭＳ Ｐゴシック" pitchFamily="34" charset="-128"/>
              </a:rPr>
              <a:pPr/>
              <a:t>7</a:t>
            </a:fld>
            <a:endParaRPr lang="en-GB">
              <a:solidFill>
                <a:prstClr val="black">
                  <a:tint val="75000"/>
                </a:prstClr>
              </a:solidFill>
              <a:ea typeface="ＭＳ Ｐゴシック" pitchFamily="34" charset="-128"/>
            </a:endParaRPr>
          </a:p>
        </p:txBody>
      </p:sp>
      <p:sp>
        <p:nvSpPr>
          <p:cNvPr id="4" name="Footer Placeholder 3">
            <a:extLst>
              <a:ext uri="{FF2B5EF4-FFF2-40B4-BE49-F238E27FC236}">
                <a16:creationId xmlns:a16="http://schemas.microsoft.com/office/drawing/2014/main" id="{C080A4F6-3014-4FA7-8841-5CFBC55560C8}"/>
              </a:ext>
            </a:extLst>
          </p:cNvPr>
          <p:cNvSpPr>
            <a:spLocks noGrp="1"/>
          </p:cNvSpPr>
          <p:nvPr>
            <p:ph type="ftr" sz="quarter" idx="11"/>
          </p:nvPr>
        </p:nvSpPr>
        <p:spPr/>
        <p:txBody>
          <a:bodyPr/>
          <a:lstStyle/>
          <a:p>
            <a:pPr algn="r"/>
            <a:r>
              <a:rPr lang="en-US"/>
              <a:t>C. Sozzi | 9th WPSA PM | 5-9 Sept 2022 | WPSA Summary</a:t>
            </a:r>
          </a:p>
        </p:txBody>
      </p:sp>
    </p:spTree>
    <p:extLst>
      <p:ext uri="{BB962C8B-B14F-4D97-AF65-F5344CB8AC3E}">
        <p14:creationId xmlns:p14="http://schemas.microsoft.com/office/powerpoint/2010/main" val="79487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FP9 </a:t>
            </a:r>
            <a:r>
              <a:rPr lang="it-IT" dirty="0" err="1"/>
              <a:t>Timeline</a:t>
            </a:r>
            <a:r>
              <a:rPr lang="it-IT" dirty="0"/>
              <a:t>: report and budget </a:t>
            </a:r>
            <a:r>
              <a:rPr lang="it-IT" dirty="0" err="1"/>
              <a:t>review</a:t>
            </a:r>
            <a:endParaRPr lang="it-IT" dirty="0"/>
          </a:p>
        </p:txBody>
      </p:sp>
      <p:sp>
        <p:nvSpPr>
          <p:cNvPr id="5" name="Segnaposto numero diapositiva 4"/>
          <p:cNvSpPr>
            <a:spLocks noGrp="1"/>
          </p:cNvSpPr>
          <p:nvPr>
            <p:ph type="sldNum" sz="quarter" idx="4"/>
          </p:nvPr>
        </p:nvSpPr>
        <p:spPr/>
        <p:txBody>
          <a:bodyPr/>
          <a:lstStyle/>
          <a:p>
            <a:fld id="{5455EFC8-7735-4AFA-B741-F1E10DD30CC1}" type="slidenum">
              <a:rPr lang="en-GB">
                <a:solidFill>
                  <a:prstClr val="black">
                    <a:tint val="75000"/>
                  </a:prstClr>
                </a:solidFill>
                <a:ea typeface="ＭＳ Ｐゴシック" pitchFamily="34" charset="-128"/>
              </a:rPr>
              <a:pPr/>
              <a:t>8</a:t>
            </a:fld>
            <a:endParaRPr lang="en-GB">
              <a:solidFill>
                <a:prstClr val="black">
                  <a:tint val="75000"/>
                </a:prstClr>
              </a:solidFill>
              <a:ea typeface="ＭＳ Ｐゴシック" pitchFamily="34" charset="-128"/>
            </a:endParaRPr>
          </a:p>
        </p:txBody>
      </p:sp>
      <p:sp>
        <p:nvSpPr>
          <p:cNvPr id="3" name="CasellaDiTesto 2"/>
          <p:cNvSpPr txBox="1"/>
          <p:nvPr/>
        </p:nvSpPr>
        <p:spPr>
          <a:xfrm>
            <a:off x="1337472" y="660592"/>
            <a:ext cx="9445303" cy="6463308"/>
          </a:xfrm>
          <a:prstGeom prst="rect">
            <a:avLst/>
          </a:prstGeom>
          <a:noFill/>
        </p:spPr>
        <p:txBody>
          <a:bodyPr wrap="square" rtlCol="0">
            <a:spAutoFit/>
          </a:bodyPr>
          <a:lstStyle/>
          <a:p>
            <a:pPr fontAlgn="base">
              <a:spcBef>
                <a:spcPct val="0"/>
              </a:spcBef>
              <a:spcAft>
                <a:spcPct val="0"/>
              </a:spcAft>
            </a:pPr>
            <a:r>
              <a:rPr kumimoji="1" lang="it-IT" sz="2800" b="1" dirty="0">
                <a:solidFill>
                  <a:srgbClr val="4F81BD">
                    <a:lumMod val="75000"/>
                  </a:srgbClr>
                </a:solidFill>
                <a:latin typeface="Arial" charset="0"/>
                <a:ea typeface="ＭＳ Ｐゴシック" pitchFamily="34" charset="-128"/>
              </a:rPr>
              <a:t>2022 Reporting</a:t>
            </a:r>
          </a:p>
          <a:p>
            <a:pPr fontAlgn="base">
              <a:spcBef>
                <a:spcPct val="0"/>
              </a:spcBef>
              <a:spcAft>
                <a:spcPct val="0"/>
              </a:spcAft>
            </a:pPr>
            <a:endParaRPr kumimoji="1" lang="it-IT" sz="2000" dirty="0">
              <a:solidFill>
                <a:prstClr val="black"/>
              </a:solidFill>
              <a:latin typeface="Arial" charset="0"/>
              <a:ea typeface="ＭＳ Ｐゴシック" pitchFamily="34" charset="-128"/>
            </a:endParaRPr>
          </a:p>
          <a:p>
            <a:pPr fontAlgn="base">
              <a:spcBef>
                <a:spcPct val="0"/>
              </a:spcBef>
              <a:spcAft>
                <a:spcPct val="0"/>
              </a:spcAft>
            </a:pPr>
            <a:r>
              <a:rPr kumimoji="1" lang="it-IT" sz="2000" dirty="0">
                <a:solidFill>
                  <a:prstClr val="black"/>
                </a:solidFill>
                <a:latin typeface="Arial" charset="0"/>
                <a:ea typeface="ＭＳ Ｐゴシック" pitchFamily="34" charset="-128"/>
              </a:rPr>
              <a:t>1</a:t>
            </a:r>
            <a:r>
              <a:rPr kumimoji="1" lang="it-IT" sz="2000" baseline="30000" dirty="0">
                <a:solidFill>
                  <a:prstClr val="black"/>
                </a:solidFill>
                <a:latin typeface="Arial" charset="0"/>
                <a:ea typeface="ＭＳ Ｐゴシック" pitchFamily="34" charset="-128"/>
              </a:rPr>
              <a:t>st</a:t>
            </a:r>
            <a:r>
              <a:rPr kumimoji="1" lang="it-IT" sz="2000" dirty="0">
                <a:solidFill>
                  <a:prstClr val="black"/>
                </a:solidFill>
                <a:latin typeface="Arial" charset="0"/>
                <a:ea typeface="ＭＳ Ｐゴシック" pitchFamily="34" charset="-128"/>
              </a:rPr>
              <a:t> </a:t>
            </a:r>
            <a:r>
              <a:rPr kumimoji="1" lang="it-IT" sz="2000" dirty="0" err="1">
                <a:solidFill>
                  <a:prstClr val="black"/>
                </a:solidFill>
                <a:latin typeface="Arial" charset="0"/>
                <a:ea typeface="ＭＳ Ｐゴシック" pitchFamily="34" charset="-128"/>
              </a:rPr>
              <a:t>October</a:t>
            </a:r>
            <a:r>
              <a:rPr kumimoji="1" lang="it-IT" sz="2000" dirty="0">
                <a:solidFill>
                  <a:prstClr val="black"/>
                </a:solidFill>
                <a:latin typeface="Arial" charset="0"/>
                <a:ea typeface="ＭＳ Ｐゴシック" pitchFamily="34" charset="-128"/>
              </a:rPr>
              <a:t> 		</a:t>
            </a:r>
            <a:r>
              <a:rPr kumimoji="1" lang="it-IT" sz="2000" dirty="0">
                <a:solidFill>
                  <a:prstClr val="black"/>
                </a:solidFill>
                <a:latin typeface="Arial" charset="0"/>
                <a:ea typeface="ＭＳ Ｐゴシック" pitchFamily="34" charset="-128"/>
                <a:sym typeface="Wingdings" panose="05000000000000000000" pitchFamily="2" charset="2"/>
              </a:rPr>
              <a:t> Report </a:t>
            </a:r>
            <a:r>
              <a:rPr kumimoji="1" lang="it-IT" sz="2000" dirty="0" err="1">
                <a:solidFill>
                  <a:prstClr val="black"/>
                </a:solidFill>
                <a:latin typeface="Arial" charset="0"/>
                <a:ea typeface="ＭＳ Ｐゴシック" pitchFamily="34" charset="-128"/>
                <a:sym typeface="Wingdings" panose="05000000000000000000" pitchFamily="2" charset="2"/>
              </a:rPr>
              <a:t>templates</a:t>
            </a:r>
            <a:r>
              <a:rPr kumimoji="1" lang="it-IT" sz="2000" dirty="0">
                <a:solidFill>
                  <a:prstClr val="black"/>
                </a:solidFill>
                <a:latin typeface="Arial" charset="0"/>
                <a:ea typeface="ＭＳ Ｐゴシック" pitchFamily="34" charset="-128"/>
                <a:sym typeface="Wingdings" panose="05000000000000000000" pitchFamily="2" charset="2"/>
              </a:rPr>
              <a:t> ready on IDM</a:t>
            </a:r>
          </a:p>
          <a:p>
            <a:pPr fontAlgn="base">
              <a:spcBef>
                <a:spcPct val="0"/>
              </a:spcBef>
              <a:spcAft>
                <a:spcPct val="0"/>
              </a:spcAft>
            </a:pPr>
            <a:endParaRPr kumimoji="1" lang="it-IT" sz="2000" b="1" u="sng"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it-IT" sz="2400" b="1" u="sng" dirty="0" err="1">
                <a:solidFill>
                  <a:srgbClr val="4F81BD">
                    <a:lumMod val="75000"/>
                  </a:srgbClr>
                </a:solidFill>
                <a:latin typeface="Arial" charset="0"/>
                <a:ea typeface="ＭＳ Ｐゴシック" pitchFamily="34" charset="-128"/>
                <a:sym typeface="Wingdings" panose="05000000000000000000" pitchFamily="2" charset="2"/>
              </a:rPr>
              <a:t>Enhancements</a:t>
            </a:r>
            <a:endParaRPr kumimoji="1" lang="it-IT" sz="2400" b="1" u="sng" dirty="0">
              <a:solidFill>
                <a:srgbClr val="4F81BD">
                  <a:lumMod val="75000"/>
                </a:srgbClr>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it-IT" sz="2000" b="1" dirty="0">
                <a:solidFill>
                  <a:srgbClr val="FF0000"/>
                </a:solidFill>
                <a:latin typeface="Arial" charset="0"/>
                <a:ea typeface="ＭＳ Ｐゴシック" pitchFamily="34" charset="-128"/>
                <a:sym typeface="Wingdings" panose="05000000000000000000" pitchFamily="2" charset="2"/>
              </a:rPr>
              <a:t>15 </a:t>
            </a:r>
            <a:r>
              <a:rPr kumimoji="1" lang="it-IT" sz="2000" dirty="0">
                <a:solidFill>
                  <a:srgbClr val="FF0000"/>
                </a:solidFill>
                <a:latin typeface="Arial" charset="0"/>
                <a:ea typeface="ＭＳ Ｐゴシック" pitchFamily="34" charset="-128"/>
                <a:sym typeface="Wingdings" panose="05000000000000000000" pitchFamily="2" charset="2"/>
              </a:rPr>
              <a:t>November </a:t>
            </a:r>
            <a:r>
              <a:rPr kumimoji="1" lang="it-IT" sz="2000" dirty="0">
                <a:solidFill>
                  <a:prstClr val="black"/>
                </a:solidFill>
                <a:latin typeface="Arial" charset="0"/>
                <a:ea typeface="ＭＳ Ｐゴシック" pitchFamily="34" charset="-128"/>
                <a:sym typeface="Wingdings" panose="05000000000000000000" pitchFamily="2" charset="2"/>
              </a:rPr>
              <a:t>		 Reports </a:t>
            </a:r>
            <a:r>
              <a:rPr kumimoji="1" lang="en-GB" sz="2000" dirty="0">
                <a:solidFill>
                  <a:prstClr val="black"/>
                </a:solidFill>
                <a:latin typeface="Arial" charset="0"/>
                <a:ea typeface="ＭＳ Ｐゴシック" pitchFamily="34" charset="-128"/>
                <a:sym typeface="Wingdings" panose="05000000000000000000" pitchFamily="2" charset="2"/>
              </a:rPr>
              <a:t>signed on IDM by all authors and co-authors</a:t>
            </a:r>
          </a:p>
          <a:p>
            <a:pPr fontAlgn="base">
              <a:spcBef>
                <a:spcPct val="0"/>
              </a:spcBef>
              <a:spcAft>
                <a:spcPct val="0"/>
              </a:spcAft>
            </a:pPr>
            <a:r>
              <a:rPr kumimoji="1" lang="en-GB" sz="2000" dirty="0">
                <a:solidFill>
                  <a:prstClr val="black"/>
                </a:solidFill>
                <a:latin typeface="Arial" charset="0"/>
                <a:ea typeface="ＭＳ Ｐゴシック" pitchFamily="34" charset="-128"/>
                <a:sym typeface="Wingdings" panose="05000000000000000000" pitchFamily="2" charset="2"/>
              </a:rPr>
              <a:t>1</a:t>
            </a:r>
            <a:r>
              <a:rPr kumimoji="1" lang="it-IT" sz="2000" baseline="30000" dirty="0">
                <a:solidFill>
                  <a:prstClr val="black"/>
                </a:solidFill>
                <a:latin typeface="Arial" charset="0"/>
                <a:ea typeface="ＭＳ Ｐゴシック" pitchFamily="34" charset="-128"/>
              </a:rPr>
              <a:t>st</a:t>
            </a:r>
            <a:r>
              <a:rPr kumimoji="1" lang="en-GB" sz="2000" dirty="0">
                <a:solidFill>
                  <a:prstClr val="black"/>
                </a:solidFill>
                <a:latin typeface="Arial" charset="0"/>
                <a:ea typeface="ＭＳ Ｐゴシック" pitchFamily="34" charset="-128"/>
                <a:sym typeface="Wingdings" panose="05000000000000000000" pitchFamily="2" charset="2"/>
              </a:rPr>
              <a:t> December 		 Reports reviewed and approved on IDM</a:t>
            </a:r>
          </a:p>
          <a:p>
            <a:pPr fontAlgn="base">
              <a:spcBef>
                <a:spcPct val="0"/>
              </a:spcBef>
              <a:spcAft>
                <a:spcPct val="0"/>
              </a:spcAft>
            </a:pPr>
            <a:endParaRPr kumimoji="1" lang="en-GB" sz="2000" b="1"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en-GB" sz="2400" b="1" u="sng" dirty="0">
                <a:solidFill>
                  <a:srgbClr val="4F81BD">
                    <a:lumMod val="75000"/>
                  </a:srgbClr>
                </a:solidFill>
                <a:latin typeface="Arial" charset="0"/>
                <a:ea typeface="ＭＳ Ｐゴシック" pitchFamily="34" charset="-128"/>
                <a:sym typeface="Wingdings" panose="05000000000000000000" pitchFamily="2" charset="2"/>
              </a:rPr>
              <a:t>All others area</a:t>
            </a:r>
          </a:p>
          <a:p>
            <a:pPr fontAlgn="base">
              <a:spcBef>
                <a:spcPct val="0"/>
              </a:spcBef>
              <a:spcAft>
                <a:spcPct val="0"/>
              </a:spcAft>
            </a:pPr>
            <a:r>
              <a:rPr kumimoji="1" lang="en-GB" sz="2000" dirty="0">
                <a:solidFill>
                  <a:prstClr val="black"/>
                </a:solidFill>
                <a:latin typeface="Arial" charset="0"/>
                <a:ea typeface="ＭＳ Ｐゴシック" pitchFamily="34" charset="-128"/>
                <a:sym typeface="Wingdings" panose="05000000000000000000" pitchFamily="2" charset="2"/>
              </a:rPr>
              <a:t>15</a:t>
            </a:r>
            <a:r>
              <a:rPr kumimoji="1" lang="en-GB" sz="2000" baseline="30000" dirty="0">
                <a:solidFill>
                  <a:prstClr val="black"/>
                </a:solidFill>
                <a:latin typeface="Arial" charset="0"/>
                <a:ea typeface="ＭＳ Ｐゴシック" pitchFamily="34" charset="-128"/>
                <a:sym typeface="Wingdings" panose="05000000000000000000" pitchFamily="2" charset="2"/>
              </a:rPr>
              <a:t>th</a:t>
            </a:r>
            <a:r>
              <a:rPr kumimoji="1" lang="en-GB" sz="2000" dirty="0">
                <a:solidFill>
                  <a:prstClr val="black"/>
                </a:solidFill>
                <a:latin typeface="Arial" charset="0"/>
                <a:ea typeface="ＭＳ Ｐゴシック" pitchFamily="34" charset="-128"/>
                <a:sym typeface="Wingdings" panose="05000000000000000000" pitchFamily="2" charset="2"/>
              </a:rPr>
              <a:t> December		 </a:t>
            </a:r>
            <a:r>
              <a:rPr kumimoji="1" lang="it-IT" sz="2000" dirty="0">
                <a:solidFill>
                  <a:prstClr val="black"/>
                </a:solidFill>
                <a:latin typeface="Arial" charset="0"/>
                <a:ea typeface="ＭＳ Ｐゴシック" pitchFamily="34" charset="-128"/>
                <a:sym typeface="Wingdings" panose="05000000000000000000" pitchFamily="2" charset="2"/>
              </a:rPr>
              <a:t>Reports </a:t>
            </a:r>
            <a:r>
              <a:rPr kumimoji="1" lang="en-GB" sz="2000" dirty="0">
                <a:solidFill>
                  <a:prstClr val="black"/>
                </a:solidFill>
                <a:latin typeface="Arial" charset="0"/>
                <a:ea typeface="ＭＳ Ｐゴシック" pitchFamily="34" charset="-128"/>
                <a:sym typeface="Wingdings" panose="05000000000000000000" pitchFamily="2" charset="2"/>
              </a:rPr>
              <a:t>signed on IDM by all authors and co-authors</a:t>
            </a:r>
          </a:p>
          <a:p>
            <a:pPr fontAlgn="base">
              <a:spcBef>
                <a:spcPct val="0"/>
              </a:spcBef>
              <a:spcAft>
                <a:spcPct val="0"/>
              </a:spcAft>
            </a:pPr>
            <a:r>
              <a:rPr kumimoji="1" lang="en-GB" sz="2000" dirty="0">
                <a:solidFill>
                  <a:prstClr val="black"/>
                </a:solidFill>
                <a:latin typeface="Arial" charset="0"/>
                <a:ea typeface="ＭＳ Ｐゴシック" pitchFamily="34" charset="-128"/>
                <a:sym typeface="Wingdings" panose="05000000000000000000" pitchFamily="2" charset="2"/>
              </a:rPr>
              <a:t>23</a:t>
            </a:r>
            <a:r>
              <a:rPr kumimoji="1" lang="en-GB" sz="2000" baseline="30000" dirty="0">
                <a:solidFill>
                  <a:prstClr val="black"/>
                </a:solidFill>
                <a:latin typeface="Arial" charset="0"/>
                <a:ea typeface="ＭＳ Ｐゴシック" pitchFamily="34" charset="-128"/>
                <a:sym typeface="Wingdings" panose="05000000000000000000" pitchFamily="2" charset="2"/>
              </a:rPr>
              <a:t>rd</a:t>
            </a:r>
            <a:r>
              <a:rPr kumimoji="1" lang="en-GB" sz="2000" dirty="0">
                <a:solidFill>
                  <a:prstClr val="black"/>
                </a:solidFill>
                <a:latin typeface="Arial" charset="0"/>
                <a:ea typeface="ＭＳ Ｐゴシック" pitchFamily="34" charset="-128"/>
                <a:sym typeface="Wingdings" panose="05000000000000000000" pitchFamily="2" charset="2"/>
              </a:rPr>
              <a:t> or 31</a:t>
            </a:r>
            <a:r>
              <a:rPr kumimoji="1" lang="en-GB" sz="2000" baseline="30000" dirty="0">
                <a:solidFill>
                  <a:prstClr val="black"/>
                </a:solidFill>
                <a:latin typeface="Arial" charset="0"/>
                <a:ea typeface="ＭＳ Ｐゴシック" pitchFamily="34" charset="-128"/>
                <a:sym typeface="Wingdings" panose="05000000000000000000" pitchFamily="2" charset="2"/>
              </a:rPr>
              <a:t>st</a:t>
            </a:r>
            <a:r>
              <a:rPr kumimoji="1" lang="en-GB" sz="2000" dirty="0">
                <a:solidFill>
                  <a:prstClr val="black"/>
                </a:solidFill>
                <a:latin typeface="Arial" charset="0"/>
                <a:ea typeface="ＭＳ Ｐゴシック" pitchFamily="34" charset="-128"/>
                <a:sym typeface="Wingdings" panose="05000000000000000000" pitchFamily="2" charset="2"/>
              </a:rPr>
              <a:t> December*	 Reports reviewed and approved on IDM</a:t>
            </a:r>
          </a:p>
          <a:p>
            <a:pPr fontAlgn="base">
              <a:spcBef>
                <a:spcPct val="0"/>
              </a:spcBef>
              <a:spcAft>
                <a:spcPct val="0"/>
              </a:spcAft>
            </a:pPr>
            <a:endParaRPr kumimoji="1" lang="en-GB"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en-GB" dirty="0">
                <a:solidFill>
                  <a:prstClr val="black"/>
                </a:solidFill>
                <a:latin typeface="Arial" charset="0"/>
                <a:ea typeface="ＭＳ Ｐゴシック" pitchFamily="34" charset="-128"/>
                <a:sym typeface="Wingdings" panose="05000000000000000000" pitchFamily="2" charset="2"/>
              </a:rPr>
              <a:t>*According to IMS deadline</a:t>
            </a:r>
          </a:p>
          <a:p>
            <a:pPr fontAlgn="base">
              <a:spcBef>
                <a:spcPct val="0"/>
              </a:spcBef>
              <a:spcAft>
                <a:spcPct val="0"/>
              </a:spcAft>
            </a:pPr>
            <a:endParaRPr kumimoji="1" lang="en-GB"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en-GB" sz="2000" dirty="0">
                <a:solidFill>
                  <a:prstClr val="black"/>
                </a:solidFill>
                <a:latin typeface="Arial" charset="0"/>
                <a:ea typeface="ＭＳ Ｐゴシック" pitchFamily="34" charset="-128"/>
                <a:sym typeface="Wingdings" panose="05000000000000000000" pitchFamily="2" charset="2"/>
              </a:rPr>
              <a:t>If you are already aware of delay or open issues that can affect the preparation of the report, please inform asap your area coordinator</a:t>
            </a:r>
          </a:p>
          <a:p>
            <a:pPr fontAlgn="base">
              <a:spcBef>
                <a:spcPct val="0"/>
              </a:spcBef>
              <a:spcAft>
                <a:spcPct val="0"/>
              </a:spcAft>
            </a:pPr>
            <a:endParaRPr kumimoji="1" lang="en-GB"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en-GB" sz="2000" dirty="0">
                <a:solidFill>
                  <a:prstClr val="black"/>
                </a:solidFill>
                <a:latin typeface="Arial" charset="0"/>
                <a:ea typeface="ＭＳ Ｐゴシック" pitchFamily="34" charset="-128"/>
                <a:sym typeface="Wingdings" panose="05000000000000000000" pitchFamily="2" charset="2"/>
              </a:rPr>
              <a:t>**</a:t>
            </a:r>
            <a:r>
              <a:rPr kumimoji="1" lang="en-US" sz="2000" u="sng" dirty="0">
                <a:solidFill>
                  <a:prstClr val="black"/>
                </a:solidFill>
                <a:latin typeface="Arial" charset="0"/>
                <a:ea typeface="ＭＳ Ｐゴシック" pitchFamily="34" charset="-128"/>
              </a:rPr>
              <a:t>Note: review and approval process can only start if the document is signed by the author and all co-authors</a:t>
            </a:r>
            <a:endParaRPr kumimoji="1" lang="en-GB"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endParaRPr kumimoji="1" lang="en-GB" sz="2000" dirty="0">
              <a:solidFill>
                <a:prstClr val="black"/>
              </a:solidFill>
              <a:latin typeface="Arial" charset="0"/>
              <a:ea typeface="ＭＳ Ｐゴシック" pitchFamily="34" charset="-128"/>
              <a:sym typeface="Wingdings" panose="05000000000000000000" pitchFamily="2" charset="2"/>
            </a:endParaRPr>
          </a:p>
        </p:txBody>
      </p:sp>
      <p:sp>
        <p:nvSpPr>
          <p:cNvPr id="4" name="Footer Placeholder 3">
            <a:extLst>
              <a:ext uri="{FF2B5EF4-FFF2-40B4-BE49-F238E27FC236}">
                <a16:creationId xmlns:a16="http://schemas.microsoft.com/office/drawing/2014/main" id="{E434C00F-3527-4FD9-B8AB-D605411CE5C1}"/>
              </a:ext>
            </a:extLst>
          </p:cNvPr>
          <p:cNvSpPr>
            <a:spLocks noGrp="1"/>
          </p:cNvSpPr>
          <p:nvPr>
            <p:ph type="ftr" sz="quarter" idx="11"/>
          </p:nvPr>
        </p:nvSpPr>
        <p:spPr/>
        <p:txBody>
          <a:bodyPr/>
          <a:lstStyle/>
          <a:p>
            <a:pPr algn="r"/>
            <a:r>
              <a:rPr lang="en-US"/>
              <a:t>C. Sozzi | 9th WPSA PM | 5-9 Sept 2022 | WPSA Summary</a:t>
            </a:r>
          </a:p>
        </p:txBody>
      </p:sp>
    </p:spTree>
    <p:extLst>
      <p:ext uri="{BB962C8B-B14F-4D97-AF65-F5344CB8AC3E}">
        <p14:creationId xmlns:p14="http://schemas.microsoft.com/office/powerpoint/2010/main" val="9990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AW 2023 budget </a:t>
            </a:r>
            <a:r>
              <a:rPr lang="it-IT" dirty="0" err="1"/>
              <a:t>timeline</a:t>
            </a:r>
            <a:endParaRPr lang="it-IT" dirty="0"/>
          </a:p>
        </p:txBody>
      </p:sp>
      <p:sp>
        <p:nvSpPr>
          <p:cNvPr id="5" name="Segnaposto numero diapositiva 4"/>
          <p:cNvSpPr>
            <a:spLocks noGrp="1"/>
          </p:cNvSpPr>
          <p:nvPr>
            <p:ph type="sldNum" sz="quarter" idx="4"/>
          </p:nvPr>
        </p:nvSpPr>
        <p:spPr/>
        <p:txBody>
          <a:bodyPr/>
          <a:lstStyle/>
          <a:p>
            <a:fld id="{5455EFC8-7735-4AFA-B741-F1E10DD30CC1}" type="slidenum">
              <a:rPr lang="en-GB">
                <a:solidFill>
                  <a:prstClr val="black">
                    <a:tint val="75000"/>
                  </a:prstClr>
                </a:solidFill>
                <a:ea typeface="ＭＳ Ｐゴシック" pitchFamily="34" charset="-128"/>
              </a:rPr>
              <a:pPr/>
              <a:t>9</a:t>
            </a:fld>
            <a:endParaRPr lang="en-GB">
              <a:solidFill>
                <a:prstClr val="black">
                  <a:tint val="75000"/>
                </a:prstClr>
              </a:solidFill>
              <a:ea typeface="ＭＳ Ｐゴシック" pitchFamily="34" charset="-128"/>
            </a:endParaRPr>
          </a:p>
        </p:txBody>
      </p:sp>
      <p:sp>
        <p:nvSpPr>
          <p:cNvPr id="7" name="CasellaDiTesto 6"/>
          <p:cNvSpPr txBox="1"/>
          <p:nvPr/>
        </p:nvSpPr>
        <p:spPr>
          <a:xfrm>
            <a:off x="1247775" y="736305"/>
            <a:ext cx="9720766" cy="5693866"/>
          </a:xfrm>
          <a:prstGeom prst="rect">
            <a:avLst/>
          </a:prstGeom>
          <a:noFill/>
        </p:spPr>
        <p:txBody>
          <a:bodyPr wrap="square" rtlCol="0">
            <a:spAutoFit/>
          </a:bodyPr>
          <a:lstStyle/>
          <a:p>
            <a:pPr fontAlgn="base">
              <a:spcBef>
                <a:spcPct val="0"/>
              </a:spcBef>
              <a:spcAft>
                <a:spcPct val="0"/>
              </a:spcAft>
            </a:pPr>
            <a:r>
              <a:rPr kumimoji="1" lang="it-IT" sz="2800" b="1" dirty="0">
                <a:solidFill>
                  <a:srgbClr val="4F81BD">
                    <a:lumMod val="75000"/>
                  </a:srgbClr>
                </a:solidFill>
                <a:latin typeface="Arial" charset="0"/>
                <a:ea typeface="ＭＳ Ｐゴシック" pitchFamily="34" charset="-128"/>
              </a:rPr>
              <a:t>2022 Budget </a:t>
            </a:r>
            <a:r>
              <a:rPr kumimoji="1" lang="it-IT" sz="2800" b="1" dirty="0" err="1">
                <a:solidFill>
                  <a:srgbClr val="4F81BD">
                    <a:lumMod val="75000"/>
                  </a:srgbClr>
                </a:solidFill>
                <a:latin typeface="Arial" charset="0"/>
                <a:ea typeface="ＭＳ Ｐゴシック" pitchFamily="34" charset="-128"/>
              </a:rPr>
              <a:t>review</a:t>
            </a:r>
            <a:endParaRPr kumimoji="1" lang="it-IT" sz="2800" b="1" dirty="0">
              <a:solidFill>
                <a:srgbClr val="4F81BD">
                  <a:lumMod val="75000"/>
                </a:srgbClr>
              </a:solidFill>
              <a:latin typeface="Arial" charset="0"/>
              <a:ea typeface="ＭＳ Ｐゴシック" pitchFamily="34" charset="-128"/>
            </a:endParaRPr>
          </a:p>
          <a:p>
            <a:pPr fontAlgn="base">
              <a:spcBef>
                <a:spcPct val="0"/>
              </a:spcBef>
              <a:spcAft>
                <a:spcPct val="0"/>
              </a:spcAft>
            </a:pPr>
            <a:endParaRPr kumimoji="1" lang="it-IT" sz="2000" dirty="0">
              <a:solidFill>
                <a:prstClr val="black"/>
              </a:solidFill>
              <a:latin typeface="Arial" charset="0"/>
              <a:ea typeface="ＭＳ Ｐゴシック" pitchFamily="34" charset="-128"/>
            </a:endParaRPr>
          </a:p>
          <a:p>
            <a:pPr fontAlgn="base">
              <a:spcBef>
                <a:spcPct val="0"/>
              </a:spcBef>
              <a:spcAft>
                <a:spcPct val="0"/>
              </a:spcAft>
            </a:pPr>
            <a:r>
              <a:rPr kumimoji="1" lang="it-IT" sz="2000" dirty="0">
                <a:solidFill>
                  <a:prstClr val="black"/>
                </a:solidFill>
                <a:latin typeface="Arial" charset="0"/>
                <a:ea typeface="ＭＳ Ｐゴシック" pitchFamily="34" charset="-128"/>
              </a:rPr>
              <a:t>10th </a:t>
            </a:r>
            <a:r>
              <a:rPr kumimoji="1" lang="it-IT" sz="2000" dirty="0" err="1">
                <a:solidFill>
                  <a:prstClr val="black"/>
                </a:solidFill>
                <a:latin typeface="Arial" charset="0"/>
                <a:ea typeface="ＭＳ Ｐゴシック" pitchFamily="34" charset="-128"/>
              </a:rPr>
              <a:t>October</a:t>
            </a:r>
            <a:r>
              <a:rPr kumimoji="1" lang="it-IT" sz="2000" dirty="0">
                <a:solidFill>
                  <a:prstClr val="black"/>
                </a:solidFill>
                <a:latin typeface="Arial" charset="0"/>
                <a:ea typeface="ＭＳ Ｐゴシック" pitchFamily="34" charset="-128"/>
              </a:rPr>
              <a:t> 	</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Any</a:t>
            </a:r>
            <a:r>
              <a:rPr kumimoji="1" lang="it-IT" sz="2000" dirty="0">
                <a:solidFill>
                  <a:prstClr val="black"/>
                </a:solidFill>
                <a:latin typeface="Arial" charset="0"/>
                <a:ea typeface="ＭＳ Ｐゴシック" pitchFamily="34" charset="-128"/>
                <a:sym typeface="Wingdings" panose="05000000000000000000" pitchFamily="2" charset="2"/>
              </a:rPr>
              <a:t> budget </a:t>
            </a:r>
            <a:r>
              <a:rPr kumimoji="1" lang="it-IT" sz="2000" dirty="0" err="1">
                <a:solidFill>
                  <a:prstClr val="black"/>
                </a:solidFill>
                <a:latin typeface="Arial" charset="0"/>
                <a:ea typeface="ＭＳ Ｐゴシック" pitchFamily="34" charset="-128"/>
                <a:sym typeface="Wingdings" panose="05000000000000000000" pitchFamily="2" charset="2"/>
              </a:rPr>
              <a:t>review</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need</a:t>
            </a:r>
            <a:r>
              <a:rPr kumimoji="1" lang="it-IT" sz="2000" dirty="0">
                <a:solidFill>
                  <a:prstClr val="black"/>
                </a:solidFill>
                <a:latin typeface="Arial" charset="0"/>
                <a:ea typeface="ＭＳ Ｐゴシック" pitchFamily="34" charset="-128"/>
                <a:sym typeface="Wingdings" panose="05000000000000000000" pitchFamily="2" charset="2"/>
              </a:rPr>
              <a:t> to be comunicate to the Area 			    coordinator </a:t>
            </a:r>
          </a:p>
          <a:p>
            <a:pPr fontAlgn="base">
              <a:spcBef>
                <a:spcPct val="0"/>
              </a:spcBef>
              <a:spcAft>
                <a:spcPct val="0"/>
              </a:spcAft>
            </a:pPr>
            <a:r>
              <a:rPr kumimoji="1" lang="it-IT" sz="2000" dirty="0">
                <a:solidFill>
                  <a:prstClr val="black"/>
                </a:solidFill>
                <a:latin typeface="Arial" charset="0"/>
                <a:ea typeface="ＭＳ Ｐゴシック" pitchFamily="34" charset="-128"/>
                <a:sym typeface="Wingdings" panose="05000000000000000000" pitchFamily="2" charset="2"/>
              </a:rPr>
              <a:t>		 2022 Budget </a:t>
            </a:r>
            <a:r>
              <a:rPr kumimoji="1" lang="it-IT" sz="2000" dirty="0" err="1">
                <a:solidFill>
                  <a:prstClr val="black"/>
                </a:solidFill>
                <a:latin typeface="Arial" charset="0"/>
                <a:ea typeface="ＭＳ Ｐゴシック" pitchFamily="34" charset="-128"/>
                <a:sym typeface="Wingdings" panose="05000000000000000000" pitchFamily="2" charset="2"/>
              </a:rPr>
              <a:t>will</a:t>
            </a:r>
            <a:r>
              <a:rPr kumimoji="1" lang="it-IT" sz="2000" dirty="0">
                <a:solidFill>
                  <a:prstClr val="black"/>
                </a:solidFill>
                <a:latin typeface="Arial" charset="0"/>
                <a:ea typeface="ＭＳ Ｐゴシック" pitchFamily="34" charset="-128"/>
                <a:sym typeface="Wingdings" panose="05000000000000000000" pitchFamily="2" charset="2"/>
              </a:rPr>
              <a:t> be </a:t>
            </a:r>
            <a:r>
              <a:rPr kumimoji="1" lang="it-IT" sz="2000" dirty="0" err="1">
                <a:solidFill>
                  <a:prstClr val="black"/>
                </a:solidFill>
                <a:latin typeface="Arial" charset="0"/>
                <a:ea typeface="ＭＳ Ｐゴシック" pitchFamily="34" charset="-128"/>
                <a:sym typeface="Wingdings" panose="05000000000000000000" pitchFamily="2" charset="2"/>
              </a:rPr>
              <a:t>updated</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b="1" u="sng" dirty="0">
                <a:solidFill>
                  <a:prstClr val="black"/>
                </a:solidFill>
                <a:latin typeface="Arial" charset="0"/>
                <a:ea typeface="ＭＳ Ｐゴシック" pitchFamily="34" charset="-128"/>
                <a:sym typeface="Wingdings" panose="05000000000000000000" pitchFamily="2" charset="2"/>
              </a:rPr>
              <a:t>No more </a:t>
            </a:r>
            <a:r>
              <a:rPr kumimoji="1" lang="it-IT" sz="2000" b="1" u="sng" dirty="0" err="1">
                <a:solidFill>
                  <a:prstClr val="black"/>
                </a:solidFill>
                <a:latin typeface="Arial" charset="0"/>
                <a:ea typeface="ＭＳ Ｐゴシック" pitchFamily="34" charset="-128"/>
                <a:sym typeface="Wingdings" panose="05000000000000000000" pitchFamily="2" charset="2"/>
              </a:rPr>
              <a:t>change</a:t>
            </a:r>
            <a:r>
              <a:rPr kumimoji="1" lang="it-IT" sz="2000" b="1" u="sng" dirty="0">
                <a:solidFill>
                  <a:prstClr val="black"/>
                </a:solidFill>
                <a:latin typeface="Arial" charset="0"/>
                <a:ea typeface="ＭＳ Ｐゴシック" pitchFamily="34" charset="-128"/>
                <a:sym typeface="Wingdings" panose="05000000000000000000" pitchFamily="2" charset="2"/>
              </a:rPr>
              <a:t> </a:t>
            </a:r>
            <a:r>
              <a:rPr kumimoji="1" lang="it-IT" sz="2000" b="1" u="sng" dirty="0" err="1">
                <a:solidFill>
                  <a:prstClr val="black"/>
                </a:solidFill>
                <a:latin typeface="Arial" charset="0"/>
                <a:ea typeface="ＭＳ Ｐゴシック" pitchFamily="34" charset="-128"/>
                <a:sym typeface="Wingdings" panose="05000000000000000000" pitchFamily="2" charset="2"/>
              </a:rPr>
              <a:t>will</a:t>
            </a:r>
            <a:r>
              <a:rPr kumimoji="1" lang="it-IT" sz="2000" b="1" u="sng" dirty="0">
                <a:solidFill>
                  <a:prstClr val="black"/>
                </a:solidFill>
                <a:latin typeface="Arial" charset="0"/>
                <a:ea typeface="ＭＳ Ｐゴシック" pitchFamily="34" charset="-128"/>
                <a:sym typeface="Wingdings" panose="05000000000000000000" pitchFamily="2" charset="2"/>
              </a:rPr>
              <a:t> be </a:t>
            </a:r>
            <a:r>
              <a:rPr kumimoji="1" lang="it-IT" sz="2000" b="1" u="sng" dirty="0" err="1">
                <a:solidFill>
                  <a:prstClr val="black"/>
                </a:solidFill>
                <a:latin typeface="Arial" charset="0"/>
                <a:ea typeface="ＭＳ Ｐゴシック" pitchFamily="34" charset="-128"/>
                <a:sym typeface="Wingdings" panose="05000000000000000000" pitchFamily="2" charset="2"/>
              </a:rPr>
              <a:t>possible</a:t>
            </a:r>
            <a:endParaRPr kumimoji="1" lang="it-IT"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endParaRPr kumimoji="1" lang="it-IT" sz="2800" b="1" dirty="0">
              <a:solidFill>
                <a:srgbClr val="4F81BD">
                  <a:lumMod val="75000"/>
                </a:srgbClr>
              </a:solidFill>
              <a:latin typeface="Arial" charset="0"/>
              <a:ea typeface="ＭＳ Ｐゴシック" pitchFamily="34" charset="-128"/>
            </a:endParaRPr>
          </a:p>
          <a:p>
            <a:pPr fontAlgn="base">
              <a:spcBef>
                <a:spcPct val="0"/>
              </a:spcBef>
              <a:spcAft>
                <a:spcPct val="0"/>
              </a:spcAft>
            </a:pPr>
            <a:r>
              <a:rPr kumimoji="1" lang="it-IT" sz="2800" b="1" dirty="0">
                <a:solidFill>
                  <a:srgbClr val="4F81BD">
                    <a:lumMod val="75000"/>
                  </a:srgbClr>
                </a:solidFill>
                <a:latin typeface="Arial" charset="0"/>
                <a:ea typeface="ＭＳ Ｐゴシック" pitchFamily="34" charset="-128"/>
              </a:rPr>
              <a:t>AWP2023 Budget </a:t>
            </a:r>
          </a:p>
          <a:p>
            <a:pPr fontAlgn="base">
              <a:spcBef>
                <a:spcPct val="0"/>
              </a:spcBef>
              <a:spcAft>
                <a:spcPct val="0"/>
              </a:spcAft>
            </a:pPr>
            <a:r>
              <a:rPr kumimoji="1" lang="it-IT" sz="2000" dirty="0">
                <a:solidFill>
                  <a:prstClr val="black"/>
                </a:solidFill>
                <a:latin typeface="Arial" charset="0"/>
                <a:ea typeface="ＭＳ Ｐゴシック" pitchFamily="34" charset="-128"/>
              </a:rPr>
              <a:t>15th </a:t>
            </a:r>
            <a:r>
              <a:rPr kumimoji="1" lang="it-IT" sz="2000" dirty="0" err="1">
                <a:solidFill>
                  <a:prstClr val="black"/>
                </a:solidFill>
                <a:latin typeface="Arial" charset="0"/>
                <a:ea typeface="ＭＳ Ｐゴシック" pitchFamily="34" charset="-128"/>
              </a:rPr>
              <a:t>October</a:t>
            </a:r>
            <a:r>
              <a:rPr kumimoji="1" lang="it-IT" sz="2000" dirty="0">
                <a:solidFill>
                  <a:prstClr val="black"/>
                </a:solidFill>
                <a:latin typeface="Arial" charset="0"/>
                <a:ea typeface="ＭＳ Ｐゴシック" pitchFamily="34" charset="-128"/>
              </a:rPr>
              <a:t> </a:t>
            </a:r>
            <a:r>
              <a:rPr kumimoji="1" lang="it-IT" sz="2000" dirty="0">
                <a:solidFill>
                  <a:prstClr val="black"/>
                </a:solidFill>
                <a:latin typeface="Arial" charset="0"/>
                <a:ea typeface="ＭＳ Ｐゴシック" pitchFamily="34" charset="-128"/>
                <a:sym typeface="Wingdings" panose="05000000000000000000" pitchFamily="2" charset="2"/>
              </a:rPr>
              <a:t> Area coordinator </a:t>
            </a:r>
            <a:r>
              <a:rPr kumimoji="1" lang="it-IT" sz="2000" dirty="0" err="1">
                <a:solidFill>
                  <a:prstClr val="black"/>
                </a:solidFill>
                <a:latin typeface="Arial" charset="0"/>
                <a:ea typeface="ＭＳ Ｐゴシック" pitchFamily="34" charset="-128"/>
                <a:sym typeface="Wingdings" panose="05000000000000000000" pitchFamily="2" charset="2"/>
              </a:rPr>
              <a:t>collects</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all</a:t>
            </a:r>
            <a:r>
              <a:rPr kumimoji="1" lang="it-IT" sz="2000" dirty="0">
                <a:solidFill>
                  <a:prstClr val="black"/>
                </a:solidFill>
                <a:latin typeface="Arial" charset="0"/>
                <a:ea typeface="ＭＳ Ｐゴシック" pitchFamily="34" charset="-128"/>
                <a:sym typeface="Wingdings" panose="05000000000000000000" pitchFamily="2" charset="2"/>
              </a:rPr>
              <a:t> information to update 2023 Indicative </a:t>
            </a:r>
            <a:r>
              <a:rPr kumimoji="1" lang="it-IT" sz="2000" dirty="0" err="1">
                <a:solidFill>
                  <a:prstClr val="black"/>
                </a:solidFill>
                <a:latin typeface="Arial" charset="0"/>
                <a:ea typeface="ＭＳ Ｐゴシック" pitchFamily="34" charset="-128"/>
                <a:sym typeface="Wingdings" panose="05000000000000000000" pitchFamily="2" charset="2"/>
              </a:rPr>
              <a:t>Resources</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distribution</a:t>
            </a:r>
            <a:r>
              <a:rPr kumimoji="1" lang="it-IT" sz="2000" dirty="0">
                <a:solidFill>
                  <a:prstClr val="black"/>
                </a:solidFill>
                <a:latin typeface="Arial" charset="0"/>
                <a:ea typeface="ＭＳ Ｐゴシック" pitchFamily="34" charset="-128"/>
                <a:sym typeface="Wingdings" panose="05000000000000000000" pitchFamily="2" charset="2"/>
              </a:rPr>
              <a:t> by </a:t>
            </a:r>
            <a:r>
              <a:rPr kumimoji="1" lang="it-IT" sz="2000" dirty="0" err="1">
                <a:solidFill>
                  <a:prstClr val="black"/>
                </a:solidFill>
                <a:latin typeface="Arial" charset="0"/>
                <a:ea typeface="ＭＳ Ｐゴシック" pitchFamily="34" charset="-128"/>
                <a:sym typeface="Wingdings" panose="05000000000000000000" pitchFamily="2" charset="2"/>
              </a:rPr>
              <a:t>beneficiary</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requested</a:t>
            </a:r>
            <a:r>
              <a:rPr kumimoji="1" lang="it-IT" sz="2000" dirty="0">
                <a:solidFill>
                  <a:prstClr val="black"/>
                </a:solidFill>
                <a:latin typeface="Arial" charset="0"/>
                <a:ea typeface="ＭＳ Ｐゴシック" pitchFamily="34" charset="-128"/>
                <a:sym typeface="Wingdings" panose="05000000000000000000" pitchFamily="2" charset="2"/>
              </a:rPr>
              <a:t>)</a:t>
            </a:r>
          </a:p>
          <a:p>
            <a:pPr fontAlgn="base">
              <a:spcBef>
                <a:spcPct val="0"/>
              </a:spcBef>
              <a:spcAft>
                <a:spcPct val="0"/>
              </a:spcAft>
            </a:pPr>
            <a:endParaRPr kumimoji="1" lang="it-IT"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it-IT" sz="2000" dirty="0">
                <a:solidFill>
                  <a:prstClr val="black"/>
                </a:solidFill>
                <a:latin typeface="Arial" charset="0"/>
                <a:ea typeface="ＭＳ Ｐゴシック" pitchFamily="34" charset="-128"/>
                <a:sym typeface="Wingdings" panose="05000000000000000000" pitchFamily="2" charset="2"/>
              </a:rPr>
              <a:t>26</a:t>
            </a:r>
            <a:r>
              <a:rPr kumimoji="1" lang="it-IT" sz="2000" baseline="30000" dirty="0">
                <a:solidFill>
                  <a:prstClr val="black"/>
                </a:solidFill>
                <a:latin typeface="Arial" charset="0"/>
                <a:ea typeface="ＭＳ Ｐゴシック" pitchFamily="34" charset="-128"/>
                <a:sym typeface="Wingdings" panose="05000000000000000000" pitchFamily="2" charset="2"/>
              </a:rPr>
              <a:t>th</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October</a:t>
            </a:r>
            <a:r>
              <a:rPr kumimoji="1" lang="it-IT" sz="2000" dirty="0">
                <a:solidFill>
                  <a:prstClr val="black"/>
                </a:solidFill>
                <a:latin typeface="Arial" charset="0"/>
                <a:ea typeface="ＭＳ Ｐゴシック" pitchFamily="34" charset="-128"/>
                <a:sym typeface="Wingdings" panose="05000000000000000000" pitchFamily="2" charset="2"/>
              </a:rPr>
              <a:t>  AWP2023 </a:t>
            </a:r>
            <a:r>
              <a:rPr kumimoji="1" lang="it-IT" sz="2000" dirty="0" err="1">
                <a:solidFill>
                  <a:prstClr val="black"/>
                </a:solidFill>
                <a:latin typeface="Arial" charset="0"/>
                <a:ea typeface="ＭＳ Ｐゴシック" pitchFamily="34" charset="-128"/>
                <a:sym typeface="Wingdings" panose="05000000000000000000" pitchFamily="2" charset="2"/>
              </a:rPr>
              <a:t>shared</a:t>
            </a:r>
            <a:r>
              <a:rPr kumimoji="1" lang="it-IT" sz="2000" dirty="0">
                <a:solidFill>
                  <a:prstClr val="black"/>
                </a:solidFill>
                <a:latin typeface="Arial" charset="0"/>
                <a:ea typeface="ＭＳ Ｐゴシック" pitchFamily="34" charset="-128"/>
                <a:sym typeface="Wingdings" panose="05000000000000000000" pitchFamily="2" charset="2"/>
              </a:rPr>
              <a:t> on PB</a:t>
            </a:r>
          </a:p>
          <a:p>
            <a:pPr fontAlgn="base">
              <a:spcBef>
                <a:spcPct val="0"/>
              </a:spcBef>
              <a:spcAft>
                <a:spcPct val="0"/>
              </a:spcAft>
            </a:pPr>
            <a:endParaRPr kumimoji="1" lang="it-IT"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it-IT" sz="2000" dirty="0">
                <a:solidFill>
                  <a:prstClr val="black"/>
                </a:solidFill>
                <a:latin typeface="Arial" charset="0"/>
                <a:ea typeface="ＭＳ Ｐゴシック" pitchFamily="34" charset="-128"/>
                <a:sym typeface="Wingdings" panose="05000000000000000000" pitchFamily="2" charset="2"/>
              </a:rPr>
              <a:t>5</a:t>
            </a:r>
            <a:r>
              <a:rPr kumimoji="1" lang="it-IT" sz="2000" baseline="30000" dirty="0">
                <a:solidFill>
                  <a:prstClr val="black"/>
                </a:solidFill>
                <a:latin typeface="Arial" charset="0"/>
                <a:ea typeface="ＭＳ Ｐゴシック" pitchFamily="34" charset="-128"/>
                <a:sym typeface="Wingdings" panose="05000000000000000000" pitchFamily="2" charset="2"/>
              </a:rPr>
              <a:t>th</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November</a:t>
            </a:r>
            <a:r>
              <a:rPr kumimoji="1" lang="it-IT" sz="2000" dirty="0">
                <a:solidFill>
                  <a:prstClr val="black"/>
                </a:solidFill>
                <a:latin typeface="Arial" charset="0"/>
                <a:ea typeface="ＭＳ Ｐゴシック" pitchFamily="34" charset="-128"/>
                <a:sym typeface="Wingdings" panose="05000000000000000000" pitchFamily="2" charset="2"/>
              </a:rPr>
              <a:t>  Budget </a:t>
            </a:r>
            <a:r>
              <a:rPr kumimoji="1" lang="it-IT" sz="2000" dirty="0" err="1">
                <a:solidFill>
                  <a:prstClr val="black"/>
                </a:solidFill>
                <a:latin typeface="Arial" charset="0"/>
                <a:ea typeface="ＭＳ Ｐゴシック" pitchFamily="34" charset="-128"/>
                <a:sym typeface="Wingdings" panose="05000000000000000000" pitchFamily="2" charset="2"/>
              </a:rPr>
              <a:t>reviews</a:t>
            </a:r>
            <a:r>
              <a:rPr kumimoji="1" lang="it-IT" sz="2000" dirty="0">
                <a:solidFill>
                  <a:prstClr val="black"/>
                </a:solidFill>
                <a:latin typeface="Arial" charset="0"/>
                <a:ea typeface="ＭＳ Ｐゴシック" pitchFamily="34" charset="-128"/>
                <a:sym typeface="Wingdings" panose="05000000000000000000" pitchFamily="2" charset="2"/>
              </a:rPr>
              <a:t> and </a:t>
            </a:r>
            <a:r>
              <a:rPr kumimoji="1" lang="it-IT" sz="2000" dirty="0" err="1">
                <a:solidFill>
                  <a:prstClr val="black"/>
                </a:solidFill>
                <a:latin typeface="Arial" charset="0"/>
                <a:ea typeface="ＭＳ Ｐゴシック" pitchFamily="34" charset="-128"/>
                <a:sym typeface="Wingdings" panose="05000000000000000000" pitchFamily="2" charset="2"/>
              </a:rPr>
              <a:t>updates</a:t>
            </a:r>
            <a:r>
              <a:rPr kumimoji="1" lang="it-IT" sz="2000" dirty="0">
                <a:solidFill>
                  <a:prstClr val="black"/>
                </a:solidFill>
                <a:latin typeface="Arial" charset="0"/>
                <a:ea typeface="ＭＳ Ｐゴシック" pitchFamily="34" charset="-128"/>
                <a:sym typeface="Wingdings" panose="05000000000000000000" pitchFamily="2" charset="2"/>
              </a:rPr>
              <a:t> post PB</a:t>
            </a:r>
          </a:p>
          <a:p>
            <a:pPr fontAlgn="base">
              <a:spcBef>
                <a:spcPct val="0"/>
              </a:spcBef>
              <a:spcAft>
                <a:spcPct val="0"/>
              </a:spcAft>
            </a:pPr>
            <a:endParaRPr kumimoji="1" lang="it-IT"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it-IT" sz="2000" dirty="0">
                <a:solidFill>
                  <a:prstClr val="black"/>
                </a:solidFill>
                <a:latin typeface="Arial" charset="0"/>
                <a:ea typeface="ＭＳ Ｐゴシック" pitchFamily="34" charset="-128"/>
                <a:sym typeface="Wingdings" panose="05000000000000000000" pitchFamily="2" charset="2"/>
              </a:rPr>
              <a:t>11</a:t>
            </a:r>
            <a:r>
              <a:rPr kumimoji="1" lang="it-IT" sz="2000" baseline="30000" dirty="0">
                <a:solidFill>
                  <a:prstClr val="black"/>
                </a:solidFill>
                <a:latin typeface="Arial" charset="0"/>
                <a:ea typeface="ＭＳ Ｐゴシック" pitchFamily="34" charset="-128"/>
                <a:sym typeface="Wingdings" panose="05000000000000000000" pitchFamily="2" charset="2"/>
              </a:rPr>
              <a:t>th</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November</a:t>
            </a:r>
            <a:r>
              <a:rPr kumimoji="1" lang="it-IT" sz="2000" dirty="0">
                <a:solidFill>
                  <a:prstClr val="black"/>
                </a:solidFill>
                <a:latin typeface="Arial" charset="0"/>
                <a:ea typeface="ＭＳ Ｐゴシック" pitchFamily="34" charset="-128"/>
                <a:sym typeface="Wingdings" panose="05000000000000000000" pitchFamily="2" charset="2"/>
              </a:rPr>
              <a:t>  AWP 2023 </a:t>
            </a:r>
            <a:r>
              <a:rPr kumimoji="1" lang="it-IT" sz="2000" dirty="0" err="1">
                <a:solidFill>
                  <a:prstClr val="black"/>
                </a:solidFill>
                <a:latin typeface="Arial" charset="0"/>
                <a:ea typeface="ＭＳ Ｐゴシック" pitchFamily="34" charset="-128"/>
                <a:sym typeface="Wingdings" panose="05000000000000000000" pitchFamily="2" charset="2"/>
              </a:rPr>
              <a:t>final</a:t>
            </a:r>
            <a:r>
              <a:rPr kumimoji="1" lang="it-IT" sz="2000" dirty="0">
                <a:solidFill>
                  <a:prstClr val="black"/>
                </a:solidFill>
                <a:latin typeface="Arial" charset="0"/>
                <a:ea typeface="ＭＳ Ｐゴシック" pitchFamily="34" charset="-128"/>
                <a:sym typeface="Wingdings" panose="05000000000000000000" pitchFamily="2" charset="2"/>
              </a:rPr>
              <a:t> budget </a:t>
            </a:r>
            <a:r>
              <a:rPr kumimoji="1" lang="it-IT" sz="2000" dirty="0" err="1">
                <a:solidFill>
                  <a:prstClr val="black"/>
                </a:solidFill>
                <a:latin typeface="Arial" charset="0"/>
                <a:ea typeface="ＭＳ Ｐゴシック" pitchFamily="34" charset="-128"/>
                <a:sym typeface="Wingdings" panose="05000000000000000000" pitchFamily="2" charset="2"/>
              </a:rPr>
              <a:t>uploaded</a:t>
            </a:r>
            <a:r>
              <a:rPr kumimoji="1" lang="it-IT" sz="2000" dirty="0">
                <a:solidFill>
                  <a:prstClr val="black"/>
                </a:solidFill>
                <a:latin typeface="Arial" charset="0"/>
                <a:ea typeface="ＭＳ Ｐゴシック" pitchFamily="34" charset="-128"/>
                <a:sym typeface="Wingdings" panose="05000000000000000000" pitchFamily="2" charset="2"/>
              </a:rPr>
              <a:t> on IMS</a:t>
            </a:r>
          </a:p>
          <a:p>
            <a:pPr fontAlgn="base">
              <a:spcBef>
                <a:spcPct val="0"/>
              </a:spcBef>
              <a:spcAft>
                <a:spcPct val="0"/>
              </a:spcAft>
            </a:pPr>
            <a:endParaRPr kumimoji="1" lang="it-IT" sz="2000" dirty="0">
              <a:solidFill>
                <a:prstClr val="black"/>
              </a:solidFill>
              <a:latin typeface="Arial" charset="0"/>
              <a:ea typeface="ＭＳ Ｐゴシック" pitchFamily="34" charset="-128"/>
              <a:sym typeface="Wingdings" panose="05000000000000000000" pitchFamily="2" charset="2"/>
            </a:endParaRPr>
          </a:p>
          <a:p>
            <a:pPr fontAlgn="base">
              <a:spcBef>
                <a:spcPct val="0"/>
              </a:spcBef>
              <a:spcAft>
                <a:spcPct val="0"/>
              </a:spcAft>
            </a:pPr>
            <a:r>
              <a:rPr kumimoji="1" lang="it-IT" sz="2000" dirty="0">
                <a:solidFill>
                  <a:prstClr val="black"/>
                </a:solidFill>
                <a:latin typeface="Arial" charset="0"/>
                <a:ea typeface="ＭＳ Ｐゴシック" pitchFamily="34" charset="-128"/>
                <a:sym typeface="Wingdings" panose="05000000000000000000" pitchFamily="2" charset="2"/>
              </a:rPr>
              <a:t>12</a:t>
            </a:r>
            <a:r>
              <a:rPr kumimoji="1" lang="it-IT" sz="2000" baseline="30000" dirty="0">
                <a:solidFill>
                  <a:prstClr val="black"/>
                </a:solidFill>
                <a:latin typeface="Arial" charset="0"/>
                <a:ea typeface="ＭＳ Ｐゴシック" pitchFamily="34" charset="-128"/>
                <a:sym typeface="Wingdings" panose="05000000000000000000" pitchFamily="2" charset="2"/>
              </a:rPr>
              <a:t>th</a:t>
            </a:r>
            <a:r>
              <a:rPr kumimoji="1" lang="it-IT" sz="2000" dirty="0">
                <a:solidFill>
                  <a:prstClr val="black"/>
                </a:solidFill>
                <a:latin typeface="Arial" charset="0"/>
                <a:ea typeface="ＭＳ Ｐゴシック" pitchFamily="34" charset="-128"/>
                <a:sym typeface="Wingdings" panose="05000000000000000000" pitchFamily="2" charset="2"/>
              </a:rPr>
              <a:t>-13</a:t>
            </a:r>
            <a:r>
              <a:rPr kumimoji="1" lang="it-IT" sz="2000" baseline="30000" dirty="0">
                <a:solidFill>
                  <a:prstClr val="black"/>
                </a:solidFill>
                <a:latin typeface="Arial" charset="0"/>
                <a:ea typeface="ＭＳ Ｐゴシック" pitchFamily="34" charset="-128"/>
                <a:sym typeface="Wingdings" panose="05000000000000000000" pitchFamily="2" charset="2"/>
              </a:rPr>
              <a:t>th</a:t>
            </a:r>
            <a:r>
              <a:rPr kumimoji="1" lang="it-IT" sz="2000" dirty="0">
                <a:solidFill>
                  <a:prstClr val="black"/>
                </a:solidFill>
                <a:latin typeface="Arial" charset="0"/>
                <a:ea typeface="ＭＳ Ｐゴシック" pitchFamily="34" charset="-128"/>
                <a:sym typeface="Wingdings" panose="05000000000000000000" pitchFamily="2" charset="2"/>
              </a:rPr>
              <a:t> </a:t>
            </a:r>
            <a:r>
              <a:rPr kumimoji="1" lang="it-IT" sz="2000" dirty="0" err="1">
                <a:solidFill>
                  <a:prstClr val="black"/>
                </a:solidFill>
                <a:latin typeface="Arial" charset="0"/>
                <a:ea typeface="ＭＳ Ｐゴシック" pitchFamily="34" charset="-128"/>
                <a:sym typeface="Wingdings" panose="05000000000000000000" pitchFamily="2" charset="2"/>
              </a:rPr>
              <a:t>December</a:t>
            </a:r>
            <a:r>
              <a:rPr kumimoji="1" lang="it-IT" sz="2000" dirty="0">
                <a:solidFill>
                  <a:prstClr val="black"/>
                </a:solidFill>
                <a:latin typeface="Arial" charset="0"/>
                <a:ea typeface="ＭＳ Ｐゴシック" pitchFamily="34" charset="-128"/>
                <a:sym typeface="Wingdings" panose="05000000000000000000" pitchFamily="2" charset="2"/>
              </a:rPr>
              <a:t> AWP2023 </a:t>
            </a:r>
            <a:r>
              <a:rPr kumimoji="1" lang="it-IT" sz="2000" dirty="0" err="1">
                <a:solidFill>
                  <a:prstClr val="black"/>
                </a:solidFill>
                <a:latin typeface="Arial" charset="0"/>
                <a:ea typeface="ＭＳ Ｐゴシック" pitchFamily="34" charset="-128"/>
                <a:sym typeface="Wingdings" panose="05000000000000000000" pitchFamily="2" charset="2"/>
              </a:rPr>
              <a:t>approval</a:t>
            </a:r>
            <a:r>
              <a:rPr kumimoji="1" lang="it-IT" sz="2000" dirty="0">
                <a:solidFill>
                  <a:prstClr val="black"/>
                </a:solidFill>
                <a:latin typeface="Arial" charset="0"/>
                <a:ea typeface="ＭＳ Ｐゴシック" pitchFamily="34" charset="-128"/>
                <a:sym typeface="Wingdings" panose="05000000000000000000" pitchFamily="2" charset="2"/>
              </a:rPr>
              <a:t> by General Assembly</a:t>
            </a:r>
          </a:p>
        </p:txBody>
      </p:sp>
      <p:sp>
        <p:nvSpPr>
          <p:cNvPr id="3" name="Footer Placeholder 2">
            <a:extLst>
              <a:ext uri="{FF2B5EF4-FFF2-40B4-BE49-F238E27FC236}">
                <a16:creationId xmlns:a16="http://schemas.microsoft.com/office/drawing/2014/main" id="{47F1D8E3-9592-4067-A5A2-3694676A328C}"/>
              </a:ext>
            </a:extLst>
          </p:cNvPr>
          <p:cNvSpPr>
            <a:spLocks noGrp="1"/>
          </p:cNvSpPr>
          <p:nvPr>
            <p:ph type="ftr" sz="quarter" idx="11"/>
          </p:nvPr>
        </p:nvSpPr>
        <p:spPr/>
        <p:txBody>
          <a:bodyPr/>
          <a:lstStyle/>
          <a:p>
            <a:pPr algn="r"/>
            <a:r>
              <a:rPr lang="en-US"/>
              <a:t>C. Sozzi | 9th WPSA PM | 5-9 Sept 2022 | WPSA Summary</a:t>
            </a:r>
          </a:p>
        </p:txBody>
      </p:sp>
    </p:spTree>
    <p:extLst>
      <p:ext uri="{BB962C8B-B14F-4D97-AF65-F5344CB8AC3E}">
        <p14:creationId xmlns:p14="http://schemas.microsoft.com/office/powerpoint/2010/main" val="381751241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rea xmlns="a72f7aa3-81bf-4876-9d97-aa3c319a4ffb">Management</Area>
    <Comment xmlns="a72f7aa3-81bf-4876-9d97-aa3c319a4ffb" xsi:nil="true"/>
    <Category xmlns="a72f7aa3-81bf-4876-9d97-aa3c319a4ffb" xsi:nil="true"/>
    <Status xmlns="a72f7aa3-81bf-4876-9d97-aa3c319a4ffb">Ongoing</Status>
    <Targetdate xmlns="a72f7aa3-81bf-4876-9d97-aa3c319a4ffb" xsi:nil="true"/>
    <Leadauthor xmlns="a72f7aa3-81bf-4876-9d97-aa3c319a4ffb">
      <UserInfo>
        <DisplayName/>
        <AccountId xsi:nil="true"/>
        <AccountType/>
      </UserInfo>
    </Leadautho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732C736A99224BB7A2A76C13A8A62C" ma:contentTypeVersion="12" ma:contentTypeDescription="Create a new document." ma:contentTypeScope="" ma:versionID="a134346d17dd3321811b951370a0537c">
  <xsd:schema xmlns:xsd="http://www.w3.org/2001/XMLSchema" xmlns:xs="http://www.w3.org/2001/XMLSchema" xmlns:p="http://schemas.microsoft.com/office/2006/metadata/properties" xmlns:ns2="a72f7aa3-81bf-4876-9d97-aa3c319a4ffb" xmlns:ns3="c3b3b63a-5ca1-4a81-89e4-824e8091d546" targetNamespace="http://schemas.microsoft.com/office/2006/metadata/properties" ma:root="true" ma:fieldsID="abe3f614dac3320b6de7de14f6642f06" ns2:_="" ns3:_="">
    <xsd:import namespace="a72f7aa3-81bf-4876-9d97-aa3c319a4ffb"/>
    <xsd:import namespace="c3b3b63a-5ca1-4a81-89e4-824e8091d546"/>
    <xsd:element name="properties">
      <xsd:complexType>
        <xsd:sequence>
          <xsd:element name="documentManagement">
            <xsd:complexType>
              <xsd:all>
                <xsd:element ref="ns2:Area" minOccurs="0"/>
                <xsd:element ref="ns2:Status" minOccurs="0"/>
                <xsd:element ref="ns2:Leadauthor" minOccurs="0"/>
                <xsd:element ref="ns2:Category" minOccurs="0"/>
                <xsd:element ref="ns2:Comment" minOccurs="0"/>
                <xsd:element ref="ns2:MediaServiceMetadata" minOccurs="0"/>
                <xsd:element ref="ns2:MediaServiceFastMetadata" minOccurs="0"/>
                <xsd:element ref="ns2:Targetdat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f7aa3-81bf-4876-9d97-aa3c319a4ffb" elementFormDefault="qualified">
    <xsd:import namespace="http://schemas.microsoft.com/office/2006/documentManagement/types"/>
    <xsd:import namespace="http://schemas.microsoft.com/office/infopath/2007/PartnerControls"/>
    <xsd:element name="Area" ma:index="8" nillable="true" ma:displayName="Area" ma:default="Management" ma:format="Dropdown" ma:internalName="Area">
      <xsd:simpleType>
        <xsd:restriction base="dms:Choice">
          <xsd:enumeration value="Operations"/>
          <xsd:enumeration value="Enhancements"/>
          <xsd:enumeration value="Code Management"/>
          <xsd:enumeration value="Experiment Team"/>
          <xsd:enumeration value="PSO"/>
          <xsd:enumeration value="Management"/>
        </xsd:restriction>
      </xsd:simpleType>
    </xsd:element>
    <xsd:element name="Status" ma:index="9" nillable="true" ma:displayName="Status" ma:default="Ongoing" ma:format="Dropdown" ma:internalName="Status">
      <xsd:simpleType>
        <xsd:restriction base="dms:Choice">
          <xsd:enumeration value="Archived"/>
          <xsd:enumeration value="Completed"/>
          <xsd:enumeration value="Ongoing"/>
          <xsd:enumeration value="Urgent"/>
        </xsd:restriction>
      </xsd:simpleType>
    </xsd:element>
    <xsd:element name="Leadauthor" ma:index="10" nillable="true" ma:displayName="Lead author" ma:format="Dropdown" ma:list="UserInfo" ma:SharePointGroup="0" ma:internalName="Lead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 ma:index="11" nillable="true" ma:displayName="Category" ma:format="Dropdown" ma:internalName="Category">
      <xsd:simpleType>
        <xsd:restriction base="dms:Choice">
          <xsd:enumeration value="Report"/>
          <xsd:enumeration value="Presentation"/>
          <xsd:enumeration value="PSO"/>
          <xsd:enumeration value="Other"/>
          <xsd:enumeration value="PMP"/>
        </xsd:restriction>
      </xsd:simpleType>
    </xsd:element>
    <xsd:element name="Comment" ma:index="12" nillable="true" ma:displayName="Comment" ma:format="Dropdown" ma:internalName="Comment">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Targetdate" ma:index="15" nillable="true" ma:displayName="Target date" ma:format="DateOnly" ma:internalName="Targetdate">
      <xsd:simpleType>
        <xsd:restriction base="dms:DateTim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b3b63a-5ca1-4a81-89e4-824e8091d54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B46D5-FE95-43FA-8F94-4CE8A19298D1}">
  <ds:schemaRefs>
    <ds:schemaRef ds:uri="http://purl.org/dc/elements/1.1/"/>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c3b3b63a-5ca1-4a81-89e4-824e8091d546"/>
    <ds:schemaRef ds:uri="a72f7aa3-81bf-4876-9d97-aa3c319a4ffb"/>
    <ds:schemaRef ds:uri="http://www.w3.org/XML/1998/namespace"/>
    <ds:schemaRef ds:uri="http://purl.org/dc/terms/"/>
  </ds:schemaRefs>
</ds:datastoreItem>
</file>

<file path=customXml/itemProps2.xml><?xml version="1.0" encoding="utf-8"?>
<ds:datastoreItem xmlns:ds="http://schemas.openxmlformats.org/officeDocument/2006/customXml" ds:itemID="{89DDC9A0-F4A6-40A1-8E5B-BFED89404EEB}">
  <ds:schemaRefs>
    <ds:schemaRef ds:uri="http://schemas.microsoft.com/sharepoint/v3/contenttype/forms"/>
  </ds:schemaRefs>
</ds:datastoreItem>
</file>

<file path=customXml/itemProps3.xml><?xml version="1.0" encoding="utf-8"?>
<ds:datastoreItem xmlns:ds="http://schemas.openxmlformats.org/officeDocument/2006/customXml" ds:itemID="{6CCAEB6C-26FE-4BBE-888C-4799E9C52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f7aa3-81bf-4876-9d97-aa3c319a4ffb"/>
    <ds:schemaRef ds:uri="c3b3b63a-5ca1-4a81-89e4-824e8091d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EUROfusion.1line_5_3_2019</Template>
  <TotalTime>11623</TotalTime>
  <Words>1396</Words>
  <Application>Microsoft Office PowerPoint</Application>
  <PresentationFormat>Widescreen</PresentationFormat>
  <Paragraphs>220</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Arial Narrow</vt:lpstr>
      <vt:lpstr>Calibri</vt:lpstr>
      <vt:lpstr>EUROfusion.1line_5_3_2019</vt:lpstr>
      <vt:lpstr>Office Theme</vt:lpstr>
      <vt:lpstr>9th WPSA Planning Meeting Budapest, 5-9 September 2022  WPSA Summary </vt:lpstr>
      <vt:lpstr>Purpose and structure of this meeting</vt:lpstr>
      <vt:lpstr>WPSA Planning Meeting 2022: Final session</vt:lpstr>
      <vt:lpstr>Grant Agreement Milestones </vt:lpstr>
      <vt:lpstr>Grant Agreement Deliverables </vt:lpstr>
      <vt:lpstr>What’s next?</vt:lpstr>
      <vt:lpstr>FP8 Timeline </vt:lpstr>
      <vt:lpstr>FP9 Timeline: report and budget review</vt:lpstr>
      <vt:lpstr>AW 2023 budget timeline</vt:lpstr>
      <vt:lpstr>Events in 2023</vt:lpstr>
    </vt:vector>
  </TitlesOfParts>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creator>juergen.gafert@kit.edu</dc:creator>
  <cp:lastModifiedBy>Carlo Sozzi</cp:lastModifiedBy>
  <cp:revision>531</cp:revision>
  <cp:lastPrinted>2021-01-11T15:26:49Z</cp:lastPrinted>
  <dcterms:created xsi:type="dcterms:W3CDTF">2019-04-02T13:59:54Z</dcterms:created>
  <dcterms:modified xsi:type="dcterms:W3CDTF">2022-09-09T06:53:38Z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0x01010022732C736A99224BB7A2A76C13A8A62C</vt:lpwstr>
  </property>
</Properties>
</file>