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7" r:id="rId4"/>
    <p:sldMasterId id="2147483881" r:id="rId5"/>
  </p:sldMasterIdLst>
  <p:notesMasterIdLst>
    <p:notesMasterId r:id="rId11"/>
  </p:notesMasterIdLst>
  <p:handoutMasterIdLst>
    <p:handoutMasterId r:id="rId12"/>
  </p:handoutMasterIdLst>
  <p:sldIdLst>
    <p:sldId id="366" r:id="rId6"/>
    <p:sldId id="747" r:id="rId7"/>
    <p:sldId id="771" r:id="rId8"/>
    <p:sldId id="762" r:id="rId9"/>
    <p:sldId id="724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432FF"/>
    <a:srgbClr val="73FB79"/>
    <a:srgbClr val="7A81FF"/>
    <a:srgbClr val="9437FF"/>
    <a:srgbClr val="D883FF"/>
    <a:srgbClr val="FF8AD8"/>
    <a:srgbClr val="000000"/>
    <a:srgbClr val="FFFFFF"/>
    <a:srgbClr val="945200"/>
    <a:srgbClr val="D81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間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テーマ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中間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中間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中間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淡色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0A1B5D5-9B99-4C35-A422-299274C87663}" styleName="中間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7CE84F3-28C3-443E-9E96-99CF82512B78}" styleName="濃色 1 - アクセント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濃色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中間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間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4" autoAdjust="0"/>
    <p:restoredTop sz="96395" autoAdjust="0"/>
  </p:normalViewPr>
  <p:slideViewPr>
    <p:cSldViewPr snapToGrid="0">
      <p:cViewPr varScale="1">
        <p:scale>
          <a:sx n="147" d="100"/>
          <a:sy n="147" d="100"/>
        </p:scale>
        <p:origin x="504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5BE5E7E3-1AAB-C242-80F1-20C504BD55D8}" type="datetime1">
              <a:rPr lang="ja-JP" altLang="en-US"/>
              <a:pPr>
                <a:defRPr/>
              </a:pPr>
              <a:t>2022/9/8</a:t>
            </a:fld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5BED6647-FD7C-854B-A6C2-A899AD82BF56}" type="slidenum">
              <a:rPr lang="ja-JP" altLang="en-US"/>
              <a:pPr>
                <a:defRPr/>
              </a:pPr>
              <a:t>‹N°›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625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F459CFB6-EE75-B845-B697-25292A916C20}" type="slidenum">
              <a:rPr lang="en-US" altLang="ja-JP"/>
              <a:pPr>
                <a:defRPr/>
              </a:pPr>
              <a:t>‹N°›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014873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97" charset="0"/>
        <a:ea typeface="ＭＳ Ｐ明朝" pitchFamily="-97" charset="-128"/>
        <a:cs typeface="ＭＳ Ｐ明朝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97" charset="0"/>
        <a:ea typeface="ＭＳ Ｐ明朝" pitchFamily="-97" charset="-128"/>
        <a:cs typeface="ＭＳ Ｐ明朝" pitchFamily="-9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97" charset="0"/>
        <a:ea typeface="ＭＳ Ｐ明朝" pitchFamily="-97" charset="-128"/>
        <a:cs typeface="ＭＳ Ｐ明朝" pitchFamily="-9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97" charset="0"/>
        <a:ea typeface="ＭＳ Ｐ明朝" pitchFamily="-97" charset="-128"/>
        <a:cs typeface="ＭＳ Ｐ明朝" pitchFamily="-9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97" charset="0"/>
        <a:ea typeface="ＭＳ Ｐ明朝" pitchFamily="-97" charset="-128"/>
        <a:cs typeface="ＭＳ Ｐ明朝" pitchFamily="-97" charset="-128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9CFB6-EE75-B845-B697-25292A916C20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6318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9CFB6-EE75-B845-B697-25292A916C20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15395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D4F6E36-2569-EC48-80C5-3BB63A255378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‹N°›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5598790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‹N°›</a:t>
            </a:fld>
            <a:endParaRPr lang="en-US" altLang="ja-JP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B41727F-C0FD-4E42-BE20-B27FF3243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4580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9292773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3586D6B8-F17C-6144-AA69-7F6E49A36B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92308" y="1"/>
            <a:ext cx="35169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69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CD56B619-E022-2C49-874A-309A90B8466C}" type="slidenum">
              <a:rPr lang="en-US" altLang="ja-JP"/>
              <a:pPr>
                <a:defRPr/>
              </a:pPr>
              <a:t>‹N°›</a:t>
            </a:fld>
            <a:endParaRPr lang="en-US" altLang="ja-JP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8D13ABB-18A7-D343-BDA0-A25235101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85"/>
            <a:ext cx="8063992" cy="732585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1189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663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AABED-947C-DC49-B85D-FF2B001CEB52}" type="slidenum">
              <a:rPr lang="en-US" altLang="ja-JP"/>
              <a:pPr>
                <a:defRPr/>
              </a:pPr>
              <a:t>‹N°›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3196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1EFF5-44ED-A340-B978-F89C753D2229}" type="slidenum">
              <a:rPr lang="en-US" altLang="ja-JP"/>
              <a:pPr>
                <a:defRPr/>
              </a:pPr>
              <a:t>‹N°›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91881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F5F10-1D2B-3C48-9131-F0C768367081}" type="slidenum">
              <a:rPr lang="en-US" altLang="ja-JP"/>
              <a:pPr>
                <a:defRPr/>
              </a:pPr>
              <a:t>‹N°›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8775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4596A-1555-464B-81AF-BDCAE884E076}" type="slidenum">
              <a:rPr lang="en-US" altLang="ja-JP"/>
              <a:pPr>
                <a:defRPr/>
              </a:pPr>
              <a:t>‹N°›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3078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063992" cy="7345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64470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6456" y="-594"/>
            <a:ext cx="4675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‹N°›</a:t>
            </a:fld>
            <a:endParaRPr lang="en-US" altLang="ja-JP"/>
          </a:p>
        </p:txBody>
      </p:sp>
      <p:grpSp>
        <p:nvGrpSpPr>
          <p:cNvPr id="7" name="図形グループ 10">
            <a:extLst>
              <a:ext uri="{FF2B5EF4-FFF2-40B4-BE49-F238E27FC236}">
                <a16:creationId xmlns:a16="http://schemas.microsoft.com/office/drawing/2014/main" id="{77761D0A-2071-F34C-A5CF-A913CD47768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60401"/>
            <a:ext cx="9073662" cy="104775"/>
            <a:chOff x="0" y="727954"/>
            <a:chExt cx="9829800" cy="139700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D47A2784-CAA1-1A45-8619-1298F5759C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777166"/>
              <a:ext cx="9772650" cy="90488"/>
            </a:xfrm>
            <a:prstGeom prst="rect">
              <a:avLst/>
            </a:prstGeom>
            <a:gradFill rotWithShape="0">
              <a:gsLst>
                <a:gs pos="0">
                  <a:srgbClr val="858585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6323" tIns="48161" rIns="96323" bIns="48161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altLang="ja-JP" sz="1731">
                <a:latin typeface="ＭＳ Ｐゴシック" pitchFamily="-109" charset="-128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7AAAB218-74EA-AA49-94CB-1AC27A25B54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727954"/>
              <a:ext cx="9829800" cy="90487"/>
            </a:xfrm>
            <a:prstGeom prst="rect">
              <a:avLst/>
            </a:prstGeom>
            <a:gradFill rotWithShape="0">
              <a:gsLst>
                <a:gs pos="0">
                  <a:srgbClr val="0705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6323" tIns="48161" rIns="96323" bIns="48161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altLang="ja-JP" sz="1731">
                <a:latin typeface="ＭＳ Ｐゴシック" pitchFamily="-109" charset="-128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</p:grpSp>
      <p:pic>
        <p:nvPicPr>
          <p:cNvPr id="10" name="Picture 10" descr="logo6">
            <a:extLst>
              <a:ext uri="{FF2B5EF4-FFF2-40B4-BE49-F238E27FC236}">
                <a16:creationId xmlns:a16="http://schemas.microsoft.com/office/drawing/2014/main" id="{668A3442-C43B-AC41-B47E-A917E1AC15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956376" y="322583"/>
            <a:ext cx="1187624" cy="33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5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9" r:id="rId3"/>
  </p:sldLayoutIdLst>
  <p:hf hdr="0" ftr="0" dt="0"/>
  <p:txStyles>
    <p:titleStyle>
      <a:lvl1pPr algn="ctr" defTabSz="685800" rtl="0" eaLnBrk="1" latinLnBrk="0" hangingPunct="1">
        <a:lnSpc>
          <a:spcPts val="2480"/>
        </a:lnSpc>
        <a:spcBef>
          <a:spcPct val="0"/>
        </a:spcBef>
        <a:buNone/>
        <a:defRPr sz="2400" b="1" kern="1200">
          <a:solidFill>
            <a:srgbClr val="01189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7525" indent="-174625" algn="l" defTabSz="685800" rtl="0" eaLnBrk="1" latinLnBrk="0" hangingPunct="1">
        <a:lnSpc>
          <a:spcPct val="100000"/>
        </a:lnSpc>
        <a:spcBef>
          <a:spcPts val="400"/>
        </a:spcBef>
        <a:buFont typeface="System Font Regular"/>
        <a:buChar char="-"/>
        <a:tabLst/>
        <a:defRPr lang="en-US" sz="16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842"/>
            <a:ext cx="7496633" cy="57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354" y="681541"/>
            <a:ext cx="8996064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テキストの書式設定</a:t>
            </a:r>
            <a:endParaRPr lang="en-US" altLang="ja-JP" dirty="0"/>
          </a:p>
          <a:p>
            <a:pPr lvl="1"/>
            <a:r>
              <a:rPr lang="ja-JP" altLang="en-US" dirty="0"/>
              <a:t>第</a:t>
            </a:r>
            <a:r>
              <a:rPr lang="en-US" altLang="ja-JP" dirty="0"/>
              <a:t> 2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2"/>
            <a:r>
              <a:rPr lang="ja-JP" altLang="en-US" dirty="0"/>
              <a:t>第</a:t>
            </a:r>
            <a:r>
              <a:rPr lang="en-US" altLang="ja-JP" dirty="0"/>
              <a:t> 3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3"/>
            <a:r>
              <a:rPr lang="ja-JP" altLang="en-US" dirty="0"/>
              <a:t>第</a:t>
            </a:r>
            <a:r>
              <a:rPr lang="en-US" altLang="ja-JP" dirty="0"/>
              <a:t> 4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4"/>
            <a:r>
              <a:rPr lang="ja-JP" altLang="en-US" dirty="0"/>
              <a:t>第</a:t>
            </a:r>
            <a:r>
              <a:rPr lang="en-US" altLang="ja-JP" dirty="0"/>
              <a:t> 5 </a:t>
            </a:r>
            <a:r>
              <a:rPr lang="ja-JP" altLang="en-US" dirty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6456" y="0"/>
            <a:ext cx="46754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‹N°›</a:t>
            </a:fld>
            <a:endParaRPr lang="en-US" altLang="ja-JP" dirty="0"/>
          </a:p>
        </p:txBody>
      </p:sp>
      <p:grpSp>
        <p:nvGrpSpPr>
          <p:cNvPr id="1031" name="図形グループ 10"/>
          <p:cNvGrpSpPr>
            <a:grpSpLocks/>
          </p:cNvGrpSpPr>
          <p:nvPr userDrawn="1"/>
        </p:nvGrpSpPr>
        <p:grpSpPr bwMode="auto">
          <a:xfrm>
            <a:off x="0" y="546497"/>
            <a:ext cx="9073662" cy="104775"/>
            <a:chOff x="0" y="727954"/>
            <a:chExt cx="9829800" cy="13970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gray">
            <a:xfrm>
              <a:off x="0" y="777166"/>
              <a:ext cx="9772650" cy="90488"/>
            </a:xfrm>
            <a:prstGeom prst="rect">
              <a:avLst/>
            </a:prstGeom>
            <a:gradFill rotWithShape="0">
              <a:gsLst>
                <a:gs pos="0">
                  <a:srgbClr val="858585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6323" tIns="48161" rIns="96323" bIns="48161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altLang="ja-JP" sz="1875" dirty="0">
                <a:latin typeface="ＭＳ Ｐゴシック" pitchFamily="-109" charset="-128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gray">
            <a:xfrm>
              <a:off x="0" y="727954"/>
              <a:ext cx="9829800" cy="90487"/>
            </a:xfrm>
            <a:prstGeom prst="rect">
              <a:avLst/>
            </a:prstGeom>
            <a:gradFill rotWithShape="0">
              <a:gsLst>
                <a:gs pos="0">
                  <a:srgbClr val="0705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6323" tIns="48161" rIns="96323" bIns="48161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altLang="ja-JP" sz="1875" dirty="0">
                <a:latin typeface="ＭＳ Ｐゴシック" pitchFamily="-109" charset="-128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</p:grpSp>
      <p:pic>
        <p:nvPicPr>
          <p:cNvPr id="11" name="Picture 10" descr="logo6">
            <a:extLst>
              <a:ext uri="{FF2B5EF4-FFF2-40B4-BE49-F238E27FC236}">
                <a16:creationId xmlns:a16="http://schemas.microsoft.com/office/drawing/2014/main" id="{81998577-2BCC-9542-ACC5-7CF59FFB13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028384" y="223609"/>
            <a:ext cx="1115616" cy="31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143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000090"/>
          </a:solidFill>
          <a:latin typeface="+mj-lt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kumimoji="1" sz="1500" b="1">
          <a:solidFill>
            <a:schemeClr val="tx1"/>
          </a:solidFill>
          <a:latin typeface="+mn-lt"/>
          <a:ea typeface="+mn-ea"/>
          <a:cs typeface="Arial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1350" b="0">
          <a:solidFill>
            <a:schemeClr val="tx1"/>
          </a:solidFill>
          <a:latin typeface="+mn-lt"/>
          <a:ea typeface="+mn-ea"/>
          <a:cs typeface="Arial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1350" b="0">
          <a:solidFill>
            <a:schemeClr val="tx1"/>
          </a:solidFill>
          <a:latin typeface="+mn-lt"/>
          <a:ea typeface="+mn-ea"/>
          <a:cs typeface="Arial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350" b="0">
          <a:solidFill>
            <a:schemeClr val="tx1"/>
          </a:solidFill>
          <a:latin typeface="+mn-lt"/>
          <a:ea typeface="+mn-ea"/>
          <a:cs typeface="Arial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350" b="0">
          <a:solidFill>
            <a:schemeClr val="tx1"/>
          </a:solidFill>
          <a:latin typeface="+mn-lt"/>
          <a:ea typeface="+mn-ea"/>
          <a:cs typeface="Arial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ABE3443-98F2-6749-B7FD-3A482FD8C4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2247" t="10059" r="2111" b="8986"/>
          <a:stretch/>
        </p:blipFill>
        <p:spPr>
          <a:xfrm>
            <a:off x="-1" y="4715"/>
            <a:ext cx="9144000" cy="516658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E2E60-AE50-5144-A999-7E01850D1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90CA7BB1-514F-5146-A051-568415102F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26927"/>
            <a:ext cx="9144000" cy="19791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altLang="ja-JP" sz="3600" dirty="0" smtClean="0">
                <a:ln w="9525">
                  <a:solidFill>
                    <a:schemeClr val="bg1">
                      <a:alpha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/>
                  </a:outerShdw>
                </a:effectLst>
              </a:rPr>
              <a:t>Experiment </a:t>
            </a:r>
            <a:r>
              <a:rPr lang="en-US" altLang="ja-JP" sz="3600" dirty="0" smtClean="0">
                <a:ln w="9525">
                  <a:solidFill>
                    <a:schemeClr val="bg1">
                      <a:alpha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/>
                  </a:outerShdw>
                </a:effectLst>
              </a:rPr>
              <a:t>team </a:t>
            </a:r>
            <a:r>
              <a:rPr lang="en-US" altLang="ja-JP" sz="3600" dirty="0" smtClean="0">
                <a:ln w="9525">
                  <a:solidFill>
                    <a:schemeClr val="bg1">
                      <a:alpha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/>
                  </a:outerShdw>
                </a:effectLst>
                <a:sym typeface="Wingdings" panose="05000000000000000000" pitchFamily="2" charset="2"/>
              </a:rPr>
              <a:t> List of actions</a:t>
            </a:r>
            <a:r>
              <a:rPr lang="en-US" altLang="ja-JP" sz="3600" dirty="0">
                <a:ln w="9525">
                  <a:solidFill>
                    <a:schemeClr val="bg1">
                      <a:alpha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/>
                  </a:outerShdw>
                </a:effectLst>
              </a:rPr>
              <a:t/>
            </a:r>
            <a:br>
              <a:rPr lang="en-US" altLang="ja-JP" sz="3600" dirty="0">
                <a:ln w="9525">
                  <a:solidFill>
                    <a:schemeClr val="bg1">
                      <a:alpha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/>
                  </a:outerShdw>
                </a:effectLst>
              </a:rPr>
            </a:br>
            <a:endParaRPr lang="en-US" altLang="ja-JP" sz="2700" dirty="0">
              <a:ln w="9525">
                <a:solidFill>
                  <a:schemeClr val="bg1">
                    <a:alpha val="50000"/>
                  </a:schemeClr>
                </a:solidFill>
                <a:prstDash val="solid"/>
              </a:ln>
              <a:solidFill>
                <a:srgbClr val="0432FF"/>
              </a:solidFill>
              <a:effectLst>
                <a:outerShdw blurRad="12700" dist="38100" dir="2700000" algn="tl" rotWithShape="0">
                  <a:schemeClr val="bg1"/>
                </a:outerShdw>
              </a:effectLst>
            </a:endParaRPr>
          </a:p>
        </p:txBody>
      </p:sp>
      <p:sp>
        <p:nvSpPr>
          <p:cNvPr id="15" name="正方形/長方形 1">
            <a:extLst>
              <a:ext uri="{FF2B5EF4-FFF2-40B4-BE49-F238E27FC236}">
                <a16:creationId xmlns:a16="http://schemas.microsoft.com/office/drawing/2014/main" id="{F1F73028-8229-994C-BC3E-31DF54C3D82D}"/>
              </a:ext>
            </a:extLst>
          </p:cNvPr>
          <p:cNvSpPr/>
          <p:nvPr/>
        </p:nvSpPr>
        <p:spPr>
          <a:xfrm>
            <a:off x="1" y="334062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>
                <a:ln w="9525">
                  <a:solidFill>
                    <a:schemeClr val="bg1">
                      <a:alpha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JT-60SA Experiment Team Leaders</a:t>
            </a:r>
          </a:p>
          <a:p>
            <a:pPr algn="ctr"/>
            <a:r>
              <a:rPr lang="en-US" altLang="ja-JP" sz="2000" b="1" dirty="0" smtClean="0">
                <a:ln w="9525">
                  <a:solidFill>
                    <a:schemeClr val="bg1">
                      <a:alpha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J. Garcia, M</a:t>
            </a:r>
            <a:r>
              <a:rPr lang="en-US" altLang="ja-JP" sz="2000" b="1" dirty="0">
                <a:ln w="9525">
                  <a:solidFill>
                    <a:schemeClr val="bg1">
                      <a:alpha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ja-JP" sz="2000" b="1" dirty="0" smtClean="0">
                <a:ln w="9525">
                  <a:solidFill>
                    <a:schemeClr val="bg1">
                      <a:alpha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Yoshida, </a:t>
            </a:r>
            <a:r>
              <a:rPr lang="en-US" altLang="ja-JP" sz="2000" b="1" dirty="0">
                <a:ln w="9525">
                  <a:solidFill>
                    <a:schemeClr val="bg1">
                      <a:alpha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H. </a:t>
            </a:r>
            <a:r>
              <a:rPr lang="en-US" altLang="ja-JP" sz="2000" b="1" dirty="0" err="1">
                <a:ln w="9525">
                  <a:solidFill>
                    <a:schemeClr val="bg1">
                      <a:alpha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Urano</a:t>
            </a:r>
            <a:endParaRPr lang="en-US" altLang="ja-JP" sz="2000" b="1" dirty="0">
              <a:ln w="9525">
                <a:solidFill>
                  <a:schemeClr val="bg1">
                    <a:alpha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50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CAE1B0-A4A5-1F4F-A182-7D15DD68E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List of actions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2CE815-9AE9-4F48-8EC1-875CB9A2D998}"/>
              </a:ext>
            </a:extLst>
          </p:cNvPr>
          <p:cNvSpPr txBox="1"/>
          <p:nvPr/>
        </p:nvSpPr>
        <p:spPr>
          <a:xfrm>
            <a:off x="120672" y="820994"/>
            <a:ext cx="887417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indent="-460375" defTabSz="685731" fontAlgn="base">
              <a:spcBef>
                <a:spcPts val="12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>
                <a:latin typeface="Arial Narrow" panose="020B0606020202030204" pitchFamily="34" charset="0"/>
              </a:rPr>
              <a:t>Clarify selection </a:t>
            </a:r>
            <a:r>
              <a:rPr lang="en-US" sz="2000" b="1" dirty="0" smtClean="0">
                <a:latin typeface="Arial Narrow" panose="020B0606020202030204" pitchFamily="34" charset="0"/>
              </a:rPr>
              <a:t>of participants for the IC analyses (and hence members of the ET)</a:t>
            </a:r>
            <a:r>
              <a:rPr lang="en-US" sz="20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latin typeface="Arial Narrow" panose="020B0606020202030204" pitchFamily="34" charset="0"/>
                <a:sym typeface="Wingdings" panose="05000000000000000000" pitchFamily="2" charset="2"/>
              </a:rPr>
              <a:t>To be discussed in the ETL meeting </a:t>
            </a:r>
            <a:endParaRPr lang="en-US" sz="2000" dirty="0" smtClean="0"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 marL="460375" indent="-460375" defTabSz="685731" fontAlgn="base">
              <a:spcBef>
                <a:spcPts val="12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 smtClean="0">
                <a:latin typeface="Arial Narrow" panose="020B0606020202030204" pitchFamily="34" charset="0"/>
              </a:rPr>
              <a:t>The Research Management System (RMS) should be ready for the IC analyses, the TGL will use it</a:t>
            </a:r>
            <a:r>
              <a:rPr lang="en-US" sz="20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 To be discussed in the ETL meeting</a:t>
            </a:r>
          </a:p>
          <a:p>
            <a:pPr marL="460375" indent="-460375" defTabSz="685731" fontAlgn="base">
              <a:spcBef>
                <a:spcPts val="12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 smtClean="0">
                <a:latin typeface="Arial Narrow" panose="020B0606020202030204" pitchFamily="34" charset="0"/>
              </a:rPr>
              <a:t>When a discussion about integrated data validation will be held with QST? Will IDA and IMAS be used? When the first data could be used </a:t>
            </a:r>
            <a:r>
              <a:rPr lang="en-US" sz="20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latin typeface="Arial Narrow" panose="020B0606020202030204" pitchFamily="34" charset="0"/>
              </a:rPr>
              <a:t>Discussions with QST about this topic are postponed until early 2023 when QST could have developed their own plans</a:t>
            </a:r>
            <a:endParaRPr lang="en-US" sz="2000" dirty="0">
              <a:latin typeface="Arial Narrow" panose="020B0606020202030204" pitchFamily="34" charset="0"/>
            </a:endParaRPr>
          </a:p>
          <a:p>
            <a:pPr marL="460375" indent="-460375" defTabSz="685731" fontAlgn="base">
              <a:spcBef>
                <a:spcPts val="12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 smtClean="0">
                <a:latin typeface="Arial Narrow" panose="020B0606020202030204" pitchFamily="34" charset="0"/>
              </a:rPr>
              <a:t>Are the infrared </a:t>
            </a:r>
            <a:r>
              <a:rPr lang="en-US" sz="2000" b="1" dirty="0">
                <a:latin typeface="Arial Narrow" panose="020B0606020202030204" pitchFamily="34" charset="0"/>
              </a:rPr>
              <a:t>cameras </a:t>
            </a:r>
            <a:r>
              <a:rPr lang="en-US" sz="2000" b="1" dirty="0" smtClean="0">
                <a:latin typeface="Arial Narrow" panose="020B0606020202030204" pitchFamily="34" charset="0"/>
              </a:rPr>
              <a:t>prepared by QST able to cover the </a:t>
            </a:r>
            <a:r>
              <a:rPr lang="en-US" sz="2000" b="1" dirty="0" err="1" smtClean="0">
                <a:latin typeface="Arial Narrow" panose="020B0606020202030204" pitchFamily="34" charset="0"/>
              </a:rPr>
              <a:t>divertor</a:t>
            </a:r>
            <a:r>
              <a:rPr lang="en-US" sz="2000" b="1" dirty="0" smtClean="0">
                <a:latin typeface="Arial Narrow" panose="020B0606020202030204" pitchFamily="34" charset="0"/>
              </a:rPr>
              <a:t> for </a:t>
            </a:r>
            <a:r>
              <a:rPr lang="en-US" sz="2000" b="1" dirty="0" err="1" smtClean="0">
                <a:latin typeface="Arial Narrow" panose="020B0606020202030204" pitchFamily="34" charset="0"/>
              </a:rPr>
              <a:t>lambdaq</a:t>
            </a:r>
            <a:r>
              <a:rPr lang="en-US" sz="2000" b="1" dirty="0" smtClean="0">
                <a:latin typeface="Arial Narrow" panose="020B0606020202030204" pitchFamily="34" charset="0"/>
              </a:rPr>
              <a:t> studies?</a:t>
            </a:r>
            <a:r>
              <a:rPr lang="en-US" sz="20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Specific meeting about the status of diagnostics will be held</a:t>
            </a:r>
            <a:endParaRPr lang="en-US" sz="2000" dirty="0"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41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List of actions</a:t>
            </a:r>
            <a:endParaRPr lang="fr-FR" sz="2800" dirty="0"/>
          </a:p>
        </p:txBody>
      </p:sp>
      <p:sp>
        <p:nvSpPr>
          <p:cNvPr id="4" name="Rectangle 3"/>
          <p:cNvSpPr/>
          <p:nvPr/>
        </p:nvSpPr>
        <p:spPr>
          <a:xfrm>
            <a:off x="265890" y="916071"/>
            <a:ext cx="845009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75" indent="-460375" defTabSz="685731" fontAlgn="base">
              <a:spcBef>
                <a:spcPts val="1200"/>
              </a:spcBef>
              <a:spcAft>
                <a:spcPct val="0"/>
              </a:spcAft>
              <a:buFont typeface="+mj-lt"/>
              <a:buAutoNum type="arabicPeriod" startAt="5"/>
            </a:pPr>
            <a:r>
              <a:rPr lang="en-US" sz="2000" b="1" dirty="0" smtClean="0">
                <a:latin typeface="Arial Narrow" panose="020B0606020202030204" pitchFamily="34" charset="0"/>
              </a:rPr>
              <a:t>The use of plasma simulator could be advantageous for exploring initial phase of JT-60SA and provide optimum path to high current with and without power</a:t>
            </a:r>
            <a:r>
              <a:rPr lang="en-US" sz="20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 Dedicated </a:t>
            </a:r>
            <a:r>
              <a:rPr lang="en-US" sz="2000" dirty="0">
                <a:latin typeface="Arial Narrow" panose="020B0606020202030204" pitchFamily="34" charset="0"/>
                <a:sym typeface="Wingdings" panose="05000000000000000000" pitchFamily="2" charset="2"/>
              </a:rPr>
              <a:t>p</a:t>
            </a:r>
            <a:r>
              <a:rPr lang="en-US" sz="2000" dirty="0" smtClean="0">
                <a:latin typeface="Arial Narrow" panose="020B0606020202030204" pitchFamily="34" charset="0"/>
              </a:rPr>
              <a:t>resentation in scenario development TG meeting </a:t>
            </a:r>
            <a:endParaRPr lang="en-US" sz="2000" dirty="0">
              <a:latin typeface="Arial Narrow" panose="020B0606020202030204" pitchFamily="34" charset="0"/>
            </a:endParaRPr>
          </a:p>
          <a:p>
            <a:pPr marL="460375" indent="-460375" defTabSz="685731" fontAlgn="base">
              <a:spcBef>
                <a:spcPts val="1200"/>
              </a:spcBef>
              <a:spcAft>
                <a:spcPct val="0"/>
              </a:spcAft>
              <a:buFont typeface="+mj-lt"/>
              <a:buAutoNum type="arabicPeriod" startAt="5"/>
            </a:pPr>
            <a:r>
              <a:rPr lang="en-US" sz="2000" b="1" dirty="0" smtClean="0">
                <a:latin typeface="Arial Narrow" panose="020B0606020202030204" pitchFamily="34" charset="0"/>
              </a:rPr>
              <a:t>Impact of fast ion modes of reduced N-NBI power or energy has to be investigated</a:t>
            </a:r>
            <a:r>
              <a:rPr lang="en-US" sz="2000" b="1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latin typeface="Arial Narrow" panose="020B0606020202030204" pitchFamily="34" charset="0"/>
              </a:rPr>
              <a:t>Discussion in energetic particle behavior TG meeting </a:t>
            </a:r>
            <a:endParaRPr lang="en-US" sz="2000" dirty="0">
              <a:latin typeface="Arial Narrow" panose="020B0606020202030204" pitchFamily="34" charset="0"/>
            </a:endParaRPr>
          </a:p>
          <a:p>
            <a:pPr marL="460375" indent="-460375" defTabSz="685731" fontAlgn="base">
              <a:spcBef>
                <a:spcPts val="1200"/>
              </a:spcBef>
              <a:spcAft>
                <a:spcPct val="0"/>
              </a:spcAft>
              <a:buFont typeface="+mj-lt"/>
              <a:buAutoNum type="arabicPeriod" startAt="5"/>
            </a:pPr>
            <a:r>
              <a:rPr lang="en-US" sz="2000" b="1" dirty="0" smtClean="0">
                <a:latin typeface="Arial Narrow" panose="020B0606020202030204" pitchFamily="34" charset="0"/>
              </a:rPr>
              <a:t>Common discussion with QST about real </a:t>
            </a:r>
            <a:r>
              <a:rPr lang="en-US" sz="2000" b="1" dirty="0">
                <a:latin typeface="Arial Narrow" panose="020B0606020202030204" pitchFamily="34" charset="0"/>
              </a:rPr>
              <a:t>time control </a:t>
            </a:r>
            <a:r>
              <a:rPr lang="en-US" sz="2000" b="1" dirty="0" smtClean="0">
                <a:latin typeface="Arial Narrow" panose="020B0606020202030204" pitchFamily="34" charset="0"/>
              </a:rPr>
              <a:t>is necessary</a:t>
            </a:r>
            <a:r>
              <a:rPr lang="en-US" sz="20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latin typeface="Arial Narrow" panose="020B0606020202030204" pitchFamily="34" charset="0"/>
              </a:rPr>
              <a:t> working group about real time control to be called soon</a:t>
            </a:r>
            <a:endParaRPr lang="en-US" sz="2000" dirty="0">
              <a:latin typeface="Arial Narrow" panose="020B0606020202030204" pitchFamily="34" charset="0"/>
            </a:endParaRPr>
          </a:p>
          <a:p>
            <a:pPr marL="460375" indent="-460375" defTabSz="685731" fontAlgn="base">
              <a:spcBef>
                <a:spcPts val="1200"/>
              </a:spcBef>
              <a:spcAft>
                <a:spcPct val="0"/>
              </a:spcAft>
              <a:buFont typeface="+mj-lt"/>
              <a:buAutoNum type="arabicPeriod" startAt="5"/>
            </a:pPr>
            <a:r>
              <a:rPr lang="en-US" sz="2000" b="1" dirty="0" smtClean="0">
                <a:latin typeface="Arial Narrow" panose="020B0606020202030204" pitchFamily="34" charset="0"/>
              </a:rPr>
              <a:t>Benchmark between Sonic  and SOLPS-ITER requires in person work</a:t>
            </a:r>
            <a:r>
              <a:rPr lang="en-US" sz="20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latin typeface="Arial Narrow" panose="020B0606020202030204" pitchFamily="34" charset="0"/>
              </a:rPr>
              <a:t>ETCM to be held in Naka in 2023 may be an opportunity</a:t>
            </a:r>
            <a:endParaRPr lang="en-US" sz="2000" dirty="0">
              <a:latin typeface="Arial Narrow" panose="020B0606020202030204" pitchFamily="34" charset="0"/>
            </a:endParaRPr>
          </a:p>
          <a:p>
            <a:pPr marL="460375" indent="-460375" defTabSz="685731" fontAlgn="base">
              <a:spcBef>
                <a:spcPts val="1200"/>
              </a:spcBef>
              <a:spcAft>
                <a:spcPct val="0"/>
              </a:spcAft>
              <a:buFont typeface="+mj-lt"/>
              <a:buAutoNum type="arabicPeriod" startAt="5"/>
            </a:pPr>
            <a:r>
              <a:rPr lang="en-US" sz="2000" b="1" dirty="0" smtClean="0">
                <a:latin typeface="Arial Narrow" panose="020B0606020202030204" pitchFamily="34" charset="0"/>
              </a:rPr>
              <a:t>Edge activity requires stronger interaction with QST </a:t>
            </a:r>
            <a:r>
              <a:rPr lang="en-US" sz="20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 To be discussed in the Edge and PWI TG meeting</a:t>
            </a:r>
            <a:endParaRPr lang="fr-FR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928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Experiment</a:t>
            </a:r>
            <a:r>
              <a:rPr lang="fr-FR" dirty="0" smtClean="0"/>
              <a:t> Team: </a:t>
            </a:r>
            <a:r>
              <a:rPr lang="fr-FR" dirty="0" smtClean="0"/>
              <a:t>future meetings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42672" y="802505"/>
            <a:ext cx="86496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Narrow" panose="020B0606020202030204" pitchFamily="34" charset="0"/>
              </a:rPr>
              <a:t>ETCM(2</a:t>
            </a:r>
            <a:r>
              <a:rPr lang="en-US" sz="2800" dirty="0" smtClean="0">
                <a:latin typeface="Arial Narrow" panose="020B0606020202030204" pitchFamily="34" charset="0"/>
              </a:rPr>
              <a:t>) to be held end of September </a:t>
            </a:r>
            <a:r>
              <a:rPr lang="en-US" sz="2800" dirty="0" smtClean="0">
                <a:latin typeface="Arial Narrow" panose="020B0606020202030204" pitchFamily="34" charset="0"/>
              </a:rPr>
              <a:t>or early </a:t>
            </a:r>
            <a:r>
              <a:rPr lang="en-US" sz="2800" dirty="0" smtClean="0">
                <a:latin typeface="Arial Narrow" panose="020B0606020202030204" pitchFamily="34" charset="0"/>
              </a:rPr>
              <a:t>October </a:t>
            </a:r>
            <a:r>
              <a:rPr lang="en-US" sz="28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 </a:t>
            </a:r>
            <a:r>
              <a:rPr lang="en-US" sz="2800" dirty="0" smtClean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Joint discussion between ET and QST and WPSA </a:t>
            </a:r>
            <a:r>
              <a:rPr lang="en-US" sz="2800" dirty="0" smtClean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experts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TG meetings will be held before the end of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Narrow" panose="020B0606020202030204" pitchFamily="34" charset="0"/>
              </a:rPr>
              <a:t>Working group meetings, real time control and disruption &amp; RE to be held before 2022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Narrow" panose="020B0606020202030204" pitchFamily="34" charset="0"/>
              </a:rPr>
              <a:t>Once the ET is fully formed, after the IC, there will be ET meetings with the full team.</a:t>
            </a:r>
            <a:endParaRPr lang="en-US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30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DE89C-C37E-3BDB-CE7A-C43D1E135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Final considerations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E4C6FA-4D45-985E-C193-5424D4A5A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FF5F10-1D2B-3C48-9131-F0C768367081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0" y="764470"/>
            <a:ext cx="9058940" cy="326350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7525" indent="-174625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-"/>
              <a:tabLst/>
              <a:defRPr lang="en-US" sz="16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800" dirty="0" smtClean="0">
                <a:latin typeface="Arial Narrow" panose="020B0606020202030204" pitchFamily="34" charset="0"/>
              </a:rPr>
              <a:t>QST is going through stressful times trying to start the machine</a:t>
            </a:r>
          </a:p>
          <a:p>
            <a:r>
              <a:rPr lang="en-IE" sz="2800" dirty="0" smtClean="0">
                <a:latin typeface="Arial Narrow" panose="020B0606020202030204" pitchFamily="34" charset="0"/>
              </a:rPr>
              <a:t>The priority is the first plasma and restart</a:t>
            </a:r>
            <a:endParaRPr lang="en-IE" sz="2800" dirty="0" smtClean="0">
              <a:latin typeface="Arial Narrow" panose="020B0606020202030204" pitchFamily="34" charset="0"/>
            </a:endParaRPr>
          </a:p>
          <a:p>
            <a:r>
              <a:rPr lang="en-IE" sz="2800" dirty="0" smtClean="0">
                <a:latin typeface="Arial Narrow" panose="020B0606020202030204" pitchFamily="34" charset="0"/>
              </a:rPr>
              <a:t>EU requests should not overload the few QST staff </a:t>
            </a:r>
            <a:r>
              <a:rPr lang="en-IE" sz="28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 </a:t>
            </a:r>
            <a:r>
              <a:rPr lang="en-IE" sz="2800" u="sng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Concentrate on the essential</a:t>
            </a:r>
            <a:endParaRPr lang="en-IE" sz="2800" u="sng" dirty="0" smtClean="0">
              <a:latin typeface="Arial Narrow" panose="020B0606020202030204" pitchFamily="34" charset="0"/>
            </a:endParaRPr>
          </a:p>
          <a:p>
            <a:r>
              <a:rPr lang="en-IE" sz="2800" dirty="0" smtClean="0">
                <a:latin typeface="Arial Narrow" panose="020B0606020202030204" pitchFamily="34" charset="0"/>
              </a:rPr>
              <a:t>Once the first plasma is achieved and some IC is performed, much more time for collaboration will be available</a:t>
            </a:r>
          </a:p>
          <a:p>
            <a:r>
              <a:rPr lang="en-IE" sz="2800" dirty="0" smtClean="0">
                <a:latin typeface="Arial Narrow" panose="020B0606020202030204" pitchFamily="34" charset="0"/>
              </a:rPr>
              <a:t>The IC data analyses phase, coordinated by the ET, will provide a clearer structure under which stronger links between EU and QST will be formed</a:t>
            </a:r>
            <a:endParaRPr lang="en-IE" sz="2800" dirty="0">
              <a:latin typeface="Arial Narrow" panose="020B0606020202030204" pitchFamily="34" charset="0"/>
            </a:endParaRPr>
          </a:p>
          <a:p>
            <a:endParaRPr lang="en-IE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66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 defTabSz="685731" fontAlgn="base">
          <a:spcBef>
            <a:spcPts val="450"/>
          </a:spcBef>
          <a:spcAft>
            <a:spcPct val="0"/>
          </a:spcAft>
          <a:defRPr kumimoji="1" kern="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wrap="square" rtlCol="0" anchor="ctr">
        <a:spAutoFit/>
      </a:bodyPr>
      <a:lstStyle>
        <a:defPPr algn="ctr">
          <a:spcBef>
            <a:spcPts val="600"/>
          </a:spcBef>
          <a:buFont typeface="Wingdings" charset="2"/>
          <a:buChar char="l"/>
          <a:defRPr kumimoji="1" sz="2000" b="1" dirty="0">
            <a:solidFill>
              <a:srgbClr val="008000"/>
            </a:solidFill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smtClean="0"/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965CFDB0A6A7743AA67D8C77AC2054A" ma:contentTypeVersion="10" ma:contentTypeDescription="新しいドキュメントを作成します。" ma:contentTypeScope="" ma:versionID="4a039743a3201512e5a606943d9d9f00">
  <xsd:schema xmlns:xsd="http://www.w3.org/2001/XMLSchema" xmlns:xs="http://www.w3.org/2001/XMLSchema" xmlns:p="http://schemas.microsoft.com/office/2006/metadata/properties" xmlns:ns2="7633cb61-4f07-431c-940d-987b53fc7bb2" targetNamespace="http://schemas.microsoft.com/office/2006/metadata/properties" ma:root="true" ma:fieldsID="f335dc53b4b7ee46526d2a990ff02429" ns2:_="">
    <xsd:import namespace="7633cb61-4f07-431c-940d-987b53fc7b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33cb61-4f07-431c-940d-987b53fc7b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DFBFF6-E530-4055-8512-9961123F26C3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633cb61-4f07-431c-940d-987b53fc7bb2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1CE3E3-D89D-4246-8591-C939CB1FE1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F0A8AE-BD5B-423B-961D-BAF1CF65D2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33cb61-4f07-431c-940d-987b53fc7b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34484</TotalTime>
  <Words>432</Words>
  <Application>Microsoft Office PowerPoint</Application>
  <PresentationFormat>Affichage à l'écran (16:9)</PresentationFormat>
  <Paragraphs>31</Paragraphs>
  <Slides>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16" baseType="lpstr">
      <vt:lpstr>ＭＳ Ｐゴシック</vt:lpstr>
      <vt:lpstr>游ゴシック</vt:lpstr>
      <vt:lpstr>游ゴシック Light</vt:lpstr>
      <vt:lpstr>Arial</vt:lpstr>
      <vt:lpstr>Arial Narrow</vt:lpstr>
      <vt:lpstr>Calibri</vt:lpstr>
      <vt:lpstr>ＭＳ Ｐ明朝</vt:lpstr>
      <vt:lpstr>System Font Regular</vt:lpstr>
      <vt:lpstr>Wingdings</vt:lpstr>
      <vt:lpstr>Office Theme</vt:lpstr>
      <vt:lpstr>2_標準デザイン</vt:lpstr>
      <vt:lpstr>Experiment team  List of actions </vt:lpstr>
      <vt:lpstr>List of actions</vt:lpstr>
      <vt:lpstr>List of actions</vt:lpstr>
      <vt:lpstr>Experiment Team: future meetings</vt:lpstr>
      <vt:lpstr>Final considerations</vt:lpstr>
    </vt:vector>
  </TitlesOfParts>
  <Company>JT-60SA-ProjectTeam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PT_member1</dc:creator>
  <cp:lastModifiedBy>GARCIA Jeronimo 120906</cp:lastModifiedBy>
  <cp:revision>1421</cp:revision>
  <cp:lastPrinted>2019-06-21T00:47:43Z</cp:lastPrinted>
  <dcterms:created xsi:type="dcterms:W3CDTF">2013-05-04T23:40:07Z</dcterms:created>
  <dcterms:modified xsi:type="dcterms:W3CDTF">2022-09-08T19:30:34Z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0x0101003965CFDB0A6A7743AA67D8C77AC2054A</vt:lpwstr>
  </property>
</Properties>
</file>