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15"/>
  </p:notesMasterIdLst>
  <p:handoutMasterIdLst>
    <p:handoutMasterId r:id="rId16"/>
  </p:handoutMasterIdLst>
  <p:sldIdLst>
    <p:sldId id="504" r:id="rId6"/>
    <p:sldId id="515" r:id="rId7"/>
    <p:sldId id="517" r:id="rId8"/>
    <p:sldId id="516" r:id="rId9"/>
    <p:sldId id="496" r:id="rId10"/>
    <p:sldId id="497" r:id="rId11"/>
    <p:sldId id="500" r:id="rId12"/>
    <p:sldId id="499" r:id="rId13"/>
    <p:sldId id="498" r:id="rId1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289"/>
    <a:srgbClr val="5DAFA5"/>
    <a:srgbClr val="FF9900"/>
    <a:srgbClr val="E3E3E3"/>
    <a:srgbClr val="3F8179"/>
    <a:srgbClr val="00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5" autoAdjust="0"/>
    <p:restoredTop sz="93518" autoAdjust="0"/>
  </p:normalViewPr>
  <p:slideViewPr>
    <p:cSldViewPr showGuides="1">
      <p:cViewPr varScale="1">
        <p:scale>
          <a:sx n="126" d="100"/>
          <a:sy n="126" d="100"/>
        </p:scale>
        <p:origin x="156" y="29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5" d="100"/>
          <a:sy n="85" d="100"/>
        </p:scale>
        <p:origin x="-3834"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userId="7afb9819-80e0-4104-aeac-525ba7aaeaad" providerId="ADAL" clId="{5C28672E-3EEB-423B-8306-E3E5EC3F39A7}"/>
    <pc:docChg chg="custSel addSld delSld modSld">
      <pc:chgData name="Carlo" userId="7afb9819-80e0-4104-aeac-525ba7aaeaad" providerId="ADAL" clId="{5C28672E-3EEB-423B-8306-E3E5EC3F39A7}" dt="2022-09-09T09:45:26.406" v="433" actId="20577"/>
      <pc:docMkLst>
        <pc:docMk/>
      </pc:docMkLst>
      <pc:sldChg chg="del">
        <pc:chgData name="Carlo" userId="7afb9819-80e0-4104-aeac-525ba7aaeaad" providerId="ADAL" clId="{5C28672E-3EEB-423B-8306-E3E5EC3F39A7}" dt="2022-09-09T07:59:21.930" v="0" actId="47"/>
        <pc:sldMkLst>
          <pc:docMk/>
          <pc:sldMk cId="4077857652" sldId="503"/>
        </pc:sldMkLst>
      </pc:sldChg>
      <pc:sldChg chg="del">
        <pc:chgData name="Carlo" userId="7afb9819-80e0-4104-aeac-525ba7aaeaad" providerId="ADAL" clId="{5C28672E-3EEB-423B-8306-E3E5EC3F39A7}" dt="2022-09-09T07:59:24.213" v="1" actId="47"/>
        <pc:sldMkLst>
          <pc:docMk/>
          <pc:sldMk cId="2810872968" sldId="505"/>
        </pc:sldMkLst>
      </pc:sldChg>
      <pc:sldChg chg="del">
        <pc:chgData name="Carlo" userId="7afb9819-80e0-4104-aeac-525ba7aaeaad" providerId="ADAL" clId="{5C28672E-3EEB-423B-8306-E3E5EC3F39A7}" dt="2022-09-09T07:59:27.902" v="2" actId="47"/>
        <pc:sldMkLst>
          <pc:docMk/>
          <pc:sldMk cId="171727940" sldId="506"/>
        </pc:sldMkLst>
      </pc:sldChg>
      <pc:sldChg chg="modSp mod">
        <pc:chgData name="Carlo" userId="7afb9819-80e0-4104-aeac-525ba7aaeaad" providerId="ADAL" clId="{5C28672E-3EEB-423B-8306-E3E5EC3F39A7}" dt="2022-09-09T09:43:01.265" v="387" actId="20577"/>
        <pc:sldMkLst>
          <pc:docMk/>
          <pc:sldMk cId="4154389274" sldId="515"/>
        </pc:sldMkLst>
        <pc:spChg chg="mod">
          <ac:chgData name="Carlo" userId="7afb9819-80e0-4104-aeac-525ba7aaeaad" providerId="ADAL" clId="{5C28672E-3EEB-423B-8306-E3E5EC3F39A7}" dt="2022-09-09T09:40:41.588" v="262" actId="20577"/>
          <ac:spMkLst>
            <pc:docMk/>
            <pc:sldMk cId="4154389274" sldId="515"/>
            <ac:spMk id="2" creationId="{FBD40A87-FD8E-4924-98E5-619ECB6C0630}"/>
          </ac:spMkLst>
        </pc:spChg>
        <pc:spChg chg="mod">
          <ac:chgData name="Carlo" userId="7afb9819-80e0-4104-aeac-525ba7aaeaad" providerId="ADAL" clId="{5C28672E-3EEB-423B-8306-E3E5EC3F39A7}" dt="2022-09-09T09:43:01.265" v="387" actId="20577"/>
          <ac:spMkLst>
            <pc:docMk/>
            <pc:sldMk cId="4154389274" sldId="515"/>
            <ac:spMk id="3" creationId="{ABCBE033-9C49-4AAD-917E-FE906C6C6352}"/>
          </ac:spMkLst>
        </pc:spChg>
      </pc:sldChg>
      <pc:sldChg chg="modSp new mod">
        <pc:chgData name="Carlo" userId="7afb9819-80e0-4104-aeac-525ba7aaeaad" providerId="ADAL" clId="{5C28672E-3EEB-423B-8306-E3E5EC3F39A7}" dt="2022-09-09T07:59:54.018" v="8" actId="20577"/>
        <pc:sldMkLst>
          <pc:docMk/>
          <pc:sldMk cId="4062450124" sldId="516"/>
        </pc:sldMkLst>
        <pc:spChg chg="mod">
          <ac:chgData name="Carlo" userId="7afb9819-80e0-4104-aeac-525ba7aaeaad" providerId="ADAL" clId="{5C28672E-3EEB-423B-8306-E3E5EC3F39A7}" dt="2022-09-09T07:59:54.018" v="8" actId="20577"/>
          <ac:spMkLst>
            <pc:docMk/>
            <pc:sldMk cId="4062450124" sldId="516"/>
            <ac:spMk id="2" creationId="{C6C04A1F-828E-48C5-8186-12E622190EA4}"/>
          </ac:spMkLst>
        </pc:spChg>
      </pc:sldChg>
      <pc:sldChg chg="addSp delSp modSp new mod">
        <pc:chgData name="Carlo" userId="7afb9819-80e0-4104-aeac-525ba7aaeaad" providerId="ADAL" clId="{5C28672E-3EEB-423B-8306-E3E5EC3F39A7}" dt="2022-09-09T09:45:26.406" v="433" actId="20577"/>
        <pc:sldMkLst>
          <pc:docMk/>
          <pc:sldMk cId="2853269991" sldId="517"/>
        </pc:sldMkLst>
        <pc:spChg chg="mod">
          <ac:chgData name="Carlo" userId="7afb9819-80e0-4104-aeac-525ba7aaeaad" providerId="ADAL" clId="{5C28672E-3EEB-423B-8306-E3E5EC3F39A7}" dt="2022-09-09T09:45:26.406" v="433" actId="20577"/>
          <ac:spMkLst>
            <pc:docMk/>
            <pc:sldMk cId="2853269991" sldId="517"/>
            <ac:spMk id="2" creationId="{07CCC0DD-CEC1-4756-821C-7534CD47CBF4}"/>
          </ac:spMkLst>
        </pc:spChg>
        <pc:spChg chg="del">
          <ac:chgData name="Carlo" userId="7afb9819-80e0-4104-aeac-525ba7aaeaad" providerId="ADAL" clId="{5C28672E-3EEB-423B-8306-E3E5EC3F39A7}" dt="2022-09-09T09:45:02.126" v="389"/>
          <ac:spMkLst>
            <pc:docMk/>
            <pc:sldMk cId="2853269991" sldId="517"/>
            <ac:spMk id="3" creationId="{7850BBFF-8D6D-4488-BEAE-DF55342F9F07}"/>
          </ac:spMkLst>
        </pc:spChg>
        <pc:picChg chg="add mod">
          <ac:chgData name="Carlo" userId="7afb9819-80e0-4104-aeac-525ba7aaeaad" providerId="ADAL" clId="{5C28672E-3EEB-423B-8306-E3E5EC3F39A7}" dt="2022-09-09T09:45:13.823" v="392" actId="1076"/>
          <ac:picMkLst>
            <pc:docMk/>
            <pc:sldMk cId="2853269991" sldId="517"/>
            <ac:picMk id="1026" creationId="{5A6E6541-2EFA-4D13-92B6-FE78026F9E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6" y="1"/>
            <a:ext cx="3076363" cy="511731"/>
          </a:xfrm>
          <a:prstGeom prst="rect">
            <a:avLst/>
          </a:prstGeom>
        </p:spPr>
        <p:txBody>
          <a:bodyPr vert="horz" lIns="99043" tIns="49522" rIns="99043" bIns="49522" rtlCol="0"/>
          <a:lstStyle>
            <a:lvl1pPr algn="r">
              <a:defRPr sz="1300"/>
            </a:lvl1pPr>
          </a:lstStyle>
          <a:p>
            <a:fld id="{15B2C45A-E869-45FE-B529-AF49C0F3C669}" type="datetimeFigureOut">
              <a:rPr lang="en-GB" smtClean="0">
                <a:latin typeface="Arial" panose="020B0604020202020204" pitchFamily="34" charset="0"/>
              </a:rPr>
              <a:pPr/>
              <a:t>09/09/2022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43" tIns="49522" rIns="99043" bIns="49522"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9043" tIns="49522" rIns="99043" bIns="49522"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6" y="1"/>
            <a:ext cx="3076363" cy="511731"/>
          </a:xfrm>
          <a:prstGeom prst="rect">
            <a:avLst/>
          </a:prstGeom>
        </p:spPr>
        <p:txBody>
          <a:bodyPr vert="horz" lIns="99043" tIns="49522" rIns="99043" bIns="49522" rtlCol="0"/>
          <a:lstStyle>
            <a:lvl1pPr algn="r">
              <a:defRPr sz="1300">
                <a:latin typeface="Arial" panose="020B0604020202020204" pitchFamily="34" charset="0"/>
              </a:defRPr>
            </a:lvl1pPr>
          </a:lstStyle>
          <a:p>
            <a:fld id="{F93E6C17-F35F-4654-8DE9-B693AC206066}" type="datetimeFigureOut">
              <a:rPr lang="en-GB" smtClean="0"/>
              <a:pPr/>
              <a:t>09/09/2022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3" tIns="49522" rIns="99043" bIns="49522" rtlCol="0" anchor="ctr"/>
          <a:lstStyle/>
          <a:p>
            <a:endParaRPr lang="en-GB" dirty="0"/>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9043" tIns="49522" rIns="99043" bIns="4952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2" rIns="99043" bIns="49522"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9043" tIns="49522" rIns="99043" bIns="49522"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304915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
        <p:nvSpPr>
          <p:cNvPr id="10" name="Content Placeholder 2">
            <a:extLst>
              <a:ext uri="{FF2B5EF4-FFF2-40B4-BE49-F238E27FC236}">
                <a16:creationId xmlns:a16="http://schemas.microsoft.com/office/drawing/2014/main" id="{A9CCE7B7-FFC8-4F82-950A-03C0FCD30EF5}"/>
              </a:ext>
            </a:extLst>
          </p:cNvPr>
          <p:cNvSpPr>
            <a:spLocks noGrp="1"/>
          </p:cNvSpPr>
          <p:nvPr>
            <p:ph idx="13"/>
          </p:nvPr>
        </p:nvSpPr>
        <p:spPr>
          <a:xfrm>
            <a:off x="6384032" y="836712"/>
            <a:ext cx="5486400" cy="5688632"/>
          </a:xfrm>
        </p:spPr>
        <p:txBody>
          <a:bodyPr/>
          <a:lstStyle>
            <a:lvl1pPr marL="257175" indent="-257175">
              <a:spcBef>
                <a:spcPts val="0"/>
              </a:spcBef>
              <a:buFont typeface="Arial" panose="020B0604020202020204" pitchFamily="34" charset="0"/>
              <a:buChar char="•"/>
              <a:defRPr sz="1800">
                <a:latin typeface="+mn-lt"/>
                <a:cs typeface="Arial" panose="020B0604020202020204" pitchFamily="34" charset="0"/>
              </a:defRPr>
            </a:lvl1pPr>
            <a:lvl2pPr marL="557213" indent="-214313">
              <a:spcBef>
                <a:spcPts val="0"/>
              </a:spcBef>
              <a:buFont typeface="Arial" panose="020B0604020202020204" pitchFamily="34" charset="0"/>
              <a:buChar char="•"/>
              <a:defRPr sz="1500">
                <a:latin typeface="+mn-lt"/>
                <a:cs typeface="Arial" panose="020B0604020202020204" pitchFamily="34" charset="0"/>
              </a:defRPr>
            </a:lvl2pPr>
            <a:lvl3pPr marL="857250" indent="-171450">
              <a:spcBef>
                <a:spcPts val="0"/>
              </a:spcBef>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028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dirty="0"/>
              <a:t>Click to edit Master title style</a:t>
            </a:r>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902224" cy="329614"/>
          </a:xfrm>
        </p:spPr>
        <p:txBody>
          <a:bodyPr anchor="t"/>
          <a:lstStyle>
            <a:lvl1pPr>
              <a:defRPr sz="1100"/>
            </a:lvl1pPr>
          </a:lstStyle>
          <a:p>
            <a:r>
              <a:rPr lang="en-US"/>
              <a:t>C. Sozzi | 9th WPSA PM | 5-9 Sept 2022 | WPSA Summary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367132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60650"/>
            <a:ext cx="12192000" cy="6419089"/>
          </a:xfrm>
          <a:prstGeom prst="rect">
            <a:avLst/>
          </a:prstGeom>
          <a:ln w="12700">
            <a:miter lim="400000"/>
          </a:ln>
        </p:spPr>
      </p:pic>
      <p:sp>
        <p:nvSpPr>
          <p:cNvPr id="2" name="Title 1"/>
          <p:cNvSpPr>
            <a:spLocks noGrp="1"/>
          </p:cNvSpPr>
          <p:nvPr>
            <p:ph type="ctrTitle" hasCustomPrompt="1"/>
          </p:nvPr>
        </p:nvSpPr>
        <p:spPr>
          <a:xfrm>
            <a:off x="527382" y="2348880"/>
            <a:ext cx="11329259"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a:t>Presentation title</a:t>
            </a:r>
          </a:p>
        </p:txBody>
      </p:sp>
      <p:sp>
        <p:nvSpPr>
          <p:cNvPr id="3" name="Subtitle 2"/>
          <p:cNvSpPr>
            <a:spLocks noGrp="1"/>
          </p:cNvSpPr>
          <p:nvPr>
            <p:ph type="subTitle" idx="1"/>
          </p:nvPr>
        </p:nvSpPr>
        <p:spPr>
          <a:xfrm>
            <a:off x="527382" y="4293096"/>
            <a:ext cx="5856651"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5" name="AutoShape 2" descr="https://idw-online.de/pages/de/institutionlogo921"/>
          <p:cNvSpPr>
            <a:spLocks noChangeAspect="1" noChangeArrowheads="1"/>
          </p:cNvSpPr>
          <p:nvPr userDrawn="1"/>
        </p:nvSpPr>
        <p:spPr bwMode="auto">
          <a:xfrm>
            <a:off x="207435" y="-457200"/>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userDrawn="1"/>
        </p:nvSpPr>
        <p:spPr>
          <a:xfrm>
            <a:off x="7632173"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p:cNvGrpSpPr/>
          <p:nvPr userDrawn="1"/>
        </p:nvGrpSpPr>
        <p:grpSpPr>
          <a:xfrm>
            <a:off x="24307044" y="40252898"/>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8"/>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4" y="40557698"/>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4" y="40710098"/>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71950" rtl="0" eaLnBrk="1" fontAlgn="base" latinLnBrk="0" hangingPunct="1">
                <a:lnSpc>
                  <a:spcPct val="100000"/>
                </a:lnSpc>
                <a:spcBef>
                  <a:spcPct val="0"/>
                </a:spcBef>
                <a:spcAft>
                  <a:spcPct val="0"/>
                </a:spcAft>
                <a:buClrTx/>
                <a:buSzTx/>
                <a:buFontTx/>
                <a:buNone/>
                <a:tabLst/>
                <a:defRPr/>
              </a:pPr>
              <a:endParaRPr kumimoji="0" lang="en-US" sz="8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4" name="Picture 3"/>
          <p:cNvPicPr>
            <a:picLocks noChangeAspect="1"/>
          </p:cNvPicPr>
          <p:nvPr userDrawn="1"/>
        </p:nvPicPr>
        <p:blipFill>
          <a:blip r:embed="rId4"/>
          <a:stretch>
            <a:fillRect/>
          </a:stretch>
        </p:blipFill>
        <p:spPr>
          <a:xfrm>
            <a:off x="3773388" y="5805264"/>
            <a:ext cx="2954078" cy="612766"/>
          </a:xfrm>
          <a:prstGeom prst="rect">
            <a:avLst/>
          </a:prstGeom>
        </p:spPr>
      </p:pic>
      <p:pic>
        <p:nvPicPr>
          <p:cNvPr id="27" name="Bild 7" descr="EU_und_Tex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36753" y="5805265"/>
            <a:ext cx="4254011" cy="649203"/>
          </a:xfrm>
          <a:prstGeom prst="rect">
            <a:avLst/>
          </a:prstGeom>
        </p:spPr>
      </p:pic>
    </p:spTree>
    <p:extLst>
      <p:ext uri="{BB962C8B-B14F-4D97-AF65-F5344CB8AC3E}">
        <p14:creationId xmlns:p14="http://schemas.microsoft.com/office/powerpoint/2010/main" val="670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39349" y="91480"/>
            <a:ext cx="11055044"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896544"/>
          </a:xfrm>
        </p:spPr>
        <p:txBody>
          <a:bodyPr/>
          <a:lstStyle>
            <a:lvl1pPr marL="342900" indent="-342900">
              <a:buFont typeface="Arial" panose="020B0604020202020204" pitchFamily="34" charset="0"/>
              <a:buChar char="•"/>
              <a:defRPr sz="2400">
                <a:latin typeface="Arial Narrow" panose="020B0606020202030204" pitchFamily="34" charset="0"/>
                <a:cs typeface="Arial" panose="020B0604020202020204" pitchFamily="34" charset="0"/>
              </a:defRPr>
            </a:lvl1pPr>
            <a:lvl2pPr marL="742950" indent="-285750">
              <a:buFont typeface="Arial" panose="020B0604020202020204" pitchFamily="34" charset="0"/>
              <a:buChar char="•"/>
              <a:defRPr sz="2000">
                <a:latin typeface="Arial Narrow" panose="020B0606020202030204" pitchFamily="34" charset="0"/>
                <a:cs typeface="Arial" panose="020B0604020202020204" pitchFamily="34" charset="0"/>
              </a:defRPr>
            </a:lvl2pPr>
            <a:lvl3pPr marL="1143000" indent="-228600">
              <a:buFont typeface="Arial" panose="020B0604020202020204" pitchFamily="34" charset="0"/>
              <a:buChar char="•"/>
              <a:defRPr sz="1800">
                <a:latin typeface="Arial Narrow" panose="020B0606020202030204" pitchFamily="34" charset="0"/>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7733" y="116632"/>
            <a:ext cx="610929" cy="465708"/>
          </a:xfrm>
          <a:prstGeom prst="rect">
            <a:avLst/>
          </a:prstGeom>
        </p:spPr>
      </p:pic>
      <p:sp>
        <p:nvSpPr>
          <p:cNvPr id="10" name="Footer Placeholder 2"/>
          <p:cNvSpPr>
            <a:spLocks noGrp="1"/>
          </p:cNvSpPr>
          <p:nvPr>
            <p:ph type="ftr" sz="quarter" idx="11"/>
          </p:nvPr>
        </p:nvSpPr>
        <p:spPr>
          <a:xfrm>
            <a:off x="2994117" y="6525345"/>
            <a:ext cx="8064896" cy="268139"/>
          </a:xfrm>
          <a:prstGeom prst="rect">
            <a:avLst/>
          </a:prstGeom>
        </p:spPr>
        <p:txBody>
          <a:bodyPr/>
          <a:lstStyle>
            <a:lvl1pPr>
              <a:defRPr kumimoji="0" lang="en-GB" u="sng" smtClean="0">
                <a:solidFill>
                  <a:prstClr val="black">
                    <a:tint val="75000"/>
                  </a:prstClr>
                </a:solidFill>
              </a:defRPr>
            </a:lvl1pPr>
          </a:lstStyle>
          <a:p>
            <a:pPr algn="r"/>
            <a:r>
              <a:rPr lang="en-US"/>
              <a:t>C. Sozzi | 9th WPSA PM | 5-9 Sept 2022 | WPSA Summary</a:t>
            </a:r>
          </a:p>
        </p:txBody>
      </p:sp>
      <p:sp>
        <p:nvSpPr>
          <p:cNvPr id="8" name="Slide Number Placeholder 5"/>
          <p:cNvSpPr>
            <a:spLocks noGrp="1"/>
          </p:cNvSpPr>
          <p:nvPr>
            <p:ph type="sldNum" sz="quarter" idx="4"/>
          </p:nvPr>
        </p:nvSpPr>
        <p:spPr>
          <a:xfrm>
            <a:off x="11324889" y="6467081"/>
            <a:ext cx="768085"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455EFC8-7735-4AFA-B741-F1E10DD30C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8124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3392"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en-US"/>
              <a:t>C. Sozzi | 9th WPSA PM | 5-9 Sept 2022 | WPSA Summary</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490066"/>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34212" y="126876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324889" y="6467081"/>
            <a:ext cx="768085"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455EFC8-7735-4AFA-B741-F1E10DD30CC1}" type="slidenum">
              <a:rPr lang="en-GB" smtClean="0">
                <a:solidFill>
                  <a:prstClr val="black">
                    <a:tint val="75000"/>
                  </a:prstClr>
                </a:solidFill>
              </a:rPr>
              <a:pPr/>
              <a:t>‹#›</a:t>
            </a:fld>
            <a:endParaRPr lang="en-GB">
              <a:solidFill>
                <a:prstClr val="black">
                  <a:tint val="75000"/>
                </a:prstClr>
              </a:solidFill>
            </a:endParaRPr>
          </a:p>
        </p:txBody>
      </p:sp>
      <p:sp>
        <p:nvSpPr>
          <p:cNvPr id="7" name="Footer Placeholder 2"/>
          <p:cNvSpPr>
            <a:spLocks noGrp="1"/>
          </p:cNvSpPr>
          <p:nvPr>
            <p:ph type="ftr" sz="quarter" idx="3"/>
          </p:nvPr>
        </p:nvSpPr>
        <p:spPr>
          <a:xfrm>
            <a:off x="3171367" y="6556418"/>
            <a:ext cx="7976271" cy="268139"/>
          </a:xfrm>
          <a:prstGeom prst="rect">
            <a:avLst/>
          </a:prstGeom>
        </p:spPr>
        <p:txBody>
          <a:bodyPr/>
          <a:lstStyle>
            <a:lvl1pPr>
              <a:defRPr sz="1200"/>
            </a:lvl1pPr>
          </a:lstStyle>
          <a:p>
            <a:pPr algn="r"/>
            <a:r>
              <a:rPr lang="en-GB"/>
              <a:t>C. Sozzi | 9th WPSA PM | 5-9 Sept 2022 | WPSA Summary</a:t>
            </a:r>
            <a:endParaRPr lang="en-GB">
              <a:solidFill>
                <a:prstClr val="black">
                  <a:tint val="75000"/>
                </a:prstClr>
              </a:solidFill>
            </a:endParaRPr>
          </a:p>
        </p:txBody>
      </p:sp>
    </p:spTree>
    <p:extLst>
      <p:ext uri="{BB962C8B-B14F-4D97-AF65-F5344CB8AC3E}">
        <p14:creationId xmlns:p14="http://schemas.microsoft.com/office/powerpoint/2010/main" val="3393396182"/>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dt="0"/>
  <p:txStyles>
    <p:titleStyle>
      <a:lvl1pPr algn="ctr" defTabSz="914400" rtl="0" eaLnBrk="1" latinLnBrk="0" hangingPunct="1">
        <a:spcBef>
          <a:spcPct val="0"/>
        </a:spcBef>
        <a:buNone/>
        <a:defRPr sz="3600" kern="1200">
          <a:solidFill>
            <a:schemeClr val="tx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386590" y="2780928"/>
            <a:ext cx="11329259" cy="1296144"/>
          </a:xfrm>
        </p:spPr>
        <p:txBody>
          <a:bodyPr>
            <a:normAutofit fontScale="90000"/>
          </a:bodyPr>
          <a:lstStyle/>
          <a:p>
            <a:pPr algn="l">
              <a:defRPr sz="1800" b="0"/>
            </a:pPr>
            <a:r>
              <a:rPr lang="en-US" sz="2700" b="1" dirty="0"/>
              <a:t>9</a:t>
            </a:r>
            <a:r>
              <a:rPr lang="en-US" sz="2700" b="1" baseline="30000" dirty="0"/>
              <a:t>th</a:t>
            </a:r>
            <a:r>
              <a:rPr lang="en-US" sz="2700" b="1" dirty="0"/>
              <a:t> WPSA Planning Meeting</a:t>
            </a:r>
            <a:br>
              <a:rPr lang="en-US" sz="2700" b="1" dirty="0"/>
            </a:br>
            <a:r>
              <a:rPr lang="en-GB" sz="2200" dirty="0">
                <a:latin typeface="+mj-lt"/>
                <a:cs typeface="Arial" panose="020B0604020202020204" pitchFamily="34" charset="0"/>
              </a:rPr>
              <a:t>Budapest, 5-9 September 2022</a:t>
            </a:r>
            <a:br>
              <a:rPr lang="en-GB" sz="2800" dirty="0">
                <a:latin typeface="+mj-lt"/>
                <a:cs typeface="Arial" panose="020B0604020202020204" pitchFamily="34" charset="0"/>
              </a:rPr>
            </a:br>
            <a:br>
              <a:rPr lang="en-US" sz="2700" b="1" dirty="0"/>
            </a:br>
            <a:r>
              <a:rPr lang="en-US" sz="2700" b="1" dirty="0"/>
              <a:t>WPSA Summary session – discussion and closing</a:t>
            </a:r>
            <a:br>
              <a:rPr lang="de-DE" sz="2700" b="1" dirty="0"/>
            </a:br>
            <a:endParaRPr lang="en-GB" sz="2700" b="1" dirty="0"/>
          </a:p>
        </p:txBody>
      </p:sp>
      <p:sp>
        <p:nvSpPr>
          <p:cNvPr id="4" name="Subtitle 2"/>
          <p:cNvSpPr>
            <a:spLocks noGrp="1"/>
          </p:cNvSpPr>
          <p:nvPr>
            <p:ph type="subTitle" idx="4294967295"/>
          </p:nvPr>
        </p:nvSpPr>
        <p:spPr>
          <a:xfrm>
            <a:off x="407368" y="4693206"/>
            <a:ext cx="10585176" cy="461665"/>
          </a:xfrm>
        </p:spPr>
        <p:txBody>
          <a:bodyPr wrap="square">
            <a:spAutoFit/>
          </a:bodyPr>
          <a:lstStyle/>
          <a:p>
            <a:pPr marL="0" indent="0">
              <a:spcBef>
                <a:spcPts val="0"/>
              </a:spcBef>
              <a:buNone/>
            </a:pPr>
            <a:r>
              <a:rPr lang="en-US" dirty="0" err="1">
                <a:solidFill>
                  <a:schemeClr val="bg1"/>
                </a:solidFill>
              </a:rPr>
              <a:t>C.Sozzi</a:t>
            </a:r>
            <a:r>
              <a:rPr lang="en-US" dirty="0">
                <a:solidFill>
                  <a:schemeClr val="bg1"/>
                </a:solidFill>
              </a:rPr>
              <a:t> (PL)</a:t>
            </a:r>
          </a:p>
        </p:txBody>
      </p:sp>
      <p:pic>
        <p:nvPicPr>
          <p:cNvPr id="5" name="Picture 4">
            <a:extLst>
              <a:ext uri="{FF2B5EF4-FFF2-40B4-BE49-F238E27FC236}">
                <a16:creationId xmlns:a16="http://schemas.microsoft.com/office/drawing/2014/main" id="{67171EC6-D082-4168-A379-654B26214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5877272"/>
            <a:ext cx="2215299" cy="61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BFBAE7A-BC8E-4681-9591-114470CEC8AE}"/>
              </a:ext>
            </a:extLst>
          </p:cNvPr>
          <p:cNvPicPr>
            <a:picLocks noChangeAspect="1"/>
          </p:cNvPicPr>
          <p:nvPr/>
        </p:nvPicPr>
        <p:blipFill>
          <a:blip r:embed="rId3"/>
          <a:stretch>
            <a:fillRect/>
          </a:stretch>
        </p:blipFill>
        <p:spPr>
          <a:xfrm>
            <a:off x="2927648" y="5676345"/>
            <a:ext cx="2215300" cy="1014596"/>
          </a:xfrm>
          <a:prstGeom prst="rect">
            <a:avLst/>
          </a:prstGeom>
        </p:spPr>
      </p:pic>
    </p:spTree>
    <p:extLst>
      <p:ext uri="{BB962C8B-B14F-4D97-AF65-F5344CB8AC3E}">
        <p14:creationId xmlns:p14="http://schemas.microsoft.com/office/powerpoint/2010/main" val="89580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0A87-FD8E-4924-98E5-619ECB6C0630}"/>
              </a:ext>
            </a:extLst>
          </p:cNvPr>
          <p:cNvSpPr>
            <a:spLocks noGrp="1"/>
          </p:cNvSpPr>
          <p:nvPr>
            <p:ph type="title"/>
          </p:nvPr>
        </p:nvSpPr>
        <p:spPr/>
        <p:txBody>
          <a:bodyPr/>
          <a:lstStyle/>
          <a:p>
            <a:r>
              <a:rPr lang="en-US" dirty="0"/>
              <a:t>A few points for further thinking</a:t>
            </a:r>
          </a:p>
        </p:txBody>
      </p:sp>
      <p:sp>
        <p:nvSpPr>
          <p:cNvPr id="3" name="Content Placeholder 2">
            <a:extLst>
              <a:ext uri="{FF2B5EF4-FFF2-40B4-BE49-F238E27FC236}">
                <a16:creationId xmlns:a16="http://schemas.microsoft.com/office/drawing/2014/main" id="{ABCBE033-9C49-4AAD-917E-FE906C6C6352}"/>
              </a:ext>
            </a:extLst>
          </p:cNvPr>
          <p:cNvSpPr>
            <a:spLocks noGrp="1"/>
          </p:cNvSpPr>
          <p:nvPr>
            <p:ph idx="1"/>
          </p:nvPr>
        </p:nvSpPr>
        <p:spPr/>
        <p:txBody>
          <a:bodyPr/>
          <a:lstStyle/>
          <a:p>
            <a:r>
              <a:rPr lang="en-US" dirty="0"/>
              <a:t>Preparation for proposals to the Working Groups/Topical Groups (Technical meetings?)</a:t>
            </a:r>
          </a:p>
          <a:p>
            <a:r>
              <a:rPr lang="en-US" dirty="0"/>
              <a:t>Training events</a:t>
            </a:r>
          </a:p>
          <a:p>
            <a:r>
              <a:rPr lang="en-US" dirty="0"/>
              <a:t>Data access for EU researcher</a:t>
            </a:r>
          </a:p>
          <a:p>
            <a:r>
              <a:rPr lang="en-US" dirty="0"/>
              <a:t>Use of the Gateway and data storage</a:t>
            </a:r>
          </a:p>
          <a:p>
            <a:r>
              <a:rPr lang="en-US" dirty="0"/>
              <a:t>Participation in and sharing of the responsibilities in the operations</a:t>
            </a:r>
          </a:p>
          <a:p>
            <a:r>
              <a:rPr lang="en-US" dirty="0"/>
              <a:t>Publication and conferences plan</a:t>
            </a:r>
          </a:p>
          <a:p>
            <a:endParaRPr lang="en-US" dirty="0"/>
          </a:p>
          <a:p>
            <a:r>
              <a:rPr lang="en-US" dirty="0"/>
              <a:t>Format/frequency of the meeting(s). </a:t>
            </a:r>
          </a:p>
          <a:p>
            <a:r>
              <a:rPr lang="en-US" dirty="0"/>
              <a:t>Expecting proposals for next in-person event (period: avoid interference with IC, JIFS)</a:t>
            </a:r>
          </a:p>
          <a:p>
            <a:pPr marL="0" indent="0">
              <a:buNone/>
            </a:pPr>
            <a:endParaRPr lang="en-US" dirty="0"/>
          </a:p>
        </p:txBody>
      </p:sp>
      <p:sp>
        <p:nvSpPr>
          <p:cNvPr id="4" name="Footer Placeholder 3">
            <a:extLst>
              <a:ext uri="{FF2B5EF4-FFF2-40B4-BE49-F238E27FC236}">
                <a16:creationId xmlns:a16="http://schemas.microsoft.com/office/drawing/2014/main" id="{EBBBA5EB-AA63-4292-BD0E-199CE1A84D0D}"/>
              </a:ext>
            </a:extLst>
          </p:cNvPr>
          <p:cNvSpPr>
            <a:spLocks noGrp="1"/>
          </p:cNvSpPr>
          <p:nvPr>
            <p:ph type="ftr" sz="quarter" idx="11"/>
          </p:nvPr>
        </p:nvSpPr>
        <p:spPr/>
        <p:txBody>
          <a:bodyPr/>
          <a:lstStyle/>
          <a:p>
            <a:pPr algn="r"/>
            <a:r>
              <a:rPr lang="en-US"/>
              <a:t>C. Sozzi | 9th WPSA PM | 5-9 Sept 2022 | WPSA Summary</a:t>
            </a:r>
          </a:p>
        </p:txBody>
      </p:sp>
      <p:sp>
        <p:nvSpPr>
          <p:cNvPr id="5" name="Slide Number Placeholder 4">
            <a:extLst>
              <a:ext uri="{FF2B5EF4-FFF2-40B4-BE49-F238E27FC236}">
                <a16:creationId xmlns:a16="http://schemas.microsoft.com/office/drawing/2014/main" id="{5E152696-3F66-4155-BD12-B5A9880CEB8B}"/>
              </a:ext>
            </a:extLst>
          </p:cNvPr>
          <p:cNvSpPr>
            <a:spLocks noGrp="1"/>
          </p:cNvSpPr>
          <p:nvPr>
            <p:ph type="sldNum" sz="quarter" idx="4"/>
          </p:nvPr>
        </p:nvSpPr>
        <p:spPr/>
        <p:txBody>
          <a:bodyPr/>
          <a:lstStyle/>
          <a:p>
            <a:fld id="{5455EFC8-7735-4AFA-B741-F1E10DD30CC1}" type="slidenum">
              <a:rPr lang="en-GB" smtClean="0">
                <a:solidFill>
                  <a:prstClr val="black">
                    <a:tint val="75000"/>
                  </a:prstClr>
                </a:solidFill>
              </a:rPr>
              <a:pPr/>
              <a:t>2</a:t>
            </a:fld>
            <a:endParaRPr lang="en-GB">
              <a:solidFill>
                <a:prstClr val="black">
                  <a:tint val="75000"/>
                </a:prstClr>
              </a:solidFill>
            </a:endParaRPr>
          </a:p>
        </p:txBody>
      </p:sp>
    </p:spTree>
    <p:extLst>
      <p:ext uri="{BB962C8B-B14F-4D97-AF65-F5344CB8AC3E}">
        <p14:creationId xmlns:p14="http://schemas.microsoft.com/office/powerpoint/2010/main" val="415438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C0DD-CEC1-4756-821C-7534CD47CBF4}"/>
              </a:ext>
            </a:extLst>
          </p:cNvPr>
          <p:cNvSpPr>
            <a:spLocks noGrp="1"/>
          </p:cNvSpPr>
          <p:nvPr>
            <p:ph type="title"/>
          </p:nvPr>
        </p:nvSpPr>
        <p:spPr/>
        <p:txBody>
          <a:bodyPr/>
          <a:lstStyle/>
          <a:p>
            <a:r>
              <a:rPr lang="en-US" dirty="0"/>
              <a:t>Many thanks for your </a:t>
            </a:r>
            <a:r>
              <a:rPr lang="en-US"/>
              <a:t>lively participation</a:t>
            </a:r>
          </a:p>
        </p:txBody>
      </p:sp>
      <p:sp>
        <p:nvSpPr>
          <p:cNvPr id="4" name="Footer Placeholder 3">
            <a:extLst>
              <a:ext uri="{FF2B5EF4-FFF2-40B4-BE49-F238E27FC236}">
                <a16:creationId xmlns:a16="http://schemas.microsoft.com/office/drawing/2014/main" id="{EF90FD79-ECE5-4EE7-B1F1-29380CC79B3A}"/>
              </a:ext>
            </a:extLst>
          </p:cNvPr>
          <p:cNvSpPr>
            <a:spLocks noGrp="1"/>
          </p:cNvSpPr>
          <p:nvPr>
            <p:ph type="ftr" sz="quarter" idx="11"/>
          </p:nvPr>
        </p:nvSpPr>
        <p:spPr/>
        <p:txBody>
          <a:bodyPr/>
          <a:lstStyle/>
          <a:p>
            <a:pPr algn="r"/>
            <a:r>
              <a:rPr lang="en-US"/>
              <a:t>C. Sozzi | 9th WPSA PM | 5-9 Sept 2022 | WPSA Summary</a:t>
            </a:r>
          </a:p>
        </p:txBody>
      </p:sp>
      <p:sp>
        <p:nvSpPr>
          <p:cNvPr id="5" name="Slide Number Placeholder 4">
            <a:extLst>
              <a:ext uri="{FF2B5EF4-FFF2-40B4-BE49-F238E27FC236}">
                <a16:creationId xmlns:a16="http://schemas.microsoft.com/office/drawing/2014/main" id="{51E7B9AC-FC51-4D81-86AB-23641F288C41}"/>
              </a:ext>
            </a:extLst>
          </p:cNvPr>
          <p:cNvSpPr>
            <a:spLocks noGrp="1"/>
          </p:cNvSpPr>
          <p:nvPr>
            <p:ph type="sldNum" sz="quarter" idx="4"/>
          </p:nvPr>
        </p:nvSpPr>
        <p:spPr/>
        <p:txBody>
          <a:bodyPr/>
          <a:lstStyle/>
          <a:p>
            <a:fld id="{5455EFC8-7735-4AFA-B741-F1E10DD30CC1}" type="slidenum">
              <a:rPr lang="en-GB" smtClean="0">
                <a:solidFill>
                  <a:prstClr val="black">
                    <a:tint val="75000"/>
                  </a:prstClr>
                </a:solidFill>
              </a:rPr>
              <a:pPr/>
              <a:t>3</a:t>
            </a:fld>
            <a:endParaRPr lang="en-GB">
              <a:solidFill>
                <a:prstClr val="black">
                  <a:tint val="75000"/>
                </a:prstClr>
              </a:solidFill>
            </a:endParaRPr>
          </a:p>
        </p:txBody>
      </p:sp>
      <p:pic>
        <p:nvPicPr>
          <p:cNvPr id="1026" name="Picture 2">
            <a:extLst>
              <a:ext uri="{FF2B5EF4-FFF2-40B4-BE49-F238E27FC236}">
                <a16:creationId xmlns:a16="http://schemas.microsoft.com/office/drawing/2014/main" id="{5A6E6541-2EFA-4D13-92B6-FE78026F9E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512" y="713863"/>
            <a:ext cx="8712968" cy="581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6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4A1F-828E-48C5-8186-12E622190EA4}"/>
              </a:ext>
            </a:extLst>
          </p:cNvPr>
          <p:cNvSpPr>
            <a:spLocks noGrp="1"/>
          </p:cNvSpPr>
          <p:nvPr>
            <p:ph type="title"/>
          </p:nvPr>
        </p:nvSpPr>
        <p:spPr/>
        <p:txBody>
          <a:bodyPr/>
          <a:lstStyle/>
          <a:p>
            <a:r>
              <a:rPr lang="en-US" dirty="0"/>
              <a:t>Blank</a:t>
            </a:r>
          </a:p>
        </p:txBody>
      </p:sp>
      <p:sp>
        <p:nvSpPr>
          <p:cNvPr id="3" name="Content Placeholder 2">
            <a:extLst>
              <a:ext uri="{FF2B5EF4-FFF2-40B4-BE49-F238E27FC236}">
                <a16:creationId xmlns:a16="http://schemas.microsoft.com/office/drawing/2014/main" id="{BD85390A-E0C7-4E34-BF42-E3EFFB7ACF9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0EDA292-5DB2-4452-A95F-E73129F083FB}"/>
              </a:ext>
            </a:extLst>
          </p:cNvPr>
          <p:cNvSpPr>
            <a:spLocks noGrp="1"/>
          </p:cNvSpPr>
          <p:nvPr>
            <p:ph type="ftr" sz="quarter" idx="11"/>
          </p:nvPr>
        </p:nvSpPr>
        <p:spPr/>
        <p:txBody>
          <a:bodyPr/>
          <a:lstStyle/>
          <a:p>
            <a:pPr algn="r"/>
            <a:r>
              <a:rPr lang="en-US"/>
              <a:t>C. Sozzi | 9th WPSA PM | 5-9 Sept 2022 | WPSA Summary</a:t>
            </a:r>
          </a:p>
        </p:txBody>
      </p:sp>
      <p:sp>
        <p:nvSpPr>
          <p:cNvPr id="5" name="Slide Number Placeholder 4">
            <a:extLst>
              <a:ext uri="{FF2B5EF4-FFF2-40B4-BE49-F238E27FC236}">
                <a16:creationId xmlns:a16="http://schemas.microsoft.com/office/drawing/2014/main" id="{8AB5F8A1-3C28-461D-B12C-C8E1B1FDCFCC}"/>
              </a:ext>
            </a:extLst>
          </p:cNvPr>
          <p:cNvSpPr>
            <a:spLocks noGrp="1"/>
          </p:cNvSpPr>
          <p:nvPr>
            <p:ph type="sldNum" sz="quarter" idx="4"/>
          </p:nvPr>
        </p:nvSpPr>
        <p:spPr/>
        <p:txBody>
          <a:bodyPr/>
          <a:lstStyle/>
          <a:p>
            <a:fld id="{5455EFC8-7735-4AFA-B741-F1E10DD30CC1}"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406245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08" y="89599"/>
            <a:ext cx="9688719" cy="457200"/>
          </a:xfrm>
        </p:spPr>
        <p:txBody>
          <a:bodyPr>
            <a:normAutofit/>
          </a:bodyPr>
          <a:lstStyle/>
          <a:p>
            <a:r>
              <a:rPr lang="en-GB" sz="2800" dirty="0"/>
              <a:t>WPSA: </a:t>
            </a:r>
            <a:r>
              <a:rPr lang="en-GB" sz="2800" b="0" dirty="0"/>
              <a:t> </a:t>
            </a:r>
            <a:r>
              <a:rPr lang="en-GB" sz="2800" dirty="0"/>
              <a:t>Exploitation of JT-60SA – project objectives</a:t>
            </a:r>
          </a:p>
        </p:txBody>
      </p:sp>
      <p:sp>
        <p:nvSpPr>
          <p:cNvPr id="3" name="Content Placeholder 2"/>
          <p:cNvSpPr>
            <a:spLocks noGrp="1"/>
          </p:cNvSpPr>
          <p:nvPr>
            <p:ph idx="1"/>
          </p:nvPr>
        </p:nvSpPr>
        <p:spPr>
          <a:xfrm>
            <a:off x="263352" y="2996952"/>
            <a:ext cx="6435001" cy="3830401"/>
          </a:xfrm>
        </p:spPr>
        <p:txBody>
          <a:bodyPr>
            <a:normAutofit lnSpcReduction="10000"/>
          </a:bodyPr>
          <a:lstStyle/>
          <a:p>
            <a:pPr marL="180000" indent="-180000"/>
            <a:r>
              <a:rPr lang="en-GB" sz="2000" dirty="0">
                <a:solidFill>
                  <a:srgbClr val="0070C0"/>
                </a:solidFill>
              </a:rPr>
              <a:t>support the exploitation of JT-60SA </a:t>
            </a:r>
            <a:r>
              <a:rPr lang="en-GB" sz="2000" dirty="0"/>
              <a:t>through a </a:t>
            </a:r>
            <a:r>
              <a:rPr lang="en-GB" sz="2000" dirty="0">
                <a:solidFill>
                  <a:srgbClr val="0070C0"/>
                </a:solidFill>
              </a:rPr>
              <a:t>high quality EU participation, fully integrated in the EU fusion programme within the Broader Approach frame</a:t>
            </a:r>
          </a:p>
          <a:p>
            <a:pPr marL="180000" indent="-180000"/>
            <a:r>
              <a:rPr lang="en-GB" sz="2000" dirty="0">
                <a:solidFill>
                  <a:srgbClr val="0070C0"/>
                </a:solidFill>
              </a:rPr>
              <a:t>Maintaining/developing control room experience </a:t>
            </a:r>
            <a:r>
              <a:rPr lang="en-GB" sz="2000" dirty="0"/>
              <a:t>in a large superconducting machine in view of EU participation in ITER operation</a:t>
            </a:r>
          </a:p>
          <a:p>
            <a:endParaRPr lang="en-GB" sz="2000" dirty="0"/>
          </a:p>
          <a:p>
            <a:pPr marL="360000" lvl="1" indent="-180000"/>
            <a:r>
              <a:rPr lang="en-GB" sz="1800" dirty="0"/>
              <a:t>play an </a:t>
            </a:r>
            <a:r>
              <a:rPr lang="en-GB" sz="1800" dirty="0">
                <a:solidFill>
                  <a:srgbClr val="0070C0"/>
                </a:solidFill>
              </a:rPr>
              <a:t>active role in scientific exploitation </a:t>
            </a:r>
            <a:r>
              <a:rPr lang="en-GB" sz="1800" dirty="0"/>
              <a:t>and </a:t>
            </a:r>
            <a:r>
              <a:rPr lang="en-GB" sz="1800" dirty="0">
                <a:solidFill>
                  <a:srgbClr val="0070C0"/>
                </a:solidFill>
              </a:rPr>
              <a:t>campaigns management</a:t>
            </a:r>
            <a:endParaRPr lang="en-GB" sz="1800" dirty="0"/>
          </a:p>
          <a:p>
            <a:pPr marL="360000" lvl="1" indent="-180000"/>
            <a:r>
              <a:rPr lang="en-GB" sz="1800" dirty="0"/>
              <a:t>participation to the </a:t>
            </a:r>
            <a:r>
              <a:rPr lang="en-GB" sz="1800" dirty="0">
                <a:solidFill>
                  <a:srgbClr val="0070C0"/>
                </a:solidFill>
              </a:rPr>
              <a:t>machine operations </a:t>
            </a:r>
            <a:endParaRPr lang="en-GB" sz="1800" dirty="0"/>
          </a:p>
          <a:p>
            <a:pPr marL="360000" lvl="1" indent="-180000"/>
            <a:r>
              <a:rPr lang="en-GB" sz="1800" dirty="0"/>
              <a:t>contributing to an efficient </a:t>
            </a:r>
            <a:r>
              <a:rPr lang="en-GB" sz="1800" dirty="0">
                <a:solidFill>
                  <a:srgbClr val="0070C0"/>
                </a:solidFill>
              </a:rPr>
              <a:t>access to data and analysis </a:t>
            </a:r>
            <a:r>
              <a:rPr lang="en-GB" sz="1800" dirty="0"/>
              <a:t>tools</a:t>
            </a:r>
          </a:p>
          <a:p>
            <a:pPr marL="360000" lvl="1" indent="-180000"/>
            <a:r>
              <a:rPr lang="en-GB" sz="1800" dirty="0"/>
              <a:t>contributing with the scientific support to the </a:t>
            </a:r>
            <a:r>
              <a:rPr lang="en-GB" sz="1800" dirty="0">
                <a:solidFill>
                  <a:srgbClr val="0070C0"/>
                </a:solidFill>
              </a:rPr>
              <a:t>machine enhancements</a:t>
            </a:r>
            <a:endParaRPr lang="en-GB" sz="1800" dirty="0"/>
          </a:p>
        </p:txBody>
      </p:sp>
      <p:sp>
        <p:nvSpPr>
          <p:cNvPr id="4" name="Footer Placeholder 3"/>
          <p:cNvSpPr>
            <a:spLocks noGrp="1"/>
          </p:cNvSpPr>
          <p:nvPr>
            <p:ph type="ftr" sz="quarter" idx="11"/>
          </p:nvPr>
        </p:nvSpPr>
        <p:spPr>
          <a:xfrm>
            <a:off x="263352" y="6462228"/>
            <a:ext cx="3528392" cy="268139"/>
          </a:xfrm>
        </p:spPr>
        <p:txBody>
          <a:bodyPr/>
          <a:lstStyle/>
          <a:p>
            <a:pPr algn="r"/>
            <a:r>
              <a:rPr kumimoji="0" lang="en-US" u="sng">
                <a:solidFill>
                  <a:prstClr val="black">
                    <a:tint val="75000"/>
                  </a:prstClr>
                </a:solidFill>
                <a:ea typeface="+mn-ea"/>
              </a:rPr>
              <a:t>C. Sozzi | 9th WPSA PM | 5-9 Sept 2022 | WPSA Summary</a:t>
            </a:r>
            <a:endParaRPr kumimoji="0" lang="en-GB" dirty="0">
              <a:solidFill>
                <a:prstClr val="black">
                  <a:tint val="75000"/>
                </a:prstClr>
              </a:solidFill>
              <a:ea typeface="+mn-ea"/>
            </a:endParaRPr>
          </a:p>
        </p:txBody>
      </p:sp>
      <p:sp>
        <p:nvSpPr>
          <p:cNvPr id="5" name="Slide Number Placeholder 4"/>
          <p:cNvSpPr>
            <a:spLocks noGrp="1"/>
          </p:cNvSpPr>
          <p:nvPr>
            <p:ph type="sldNum" sz="quarter" idx="4"/>
          </p:nvPr>
        </p:nvSpPr>
        <p:spPr>
          <a:xfrm>
            <a:off x="11412590" y="6462228"/>
            <a:ext cx="624069"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panose="020B0604020202020204" pitchFamily="34"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a:lstStyle>
          <a:p>
            <a:pPr fontAlgn="auto">
              <a:spcBef>
                <a:spcPts val="0"/>
              </a:spcBef>
              <a:spcAft>
                <a:spcPts val="0"/>
              </a:spcAft>
            </a:pPr>
            <a:fld id="{5455EFC8-7735-4AFA-B741-F1E10DD30CC1}" type="slidenum">
              <a:rPr kumimoji="0" lang="en-GB" smtClean="0">
                <a:solidFill>
                  <a:prstClr val="black">
                    <a:tint val="75000"/>
                  </a:prstClr>
                </a:solidFill>
                <a:ea typeface="+mn-ea"/>
              </a:rPr>
              <a:pPr fontAlgn="auto">
                <a:spcBef>
                  <a:spcPts val="0"/>
                </a:spcBef>
                <a:spcAft>
                  <a:spcPts val="0"/>
                </a:spcAft>
              </a:pPr>
              <a:t>5</a:t>
            </a:fld>
            <a:endParaRPr kumimoji="0" lang="en-GB" dirty="0">
              <a:solidFill>
                <a:prstClr val="black">
                  <a:tint val="75000"/>
                </a:prstClr>
              </a:solidFill>
              <a:ea typeface="+mn-ea"/>
            </a:endParaRPr>
          </a:p>
        </p:txBody>
      </p:sp>
      <p:grpSp>
        <p:nvGrpSpPr>
          <p:cNvPr id="8" name="Group 7"/>
          <p:cNvGrpSpPr/>
          <p:nvPr/>
        </p:nvGrpSpPr>
        <p:grpSpPr>
          <a:xfrm>
            <a:off x="8657778" y="754690"/>
            <a:ext cx="2797266" cy="2862073"/>
            <a:chOff x="7108734" y="764704"/>
            <a:chExt cx="2797266" cy="2862073"/>
          </a:xfrm>
        </p:grpSpPr>
        <p:pic>
          <p:nvPicPr>
            <p:cNvPr id="6"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3540" t="11249" r="18688" b="1478"/>
            <a:stretch/>
          </p:blipFill>
          <p:spPr>
            <a:xfrm>
              <a:off x="7108734" y="764704"/>
              <a:ext cx="2797266" cy="2533374"/>
            </a:xfrm>
            <a:prstGeom prst="rect">
              <a:avLst/>
            </a:prstGeom>
          </p:spPr>
        </p:pic>
        <p:sp>
          <p:nvSpPr>
            <p:cNvPr id="7" name="TextBox 6"/>
            <p:cNvSpPr txBox="1"/>
            <p:nvPr/>
          </p:nvSpPr>
          <p:spPr>
            <a:xfrm>
              <a:off x="7247226" y="3288223"/>
              <a:ext cx="2658773" cy="338554"/>
            </a:xfrm>
            <a:prstGeom prst="rect">
              <a:avLst/>
            </a:prstGeom>
            <a:noFill/>
          </p:spPr>
          <p:txBody>
            <a:bodyPr wrap="square" rtlCol="0">
              <a:spAutoFit/>
            </a:bodyPr>
            <a:lstStyle/>
            <a:p>
              <a:endParaRPr lang="en-GB" sz="1600" dirty="0">
                <a:solidFill>
                  <a:srgbClr val="FF0000"/>
                </a:solidFill>
              </a:endParaRPr>
            </a:p>
          </p:txBody>
        </p:sp>
      </p:grpSp>
      <p:sp>
        <p:nvSpPr>
          <p:cNvPr id="9" name="Content Placeholder 2">
            <a:extLst>
              <a:ext uri="{FF2B5EF4-FFF2-40B4-BE49-F238E27FC236}">
                <a16:creationId xmlns:a16="http://schemas.microsoft.com/office/drawing/2014/main" id="{9A22F298-194C-434E-9F14-B1C1A01E93DB}"/>
              </a:ext>
            </a:extLst>
          </p:cNvPr>
          <p:cNvSpPr txBox="1">
            <a:spLocks/>
          </p:cNvSpPr>
          <p:nvPr/>
        </p:nvSpPr>
        <p:spPr>
          <a:xfrm>
            <a:off x="134545" y="788932"/>
            <a:ext cx="8368865" cy="2390241"/>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2400" dirty="0"/>
              <a:t>EU Strategic priorities in the JT-60SA research program</a:t>
            </a:r>
          </a:p>
          <a:p>
            <a:pPr lvl="1"/>
            <a:r>
              <a:rPr lang="en-GB" sz="1800" dirty="0"/>
              <a:t>1. Development and investigation of </a:t>
            </a:r>
            <a:r>
              <a:rPr lang="en-GB" sz="1800" dirty="0">
                <a:solidFill>
                  <a:srgbClr val="0070C0"/>
                </a:solidFill>
              </a:rPr>
              <a:t>high performance scenarios </a:t>
            </a:r>
            <a:r>
              <a:rPr lang="en-GB" sz="1800" dirty="0"/>
              <a:t>compatible with future </a:t>
            </a:r>
            <a:r>
              <a:rPr lang="en-GB" sz="1800" dirty="0">
                <a:solidFill>
                  <a:srgbClr val="0070C0"/>
                </a:solidFill>
              </a:rPr>
              <a:t>W-PFCs</a:t>
            </a:r>
            <a:r>
              <a:rPr lang="en-GB" sz="1800" dirty="0"/>
              <a:t>.</a:t>
            </a:r>
          </a:p>
          <a:p>
            <a:pPr lvl="1"/>
            <a:r>
              <a:rPr lang="en-GB" sz="1800" dirty="0"/>
              <a:t>2. Avoidance and mitigation of </a:t>
            </a:r>
            <a:r>
              <a:rPr lang="en-GB" sz="1800" dirty="0">
                <a:solidFill>
                  <a:srgbClr val="0070C0"/>
                </a:solidFill>
              </a:rPr>
              <a:t>disruptions and runaways</a:t>
            </a:r>
          </a:p>
          <a:p>
            <a:pPr lvl="1"/>
            <a:r>
              <a:rPr lang="en-GB" sz="1800" dirty="0"/>
              <a:t>3. </a:t>
            </a:r>
            <a:r>
              <a:rPr lang="en-GB" sz="1800" dirty="0">
                <a:solidFill>
                  <a:srgbClr val="0070C0"/>
                </a:solidFill>
              </a:rPr>
              <a:t>Fast ion </a:t>
            </a:r>
            <a:r>
              <a:rPr lang="en-GB" sz="1800" dirty="0"/>
              <a:t>physics</a:t>
            </a:r>
          </a:p>
          <a:p>
            <a:pPr lvl="1"/>
            <a:r>
              <a:rPr lang="en-GB" sz="1800" dirty="0"/>
              <a:t>4. Development and validation of high level </a:t>
            </a:r>
            <a:r>
              <a:rPr lang="en-GB" sz="1800" dirty="0">
                <a:solidFill>
                  <a:srgbClr val="0070C0"/>
                </a:solidFill>
              </a:rPr>
              <a:t>real-time control </a:t>
            </a:r>
            <a:r>
              <a:rPr lang="en-GB" sz="1800" dirty="0"/>
              <a:t>strategies</a:t>
            </a:r>
          </a:p>
          <a:p>
            <a:pPr marL="342900" lvl="1" indent="0">
              <a:buNone/>
            </a:pPr>
            <a:endParaRPr lang="en-GB" sz="1800" dirty="0"/>
          </a:p>
        </p:txBody>
      </p:sp>
      <p:sp>
        <p:nvSpPr>
          <p:cNvPr id="11" name="Content Placeholder 2">
            <a:extLst>
              <a:ext uri="{FF2B5EF4-FFF2-40B4-BE49-F238E27FC236}">
                <a16:creationId xmlns:a16="http://schemas.microsoft.com/office/drawing/2014/main" id="{C6EC3BBC-0B5B-4D02-8027-AC9D77BCD0FD}"/>
              </a:ext>
            </a:extLst>
          </p:cNvPr>
          <p:cNvSpPr txBox="1">
            <a:spLocks/>
          </p:cNvSpPr>
          <p:nvPr/>
        </p:nvSpPr>
        <p:spPr>
          <a:xfrm>
            <a:off x="6513402" y="3578055"/>
            <a:ext cx="5678598" cy="4356674"/>
          </a:xfrm>
          <a:prstGeom prst="rect">
            <a:avLst/>
          </a:prstGeom>
        </p:spPr>
        <p:txBody>
          <a:bodyPr vert="horz" lIns="91440" tIns="45720" rIns="91440" bIns="45720" rtlCol="0">
            <a:normAutofit/>
          </a:bodyPr>
          <a:lstStyle>
            <a:lvl1pPr marL="257175" indent="-257175" algn="l" defTabSz="685800" rtl="0" eaLnBrk="1" latinLnBrk="0" hangingPunct="1">
              <a:spcBef>
                <a:spcPts val="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ts val="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ts val="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2200" dirty="0"/>
              <a:t>Contribution to </a:t>
            </a:r>
            <a:r>
              <a:rPr lang="en-GB" sz="2200" dirty="0">
                <a:solidFill>
                  <a:srgbClr val="0070C0"/>
                </a:solidFill>
              </a:rPr>
              <a:t>specific items of the ITER Research Plan</a:t>
            </a:r>
          </a:p>
          <a:p>
            <a:pPr lvl="2"/>
            <a:r>
              <a:rPr lang="en-GB" sz="1800" dirty="0"/>
              <a:t>Start-up, Wall conditioning (w and w/o EC)</a:t>
            </a:r>
          </a:p>
          <a:p>
            <a:pPr lvl="2"/>
            <a:r>
              <a:rPr lang="en-GB" sz="1800" dirty="0"/>
              <a:t>Disruption loads, mitigation, detection, triggering, avoidance…</a:t>
            </a:r>
          </a:p>
          <a:p>
            <a:pPr lvl="2"/>
            <a:r>
              <a:rPr lang="en-GB" sz="1800" dirty="0"/>
              <a:t>H-mode, L-H transition,  ELM control, plasma magnetic control, NBI shine-through</a:t>
            </a:r>
          </a:p>
          <a:p>
            <a:pPr lvl="2"/>
            <a:r>
              <a:rPr lang="en-GB" sz="1800" dirty="0"/>
              <a:t>Topics in diagnostics R&amp;D (high neutron flux resilience, very high temperature, in-situ calibration…)</a:t>
            </a:r>
            <a:endParaRPr lang="en-GB" sz="2000" dirty="0"/>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66010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8583-4C06-4285-A970-533F2C0D6C97}"/>
              </a:ext>
            </a:extLst>
          </p:cNvPr>
          <p:cNvSpPr>
            <a:spLocks noGrp="1"/>
          </p:cNvSpPr>
          <p:nvPr>
            <p:ph type="title"/>
          </p:nvPr>
        </p:nvSpPr>
        <p:spPr/>
        <p:txBody>
          <a:bodyPr/>
          <a:lstStyle/>
          <a:p>
            <a:r>
              <a:rPr lang="en-US" dirty="0"/>
              <a:t>Present time schedule</a:t>
            </a:r>
          </a:p>
        </p:txBody>
      </p:sp>
      <p:sp>
        <p:nvSpPr>
          <p:cNvPr id="4" name="Footer Placeholder 3">
            <a:extLst>
              <a:ext uri="{FF2B5EF4-FFF2-40B4-BE49-F238E27FC236}">
                <a16:creationId xmlns:a16="http://schemas.microsoft.com/office/drawing/2014/main" id="{7C89A90A-45D8-4171-B241-2DDD28FE70EC}"/>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1B0B9C03-5302-418F-B67D-32C43D7BCCAB}"/>
              </a:ext>
            </a:extLst>
          </p:cNvPr>
          <p:cNvSpPr>
            <a:spLocks noGrp="1"/>
          </p:cNvSpPr>
          <p:nvPr>
            <p:ph type="sldNum" sz="quarter" idx="12"/>
          </p:nvPr>
        </p:nvSpPr>
        <p:spPr/>
        <p:txBody>
          <a:bodyPr/>
          <a:lstStyle/>
          <a:p>
            <a:fld id="{6A6D9FA1-99C7-4910-8E32-B85D378B0060}" type="slidenum">
              <a:rPr lang="en-GB" smtClean="0"/>
              <a:pPr/>
              <a:t>6</a:t>
            </a:fld>
            <a:endParaRPr lang="en-GB" dirty="0"/>
          </a:p>
        </p:txBody>
      </p:sp>
      <p:sp>
        <p:nvSpPr>
          <p:cNvPr id="6" name="Content Placeholder 5">
            <a:extLst>
              <a:ext uri="{FF2B5EF4-FFF2-40B4-BE49-F238E27FC236}">
                <a16:creationId xmlns:a16="http://schemas.microsoft.com/office/drawing/2014/main" id="{8801A2E3-E283-4AA8-A666-03A6AE3DF412}"/>
              </a:ext>
            </a:extLst>
          </p:cNvPr>
          <p:cNvSpPr>
            <a:spLocks noGrp="1"/>
          </p:cNvSpPr>
          <p:nvPr>
            <p:ph idx="13"/>
          </p:nvPr>
        </p:nvSpPr>
        <p:spPr>
          <a:xfrm>
            <a:off x="8760296" y="944326"/>
            <a:ext cx="3110136" cy="5364994"/>
          </a:xfrm>
        </p:spPr>
        <p:txBody>
          <a:bodyPr>
            <a:normAutofit fontScale="92500" lnSpcReduction="20000"/>
          </a:bodyPr>
          <a:lstStyle/>
          <a:p>
            <a:r>
              <a:rPr lang="en-US" dirty="0"/>
              <a:t>The hypothetical period of the next IC phase after the discovery of this last issue is indicated in Figure 1 with the yellow area.</a:t>
            </a:r>
          </a:p>
          <a:p>
            <a:r>
              <a:rPr lang="en-US" dirty="0"/>
              <a:t>Integrated commissioning may restart in early 2023, Including HV tests in air, </a:t>
            </a:r>
            <a:r>
              <a:rPr lang="en-US" dirty="0" err="1"/>
              <a:t>Paschen</a:t>
            </a:r>
            <a:r>
              <a:rPr lang="en-US" dirty="0"/>
              <a:t> conditions and under 4K operating vacuum </a:t>
            </a:r>
            <a:r>
              <a:rPr lang="en-US" b="1" dirty="0">
                <a:solidFill>
                  <a:srgbClr val="FF0000"/>
                </a:solidFill>
              </a:rPr>
              <a:t>(decision point after global </a:t>
            </a:r>
            <a:r>
              <a:rPr lang="en-US" b="1" dirty="0" err="1">
                <a:solidFill>
                  <a:srgbClr val="FF0000"/>
                </a:solidFill>
              </a:rPr>
              <a:t>Paschen</a:t>
            </a:r>
            <a:r>
              <a:rPr lang="en-US" b="1" dirty="0">
                <a:solidFill>
                  <a:srgbClr val="FF0000"/>
                </a:solidFill>
              </a:rPr>
              <a:t> test)</a:t>
            </a:r>
          </a:p>
          <a:p>
            <a:pPr marL="0" indent="0">
              <a:buNone/>
            </a:pPr>
            <a:endParaRPr lang="en-US" dirty="0"/>
          </a:p>
          <a:p>
            <a:r>
              <a:rPr lang="en-US" dirty="0"/>
              <a:t>The possible impact of this on the start date and duration of the Machine Enhancement 1 period is not evaluated yet. Consequently, the start date of the scientific campaign OP.2 might fall outside or </a:t>
            </a:r>
            <a:r>
              <a:rPr lang="en-US" b="1" dirty="0">
                <a:solidFill>
                  <a:srgbClr val="FF0000"/>
                </a:solidFill>
              </a:rPr>
              <a:t>just inside </a:t>
            </a:r>
            <a:r>
              <a:rPr lang="en-US" dirty="0"/>
              <a:t>the Grant Agreement period 2021-2025</a:t>
            </a:r>
          </a:p>
          <a:p>
            <a:r>
              <a:rPr lang="en-US" dirty="0"/>
              <a:t>This last assumption is taken in the following</a:t>
            </a:r>
          </a:p>
          <a:p>
            <a:endParaRPr lang="en-US" dirty="0"/>
          </a:p>
        </p:txBody>
      </p:sp>
      <p:pic>
        <p:nvPicPr>
          <p:cNvPr id="7" name="Immagine 21">
            <a:extLst>
              <a:ext uri="{FF2B5EF4-FFF2-40B4-BE49-F238E27FC236}">
                <a16:creationId xmlns:a16="http://schemas.microsoft.com/office/drawing/2014/main" id="{8E9DB285-D026-4833-8EB4-90F34B3BAF5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80728"/>
            <a:ext cx="7704856" cy="4320480"/>
          </a:xfrm>
          <a:prstGeom prst="rect">
            <a:avLst/>
          </a:prstGeom>
          <a:noFill/>
        </p:spPr>
      </p:pic>
      <p:sp>
        <p:nvSpPr>
          <p:cNvPr id="8" name="TextBox 7">
            <a:extLst>
              <a:ext uri="{FF2B5EF4-FFF2-40B4-BE49-F238E27FC236}">
                <a16:creationId xmlns:a16="http://schemas.microsoft.com/office/drawing/2014/main" id="{30D6B6DB-FD6B-4785-9EC4-D7F2074548BE}"/>
              </a:ext>
            </a:extLst>
          </p:cNvPr>
          <p:cNvSpPr txBox="1"/>
          <p:nvPr/>
        </p:nvSpPr>
        <p:spPr>
          <a:xfrm>
            <a:off x="609600" y="5267315"/>
            <a:ext cx="7574632" cy="120032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Fig.1 JT-60SA time plan after the 31st Meeting of the Satellite Tokamak Programme Project Committee (March 2022). A further (indicative) delay of several months should be accounted for, due to the weaknesses discovered in the pancake joints of the EF coils.</a:t>
            </a:r>
            <a:endParaRPr lang="en-US" dirty="0"/>
          </a:p>
        </p:txBody>
      </p:sp>
    </p:spTree>
    <p:extLst>
      <p:ext uri="{BB962C8B-B14F-4D97-AF65-F5344CB8AC3E}">
        <p14:creationId xmlns:p14="http://schemas.microsoft.com/office/powerpoint/2010/main" val="204700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chemeClr val="bg2">
                    <a:lumMod val="10000"/>
                  </a:schemeClr>
                </a:solidFill>
              </a:rPr>
              <a:t>JT-60SA S&amp;T topics </a:t>
            </a:r>
            <a:r>
              <a:rPr lang="en-GB" b="1" dirty="0">
                <a:solidFill>
                  <a:srgbClr val="C00000"/>
                </a:solidFill>
              </a:rPr>
              <a:t>in the integrated commissioning phase</a:t>
            </a:r>
          </a:p>
        </p:txBody>
      </p:sp>
      <p:sp>
        <p:nvSpPr>
          <p:cNvPr id="4" name="Fußzeilenplatzhalter 3"/>
          <p:cNvSpPr>
            <a:spLocks noGrp="1"/>
          </p:cNvSpPr>
          <p:nvPr>
            <p:ph type="ftr" sz="quarter" idx="11"/>
          </p:nvPr>
        </p:nvSpPr>
        <p:spPr>
          <a:xfrm>
            <a:off x="609599" y="6528386"/>
            <a:ext cx="8654753" cy="329614"/>
          </a:xfrm>
        </p:spPr>
        <p:txBody>
          <a:bodyPr/>
          <a:lstStyle/>
          <a:p>
            <a:r>
              <a:rPr lang="en-US"/>
              <a:t>C. Sozzi | 9th WPSA PM | 5-9 Sept 2022 | WPSA Summary</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7</a:t>
            </a:fld>
            <a:endParaRPr lang="en-GB" dirty="0"/>
          </a:p>
        </p:txBody>
      </p:sp>
      <p:pic>
        <p:nvPicPr>
          <p:cNvPr id="11" name="Picture 2">
            <a:extLst>
              <a:ext uri="{FF2B5EF4-FFF2-40B4-BE49-F238E27FC236}">
                <a16:creationId xmlns:a16="http://schemas.microsoft.com/office/drawing/2014/main" id="{8D674F1E-2DC9-D257-87F8-CE12A830C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064" y="149361"/>
            <a:ext cx="1470480" cy="407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F721A30-171B-F62A-DF24-F2664EC16C63}"/>
              </a:ext>
            </a:extLst>
          </p:cNvPr>
          <p:cNvSpPr/>
          <p:nvPr/>
        </p:nvSpPr>
        <p:spPr>
          <a:xfrm>
            <a:off x="467636" y="742814"/>
            <a:ext cx="7349570" cy="5355312"/>
          </a:xfrm>
          <a:prstGeom prst="rect">
            <a:avLst/>
          </a:prstGeom>
          <a:noFill/>
        </p:spPr>
        <p:txBody>
          <a:bodyPr wrap="square">
            <a:spAutoFit/>
          </a:bodyPr>
          <a:lstStyle/>
          <a:p>
            <a:r>
              <a:rPr lang="en-GB" u="sng" dirty="0"/>
              <a:t>Main objective for the Operations area and the IC team</a:t>
            </a:r>
          </a:p>
          <a:p>
            <a:endParaRPr lang="en-GB" b="1" u="sng" dirty="0">
              <a:solidFill>
                <a:srgbClr val="C00000"/>
              </a:solidFill>
            </a:endParaRPr>
          </a:p>
          <a:p>
            <a:r>
              <a:rPr lang="en-GB" b="1" u="sng" dirty="0">
                <a:solidFill>
                  <a:srgbClr val="C00000"/>
                </a:solidFill>
              </a:rPr>
              <a:t>Superconducting coils</a:t>
            </a:r>
          </a:p>
          <a:p>
            <a:r>
              <a:rPr lang="en-GB" b="1" dirty="0"/>
              <a:t>Manufacturing, </a:t>
            </a:r>
            <a:r>
              <a:rPr lang="en-GB" b="1" dirty="0">
                <a:solidFill>
                  <a:srgbClr val="C00000"/>
                </a:solidFill>
              </a:rPr>
              <a:t>testing,</a:t>
            </a:r>
            <a:r>
              <a:rPr lang="en-GB" b="1" dirty="0"/>
              <a:t> installation, </a:t>
            </a:r>
            <a:r>
              <a:rPr lang="en-GB" b="1" dirty="0">
                <a:solidFill>
                  <a:srgbClr val="C00000"/>
                </a:solidFill>
              </a:rPr>
              <a:t>commissioning </a:t>
            </a:r>
            <a:r>
              <a:rPr lang="en-GB" b="1" dirty="0"/>
              <a:t>and operation of the superconducting coils, its cryo and protection systems</a:t>
            </a:r>
          </a:p>
          <a:p>
            <a:r>
              <a:rPr lang="en-GB" b="1" dirty="0"/>
              <a:t>-&gt; </a:t>
            </a:r>
            <a:r>
              <a:rPr lang="en-GB" b="1" dirty="0" err="1"/>
              <a:t>Paschen</a:t>
            </a:r>
            <a:r>
              <a:rPr lang="en-GB" b="1" dirty="0"/>
              <a:t> testing procedures</a:t>
            </a:r>
          </a:p>
          <a:p>
            <a:endParaRPr lang="en-GB" b="1" dirty="0"/>
          </a:p>
          <a:p>
            <a:r>
              <a:rPr lang="en-GB" b="1" u="sng" dirty="0">
                <a:solidFill>
                  <a:srgbClr val="C00000"/>
                </a:solidFill>
              </a:rPr>
              <a:t>Limited initial configuration, plasma breakdown, runaways: </a:t>
            </a:r>
          </a:p>
          <a:p>
            <a:r>
              <a:rPr lang="en-GB" b="1" dirty="0"/>
              <a:t>Metallic wall with limited carbon first wall elements</a:t>
            </a:r>
          </a:p>
          <a:p>
            <a:r>
              <a:rPr lang="en-GB" b="1" dirty="0"/>
              <a:t>No divertor, upper single null configuration</a:t>
            </a:r>
          </a:p>
          <a:p>
            <a:r>
              <a:rPr lang="en-GB" b="1" dirty="0"/>
              <a:t>1.5MW ECRH to support plasma breakdown and </a:t>
            </a:r>
            <a:r>
              <a:rPr lang="en-GB" b="1" dirty="0" err="1"/>
              <a:t>burnthrough</a:t>
            </a:r>
            <a:endParaRPr lang="en-GB" b="1" dirty="0"/>
          </a:p>
          <a:p>
            <a:r>
              <a:rPr lang="en-GB" b="1" dirty="0"/>
              <a:t>Limited set of diagnostic (e.g. 1 interferometer line)</a:t>
            </a:r>
          </a:p>
          <a:p>
            <a:r>
              <a:rPr lang="en-GB" b="1" dirty="0"/>
              <a:t>-&gt; camera tomography (under EU lead) to provide profile measurement</a:t>
            </a:r>
          </a:p>
          <a:p>
            <a:endParaRPr lang="en-GB" b="1" dirty="0"/>
          </a:p>
          <a:p>
            <a:r>
              <a:rPr lang="en-GB" b="1" u="sng" dirty="0">
                <a:solidFill>
                  <a:srgbClr val="C00000"/>
                </a:solidFill>
              </a:rPr>
              <a:t>Vacuum conditioning: </a:t>
            </a:r>
          </a:p>
          <a:p>
            <a:r>
              <a:rPr lang="en-GB" b="1" dirty="0"/>
              <a:t>Baking, Glow-Discharge-Cleaning (GDC, no TF), Electron-Cyclotron-Wall-Conditioning (ECWC, with TF)</a:t>
            </a:r>
          </a:p>
          <a:p>
            <a:endParaRPr lang="en-GB" b="1" dirty="0"/>
          </a:p>
          <a:p>
            <a:r>
              <a:rPr lang="en-GB" b="1" dirty="0"/>
              <a:t>@ Large-size (JET &lt; JT-60SA &lt; ITER)</a:t>
            </a:r>
          </a:p>
        </p:txBody>
      </p:sp>
      <p:pic>
        <p:nvPicPr>
          <p:cNvPr id="10" name="Picture 2">
            <a:extLst>
              <a:ext uri="{FF2B5EF4-FFF2-40B4-BE49-F238E27FC236}">
                <a16:creationId xmlns:a16="http://schemas.microsoft.com/office/drawing/2014/main" id="{4DE4146A-BA2A-46BD-ADDE-EB3E13918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50" t="8881" r="25000" b="7801"/>
          <a:stretch/>
        </p:blipFill>
        <p:spPr bwMode="auto">
          <a:xfrm>
            <a:off x="7824192" y="790150"/>
            <a:ext cx="4117333" cy="52776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8765B4-EC5E-D9F1-92CC-D0738DF12DFB}"/>
              </a:ext>
            </a:extLst>
          </p:cNvPr>
          <p:cNvSpPr txBox="1"/>
          <p:nvPr/>
        </p:nvSpPr>
        <p:spPr>
          <a:xfrm>
            <a:off x="9790132" y="5882683"/>
            <a:ext cx="2151393" cy="430887"/>
          </a:xfrm>
          <a:prstGeom prst="rect">
            <a:avLst/>
          </a:prstGeom>
          <a:noFill/>
        </p:spPr>
        <p:txBody>
          <a:bodyPr wrap="square" rtlCol="0">
            <a:spAutoFit/>
          </a:bodyPr>
          <a:lstStyle/>
          <a:p>
            <a:pPr algn="r"/>
            <a:r>
              <a:rPr lang="en-US" sz="1100" dirty="0">
                <a:solidFill>
                  <a:schemeClr val="tx1">
                    <a:lumMod val="50000"/>
                    <a:lumOff val="50000"/>
                  </a:schemeClr>
                </a:solidFill>
              </a:rPr>
              <a:t>First EDICAM photo with the camera tomography calibration</a:t>
            </a:r>
          </a:p>
        </p:txBody>
      </p:sp>
      <p:sp>
        <p:nvSpPr>
          <p:cNvPr id="7" name="Rectangle 6">
            <a:extLst>
              <a:ext uri="{FF2B5EF4-FFF2-40B4-BE49-F238E27FC236}">
                <a16:creationId xmlns:a16="http://schemas.microsoft.com/office/drawing/2014/main" id="{1A46A98E-5E9D-5259-346A-8EDB5069B590}"/>
              </a:ext>
            </a:extLst>
          </p:cNvPr>
          <p:cNvSpPr/>
          <p:nvPr/>
        </p:nvSpPr>
        <p:spPr>
          <a:xfrm>
            <a:off x="1631504" y="6082442"/>
            <a:ext cx="4632166" cy="369332"/>
          </a:xfrm>
          <a:prstGeom prst="rect">
            <a:avLst/>
          </a:prstGeom>
          <a:solidFill>
            <a:schemeClr val="bg1">
              <a:lumMod val="85000"/>
            </a:schemeClr>
          </a:solidFill>
        </p:spPr>
        <p:txBody>
          <a:bodyPr wrap="none">
            <a:spAutoFit/>
          </a:bodyPr>
          <a:lstStyle/>
          <a:p>
            <a:r>
              <a:rPr lang="en-GB" b="1" dirty="0"/>
              <a:t>Elements relevant to ITER, DEMO, DTT, STEP, …</a:t>
            </a:r>
          </a:p>
        </p:txBody>
      </p:sp>
    </p:spTree>
    <p:extLst>
      <p:ext uri="{BB962C8B-B14F-4D97-AF65-F5344CB8AC3E}">
        <p14:creationId xmlns:p14="http://schemas.microsoft.com/office/powerpoint/2010/main" val="337231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DF29-2462-4610-990B-C84E499D5A31}"/>
              </a:ext>
            </a:extLst>
          </p:cNvPr>
          <p:cNvSpPr>
            <a:spLocks noGrp="1"/>
          </p:cNvSpPr>
          <p:nvPr>
            <p:ph type="title"/>
          </p:nvPr>
        </p:nvSpPr>
        <p:spPr/>
        <p:txBody>
          <a:bodyPr/>
          <a:lstStyle/>
          <a:p>
            <a:r>
              <a:rPr lang="en-US" dirty="0"/>
              <a:t>Elements of the WPSA planning for 2023</a:t>
            </a:r>
          </a:p>
        </p:txBody>
      </p:sp>
      <p:sp>
        <p:nvSpPr>
          <p:cNvPr id="3" name="Content Placeholder 2">
            <a:extLst>
              <a:ext uri="{FF2B5EF4-FFF2-40B4-BE49-F238E27FC236}">
                <a16:creationId xmlns:a16="http://schemas.microsoft.com/office/drawing/2014/main" id="{F8C19C01-69B5-464A-BB5F-0E163CF0DBEA}"/>
              </a:ext>
            </a:extLst>
          </p:cNvPr>
          <p:cNvSpPr>
            <a:spLocks noGrp="1"/>
          </p:cNvSpPr>
          <p:nvPr>
            <p:ph idx="1"/>
          </p:nvPr>
        </p:nvSpPr>
        <p:spPr>
          <a:xfrm>
            <a:off x="335360" y="836712"/>
            <a:ext cx="11449272" cy="5688632"/>
          </a:xfrm>
        </p:spPr>
        <p:txBody>
          <a:bodyPr>
            <a:normAutofit/>
          </a:bodyPr>
          <a:lstStyle/>
          <a:p>
            <a:pPr marL="0" indent="0">
              <a:buNone/>
            </a:pPr>
            <a:r>
              <a:rPr lang="en-US" dirty="0"/>
              <a:t>Code Management</a:t>
            </a:r>
          </a:p>
          <a:p>
            <a:r>
              <a:rPr lang="en-US" dirty="0"/>
              <a:t>Continuation in the development of tools for scientific analysis and in simulation activities in preparation of the experimental campaign, taking into account the information (possible constraints) coming from the IC</a:t>
            </a:r>
          </a:p>
          <a:p>
            <a:r>
              <a:rPr lang="en-US" dirty="0"/>
              <a:t>Whereas, the activities related to IC moved from 2022 should be added to the 2023 planning. The CM area will also contribute to the analysis of the IC data in liaison with the ET </a:t>
            </a:r>
          </a:p>
          <a:p>
            <a:r>
              <a:rPr lang="en-US" sz="1800" dirty="0">
                <a:effectLst/>
                <a:latin typeface="Calibri" panose="020F0502020204030204" pitchFamily="34" charset="0"/>
                <a:ea typeface="Calibri" panose="020F0502020204030204" pitchFamily="34" charset="0"/>
              </a:rPr>
              <a:t>A training on the Discharge Simulator as well as trainings on the released modelling tools in support to the scientific exploitation shall be planned respectively ahead of the IC and experimental campaigns. </a:t>
            </a:r>
          </a:p>
          <a:p>
            <a:r>
              <a:rPr lang="en-US" dirty="0">
                <a:latin typeface="Calibri" panose="020F0502020204030204" pitchFamily="34" charset="0"/>
                <a:ea typeface="Calibri" panose="020F0502020204030204" pitchFamily="34" charset="0"/>
              </a:rPr>
              <a:t>Support for Diagnostics R&amp;D</a:t>
            </a:r>
            <a:endParaRPr lang="en-US" sz="1800" dirty="0">
              <a:effectLst/>
              <a:latin typeface="Calibri" panose="020F0502020204030204" pitchFamily="34" charset="0"/>
              <a:ea typeface="Calibri" panose="020F0502020204030204" pitchFamily="34" charset="0"/>
            </a:endParaRPr>
          </a:p>
          <a:p>
            <a:endParaRPr lang="en-US" dirty="0"/>
          </a:p>
          <a:p>
            <a:pPr marL="0" indent="0">
              <a:buNone/>
            </a:pPr>
            <a:r>
              <a:rPr lang="en-US" dirty="0"/>
              <a:t>Enhancements</a:t>
            </a:r>
          </a:p>
          <a:p>
            <a:r>
              <a:rPr lang="en-US" sz="1800" dirty="0">
                <a:effectLst/>
                <a:latin typeface="Calibri" panose="020F0502020204030204" pitchFamily="34" charset="0"/>
                <a:ea typeface="Calibri" panose="020F0502020204030204" pitchFamily="34" charset="0"/>
              </a:rPr>
              <a:t>Completion of the assembly and testing of the systems before shipping</a:t>
            </a:r>
          </a:p>
          <a:p>
            <a:r>
              <a:rPr lang="en-US" sz="1800" dirty="0">
                <a:effectLst/>
                <a:latin typeface="Calibri" panose="020F0502020204030204" pitchFamily="34" charset="0"/>
                <a:ea typeface="Calibri" panose="020F0502020204030204" pitchFamily="34" charset="0"/>
              </a:rPr>
              <a:t>preparation for installation and commissioning in JT-60SA of the procured subsystems (FP8), starting after the IC (second half 2023) (with the OP area)</a:t>
            </a:r>
          </a:p>
          <a:p>
            <a:r>
              <a:rPr lang="en-US" sz="1800" dirty="0">
                <a:effectLst/>
                <a:latin typeface="Calibri" panose="020F0502020204030204" pitchFamily="34" charset="0"/>
                <a:ea typeface="Calibri" panose="020F0502020204030204" pitchFamily="34" charset="0"/>
              </a:rPr>
              <a:t>The presently ongoing tasks (scoping studies for enhancements after 2025) will come to the end in 2022</a:t>
            </a:r>
          </a:p>
          <a:p>
            <a:r>
              <a:rPr lang="en-US" sz="1800" dirty="0">
                <a:effectLst/>
                <a:latin typeface="Calibri" panose="020F0502020204030204" pitchFamily="34" charset="0"/>
                <a:ea typeface="Calibri" panose="020F0502020204030204" pitchFamily="34" charset="0"/>
              </a:rPr>
              <a:t>Main objective is advancing the design of new subsystems (mainly diagnostics), following the scientific priorities being at this time discussed within the ET, and the subsequent selection/ordering taking into account the funding  sources and capabilities. This process is related to the Grant Milestones SA.M.03, SA.M.04, SA.M.05 and to the Grant Deliverable SA.D.04.</a:t>
            </a:r>
          </a:p>
          <a:p>
            <a:endParaRPr lang="en-US" sz="1800" dirty="0">
              <a:effectLst/>
              <a:latin typeface="Calibri" panose="020F0502020204030204" pitchFamily="34"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036D3529-25C1-469D-A796-23D173D31704}"/>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C44FC9A1-7414-4D04-8752-5ACBDE8EAE09}"/>
              </a:ext>
            </a:extLst>
          </p:cNvPr>
          <p:cNvSpPr>
            <a:spLocks noGrp="1"/>
          </p:cNvSpPr>
          <p:nvPr>
            <p:ph type="sldNum" sz="quarter" idx="12"/>
          </p:nvPr>
        </p:nvSpPr>
        <p:spPr/>
        <p:txBody>
          <a:bodyPr/>
          <a:lstStyle/>
          <a:p>
            <a:fld id="{6A6D9FA1-99C7-4910-8E32-B85D378B0060}" type="slidenum">
              <a:rPr lang="en-GB" smtClean="0"/>
              <a:pPr/>
              <a:t>8</a:t>
            </a:fld>
            <a:endParaRPr lang="en-GB" dirty="0"/>
          </a:p>
        </p:txBody>
      </p:sp>
    </p:spTree>
    <p:extLst>
      <p:ext uri="{BB962C8B-B14F-4D97-AF65-F5344CB8AC3E}">
        <p14:creationId xmlns:p14="http://schemas.microsoft.com/office/powerpoint/2010/main" val="4003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5FA8-3AE8-4219-8ED4-3FC697375E09}"/>
              </a:ext>
            </a:extLst>
          </p:cNvPr>
          <p:cNvSpPr>
            <a:spLocks noGrp="1"/>
          </p:cNvSpPr>
          <p:nvPr>
            <p:ph type="title"/>
          </p:nvPr>
        </p:nvSpPr>
        <p:spPr/>
        <p:txBody>
          <a:bodyPr/>
          <a:lstStyle/>
          <a:p>
            <a:r>
              <a:rPr lang="en-US" dirty="0"/>
              <a:t>High level objectives for 2024-2025 </a:t>
            </a:r>
          </a:p>
        </p:txBody>
      </p:sp>
      <p:sp>
        <p:nvSpPr>
          <p:cNvPr id="3" name="Content Placeholder 2">
            <a:extLst>
              <a:ext uri="{FF2B5EF4-FFF2-40B4-BE49-F238E27FC236}">
                <a16:creationId xmlns:a16="http://schemas.microsoft.com/office/drawing/2014/main" id="{9DBB46C7-5738-4251-BDC5-F8B400F1E4D2}"/>
              </a:ext>
            </a:extLst>
          </p:cNvPr>
          <p:cNvSpPr>
            <a:spLocks noGrp="1"/>
          </p:cNvSpPr>
          <p:nvPr>
            <p:ph idx="1"/>
          </p:nvPr>
        </p:nvSpPr>
        <p:spPr>
          <a:xfrm>
            <a:off x="609600" y="836712"/>
            <a:ext cx="5198368" cy="5688632"/>
          </a:xfrm>
        </p:spPr>
        <p:txBody>
          <a:bodyPr>
            <a:normAutofit/>
          </a:bodyPr>
          <a:lstStyle/>
          <a:p>
            <a:pPr marL="0" indent="0">
              <a:buNone/>
            </a:pPr>
            <a:r>
              <a:rPr lang="en-US" sz="2200" dirty="0"/>
              <a:t>2024</a:t>
            </a:r>
          </a:p>
          <a:p>
            <a:r>
              <a:rPr lang="en-US" sz="2200" dirty="0"/>
              <a:t>Installation of the FP8 enhancements excluding FILD, according to the present planning of the ME1 and ME2 shutdown periods.</a:t>
            </a:r>
          </a:p>
          <a:p>
            <a:r>
              <a:rPr lang="en-US" sz="2200" dirty="0"/>
              <a:t>Completion of the REC project</a:t>
            </a:r>
          </a:p>
          <a:p>
            <a:r>
              <a:rPr lang="en-US" sz="2200" dirty="0"/>
              <a:t>Planning of the OP.2 campaign, including the commissioning of the EU-led subsystems and scientific objectives</a:t>
            </a:r>
          </a:p>
          <a:p>
            <a:r>
              <a:rPr lang="en-US" sz="2200" dirty="0"/>
              <a:t>Training for participation to the JT-60SA operations</a:t>
            </a:r>
          </a:p>
          <a:p>
            <a:r>
              <a:rPr lang="en-US" sz="2200" dirty="0"/>
              <a:t>Selection of the ET members in addition to the ETLs and TGLs</a:t>
            </a:r>
          </a:p>
          <a:p>
            <a:r>
              <a:rPr lang="en-US" sz="2200" dirty="0"/>
              <a:t>Training on the CM released modelling tools</a:t>
            </a:r>
          </a:p>
          <a:p>
            <a:endParaRPr lang="en-US" sz="2200" dirty="0"/>
          </a:p>
          <a:p>
            <a:endParaRPr lang="en-US" sz="2200" dirty="0"/>
          </a:p>
        </p:txBody>
      </p:sp>
      <p:sp>
        <p:nvSpPr>
          <p:cNvPr id="4" name="Footer Placeholder 3">
            <a:extLst>
              <a:ext uri="{FF2B5EF4-FFF2-40B4-BE49-F238E27FC236}">
                <a16:creationId xmlns:a16="http://schemas.microsoft.com/office/drawing/2014/main" id="{DC227A43-0325-4DFA-806B-1FD3617E9FCE}"/>
              </a:ext>
            </a:extLst>
          </p:cNvPr>
          <p:cNvSpPr>
            <a:spLocks noGrp="1"/>
          </p:cNvSpPr>
          <p:nvPr>
            <p:ph type="ftr" sz="quarter" idx="11"/>
          </p:nvPr>
        </p:nvSpPr>
        <p:spPr/>
        <p:txBody>
          <a:bodyPr/>
          <a:lstStyle/>
          <a:p>
            <a:r>
              <a:rPr lang="en-US"/>
              <a:t>C. Sozzi | 9th WPSA PM | 5-9 Sept 2022 | WPSA Summary</a:t>
            </a:r>
            <a:endParaRPr lang="en-GB" dirty="0"/>
          </a:p>
        </p:txBody>
      </p:sp>
      <p:sp>
        <p:nvSpPr>
          <p:cNvPr id="5" name="Slide Number Placeholder 4">
            <a:extLst>
              <a:ext uri="{FF2B5EF4-FFF2-40B4-BE49-F238E27FC236}">
                <a16:creationId xmlns:a16="http://schemas.microsoft.com/office/drawing/2014/main" id="{569FA691-6960-4D7A-8A3D-3AAFFDB92DB5}"/>
              </a:ext>
            </a:extLst>
          </p:cNvPr>
          <p:cNvSpPr>
            <a:spLocks noGrp="1"/>
          </p:cNvSpPr>
          <p:nvPr>
            <p:ph type="sldNum" sz="quarter" idx="12"/>
          </p:nvPr>
        </p:nvSpPr>
        <p:spPr/>
        <p:txBody>
          <a:bodyPr/>
          <a:lstStyle/>
          <a:p>
            <a:fld id="{6A6D9FA1-99C7-4910-8E32-B85D378B0060}" type="slidenum">
              <a:rPr lang="en-GB" smtClean="0"/>
              <a:pPr/>
              <a:t>9</a:t>
            </a:fld>
            <a:endParaRPr lang="en-GB" dirty="0"/>
          </a:p>
        </p:txBody>
      </p:sp>
      <p:sp>
        <p:nvSpPr>
          <p:cNvPr id="6" name="Content Placeholder 5">
            <a:extLst>
              <a:ext uri="{FF2B5EF4-FFF2-40B4-BE49-F238E27FC236}">
                <a16:creationId xmlns:a16="http://schemas.microsoft.com/office/drawing/2014/main" id="{D386085F-3FC0-4413-AC3D-72E331AD1903}"/>
              </a:ext>
            </a:extLst>
          </p:cNvPr>
          <p:cNvSpPr txBox="1">
            <a:spLocks/>
          </p:cNvSpPr>
          <p:nvPr/>
        </p:nvSpPr>
        <p:spPr>
          <a:xfrm>
            <a:off x="6384032" y="836712"/>
            <a:ext cx="5486400"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2000" dirty="0"/>
              <a:t>2025</a:t>
            </a:r>
          </a:p>
          <a:p>
            <a:r>
              <a:rPr lang="en-US" sz="2000" dirty="0"/>
              <a:t>Commissioning of the FP8 enhancements (excluding FILD which will be commissioned in 2026 - OP3) according to the present planning. </a:t>
            </a:r>
          </a:p>
          <a:p>
            <a:r>
              <a:rPr lang="en-US" sz="2000" dirty="0"/>
              <a:t>Detailed planning and execution (start or completion?) of the OP.2 campaign, including the commissioning of the installed EU-led subsystems and connected scientific objectives</a:t>
            </a:r>
          </a:p>
          <a:p>
            <a:r>
              <a:rPr lang="en-US" sz="2000" dirty="0"/>
              <a:t>Participation to the JT-60SA operations</a:t>
            </a:r>
          </a:p>
          <a:p>
            <a:endParaRPr lang="en-US" sz="2000" dirty="0"/>
          </a:p>
        </p:txBody>
      </p:sp>
    </p:spTree>
    <p:extLst>
      <p:ext uri="{BB962C8B-B14F-4D97-AF65-F5344CB8AC3E}">
        <p14:creationId xmlns:p14="http://schemas.microsoft.com/office/powerpoint/2010/main" val="2965926896"/>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rea xmlns="a72f7aa3-81bf-4876-9d97-aa3c319a4ffb">Management</Area>
    <Comment xmlns="a72f7aa3-81bf-4876-9d97-aa3c319a4ffb" xsi:nil="true"/>
    <Category xmlns="a72f7aa3-81bf-4876-9d97-aa3c319a4ffb" xsi:nil="true"/>
    <Status xmlns="a72f7aa3-81bf-4876-9d97-aa3c319a4ffb">Ongoing</Status>
    <Targetdate xmlns="a72f7aa3-81bf-4876-9d97-aa3c319a4ffb" xsi:nil="true"/>
    <Leadauthor xmlns="a72f7aa3-81bf-4876-9d97-aa3c319a4ffb">
      <UserInfo>
        <DisplayName/>
        <AccountId xsi:nil="true"/>
        <AccountType/>
      </UserInfo>
    </Leadautho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732C736A99224BB7A2A76C13A8A62C" ma:contentTypeVersion="12" ma:contentTypeDescription="Create a new document." ma:contentTypeScope="" ma:versionID="a134346d17dd3321811b951370a0537c">
  <xsd:schema xmlns:xsd="http://www.w3.org/2001/XMLSchema" xmlns:xs="http://www.w3.org/2001/XMLSchema" xmlns:p="http://schemas.microsoft.com/office/2006/metadata/properties" xmlns:ns2="a72f7aa3-81bf-4876-9d97-aa3c319a4ffb" xmlns:ns3="c3b3b63a-5ca1-4a81-89e4-824e8091d546" targetNamespace="http://schemas.microsoft.com/office/2006/metadata/properties" ma:root="true" ma:fieldsID="abe3f614dac3320b6de7de14f6642f06" ns2:_="" ns3:_="">
    <xsd:import namespace="a72f7aa3-81bf-4876-9d97-aa3c319a4ffb"/>
    <xsd:import namespace="c3b3b63a-5ca1-4a81-89e4-824e8091d546"/>
    <xsd:element name="properties">
      <xsd:complexType>
        <xsd:sequence>
          <xsd:element name="documentManagement">
            <xsd:complexType>
              <xsd:all>
                <xsd:element ref="ns2:Area" minOccurs="0"/>
                <xsd:element ref="ns2:Status" minOccurs="0"/>
                <xsd:element ref="ns2:Leadauthor" minOccurs="0"/>
                <xsd:element ref="ns2:Category" minOccurs="0"/>
                <xsd:element ref="ns2:Comment" minOccurs="0"/>
                <xsd:element ref="ns2:MediaServiceMetadata" minOccurs="0"/>
                <xsd:element ref="ns2:MediaServiceFastMetadata" minOccurs="0"/>
                <xsd:element ref="ns2:Targetdat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f7aa3-81bf-4876-9d97-aa3c319a4ffb" elementFormDefault="qualified">
    <xsd:import namespace="http://schemas.microsoft.com/office/2006/documentManagement/types"/>
    <xsd:import namespace="http://schemas.microsoft.com/office/infopath/2007/PartnerControls"/>
    <xsd:element name="Area" ma:index="8" nillable="true" ma:displayName="Area" ma:default="Management" ma:format="Dropdown" ma:internalName="Area">
      <xsd:simpleType>
        <xsd:restriction base="dms:Choice">
          <xsd:enumeration value="Operations"/>
          <xsd:enumeration value="Enhancements"/>
          <xsd:enumeration value="Code Management"/>
          <xsd:enumeration value="Experiment Team"/>
          <xsd:enumeration value="PSO"/>
          <xsd:enumeration value="Management"/>
        </xsd:restriction>
      </xsd:simpleType>
    </xsd:element>
    <xsd:element name="Status" ma:index="9" nillable="true" ma:displayName="Status" ma:default="Ongoing" ma:format="Dropdown" ma:internalName="Status">
      <xsd:simpleType>
        <xsd:restriction base="dms:Choice">
          <xsd:enumeration value="Archived"/>
          <xsd:enumeration value="Completed"/>
          <xsd:enumeration value="Ongoing"/>
          <xsd:enumeration value="Urgent"/>
        </xsd:restriction>
      </xsd:simpleType>
    </xsd:element>
    <xsd:element name="Leadauthor" ma:index="10" nillable="true" ma:displayName="Lead author" ma:format="Dropdown" ma:list="UserInfo" ma:SharePointGroup="0" ma:internalName="Lead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 ma:index="11" nillable="true" ma:displayName="Category" ma:format="Dropdown" ma:internalName="Category">
      <xsd:simpleType>
        <xsd:restriction base="dms:Choice">
          <xsd:enumeration value="Report"/>
          <xsd:enumeration value="Presentation"/>
          <xsd:enumeration value="PSO"/>
          <xsd:enumeration value="Other"/>
          <xsd:enumeration value="PMP"/>
        </xsd:restriction>
      </xsd:simpleType>
    </xsd:element>
    <xsd:element name="Comment" ma:index="12" nillable="true" ma:displayName="Comment" ma:format="Dropdown" ma:internalName="Comment">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Targetdate" ma:index="15" nillable="true" ma:displayName="Target date" ma:format="DateOnly" ma:internalName="Targetdate">
      <xsd:simpleType>
        <xsd:restriction base="dms:DateTim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b3b63a-5ca1-4a81-89e4-824e8091d54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B46D5-FE95-43FA-8F94-4CE8A19298D1}">
  <ds:schemaRefs>
    <ds:schemaRef ds:uri="http://purl.org/dc/elements/1.1/"/>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3b3b63a-5ca1-4a81-89e4-824e8091d546"/>
    <ds:schemaRef ds:uri="a72f7aa3-81bf-4876-9d97-aa3c319a4ffb"/>
    <ds:schemaRef ds:uri="http://www.w3.org/XML/1998/namespace"/>
    <ds:schemaRef ds:uri="http://purl.org/dc/terms/"/>
  </ds:schemaRefs>
</ds:datastoreItem>
</file>

<file path=customXml/itemProps2.xml><?xml version="1.0" encoding="utf-8"?>
<ds:datastoreItem xmlns:ds="http://schemas.openxmlformats.org/officeDocument/2006/customXml" ds:itemID="{89DDC9A0-F4A6-40A1-8E5B-BFED89404EEB}">
  <ds:schemaRefs>
    <ds:schemaRef ds:uri="http://schemas.microsoft.com/sharepoint/v3/contenttype/forms"/>
  </ds:schemaRefs>
</ds:datastoreItem>
</file>

<file path=customXml/itemProps3.xml><?xml version="1.0" encoding="utf-8"?>
<ds:datastoreItem xmlns:ds="http://schemas.openxmlformats.org/officeDocument/2006/customXml" ds:itemID="{6CCAEB6C-26FE-4BBE-888C-4799E9C52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f7aa3-81bf-4876-9d97-aa3c319a4ffb"/>
    <ds:schemaRef ds:uri="c3b3b63a-5ca1-4a81-89e4-824e8091d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11729</TotalTime>
  <Words>1120</Words>
  <Application>Microsoft Office PowerPoint</Application>
  <PresentationFormat>Widescreen</PresentationFormat>
  <Paragraphs>100</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Narrow</vt:lpstr>
      <vt:lpstr>Calibri</vt:lpstr>
      <vt:lpstr>EUROfusion.1line_5_3_2019</vt:lpstr>
      <vt:lpstr>Office Theme</vt:lpstr>
      <vt:lpstr>9th WPSA Planning Meeting Budapest, 5-9 September 2022  WPSA Summary session – discussion and closing </vt:lpstr>
      <vt:lpstr>A few points for further thinking</vt:lpstr>
      <vt:lpstr>Many thanks for your lively participation</vt:lpstr>
      <vt:lpstr>Blank</vt:lpstr>
      <vt:lpstr>WPSA:  Exploitation of JT-60SA – project objectives</vt:lpstr>
      <vt:lpstr>Present time schedule</vt:lpstr>
      <vt:lpstr>JT-60SA S&amp;T topics in the integrated commissioning phase</vt:lpstr>
      <vt:lpstr>Elements of the WPSA planning for 2023</vt:lpstr>
      <vt:lpstr>High level objectives for 2024-2025 </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Carlo Sozzi</cp:lastModifiedBy>
  <cp:revision>533</cp:revision>
  <cp:lastPrinted>2021-01-11T15:26:49Z</cp:lastPrinted>
  <dcterms:created xsi:type="dcterms:W3CDTF">2019-04-02T13:59:54Z</dcterms:created>
  <dcterms:modified xsi:type="dcterms:W3CDTF">2022-09-09T09:45:31Z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0x01010022732C736A99224BB7A2A76C13A8A62C</vt:lpwstr>
  </property>
</Properties>
</file>