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8" r:id="rId6"/>
    <p:sldId id="263" r:id="rId7"/>
    <p:sldId id="260" r:id="rId8"/>
    <p:sldId id="261" r:id="rId9"/>
    <p:sldId id="265" r:id="rId10"/>
    <p:sldId id="266" r:id="rId11"/>
    <p:sldId id="262" r:id="rId12"/>
    <p:sldId id="259" r:id="rId13"/>
    <p:sldId id="267" r:id="rId14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2F384D-082C-2730-5DD6-0588B1574620}" v="3" dt="2022-09-01T16:21:55.367"/>
    <p1510:client id="{28D81E05-43CB-C56C-782C-46F74C28F120}" v="201" dt="2022-08-18T16:24:59.573"/>
    <p1510:client id="{478D5AED-06B7-33AC-533F-F0F11A4ACEAD}" v="661" dt="2022-09-02T13:06:42.984"/>
    <p1510:client id="{4C5A91F8-0FFE-0891-4A13-2BEA98A2DA8E}" v="1388" dt="2022-09-02T10:46:27.417"/>
    <p1510:client id="{76448562-0A9D-341E-B350-173075B6105C}" v="1" dt="2022-09-07T07:33:56.845"/>
    <p1510:client id="{A081758E-D89E-4928-B114-297A99397E92}" v="571" dt="2022-08-25T11:05:27.075"/>
    <p1510:client id="{BD7B5CEC-79D5-2937-C06F-8704C9439F72}" v="224" dt="2022-09-02T12:48:06.669"/>
    <p1510:client id="{E09F1F52-377A-6253-6F91-15A8E9BFF7A6}" v="1083" dt="2022-09-02T10:21:11.703"/>
    <p1510:client id="{F4D9312C-9741-3B75-D1B4-085190D6F54B}" v="967" dt="2022-08-25T12:31:53.4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07/09/2022</a:t>
            </a:fld>
            <a:endParaRPr lang="en-GB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07/09/2022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Name of presenter</a:t>
            </a:r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Logo of presenter</a:t>
            </a:r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/>
              <a:t>Name of presenter | Conference | Venue | Date 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>
                <a:latin typeface="Arial"/>
                <a:cs typeface="Arial"/>
              </a:rPr>
              <a:t>2022 Scientific real-time control activities </a:t>
            </a:r>
            <a:r>
              <a:rPr lang="en-US" sz="3200">
                <a:latin typeface="Arial"/>
                <a:ea typeface="Arial"/>
                <a:cs typeface="Arial"/>
              </a:rPr>
              <a:t>​</a:t>
            </a:r>
            <a:endParaRPr lang="en-US" sz="32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1400">
                <a:latin typeface="Arial"/>
                <a:cs typeface="Arial"/>
              </a:rPr>
              <a:t>Stephanie Hall and Ondrej Ficker</a:t>
            </a:r>
            <a:endParaRPr lang="en-US" sz="14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A575D9-4B2C-9547-A865-6D57039CF7B9}"/>
              </a:ext>
            </a:extLst>
          </p:cNvPr>
          <p:cNvSpPr/>
          <p:nvPr/>
        </p:nvSpPr>
        <p:spPr>
          <a:xfrm>
            <a:off x="5220072" y="4299942"/>
            <a:ext cx="3890885" cy="685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1F0D9A-94BA-EE48-9317-87017801B2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750" y="4295410"/>
            <a:ext cx="3627746" cy="744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56EA0-FE70-D2B6-92E6-F7811EB77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/>
                <a:cs typeface="Arial"/>
              </a:rPr>
              <a:t>Feedback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DF22C-0C95-B0B2-EDA1-0E8E15B5D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>
                <a:latin typeface="Arial"/>
                <a:cs typeface="Arial"/>
              </a:rPr>
              <a:t>Looking to feedback from the experimental team on what networks they are considering to use for their topical group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630FAD-0DF5-7DFF-4F32-5BF3556D2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>
                <a:latin typeface="Arial"/>
                <a:cs typeface="Arial"/>
              </a:rPr>
              <a:t>Stephanie Hall and Ondrej Ficker | WPSA RT networks| Budapest| 08/09/22| Page 10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832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A36A6-E614-4973-E97A-BFF5B9B56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Aim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1B039-2CBC-CD59-E67C-6122088CE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404" y="1072571"/>
            <a:ext cx="8723168" cy="36724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800" b="1">
                <a:latin typeface="Arial"/>
                <a:cs typeface="Arial"/>
              </a:rPr>
              <a:t>Report on the available </a:t>
            </a:r>
            <a:r>
              <a:rPr lang="en-US" sz="1800" b="1" u="sng">
                <a:latin typeface="Arial"/>
                <a:cs typeface="Arial"/>
              </a:rPr>
              <a:t>scientific</a:t>
            </a:r>
            <a:r>
              <a:rPr lang="en-US" sz="1800" b="1">
                <a:latin typeface="Arial"/>
                <a:cs typeface="Arial"/>
              </a:rPr>
              <a:t> real-time networks in </a:t>
            </a:r>
            <a:r>
              <a:rPr lang="en-US" sz="1800" b="1" err="1">
                <a:latin typeface="Arial"/>
                <a:cs typeface="Arial"/>
              </a:rPr>
              <a:t>EUROfusion</a:t>
            </a:r>
            <a:r>
              <a:rPr lang="en-US" sz="1800" b="1">
                <a:latin typeface="Arial"/>
                <a:cs typeface="Arial"/>
              </a:rPr>
              <a:t> facilities to support the development of real-time networks on JT60-SA.</a:t>
            </a:r>
          </a:p>
          <a:p>
            <a:pPr marL="0" indent="0">
              <a:buNone/>
            </a:pPr>
            <a:r>
              <a:rPr lang="en-US" sz="1800" b="1">
                <a:latin typeface="Arial"/>
                <a:cs typeface="Arial"/>
              </a:rPr>
              <a:t>1.  Collect </a:t>
            </a:r>
            <a:r>
              <a:rPr lang="en-US" sz="1800" b="1" err="1">
                <a:latin typeface="Arial"/>
                <a:cs typeface="Arial"/>
              </a:rPr>
              <a:t>EUROfusion</a:t>
            </a:r>
            <a:r>
              <a:rPr lang="en-US" sz="1800" b="1">
                <a:latin typeface="Arial"/>
                <a:cs typeface="Arial"/>
              </a:rPr>
              <a:t> Experience</a:t>
            </a:r>
          </a:p>
          <a:p>
            <a:r>
              <a:rPr lang="en-US" sz="1800">
                <a:latin typeface="Arial"/>
                <a:cs typeface="Arial"/>
              </a:rPr>
              <a:t>Provide summary and basic information on the scientific real-time networks available on JET and MAST-U.</a:t>
            </a:r>
          </a:p>
          <a:p>
            <a:r>
              <a:rPr lang="en-US" sz="1800">
                <a:latin typeface="Arial"/>
                <a:cs typeface="Arial"/>
              </a:rPr>
              <a:t>Provide summary and basic information on the scientific real-time networks available on COMPASS.</a:t>
            </a:r>
          </a:p>
          <a:p>
            <a:r>
              <a:rPr lang="en-US" sz="1800">
                <a:latin typeface="Arial"/>
                <a:cs typeface="Arial"/>
              </a:rPr>
              <a:t>Potentially extend to other </a:t>
            </a:r>
            <a:r>
              <a:rPr lang="en-US" sz="1800" err="1">
                <a:latin typeface="Arial"/>
                <a:cs typeface="Arial"/>
              </a:rPr>
              <a:t>EUROfusion</a:t>
            </a:r>
            <a:r>
              <a:rPr lang="en-US" sz="1800">
                <a:latin typeface="Arial"/>
                <a:cs typeface="Arial"/>
              </a:rPr>
              <a:t> facilities (ASDEX Upgrade, TCV, WEST and W7-X) through the </a:t>
            </a:r>
            <a:r>
              <a:rPr lang="en-US" sz="1800" err="1">
                <a:latin typeface="Arial"/>
                <a:cs typeface="Arial"/>
              </a:rPr>
              <a:t>EUROfusion</a:t>
            </a:r>
            <a:r>
              <a:rPr lang="en-US" sz="1800">
                <a:latin typeface="Arial"/>
                <a:cs typeface="Arial"/>
              </a:rPr>
              <a:t> Operations Network.</a:t>
            </a:r>
            <a:endParaRPr lang="en-US"/>
          </a:p>
          <a:p>
            <a:pPr marL="0" indent="0">
              <a:buNone/>
            </a:pPr>
            <a:r>
              <a:rPr lang="en-US" sz="1800" b="1">
                <a:latin typeface="Arial"/>
                <a:cs typeface="Arial"/>
              </a:rPr>
              <a:t>2.  Discussion with experimental team and QST, to understand the planned JT60-SA capabilities and scientific needs.</a:t>
            </a:r>
            <a:endParaRPr lang="en-US"/>
          </a:p>
          <a:p>
            <a:endParaRPr lang="en-US" sz="1800">
              <a:latin typeface="Arial"/>
              <a:cs typeface="Arial"/>
            </a:endParaRPr>
          </a:p>
          <a:p>
            <a:pPr>
              <a:buAutoNum type="arabicPeriod"/>
            </a:pPr>
            <a:endParaRPr lang="en-US" sz="1800"/>
          </a:p>
          <a:p>
            <a:pPr>
              <a:buAutoNum type="arabicPeriod"/>
            </a:pPr>
            <a:endParaRPr lang="en-US" sz="18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F4171C-BCC3-970A-8808-5FA6E2590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>
                <a:latin typeface="Arial"/>
                <a:cs typeface="Arial"/>
              </a:rPr>
              <a:t>Stephanie Hall and Ondrej Ficker | WPSA RT networks| Budapest| 08/09/22| Page </a:t>
            </a:r>
            <a:fld id="{6A6D9FA1-99C7-4910-8E32-B85D378B0060}" type="slidenum">
              <a:rPr lang="en-GB" dirty="0" smtClean="0">
                <a:latin typeface="Arial"/>
                <a:cs typeface="Arial"/>
              </a:rPr>
              <a:pPr algn="r"/>
              <a:t>2</a:t>
            </a:fld>
            <a:endParaRPr lang="en-GB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2699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8C41C-18D2-8AD8-D522-2FED69346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Agreed scope of activities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7A8A0-D537-4141-E23F-EC17C279A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1600">
                <a:latin typeface="Arial"/>
                <a:cs typeface="Arial"/>
              </a:rPr>
              <a:t>In scope:</a:t>
            </a:r>
            <a:endParaRPr lang="en-US" sz="1600">
              <a:latin typeface="Arial"/>
              <a:cs typeface="Arial"/>
            </a:endParaRPr>
          </a:p>
          <a:p>
            <a:pPr lvl="1"/>
            <a:r>
              <a:rPr lang="en-GB" sz="1600">
                <a:latin typeface="Arial"/>
                <a:cs typeface="Arial"/>
              </a:rPr>
              <a:t>Event driven control networks</a:t>
            </a:r>
            <a:endParaRPr lang="en-US" sz="1600">
              <a:latin typeface="Arial"/>
              <a:cs typeface="Arial"/>
            </a:endParaRPr>
          </a:p>
          <a:p>
            <a:pPr lvl="1"/>
            <a:r>
              <a:rPr lang="en-GB" sz="1600">
                <a:latin typeface="Arial"/>
                <a:cs typeface="Arial"/>
              </a:rPr>
              <a:t>Feedback control networks</a:t>
            </a:r>
          </a:p>
          <a:p>
            <a:pPr lvl="1"/>
            <a:r>
              <a:rPr lang="en-GB" sz="1600">
                <a:latin typeface="Arial"/>
                <a:cs typeface="Arial"/>
              </a:rPr>
              <a:t>Advanced controller (RAPTOR, Multiple-Input-Multiple-Output)</a:t>
            </a:r>
          </a:p>
          <a:p>
            <a:pPr lvl="1"/>
            <a:r>
              <a:rPr lang="en-GB" sz="1600">
                <a:latin typeface="Arial"/>
                <a:cs typeface="Arial"/>
              </a:rPr>
              <a:t>Network outlines to include:</a:t>
            </a:r>
          </a:p>
          <a:p>
            <a:pPr lvl="2"/>
            <a:r>
              <a:rPr lang="en-GB" sz="1400">
                <a:latin typeface="Arial"/>
                <a:cs typeface="Arial"/>
              </a:rPr>
              <a:t>Name and description</a:t>
            </a:r>
            <a:endParaRPr lang="en-GB" sz="1400"/>
          </a:p>
          <a:p>
            <a:pPr lvl="2"/>
            <a:r>
              <a:rPr lang="en-GB" sz="1400">
                <a:latin typeface="Arial"/>
                <a:cs typeface="Arial"/>
              </a:rPr>
              <a:t>Sensors and actuators</a:t>
            </a:r>
            <a:endParaRPr lang="en-GB" sz="1400"/>
          </a:p>
          <a:p>
            <a:pPr lvl="2"/>
            <a:r>
              <a:rPr lang="en-GB" sz="1400">
                <a:latin typeface="Arial"/>
                <a:cs typeface="Arial"/>
              </a:rPr>
              <a:t>Effectiveness with reference pulses and relevant papers</a:t>
            </a:r>
            <a:endParaRPr lang="en-GB" sz="1400"/>
          </a:p>
          <a:p>
            <a:pPr marL="914400" lvl="2" indent="0">
              <a:buNone/>
            </a:pPr>
            <a:endParaRPr lang="en-GB" sz="1400">
              <a:latin typeface="Arial"/>
              <a:cs typeface="Arial"/>
            </a:endParaRPr>
          </a:p>
          <a:p>
            <a:r>
              <a:rPr lang="en-GB" sz="1600">
                <a:latin typeface="Arial"/>
                <a:cs typeface="Arial"/>
              </a:rPr>
              <a:t>Out of scope:</a:t>
            </a:r>
            <a:endParaRPr lang="en-GB" sz="1600"/>
          </a:p>
          <a:p>
            <a:pPr lvl="1" indent="0"/>
            <a:r>
              <a:rPr lang="en-GB" sz="1600">
                <a:latin typeface="Arial"/>
                <a:cs typeface="Arial"/>
              </a:rPr>
              <a:t>Protection networks</a:t>
            </a:r>
          </a:p>
          <a:p>
            <a:pPr lvl="1" indent="0"/>
            <a:r>
              <a:rPr lang="en-GB" sz="1600">
                <a:latin typeface="Arial"/>
                <a:cs typeface="Arial"/>
              </a:rPr>
              <a:t>An engineering description of the systems running the real-time networks</a:t>
            </a:r>
            <a:endParaRPr lang="en-GB" sz="1600"/>
          </a:p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762A91-0A16-7C08-6A54-358118035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>
                <a:latin typeface="Arial"/>
                <a:cs typeface="Arial"/>
              </a:rPr>
              <a:t>Stephanie Hall and Ondrej Ficker | WPSA RT networks| Budapest| 08/09/22 | Page </a:t>
            </a:r>
            <a:fld id="{6A6D9FA1-99C7-4910-8E32-B85D378B0060}" type="slidenum">
              <a:rPr lang="en-GB" dirty="0" smtClean="0">
                <a:latin typeface="Arial"/>
                <a:cs typeface="Arial"/>
              </a:rPr>
              <a:pPr algn="r"/>
              <a:t>3</a:t>
            </a:fld>
            <a:endParaRPr lang="en-GB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2401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5CCF5-7E68-96CA-6192-37422EBDE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Devices included in the analysis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3733B-63B6-E7D4-809C-747E07A21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0" y="754782"/>
            <a:ext cx="8426903" cy="367240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List of feedback actuators and important machine params.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BF1BAA-32EC-66A6-0B52-232A91824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>
                <a:latin typeface="Arial"/>
                <a:cs typeface="Arial"/>
              </a:rPr>
              <a:t>Stephanie Hall and Ondrej Ficker | WPSA RT networks| Budapest| 08/09/22 | Page </a:t>
            </a:r>
            <a:fld id="{6A6D9FA1-99C7-4910-8E32-B85D378B0060}" type="slidenum">
              <a:rPr lang="en-GB" dirty="0" smtClean="0">
                <a:latin typeface="Arial"/>
                <a:cs typeface="Arial"/>
              </a:rPr>
              <a:pPr algn="r"/>
              <a:t>4</a:t>
            </a:fld>
            <a:endParaRPr lang="en-GB">
              <a:latin typeface="Arial"/>
              <a:cs typeface="Arial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AA570D8-32F5-5886-D578-5F9735E333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450181"/>
              </p:ext>
            </p:extLst>
          </p:nvPr>
        </p:nvGraphicFramePr>
        <p:xfrm>
          <a:off x="76664" y="1247543"/>
          <a:ext cx="8937204" cy="3284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1780">
                  <a:extLst>
                    <a:ext uri="{9D8B030D-6E8A-4147-A177-3AD203B41FA5}">
                      <a16:colId xmlns:a16="http://schemas.microsoft.com/office/drawing/2014/main" val="185270533"/>
                    </a:ext>
                  </a:extLst>
                </a:gridCol>
                <a:gridCol w="620285">
                  <a:extLst>
                    <a:ext uri="{9D8B030D-6E8A-4147-A177-3AD203B41FA5}">
                      <a16:colId xmlns:a16="http://schemas.microsoft.com/office/drawing/2014/main" val="663960755"/>
                    </a:ext>
                  </a:extLst>
                </a:gridCol>
                <a:gridCol w="583406">
                  <a:extLst>
                    <a:ext uri="{9D8B030D-6E8A-4147-A177-3AD203B41FA5}">
                      <a16:colId xmlns:a16="http://schemas.microsoft.com/office/drawing/2014/main" val="349803804"/>
                    </a:ext>
                  </a:extLst>
                </a:gridCol>
                <a:gridCol w="576090">
                  <a:extLst>
                    <a:ext uri="{9D8B030D-6E8A-4147-A177-3AD203B41FA5}">
                      <a16:colId xmlns:a16="http://schemas.microsoft.com/office/drawing/2014/main" val="2894895040"/>
                    </a:ext>
                  </a:extLst>
                </a:gridCol>
                <a:gridCol w="667420">
                  <a:extLst>
                    <a:ext uri="{9D8B030D-6E8A-4147-A177-3AD203B41FA5}">
                      <a16:colId xmlns:a16="http://schemas.microsoft.com/office/drawing/2014/main" val="1952035331"/>
                    </a:ext>
                  </a:extLst>
                </a:gridCol>
                <a:gridCol w="674597">
                  <a:extLst>
                    <a:ext uri="{9D8B030D-6E8A-4147-A177-3AD203B41FA5}">
                      <a16:colId xmlns:a16="http://schemas.microsoft.com/office/drawing/2014/main" val="2721245121"/>
                    </a:ext>
                  </a:extLst>
                </a:gridCol>
                <a:gridCol w="818128">
                  <a:extLst>
                    <a:ext uri="{9D8B030D-6E8A-4147-A177-3AD203B41FA5}">
                      <a16:colId xmlns:a16="http://schemas.microsoft.com/office/drawing/2014/main" val="1344144292"/>
                    </a:ext>
                  </a:extLst>
                </a:gridCol>
                <a:gridCol w="818128">
                  <a:extLst>
                    <a:ext uri="{9D8B030D-6E8A-4147-A177-3AD203B41FA5}">
                      <a16:colId xmlns:a16="http://schemas.microsoft.com/office/drawing/2014/main" val="3776710990"/>
                    </a:ext>
                  </a:extLst>
                </a:gridCol>
                <a:gridCol w="1352084">
                  <a:extLst>
                    <a:ext uri="{9D8B030D-6E8A-4147-A177-3AD203B41FA5}">
                      <a16:colId xmlns:a16="http://schemas.microsoft.com/office/drawing/2014/main" val="1690710432"/>
                    </a:ext>
                  </a:extLst>
                </a:gridCol>
                <a:gridCol w="1535286">
                  <a:extLst>
                    <a:ext uri="{9D8B030D-6E8A-4147-A177-3AD203B41FA5}">
                      <a16:colId xmlns:a16="http://schemas.microsoft.com/office/drawing/2014/main" val="822434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pellets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NBI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ICRH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ECRH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shape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First wall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Ip/</a:t>
                      </a:r>
                      <a:r>
                        <a:rPr lang="en-US" sz="900" err="1"/>
                        <a:t>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R/A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231795"/>
                  </a:ext>
                </a:extLst>
              </a:tr>
              <a:tr h="536652">
                <a:tc>
                  <a:txBody>
                    <a:bodyPr/>
                    <a:lstStyle/>
                    <a:p>
                      <a:r>
                        <a:rPr lang="en-US" sz="1400" b="1"/>
                        <a:t>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800" b="0" i="0" u="none" strike="noStrike" noProof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Be/W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4/3.5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3/1.1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079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/>
                        <a:t>MAST-U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1/0.8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0.7/0.5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2373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b="0" i="0" u="none" strike="noStrike" noProof="0">
                          <a:latin typeface="Calibri"/>
                        </a:rPr>
                        <a:t>2/3.1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b="0" i="0" u="none" strike="noStrike" noProof="0">
                          <a:latin typeface="Calibri"/>
                        </a:rPr>
                        <a:t>1.6/0.5</a:t>
                      </a:r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997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/>
                        <a:t>TCV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1.2/1.45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b="0" i="0" u="none" strike="noStrike" noProof="0">
                          <a:latin typeface="Calibri"/>
                        </a:rPr>
                        <a:t>0.88/0.25</a:t>
                      </a:r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190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/>
                        <a:t>COMPASS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0.4/1.5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0.56/0.2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165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/>
                        <a:t>COMPASS-U*</a:t>
                      </a:r>
                      <a:endParaRPr lang="cs-CZ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W?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2/5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0.9/0.28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875917"/>
                  </a:ext>
                </a:extLst>
              </a:tr>
              <a:tr h="229993">
                <a:tc>
                  <a:txBody>
                    <a:bodyPr/>
                    <a:lstStyle/>
                    <a:p>
                      <a:r>
                        <a:rPr lang="en-US" sz="1400" b="1"/>
                        <a:t>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1/3.7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b="0" i="0" u="none" strike="noStrike" noProof="0">
                          <a:latin typeface="Calibri"/>
                        </a:rPr>
                        <a:t>2.25/0.7</a:t>
                      </a:r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791728"/>
                  </a:ext>
                </a:extLst>
              </a:tr>
            </a:tbl>
          </a:graphicData>
        </a:graphic>
      </p:graphicFrame>
      <p:pic>
        <p:nvPicPr>
          <p:cNvPr id="6" name="Grafický objekt 6" descr="Zaškrtnutí se souvislou výplní">
            <a:extLst>
              <a:ext uri="{FF2B5EF4-FFF2-40B4-BE49-F238E27FC236}">
                <a16:creationId xmlns:a16="http://schemas.microsoft.com/office/drawing/2014/main" id="{2EBD5090-64A3-3D9D-5ABB-165E3C6A03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95467" y="1802084"/>
            <a:ext cx="288473" cy="288473"/>
          </a:xfrm>
          <a:prstGeom prst="rect">
            <a:avLst/>
          </a:prstGeom>
        </p:spPr>
      </p:pic>
      <p:pic>
        <p:nvPicPr>
          <p:cNvPr id="7" name="Grafický objekt 6" descr="Zaškrtnutí se souvislou výplní">
            <a:extLst>
              <a:ext uri="{FF2B5EF4-FFF2-40B4-BE49-F238E27FC236}">
                <a16:creationId xmlns:a16="http://schemas.microsoft.com/office/drawing/2014/main" id="{2D87F482-1B6F-3511-9A75-927C9D2A72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31185" y="1787646"/>
            <a:ext cx="288473" cy="288473"/>
          </a:xfrm>
          <a:prstGeom prst="rect">
            <a:avLst/>
          </a:prstGeom>
        </p:spPr>
      </p:pic>
      <p:pic>
        <p:nvPicPr>
          <p:cNvPr id="8" name="Grafický objekt 6" descr="Zaškrtnutí se souvislou výplní">
            <a:extLst>
              <a:ext uri="{FF2B5EF4-FFF2-40B4-BE49-F238E27FC236}">
                <a16:creationId xmlns:a16="http://schemas.microsoft.com/office/drawing/2014/main" id="{77F90A6C-E916-1EED-96C6-B92B5EB5F2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639" y="1753296"/>
            <a:ext cx="288473" cy="288473"/>
          </a:xfrm>
          <a:prstGeom prst="rect">
            <a:avLst/>
          </a:prstGeom>
        </p:spPr>
      </p:pic>
      <p:pic>
        <p:nvPicPr>
          <p:cNvPr id="9" name="Grafický objekt 6" descr="Zaškrtnutí se souvislou výplní">
            <a:extLst>
              <a:ext uri="{FF2B5EF4-FFF2-40B4-BE49-F238E27FC236}">
                <a16:creationId xmlns:a16="http://schemas.microsoft.com/office/drawing/2014/main" id="{C22AA0EF-991F-F0C2-CE51-9302AF6E44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1163" y="1788143"/>
            <a:ext cx="288473" cy="288473"/>
          </a:xfrm>
          <a:prstGeom prst="rect">
            <a:avLst/>
          </a:prstGeom>
        </p:spPr>
      </p:pic>
      <p:pic>
        <p:nvPicPr>
          <p:cNvPr id="10" name="Grafický objekt 6" descr="Zaškrtnutí se souvislou výplní">
            <a:extLst>
              <a:ext uri="{FF2B5EF4-FFF2-40B4-BE49-F238E27FC236}">
                <a16:creationId xmlns:a16="http://schemas.microsoft.com/office/drawing/2014/main" id="{2C62C909-8652-04B2-A2F4-8834B6227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72753" y="1802083"/>
            <a:ext cx="288473" cy="288473"/>
          </a:xfrm>
          <a:prstGeom prst="rect">
            <a:avLst/>
          </a:prstGeom>
        </p:spPr>
      </p:pic>
      <p:pic>
        <p:nvPicPr>
          <p:cNvPr id="11" name="Grafický objekt 6" descr="Zaškrtnutí se souvislou výplní">
            <a:extLst>
              <a:ext uri="{FF2B5EF4-FFF2-40B4-BE49-F238E27FC236}">
                <a16:creationId xmlns:a16="http://schemas.microsoft.com/office/drawing/2014/main" id="{F3FABFD1-DE88-793B-FFDF-654CD1548E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72753" y="2248132"/>
            <a:ext cx="288473" cy="288473"/>
          </a:xfrm>
          <a:prstGeom prst="rect">
            <a:avLst/>
          </a:prstGeom>
        </p:spPr>
      </p:pic>
      <p:pic>
        <p:nvPicPr>
          <p:cNvPr id="12" name="Grafický objekt 6" descr="Zaškrtnutí se souvislou výplní">
            <a:extLst>
              <a:ext uri="{FF2B5EF4-FFF2-40B4-BE49-F238E27FC236}">
                <a16:creationId xmlns:a16="http://schemas.microsoft.com/office/drawing/2014/main" id="{78E9FBEF-E6A5-4500-3B50-372B56744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95467" y="2248133"/>
            <a:ext cx="288473" cy="288473"/>
          </a:xfrm>
          <a:prstGeom prst="rect">
            <a:avLst/>
          </a:prstGeom>
        </p:spPr>
      </p:pic>
      <p:pic>
        <p:nvPicPr>
          <p:cNvPr id="13" name="Grafický objekt 6" descr="Zaškrtnutí se souvislou výplní">
            <a:extLst>
              <a:ext uri="{FF2B5EF4-FFF2-40B4-BE49-F238E27FC236}">
                <a16:creationId xmlns:a16="http://schemas.microsoft.com/office/drawing/2014/main" id="{6C2F1CBA-2673-1801-761B-0EBECA3356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29692" y="2213285"/>
            <a:ext cx="288473" cy="288473"/>
          </a:xfrm>
          <a:prstGeom prst="rect">
            <a:avLst/>
          </a:prstGeom>
        </p:spPr>
      </p:pic>
      <p:pic>
        <p:nvPicPr>
          <p:cNvPr id="14" name="Grafický objekt 6" descr="Zaškrtnutí se souvislou výplní">
            <a:extLst>
              <a:ext uri="{FF2B5EF4-FFF2-40B4-BE49-F238E27FC236}">
                <a16:creationId xmlns:a16="http://schemas.microsoft.com/office/drawing/2014/main" id="{EA180A32-036C-E729-9510-753A84225E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4814" y="2248133"/>
            <a:ext cx="288473" cy="288473"/>
          </a:xfrm>
          <a:prstGeom prst="rect">
            <a:avLst/>
          </a:prstGeom>
        </p:spPr>
      </p:pic>
      <p:pic>
        <p:nvPicPr>
          <p:cNvPr id="15" name="Grafický objekt 6" descr="Zaškrtnutí se souvislou výplní">
            <a:extLst>
              <a:ext uri="{FF2B5EF4-FFF2-40B4-BE49-F238E27FC236}">
                <a16:creationId xmlns:a16="http://schemas.microsoft.com/office/drawing/2014/main" id="{A08D41AA-88D4-EA90-5B13-4BDC52D6C9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39338" y="2255102"/>
            <a:ext cx="288473" cy="288473"/>
          </a:xfrm>
          <a:prstGeom prst="rect">
            <a:avLst/>
          </a:prstGeom>
        </p:spPr>
      </p:pic>
      <p:pic>
        <p:nvPicPr>
          <p:cNvPr id="16" name="Grafický objekt 6" descr="Zaškrtnutí se souvislou výplní">
            <a:extLst>
              <a:ext uri="{FF2B5EF4-FFF2-40B4-BE49-F238E27FC236}">
                <a16:creationId xmlns:a16="http://schemas.microsoft.com/office/drawing/2014/main" id="{FA390B18-862F-E979-4A36-1CD1A5B2BB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72752" y="2624485"/>
            <a:ext cx="288473" cy="288473"/>
          </a:xfrm>
          <a:prstGeom prst="rect">
            <a:avLst/>
          </a:prstGeom>
        </p:spPr>
      </p:pic>
      <p:pic>
        <p:nvPicPr>
          <p:cNvPr id="17" name="Grafický objekt 6" descr="Zaškrtnutí se souvislou výplní">
            <a:extLst>
              <a:ext uri="{FF2B5EF4-FFF2-40B4-BE49-F238E27FC236}">
                <a16:creationId xmlns:a16="http://schemas.microsoft.com/office/drawing/2014/main" id="{40408B8B-3C32-1E1A-D560-7214AC5FA3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95466" y="2589637"/>
            <a:ext cx="288473" cy="288473"/>
          </a:xfrm>
          <a:prstGeom prst="rect">
            <a:avLst/>
          </a:prstGeom>
        </p:spPr>
      </p:pic>
      <p:pic>
        <p:nvPicPr>
          <p:cNvPr id="18" name="Grafický objekt 6" descr="Zaškrtnutí se souvislou výplní">
            <a:extLst>
              <a:ext uri="{FF2B5EF4-FFF2-40B4-BE49-F238E27FC236}">
                <a16:creationId xmlns:a16="http://schemas.microsoft.com/office/drawing/2014/main" id="{B372745F-1F24-12AD-12C6-FD33494849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72753" y="2972961"/>
            <a:ext cx="288473" cy="288473"/>
          </a:xfrm>
          <a:prstGeom prst="rect">
            <a:avLst/>
          </a:prstGeom>
        </p:spPr>
      </p:pic>
      <p:pic>
        <p:nvPicPr>
          <p:cNvPr id="20" name="Grafický objekt 6" descr="Zaškrtnutí se souvislou výplní">
            <a:extLst>
              <a:ext uri="{FF2B5EF4-FFF2-40B4-BE49-F238E27FC236}">
                <a16:creationId xmlns:a16="http://schemas.microsoft.com/office/drawing/2014/main" id="{7450B87D-6972-B454-F690-FCC289BBE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29692" y="3007809"/>
            <a:ext cx="288473" cy="288473"/>
          </a:xfrm>
          <a:prstGeom prst="rect">
            <a:avLst/>
          </a:prstGeom>
        </p:spPr>
      </p:pic>
      <p:pic>
        <p:nvPicPr>
          <p:cNvPr id="21" name="Grafický objekt 6" descr="Zaškrtnutí se souvislou výplní">
            <a:extLst>
              <a:ext uri="{FF2B5EF4-FFF2-40B4-BE49-F238E27FC236}">
                <a16:creationId xmlns:a16="http://schemas.microsoft.com/office/drawing/2014/main" id="{8584D7CE-524A-756A-F4C5-45DD80321F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4814" y="3063564"/>
            <a:ext cx="288473" cy="288473"/>
          </a:xfrm>
          <a:prstGeom prst="rect">
            <a:avLst/>
          </a:prstGeom>
        </p:spPr>
      </p:pic>
      <p:pic>
        <p:nvPicPr>
          <p:cNvPr id="22" name="Grafický objekt 6" descr="Zaškrtnutí se souvislou výplní">
            <a:extLst>
              <a:ext uri="{FF2B5EF4-FFF2-40B4-BE49-F238E27FC236}">
                <a16:creationId xmlns:a16="http://schemas.microsoft.com/office/drawing/2014/main" id="{D07C0926-32F0-D108-7E10-35B3D66CD6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29691" y="2610546"/>
            <a:ext cx="288473" cy="288473"/>
          </a:xfrm>
          <a:prstGeom prst="rect">
            <a:avLst/>
          </a:prstGeom>
        </p:spPr>
      </p:pic>
      <p:pic>
        <p:nvPicPr>
          <p:cNvPr id="23" name="Grafický objekt 6" descr="Zaškrtnutí se souvislou výplní">
            <a:extLst>
              <a:ext uri="{FF2B5EF4-FFF2-40B4-BE49-F238E27FC236}">
                <a16:creationId xmlns:a16="http://schemas.microsoft.com/office/drawing/2014/main" id="{D36A7714-137A-2641-7DA6-088D9618B5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4814" y="2659333"/>
            <a:ext cx="288473" cy="288473"/>
          </a:xfrm>
          <a:prstGeom prst="rect">
            <a:avLst/>
          </a:prstGeom>
        </p:spPr>
      </p:pic>
      <p:pic>
        <p:nvPicPr>
          <p:cNvPr id="24" name="Grafický objekt 6" descr="Zaškrtnutí se souvislou výplní">
            <a:extLst>
              <a:ext uri="{FF2B5EF4-FFF2-40B4-BE49-F238E27FC236}">
                <a16:creationId xmlns:a16="http://schemas.microsoft.com/office/drawing/2014/main" id="{FF674E8B-791E-2A87-F43F-80993AD0FB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39338" y="2631454"/>
            <a:ext cx="288473" cy="288473"/>
          </a:xfrm>
          <a:prstGeom prst="rect">
            <a:avLst/>
          </a:prstGeom>
        </p:spPr>
      </p:pic>
      <p:pic>
        <p:nvPicPr>
          <p:cNvPr id="25" name="Grafický objekt 6" descr="Zaškrtnutí se souvislou výplní">
            <a:extLst>
              <a:ext uri="{FF2B5EF4-FFF2-40B4-BE49-F238E27FC236}">
                <a16:creationId xmlns:a16="http://schemas.microsoft.com/office/drawing/2014/main" id="{06FF4CE7-9338-E00E-89AF-AB8D715C64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39338" y="2979931"/>
            <a:ext cx="288473" cy="288473"/>
          </a:xfrm>
          <a:prstGeom prst="rect">
            <a:avLst/>
          </a:prstGeom>
        </p:spPr>
      </p:pic>
      <p:pic>
        <p:nvPicPr>
          <p:cNvPr id="26" name="Grafický objekt 6" descr="Zaškrtnutí se souvislou výplní">
            <a:extLst>
              <a:ext uri="{FF2B5EF4-FFF2-40B4-BE49-F238E27FC236}">
                <a16:creationId xmlns:a16="http://schemas.microsoft.com/office/drawing/2014/main" id="{8FA3D0BF-9AF8-7E46-2704-E332A9F8DC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39338" y="3391132"/>
            <a:ext cx="288473" cy="288473"/>
          </a:xfrm>
          <a:prstGeom prst="rect">
            <a:avLst/>
          </a:prstGeom>
        </p:spPr>
      </p:pic>
      <p:pic>
        <p:nvPicPr>
          <p:cNvPr id="27" name="Grafický objekt 6" descr="Zaškrtnutí se souvislou výplní">
            <a:extLst>
              <a:ext uri="{FF2B5EF4-FFF2-40B4-BE49-F238E27FC236}">
                <a16:creationId xmlns:a16="http://schemas.microsoft.com/office/drawing/2014/main" id="{ED4398E9-3F89-280B-CCAF-391B159A17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29692" y="3370223"/>
            <a:ext cx="288473" cy="288473"/>
          </a:xfrm>
          <a:prstGeom prst="rect">
            <a:avLst/>
          </a:prstGeom>
        </p:spPr>
      </p:pic>
      <p:pic>
        <p:nvPicPr>
          <p:cNvPr id="28" name="Grafický objekt 6" descr="Zaškrtnutí se souvislou výplní">
            <a:extLst>
              <a:ext uri="{FF2B5EF4-FFF2-40B4-BE49-F238E27FC236}">
                <a16:creationId xmlns:a16="http://schemas.microsoft.com/office/drawing/2014/main" id="{02F7FE75-BCD8-AE6D-29F2-2A48ECD2BC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72752" y="3363253"/>
            <a:ext cx="288473" cy="288473"/>
          </a:xfrm>
          <a:prstGeom prst="rect">
            <a:avLst/>
          </a:prstGeom>
        </p:spPr>
      </p:pic>
      <p:pic>
        <p:nvPicPr>
          <p:cNvPr id="29" name="Grafický objekt 6" descr="Zaškrtnutí se souvislou výplní">
            <a:extLst>
              <a:ext uri="{FF2B5EF4-FFF2-40B4-BE49-F238E27FC236}">
                <a16:creationId xmlns:a16="http://schemas.microsoft.com/office/drawing/2014/main" id="{34AE85C0-BFC8-158E-AF7D-D9AAE6DF02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72752" y="3746577"/>
            <a:ext cx="288473" cy="288473"/>
          </a:xfrm>
          <a:prstGeom prst="rect">
            <a:avLst/>
          </a:prstGeom>
        </p:spPr>
      </p:pic>
      <p:pic>
        <p:nvPicPr>
          <p:cNvPr id="30" name="Grafický objekt 6" descr="Zaškrtnutí se souvislou výplní">
            <a:extLst>
              <a:ext uri="{FF2B5EF4-FFF2-40B4-BE49-F238E27FC236}">
                <a16:creationId xmlns:a16="http://schemas.microsoft.com/office/drawing/2014/main" id="{B31C74EF-16EF-8A54-18AD-95701723D5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53277" y="3746576"/>
            <a:ext cx="288473" cy="288473"/>
          </a:xfrm>
          <a:prstGeom prst="rect">
            <a:avLst/>
          </a:prstGeom>
        </p:spPr>
      </p:pic>
      <p:pic>
        <p:nvPicPr>
          <p:cNvPr id="31" name="Grafický objekt 6" descr="Zaškrtnutí se souvislou výplní">
            <a:extLst>
              <a:ext uri="{FF2B5EF4-FFF2-40B4-BE49-F238E27FC236}">
                <a16:creationId xmlns:a16="http://schemas.microsoft.com/office/drawing/2014/main" id="{17032A48-FF31-DACE-A167-78172D58CC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29692" y="3732638"/>
            <a:ext cx="288473" cy="288473"/>
          </a:xfrm>
          <a:prstGeom prst="rect">
            <a:avLst/>
          </a:prstGeom>
        </p:spPr>
      </p:pic>
      <p:pic>
        <p:nvPicPr>
          <p:cNvPr id="32" name="Grafický objekt 6" descr="Zaškrtnutí se souvislou výplní">
            <a:extLst>
              <a:ext uri="{FF2B5EF4-FFF2-40B4-BE49-F238E27FC236}">
                <a16:creationId xmlns:a16="http://schemas.microsoft.com/office/drawing/2014/main" id="{5F75B312-A0AD-D724-3B12-314A6061B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4813" y="3746576"/>
            <a:ext cx="288473" cy="288473"/>
          </a:xfrm>
          <a:prstGeom prst="rect">
            <a:avLst/>
          </a:prstGeom>
        </p:spPr>
      </p:pic>
      <p:pic>
        <p:nvPicPr>
          <p:cNvPr id="33" name="Grafický objekt 6" descr="Zaškrtnutí se souvislou výplní">
            <a:extLst>
              <a:ext uri="{FF2B5EF4-FFF2-40B4-BE49-F238E27FC236}">
                <a16:creationId xmlns:a16="http://schemas.microsoft.com/office/drawing/2014/main" id="{5976376A-CCA4-302D-5F0E-EC190078FA5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53649" y="3746576"/>
            <a:ext cx="288473" cy="288473"/>
          </a:xfrm>
          <a:prstGeom prst="rect">
            <a:avLst/>
          </a:prstGeom>
        </p:spPr>
      </p:pic>
      <p:pic>
        <p:nvPicPr>
          <p:cNvPr id="34" name="Grafický objekt 6" descr="Zaškrtnutí se souvislou výplní">
            <a:extLst>
              <a:ext uri="{FF2B5EF4-FFF2-40B4-BE49-F238E27FC236}">
                <a16:creationId xmlns:a16="http://schemas.microsoft.com/office/drawing/2014/main" id="{E6CE9D21-BDEC-E88A-C4A6-0E65A3B224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52405" y="1802083"/>
            <a:ext cx="288473" cy="288473"/>
          </a:xfrm>
          <a:prstGeom prst="rect">
            <a:avLst/>
          </a:prstGeom>
        </p:spPr>
      </p:pic>
      <p:pic>
        <p:nvPicPr>
          <p:cNvPr id="35" name="Grafický objekt 6" descr="Zaškrtnutí se souvislou výplní">
            <a:extLst>
              <a:ext uri="{FF2B5EF4-FFF2-40B4-BE49-F238E27FC236}">
                <a16:creationId xmlns:a16="http://schemas.microsoft.com/office/drawing/2014/main" id="{50AB5616-0717-8DD6-1913-B6420C8B15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52405" y="2624486"/>
            <a:ext cx="288473" cy="288473"/>
          </a:xfrm>
          <a:prstGeom prst="rect">
            <a:avLst/>
          </a:prstGeom>
        </p:spPr>
      </p:pic>
      <p:pic>
        <p:nvPicPr>
          <p:cNvPr id="19" name="Grafický objekt 6" descr="Zaškrtnutí se souvislou výplní">
            <a:extLst>
              <a:ext uri="{FF2B5EF4-FFF2-40B4-BE49-F238E27FC236}">
                <a16:creationId xmlns:a16="http://schemas.microsoft.com/office/drawing/2014/main" id="{92AF52A1-F3F2-A1C6-B2FF-55CB918F7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51843" y="4171717"/>
            <a:ext cx="288473" cy="288473"/>
          </a:xfrm>
          <a:prstGeom prst="rect">
            <a:avLst/>
          </a:prstGeom>
        </p:spPr>
      </p:pic>
      <p:pic>
        <p:nvPicPr>
          <p:cNvPr id="36" name="Grafický objekt 6" descr="Zaškrtnutí se souvislou výplní">
            <a:extLst>
              <a:ext uri="{FF2B5EF4-FFF2-40B4-BE49-F238E27FC236}">
                <a16:creationId xmlns:a16="http://schemas.microsoft.com/office/drawing/2014/main" id="{145B6338-0FC2-EC25-B099-FEF6863A70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01191" y="4171717"/>
            <a:ext cx="288473" cy="288473"/>
          </a:xfrm>
          <a:prstGeom prst="rect">
            <a:avLst/>
          </a:prstGeom>
        </p:spPr>
      </p:pic>
      <p:pic>
        <p:nvPicPr>
          <p:cNvPr id="37" name="Grafický objekt 6" descr="Zaškrtnutí se souvislou výplní">
            <a:extLst>
              <a:ext uri="{FF2B5EF4-FFF2-40B4-BE49-F238E27FC236}">
                <a16:creationId xmlns:a16="http://schemas.microsoft.com/office/drawing/2014/main" id="{FCF02C71-DD21-6D47-D9A7-CD4B5A687A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4813" y="4171717"/>
            <a:ext cx="288473" cy="288473"/>
          </a:xfrm>
          <a:prstGeom prst="rect">
            <a:avLst/>
          </a:prstGeom>
        </p:spPr>
      </p:pic>
      <p:pic>
        <p:nvPicPr>
          <p:cNvPr id="38" name="Grafický objekt 6" descr="Zaškrtnutí se souvislou výplní">
            <a:extLst>
              <a:ext uri="{FF2B5EF4-FFF2-40B4-BE49-F238E27FC236}">
                <a16:creationId xmlns:a16="http://schemas.microsoft.com/office/drawing/2014/main" id="{003AEFD1-B48C-5A34-5A72-1BE1B3A3F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53276" y="4213533"/>
            <a:ext cx="288473" cy="288473"/>
          </a:xfrm>
          <a:prstGeom prst="rect">
            <a:avLst/>
          </a:prstGeom>
        </p:spPr>
      </p:pic>
      <p:pic>
        <p:nvPicPr>
          <p:cNvPr id="39" name="Grafický objekt 6" descr="Zaškrtnutí se souvislou výplní">
            <a:extLst>
              <a:ext uri="{FF2B5EF4-FFF2-40B4-BE49-F238E27FC236}">
                <a16:creationId xmlns:a16="http://schemas.microsoft.com/office/drawing/2014/main" id="{16DE8386-DBC2-1620-C81B-512FD8F611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95465" y="4192625"/>
            <a:ext cx="288473" cy="28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360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431A2-A4CA-AD72-9F18-68E3FD228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621" y="57150"/>
            <a:ext cx="7723598" cy="342900"/>
          </a:xfrm>
        </p:spPr>
        <p:txBody>
          <a:bodyPr/>
          <a:lstStyle/>
          <a:p>
            <a:r>
              <a:rPr lang="en-US">
                <a:latin typeface="Arial"/>
                <a:cs typeface="Arial"/>
              </a:rPr>
              <a:t>COMPASS, TCV &amp; AUG data collection</a:t>
            </a:r>
            <a:endParaRPr lang="en-US" b="0"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91AC6-264E-CB35-C8AB-CECC4DFB2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See excel file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4017A2-1688-77DF-63B4-7C8005113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>
                <a:latin typeface="Arial"/>
                <a:cs typeface="Arial"/>
              </a:rPr>
              <a:t>Stephanie Hall and Ondrej Ficker | WPSA RT networks| Budapest| 08/09/22 | Page 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658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5CCF5-7E68-96CA-6192-37422EBDE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JET and MAST-U data collection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3733B-63B6-E7D4-809C-747E07A21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See excel file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BF1BAA-32EC-66A6-0B52-232A91824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>
                <a:latin typeface="Arial"/>
                <a:cs typeface="Arial"/>
              </a:rPr>
              <a:t>Stephanie Hall and Ondrej Ficker | WPSA RT networks| Budapest| 08/09/22 | Page 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964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431A2-A4CA-AD72-9F18-68E3FD228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621" y="57150"/>
            <a:ext cx="7723598" cy="342900"/>
          </a:xfrm>
        </p:spPr>
        <p:txBody>
          <a:bodyPr/>
          <a:lstStyle/>
          <a:p>
            <a:r>
              <a:rPr lang="en-US">
                <a:latin typeface="Arial"/>
                <a:cs typeface="Arial"/>
              </a:rPr>
              <a:t>Analysis Started</a:t>
            </a:r>
            <a:endParaRPr lang="en-US" b="0"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91AC6-264E-CB35-C8AB-CECC4DFB2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000">
                <a:latin typeface="Arial"/>
                <a:cs typeface="Arial"/>
              </a:rPr>
              <a:t>Network developments are driven by the actuators available and PFC material </a:t>
            </a:r>
          </a:p>
          <a:p>
            <a:pPr lvl="1"/>
            <a:r>
              <a:rPr lang="en-US" sz="1800">
                <a:latin typeface="Arial"/>
                <a:cs typeface="Arial"/>
              </a:rPr>
              <a:t>NTM control, </a:t>
            </a:r>
            <a:r>
              <a:rPr lang="en-US" sz="1800" err="1">
                <a:latin typeface="Arial"/>
                <a:cs typeface="Arial"/>
              </a:rPr>
              <a:t>Te</a:t>
            </a:r>
            <a:r>
              <a:rPr lang="en-US" sz="1800">
                <a:latin typeface="Arial"/>
                <a:cs typeface="Arial"/>
              </a:rPr>
              <a:t> profile control with ECRH/ECCD available</a:t>
            </a:r>
            <a:endParaRPr lang="en-US" sz="1800"/>
          </a:p>
          <a:p>
            <a:pPr lvl="1"/>
            <a:r>
              <a:rPr lang="en-US" sz="1800">
                <a:latin typeface="Arial"/>
                <a:cs typeface="Arial"/>
              </a:rPr>
              <a:t>Excessive radiation/impurity accumulation control with W in PFCs</a:t>
            </a:r>
            <a:endParaRPr lang="en-US" sz="1800"/>
          </a:p>
          <a:p>
            <a:pPr lvl="1"/>
            <a:r>
              <a:rPr lang="en-US" sz="1800">
                <a:latin typeface="Arial"/>
                <a:cs typeface="Arial"/>
              </a:rPr>
              <a:t>Isotope mixture/ heating </a:t>
            </a:r>
            <a:r>
              <a:rPr lang="en-US" sz="1800" err="1">
                <a:latin typeface="Arial"/>
                <a:cs typeface="Arial"/>
              </a:rPr>
              <a:t>optimisation</a:t>
            </a:r>
            <a:r>
              <a:rPr lang="en-US" sz="1800">
                <a:latin typeface="Arial"/>
                <a:cs typeface="Arial"/>
              </a:rPr>
              <a:t> with ICRH</a:t>
            </a:r>
          </a:p>
          <a:p>
            <a:pPr lvl="1"/>
            <a:r>
              <a:rPr lang="en-US" sz="1800">
                <a:latin typeface="Arial"/>
                <a:cs typeface="Arial"/>
              </a:rPr>
              <a:t>Etc.</a:t>
            </a:r>
          </a:p>
          <a:p>
            <a:r>
              <a:rPr lang="en-US" sz="2000">
                <a:latin typeface="Arial"/>
                <a:cs typeface="Arial"/>
              </a:rPr>
              <a:t>Differences in terminology and approach – network vs components (estimator – controller – actuator management) that are independent and combined as required</a:t>
            </a:r>
            <a:endParaRPr lang="en-US" sz="2000"/>
          </a:p>
          <a:p>
            <a:r>
              <a:rPr lang="en-US" sz="2000">
                <a:latin typeface="Arial"/>
                <a:cs typeface="Arial"/>
              </a:rPr>
              <a:t>This study is valuable to identify synergies, pros and cons of the various approaches in order to drive the new controller development in current and new devices, particularly JT60-SA</a:t>
            </a:r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4017A2-1688-77DF-63B4-7C8005113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>
                <a:latin typeface="Arial"/>
                <a:cs typeface="Arial"/>
              </a:rPr>
              <a:t>Stephanie Hall and Ondrej Ficker | WPSA RT networks| Budapest| 08/09/22 | Page </a:t>
            </a:r>
            <a:fld id="{6A6D9FA1-99C7-4910-8E32-B85D378B0060}" type="slidenum">
              <a:rPr lang="en-GB" dirty="0" smtClean="0">
                <a:latin typeface="Arial"/>
                <a:cs typeface="Arial"/>
              </a:rPr>
              <a:pPr algn="r"/>
              <a:t>7</a:t>
            </a:fld>
            <a:endParaRPr lang="en-GB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6177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06F30-DC6A-669F-524E-D253FC2B8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Future Plans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FF05E-030F-2BB3-67FD-3D56C4B0D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8664"/>
            <a:ext cx="8229600" cy="3672408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>
                <a:latin typeface="Arial"/>
                <a:cs typeface="Arial"/>
              </a:rPr>
              <a:t>2022 plans:</a:t>
            </a:r>
          </a:p>
          <a:p>
            <a:pPr lvl="1"/>
            <a:r>
              <a:rPr lang="en-US">
                <a:latin typeface="Arial"/>
                <a:cs typeface="Arial"/>
              </a:rPr>
              <a:t>Complete data collection</a:t>
            </a:r>
          </a:p>
          <a:p>
            <a:pPr lvl="1"/>
            <a:r>
              <a:rPr lang="en-US">
                <a:latin typeface="Arial"/>
                <a:cs typeface="Arial"/>
              </a:rPr>
              <a:t>Write report on findings</a:t>
            </a:r>
          </a:p>
          <a:p>
            <a:r>
              <a:rPr lang="en-US">
                <a:latin typeface="Arial"/>
                <a:cs typeface="Arial"/>
              </a:rPr>
              <a:t>Discussion with the Experiment team (ELs, TGLs) - get list of expected/desired network</a:t>
            </a:r>
          </a:p>
          <a:p>
            <a:r>
              <a:rPr lang="en-US">
                <a:latin typeface="Arial"/>
                <a:cs typeface="Arial"/>
              </a:rPr>
              <a:t>Discussion with QST – current QST RT network setup</a:t>
            </a:r>
          </a:p>
          <a:p>
            <a:endParaRPr lang="en-US">
              <a:latin typeface="Arial"/>
              <a:cs typeface="Arial"/>
            </a:endParaRPr>
          </a:p>
          <a:p>
            <a:r>
              <a:rPr lang="en-US">
                <a:latin typeface="Arial"/>
                <a:cs typeface="Arial"/>
              </a:rPr>
              <a:t>Collaboration plans with </a:t>
            </a:r>
            <a:r>
              <a:rPr lang="en-US" err="1">
                <a:latin typeface="Arial"/>
                <a:cs typeface="Arial"/>
              </a:rPr>
              <a:t>WPPrIO</a:t>
            </a:r>
            <a:r>
              <a:rPr lang="en-US">
                <a:latin typeface="Arial"/>
                <a:cs typeface="Arial"/>
              </a:rPr>
              <a:t>:</a:t>
            </a:r>
          </a:p>
          <a:p>
            <a:pPr lvl="1"/>
            <a:r>
              <a:rPr lang="en-US">
                <a:latin typeface="Arial"/>
                <a:cs typeface="Arial"/>
              </a:rPr>
              <a:t>EON workshop on hardware, software basis (framework)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Define scope and goal for a similar real-time protection analysis (EON workshops or report).</a:t>
            </a:r>
          </a:p>
          <a:p>
            <a:pPr lvl="1"/>
            <a:r>
              <a:rPr lang="en-US">
                <a:latin typeface="Arial"/>
                <a:cs typeface="Arial"/>
              </a:rPr>
              <a:t>Joint analysis to identify synergies and joint development opportunities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7B5422-655A-45B3-359D-D2FE9BD67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>
                <a:latin typeface="Arial"/>
                <a:cs typeface="Arial"/>
              </a:rPr>
              <a:t>Stephanie Hall and Ondrej Ficker | WPSA RT networks| Budapest| 08/09/22| Page </a:t>
            </a:r>
            <a:fld id="{6A6D9FA1-99C7-4910-8E32-B85D378B0060}" type="slidenum">
              <a:rPr lang="en-GB" dirty="0" smtClean="0">
                <a:latin typeface="Arial"/>
                <a:cs typeface="Arial"/>
              </a:rPr>
              <a:pPr algn="r"/>
              <a:t>8</a:t>
            </a:fld>
            <a:endParaRPr lang="en-GB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6620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F7E4F-2AB2-68B2-C649-C5476C600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EON real-time workshop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BCA7A-8183-F0BE-32B3-1BEC1DB10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63" y="559520"/>
            <a:ext cx="8308975" cy="402165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endParaRPr lang="en-US">
              <a:latin typeface="Arial"/>
              <a:cs typeface="Arial"/>
            </a:endParaRPr>
          </a:p>
          <a:p>
            <a:r>
              <a:rPr lang="en-US">
                <a:latin typeface="Arial"/>
                <a:cs typeface="Arial"/>
              </a:rPr>
              <a:t>Real-Time Controller architecture workshop: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Software/Hardware architectures</a:t>
            </a:r>
            <a:endParaRPr lang="en-US"/>
          </a:p>
          <a:p>
            <a:pPr lvl="2"/>
            <a:r>
              <a:rPr lang="en-US">
                <a:latin typeface="Arial"/>
                <a:cs typeface="Arial"/>
              </a:rPr>
              <a:t>Overall setup of system-layout, framework</a:t>
            </a:r>
          </a:p>
          <a:p>
            <a:pPr lvl="2"/>
            <a:r>
              <a:rPr lang="en-US">
                <a:latin typeface="Arial"/>
                <a:cs typeface="Arial"/>
              </a:rPr>
              <a:t>Interfaces to subsystems</a:t>
            </a:r>
            <a:endParaRPr lang="en-US"/>
          </a:p>
          <a:p>
            <a:pPr lvl="2"/>
            <a:r>
              <a:rPr lang="en-US">
                <a:latin typeface="Arial"/>
                <a:cs typeface="Arial"/>
              </a:rPr>
              <a:t>Design parameters: Update rates/ Latencies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Operational setup- in pulse sequence</a:t>
            </a:r>
          </a:p>
          <a:p>
            <a:pPr lvl="1"/>
            <a:r>
              <a:rPr lang="en-US">
                <a:latin typeface="Arial"/>
                <a:cs typeface="Arial"/>
              </a:rPr>
              <a:t>Commissioning</a:t>
            </a:r>
          </a:p>
          <a:p>
            <a:pPr lvl="1"/>
            <a:r>
              <a:rPr lang="en-US">
                <a:latin typeface="Arial"/>
                <a:cs typeface="Arial"/>
              </a:rPr>
              <a:t>Identify similarities between systems:</a:t>
            </a:r>
          </a:p>
          <a:p>
            <a:pPr lvl="2"/>
            <a:r>
              <a:rPr lang="en-US">
                <a:latin typeface="Arial"/>
                <a:cs typeface="Arial"/>
              </a:rPr>
              <a:t>Strengths</a:t>
            </a:r>
          </a:p>
          <a:p>
            <a:pPr lvl="2"/>
            <a:r>
              <a:rPr lang="en-US">
                <a:latin typeface="Arial"/>
                <a:cs typeface="Arial"/>
              </a:rPr>
              <a:t>Weaknesses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Identify any opportunities for sharing of information and effort</a:t>
            </a:r>
          </a:p>
          <a:p>
            <a:pPr lvl="1"/>
            <a:r>
              <a:rPr lang="en-US">
                <a:latin typeface="Arial"/>
                <a:cs typeface="Arial"/>
              </a:rPr>
              <a:t>Participants: </a:t>
            </a:r>
            <a:r>
              <a:rPr lang="en-US" err="1">
                <a:latin typeface="Arial"/>
                <a:cs typeface="Arial"/>
              </a:rPr>
              <a:t>EUROfusion</a:t>
            </a:r>
            <a:r>
              <a:rPr lang="en-US">
                <a:latin typeface="Arial"/>
                <a:cs typeface="Arial"/>
              </a:rPr>
              <a:t> and Broader Approach experts, external guests to be invited</a:t>
            </a:r>
            <a:endParaRPr lang="en-US"/>
          </a:p>
          <a:p>
            <a:pPr lvl="1"/>
            <a:endParaRPr lang="en-US"/>
          </a:p>
          <a:p>
            <a:pPr lvl="2"/>
            <a:endParaRPr lang="en-US"/>
          </a:p>
          <a:p>
            <a:pPr marL="457200" lvl="1" indent="0">
              <a:buNone/>
            </a:pPr>
            <a:endParaRPr lang="en-US"/>
          </a:p>
          <a:p>
            <a:pPr lvl="1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0C52A-67D8-0605-4976-E8B7AB9D4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>
                <a:latin typeface="Arial"/>
                <a:cs typeface="Arial"/>
              </a:rPr>
              <a:t>Stephanie Hall and Ondrej Ficker | WPSA RT networks| Budapest| 08/09/22 | Page </a:t>
            </a:r>
            <a:fld id="{6A6D9FA1-99C7-4910-8E32-B85D378B0060}" type="slidenum">
              <a:rPr lang="en-GB" dirty="0" smtClean="0">
                <a:latin typeface="Arial"/>
                <a:cs typeface="Arial"/>
              </a:rPr>
              <a:pPr algn="r"/>
              <a:t>9</a:t>
            </a:fld>
            <a:endParaRPr lang="en-GB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117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C3EEB6AF776D41987B64CA6C5E859D" ma:contentTypeVersion="2" ma:contentTypeDescription="Create a new document." ma:contentTypeScope="" ma:versionID="efd48ba82c71df08f15eed071b24c753">
  <xsd:schema xmlns:xsd="http://www.w3.org/2001/XMLSchema" xmlns:xs="http://www.w3.org/2001/XMLSchema" xmlns:p="http://schemas.microsoft.com/office/2006/metadata/properties" xmlns:ns2="abf30c06-de47-4f9a-bdbe-01d9b7f36692" targetNamespace="http://schemas.microsoft.com/office/2006/metadata/properties" ma:root="true" ma:fieldsID="5919a01fa7bd5ccbbbb9c0bf599945a4" ns2:_="">
    <xsd:import namespace="abf30c06-de47-4f9a-bdbe-01d9b7f366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f30c06-de47-4f9a-bdbe-01d9b7f366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4E0615-C7BA-4342-B0C4-C9EAA7131E6F}">
  <ds:schemaRefs>
    <ds:schemaRef ds:uri="abf30c06-de47-4f9a-bdbe-01d9b7f3669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57AB115-5F65-40DF-9201-4775906FECD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FB5E811-5216-45B7-ACBF-2D04721F90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On-screen Show (16:9)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2022 Scientific real-time control activities ​</vt:lpstr>
      <vt:lpstr>Aim</vt:lpstr>
      <vt:lpstr>Agreed scope of activities</vt:lpstr>
      <vt:lpstr>Devices included in the analysis</vt:lpstr>
      <vt:lpstr>COMPASS, TCV &amp; AUG data collection</vt:lpstr>
      <vt:lpstr>JET and MAST-U data collection</vt:lpstr>
      <vt:lpstr>Analysis Started</vt:lpstr>
      <vt:lpstr>Future Plans</vt:lpstr>
      <vt:lpstr>EON real-time workshop</vt:lpstr>
      <vt:lpstr>Feedback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Beaton,Will</dc:creator>
  <cp:revision>3</cp:revision>
  <cp:lastPrinted>2014-10-16T14:51:28Z</cp:lastPrinted>
  <dcterms:created xsi:type="dcterms:W3CDTF">2021-12-22T14:29:37Z</dcterms:created>
  <dcterms:modified xsi:type="dcterms:W3CDTF">2022-09-08T06:23:54Z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0x01010022C3EEB6AF776D41987B64CA6C5E859D</vt:lpwstr>
  </property>
</Properties>
</file>