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sldIdLst>
    <p:sldId id="264" r:id="rId5"/>
    <p:sldId id="266" r:id="rId6"/>
    <p:sldId id="268" r:id="rId7"/>
    <p:sldId id="269" r:id="rId8"/>
    <p:sldId id="267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0AF"/>
    <a:srgbClr val="45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866" autoAdjust="0"/>
  </p:normalViewPr>
  <p:slideViewPr>
    <p:cSldViewPr snapToGrid="0">
      <p:cViewPr>
        <p:scale>
          <a:sx n="90" d="100"/>
          <a:sy n="90" d="100"/>
        </p:scale>
        <p:origin x="588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AE51729-F250-4FFE-979B-445B61B98A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8" y="1363889"/>
            <a:ext cx="1206823" cy="1585435"/>
          </a:xfrm>
          <a:prstGeom prst="rect">
            <a:avLst/>
          </a:prstGeom>
        </p:spPr>
      </p:pic>
      <p:pic>
        <p:nvPicPr>
          <p:cNvPr id="2" name="Ábra 1">
            <a:extLst>
              <a:ext uri="{FF2B5EF4-FFF2-40B4-BE49-F238E27FC236}">
                <a16:creationId xmlns:a16="http://schemas.microsoft.com/office/drawing/2014/main" id="{77644524-E2A4-4D83-8ADD-56E6DE030D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1" y="-10137"/>
            <a:ext cx="960019" cy="6882064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839E3AA-B5B3-47F2-BE07-450B83201444}"/>
              </a:ext>
            </a:extLst>
          </p:cNvPr>
          <p:cNvSpPr txBox="1"/>
          <p:nvPr userDrawn="1"/>
        </p:nvSpPr>
        <p:spPr>
          <a:xfrm>
            <a:off x="2272832" y="402518"/>
            <a:ext cx="6498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solidFill>
                  <a:schemeClr val="tx1"/>
                </a:solidFill>
              </a:rPr>
              <a:t>Centre </a:t>
            </a:r>
            <a:r>
              <a:rPr lang="hu-HU" sz="3200" b="1" dirty="0" err="1">
                <a:solidFill>
                  <a:schemeClr val="tx1"/>
                </a:solidFill>
              </a:rPr>
              <a:t>for</a:t>
            </a:r>
            <a:r>
              <a:rPr lang="hu-HU" sz="3200" b="1" dirty="0">
                <a:solidFill>
                  <a:schemeClr val="tx1"/>
                </a:solidFill>
              </a:rPr>
              <a:t> </a:t>
            </a:r>
            <a:r>
              <a:rPr lang="hu-HU" sz="3200" b="1" dirty="0" err="1">
                <a:solidFill>
                  <a:schemeClr val="tx1"/>
                </a:solidFill>
              </a:rPr>
              <a:t>Energy</a:t>
            </a:r>
            <a:r>
              <a:rPr lang="hu-HU" sz="3200" b="1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A2B8BD3-701D-4571-B1A6-3C47626CE1B1}"/>
              </a:ext>
            </a:extLst>
          </p:cNvPr>
          <p:cNvSpPr txBox="1"/>
          <p:nvPr userDrawn="1"/>
        </p:nvSpPr>
        <p:spPr>
          <a:xfrm>
            <a:off x="2272832" y="856762"/>
            <a:ext cx="5662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err="1">
                <a:solidFill>
                  <a:schemeClr val="tx1"/>
                </a:solidFill>
              </a:rPr>
              <a:t>Fusion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Plasma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Physics</a:t>
            </a:r>
            <a:r>
              <a:rPr lang="hu-HU" sz="2400" b="1" dirty="0">
                <a:solidFill>
                  <a:schemeClr val="tx1"/>
                </a:solidFill>
              </a:rPr>
              <a:t> </a:t>
            </a:r>
            <a:r>
              <a:rPr lang="hu-HU" sz="2400" b="1" dirty="0" err="1">
                <a:solidFill>
                  <a:schemeClr val="tx1"/>
                </a:solidFill>
              </a:rPr>
              <a:t>Department</a:t>
            </a:r>
            <a:endParaRPr lang="hu-HU" sz="2400" b="1" dirty="0">
              <a:solidFill>
                <a:schemeClr val="tx1"/>
              </a:solidFill>
            </a:endParaRP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B0061E72-F611-44CB-9413-C4678F14B9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84" y="541565"/>
            <a:ext cx="911730" cy="6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4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Ábra 2">
            <a:extLst>
              <a:ext uri="{FF2B5EF4-FFF2-40B4-BE49-F238E27FC236}">
                <a16:creationId xmlns:a16="http://schemas.microsoft.com/office/drawing/2014/main" id="{6EC81674-0278-40EB-8104-1306C2BFA4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6282" y="21677"/>
            <a:ext cx="352425" cy="462989"/>
          </a:xfrm>
          <a:prstGeom prst="rect">
            <a:avLst/>
          </a:prstGeom>
        </p:spPr>
      </p:pic>
      <p:pic>
        <p:nvPicPr>
          <p:cNvPr id="4" name="Ábra 3">
            <a:extLst>
              <a:ext uri="{FF2B5EF4-FFF2-40B4-BE49-F238E27FC236}">
                <a16:creationId xmlns:a16="http://schemas.microsoft.com/office/drawing/2014/main" id="{5E11C9C9-0BAD-4523-B2D9-31D937E0673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1" y="0"/>
            <a:ext cx="10459549" cy="504825"/>
          </a:xfrm>
          <a:prstGeom prst="rect">
            <a:avLst/>
          </a:prstGeom>
        </p:spPr>
      </p:pic>
      <p:pic>
        <p:nvPicPr>
          <p:cNvPr id="5" name="Ábra 4">
            <a:extLst>
              <a:ext uri="{FF2B5EF4-FFF2-40B4-BE49-F238E27FC236}">
                <a16:creationId xmlns:a16="http://schemas.microsoft.com/office/drawing/2014/main" id="{0EDB64FA-5250-4B0F-BF08-511FD4C8039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52538" cy="506345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D5DE02B-3580-4153-9100-D927A7EEEFBE}"/>
              </a:ext>
            </a:extLst>
          </p:cNvPr>
          <p:cNvSpPr txBox="1"/>
          <p:nvPr userDrawn="1"/>
        </p:nvSpPr>
        <p:spPr>
          <a:xfrm>
            <a:off x="88192" y="40245"/>
            <a:ext cx="1058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solidFill>
                  <a:schemeClr val="bg1"/>
                </a:solidFill>
              </a:rPr>
              <a:t>Centre </a:t>
            </a:r>
            <a:r>
              <a:rPr lang="hu-HU" sz="1000" dirty="0" err="1">
                <a:solidFill>
                  <a:schemeClr val="bg1"/>
                </a:solidFill>
              </a:rPr>
              <a:t>for</a:t>
            </a:r>
            <a:r>
              <a:rPr lang="hu-HU" sz="1000" dirty="0">
                <a:solidFill>
                  <a:schemeClr val="bg1"/>
                </a:solidFill>
              </a:rPr>
              <a:t> </a:t>
            </a:r>
            <a:r>
              <a:rPr lang="hu-HU" sz="1000" dirty="0" err="1">
                <a:solidFill>
                  <a:schemeClr val="bg1"/>
                </a:solidFill>
              </a:rPr>
              <a:t>Energy</a:t>
            </a:r>
            <a:r>
              <a:rPr lang="hu-HU" sz="1000" dirty="0">
                <a:solidFill>
                  <a:schemeClr val="bg1"/>
                </a:solidFill>
              </a:rPr>
              <a:t> Research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33B6E17-1B31-4E00-A7A3-FA5E5E18B7B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4420" y="67677"/>
            <a:ext cx="529388" cy="372678"/>
          </a:xfrm>
          <a:prstGeom prst="rect">
            <a:avLst/>
          </a:prstGeom>
        </p:spPr>
      </p:pic>
      <p:sp>
        <p:nvSpPr>
          <p:cNvPr id="7" name="Szövegdoboz 1">
            <a:extLst>
              <a:ext uri="{FF2B5EF4-FFF2-40B4-BE49-F238E27FC236}">
                <a16:creationId xmlns:a16="http://schemas.microsoft.com/office/drawing/2014/main" id="{2956FE5E-C9AC-4FF8-AED2-CBB498DB5D33}"/>
              </a:ext>
            </a:extLst>
          </p:cNvPr>
          <p:cNvSpPr txBox="1"/>
          <p:nvPr userDrawn="1"/>
        </p:nvSpPr>
        <p:spPr>
          <a:xfrm>
            <a:off x="0" y="6581001"/>
            <a:ext cx="12192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200" dirty="0"/>
              <a:t>T. Szepesi		</a:t>
            </a:r>
            <a:r>
              <a:rPr lang="en-US" sz="1200" dirty="0"/>
              <a:t> 		            </a:t>
            </a:r>
            <a:r>
              <a:rPr lang="hu-HU" sz="1200" dirty="0"/>
              <a:t>EDICAM </a:t>
            </a:r>
            <a:r>
              <a:rPr lang="hu-HU" sz="1200" dirty="0" err="1"/>
              <a:t>during</a:t>
            </a:r>
            <a:r>
              <a:rPr lang="hu-HU" sz="1200" dirty="0"/>
              <a:t> IC 2023</a:t>
            </a:r>
            <a:r>
              <a:rPr lang="en-US" sz="1200" dirty="0"/>
              <a:t> (</a:t>
            </a:r>
            <a:r>
              <a:rPr lang="hu-HU" sz="1200" dirty="0"/>
              <a:t>WPSA Project </a:t>
            </a:r>
            <a:r>
              <a:rPr lang="hu-HU" sz="1200" dirty="0" err="1"/>
              <a:t>Planning</a:t>
            </a:r>
            <a:r>
              <a:rPr lang="hu-HU" sz="1200" dirty="0"/>
              <a:t> Meeting 08/</a:t>
            </a:r>
            <a:r>
              <a:rPr lang="en-US" sz="1200" dirty="0"/>
              <a:t>0</a:t>
            </a:r>
            <a:r>
              <a:rPr lang="hu-HU" sz="1200" dirty="0"/>
              <a:t>9/202</a:t>
            </a:r>
            <a:r>
              <a:rPr lang="en-US" sz="1200" dirty="0"/>
              <a:t>2)                                   </a:t>
            </a:r>
            <a:r>
              <a:rPr lang="hu-HU" sz="1200" dirty="0"/>
              <a:t>		</a:t>
            </a:r>
            <a:r>
              <a:rPr lang="en-US" sz="1200" dirty="0"/>
              <a:t>                    </a:t>
            </a:r>
            <a:fld id="{06D74EA2-A4FC-4FB0-9C98-75DC27E57537}" type="slidenum">
              <a:rPr lang="hu-HU" sz="1200" smtClean="0"/>
              <a:t>‹#›</a:t>
            </a:fld>
            <a:endParaRPr lang="en-US" sz="12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C053702-3C2D-7F92-3571-ADA82ADBFB7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677" y="80355"/>
            <a:ext cx="1262999" cy="36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A5F53959-7A13-BAE1-D6AB-B9E0DB25B3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05" r="72804"/>
          <a:stretch/>
        </p:blipFill>
        <p:spPr>
          <a:xfrm>
            <a:off x="9805624" y="61255"/>
            <a:ext cx="378309" cy="37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786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Ábra 5">
            <a:extLst>
              <a:ext uri="{FF2B5EF4-FFF2-40B4-BE49-F238E27FC236}">
                <a16:creationId xmlns:a16="http://schemas.microsoft.com/office/drawing/2014/main" id="{F91F2F9B-6308-4A0A-98C0-C2079DAAA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867" y="1363889"/>
            <a:ext cx="1206823" cy="1585435"/>
          </a:xfrm>
          <a:prstGeom prst="rect">
            <a:avLst/>
          </a:prstGeom>
        </p:spPr>
      </p:pic>
      <p:pic>
        <p:nvPicPr>
          <p:cNvPr id="8" name="Ábra 7">
            <a:extLst>
              <a:ext uri="{FF2B5EF4-FFF2-40B4-BE49-F238E27FC236}">
                <a16:creationId xmlns:a16="http://schemas.microsoft.com/office/drawing/2014/main" id="{4A8FC1B6-C9E9-4FC5-A485-7F65F5914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270" y="-10137"/>
            <a:ext cx="960019" cy="6882064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51763457-488B-412E-87D5-6A63943AF861}"/>
              </a:ext>
            </a:extLst>
          </p:cNvPr>
          <p:cNvSpPr txBox="1"/>
          <p:nvPr userDrawn="1"/>
        </p:nvSpPr>
        <p:spPr>
          <a:xfrm>
            <a:off x="2631799" y="100898"/>
            <a:ext cx="8122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0" dirty="0">
                <a:solidFill>
                  <a:schemeClr val="tx1"/>
                </a:solidFill>
              </a:rPr>
              <a:t>Centre </a:t>
            </a:r>
            <a:r>
              <a:rPr lang="hu-HU" sz="4400" b="0" dirty="0" err="1">
                <a:solidFill>
                  <a:schemeClr val="tx1"/>
                </a:solidFill>
              </a:rPr>
              <a:t>for</a:t>
            </a:r>
            <a:r>
              <a:rPr lang="hu-HU" sz="4400" b="0" dirty="0">
                <a:solidFill>
                  <a:schemeClr val="tx1"/>
                </a:solidFill>
              </a:rPr>
              <a:t> </a:t>
            </a:r>
            <a:r>
              <a:rPr lang="hu-HU" sz="4400" b="0" dirty="0" err="1">
                <a:solidFill>
                  <a:schemeClr val="tx1"/>
                </a:solidFill>
              </a:rPr>
              <a:t>Energy</a:t>
            </a:r>
            <a:r>
              <a:rPr lang="hu-HU" sz="4400" b="0" dirty="0">
                <a:solidFill>
                  <a:schemeClr val="tx1"/>
                </a:solidFill>
              </a:rPr>
              <a:t> Research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24503D70-DC89-43EC-AB70-075A285812E7}"/>
              </a:ext>
            </a:extLst>
          </p:cNvPr>
          <p:cNvSpPr txBox="1"/>
          <p:nvPr userDrawn="1"/>
        </p:nvSpPr>
        <p:spPr>
          <a:xfrm>
            <a:off x="2668931" y="654392"/>
            <a:ext cx="6359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0" dirty="0" err="1">
                <a:solidFill>
                  <a:schemeClr val="tx1"/>
                </a:solidFill>
              </a:rPr>
              <a:t>Fusion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Plasma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Physics</a:t>
            </a:r>
            <a:r>
              <a:rPr lang="hu-HU" sz="3200" b="0" dirty="0">
                <a:solidFill>
                  <a:schemeClr val="tx1"/>
                </a:solidFill>
              </a:rPr>
              <a:t> </a:t>
            </a:r>
            <a:r>
              <a:rPr lang="hu-HU" sz="3200" b="0" dirty="0" err="1">
                <a:solidFill>
                  <a:schemeClr val="tx1"/>
                </a:solidFill>
              </a:rPr>
              <a:t>Department</a:t>
            </a:r>
            <a:endParaRPr lang="hu-HU" sz="3200" b="0" dirty="0">
              <a:solidFill>
                <a:schemeClr val="tx1"/>
              </a:solidFill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72DEA4CA-C6FD-432C-AE91-D250D9B82C3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022" y="268312"/>
            <a:ext cx="1229806" cy="85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2021. 04. 08.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/>
              <a:t>ttt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F1F73-F485-4D4B-BE83-4A5422F4D9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019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422273-4C3F-4F31-912E-D112F6048439}"/>
              </a:ext>
            </a:extLst>
          </p:cNvPr>
          <p:cNvSpPr/>
          <p:nvPr/>
        </p:nvSpPr>
        <p:spPr>
          <a:xfrm>
            <a:off x="2115670" y="1429871"/>
            <a:ext cx="9695329" cy="5240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0C5D72-2FC9-BF7F-0672-ADA1D9E806E3}"/>
              </a:ext>
            </a:extLst>
          </p:cNvPr>
          <p:cNvSpPr txBox="1">
            <a:spLocks/>
          </p:cNvSpPr>
          <p:nvPr/>
        </p:nvSpPr>
        <p:spPr>
          <a:xfrm>
            <a:off x="2030196" y="1796984"/>
            <a:ext cx="10161804" cy="3531588"/>
          </a:xfrm>
          <a:prstGeom prst="rect">
            <a:avLst/>
          </a:prstGeom>
        </p:spPr>
        <p:txBody>
          <a:bodyPr vert="horz" lIns="91440" tIns="45720" rIns="91440" bIns="45720" spcCol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hu-HU" sz="3600" b="1" dirty="0"/>
              <a:t>EDICAM </a:t>
            </a:r>
            <a:r>
              <a:rPr lang="hu-HU" sz="3600" b="1" dirty="0" err="1"/>
              <a:t>during</a:t>
            </a:r>
            <a:r>
              <a:rPr lang="hu-HU" sz="3600" b="1" dirty="0"/>
              <a:t> IC 2023</a:t>
            </a:r>
          </a:p>
          <a:p>
            <a:pPr>
              <a:spcAft>
                <a:spcPts val="1800"/>
              </a:spcAft>
            </a:pPr>
            <a:r>
              <a:rPr lang="hu-HU" sz="3600" dirty="0"/>
              <a:t>Tamás Szepesi</a:t>
            </a:r>
            <a:endParaRPr lang="hu-HU" sz="3600" baseline="300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600" b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Ö. Asztalos, A. Buzás, </a:t>
            </a:r>
            <a:r>
              <a:rPr lang="en-GB" sz="1600" b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GB" sz="1600" b="1" spc="7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Cseh</a:t>
            </a:r>
            <a:r>
              <a:rPr lang="hu-HU" sz="1600" b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600" b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G. Kocsis, </a:t>
            </a:r>
            <a:r>
              <a:rPr lang="hu-HU" sz="1600" b="1" spc="75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Á. </a:t>
            </a:r>
            <a:r>
              <a:rPr lang="hu-HU" sz="1600" b="1" spc="75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Kovácsik</a:t>
            </a:r>
            <a:endParaRPr lang="hu-HU" sz="1600" b="1" spc="75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Centre for Energy Research, Budapest, Hungary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NTI, Budapest University of Technology and Economics, Budapest, Hungary</a:t>
            </a:r>
            <a:endParaRPr lang="hu-H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9076DEE-9DCE-CD5F-FBDC-FB04FA193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550" y="271011"/>
            <a:ext cx="2126680" cy="60618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B517930-37F9-24FA-1EA7-39B73BEAF0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30" y="877620"/>
            <a:ext cx="2971800" cy="76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4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9">
            <a:extLst>
              <a:ext uri="{FF2B5EF4-FFF2-40B4-BE49-F238E27FC236}">
                <a16:creationId xmlns:a16="http://schemas.microsoft.com/office/drawing/2014/main" id="{79192ABD-F227-FFC3-344F-7AD51334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605830"/>
            <a:ext cx="11068050" cy="4559646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 of EDICAM in 2023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Prepare for operation</a:t>
            </a: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”</a:t>
            </a: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wipe off dust” and check if system is operational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EDICAM camera test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images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shutter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/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close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tests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connection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raw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server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during EF1 incident,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significant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water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condensation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EDICAM port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plug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check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any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degradation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system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an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endoscope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check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was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performed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2022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QST, </a:t>
            </a:r>
            <a:r>
              <a:rPr lang="hu-HU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no </a:t>
            </a:r>
            <a:r>
              <a:rPr lang="hu-HU" altLang="en-US" sz="2000" b="1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problems</a:t>
            </a:r>
            <a:r>
              <a:rPr lang="hu-HU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were</a:t>
            </a:r>
            <a:r>
              <a:rPr lang="hu-HU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found</a:t>
            </a:r>
            <a:endParaRPr lang="en-US" altLang="en-US" sz="2000" b="1" dirty="0">
              <a:solidFill>
                <a:srgbClr val="00B050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1257300" lvl="2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§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2023: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keep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mind (in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case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something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goes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wrong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in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the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future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88187C-73DE-ED12-C88D-ADDDB046D29C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Operation</a:t>
            </a:r>
            <a:r>
              <a:rPr lang="hu-HU" sz="2000" dirty="0">
                <a:solidFill>
                  <a:schemeClr val="bg1"/>
                </a:solidFill>
              </a:rPr>
              <a:t> 2023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6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9">
            <a:extLst>
              <a:ext uri="{FF2B5EF4-FFF2-40B4-BE49-F238E27FC236}">
                <a16:creationId xmlns:a16="http://schemas.microsoft.com/office/drawing/2014/main" id="{79192ABD-F227-FFC3-344F-7AD51334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605830"/>
            <a:ext cx="11068050" cy="5021311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 of EDICAM in 2023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Operate EDICAM during 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IC /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</a:t>
            </a:r>
            <a:r>
              <a:rPr lang="en-US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equired</a:t>
            </a: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staff: 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min. </a:t>
            </a:r>
            <a:r>
              <a:rPr lang="en-US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2 persons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(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each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shift) →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practically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3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persons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-site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2" eaLnBrk="1" fontAlgn="base" hangingPunct="1">
              <a:lnSpc>
                <a:spcPct val="150000"/>
              </a:lnSpc>
              <a:buClr>
                <a:srgbClr val="000000"/>
              </a:buClr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ideally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2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persons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/ shift,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esp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.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during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commissioning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→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results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be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discussed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develop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use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cases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explore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settings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define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regions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interest (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ROIs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eaLnBrk="1" fontAlgn="base" hangingPunct="1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Travel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plan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342900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startup: 4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persons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for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4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weeks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lvl="1" eaLnBrk="1" fontAlgn="base" hangingPunct="1">
              <a:lnSpc>
                <a:spcPct val="150000"/>
              </a:lnSpc>
              <a:buClr>
                <a:srgbClr val="000000"/>
              </a:buClr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(1-2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weeks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before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plasma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)</a:t>
            </a:r>
          </a:p>
          <a:p>
            <a:pPr marL="342900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: 2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persons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constantly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88187C-73DE-ED12-C88D-ADDDB046D29C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Operation</a:t>
            </a:r>
            <a:r>
              <a:rPr lang="hu-HU" sz="2000" dirty="0">
                <a:solidFill>
                  <a:schemeClr val="bg1"/>
                </a:solidFill>
              </a:rPr>
              <a:t> 2023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AB67BDC5-178B-4AA6-1858-36A7C25AF9F1}"/>
              </a:ext>
            </a:extLst>
          </p:cNvPr>
          <p:cNvGrpSpPr/>
          <p:nvPr/>
        </p:nvGrpSpPr>
        <p:grpSpPr>
          <a:xfrm>
            <a:off x="6400689" y="2508354"/>
            <a:ext cx="3197374" cy="3958356"/>
            <a:chOff x="8877301" y="2519112"/>
            <a:chExt cx="3197374" cy="3958356"/>
          </a:xfrm>
        </p:grpSpPr>
        <p:grpSp>
          <p:nvGrpSpPr>
            <p:cNvPr id="11" name="Csoportba foglalás 10">
              <a:extLst>
                <a:ext uri="{FF2B5EF4-FFF2-40B4-BE49-F238E27FC236}">
                  <a16:creationId xmlns:a16="http://schemas.microsoft.com/office/drawing/2014/main" id="{14904055-0CAB-8BE4-29A9-8D055FEC2A01}"/>
                </a:ext>
              </a:extLst>
            </p:cNvPr>
            <p:cNvGrpSpPr/>
            <p:nvPr/>
          </p:nvGrpSpPr>
          <p:grpSpPr>
            <a:xfrm>
              <a:off x="8877301" y="2519112"/>
              <a:ext cx="3197374" cy="3958356"/>
              <a:chOff x="9317126" y="2989324"/>
              <a:chExt cx="2617699" cy="3240717"/>
            </a:xfrm>
          </p:grpSpPr>
          <p:pic>
            <p:nvPicPr>
              <p:cNvPr id="3" name="Kép 2" descr="A képen motor, fekete, piszkos látható&#10;&#10;Automatikusan generált leírás">
                <a:extLst>
                  <a:ext uri="{FF2B5EF4-FFF2-40B4-BE49-F238E27FC236}">
                    <a16:creationId xmlns:a16="http://schemas.microsoft.com/office/drawing/2014/main" id="{2BAD2EBE-F4FB-1E01-0BD9-71D6931703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17127" y="2989324"/>
                <a:ext cx="2617698" cy="3240717"/>
              </a:xfrm>
              <a:prstGeom prst="rect">
                <a:avLst/>
              </a:prstGeom>
            </p:spPr>
          </p:pic>
          <p:sp>
            <p:nvSpPr>
              <p:cNvPr id="4" name="Téglalap 3">
                <a:extLst>
                  <a:ext uri="{FF2B5EF4-FFF2-40B4-BE49-F238E27FC236}">
                    <a16:creationId xmlns:a16="http://schemas.microsoft.com/office/drawing/2014/main" id="{0DADD094-41A6-4497-ED4F-A4F03623F78F}"/>
                  </a:ext>
                </a:extLst>
              </p:cNvPr>
              <p:cNvSpPr/>
              <p:nvPr/>
            </p:nvSpPr>
            <p:spPr>
              <a:xfrm>
                <a:off x="9317126" y="2989324"/>
                <a:ext cx="2617697" cy="3240717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églalap 5">
                <a:extLst>
                  <a:ext uri="{FF2B5EF4-FFF2-40B4-BE49-F238E27FC236}">
                    <a16:creationId xmlns:a16="http://schemas.microsoft.com/office/drawing/2014/main" id="{3E413698-2938-D781-9330-7DDC3A2810B5}"/>
                  </a:ext>
                </a:extLst>
              </p:cNvPr>
              <p:cNvSpPr/>
              <p:nvPr/>
            </p:nvSpPr>
            <p:spPr>
              <a:xfrm>
                <a:off x="9469526" y="4549420"/>
                <a:ext cx="2056727" cy="187680"/>
              </a:xfrm>
              <a:prstGeom prst="rect">
                <a:avLst/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églalap 9">
                <a:extLst>
                  <a:ext uri="{FF2B5EF4-FFF2-40B4-BE49-F238E27FC236}">
                    <a16:creationId xmlns:a16="http://schemas.microsoft.com/office/drawing/2014/main" id="{3272D45B-3D3E-0908-7D35-363FADB17EE0}"/>
                  </a:ext>
                </a:extLst>
              </p:cNvPr>
              <p:cNvSpPr/>
              <p:nvPr/>
            </p:nvSpPr>
            <p:spPr>
              <a:xfrm>
                <a:off x="10264615" y="4096752"/>
                <a:ext cx="233274" cy="1280696"/>
              </a:xfrm>
              <a:prstGeom prst="rect">
                <a:avLst/>
              </a:prstGeom>
              <a:noFill/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Szövegdoboz 11">
              <a:extLst>
                <a:ext uri="{FF2B5EF4-FFF2-40B4-BE49-F238E27FC236}">
                  <a16:creationId xmlns:a16="http://schemas.microsoft.com/office/drawing/2014/main" id="{ED8D3BD6-2376-D563-466A-ED4B628E07FA}"/>
                </a:ext>
              </a:extLst>
            </p:cNvPr>
            <p:cNvSpPr txBox="1"/>
            <p:nvPr/>
          </p:nvSpPr>
          <p:spPr>
            <a:xfrm>
              <a:off x="9090212" y="2764715"/>
              <a:ext cx="1809534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0000"/>
                  </a:solidFill>
                </a:rPr>
                <a:t>ROI #1: </a:t>
              </a:r>
              <a:r>
                <a:rPr lang="hu-HU" sz="1200" dirty="0" err="1">
                  <a:solidFill>
                    <a:srgbClr val="FF0000"/>
                  </a:solidFill>
                </a:rPr>
                <a:t>full</a:t>
              </a:r>
              <a:r>
                <a:rPr lang="hu-HU" sz="1200" dirty="0">
                  <a:solidFill>
                    <a:srgbClr val="FF0000"/>
                  </a:solidFill>
                </a:rPr>
                <a:t> </a:t>
              </a:r>
              <a:r>
                <a:rPr lang="hu-HU" sz="1200" dirty="0" err="1">
                  <a:solidFill>
                    <a:srgbClr val="FF0000"/>
                  </a:solidFill>
                </a:rPr>
                <a:t>frame</a:t>
              </a:r>
              <a:r>
                <a:rPr lang="hu-HU" sz="1200" dirty="0">
                  <a:solidFill>
                    <a:srgbClr val="FF0000"/>
                  </a:solidFill>
                </a:rPr>
                <a:t>, 100 </a:t>
              </a:r>
              <a:r>
                <a:rPr lang="hu-HU" sz="1200" dirty="0" err="1">
                  <a:solidFill>
                    <a:srgbClr val="FF0000"/>
                  </a:solidFill>
                </a:rPr>
                <a:t>fps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AAF27314-9D82-2B44-2F0E-E746A28156B1}"/>
                </a:ext>
              </a:extLst>
            </p:cNvPr>
            <p:cNvSpPr txBox="1"/>
            <p:nvPr/>
          </p:nvSpPr>
          <p:spPr>
            <a:xfrm>
              <a:off x="10526683" y="4697238"/>
              <a:ext cx="1408142" cy="461665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FFFF00"/>
                  </a:solidFill>
                </a:rPr>
                <a:t>ROI #2</a:t>
              </a:r>
            </a:p>
            <a:p>
              <a:r>
                <a:rPr lang="hu-HU" sz="1200" dirty="0" err="1">
                  <a:solidFill>
                    <a:srgbClr val="FFFF00"/>
                  </a:solidFill>
                </a:rPr>
                <a:t>breakdown</a:t>
              </a:r>
              <a:r>
                <a:rPr lang="hu-HU" sz="1200" dirty="0">
                  <a:solidFill>
                    <a:srgbClr val="FFFF00"/>
                  </a:solidFill>
                </a:rPr>
                <a:t>, 10 </a:t>
              </a:r>
              <a:r>
                <a:rPr lang="hu-HU" sz="1200" dirty="0" err="1">
                  <a:solidFill>
                    <a:srgbClr val="FFFF00"/>
                  </a:solidFill>
                </a:rPr>
                <a:t>kfps</a:t>
              </a:r>
              <a:endParaRPr 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16" name="Szövegdoboz 15">
              <a:extLst>
                <a:ext uri="{FF2B5EF4-FFF2-40B4-BE49-F238E27FC236}">
                  <a16:creationId xmlns:a16="http://schemas.microsoft.com/office/drawing/2014/main" id="{7BE6F804-73F8-4132-0D71-FD9DF24B50E3}"/>
                </a:ext>
              </a:extLst>
            </p:cNvPr>
            <p:cNvSpPr txBox="1"/>
            <p:nvPr/>
          </p:nvSpPr>
          <p:spPr>
            <a:xfrm>
              <a:off x="9384075" y="5491904"/>
              <a:ext cx="1515671" cy="27699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hu-HU" sz="1200" dirty="0">
                  <a:solidFill>
                    <a:srgbClr val="3790AF"/>
                  </a:solidFill>
                </a:rPr>
                <a:t>ROI #3: </a:t>
              </a:r>
              <a:r>
                <a:rPr lang="hu-HU" sz="1200" dirty="0" err="1">
                  <a:solidFill>
                    <a:srgbClr val="3790AF"/>
                  </a:solidFill>
                </a:rPr>
                <a:t>limiter</a:t>
              </a:r>
              <a:r>
                <a:rPr lang="hu-HU" sz="1200" dirty="0">
                  <a:solidFill>
                    <a:srgbClr val="3790AF"/>
                  </a:solidFill>
                </a:rPr>
                <a:t>, 1 </a:t>
              </a:r>
              <a:r>
                <a:rPr lang="hu-HU" sz="1200" dirty="0" err="1">
                  <a:solidFill>
                    <a:srgbClr val="3790AF"/>
                  </a:solidFill>
                </a:rPr>
                <a:t>kfps</a:t>
              </a:r>
              <a:endParaRPr lang="en-US" sz="1200" dirty="0">
                <a:solidFill>
                  <a:srgbClr val="3790A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573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59">
            <a:extLst>
              <a:ext uri="{FF2B5EF4-FFF2-40B4-BE49-F238E27FC236}">
                <a16:creationId xmlns:a16="http://schemas.microsoft.com/office/drawing/2014/main" id="{79192ABD-F227-FFC3-344F-7AD5133472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" y="605830"/>
            <a:ext cx="11068050" cy="2712987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ts val="1200"/>
              </a:spcBef>
              <a:buClr>
                <a:srgbClr val="000000"/>
              </a:buClr>
            </a:pPr>
            <a:r>
              <a:rPr lang="en-US" altLang="en-US" sz="2000" dirty="0">
                <a:solidFill>
                  <a:srgbClr val="3333FF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Operation of EDICAM in 2023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First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real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use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of EDVIS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tool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JT-60SA</a:t>
            </a: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visualize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camera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supports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EDICAM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ROIs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data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from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several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diagnostics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buClr>
                <a:srgbClr val="000000"/>
              </a:buClr>
              <a:buFont typeface="Wingdings" panose="05000000000000000000" pitchFamily="2" charset="2"/>
              <a:buChar char="Ø"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compare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different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discharges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88187C-73DE-ED12-C88D-ADDDB046D29C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Operation</a:t>
            </a:r>
            <a:r>
              <a:rPr lang="hu-HU" sz="2000" dirty="0">
                <a:solidFill>
                  <a:schemeClr val="bg1"/>
                </a:solidFill>
              </a:rPr>
              <a:t> 2023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2CBFDEC-0CC6-A384-56D3-664782EEDE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98" y="3539184"/>
            <a:ext cx="5071435" cy="2852682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03325E36-3695-1A1F-133A-D4F5344A5B83}"/>
              </a:ext>
            </a:extLst>
          </p:cNvPr>
          <p:cNvSpPr txBox="1"/>
          <p:nvPr/>
        </p:nvSpPr>
        <p:spPr>
          <a:xfrm>
            <a:off x="10143169" y="5249331"/>
            <a:ext cx="2048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example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W7-X</a:t>
            </a:r>
            <a:endParaRPr lang="en-US" dirty="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084FEF2B-B8F9-99F1-BBB2-87F90F1E109A}"/>
              </a:ext>
            </a:extLst>
          </p:cNvPr>
          <p:cNvGrpSpPr/>
          <p:nvPr/>
        </p:nvGrpSpPr>
        <p:grpSpPr>
          <a:xfrm>
            <a:off x="6216115" y="605830"/>
            <a:ext cx="5884694" cy="4686932"/>
            <a:chOff x="3728096" y="799468"/>
            <a:chExt cx="5884694" cy="4686932"/>
          </a:xfrm>
        </p:grpSpPr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CCC22E98-CC8C-6F88-3C94-FEE6E3835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59" r="50026" b="52545"/>
            <a:stretch/>
          </p:blipFill>
          <p:spPr>
            <a:xfrm>
              <a:off x="3728096" y="799468"/>
              <a:ext cx="5884694" cy="4686932"/>
            </a:xfrm>
            <a:prstGeom prst="rect">
              <a:avLst/>
            </a:prstGeom>
          </p:spPr>
        </p:pic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52734DC5-F014-3DAA-F8C5-5F57A3B81D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46" t="12351" r="74295" b="85675"/>
            <a:stretch/>
          </p:blipFill>
          <p:spPr>
            <a:xfrm>
              <a:off x="3784365" y="2224368"/>
              <a:ext cx="1522865" cy="194982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C3FCE52E-7C38-F385-28A3-28A19460F3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45" t="12351" r="74025" b="85675"/>
            <a:stretch/>
          </p:blipFill>
          <p:spPr>
            <a:xfrm rot="20662273">
              <a:off x="5233335" y="2250762"/>
              <a:ext cx="233525" cy="1949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93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>
            <a:extLst>
              <a:ext uri="{FF2B5EF4-FFF2-40B4-BE49-F238E27FC236}">
                <a16:creationId xmlns:a16="http://schemas.microsoft.com/office/drawing/2014/main" id="{BDC6D5E3-FBB8-9DD0-3830-8A3B491966D7}"/>
              </a:ext>
            </a:extLst>
          </p:cNvPr>
          <p:cNvSpPr txBox="1"/>
          <p:nvPr/>
        </p:nvSpPr>
        <p:spPr>
          <a:xfrm>
            <a:off x="1966913" y="64485"/>
            <a:ext cx="6910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Procurement</a:t>
            </a:r>
            <a:r>
              <a:rPr lang="hu-HU" sz="2000" dirty="0">
                <a:solidFill>
                  <a:schemeClr val="bg1"/>
                </a:solidFill>
              </a:rPr>
              <a:t> of </a:t>
            </a:r>
            <a:r>
              <a:rPr lang="hu-HU" sz="2000" dirty="0" err="1">
                <a:solidFill>
                  <a:schemeClr val="bg1"/>
                </a:solidFill>
              </a:rPr>
              <a:t>spare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parts</a:t>
            </a:r>
            <a:r>
              <a:rPr lang="hu-HU" sz="2000" dirty="0">
                <a:solidFill>
                  <a:schemeClr val="bg1"/>
                </a:solidFill>
              </a:rPr>
              <a:t>, </a:t>
            </a:r>
            <a:r>
              <a:rPr lang="hu-HU" sz="2000" dirty="0" err="1">
                <a:solidFill>
                  <a:schemeClr val="bg1"/>
                </a:solidFill>
              </a:rPr>
              <a:t>control</a:t>
            </a:r>
            <a:r>
              <a:rPr lang="hu-HU" sz="2000" dirty="0">
                <a:solidFill>
                  <a:schemeClr val="bg1"/>
                </a:solidFill>
              </a:rPr>
              <a:t> hardware upgrade</a:t>
            </a:r>
            <a:endParaRPr lang="hu-H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AutoShape 59">
            <a:extLst>
              <a:ext uri="{FF2B5EF4-FFF2-40B4-BE49-F238E27FC236}">
                <a16:creationId xmlns:a16="http://schemas.microsoft.com/office/drawing/2014/main" id="{8ADDF4AE-67F9-9F55-D4A9-C5E2E4480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4" y="605830"/>
            <a:ext cx="11640783" cy="2866875"/>
          </a:xfrm>
          <a:prstGeom prst="roundRect">
            <a:avLst>
              <a:gd name="adj" fmla="val 2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Hardware procurements (FP8)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120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spare optics → after 3 years of administrative chaos, </a:t>
            </a:r>
            <a:r>
              <a:rPr lang="en-US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production was started in Aug 2022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new camera receiver card 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(Intel Arria10)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with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improved</a:t>
            </a:r>
            <a:r>
              <a:rPr kumimoji="0" lang="hu-HU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camera </a:t>
            </a:r>
            <a:r>
              <a:rPr kumimoji="0" lang="hu-HU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controls</a:t>
            </a:r>
            <a:endParaRPr kumimoji="0" lang="hu-HU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until now: global shortage of electronics,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”99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weeks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”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 </a:t>
            </a:r>
            <a:r>
              <a:rPr kumimoji="0" lang="hu-HU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delivery</a:t>
            </a:r>
            <a:r>
              <a:rPr kumimoji="0" lang="hu-HU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Arial Unicode MS" panose="020B0604020202020204" pitchFamily="34" charset="-128"/>
                <a:cs typeface="+mn-cs"/>
                <a:sym typeface="Wingdings" panose="05000000000000000000" pitchFamily="2" charset="2"/>
              </a:rPr>
              <a:t>…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Arial Unicode MS" panose="020B0604020202020204" pitchFamily="34" charset="-128"/>
              <a:cs typeface="+mn-cs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 Aug 2022, </a:t>
            </a:r>
            <a:r>
              <a:rPr lang="hu-HU" altLang="en-US" sz="2000" b="1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card</a:t>
            </a:r>
            <a:r>
              <a:rPr lang="hu-HU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b="1" dirty="0" err="1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available</a:t>
            </a:r>
            <a:r>
              <a:rPr lang="hu-HU" altLang="en-US" sz="2000" b="1" dirty="0">
                <a:solidFill>
                  <a:srgbClr val="00B050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again 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→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procurement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started</a:t>
            </a:r>
            <a:endParaRPr lang="hu-HU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800100" lvl="1" indent="-342900" eaLnBrk="1" fontAlgn="base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 typeface="Wingdings" panose="05000000000000000000" pitchFamily="2" charset="2"/>
              <a:buChar char="Ø"/>
              <a:tabLst/>
              <a:defRPr/>
            </a:pP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installation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hu-HU" altLang="en-US" sz="2000" dirty="0" err="1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after</a:t>
            </a:r>
            <a:r>
              <a:rPr lang="hu-HU" altLang="en-US" sz="2000" dirty="0">
                <a:solidFill>
                  <a:prstClr val="black"/>
                </a:solidFill>
                <a:latin typeface="Arial"/>
                <a:ea typeface="Arial Unicode MS" panose="020B0604020202020204" pitchFamily="34" charset="-128"/>
                <a:sym typeface="Wingdings" panose="05000000000000000000" pitchFamily="2" charset="2"/>
              </a:rPr>
              <a:t> IC (end 2023 / 24)</a:t>
            </a:r>
            <a:endParaRPr lang="en-US" altLang="en-US" sz="2000" dirty="0">
              <a:solidFill>
                <a:prstClr val="black"/>
              </a:solidFill>
              <a:latin typeface="Arial"/>
              <a:ea typeface="Arial Unicode MS" panose="020B0604020202020204" pitchFamily="34" charset="-128"/>
              <a:sym typeface="Wingdings" panose="05000000000000000000" pitchFamily="2" charset="2"/>
            </a:endParaRPr>
          </a:p>
        </p:txBody>
      </p:sp>
      <p:pic>
        <p:nvPicPr>
          <p:cNvPr id="9" name="Kép 8" descr="A képen szöveg, elektronika, áramkör látható&#10;&#10;Automatikusan generált leírás">
            <a:extLst>
              <a:ext uri="{FF2B5EF4-FFF2-40B4-BE49-F238E27FC236}">
                <a16:creationId xmlns:a16="http://schemas.microsoft.com/office/drawing/2014/main" id="{8B4AAF24-D80F-D57C-495D-364F424A01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941" y="3876675"/>
            <a:ext cx="4618784" cy="2084226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00C1248B-8207-4B6C-9FD2-7B119B6B7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45" t="22797" r="6156" b="24280"/>
          <a:stretch/>
        </p:blipFill>
        <p:spPr>
          <a:xfrm>
            <a:off x="811352" y="3703045"/>
            <a:ext cx="4268695" cy="2579760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35004075-2668-9146-C192-DE9BFDA81E62}"/>
              </a:ext>
            </a:extLst>
          </p:cNvPr>
          <p:cNvSpPr/>
          <p:nvPr/>
        </p:nvSpPr>
        <p:spPr>
          <a:xfrm rot="1466210">
            <a:off x="2770669" y="4526509"/>
            <a:ext cx="2341967" cy="16735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048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843B81-792A-46AD-82EE-D17754240462}" vid="{0287F088-6E5E-4A04-8C4E-5F68CA9EB0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A5200647F466340B38792547CB20F3E" ma:contentTypeVersion="18" ma:contentTypeDescription="Új dokumentum létrehozása." ma:contentTypeScope="" ma:versionID="fc1ea046a3ed49867b55fbb21607d829">
  <xsd:schema xmlns:xsd="http://www.w3.org/2001/XMLSchema" xmlns:xs="http://www.w3.org/2001/XMLSchema" xmlns:p="http://schemas.microsoft.com/office/2006/metadata/properties" xmlns:ns2="1266b29e-a045-4d0d-ba42-8468eda22558" xmlns:ns3="45efeced-5d3f-47f2-abdc-8aa444217caa" xmlns:ns4="http://schemas.microsoft.com/sharepoint/v3/fields" targetNamespace="http://schemas.microsoft.com/office/2006/metadata/properties" ma:root="true" ma:fieldsID="02efc58a7f5acee5c538a4800b6d57cb" ns2:_="" ns3:_="" ns4:_="">
    <xsd:import namespace="1266b29e-a045-4d0d-ba42-8468eda22558"/>
    <xsd:import namespace="45efeced-5d3f-47f2-abdc-8aa444217ca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_Vers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66b29e-a045-4d0d-ba42-8468eda225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2" nillable="true" ma:displayName="Láttamozási állapot" ma:internalName="L_x00e1_ttamoz_x00e1_si_x0020__x00e1_llapot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épcímkék" ma:readOnly="false" ma:fieldId="{5cf76f15-5ced-4ddc-b409-7134ff3c332f}" ma:taxonomyMulti="true" ma:sspId="3c03a497-e7b3-4063-817b-d67fc7b9054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feced-5d3f-47f2-abdc-8aa444217ca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41f96af-3756-4698-8978-e11afb2a1b43}" ma:internalName="TaxCatchAll" ma:showField="CatchAllData" ma:web="45efeced-5d3f-47f2-abdc-8aa444217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22" nillable="true" ma:displayName="Verziószám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1266b29e-a045-4d0d-ba42-8468eda22558" xsi:nil="true"/>
    <_Version xmlns="http://schemas.microsoft.com/sharepoint/v3/fields" xsi:nil="true"/>
    <lcf76f155ced4ddcb4097134ff3c332f xmlns="1266b29e-a045-4d0d-ba42-8468eda22558">
      <Terms xmlns="http://schemas.microsoft.com/office/infopath/2007/PartnerControls"/>
    </lcf76f155ced4ddcb4097134ff3c332f>
    <TaxCatchAll xmlns="45efeced-5d3f-47f2-abdc-8aa444217ca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C1383FF-239A-47BE-B0E0-B3CBAB0AA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66b29e-a045-4d0d-ba42-8468eda22558"/>
    <ds:schemaRef ds:uri="45efeced-5d3f-47f2-abdc-8aa444217caa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B88B1E1-6171-40A2-8078-526B6ED50D70}">
  <ds:schemaRefs>
    <ds:schemaRef ds:uri="http://purl.org/dc/elements/1.1/"/>
    <ds:schemaRef ds:uri="http://schemas.microsoft.com/office/2006/metadata/properties"/>
    <ds:schemaRef ds:uri="261dcbfd-f167-44d1-8d5d-8bd3f8909e8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8b593a4-4805-4cd3-a99e-875e95c19b98"/>
    <ds:schemaRef ds:uri="http://schemas.microsoft.com/office/infopath/2007/PartnerControls"/>
    <ds:schemaRef ds:uri="http://www.w3.org/XML/1998/namespace"/>
    <ds:schemaRef ds:uri="http://purl.org/dc/dcmitype/"/>
    <ds:schemaRef ds:uri="1266b29e-a045-4d0d-ba42-8468eda22558"/>
    <ds:schemaRef ds:uri="http://schemas.microsoft.com/sharepoint/v3/fields"/>
    <ds:schemaRef ds:uri="45efeced-5d3f-47f2-abdc-8aa444217caa"/>
  </ds:schemaRefs>
</ds:datastoreItem>
</file>

<file path=customXml/itemProps3.xml><?xml version="1.0" encoding="utf-8"?>
<ds:datastoreItem xmlns:ds="http://schemas.openxmlformats.org/officeDocument/2006/customXml" ds:itemID="{AC3A2C5A-B9A1-4C0D-8DCC-FF101ECD3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</TotalTime>
  <Words>347</Words>
  <Application>Microsoft Office PowerPoint</Application>
  <PresentationFormat>Szélesvásznú</PresentationFormat>
  <Paragraphs>47</Paragraphs>
  <Slides>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1_Office Theme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Tomzi</dc:creator>
  <cp:lastModifiedBy>Szepesi Tamás</cp:lastModifiedBy>
  <cp:revision>41</cp:revision>
  <dcterms:created xsi:type="dcterms:W3CDTF">2016-11-26T14:36:45Z</dcterms:created>
  <dcterms:modified xsi:type="dcterms:W3CDTF">2022-09-08T07:32:45Z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0x0101006A5200647F466340B38792547CB20F3E</vt:lpwstr>
  </property>
</Properties>
</file>