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3" r:id="rId4"/>
    <p:sldId id="264" r:id="rId5"/>
    <p:sldId id="261" r:id="rId6"/>
    <p:sldId id="258" r:id="rId7"/>
    <p:sldId id="259" r:id="rId8"/>
    <p:sldId id="266" r:id="rId9"/>
    <p:sldId id="265" r:id="rId10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62" autoAdjust="0"/>
  </p:normalViewPr>
  <p:slideViewPr>
    <p:cSldViewPr showGuides="1">
      <p:cViewPr varScale="1">
        <p:scale>
          <a:sx n="108" d="100"/>
          <a:sy n="108" d="100"/>
        </p:scale>
        <p:origin x="130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06/09/2022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‹Nr.›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06/09/2022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5691683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Name of presenter | Conference | Venue | Date </a:t>
            </a:r>
            <a:r>
              <a:rPr lang="en-GB"/>
              <a:t>| Page </a:t>
            </a:r>
            <a:fld id="{6A6D9FA1-99C7-4910-8E32-B85D378B0060}" type="slidenum">
              <a:rPr lang="en-GB" smtClean="0"/>
              <a:pPr algn="r"/>
              <a:t>‹Nr.›</a:t>
            </a:fld>
            <a:endParaRPr lang="en-GB" dirty="0"/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06/09/2022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45" y="2276872"/>
            <a:ext cx="9217024" cy="1296144"/>
          </a:xfrm>
        </p:spPr>
        <p:txBody>
          <a:bodyPr/>
          <a:lstStyle/>
          <a:p>
            <a:r>
              <a:rPr lang="en-US" dirty="0"/>
              <a:t>JT-60SA Massive Gas Injection system</a:t>
            </a:r>
            <a:br>
              <a:rPr lang="en-US" dirty="0"/>
            </a:br>
            <a:r>
              <a:rPr lang="en-US" dirty="0"/>
              <a:t>Status and project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4896544" cy="43204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M. Dibon, G. Matsunaga, S. Nakamura, G. Phillips, C. </a:t>
            </a:r>
            <a:r>
              <a:rPr lang="en-US" dirty="0" err="1"/>
              <a:t>Sozzi</a:t>
            </a:r>
            <a:endParaRPr lang="en-US" dirty="0"/>
          </a:p>
          <a:p>
            <a:r>
              <a:rPr lang="en-US" dirty="0"/>
              <a:t>Acknowledgement: G. </a:t>
            </a:r>
            <a:r>
              <a:rPr lang="en-US" dirty="0" err="1"/>
              <a:t>Giruzzi</a:t>
            </a:r>
            <a:r>
              <a:rPr lang="en-US" dirty="0"/>
              <a:t>, M. </a:t>
            </a:r>
            <a:r>
              <a:rPr lang="en-US" dirty="0" err="1"/>
              <a:t>Hanada</a:t>
            </a:r>
            <a:r>
              <a:rPr lang="en-US" dirty="0"/>
              <a:t>, M. Beck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589240"/>
            <a:ext cx="130175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2</a:t>
            </a:fld>
            <a:endParaRPr lang="en-GB" dirty="0"/>
          </a:p>
        </p:txBody>
      </p:sp>
      <p:pic>
        <p:nvPicPr>
          <p:cNvPr id="3" name="MOV_0140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998730"/>
            <a:ext cx="8892480" cy="50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status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3</a:t>
            </a:fld>
            <a:endParaRPr lang="en-GB" dirty="0"/>
          </a:p>
        </p:txBody>
      </p:sp>
      <p:pic>
        <p:nvPicPr>
          <p:cNvPr id="5" name="MOV_014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00" y="997200"/>
            <a:ext cx="8892480" cy="50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status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96544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78375" y="717698"/>
            <a:ext cx="2005394" cy="495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i="1" dirty="0"/>
              <a:t>Valves function test</a:t>
            </a:r>
          </a:p>
          <a:p>
            <a:pPr marL="57150" indent="0">
              <a:buFont typeface="Arial" panose="020B0604020202020204" pitchFamily="34" charset="0"/>
              <a:buNone/>
            </a:pPr>
            <a:endParaRPr lang="en-US" dirty="0"/>
          </a:p>
          <a:p>
            <a:pPr marL="5715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55182"/>
            <a:ext cx="7630590" cy="120984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0" y="2492896"/>
            <a:ext cx="7630590" cy="121937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810102" y="2132856"/>
            <a:ext cx="133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drop</a:t>
            </a:r>
            <a:endParaRPr lang="de-DE" dirty="0"/>
          </a:p>
        </p:txBody>
      </p:sp>
      <p:cxnSp>
        <p:nvCxnSpPr>
          <p:cNvPr id="41" name="Gerade Verbindung mit Pfeil 40"/>
          <p:cNvCxnSpPr>
            <a:stCxn id="9" idx="0"/>
          </p:cNvCxnSpPr>
          <p:nvPr/>
        </p:nvCxnSpPr>
        <p:spPr>
          <a:xfrm flipH="1" flipV="1">
            <a:off x="7380312" y="1772816"/>
            <a:ext cx="1096739" cy="3600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>
            <a:stCxn id="9" idx="2"/>
          </p:cNvCxnSpPr>
          <p:nvPr/>
        </p:nvCxnSpPr>
        <p:spPr>
          <a:xfrm flipH="1">
            <a:off x="7524328" y="2779187"/>
            <a:ext cx="952723" cy="28977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2978279" y="944691"/>
            <a:ext cx="250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40744"/>
            <a:ext cx="4633642" cy="148089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9" y="5321642"/>
            <a:ext cx="4596576" cy="1553531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4918886" y="3774903"/>
            <a:ext cx="3767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Piezo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discharge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5037346" y="4866028"/>
            <a:ext cx="376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Perfect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curves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piezo</a:t>
            </a:r>
            <a:r>
              <a:rPr lang="de-DE" dirty="0"/>
              <a:t> </a:t>
            </a:r>
            <a:r>
              <a:rPr lang="de-DE" dirty="0" err="1"/>
              <a:t>actuators</a:t>
            </a:r>
            <a:endParaRPr lang="de-DE" dirty="0"/>
          </a:p>
        </p:txBody>
      </p:sp>
      <p:sp>
        <p:nvSpPr>
          <p:cNvPr id="5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93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status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896544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609600" y="845096"/>
            <a:ext cx="1730152" cy="49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i="1" dirty="0"/>
              <a:t>Lab setup</a:t>
            </a:r>
          </a:p>
          <a:p>
            <a:pPr marL="57150" indent="0">
              <a:buFont typeface="Arial" panose="020B0604020202020204" pitchFamily="34" charset="0"/>
              <a:buNone/>
            </a:pPr>
            <a:endParaRPr lang="en-US" dirty="0"/>
          </a:p>
          <a:p>
            <a:pPr marL="5715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55" y="1772816"/>
            <a:ext cx="6972200" cy="3921863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1644003" y="3329703"/>
            <a:ext cx="1584176" cy="1440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2621" y="320519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cxnSp>
        <p:nvCxnSpPr>
          <p:cNvPr id="14" name="Gerade Verbindung mit Pfeil 13"/>
          <p:cNvCxnSpPr>
            <a:stCxn id="12" idx="3"/>
            <a:endCxn id="11" idx="1"/>
          </p:cNvCxnSpPr>
          <p:nvPr/>
        </p:nvCxnSpPr>
        <p:spPr>
          <a:xfrm>
            <a:off x="971080" y="3528356"/>
            <a:ext cx="904920" cy="12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2510181" y="2676500"/>
            <a:ext cx="1069776" cy="670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35496" y="2042499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PLC</a:t>
            </a:r>
          </a:p>
        </p:txBody>
      </p:sp>
      <p:cxnSp>
        <p:nvCxnSpPr>
          <p:cNvPr id="19" name="Gerade Verbindung mit Pfeil 18"/>
          <p:cNvCxnSpPr>
            <a:stCxn id="18" idx="3"/>
            <a:endCxn id="16" idx="1"/>
          </p:cNvCxnSpPr>
          <p:nvPr/>
        </p:nvCxnSpPr>
        <p:spPr>
          <a:xfrm>
            <a:off x="963955" y="2365665"/>
            <a:ext cx="1702891" cy="4089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2766979" y="1654899"/>
            <a:ext cx="1318699" cy="670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2070359" y="92601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Gerade Verbindung mit Pfeil 23"/>
          <p:cNvCxnSpPr>
            <a:stCxn id="23" idx="2"/>
            <a:endCxn id="22" idx="0"/>
          </p:cNvCxnSpPr>
          <p:nvPr/>
        </p:nvCxnSpPr>
        <p:spPr>
          <a:xfrm>
            <a:off x="2714125" y="1572349"/>
            <a:ext cx="712204" cy="825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>
            <a:off x="4685541" y="3878572"/>
            <a:ext cx="1205093" cy="9310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8068174" y="1701347"/>
            <a:ext cx="107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MGI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valves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Gerade Verbindung mit Pfeil 28"/>
          <p:cNvCxnSpPr>
            <a:stCxn id="63" idx="1"/>
            <a:endCxn id="27" idx="6"/>
          </p:cNvCxnSpPr>
          <p:nvPr/>
        </p:nvCxnSpPr>
        <p:spPr>
          <a:xfrm flipH="1">
            <a:off x="5890634" y="4041581"/>
            <a:ext cx="2137750" cy="302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3228180" y="3390053"/>
            <a:ext cx="1841302" cy="676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4311229" y="581543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Gerade Verbindung mit Pfeil 33"/>
          <p:cNvCxnSpPr>
            <a:stCxn id="33" idx="0"/>
            <a:endCxn id="32" idx="4"/>
          </p:cNvCxnSpPr>
          <p:nvPr/>
        </p:nvCxnSpPr>
        <p:spPr>
          <a:xfrm flipH="1" flipV="1">
            <a:off x="4148831" y="4066818"/>
            <a:ext cx="780516" cy="17486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Ellipse 36"/>
          <p:cNvSpPr/>
          <p:nvPr/>
        </p:nvSpPr>
        <p:spPr>
          <a:xfrm>
            <a:off x="3705877" y="2723344"/>
            <a:ext cx="1147748" cy="6702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4296530" y="1052736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Profibus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(110 m)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Central PLC &lt;-&gt; gas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erade Verbindung mit Pfeil 38"/>
          <p:cNvCxnSpPr>
            <a:stCxn id="38" idx="2"/>
            <a:endCxn id="37" idx="7"/>
          </p:cNvCxnSpPr>
          <p:nvPr/>
        </p:nvCxnSpPr>
        <p:spPr>
          <a:xfrm flipH="1">
            <a:off x="4685541" y="1699067"/>
            <a:ext cx="1069081" cy="11224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5962044" y="5699863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cables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(250 m)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(280 m)</a:t>
            </a:r>
          </a:p>
        </p:txBody>
      </p:sp>
      <p:cxnSp>
        <p:nvCxnSpPr>
          <p:cNvPr id="44" name="Gerade Verbindung mit Pfeil 43"/>
          <p:cNvCxnSpPr>
            <a:stCxn id="42" idx="0"/>
          </p:cNvCxnSpPr>
          <p:nvPr/>
        </p:nvCxnSpPr>
        <p:spPr>
          <a:xfrm flipH="1" flipV="1">
            <a:off x="6411197" y="5229200"/>
            <a:ext cx="694750" cy="4706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801321" y="4732886"/>
            <a:ext cx="1609876" cy="959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Ellipse 47"/>
          <p:cNvSpPr/>
          <p:nvPr/>
        </p:nvSpPr>
        <p:spPr>
          <a:xfrm>
            <a:off x="3134344" y="4034669"/>
            <a:ext cx="1040827" cy="922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mit Pfeil 48"/>
          <p:cNvCxnSpPr>
            <a:stCxn id="52" idx="0"/>
            <a:endCxn id="48" idx="4"/>
          </p:cNvCxnSpPr>
          <p:nvPr/>
        </p:nvCxnSpPr>
        <p:spPr>
          <a:xfrm flipV="1">
            <a:off x="3650363" y="4956991"/>
            <a:ext cx="4395" cy="8367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3045069" y="5793714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regulators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Ellipse 54"/>
          <p:cNvSpPr/>
          <p:nvPr/>
        </p:nvSpPr>
        <p:spPr>
          <a:xfrm>
            <a:off x="2363014" y="4719913"/>
            <a:ext cx="1040827" cy="922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Textfeld 57"/>
          <p:cNvSpPr txBox="1"/>
          <p:nvPr/>
        </p:nvSpPr>
        <p:spPr>
          <a:xfrm>
            <a:off x="1402185" y="584631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vessel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fixtures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Gerade Verbindung mit Pfeil 58"/>
          <p:cNvCxnSpPr>
            <a:stCxn id="58" idx="0"/>
            <a:endCxn id="55" idx="3"/>
          </p:cNvCxnSpPr>
          <p:nvPr/>
        </p:nvCxnSpPr>
        <p:spPr>
          <a:xfrm flipV="1">
            <a:off x="1956183" y="5507164"/>
            <a:ext cx="559257" cy="3391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Ellipse 61"/>
          <p:cNvSpPr/>
          <p:nvPr/>
        </p:nvSpPr>
        <p:spPr>
          <a:xfrm>
            <a:off x="5611537" y="3446463"/>
            <a:ext cx="861331" cy="716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/>
          <p:cNvSpPr txBox="1"/>
          <p:nvPr/>
        </p:nvSpPr>
        <p:spPr>
          <a:xfrm>
            <a:off x="8028384" y="3579916"/>
            <a:ext cx="107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Feed throughs</a:t>
            </a:r>
          </a:p>
        </p:txBody>
      </p:sp>
      <p:cxnSp>
        <p:nvCxnSpPr>
          <p:cNvPr id="66" name="Gerade Verbindung mit Pfeil 65"/>
          <p:cNvCxnSpPr>
            <a:stCxn id="28" idx="1"/>
            <a:endCxn id="62" idx="7"/>
          </p:cNvCxnSpPr>
          <p:nvPr/>
        </p:nvCxnSpPr>
        <p:spPr>
          <a:xfrm flipH="1">
            <a:off x="6346729" y="2024513"/>
            <a:ext cx="1721445" cy="1526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941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787208" cy="457200"/>
          </a:xfrm>
        </p:spPr>
        <p:txBody>
          <a:bodyPr/>
          <a:lstStyle/>
          <a:p>
            <a:r>
              <a:rPr lang="en-US" dirty="0"/>
              <a:t>System status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/>
              <a:t>Deliverables named in Annex B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5496" y="1345381"/>
            <a:ext cx="907300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MGI valves with mounting clamps and pipes to go through the stabilizing plate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altLang="de-DE" sz="1600" dirty="0" bmk="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feedthrough flanges ICF 114 with pressure gauges, pneumatic valves and potential breaks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mineral/PEEK insulated cable bundles for electrical supply in vessel (bundle diameter: 18 mm)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cables for electric supply from trigger modules in transfer room to vessel feedthroughs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gas preparation station with control equipment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trigger modules for the MGI valves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trigger signal selection modules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delay modules for timer signals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Siemens S7 PLC for controlling the gas preparation station and the trigger modules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control computer with monitor for control interface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</a:t>
            </a:r>
            <a:r>
              <a:rPr lang="en-GB" altLang="de-DE" sz="16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Profibus</a:t>
            </a: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cable from the gas preparation station under the torus hall to the PLC in the transfer room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 signal cables (10x0.25mm) from two boundary boxes in the torus hall to the PLC in the transfer room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optical fibre cable from the PLC in the transfer room to the control computer in the control room</a:t>
            </a:r>
            <a:endParaRPr lang="de-DE" altLang="de-DE" sz="1600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 pressure booster for H</a:t>
            </a:r>
            <a:r>
              <a:rPr lang="en-GB" altLang="de-DE" sz="1600" baseline="-30000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en-GB" altLang="de-DE" sz="1600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and D</a:t>
            </a:r>
            <a:r>
              <a:rPr lang="en-GB" altLang="de-DE" sz="1600" baseline="-30000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endParaRPr lang="de-DE" altLang="de-DE" sz="1600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 pressure regulators for gas bottles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spare parts as defined in section 10</a:t>
            </a:r>
            <a:endParaRPr lang="de-DE" altLang="de-DE" sz="1600" dirty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de-DE" sz="1600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documentation as defined in section 12.1</a:t>
            </a:r>
            <a:endParaRPr lang="en-GB" altLang="de-DE" sz="1600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83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activities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7504" y="1474906"/>
            <a:ext cx="750795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Valve testing at IPP (Sep. 2022 – Nov.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Function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Pressure test of front reservoir at 100 bar (1.25 times design pressure)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Pressure test of rear reservoir at 25 bar (1.25 times design pressure)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200 operation cycle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Vacuum leak test in hot and cold 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Baking at 200 °C for 10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Vacuum leak test in hot and cold 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Outgassing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Inspector from QST on 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testing at IPP (Sep. 2022 – Dec. 2022)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Electrical insulation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Full setup of MGI system in the lab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of manual and automatic operation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Documentation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7</a:t>
            </a:fld>
            <a:endParaRPr lang="en-GB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/>
              <a:t>Offsite testing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F2CEC97-BB1F-8E5A-7D16-44F1F29A4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179" y="2636912"/>
            <a:ext cx="365310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20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activities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7504" y="1480716"/>
            <a:ext cx="549817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Packing and shipping (Dec. 2022 – Jan. 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Transfer of ownership from IPP to F4E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F4E organizes packing and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inspection on arrival in Naka (early 2023)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Unpacking and on-site 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Quick assembly of the system for function test </a:t>
            </a:r>
            <a:r>
              <a:rPr lang="en-US"/>
              <a:t>if </a:t>
            </a:r>
            <a:br>
              <a:rPr lang="en-US" dirty="0"/>
            </a:br>
            <a:r>
              <a:rPr lang="en-US"/>
              <a:t>possible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Transfer of ownership from F4E to QST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of the MGI system (Feb. 2024)</a:t>
            </a:r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256421"/>
              </p:ext>
            </p:extLst>
          </p:nvPr>
        </p:nvGraphicFramePr>
        <p:xfrm>
          <a:off x="5899612" y="836712"/>
          <a:ext cx="3105414" cy="326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708">
                  <a:extLst>
                    <a:ext uri="{9D8B030D-6E8A-4147-A177-3AD203B41FA5}">
                      <a16:colId xmlns:a16="http://schemas.microsoft.com/office/drawing/2014/main" val="808357831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2088408852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461715842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4097958016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715730957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1138722413"/>
                    </a:ext>
                  </a:extLst>
                </a:gridCol>
                <a:gridCol w="309451">
                  <a:extLst>
                    <a:ext uri="{9D8B030D-6E8A-4147-A177-3AD203B41FA5}">
                      <a16:colId xmlns:a16="http://schemas.microsoft.com/office/drawing/2014/main" val="2163110435"/>
                    </a:ext>
                  </a:extLst>
                </a:gridCol>
              </a:tblGrid>
              <a:tr h="6535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</a:t>
                      </a:r>
                    </a:p>
                    <a:p>
                      <a:r>
                        <a:rPr lang="en-GB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 </a:t>
                      </a:r>
                    </a:p>
                    <a:p>
                      <a:r>
                        <a:rPr lang="en-GB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N</a:t>
                      </a:r>
                    </a:p>
                    <a:p>
                      <a:r>
                        <a:rPr lang="en-GB" sz="1200" baseline="0" dirty="0"/>
                        <a:t>22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</a:t>
                      </a:r>
                    </a:p>
                    <a:p>
                      <a:r>
                        <a:rPr lang="en-GB" sz="1200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J</a:t>
                      </a:r>
                    </a:p>
                    <a:p>
                      <a:r>
                        <a:rPr lang="en-GB" sz="12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aseline="0" dirty="0"/>
                        <a:t>F </a:t>
                      </a:r>
                    </a:p>
                    <a:p>
                      <a:r>
                        <a:rPr lang="en-GB" sz="1200" baseline="0" dirty="0"/>
                        <a:t>23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521049"/>
                  </a:ext>
                </a:extLst>
              </a:tr>
              <a:tr h="522868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MGI valves</a:t>
                      </a:r>
                      <a:r>
                        <a:rPr lang="en-US" sz="1200" baseline="0" noProof="0" dirty="0"/>
                        <a:t> function tests</a:t>
                      </a:r>
                      <a:endParaRPr lang="en-US" sz="12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026311"/>
                  </a:ext>
                </a:extLst>
              </a:tr>
              <a:tr h="522868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Pressure / leak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61990"/>
                  </a:ext>
                </a:extLst>
              </a:tr>
              <a:tr h="522868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System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02347"/>
                  </a:ext>
                </a:extLst>
              </a:tr>
              <a:tr h="522868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Packing and shipping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971291"/>
                  </a:ext>
                </a:extLst>
              </a:tr>
              <a:tr h="522868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On-site system inspection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302477"/>
                  </a:ext>
                </a:extLst>
              </a:tr>
            </a:tbl>
          </a:graphicData>
        </a:graphic>
      </p:graphicFrame>
      <p:sp>
        <p:nvSpPr>
          <p:cNvPr id="8" name="Rectangle 14"/>
          <p:cNvSpPr/>
          <p:nvPr/>
        </p:nvSpPr>
        <p:spPr>
          <a:xfrm>
            <a:off x="7166525" y="1541957"/>
            <a:ext cx="645835" cy="4117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14"/>
          <p:cNvSpPr/>
          <p:nvPr/>
        </p:nvSpPr>
        <p:spPr>
          <a:xfrm>
            <a:off x="7166525" y="2587923"/>
            <a:ext cx="883241" cy="4117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14"/>
          <p:cNvSpPr/>
          <p:nvPr/>
        </p:nvSpPr>
        <p:spPr>
          <a:xfrm>
            <a:off x="7522197" y="2064940"/>
            <a:ext cx="159703" cy="4117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4"/>
          <p:cNvSpPr/>
          <p:nvPr/>
        </p:nvSpPr>
        <p:spPr>
          <a:xfrm>
            <a:off x="8118084" y="3109198"/>
            <a:ext cx="549933" cy="4117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4"/>
          <p:cNvSpPr/>
          <p:nvPr/>
        </p:nvSpPr>
        <p:spPr>
          <a:xfrm>
            <a:off x="8708656" y="3630189"/>
            <a:ext cx="288419" cy="41175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8</a:t>
            </a:fld>
            <a:endParaRPr lang="en-GB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/>
              <a:t>Project plan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15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activities</a:t>
            </a:r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/>
          <a:p>
            <a:pPr algn="r"/>
            <a:r>
              <a:rPr lang="en-GB" dirty="0"/>
              <a:t>M. Dibon | WPSA | Budapest | 08.09.2022 | Page </a:t>
            </a:r>
            <a:fld id="{6A6D9FA1-99C7-4910-8E32-B85D378B0060}" type="slidenum">
              <a:rPr lang="en-GB" smtClean="0"/>
              <a:pPr algn="r"/>
              <a:t>9</a:t>
            </a:fld>
            <a:endParaRPr lang="en-GB" dirty="0"/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i="1" dirty="0"/>
              <a:t>Commissioning plan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107504" y="1340768"/>
            <a:ext cx="806079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Commissioning can be done directly after installation of the MGI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vacuum / plasma necessary for 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Commissioning will include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Inclusion of interlock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Inclusion of H2 alarm signal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of machine timer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Adjustment of system parameters (Filling time, pressure drop,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Final system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vessel has to be empty when valves are fired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commissioning plan has to be worked out together with QST colleagues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7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704</Words>
  <Application>Microsoft Office PowerPoint</Application>
  <PresentationFormat>Bildschirmpräsentation (4:3)</PresentationFormat>
  <Paragraphs>128</Paragraphs>
  <Slides>9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JT-60SA Massive Gas Injection system Status and project plan</vt:lpstr>
      <vt:lpstr>System status</vt:lpstr>
      <vt:lpstr>System status</vt:lpstr>
      <vt:lpstr>System status</vt:lpstr>
      <vt:lpstr>System status</vt:lpstr>
      <vt:lpstr>System status</vt:lpstr>
      <vt:lpstr>Future activities</vt:lpstr>
      <vt:lpstr>Future activities</vt:lpstr>
      <vt:lpstr>Future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Mathias Dibon</cp:lastModifiedBy>
  <cp:revision>301</cp:revision>
  <cp:lastPrinted>2014-10-16T14:51:28Z</cp:lastPrinted>
  <dcterms:created xsi:type="dcterms:W3CDTF">2014-10-27T16:40:37Z</dcterms:created>
  <dcterms:modified xsi:type="dcterms:W3CDTF">2022-09-06T08:39:18Z</dcterms:modified>
</cp:coreProperties>
</file>