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324" r:id="rId3"/>
    <p:sldId id="328" r:id="rId4"/>
    <p:sldId id="325" r:id="rId5"/>
    <p:sldId id="329" r:id="rId6"/>
    <p:sldId id="330" r:id="rId7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3399"/>
    <a:srgbClr val="FFC000"/>
    <a:srgbClr val="7F7F7F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3" autoAdjust="0"/>
    <p:restoredTop sz="94179" autoAdjust="0"/>
  </p:normalViewPr>
  <p:slideViewPr>
    <p:cSldViewPr showGuides="1">
      <p:cViewPr varScale="1">
        <p:scale>
          <a:sx n="145" d="100"/>
          <a:sy n="145" d="100"/>
        </p:scale>
        <p:origin x="414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08/09/2022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‹Nr.›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08/09/2022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3438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</a:t>
            </a:r>
            <a:r>
              <a:rPr lang="en-US" smtClean="0"/>
              <a:t>of presenter</a:t>
            </a:r>
            <a:endParaRPr lang="en-US" dirty="0" smtClean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xmlns="" id="{811F0D9A-94BA-EE48-9317-87017801B2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750" y="4295410"/>
            <a:ext cx="3627746" cy="74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67240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/>
              <a:t>Jonas Schwenzer | BA Kick-off Workshop | March 2021 | Page </a:t>
            </a:r>
            <a:fld id="{6A6D9FA1-99C7-4910-8E32-B85D378B0060}" type="slidenum">
              <a:rPr lang="en-GB" smtClean="0"/>
              <a:pPr algn="r"/>
              <a:t>‹Nr.›</a:t>
            </a:fld>
            <a:endParaRPr lang="en-GB" dirty="0"/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08/09/2022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15.tiff"/><Relationship Id="rId4" Type="http://schemas.openxmlformats.org/officeDocument/2006/relationships/image" Target="../media/image9.jpeg"/><Relationship Id="rId9" Type="http://schemas.openxmlformats.org/officeDocument/2006/relationships/image" Target="../media/image14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887674"/>
            <a:ext cx="8496944" cy="972108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FP8 enhancement commissioning – </a:t>
            </a:r>
            <a:br>
              <a:rPr lang="en-GB" dirty="0" smtClean="0">
                <a:latin typeface="+mn-lt"/>
              </a:rPr>
            </a:br>
            <a:r>
              <a:rPr lang="en-GB" dirty="0" err="1" smtClean="0">
                <a:latin typeface="+mn-lt"/>
              </a:rPr>
              <a:t>Divertor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cryopump</a:t>
            </a:r>
            <a:r>
              <a:rPr lang="en-GB" dirty="0" smtClean="0">
                <a:latin typeface="+mn-lt"/>
              </a:rPr>
              <a:t> system</a:t>
            </a:r>
            <a:br>
              <a:rPr lang="en-GB" dirty="0" smtClean="0">
                <a:latin typeface="+mn-lt"/>
              </a:rPr>
            </a:br>
            <a:endParaRPr lang="en-US" sz="2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219822"/>
            <a:ext cx="5688632" cy="720080"/>
          </a:xfrm>
        </p:spPr>
        <p:txBody>
          <a:bodyPr>
            <a:normAutofit/>
          </a:bodyPr>
          <a:lstStyle/>
          <a:p>
            <a:r>
              <a:rPr lang="en-US" sz="1600" b="0" u="sng" dirty="0" smtClean="0"/>
              <a:t>Christian Day</a:t>
            </a:r>
            <a:r>
              <a:rPr lang="en-US" sz="1600" b="0" dirty="0" smtClean="0"/>
              <a:t>, Volker </a:t>
            </a:r>
            <a:r>
              <a:rPr lang="en-US" sz="1600" b="0" dirty="0" err="1" smtClean="0"/>
              <a:t>Hauer</a:t>
            </a:r>
            <a:r>
              <a:rPr lang="en-US" sz="1600" b="0" dirty="0" smtClean="0"/>
              <a:t> and the F4E-QST-CRP team</a:t>
            </a:r>
            <a:endParaRPr lang="en-US" sz="1600" b="0" dirty="0" smtClean="0"/>
          </a:p>
          <a:p>
            <a:endParaRPr lang="en-US" dirty="0" smtClean="0"/>
          </a:p>
        </p:txBody>
      </p:sp>
      <p:pic>
        <p:nvPicPr>
          <p:cNvPr id="4" name="Picture 13" descr="KIT-Logo-rgb_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9942"/>
            <a:ext cx="1367234" cy="63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282" y="4286352"/>
            <a:ext cx="14732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231" y="4208021"/>
            <a:ext cx="1432329" cy="77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err="1" smtClean="0">
                <a:latin typeface="+mn-lt"/>
              </a:rPr>
              <a:t>Contract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status</a:t>
            </a:r>
            <a:endParaRPr lang="de-DE" sz="2400" dirty="0">
              <a:latin typeface="+mn-lt"/>
            </a:endParaRPr>
          </a:p>
        </p:txBody>
      </p:sp>
      <p:sp>
        <p:nvSpPr>
          <p:cNvPr id="16" name="Content Placeholder 2"/>
          <p:cNvSpPr>
            <a:spLocks noGrp="1"/>
          </p:cNvSpPr>
          <p:nvPr/>
        </p:nvSpPr>
        <p:spPr>
          <a:xfrm>
            <a:off x="179512" y="555526"/>
            <a:ext cx="8712968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Manufacturing contract (for 9 ident.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cryopumps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 + 1 spare) awarded in Jan 2021.</a:t>
            </a:r>
          </a:p>
          <a:p>
            <a:pPr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The Annex B (Tech Spec) has been signed in Aug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2020</a:t>
            </a:r>
          </a:p>
          <a:p>
            <a:pPr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The PA + Annex A has been signed in July 2021.</a:t>
            </a:r>
          </a:p>
          <a:p>
            <a:pPr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The mirror Tech Spec between F4E and the manufacturer has been amended up to Sep 2021. In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Mar 2022, the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contract with the manufacturer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has been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re-baselined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in view of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manufacturing issues (welds, glue) that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mainly evolved in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Q4/2021. This will provide an 11</a:t>
            </a:r>
            <a:r>
              <a:rPr lang="en-US" sz="16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th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cryopump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 that undergoes special testing to demonstrate manufacturing procedures. Original delivery of 10 is unchanged, hence no impact on PA. 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itchFamily="2" charset="2"/>
            </a:endParaRPr>
          </a:p>
          <a:p>
            <a:pPr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There are now 4 deliveries to QST:</a:t>
            </a:r>
          </a:p>
          <a:p>
            <a:pPr lvl="1"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The in-vessel supports in September 2021</a:t>
            </a:r>
          </a:p>
          <a:p>
            <a:pPr lvl="1"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The first batch (minimum 3 of the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cryopumps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) by Nov 2022</a:t>
            </a:r>
          </a:p>
          <a:p>
            <a:pPr lvl="1"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The remaining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cryopumps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 by Dec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2022 (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i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s June in the PA)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itchFamily="2" charset="2"/>
            </a:endParaRPr>
          </a:p>
          <a:p>
            <a:pPr lvl="1"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The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11</a:t>
            </a:r>
            <a:r>
              <a:rPr lang="en-US" sz="16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th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cryopump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by Mar 2023.</a:t>
            </a:r>
          </a:p>
          <a:p>
            <a:pPr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But end of the manufacturing contract only by Easter 2023. This requires resources in 2023 for final follow-up of the contract (in particular ADP review).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936338" y="1175361"/>
            <a:ext cx="1207254" cy="307777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400" dirty="0" smtClean="0"/>
              <a:t>BA_D_2AFTL3</a:t>
            </a:r>
            <a:endParaRPr lang="en-US" sz="1400" dirty="0"/>
          </a:p>
        </p:txBody>
      </p:sp>
      <p:sp>
        <p:nvSpPr>
          <p:cNvPr id="20" name="Textfeld 19"/>
          <p:cNvSpPr txBox="1"/>
          <p:nvPr/>
        </p:nvSpPr>
        <p:spPr>
          <a:xfrm>
            <a:off x="6012160" y="843728"/>
            <a:ext cx="1063368" cy="276999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200" dirty="0" smtClean="0"/>
              <a:t>BA_D_29VESF</a:t>
            </a:r>
            <a:endParaRPr lang="en-US" sz="1200" dirty="0"/>
          </a:p>
        </p:txBody>
      </p:sp>
      <p:sp>
        <p:nvSpPr>
          <p:cNvPr id="21" name="Textfeld 20"/>
          <p:cNvSpPr txBox="1"/>
          <p:nvPr/>
        </p:nvSpPr>
        <p:spPr>
          <a:xfrm>
            <a:off x="7553049" y="2978346"/>
            <a:ext cx="1258550" cy="307777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400" dirty="0" smtClean="0"/>
              <a:t>BA_D_29SPDN</a:t>
            </a:r>
            <a:endParaRPr lang="en-US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6588224" y="3304480"/>
            <a:ext cx="2178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err="1" smtClean="0"/>
              <a:t>Full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scope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by</a:t>
            </a:r>
            <a:r>
              <a:rPr lang="de-DE" sz="1400" i="1" dirty="0" smtClean="0"/>
              <a:t> end </a:t>
            </a:r>
            <a:r>
              <a:rPr lang="de-DE" sz="1400" i="1" dirty="0" err="1" smtClean="0"/>
              <a:t>Dec</a:t>
            </a:r>
            <a:r>
              <a:rPr lang="de-DE" sz="1400" i="1" dirty="0" smtClean="0"/>
              <a:t> 2022.</a:t>
            </a:r>
            <a:endParaRPr lang="de-DE" sz="1400" i="1" dirty="0"/>
          </a:p>
        </p:txBody>
      </p:sp>
      <p:sp>
        <p:nvSpPr>
          <p:cNvPr id="9" name="Geschweifte Klammer rechts 8"/>
          <p:cNvSpPr/>
          <p:nvPr/>
        </p:nvSpPr>
        <p:spPr>
          <a:xfrm>
            <a:off x="6461226" y="3037072"/>
            <a:ext cx="126998" cy="871221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 smtClean="0"/>
              <a:t>Chr. Day | WPSA General Planning Meeting | Sep 2022 | Page </a:t>
            </a:r>
            <a:fld id="{6A6D9FA1-99C7-4910-8E32-B85D378B0060}" type="slidenum">
              <a:rPr lang="en-GB" smtClean="0"/>
              <a:pPr algn="r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35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err="1" smtClean="0">
                <a:latin typeface="+mn-lt"/>
              </a:rPr>
              <a:t>Current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manufacturing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status</a:t>
            </a:r>
            <a:endParaRPr lang="de-DE" sz="2400" dirty="0">
              <a:latin typeface="+mn-lt"/>
            </a:endParaRPr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 smtClean="0"/>
              <a:t>Chr. Day | WPSA General Planning Meeting | Sep 2022 | Page </a:t>
            </a:r>
            <a:fld id="{6A6D9FA1-99C7-4910-8E32-B85D378B0060}" type="slidenum">
              <a:rPr lang="en-GB" smtClean="0"/>
              <a:pPr algn="r"/>
              <a:t>3</a:t>
            </a:fld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45" y="2190676"/>
            <a:ext cx="2500192" cy="187710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84941" y="4092545"/>
            <a:ext cx="2210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err="1" smtClean="0"/>
              <a:t>Pressure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testing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of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hydroformed</a:t>
            </a:r>
            <a:r>
              <a:rPr lang="de-DE" sz="1200" i="1" dirty="0" smtClean="0"/>
              <a:t> </a:t>
            </a:r>
          </a:p>
          <a:p>
            <a:r>
              <a:rPr lang="de-DE" sz="1200" i="1" dirty="0" err="1" smtClean="0"/>
              <a:t>components</a:t>
            </a:r>
            <a:endParaRPr lang="de-DE" sz="1200" i="1" dirty="0"/>
          </a:p>
        </p:txBody>
      </p:sp>
      <p:pic>
        <p:nvPicPr>
          <p:cNvPr id="6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783" y="791838"/>
            <a:ext cx="1536968" cy="1369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412" y="858518"/>
            <a:ext cx="2295926" cy="126285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156176" y="541195"/>
            <a:ext cx="1297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smtClean="0"/>
              <a:t>Sensor </a:t>
            </a:r>
            <a:r>
              <a:rPr lang="de-DE" sz="1200" i="1" dirty="0" err="1" smtClean="0"/>
              <a:t>calibration</a:t>
            </a:r>
            <a:endParaRPr lang="de-DE" sz="1200" i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/>
          <a:srcRect l="53150" t="29802" r="5113" b="31245"/>
          <a:stretch/>
        </p:blipFill>
        <p:spPr>
          <a:xfrm>
            <a:off x="6651202" y="3432668"/>
            <a:ext cx="2277919" cy="1160449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427711" y="4637670"/>
            <a:ext cx="3517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err="1" smtClean="0"/>
              <a:t>Uniformity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of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Pressure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drop</a:t>
            </a:r>
            <a:r>
              <a:rPr lang="de-DE" sz="1200" i="1" dirty="0"/>
              <a:t> </a:t>
            </a:r>
            <a:r>
              <a:rPr lang="de-DE" sz="1200" i="1" dirty="0" err="1" smtClean="0"/>
              <a:t>among</a:t>
            </a:r>
            <a:r>
              <a:rPr lang="de-DE" sz="1200" i="1" dirty="0" smtClean="0"/>
              <a:t> 80 K </a:t>
            </a:r>
            <a:r>
              <a:rPr lang="de-DE" sz="1200" i="1" dirty="0" err="1" smtClean="0"/>
              <a:t>base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plates</a:t>
            </a:r>
            <a:endParaRPr lang="de-DE" sz="1200" i="1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99"/>
          <a:stretch/>
        </p:blipFill>
        <p:spPr>
          <a:xfrm>
            <a:off x="5427711" y="2274214"/>
            <a:ext cx="3501410" cy="1146159"/>
          </a:xfrm>
          <a:prstGeom prst="rect">
            <a:avLst/>
          </a:prstGeom>
        </p:spPr>
      </p:pic>
      <p:pic>
        <p:nvPicPr>
          <p:cNvPr id="13" name="Grafik 12"/>
          <p:cNvPicPr/>
          <p:nvPr/>
        </p:nvPicPr>
        <p:blipFill rotWithShape="1">
          <a:blip r:embed="rId7"/>
          <a:srcRect l="38256" t="14262" r="46856" b="22856"/>
          <a:stretch/>
        </p:blipFill>
        <p:spPr>
          <a:xfrm rot="16200000">
            <a:off x="4865755" y="2963108"/>
            <a:ext cx="936040" cy="2209349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2809772" y="4377559"/>
            <a:ext cx="1480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smtClean="0"/>
              <a:t>Dimensional check </a:t>
            </a:r>
            <a:r>
              <a:rPr lang="de-DE" sz="1200" i="1" dirty="0" err="1" smtClean="0"/>
              <a:t>of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the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baffle</a:t>
            </a:r>
            <a:r>
              <a:rPr lang="de-DE" sz="1200" i="1" dirty="0" smtClean="0"/>
              <a:t> blades</a:t>
            </a:r>
            <a:endParaRPr lang="de-DE" sz="1200" i="1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852" y="2104402"/>
            <a:ext cx="2033250" cy="1524938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2731822" y="3661524"/>
            <a:ext cx="1356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err="1" smtClean="0"/>
              <a:t>Charcoal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binder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application</a:t>
            </a:r>
            <a:r>
              <a:rPr lang="de-DE" sz="1200" i="1" dirty="0" smtClean="0"/>
              <a:t> </a:t>
            </a:r>
          </a:p>
          <a:p>
            <a:r>
              <a:rPr lang="de-DE" sz="1200" i="1" dirty="0" err="1" smtClean="0"/>
              <a:t>demonstration</a:t>
            </a:r>
            <a:endParaRPr lang="de-DE" sz="1200" i="1" dirty="0" smtClean="0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587" y="615847"/>
            <a:ext cx="2034408" cy="1272758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45" y="606979"/>
            <a:ext cx="2245097" cy="126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>
                <a:latin typeface="+mn-lt"/>
              </a:rPr>
              <a:t>Project </a:t>
            </a:r>
            <a:r>
              <a:rPr lang="de-DE" sz="2400" dirty="0" err="1" smtClean="0">
                <a:latin typeface="+mn-lt"/>
              </a:rPr>
              <a:t>timeline</a:t>
            </a:r>
            <a:r>
              <a:rPr lang="de-DE" sz="2400" dirty="0" smtClean="0">
                <a:latin typeface="+mn-lt"/>
              </a:rPr>
              <a:t> 2023</a:t>
            </a:r>
            <a:endParaRPr lang="de-DE" sz="2400" dirty="0">
              <a:latin typeface="+mn-lt"/>
            </a:endParaRPr>
          </a:p>
        </p:txBody>
      </p:sp>
      <p:sp>
        <p:nvSpPr>
          <p:cNvPr id="5" name="Pfeil nach rechts 4"/>
          <p:cNvSpPr/>
          <p:nvPr/>
        </p:nvSpPr>
        <p:spPr>
          <a:xfrm>
            <a:off x="800200" y="1796731"/>
            <a:ext cx="7200800" cy="93610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912341" y="2066610"/>
            <a:ext cx="360040" cy="36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660313" y="2582699"/>
            <a:ext cx="1224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u="sng" dirty="0" smtClean="0"/>
              <a:t>Jan 2023</a:t>
            </a:r>
          </a:p>
          <a:p>
            <a:r>
              <a:rPr lang="de-DE" sz="1400" i="1" dirty="0" smtClean="0"/>
              <a:t>10 </a:t>
            </a:r>
            <a:r>
              <a:rPr lang="de-DE" sz="1400" i="1" dirty="0" err="1" smtClean="0"/>
              <a:t>cryopumps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delivered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to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Naka</a:t>
            </a:r>
            <a:endParaRPr lang="de-DE" sz="1400" i="1" dirty="0"/>
          </a:p>
        </p:txBody>
      </p:sp>
      <p:sp>
        <p:nvSpPr>
          <p:cNvPr id="49" name="Ellipse 48"/>
          <p:cNvSpPr/>
          <p:nvPr/>
        </p:nvSpPr>
        <p:spPr>
          <a:xfrm>
            <a:off x="2303748" y="2062871"/>
            <a:ext cx="360040" cy="36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Textfeld 49"/>
          <p:cNvSpPr txBox="1"/>
          <p:nvPr/>
        </p:nvSpPr>
        <p:spPr>
          <a:xfrm>
            <a:off x="2051720" y="2565972"/>
            <a:ext cx="12241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u="sng" dirty="0" smtClean="0"/>
              <a:t>Mar 2023</a:t>
            </a:r>
          </a:p>
          <a:p>
            <a:r>
              <a:rPr lang="de-DE" sz="1400" i="1" dirty="0" smtClean="0"/>
              <a:t>11th  </a:t>
            </a:r>
            <a:r>
              <a:rPr lang="de-DE" sz="1400" i="1" dirty="0" err="1" smtClean="0"/>
              <a:t>cryopump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delivered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to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Naka</a:t>
            </a:r>
            <a:endParaRPr lang="de-DE" sz="1400" i="1" dirty="0"/>
          </a:p>
        </p:txBody>
      </p:sp>
      <p:cxnSp>
        <p:nvCxnSpPr>
          <p:cNvPr id="9" name="Gerader Verbinder 8"/>
          <p:cNvCxnSpPr/>
          <p:nvPr/>
        </p:nvCxnSpPr>
        <p:spPr>
          <a:xfrm>
            <a:off x="5652120" y="2264783"/>
            <a:ext cx="1512168" cy="104"/>
          </a:xfrm>
          <a:prstGeom prst="line">
            <a:avLst/>
          </a:prstGeom>
          <a:ln w="190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508104" y="2565972"/>
            <a:ext cx="2808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u="sng" dirty="0" smtClean="0"/>
              <a:t>Installation in M/E1</a:t>
            </a:r>
          </a:p>
          <a:p>
            <a:r>
              <a:rPr lang="de-DE" sz="1400" i="1" u="sng" dirty="0" smtClean="0"/>
              <a:t>18 Sep – 7 Nov 2023</a:t>
            </a:r>
          </a:p>
          <a:p>
            <a:r>
              <a:rPr lang="de-DE" sz="1400" i="1" dirty="0" smtClean="0"/>
              <a:t>(</a:t>
            </a:r>
            <a:r>
              <a:rPr lang="de-DE" sz="1400" i="1" dirty="0" err="1" smtClean="0"/>
              <a:t>official</a:t>
            </a:r>
            <a:r>
              <a:rPr lang="de-DE" sz="1400" i="1" dirty="0" smtClean="0"/>
              <a:t> time </a:t>
            </a:r>
            <a:r>
              <a:rPr lang="de-DE" sz="1400" i="1" dirty="0" err="1" smtClean="0"/>
              <a:t>slot</a:t>
            </a:r>
            <a:r>
              <a:rPr lang="de-DE" sz="1400" i="1" dirty="0" smtClean="0"/>
              <a:t>, </a:t>
            </a:r>
            <a:r>
              <a:rPr lang="de-DE" sz="1400" i="1" dirty="0" err="1" smtClean="0"/>
              <a:t>first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discussion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of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installation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procedure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with</a:t>
            </a:r>
            <a:r>
              <a:rPr lang="de-DE" sz="1400" i="1" dirty="0" smtClean="0"/>
              <a:t> Fukui-</a:t>
            </a:r>
            <a:r>
              <a:rPr lang="de-DE" sz="1400" i="1" dirty="0" err="1" smtClean="0"/>
              <a:t>san</a:t>
            </a:r>
            <a:r>
              <a:rPr lang="de-DE" sz="1400" i="1" dirty="0" smtClean="0"/>
              <a:t> last </a:t>
            </a:r>
            <a:r>
              <a:rPr lang="de-DE" sz="1400" i="1" dirty="0" err="1" smtClean="0"/>
              <a:t>week</a:t>
            </a:r>
            <a:r>
              <a:rPr lang="de-DE" sz="1400" i="1" dirty="0" smtClean="0"/>
              <a:t> (</a:t>
            </a:r>
            <a:r>
              <a:rPr lang="de-DE" sz="1400" i="1" dirty="0" err="1" smtClean="0"/>
              <a:t>description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is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part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of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the</a:t>
            </a:r>
            <a:r>
              <a:rPr lang="de-DE" sz="1400" i="1" dirty="0" smtClean="0"/>
              <a:t> F4E </a:t>
            </a:r>
            <a:r>
              <a:rPr lang="de-DE" sz="1400" i="1" dirty="0" err="1" smtClean="0"/>
              <a:t>obligations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under</a:t>
            </a:r>
            <a:r>
              <a:rPr lang="de-DE" sz="1400" i="1" dirty="0" smtClean="0"/>
              <a:t> PA)</a:t>
            </a:r>
          </a:p>
        </p:txBody>
      </p:sp>
      <p:cxnSp>
        <p:nvCxnSpPr>
          <p:cNvPr id="52" name="Gerader Verbinder 51"/>
          <p:cNvCxnSpPr/>
          <p:nvPr/>
        </p:nvCxnSpPr>
        <p:spPr>
          <a:xfrm flipV="1">
            <a:off x="1020353" y="2242891"/>
            <a:ext cx="1463415" cy="3739"/>
          </a:xfrm>
          <a:prstGeom prst="line">
            <a:avLst/>
          </a:prstGeom>
          <a:ln w="190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251520" y="695247"/>
            <a:ext cx="4104456" cy="92333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(light) </a:t>
            </a:r>
            <a:r>
              <a:rPr lang="de-DE" dirty="0" err="1" smtClean="0"/>
              <a:t>contractual</a:t>
            </a:r>
            <a:r>
              <a:rPr lang="de-DE" dirty="0" smtClean="0"/>
              <a:t> </a:t>
            </a:r>
            <a:r>
              <a:rPr lang="de-DE" dirty="0" err="1" smtClean="0"/>
              <a:t>acceptance</a:t>
            </a:r>
            <a:r>
              <a:rPr lang="de-DE" dirty="0" smtClean="0"/>
              <a:t> </a:t>
            </a:r>
            <a:r>
              <a:rPr lang="de-DE" dirty="0" err="1" smtClean="0"/>
              <a:t>testing</a:t>
            </a:r>
            <a:r>
              <a:rPr lang="de-DE" dirty="0" smtClean="0"/>
              <a:t> on-site – QST </a:t>
            </a:r>
            <a:r>
              <a:rPr lang="de-DE" dirty="0" err="1" smtClean="0"/>
              <a:t>had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intention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do additional </a:t>
            </a:r>
            <a:r>
              <a:rPr lang="de-DE" dirty="0" err="1" smtClean="0"/>
              <a:t>tests</a:t>
            </a:r>
            <a:r>
              <a:rPr lang="de-DE" dirty="0" smtClean="0"/>
              <a:t>, but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not </a:t>
            </a:r>
            <a:r>
              <a:rPr lang="de-DE" dirty="0" err="1" smtClean="0"/>
              <a:t>fixed</a:t>
            </a:r>
            <a:r>
              <a:rPr lang="de-DE" dirty="0" smtClean="0"/>
              <a:t> </a:t>
            </a:r>
            <a:r>
              <a:rPr lang="de-DE" dirty="0" err="1" smtClean="0"/>
              <a:t>yet</a:t>
            </a:r>
            <a:r>
              <a:rPr lang="de-DE" dirty="0" smtClean="0"/>
              <a:t>. </a:t>
            </a:r>
          </a:p>
        </p:txBody>
      </p:sp>
      <p:pic>
        <p:nvPicPr>
          <p:cNvPr id="53" name="Grafik 52"/>
          <p:cNvPicPr>
            <a:picLocks noChangeAspect="1"/>
          </p:cNvPicPr>
          <p:nvPr/>
        </p:nvPicPr>
        <p:blipFill rotWithShape="1">
          <a:blip r:embed="rId2"/>
          <a:srcRect l="31888" t="48557" r="33462" b="34130"/>
          <a:stretch/>
        </p:blipFill>
        <p:spPr>
          <a:xfrm>
            <a:off x="4806461" y="711973"/>
            <a:ext cx="3779549" cy="1030786"/>
          </a:xfrm>
          <a:prstGeom prst="rect">
            <a:avLst/>
          </a:prstGeom>
        </p:spPr>
      </p:pic>
      <p:sp>
        <p:nvSpPr>
          <p:cNvPr id="54" name="Textfeld 53"/>
          <p:cNvSpPr txBox="1"/>
          <p:nvPr/>
        </p:nvSpPr>
        <p:spPr>
          <a:xfrm>
            <a:off x="210828" y="4114398"/>
            <a:ext cx="8496944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Functional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system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commissioning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of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the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cryopumps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requires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cryo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and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vacuum</a:t>
            </a:r>
            <a:r>
              <a:rPr lang="de-DE" dirty="0" smtClean="0">
                <a:solidFill>
                  <a:schemeClr val="bg1"/>
                </a:solidFill>
              </a:rPr>
              <a:t>, </a:t>
            </a:r>
            <a:r>
              <a:rPr lang="de-DE" dirty="0" err="1" smtClean="0">
                <a:solidFill>
                  <a:schemeClr val="bg1"/>
                </a:solidFill>
              </a:rPr>
              <a:t>hence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can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only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be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done</a:t>
            </a:r>
            <a:r>
              <a:rPr lang="de-DE" dirty="0" smtClean="0">
                <a:solidFill>
                  <a:schemeClr val="bg1"/>
                </a:solidFill>
              </a:rPr>
              <a:t> after </a:t>
            </a:r>
            <a:r>
              <a:rPr lang="de-DE" dirty="0" err="1" smtClean="0">
                <a:solidFill>
                  <a:schemeClr val="bg1"/>
                </a:solidFill>
              </a:rPr>
              <a:t>installation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and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closure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of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the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vac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vessel</a:t>
            </a:r>
            <a:r>
              <a:rPr lang="de-DE" dirty="0" smtClean="0">
                <a:solidFill>
                  <a:schemeClr val="bg1"/>
                </a:solidFill>
              </a:rPr>
              <a:t> (i.e. </a:t>
            </a:r>
            <a:r>
              <a:rPr lang="de-DE" dirty="0" err="1" smtClean="0">
                <a:solidFill>
                  <a:schemeClr val="bg1"/>
                </a:solidFill>
              </a:rPr>
              <a:t>late</a:t>
            </a:r>
            <a:r>
              <a:rPr lang="de-DE" dirty="0" smtClean="0">
                <a:solidFill>
                  <a:schemeClr val="bg1"/>
                </a:solidFill>
              </a:rPr>
              <a:t> 2024 at </a:t>
            </a:r>
            <a:r>
              <a:rPr lang="de-DE" dirty="0" err="1" smtClean="0">
                <a:solidFill>
                  <a:schemeClr val="bg1"/>
                </a:solidFill>
              </a:rPr>
              <a:t>best</a:t>
            </a:r>
            <a:r>
              <a:rPr lang="de-DE" dirty="0" smtClean="0">
                <a:solidFill>
                  <a:schemeClr val="bg1"/>
                </a:solidFill>
              </a:rPr>
              <a:t>)</a:t>
            </a:r>
            <a:r>
              <a:rPr lang="de-DE" dirty="0">
                <a:solidFill>
                  <a:schemeClr val="bg1"/>
                </a:solidFill>
              </a:rPr>
              <a:t>.</a:t>
            </a:r>
            <a:endParaRPr lang="de-DE" dirty="0" smtClean="0">
              <a:solidFill>
                <a:schemeClr val="bg1"/>
              </a:solidFill>
            </a:endParaRPr>
          </a:p>
        </p:txBody>
      </p:sp>
      <p:sp>
        <p:nvSpPr>
          <p:cNvPr id="5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 smtClean="0"/>
              <a:t>Chr. Day | WPSA General Planning Meeting | Sep 2022 | Page </a:t>
            </a:r>
            <a:fld id="{6A6D9FA1-99C7-4910-8E32-B85D378B0060}" type="slidenum">
              <a:rPr lang="en-GB" smtClean="0"/>
              <a:pPr algn="r"/>
              <a:t>4</a:t>
            </a:fld>
            <a:endParaRPr lang="en-GB" dirty="0"/>
          </a:p>
        </p:txBody>
      </p:sp>
      <p:cxnSp>
        <p:nvCxnSpPr>
          <p:cNvPr id="13" name="Gerader Verbinder 12"/>
          <p:cNvCxnSpPr/>
          <p:nvPr/>
        </p:nvCxnSpPr>
        <p:spPr>
          <a:xfrm flipV="1">
            <a:off x="800200" y="1783419"/>
            <a:ext cx="0" cy="43294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 flipV="1">
            <a:off x="7524328" y="1707654"/>
            <a:ext cx="0" cy="43294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3419240" y="170765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  <a:endParaRPr lang="de-DE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Gerade Verbindung mit Pfeil 15"/>
          <p:cNvCxnSpPr>
            <a:endCxn id="14" idx="1"/>
          </p:cNvCxnSpPr>
          <p:nvPr/>
        </p:nvCxnSpPr>
        <p:spPr>
          <a:xfrm>
            <a:off x="800200" y="1892320"/>
            <a:ext cx="2619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3999975" y="1892320"/>
            <a:ext cx="35243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V="1">
            <a:off x="1763688" y="1586498"/>
            <a:ext cx="0" cy="652728"/>
          </a:xfrm>
          <a:prstGeom prst="straightConnector1">
            <a:avLst/>
          </a:prstGeom>
          <a:ln w="2222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63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>
                <a:latin typeface="+mn-lt"/>
              </a:rPr>
              <a:t>Project </a:t>
            </a:r>
            <a:r>
              <a:rPr lang="de-DE" sz="2400" dirty="0" err="1" smtClean="0">
                <a:latin typeface="+mn-lt"/>
              </a:rPr>
              <a:t>plans</a:t>
            </a:r>
            <a:r>
              <a:rPr lang="de-DE" sz="2400" dirty="0" smtClean="0">
                <a:latin typeface="+mn-lt"/>
              </a:rPr>
              <a:t> - 2023</a:t>
            </a:r>
            <a:endParaRPr lang="de-DE" sz="2400" dirty="0">
              <a:latin typeface="+mn-lt"/>
            </a:endParaRPr>
          </a:p>
        </p:txBody>
      </p:sp>
      <p:sp>
        <p:nvSpPr>
          <p:cNvPr id="15" name="Content Placeholder 2"/>
          <p:cNvSpPr>
            <a:spLocks noGrp="1"/>
          </p:cNvSpPr>
          <p:nvPr/>
        </p:nvSpPr>
        <p:spPr>
          <a:xfrm>
            <a:off x="395536" y="627534"/>
            <a:ext cx="8712968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3399"/>
              </a:buClr>
              <a:buSzPct val="113000"/>
              <a:buNone/>
            </a:pPr>
            <a:r>
              <a:rPr lang="en-US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R</a:t>
            </a:r>
            <a:r>
              <a:rPr lang="en-US" sz="16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esources associated to close the original FP8</a:t>
            </a:r>
            <a:r>
              <a:rPr lang="en-US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 </a:t>
            </a:r>
            <a:r>
              <a:rPr lang="en-US" sz="16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work:</a:t>
            </a:r>
          </a:p>
          <a:p>
            <a:pPr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closing off the work on the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cryopump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 system manufacturing:</a:t>
            </a:r>
          </a:p>
          <a:p>
            <a:pPr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Manufacturing follow-up, ADP review, etc.</a:t>
            </a:r>
          </a:p>
          <a:p>
            <a:pPr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[Acceptance testing is not expected to require a dedicated expert on site.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]</a:t>
            </a:r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itchFamily="2" charset="2"/>
            </a:endParaRPr>
          </a:p>
          <a:p>
            <a:pPr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</a:pPr>
            <a:endParaRPr lang="en-US" sz="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itchFamily="2" charset="2"/>
            </a:endParaRPr>
          </a:p>
          <a:p>
            <a:pPr marL="0" indent="0">
              <a:buClr>
                <a:srgbClr val="003399"/>
              </a:buClr>
              <a:buSzPct val="113000"/>
              <a:buNone/>
            </a:pPr>
            <a:r>
              <a:rPr lang="en-US" sz="16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Resources associated with commissioning and system operation:</a:t>
            </a:r>
          </a:p>
          <a:p>
            <a:pPr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</a:pP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Finalise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and complete the (draft) commissioning procedure by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Q1/2023 (when all pumps will have arrived at Naka).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itchFamily="2" charset="2"/>
            </a:endParaRPr>
          </a:p>
          <a:p>
            <a:pPr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This is the continuation of the running task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SA-SE.OP.SSO.04-T001-D001.</a:t>
            </a:r>
          </a:p>
          <a:p>
            <a:pPr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The final document will</a:t>
            </a:r>
          </a:p>
          <a:p>
            <a:pPr lvl="1"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define the minimum scope for commissioning the system.</a:t>
            </a:r>
          </a:p>
          <a:p>
            <a:pPr lvl="1"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define the minimum scope for integrated commissioning.</a:t>
            </a:r>
          </a:p>
          <a:p>
            <a:pPr lvl="1"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outline a scientific </a:t>
            </a:r>
            <a:r>
              <a:rPr lang="en-US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programme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 to quantify the system performance so that it can be employed in particle balance studies and </a:t>
            </a:r>
            <a:r>
              <a:rPr lang="en-US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divertor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 neutral gas dynamics simulations and measurements.</a:t>
            </a:r>
          </a:p>
          <a:p>
            <a:pPr marL="0" indent="0">
              <a:buClr>
                <a:srgbClr val="003399"/>
              </a:buClr>
              <a:buSzPct val="113000"/>
              <a:buNone/>
            </a:pPr>
            <a:r>
              <a:rPr lang="en-US" sz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 </a:t>
            </a:r>
            <a:r>
              <a:rPr lang="en-US" sz="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 </a:t>
            </a:r>
          </a:p>
          <a:p>
            <a:pPr marL="0" indent="0">
              <a:buClr>
                <a:srgbClr val="003399"/>
              </a:buClr>
              <a:buSzPct val="113000"/>
              <a:buNone/>
            </a:pPr>
            <a:r>
              <a:rPr lang="en-US" sz="16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Resources associated with system installation on site:</a:t>
            </a:r>
          </a:p>
          <a:p>
            <a:pPr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This may require an expert on site (at least during installation of the first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cryopump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(s)). </a:t>
            </a:r>
          </a:p>
        </p:txBody>
      </p:sp>
      <p:sp>
        <p:nvSpPr>
          <p:cNvPr id="16" name="Textfeld 15"/>
          <p:cNvSpPr txBox="1"/>
          <p:nvPr/>
        </p:nvSpPr>
        <p:spPr>
          <a:xfrm rot="21255416">
            <a:off x="6753853" y="996120"/>
            <a:ext cx="1748877" cy="307777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400" dirty="0" smtClean="0"/>
              <a:t>2 PM </a:t>
            </a:r>
            <a:r>
              <a:rPr lang="de-DE" sz="1400" dirty="0" err="1" smtClean="0"/>
              <a:t>under</a:t>
            </a:r>
            <a:r>
              <a:rPr lang="de-DE" sz="1400" dirty="0" smtClean="0"/>
              <a:t> SA.ENH ?</a:t>
            </a:r>
            <a:endParaRPr lang="en-US" sz="1400" dirty="0"/>
          </a:p>
        </p:txBody>
      </p:sp>
      <p:sp>
        <p:nvSpPr>
          <p:cNvPr id="17" name="Textfeld 16"/>
          <p:cNvSpPr txBox="1"/>
          <p:nvPr/>
        </p:nvSpPr>
        <p:spPr>
          <a:xfrm rot="21255416">
            <a:off x="7031858" y="3167005"/>
            <a:ext cx="1519327" cy="307777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400" dirty="0"/>
              <a:t>3</a:t>
            </a:r>
            <a:r>
              <a:rPr lang="de-DE" sz="1400" dirty="0" smtClean="0"/>
              <a:t> PM </a:t>
            </a:r>
            <a:r>
              <a:rPr lang="de-DE" sz="1400" dirty="0" err="1" smtClean="0"/>
              <a:t>under</a:t>
            </a:r>
            <a:r>
              <a:rPr lang="de-DE" sz="1400" dirty="0" smtClean="0"/>
              <a:t> SA.OP</a:t>
            </a:r>
            <a:endParaRPr lang="en-US" sz="1400" dirty="0"/>
          </a:p>
        </p:txBody>
      </p:sp>
      <p:sp>
        <p:nvSpPr>
          <p:cNvPr id="18" name="Textfeld 17"/>
          <p:cNvSpPr txBox="1"/>
          <p:nvPr/>
        </p:nvSpPr>
        <p:spPr>
          <a:xfrm rot="21255416">
            <a:off x="7886615" y="4198670"/>
            <a:ext cx="434734" cy="307777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tbd</a:t>
            </a:r>
            <a:endParaRPr lang="en-US" sz="1400" dirty="0"/>
          </a:p>
        </p:txBody>
      </p:sp>
      <p:sp>
        <p:nvSpPr>
          <p:cNvPr id="1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 smtClean="0"/>
              <a:t>Chr. Day | WPSA General Planning Meeting | Sep 2022 | Page </a:t>
            </a:r>
            <a:fld id="{6A6D9FA1-99C7-4910-8E32-B85D378B0060}" type="slidenum">
              <a:rPr lang="en-GB" smtClean="0"/>
              <a:pPr algn="r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643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>
                <a:latin typeface="+mn-lt"/>
              </a:rPr>
              <a:t>Status </a:t>
            </a:r>
            <a:r>
              <a:rPr lang="de-DE" sz="2400" dirty="0" err="1" smtClean="0">
                <a:latin typeface="+mn-lt"/>
              </a:rPr>
              <a:t>of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commissioning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plans</a:t>
            </a:r>
            <a:r>
              <a:rPr lang="de-DE" sz="2400" dirty="0" smtClean="0">
                <a:latin typeface="+mn-lt"/>
              </a:rPr>
              <a:t> </a:t>
            </a:r>
            <a:endParaRPr lang="de-DE" sz="2400" dirty="0">
              <a:latin typeface="+mn-lt"/>
            </a:endParaRPr>
          </a:p>
        </p:txBody>
      </p:sp>
      <p:sp>
        <p:nvSpPr>
          <p:cNvPr id="15" name="Content Placeholder 2"/>
          <p:cNvSpPr>
            <a:spLocks noGrp="1"/>
          </p:cNvSpPr>
          <p:nvPr/>
        </p:nvSpPr>
        <p:spPr>
          <a:xfrm>
            <a:off x="251520" y="771550"/>
            <a:ext cx="8712968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Three meetings organized by Eva (Feb, Mar, July 2022).</a:t>
            </a:r>
          </a:p>
          <a:p>
            <a:pPr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Discussions focused on</a:t>
            </a:r>
          </a:p>
          <a:p>
            <a:pPr marL="0" indent="0">
              <a:buClr>
                <a:srgbClr val="003399"/>
              </a:buClr>
              <a:buSzPct val="113000"/>
              <a:buNone/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      - Discuss Commissioning plan template.</a:t>
            </a:r>
          </a:p>
          <a:p>
            <a:pPr marL="0" indent="0">
              <a:buClr>
                <a:srgbClr val="003399"/>
              </a:buClr>
              <a:buSzPct val="113000"/>
              <a:buNone/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      - Consider examples from other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cryopump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 projects.</a:t>
            </a:r>
          </a:p>
          <a:p>
            <a:pPr marL="0" indent="0">
              <a:buClr>
                <a:srgbClr val="003399"/>
              </a:buClr>
              <a:buSzPct val="113000"/>
              <a:buNone/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      - Proposal: De-risk the late commissioning by an early commissioning of the already  </a:t>
            </a:r>
          </a:p>
          <a:p>
            <a:pPr marL="0" indent="0">
              <a:spcBef>
                <a:spcPts val="0"/>
              </a:spcBef>
              <a:buClr>
                <a:srgbClr val="003399"/>
              </a:buClr>
              <a:buSzPct val="113000"/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       installed system but not requiring machine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cryo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 and machine vacuum (seems to be a </a:t>
            </a:r>
          </a:p>
          <a:p>
            <a:pPr marL="0" indent="0">
              <a:spcBef>
                <a:spcPts val="0"/>
              </a:spcBef>
              <a:buClr>
                <a:srgbClr val="003399"/>
              </a:buClr>
              <a:buSzPct val="113000"/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       very high effort).</a:t>
            </a:r>
          </a:p>
          <a:p>
            <a:pPr marL="0" indent="0">
              <a:buClr>
                <a:srgbClr val="003399"/>
              </a:buClr>
              <a:buSzPct val="113000"/>
              <a:buNone/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      - Define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operational modes and how to reflect them in the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commissioning.</a:t>
            </a:r>
          </a:p>
          <a:p>
            <a:pPr marL="0" indent="0">
              <a:spcBef>
                <a:spcPts val="300"/>
              </a:spcBef>
              <a:buClr>
                <a:srgbClr val="003399"/>
              </a:buClr>
              <a:buSzPct val="113000"/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     - Identify # tests (i.e. commissioning schedule) and requirements on other systems</a:t>
            </a:r>
          </a:p>
          <a:p>
            <a:pPr marL="0" indent="0">
              <a:spcBef>
                <a:spcPts val="0"/>
              </a:spcBef>
              <a:buClr>
                <a:srgbClr val="003399"/>
              </a:buClr>
              <a:buSzPct val="113000"/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       necessary to perform these. </a:t>
            </a:r>
          </a:p>
          <a:p>
            <a:pPr marL="0" indent="0">
              <a:spcBef>
                <a:spcPts val="0"/>
              </a:spcBef>
              <a:buClr>
                <a:srgbClr val="003399"/>
              </a:buClr>
              <a:buSzPct val="113000"/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 </a:t>
            </a:r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itchFamily="2" charset="2"/>
            </a:endParaRPr>
          </a:p>
          <a:p>
            <a:pPr lvl="1">
              <a:buClr>
                <a:srgbClr val="003399"/>
              </a:buClr>
              <a:buSzPct val="113000"/>
              <a:buFont typeface="Wingdings" panose="05000000000000000000" pitchFamily="2" charset="2"/>
              <a:buChar char="§"/>
            </a:pPr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itchFamily="2" charset="2"/>
            </a:endParaRP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 smtClean="0"/>
              <a:t>Chr. Day | WPSA General Planning Meeting | Sep 2022 | Page </a:t>
            </a:r>
            <a:fld id="{6A6D9FA1-99C7-4910-8E32-B85D378B0060}" type="slidenum">
              <a:rPr lang="en-GB" smtClean="0"/>
              <a:pPr algn="r"/>
              <a:t>6</a:t>
            </a:fld>
            <a:endParaRPr lang="en-GB" dirty="0"/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2E89DD40-8D02-6374-5A56-7E14FB6BD558}"/>
              </a:ext>
            </a:extLst>
          </p:cNvPr>
          <p:cNvSpPr txBox="1">
            <a:spLocks noChangeArrowheads="1"/>
          </p:cNvSpPr>
          <p:nvPr/>
        </p:nvSpPr>
        <p:spPr bwMode="auto">
          <a:xfrm rot="20938299">
            <a:off x="6391823" y="3756704"/>
            <a:ext cx="24855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de-DE" sz="4400" b="1" dirty="0">
                <a:solidFill>
                  <a:srgbClr val="FF0000"/>
                </a:solidFill>
                <a:latin typeface="Brush Script MT" panose="03060802040406070304" pitchFamily="66" charset="0"/>
              </a:rPr>
              <a:t>Thank you!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45029" y="3702398"/>
            <a:ext cx="4104456" cy="646331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The design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manufacturing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pumps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presented</a:t>
            </a:r>
            <a:r>
              <a:rPr lang="de-DE" dirty="0" smtClean="0"/>
              <a:t> at SOFT: P2-27.</a:t>
            </a:r>
          </a:p>
        </p:txBody>
      </p:sp>
    </p:spTree>
    <p:extLst>
      <p:ext uri="{BB962C8B-B14F-4D97-AF65-F5344CB8AC3E}">
        <p14:creationId xmlns:p14="http://schemas.microsoft.com/office/powerpoint/2010/main" val="106761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EUROfusion6x9_5_3_2019</Template>
  <TotalTime>0</TotalTime>
  <Words>720</Words>
  <Application>Microsoft Office PowerPoint</Application>
  <PresentationFormat>Bildschirmpräsentation (16:9)</PresentationFormat>
  <Paragraphs>75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Brush Script MT</vt:lpstr>
      <vt:lpstr>Calibri</vt:lpstr>
      <vt:lpstr>Tahoma</vt:lpstr>
      <vt:lpstr>Wingdings</vt:lpstr>
      <vt:lpstr>Office</vt:lpstr>
      <vt:lpstr>FP8 enhancement commissioning –  Divertor cryopump system </vt:lpstr>
      <vt:lpstr>Contract status</vt:lpstr>
      <vt:lpstr>Current manufacturing status</vt:lpstr>
      <vt:lpstr>Project timeline 2023</vt:lpstr>
      <vt:lpstr>Project plans - 2023</vt:lpstr>
      <vt:lpstr>Status of commissioning plans </vt:lpstr>
    </vt:vector>
  </TitlesOfParts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Schwenzer, Jonas Caspar (ITEP)</dc:creator>
  <cp:lastModifiedBy>Day, Christian (ITEP)</cp:lastModifiedBy>
  <cp:revision>290</cp:revision>
  <cp:lastPrinted>2014-10-16T14:51:28Z</cp:lastPrinted>
  <dcterms:created xsi:type="dcterms:W3CDTF">2021-02-19T05:47:53Z</dcterms:created>
  <dcterms:modified xsi:type="dcterms:W3CDTF">2022-09-08T12:03:10Z</dcterms:modified>
</cp:coreProperties>
</file>