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3" r:id="rId5"/>
    <p:sldId id="260" r:id="rId6"/>
    <p:sldId id="275" r:id="rId7"/>
    <p:sldId id="273" r:id="rId8"/>
    <p:sldId id="272" r:id="rId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 showGuides="1">
      <p:cViewPr varScale="1">
        <p:scale>
          <a:sx n="123" d="100"/>
          <a:sy n="123" d="100"/>
        </p:scale>
        <p:origin x="82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06/09/2022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fi-FI" smtClean="0">
                <a:latin typeface="Arial" panose="020B0604020202020204" pitchFamily="34" charset="0"/>
              </a:rPr>
              <a:t>WPSA May 2022 Valisa et al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06/09/2022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r>
              <a:rPr lang="fi-FI" smtClean="0"/>
              <a:t>WPSA May 2022 Valisa et 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WPSA May 2022 Valisa et al</a:t>
            </a: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WPSA May 2022 Valisa et al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476" r="10161" b="28351"/>
          <a:stretch/>
        </p:blipFill>
        <p:spPr>
          <a:xfrm>
            <a:off x="0" y="252000"/>
            <a:ext cx="9144000" cy="51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896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296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696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096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8" name="Bild 7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832313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i-FI" smtClean="0"/>
              <a:t>WPSA Meeting Sept  2022 A. Fassina et al      </a:t>
            </a:r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fi-FI" smtClean="0"/>
              <a:t>WPSA Meeting Sept  2022 A. Fassina et al   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VUV </a:t>
            </a:r>
            <a:r>
              <a:rPr lang="en-US" sz="3200" dirty="0" err="1" smtClean="0"/>
              <a:t>divertor</a:t>
            </a:r>
            <a:r>
              <a:rPr lang="en-US" sz="3200" dirty="0" smtClean="0"/>
              <a:t> Spectrometer for JT-60SA:</a:t>
            </a:r>
            <a:br>
              <a:rPr lang="en-US" sz="3200" dirty="0" smtClean="0"/>
            </a:br>
            <a:r>
              <a:rPr lang="en-US" sz="3200" dirty="0" smtClean="0"/>
              <a:t>status of the project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5760640" cy="432048"/>
          </a:xfrm>
        </p:spPr>
        <p:txBody>
          <a:bodyPr>
            <a:noAutofit/>
          </a:bodyPr>
          <a:lstStyle/>
          <a:p>
            <a:r>
              <a:rPr lang="en-US" sz="2000" dirty="0" smtClean="0"/>
              <a:t>Alessandro </a:t>
            </a:r>
            <a:r>
              <a:rPr lang="en-US" sz="2000" dirty="0" err="1" smtClean="0"/>
              <a:t>Fassina</a:t>
            </a:r>
            <a:r>
              <a:rPr lang="en-US" sz="2000" dirty="0" smtClean="0"/>
              <a:t> for </a:t>
            </a:r>
            <a:r>
              <a:rPr lang="en-US" sz="2000" dirty="0" smtClean="0"/>
              <a:t>the team</a:t>
            </a:r>
            <a:endParaRPr lang="en-US" sz="2000" dirty="0"/>
          </a:p>
          <a:p>
            <a:r>
              <a:rPr lang="en-US" sz="2000" b="0" dirty="0" smtClean="0"/>
              <a:t>WPSA General Meeting May 2022 (remote) </a:t>
            </a:r>
            <a:endParaRPr lang="en-US" sz="2000" b="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5445224"/>
            <a:ext cx="3256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CRFX : </a:t>
            </a:r>
            <a:r>
              <a:rPr lang="it-IT" sz="1600" dirty="0" smtClean="0"/>
              <a:t>L </a:t>
            </a:r>
            <a:r>
              <a:rPr lang="it-IT" sz="1600" dirty="0"/>
              <a:t>Carraro, A </a:t>
            </a:r>
            <a:r>
              <a:rPr lang="it-IT" sz="1600" dirty="0" err="1"/>
              <a:t>Fassina</a:t>
            </a:r>
            <a:r>
              <a:rPr lang="it-IT" sz="1600" dirty="0"/>
              <a:t> , M </a:t>
            </a:r>
            <a:r>
              <a:rPr lang="it-IT" sz="1600" dirty="0" err="1"/>
              <a:t>Valisa</a:t>
            </a:r>
            <a:endParaRPr lang="it-IT" sz="1600" dirty="0"/>
          </a:p>
          <a:p>
            <a:r>
              <a:rPr lang="it-IT" sz="1600" dirty="0" smtClean="0"/>
              <a:t>ENEA: </a:t>
            </a:r>
            <a:r>
              <a:rPr lang="it-IT" sz="1600" dirty="0"/>
              <a:t>F Bombarda , C </a:t>
            </a:r>
            <a:r>
              <a:rPr lang="it-IT" sz="1600" dirty="0" err="1"/>
              <a:t>Cianfarani</a:t>
            </a:r>
            <a:endParaRPr lang="it-IT" sz="1600" dirty="0"/>
          </a:p>
          <a:p>
            <a:r>
              <a:rPr lang="it-IT" sz="1600" dirty="0"/>
              <a:t>IAP: S </a:t>
            </a:r>
            <a:r>
              <a:rPr lang="it-IT" sz="1600" dirty="0" err="1"/>
              <a:t>Soare</a:t>
            </a:r>
            <a:endParaRPr lang="it-IT" sz="1600" dirty="0"/>
          </a:p>
          <a:p>
            <a:r>
              <a:rPr lang="it-IT" sz="1600" dirty="0"/>
              <a:t>IPPLM: M </a:t>
            </a:r>
            <a:r>
              <a:rPr lang="it-IT" sz="1600" dirty="0" err="1" smtClean="0"/>
              <a:t>Czernyshova</a:t>
            </a:r>
            <a:r>
              <a:rPr lang="it-IT" sz="1600" dirty="0"/>
              <a:t>, M </a:t>
            </a:r>
            <a:r>
              <a:rPr lang="it-IT" sz="1600" dirty="0" err="1"/>
              <a:t>Dobrut</a:t>
            </a:r>
            <a:endParaRPr lang="it-IT" sz="1600" dirty="0"/>
          </a:p>
          <a:p>
            <a:r>
              <a:rPr lang="it-IT" sz="1600" dirty="0" smtClean="0"/>
              <a:t>UKAEA: </a:t>
            </a:r>
            <a:r>
              <a:rPr lang="it-IT" sz="1600" dirty="0"/>
              <a:t>I </a:t>
            </a:r>
            <a:r>
              <a:rPr lang="it-IT" sz="1600" dirty="0" err="1"/>
              <a:t>Coffey</a:t>
            </a:r>
            <a:r>
              <a:rPr lang="it-IT" sz="1600" dirty="0"/>
              <a:t> K </a:t>
            </a:r>
            <a:r>
              <a:rPr lang="it-IT" sz="1600" dirty="0" err="1"/>
              <a:t>Lawson</a:t>
            </a:r>
            <a:r>
              <a:rPr lang="it-IT" sz="1600" dirty="0"/>
              <a:t> S </a:t>
            </a:r>
            <a:r>
              <a:rPr lang="it-IT" sz="1600" dirty="0" err="1" smtClean="0"/>
              <a:t>Scully</a:t>
            </a:r>
            <a:r>
              <a:rPr lang="it-IT" sz="1600" dirty="0" smtClean="0"/>
              <a:t>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it-IT" dirty="0" err="1" smtClean="0"/>
              <a:t>Scientific</a:t>
            </a:r>
            <a:r>
              <a:rPr lang="it-IT" dirty="0" smtClean="0"/>
              <a:t> scope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836712"/>
            <a:ext cx="8517632" cy="2304256"/>
          </a:xfrm>
        </p:spPr>
        <p:txBody>
          <a:bodyPr>
            <a:normAutofit/>
          </a:bodyPr>
          <a:lstStyle/>
          <a:p>
            <a:r>
              <a:rPr lang="it-IT" sz="2400" dirty="0" smtClean="0"/>
              <a:t>Monitor the </a:t>
            </a:r>
            <a:r>
              <a:rPr lang="it-IT" sz="2400" dirty="0" err="1" smtClean="0"/>
              <a:t>space-resolved</a:t>
            </a:r>
            <a:r>
              <a:rPr lang="it-IT" sz="2400" dirty="0" smtClean="0"/>
              <a:t> </a:t>
            </a:r>
            <a:r>
              <a:rPr lang="it-IT" sz="2400" dirty="0" err="1" smtClean="0"/>
              <a:t>emission</a:t>
            </a:r>
            <a:r>
              <a:rPr lang="it-IT" sz="2400" dirty="0" smtClean="0"/>
              <a:t> </a:t>
            </a:r>
            <a:r>
              <a:rPr lang="it-IT" dirty="0"/>
              <a:t>@ Inner/X </a:t>
            </a:r>
            <a:r>
              <a:rPr lang="it-IT" dirty="0" err="1" smtClean="0"/>
              <a:t>point</a:t>
            </a:r>
            <a:r>
              <a:rPr lang="it-IT" dirty="0" smtClean="0"/>
              <a:t>/ </a:t>
            </a:r>
            <a:r>
              <a:rPr lang="it-IT" dirty="0"/>
              <a:t>Outer </a:t>
            </a:r>
            <a:r>
              <a:rPr lang="it-IT" dirty="0" err="1" smtClean="0"/>
              <a:t>divertor</a:t>
            </a:r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</p:txBody>
      </p:sp>
      <p:pic>
        <p:nvPicPr>
          <p:cNvPr id="5" name="Immagine 4"/>
          <p:cNvPicPr/>
          <p:nvPr/>
        </p:nvPicPr>
        <p:blipFill rotWithShape="1">
          <a:blip r:embed="rId2" cstate="print"/>
          <a:srcRect t="48133" b="-463"/>
          <a:stretch/>
        </p:blipFill>
        <p:spPr bwMode="auto">
          <a:xfrm>
            <a:off x="251520" y="4293096"/>
            <a:ext cx="3312368" cy="175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251520" y="5949280"/>
            <a:ext cx="416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Soledge</a:t>
            </a:r>
            <a:r>
              <a:rPr lang="it-IT" i="1" dirty="0" smtClean="0"/>
              <a:t> </a:t>
            </a:r>
            <a:r>
              <a:rPr lang="it-IT" i="1" dirty="0" err="1"/>
              <a:t>s</a:t>
            </a:r>
            <a:r>
              <a:rPr lang="it-IT" i="1" dirty="0" err="1" smtClean="0"/>
              <a:t>imulations</a:t>
            </a:r>
            <a:r>
              <a:rPr lang="it-IT" i="1" dirty="0" smtClean="0"/>
              <a:t> </a:t>
            </a:r>
            <a:r>
              <a:rPr lang="it-IT" i="1" dirty="0" err="1" smtClean="0"/>
              <a:t>of</a:t>
            </a:r>
            <a:r>
              <a:rPr lang="it-IT" i="1" dirty="0" smtClean="0"/>
              <a:t> JT-60SA scenario#2</a:t>
            </a:r>
            <a:endParaRPr lang="it-IT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4"/>
            <a:ext cx="8967993" cy="1536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3717032"/>
            <a:ext cx="8393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Sample of ) Synthetic version of the spectra from one LOS in </a:t>
            </a:r>
            <a:r>
              <a:rPr lang="en-US" dirty="0" err="1" smtClean="0"/>
              <a:t>Ar</a:t>
            </a:r>
            <a:r>
              <a:rPr lang="en-US" dirty="0" smtClean="0"/>
              <a:t> doped case (scenario 2)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5373216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i="1" dirty="0"/>
          </a:p>
          <a:p>
            <a:r>
              <a:rPr lang="en-GB" sz="1200" i="1" dirty="0" err="1" smtClean="0"/>
              <a:t>Carraro</a:t>
            </a:r>
            <a:r>
              <a:rPr lang="en-GB" sz="1200" i="1" dirty="0" smtClean="0"/>
              <a:t> </a:t>
            </a:r>
            <a:r>
              <a:rPr lang="en-GB" sz="1200" i="1" dirty="0"/>
              <a:t>et al.,  Simulation of the VUV spectral </a:t>
            </a:r>
            <a:r>
              <a:rPr lang="en-GB" sz="1200" i="1" dirty="0" smtClean="0"/>
              <a:t>emission</a:t>
            </a:r>
          </a:p>
          <a:p>
            <a:r>
              <a:rPr lang="en-GB" sz="1200" i="1" dirty="0" smtClean="0"/>
              <a:t> </a:t>
            </a:r>
            <a:r>
              <a:rPr lang="en-GB" sz="1200" i="1" dirty="0"/>
              <a:t>from the JT-60SA </a:t>
            </a:r>
            <a:r>
              <a:rPr lang="en-GB" sz="1200" i="1" dirty="0" err="1"/>
              <a:t>divertor</a:t>
            </a:r>
            <a:r>
              <a:rPr lang="en-GB" sz="1200" i="1" dirty="0"/>
              <a:t> </a:t>
            </a:r>
            <a:r>
              <a:rPr lang="en-GB" sz="1200" i="1" dirty="0" smtClean="0"/>
              <a:t> </a:t>
            </a:r>
          </a:p>
          <a:p>
            <a:r>
              <a:rPr lang="en-GB" sz="1200" i="1" dirty="0" smtClean="0"/>
              <a:t>47</a:t>
            </a:r>
            <a:r>
              <a:rPr lang="en-GB" sz="1200" i="1" baseline="30000" dirty="0" smtClean="0"/>
              <a:t>th</a:t>
            </a:r>
            <a:r>
              <a:rPr lang="en-GB" sz="1200" i="1" dirty="0" smtClean="0"/>
              <a:t> </a:t>
            </a:r>
            <a:r>
              <a:rPr lang="en-GB" sz="1200" i="1" dirty="0"/>
              <a:t>EPS </a:t>
            </a:r>
            <a:r>
              <a:rPr lang="en-GB" sz="1200" i="1" dirty="0" err="1"/>
              <a:t>Conf</a:t>
            </a:r>
            <a:r>
              <a:rPr lang="en-GB" sz="1200" i="1" dirty="0"/>
              <a:t> 2021</a:t>
            </a:r>
          </a:p>
          <a:p>
            <a:r>
              <a:rPr lang="en-US" sz="1200" i="1" dirty="0"/>
              <a:t>http://ocs.ciemat.es/EPS2021ABS/pdf/P4.1005.pdf</a:t>
            </a:r>
          </a:p>
          <a:p>
            <a:endParaRPr lang="en-US" sz="1200" i="1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 smtClean="0"/>
              <a:t>WPSA Meeting Sept  2022 A. Fassina et al 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964488" cy="4572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Layout </a:t>
            </a:r>
            <a:endParaRPr lang="it-I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177" t="-520" r="177" b="520"/>
          <a:stretch/>
        </p:blipFill>
        <p:spPr bwMode="auto">
          <a:xfrm>
            <a:off x="3995936" y="1844824"/>
            <a:ext cx="437284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572000" y="764704"/>
            <a:ext cx="3968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Good</a:t>
            </a:r>
            <a:r>
              <a:rPr lang="it-IT" sz="2400" dirty="0" smtClean="0"/>
              <a:t> </a:t>
            </a:r>
            <a:r>
              <a:rPr lang="it-IT" sz="2400" dirty="0" err="1" smtClean="0"/>
              <a:t>overlap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VUV VIS</a:t>
            </a:r>
          </a:p>
          <a:p>
            <a:r>
              <a:rPr lang="it-IT" sz="2400" dirty="0" smtClean="0"/>
              <a:t> and </a:t>
            </a:r>
            <a:r>
              <a:rPr lang="it-IT" sz="2400" dirty="0" err="1" smtClean="0"/>
              <a:t>bolometer</a:t>
            </a:r>
            <a:r>
              <a:rPr lang="it-IT" sz="2400" dirty="0" smtClean="0"/>
              <a:t> LOS </a:t>
            </a:r>
            <a:r>
              <a:rPr lang="it-IT" sz="2400" dirty="0" err="1" smtClean="0"/>
              <a:t>important</a:t>
            </a:r>
            <a:endParaRPr lang="it-IT" sz="2400" dirty="0" smtClean="0"/>
          </a:p>
          <a:p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physics</a:t>
            </a:r>
            <a:r>
              <a:rPr lang="it-IT" sz="2400" dirty="0" smtClean="0"/>
              <a:t> </a:t>
            </a:r>
            <a:r>
              <a:rPr lang="it-IT" sz="2400" dirty="0" err="1" smtClean="0"/>
              <a:t>studies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 rot="19535713">
            <a:off x="6510046" y="3312775"/>
            <a:ext cx="1987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/>
              <a:t>Courtesy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of</a:t>
            </a:r>
            <a:r>
              <a:rPr lang="it-IT" sz="1600" i="1" dirty="0" smtClean="0"/>
              <a:t> T. Nakano</a:t>
            </a:r>
            <a:endParaRPr lang="it-IT" sz="1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692696"/>
            <a:ext cx="2592288" cy="4930833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 smtClean="0"/>
              <a:t>WPSA Meeting Sept  2022 A. Fassina et al 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Spectrometer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908720"/>
            <a:ext cx="4608512" cy="5688632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/>
              <a:t>Model 251 </a:t>
            </a:r>
            <a:r>
              <a:rPr lang="it-IT" sz="2000" dirty="0" err="1" smtClean="0"/>
              <a:t>McPherson</a:t>
            </a:r>
            <a:r>
              <a:rPr lang="it-IT" sz="2000" dirty="0" smtClean="0"/>
              <a:t> Dual  </a:t>
            </a:r>
            <a:r>
              <a:rPr lang="it-IT" sz="2000" dirty="0" err="1" smtClean="0"/>
              <a:t>Spectrometer</a:t>
            </a:r>
            <a:r>
              <a:rPr lang="it-IT" sz="2000" dirty="0" smtClean="0"/>
              <a:t> , </a:t>
            </a:r>
            <a:r>
              <a:rPr lang="it-IT" sz="2000" dirty="0" smtClean="0"/>
              <a:t>SHIPPED </a:t>
            </a:r>
            <a:r>
              <a:rPr lang="it-IT" sz="2000" dirty="0" smtClean="0"/>
              <a:t>from </a:t>
            </a:r>
            <a:r>
              <a:rPr lang="it-IT" sz="2000" dirty="0" err="1" smtClean="0"/>
              <a:t>Julich</a:t>
            </a:r>
            <a:r>
              <a:rPr lang="it-IT" sz="2000" dirty="0" smtClean="0"/>
              <a:t> to Frascati </a:t>
            </a:r>
            <a:r>
              <a:rPr lang="it-IT" sz="2000" dirty="0" err="1" smtClean="0"/>
              <a:t>at</a:t>
            </a:r>
            <a:r>
              <a:rPr lang="it-IT" sz="2000" dirty="0" smtClean="0"/>
              <a:t> the  end of </a:t>
            </a:r>
            <a:r>
              <a:rPr lang="it-IT" sz="2000" dirty="0" err="1" smtClean="0"/>
              <a:t>July</a:t>
            </a:r>
            <a:r>
              <a:rPr lang="it-IT" sz="2000" dirty="0" smtClean="0"/>
              <a:t> to be </a:t>
            </a:r>
            <a:r>
              <a:rPr lang="it-IT" sz="2000" dirty="0" err="1" smtClean="0"/>
              <a:t>refurbished</a:t>
            </a:r>
            <a:r>
              <a:rPr lang="it-IT" sz="2000" dirty="0" smtClean="0"/>
              <a:t> with </a:t>
            </a:r>
            <a:r>
              <a:rPr lang="it-IT" sz="2000" dirty="0" err="1" smtClean="0"/>
              <a:t>imaging</a:t>
            </a:r>
            <a:r>
              <a:rPr lang="it-IT" sz="2000" dirty="0" smtClean="0"/>
              <a:t> </a:t>
            </a:r>
            <a:r>
              <a:rPr lang="it-IT" sz="2000" dirty="0" err="1" smtClean="0"/>
              <a:t>grating</a:t>
            </a:r>
            <a:r>
              <a:rPr lang="it-IT" sz="2000" dirty="0" smtClean="0"/>
              <a:t> , new detectors and new </a:t>
            </a:r>
            <a:r>
              <a:rPr lang="it-IT" sz="2000" dirty="0" err="1" smtClean="0"/>
              <a:t>pumping</a:t>
            </a:r>
            <a:r>
              <a:rPr lang="it-IT" sz="2000" dirty="0" smtClean="0"/>
              <a:t> </a:t>
            </a:r>
            <a:r>
              <a:rPr lang="it-IT" sz="2000" dirty="0" err="1" smtClean="0"/>
              <a:t>system</a:t>
            </a:r>
            <a:r>
              <a:rPr lang="it-IT" sz="2000" dirty="0" smtClean="0"/>
              <a:t>   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r>
              <a:rPr lang="it-IT" sz="2000" dirty="0" smtClean="0"/>
              <a:t> </a:t>
            </a:r>
            <a:r>
              <a:rPr lang="it-IT" sz="2000" dirty="0" err="1" smtClean="0"/>
              <a:t>together</a:t>
            </a:r>
            <a:r>
              <a:rPr lang="it-IT" sz="2000" dirty="0" smtClean="0"/>
              <a:t> with </a:t>
            </a:r>
            <a:r>
              <a:rPr lang="it-IT" sz="2000" dirty="0" smtClean="0"/>
              <a:t>a VUV </a:t>
            </a:r>
            <a:r>
              <a:rPr lang="it-IT" sz="2000" dirty="0" err="1" smtClean="0"/>
              <a:t>calibration</a:t>
            </a:r>
            <a:r>
              <a:rPr lang="it-IT" sz="2000" dirty="0" smtClean="0"/>
              <a:t> </a:t>
            </a:r>
            <a:r>
              <a:rPr lang="it-IT" sz="2000" dirty="0" smtClean="0"/>
              <a:t>source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i="1" dirty="0" smtClean="0"/>
              <a:t>(</a:t>
            </a:r>
            <a:r>
              <a:rPr lang="it-IT" sz="2000" i="1" dirty="0" err="1"/>
              <a:t>Thanks</a:t>
            </a:r>
            <a:r>
              <a:rPr lang="it-IT" sz="2000" i="1" dirty="0"/>
              <a:t> </a:t>
            </a:r>
            <a:r>
              <a:rPr lang="it-IT" sz="2000" i="1" dirty="0" err="1"/>
              <a:t>own</a:t>
            </a:r>
            <a:r>
              <a:rPr lang="it-IT" sz="2000" i="1" dirty="0"/>
              <a:t> to </a:t>
            </a:r>
            <a:r>
              <a:rPr lang="it-IT" sz="2000" i="1" dirty="0" err="1"/>
              <a:t>Juelich</a:t>
            </a:r>
            <a:r>
              <a:rPr lang="it-IT" sz="2000" i="1" dirty="0"/>
              <a:t> for </a:t>
            </a:r>
            <a:r>
              <a:rPr lang="it-IT" sz="2000" i="1" dirty="0" err="1"/>
              <a:t>making</a:t>
            </a:r>
            <a:r>
              <a:rPr lang="it-IT" sz="2000" i="1" dirty="0"/>
              <a:t> the </a:t>
            </a:r>
            <a:r>
              <a:rPr lang="it-IT" sz="2000" i="1" dirty="0" err="1"/>
              <a:t>Spectrometer</a:t>
            </a:r>
            <a:r>
              <a:rPr lang="it-IT" sz="2000" i="1" dirty="0"/>
              <a:t> </a:t>
            </a:r>
            <a:r>
              <a:rPr lang="it-IT" sz="2000" i="1" dirty="0" err="1"/>
              <a:t>available</a:t>
            </a:r>
            <a:r>
              <a:rPr lang="it-IT" sz="2000" i="1" dirty="0"/>
              <a:t> and F4E for </a:t>
            </a:r>
            <a:r>
              <a:rPr lang="it-IT" sz="2000" i="1" dirty="0" err="1"/>
              <a:t>organizing</a:t>
            </a:r>
            <a:r>
              <a:rPr lang="it-IT" sz="2000" i="1" dirty="0"/>
              <a:t> the </a:t>
            </a:r>
            <a:r>
              <a:rPr lang="it-IT" sz="2000" i="1" dirty="0" err="1"/>
              <a:t>shipment</a:t>
            </a:r>
            <a:r>
              <a:rPr lang="it-IT" sz="2000" dirty="0"/>
              <a:t>)</a:t>
            </a:r>
          </a:p>
          <a:p>
            <a:pPr marL="0" indent="0">
              <a:buNone/>
            </a:pPr>
            <a:endParaRPr lang="it-IT" sz="2000" dirty="0" smtClean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 smtClean="0"/>
              <a:t>WPSA Meeting Sept  2022 A. Fassina et al     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836712"/>
            <a:ext cx="3809931" cy="2811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717032"/>
            <a:ext cx="3816424" cy="2845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it-IT" dirty="0" err="1" smtClean="0"/>
              <a:t>Gratings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2000" dirty="0" smtClean="0"/>
          </a:p>
          <a:p>
            <a:r>
              <a:rPr lang="it-IT" sz="2000" dirty="0" err="1" smtClean="0"/>
              <a:t>Specially</a:t>
            </a:r>
            <a:r>
              <a:rPr lang="it-IT" sz="2000" dirty="0" smtClean="0"/>
              <a:t> </a:t>
            </a:r>
            <a:r>
              <a:rPr lang="it-IT" sz="2000" dirty="0" err="1" smtClean="0"/>
              <a:t>designed</a:t>
            </a:r>
            <a:r>
              <a:rPr lang="it-IT" sz="2000" dirty="0" smtClean="0"/>
              <a:t> to cover the </a:t>
            </a:r>
            <a:r>
              <a:rPr lang="it-IT" sz="2000" dirty="0" err="1" smtClean="0"/>
              <a:t>specific</a:t>
            </a:r>
            <a:r>
              <a:rPr lang="it-IT" sz="2000" dirty="0" smtClean="0"/>
              <a:t> </a:t>
            </a:r>
            <a:r>
              <a:rPr lang="it-IT" sz="2000" dirty="0" err="1" smtClean="0"/>
              <a:t>wavelength</a:t>
            </a:r>
            <a:r>
              <a:rPr lang="it-IT" sz="2000" dirty="0" smtClean="0"/>
              <a:t> </a:t>
            </a:r>
            <a:r>
              <a:rPr lang="it-IT" sz="2000" dirty="0" err="1" smtClean="0"/>
              <a:t>range</a:t>
            </a:r>
            <a:r>
              <a:rPr lang="it-IT" sz="2000" dirty="0" smtClean="0"/>
              <a:t> and </a:t>
            </a:r>
            <a:r>
              <a:rPr lang="it-IT" sz="2000" dirty="0" err="1" smtClean="0"/>
              <a:t>fit</a:t>
            </a:r>
            <a:r>
              <a:rPr lang="it-IT" sz="2000" dirty="0" smtClean="0"/>
              <a:t> the </a:t>
            </a:r>
            <a:r>
              <a:rPr lang="it-IT" sz="2000" dirty="0" err="1" smtClean="0"/>
              <a:t>spectrometer</a:t>
            </a:r>
            <a:r>
              <a:rPr lang="it-IT" sz="2000" dirty="0" smtClean="0"/>
              <a:t> ( </a:t>
            </a:r>
            <a:r>
              <a:rPr lang="it-IT" sz="2000" i="1" dirty="0" smtClean="0"/>
              <a:t>W </a:t>
            </a:r>
            <a:r>
              <a:rPr lang="it-IT" sz="2000" i="1" dirty="0" err="1" smtClean="0"/>
              <a:t>Biel</a:t>
            </a:r>
            <a:r>
              <a:rPr lang="it-IT" sz="2000" dirty="0" smtClean="0"/>
              <a:t>) </a:t>
            </a:r>
            <a:r>
              <a:rPr lang="it-IT" sz="2000" i="1" dirty="0" smtClean="0"/>
              <a:t>are </a:t>
            </a:r>
            <a:r>
              <a:rPr lang="it-IT" sz="2000" i="1" dirty="0" err="1" smtClean="0"/>
              <a:t>being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manufactured</a:t>
            </a:r>
            <a:r>
              <a:rPr lang="it-IT" sz="2000" i="1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ZEISS (Germany) . </a:t>
            </a:r>
            <a:endParaRPr lang="it-IT" sz="2000" dirty="0"/>
          </a:p>
          <a:p>
            <a:pPr>
              <a:buFont typeface="Wingdings"/>
              <a:buChar char="à"/>
            </a:pPr>
            <a:r>
              <a:rPr lang="it-IT" sz="2000" dirty="0"/>
              <a:t>10 – 48  and  44 - 125 (nm) </a:t>
            </a:r>
            <a:r>
              <a:rPr lang="it-IT" sz="2000" dirty="0" smtClean="0"/>
              <a:t> </a:t>
            </a:r>
            <a:r>
              <a:rPr lang="it-IT" sz="2000" dirty="0" err="1" smtClean="0"/>
              <a:t>wavelength</a:t>
            </a:r>
            <a:r>
              <a:rPr lang="it-IT" sz="2000" dirty="0" smtClean="0"/>
              <a:t> </a:t>
            </a:r>
            <a:r>
              <a:rPr lang="it-IT" sz="2000" dirty="0" err="1" smtClean="0"/>
              <a:t>ranges</a:t>
            </a:r>
            <a:r>
              <a:rPr lang="it-IT" sz="2000" dirty="0" smtClean="0"/>
              <a:t> and </a:t>
            </a:r>
            <a:r>
              <a:rPr lang="it-IT" sz="2000" dirty="0" err="1" smtClean="0"/>
              <a:t>imaging</a:t>
            </a:r>
            <a:r>
              <a:rPr lang="it-IT" sz="2000" dirty="0" smtClean="0"/>
              <a:t> </a:t>
            </a:r>
            <a:r>
              <a:rPr lang="it-IT" sz="2000" dirty="0" err="1" smtClean="0"/>
              <a:t>capability</a:t>
            </a:r>
            <a:endParaRPr lang="it-IT" sz="2000" dirty="0" smtClean="0"/>
          </a:p>
          <a:p>
            <a:pPr marL="0" indent="0">
              <a:buNone/>
            </a:pPr>
            <a:r>
              <a:rPr lang="it-IT" sz="2000" dirty="0" err="1" smtClean="0"/>
              <a:t>Most</a:t>
            </a:r>
            <a:r>
              <a:rPr lang="it-IT" sz="2000" dirty="0" smtClean="0"/>
              <a:t> delicate </a:t>
            </a:r>
            <a:r>
              <a:rPr lang="it-IT" sz="2000" dirty="0" err="1" smtClean="0"/>
              <a:t>elements</a:t>
            </a:r>
            <a:r>
              <a:rPr lang="it-IT" sz="2000" dirty="0" smtClean="0"/>
              <a:t> . </a:t>
            </a:r>
            <a:r>
              <a:rPr lang="it-IT" sz="2000" dirty="0" err="1" smtClean="0"/>
              <a:t>Suffered</a:t>
            </a:r>
            <a:r>
              <a:rPr lang="it-IT" sz="2000" dirty="0" smtClean="0"/>
              <a:t> of </a:t>
            </a:r>
            <a:r>
              <a:rPr lang="it-IT" sz="2000" dirty="0" err="1" smtClean="0"/>
              <a:t>problems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the </a:t>
            </a:r>
            <a:r>
              <a:rPr lang="it-IT" sz="2000" dirty="0" err="1" smtClean="0"/>
              <a:t>firm</a:t>
            </a:r>
            <a:r>
              <a:rPr lang="it-IT" sz="2000" dirty="0" smtClean="0"/>
              <a:t> manufacturing the </a:t>
            </a:r>
            <a:r>
              <a:rPr lang="it-IT" sz="2000" dirty="0" err="1" smtClean="0"/>
              <a:t>blanks</a:t>
            </a:r>
            <a:r>
              <a:rPr lang="it-IT" sz="2000" dirty="0" smtClean="0"/>
              <a:t>.</a:t>
            </a:r>
          </a:p>
          <a:p>
            <a:pPr marL="0" indent="0">
              <a:buNone/>
            </a:pPr>
            <a:r>
              <a:rPr lang="it-IT" sz="2000" dirty="0" smtClean="0"/>
              <a:t> Delivery </a:t>
            </a:r>
            <a:r>
              <a:rPr lang="it-IT" sz="2000" dirty="0" err="1" smtClean="0"/>
              <a:t>exected</a:t>
            </a:r>
            <a:r>
              <a:rPr lang="it-IT" sz="2000" dirty="0" smtClean="0"/>
              <a:t> by the end of the </a:t>
            </a:r>
            <a:r>
              <a:rPr lang="it-IT" sz="2000" dirty="0" err="1" smtClean="0"/>
              <a:t>year</a:t>
            </a:r>
            <a:r>
              <a:rPr lang="it-IT" sz="2000" dirty="0"/>
              <a:t> </a:t>
            </a:r>
            <a:r>
              <a:rPr lang="it-IT" sz="2000" dirty="0" smtClean="0"/>
              <a:t>with some </a:t>
            </a:r>
            <a:r>
              <a:rPr lang="it-IT" sz="2000" dirty="0" err="1" smtClean="0"/>
              <a:t>probability</a:t>
            </a:r>
            <a:r>
              <a:rPr lang="it-IT" sz="2000" dirty="0" smtClean="0"/>
              <a:t> to protrude </a:t>
            </a:r>
            <a:r>
              <a:rPr lang="it-IT" sz="2000" dirty="0" err="1" smtClean="0"/>
              <a:t>into</a:t>
            </a:r>
            <a:r>
              <a:rPr lang="it-IT" sz="2000" dirty="0" smtClean="0"/>
              <a:t> first </a:t>
            </a:r>
            <a:r>
              <a:rPr lang="it-IT" sz="2000" dirty="0" err="1" smtClean="0"/>
              <a:t>days</a:t>
            </a:r>
            <a:r>
              <a:rPr lang="it-IT" sz="2000" dirty="0" smtClean="0"/>
              <a:t> of </a:t>
            </a:r>
            <a:r>
              <a:rPr lang="it-IT" sz="2000" dirty="0" err="1" smtClean="0"/>
              <a:t>January</a:t>
            </a:r>
            <a:r>
              <a:rPr lang="it-IT" sz="2000" dirty="0" smtClean="0"/>
              <a:t>.</a:t>
            </a:r>
          </a:p>
          <a:p>
            <a:pPr marL="0" indent="0">
              <a:buNone/>
            </a:pPr>
            <a:r>
              <a:rPr lang="it-IT" sz="2000" dirty="0" smtClean="0"/>
              <a:t>  </a:t>
            </a: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437112"/>
            <a:ext cx="3755034" cy="208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 smtClean="0"/>
              <a:t>WPSA Meeting Sept  2022 A. Fassina et al 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Schedule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 smtClean="0"/>
              <a:t>WPSA Meeting Sept  2022 A. Fassina et al    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36285" cy="54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on Radiation </a:t>
            </a:r>
            <a:r>
              <a:rPr lang="en-US" dirty="0" smtClean="0"/>
              <a:t>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4968552" cy="4896544"/>
          </a:xfrm>
        </p:spPr>
        <p:txBody>
          <a:bodyPr/>
          <a:lstStyle/>
          <a:p>
            <a:r>
              <a:rPr lang="en-US" dirty="0" smtClean="0"/>
              <a:t>Possible radiation shield designed ( Borated Polyethylene + </a:t>
            </a:r>
            <a:r>
              <a:rPr lang="en-US" dirty="0" smtClean="0"/>
              <a:t>Lead) </a:t>
            </a:r>
            <a:endParaRPr lang="en-US" dirty="0" smtClean="0"/>
          </a:p>
          <a:p>
            <a:r>
              <a:rPr lang="en-US" dirty="0" smtClean="0"/>
              <a:t>Jet solution (few cm of SS) as alternative being </a:t>
            </a:r>
            <a:r>
              <a:rPr lang="en-US" dirty="0" smtClean="0"/>
              <a:t>considered</a:t>
            </a:r>
          </a:p>
          <a:p>
            <a:r>
              <a:rPr lang="en-US" dirty="0" smtClean="0"/>
              <a:t>Neutron analysis by F4E /CNR Milan to evaluate screen efficiency and needs for first years of operations.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549" t="2383" r="27153" b="-2383"/>
          <a:stretch/>
        </p:blipFill>
        <p:spPr>
          <a:xfrm>
            <a:off x="5508104" y="836712"/>
            <a:ext cx="3463195" cy="4551781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 smtClean="0"/>
              <a:t>WPSA Meeting Sept  2022 A. Fassina et al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3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961456"/>
            <a:ext cx="8229600" cy="4896544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2743200" lvl="6" indent="0">
              <a:buNone/>
            </a:pPr>
            <a:r>
              <a:rPr lang="it-IT" sz="6600" dirty="0" err="1" smtClean="0"/>
              <a:t>Thanks</a:t>
            </a:r>
            <a:endParaRPr lang="it-IT" sz="66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 smtClean="0"/>
              <a:t>WPSA Meeting Sept  2022 A. Fassina et al 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EUROfusion.1line_5_3_2019</Template>
  <TotalTime>3446</TotalTime>
  <Words>394</Words>
  <Application>Microsoft Office PowerPoint</Application>
  <PresentationFormat>On-screen Show (4:3)</PresentationFormat>
  <Paragraphs>59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VUV divertor Spectrometer for JT-60SA: status of the project</vt:lpstr>
      <vt:lpstr>Scientific scope</vt:lpstr>
      <vt:lpstr>Layout </vt:lpstr>
      <vt:lpstr>Spectrometer</vt:lpstr>
      <vt:lpstr>Gratings</vt:lpstr>
      <vt:lpstr>Procurement Schedule </vt:lpstr>
      <vt:lpstr>Working on Radiation screening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Valisa Marco</dc:creator>
  <cp:lastModifiedBy>Valisa Marco</cp:lastModifiedBy>
  <cp:revision>52</cp:revision>
  <cp:lastPrinted>2014-10-16T14:51:28Z</cp:lastPrinted>
  <dcterms:created xsi:type="dcterms:W3CDTF">2020-03-27T07:56:36Z</dcterms:created>
  <dcterms:modified xsi:type="dcterms:W3CDTF">2022-09-06T17:18:16Z</dcterms:modified>
</cp:coreProperties>
</file>