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charts/chart1.xml" ContentType="application/vnd.openxmlformats-officedocument.drawingml.chart+xml"/>
  <Override PartName="/ppt/theme/themeOverride1.xml" ContentType="application/vnd.openxmlformats-officedocument.themeOverride+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5"/>
  </p:sldMasterIdLst>
  <p:notesMasterIdLst>
    <p:notesMasterId r:id="rId29"/>
  </p:notesMasterIdLst>
  <p:sldIdLst>
    <p:sldId id="298" r:id="rId6"/>
    <p:sldId id="707" r:id="rId7"/>
    <p:sldId id="688" r:id="rId8"/>
    <p:sldId id="690" r:id="rId9"/>
    <p:sldId id="708" r:id="rId10"/>
    <p:sldId id="594" r:id="rId11"/>
    <p:sldId id="653" r:id="rId12"/>
    <p:sldId id="705" r:id="rId13"/>
    <p:sldId id="709" r:id="rId14"/>
    <p:sldId id="685" r:id="rId15"/>
    <p:sldId id="687" r:id="rId16"/>
    <p:sldId id="322" r:id="rId17"/>
    <p:sldId id="694" r:id="rId18"/>
    <p:sldId id="695" r:id="rId19"/>
    <p:sldId id="696" r:id="rId20"/>
    <p:sldId id="697" r:id="rId21"/>
    <p:sldId id="699" r:id="rId22"/>
    <p:sldId id="700" r:id="rId23"/>
    <p:sldId id="701" r:id="rId24"/>
    <p:sldId id="702" r:id="rId25"/>
    <p:sldId id="703" r:id="rId26"/>
    <p:sldId id="693" r:id="rId27"/>
    <p:sldId id="704" r:id="rId28"/>
  </p:sldIdLst>
  <p:sldSz cx="9144000" cy="5143500" type="screen16x9"/>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IBERT Sylvie 165549" initials="GS1" lastIdx="0" clrIdx="0">
    <p:extLst>
      <p:ext uri="{19B8F6BF-5375-455C-9EA6-DF929625EA0E}">
        <p15:presenceInfo xmlns:p15="http://schemas.microsoft.com/office/powerpoint/2012/main" userId="S-1-5-21-1801674531-299502267-839522115-2375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C0504D"/>
    <a:srgbClr val="E2B0A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FD4443E-F989-4FC4-A0C8-D5A2AF1F390B}" styleName="Style foncé 1 - Accentuation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284" autoAdjust="0"/>
    <p:restoredTop sz="77209" autoAdjust="0"/>
  </p:normalViewPr>
  <p:slideViewPr>
    <p:cSldViewPr snapToGrid="0" snapToObjects="1">
      <p:cViewPr varScale="1">
        <p:scale>
          <a:sx n="117" d="100"/>
          <a:sy n="117" d="100"/>
        </p:scale>
        <p:origin x="1056" y="108"/>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snapToObjects="1">
      <p:cViewPr varScale="1">
        <p:scale>
          <a:sx n="93" d="100"/>
          <a:sy n="93" d="100"/>
        </p:scale>
        <p:origin x="3725" y="8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2" Type="http://schemas.openxmlformats.org/officeDocument/2006/relationships/package" Target="../embeddings/Feuille_de_calcul_Microsoft_Excel.xlsx"/><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sz="1400" dirty="0" smtClean="0"/>
              <a:t>Publications </a:t>
            </a:r>
            <a:endParaRPr lang="en-US" dirty="0"/>
          </a:p>
        </c:rich>
      </c:tx>
      <c:layout>
        <c:manualLayout>
          <c:xMode val="edge"/>
          <c:yMode val="edge"/>
          <c:x val="0.61950554084369203"/>
          <c:y val="5.9377092592583502E-2"/>
        </c:manualLayout>
      </c:layout>
      <c:overlay val="0"/>
    </c:title>
    <c:autoTitleDeleted val="0"/>
    <c:plotArea>
      <c:layout/>
      <c:pieChart>
        <c:varyColors val="1"/>
        <c:ser>
          <c:idx val="0"/>
          <c:order val="0"/>
          <c:tx>
            <c:strRef>
              <c:f>Feuil1!$B$1</c:f>
              <c:strCache>
                <c:ptCount val="1"/>
                <c:pt idx="0">
                  <c:v>Ventes</c:v>
                </c:pt>
              </c:strCache>
            </c:strRef>
          </c:tx>
          <c:cat>
            <c:strRef>
              <c:f>Feuil1!$A$2:$A$5</c:f>
              <c:strCache>
                <c:ptCount val="4"/>
                <c:pt idx="0">
                  <c:v>1er trim.</c:v>
                </c:pt>
                <c:pt idx="1">
                  <c:v>2e trim.</c:v>
                </c:pt>
                <c:pt idx="2">
                  <c:v>3e trim.</c:v>
                </c:pt>
                <c:pt idx="3">
                  <c:v>4e trim.</c:v>
                </c:pt>
              </c:strCache>
            </c:strRef>
          </c:cat>
          <c:val>
            <c:numRef>
              <c:f>Feuil1!$B$2:$B$5</c:f>
              <c:numCache>
                <c:formatCode>General</c:formatCode>
                <c:ptCount val="4"/>
                <c:pt idx="0">
                  <c:v>8.2000000000000011</c:v>
                </c:pt>
                <c:pt idx="1">
                  <c:v>3.2</c:v>
                </c:pt>
                <c:pt idx="2">
                  <c:v>1.4</c:v>
                </c:pt>
                <c:pt idx="3">
                  <c:v>1.2</c:v>
                </c:pt>
              </c:numCache>
            </c:numRef>
          </c:val>
          <c:extLst>
            <c:ext xmlns:c16="http://schemas.microsoft.com/office/drawing/2014/chart" uri="{C3380CC4-5D6E-409C-BE32-E72D297353CC}">
              <c16:uniqueId val="{00000000-BFA7-4222-A643-4434977729C2}"/>
            </c:ext>
          </c:extLst>
        </c:ser>
        <c:dLbls>
          <c:showLegendKey val="0"/>
          <c:showVal val="0"/>
          <c:showCatName val="0"/>
          <c:showSerName val="0"/>
          <c:showPercent val="0"/>
          <c:showBubbleSize val="0"/>
          <c:showLeaderLines val="1"/>
        </c:dLbls>
        <c:firstSliceAng val="0"/>
      </c:pieChart>
    </c:plotArea>
    <c:legend>
      <c:legendPos val="r"/>
      <c:layout>
        <c:manualLayout>
          <c:xMode val="edge"/>
          <c:yMode val="edge"/>
          <c:x val="0.719456123312611"/>
          <c:y val="0.16964617690945299"/>
          <c:w val="0.25637851406233803"/>
          <c:h val="0.74739608221202003"/>
        </c:manualLayout>
      </c:layout>
      <c:overlay val="0"/>
      <c:txPr>
        <a:bodyPr/>
        <a:lstStyle/>
        <a:p>
          <a:pPr>
            <a:defRPr sz="1200"/>
          </a:pPr>
          <a:endParaRPr lang="fr-FR"/>
        </a:p>
      </c:txPr>
    </c:legend>
    <c:plotVisOnly val="1"/>
    <c:dispBlanksAs val="gap"/>
    <c:showDLblsOverMax val="0"/>
  </c:chart>
  <c:txPr>
    <a:bodyPr/>
    <a:lstStyle/>
    <a:p>
      <a:pPr>
        <a:defRPr sz="1800"/>
      </a:pPr>
      <a:endParaRPr lang="fr-FR"/>
    </a:p>
  </c:txPr>
  <c:externalData r:id="rId2">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169920" cy="481728"/>
          </a:xfrm>
          <a:prstGeom prst="rect">
            <a:avLst/>
          </a:prstGeom>
        </p:spPr>
        <p:txBody>
          <a:bodyPr vert="horz" lIns="91065" tIns="45533" rIns="91065" bIns="45533" rtlCol="0"/>
          <a:lstStyle>
            <a:lvl1pPr algn="l">
              <a:defRPr sz="1200"/>
            </a:lvl1pPr>
          </a:lstStyle>
          <a:p>
            <a:endParaRPr lang="fr-FR"/>
          </a:p>
        </p:txBody>
      </p:sp>
      <p:sp>
        <p:nvSpPr>
          <p:cNvPr id="3" name="Espace réservé de la date 2"/>
          <p:cNvSpPr>
            <a:spLocks noGrp="1"/>
          </p:cNvSpPr>
          <p:nvPr>
            <p:ph type="dt" idx="1"/>
          </p:nvPr>
        </p:nvSpPr>
        <p:spPr>
          <a:xfrm>
            <a:off x="4143589" y="0"/>
            <a:ext cx="3169920" cy="481728"/>
          </a:xfrm>
          <a:prstGeom prst="rect">
            <a:avLst/>
          </a:prstGeom>
        </p:spPr>
        <p:txBody>
          <a:bodyPr vert="horz" lIns="91065" tIns="45533" rIns="91065" bIns="45533" rtlCol="0"/>
          <a:lstStyle>
            <a:lvl1pPr algn="r">
              <a:defRPr sz="1200"/>
            </a:lvl1pPr>
          </a:lstStyle>
          <a:p>
            <a:fld id="{62C8ED9B-C9FC-44BB-A15C-3C73857D8890}" type="datetimeFigureOut">
              <a:rPr lang="fr-FR" smtClean="0"/>
              <a:t>06/09/2022</a:t>
            </a:fld>
            <a:endParaRPr lang="fr-FR"/>
          </a:p>
        </p:txBody>
      </p:sp>
      <p:sp>
        <p:nvSpPr>
          <p:cNvPr id="4" name="Espace réservé de l'image des diapositives 3"/>
          <p:cNvSpPr>
            <a:spLocks noGrp="1" noRot="1" noChangeAspect="1"/>
          </p:cNvSpPr>
          <p:nvPr>
            <p:ph type="sldImg" idx="2"/>
          </p:nvPr>
        </p:nvSpPr>
        <p:spPr>
          <a:xfrm>
            <a:off x="776288" y="1200150"/>
            <a:ext cx="5762625" cy="3241675"/>
          </a:xfrm>
          <a:prstGeom prst="rect">
            <a:avLst/>
          </a:prstGeom>
          <a:noFill/>
          <a:ln w="12700">
            <a:solidFill>
              <a:prstClr val="black"/>
            </a:solidFill>
          </a:ln>
        </p:spPr>
        <p:txBody>
          <a:bodyPr vert="horz" lIns="91065" tIns="45533" rIns="91065" bIns="45533" rtlCol="0" anchor="ctr"/>
          <a:lstStyle/>
          <a:p>
            <a:endParaRPr lang="fr-FR"/>
          </a:p>
        </p:txBody>
      </p:sp>
      <p:sp>
        <p:nvSpPr>
          <p:cNvPr id="5" name="Espace réservé des notes 4"/>
          <p:cNvSpPr>
            <a:spLocks noGrp="1"/>
          </p:cNvSpPr>
          <p:nvPr>
            <p:ph type="body" sz="quarter" idx="3"/>
          </p:nvPr>
        </p:nvSpPr>
        <p:spPr>
          <a:xfrm>
            <a:off x="731521" y="4620578"/>
            <a:ext cx="5852160" cy="3780472"/>
          </a:xfrm>
          <a:prstGeom prst="rect">
            <a:avLst/>
          </a:prstGeom>
        </p:spPr>
        <p:txBody>
          <a:bodyPr vert="horz" lIns="91065" tIns="45533" rIns="91065" bIns="45533" rtlCol="0"/>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9119474"/>
            <a:ext cx="3169920" cy="481726"/>
          </a:xfrm>
          <a:prstGeom prst="rect">
            <a:avLst/>
          </a:prstGeom>
        </p:spPr>
        <p:txBody>
          <a:bodyPr vert="horz" lIns="91065" tIns="45533" rIns="91065" bIns="45533"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4143589" y="9119474"/>
            <a:ext cx="3169920" cy="481726"/>
          </a:xfrm>
          <a:prstGeom prst="rect">
            <a:avLst/>
          </a:prstGeom>
        </p:spPr>
        <p:txBody>
          <a:bodyPr vert="horz" lIns="91065" tIns="45533" rIns="91065" bIns="45533" rtlCol="0" anchor="b"/>
          <a:lstStyle>
            <a:lvl1pPr algn="r">
              <a:defRPr sz="1200"/>
            </a:lvl1pPr>
          </a:lstStyle>
          <a:p>
            <a:fld id="{D646CBA2-EE44-4BFD-9B6A-F1828794661D}" type="slidenum">
              <a:rPr lang="fr-FR" smtClean="0"/>
              <a:t>‹N°›</a:t>
            </a:fld>
            <a:endParaRPr lang="fr-FR"/>
          </a:p>
        </p:txBody>
      </p:sp>
    </p:spTree>
    <p:extLst>
      <p:ext uri="{BB962C8B-B14F-4D97-AF65-F5344CB8AC3E}">
        <p14:creationId xmlns:p14="http://schemas.microsoft.com/office/powerpoint/2010/main" val="7179087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646CBA2-EE44-4BFD-9B6A-F1828794661D}" type="slidenum">
              <a:rPr lang="fr-FR" smtClean="0"/>
              <a:t>1</a:t>
            </a:fld>
            <a:endParaRPr lang="fr-FR"/>
          </a:p>
        </p:txBody>
      </p:sp>
    </p:spTree>
    <p:extLst>
      <p:ext uri="{BB962C8B-B14F-4D97-AF65-F5344CB8AC3E}">
        <p14:creationId xmlns:p14="http://schemas.microsoft.com/office/powerpoint/2010/main" val="37024574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D646CBA2-EE44-4BFD-9B6A-F1828794661D}" type="slidenum">
              <a:rPr lang="fr-FR" smtClean="0"/>
              <a:t>2</a:t>
            </a:fld>
            <a:endParaRPr lang="fr-FR"/>
          </a:p>
        </p:txBody>
      </p:sp>
    </p:spTree>
    <p:extLst>
      <p:ext uri="{BB962C8B-B14F-4D97-AF65-F5344CB8AC3E}">
        <p14:creationId xmlns:p14="http://schemas.microsoft.com/office/powerpoint/2010/main" val="30364806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10"/>
          </p:nvPr>
        </p:nvSpPr>
        <p:spPr/>
        <p:txBody>
          <a:bodyPr/>
          <a:lstStyle/>
          <a:p>
            <a:pPr>
              <a:defRPr/>
            </a:pPr>
            <a:fld id="{001CEDE1-7314-49F9-B327-ABF2CB4A8C6E}" type="slidenum">
              <a:rPr lang="fr-FR" smtClean="0"/>
              <a:pPr>
                <a:defRPr/>
              </a:pPr>
              <a:t>17</a:t>
            </a:fld>
            <a:endParaRPr lang="fr-FR"/>
          </a:p>
        </p:txBody>
      </p:sp>
    </p:spTree>
    <p:extLst>
      <p:ext uri="{BB962C8B-B14F-4D97-AF65-F5344CB8AC3E}">
        <p14:creationId xmlns:p14="http://schemas.microsoft.com/office/powerpoint/2010/main" val="108282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D646CBA2-EE44-4BFD-9B6A-F1828794661D}" type="slidenum">
              <a:rPr lang="fr-FR" smtClean="0"/>
              <a:t>19</a:t>
            </a:fld>
            <a:endParaRPr lang="fr-FR"/>
          </a:p>
        </p:txBody>
      </p:sp>
    </p:spTree>
    <p:extLst>
      <p:ext uri="{BB962C8B-B14F-4D97-AF65-F5344CB8AC3E}">
        <p14:creationId xmlns:p14="http://schemas.microsoft.com/office/powerpoint/2010/main" val="29486203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D646CBA2-EE44-4BFD-9B6A-F1828794661D}" type="slidenum">
              <a:rPr lang="fr-FR" smtClean="0"/>
              <a:t>20</a:t>
            </a:fld>
            <a:endParaRPr lang="fr-FR"/>
          </a:p>
        </p:txBody>
      </p:sp>
    </p:spTree>
    <p:extLst>
      <p:ext uri="{BB962C8B-B14F-4D97-AF65-F5344CB8AC3E}">
        <p14:creationId xmlns:p14="http://schemas.microsoft.com/office/powerpoint/2010/main" val="33066718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D646CBA2-EE44-4BFD-9B6A-F1828794661D}" type="slidenum">
              <a:rPr lang="fr-FR" smtClean="0"/>
              <a:t>21</a:t>
            </a:fld>
            <a:endParaRPr lang="fr-FR"/>
          </a:p>
        </p:txBody>
      </p:sp>
    </p:spTree>
    <p:extLst>
      <p:ext uri="{BB962C8B-B14F-4D97-AF65-F5344CB8AC3E}">
        <p14:creationId xmlns:p14="http://schemas.microsoft.com/office/powerpoint/2010/main" val="307210881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14" name="Rectangle 13"/>
          <p:cNvSpPr/>
          <p:nvPr userDrawn="1"/>
        </p:nvSpPr>
        <p:spPr>
          <a:xfrm>
            <a:off x="0" y="4478409"/>
            <a:ext cx="9144000" cy="672711"/>
          </a:xfrm>
          <a:prstGeom prst="rect">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accent1"/>
                </a:solidFill>
              </a:rPr>
              <a:t> </a:t>
            </a:r>
            <a:endParaRPr lang="en-US" dirty="0">
              <a:solidFill>
                <a:schemeClr val="accent1"/>
              </a:solidFill>
            </a:endParaRPr>
          </a:p>
        </p:txBody>
      </p:sp>
      <p:sp>
        <p:nvSpPr>
          <p:cNvPr id="17" name="Titre 3"/>
          <p:cNvSpPr txBox="1">
            <a:spLocks/>
          </p:cNvSpPr>
          <p:nvPr userDrawn="1"/>
        </p:nvSpPr>
        <p:spPr>
          <a:xfrm>
            <a:off x="632457" y="2817850"/>
            <a:ext cx="5895504" cy="262755"/>
          </a:xfrm>
          <a:prstGeom prst="rect">
            <a:avLst/>
          </a:prstGeom>
        </p:spPr>
        <p:txBody>
          <a:bodyPr>
            <a:normAutofit fontScale="975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fr-FR" sz="1200" dirty="0" smtClean="0">
                <a:solidFill>
                  <a:schemeClr val="bg1"/>
                </a:solidFill>
                <a:latin typeface="Calibri"/>
                <a:cs typeface="Calibri"/>
              </a:rPr>
              <a:t>DE LA RECHERCHE À L’INDUSTRIE</a:t>
            </a:r>
          </a:p>
        </p:txBody>
      </p:sp>
      <p:sp>
        <p:nvSpPr>
          <p:cNvPr id="18" name="ZoneTexte 10"/>
          <p:cNvSpPr txBox="1"/>
          <p:nvPr userDrawn="1"/>
        </p:nvSpPr>
        <p:spPr>
          <a:xfrm>
            <a:off x="626082" y="4618606"/>
            <a:ext cx="5836747" cy="318036"/>
          </a:xfrm>
          <a:prstGeom prst="rect">
            <a:avLst/>
          </a:prstGeom>
          <a:noFill/>
        </p:spPr>
        <p:txBody>
          <a:bodyPr wrap="square" rtlCol="0">
            <a:spAutoFit/>
          </a:bodyPr>
          <a:lstStyle/>
          <a:p>
            <a:pPr algn="l">
              <a:lnSpc>
                <a:spcPct val="140000"/>
              </a:lnSpc>
            </a:pPr>
            <a:r>
              <a:rPr lang="fr-FR" sz="1100" kern="0" dirty="0">
                <a:solidFill>
                  <a:schemeClr val="tx1">
                    <a:lumMod val="85000"/>
                    <a:lumOff val="15000"/>
                  </a:schemeClr>
                </a:solidFill>
                <a:latin typeface="Calibri"/>
                <a:cs typeface="Calibri"/>
              </a:rPr>
              <a:t>Commissariat à </a:t>
            </a:r>
            <a:r>
              <a:rPr lang="fr-FR" sz="1100" kern="0" dirty="0" smtClean="0">
                <a:solidFill>
                  <a:schemeClr val="tx1">
                    <a:lumMod val="85000"/>
                    <a:lumOff val="15000"/>
                  </a:schemeClr>
                </a:solidFill>
                <a:latin typeface="Calibri"/>
                <a:cs typeface="Calibri"/>
              </a:rPr>
              <a:t>l’énergie atomique </a:t>
            </a:r>
            <a:r>
              <a:rPr lang="fr-FR" sz="1100" kern="0" dirty="0">
                <a:solidFill>
                  <a:schemeClr val="tx1">
                    <a:lumMod val="85000"/>
                    <a:lumOff val="15000"/>
                  </a:schemeClr>
                </a:solidFill>
                <a:latin typeface="Calibri"/>
                <a:cs typeface="Calibri"/>
              </a:rPr>
              <a:t>et aux </a:t>
            </a:r>
            <a:r>
              <a:rPr lang="fr-FR" sz="1100" kern="0" dirty="0" smtClean="0">
                <a:solidFill>
                  <a:schemeClr val="tx1">
                    <a:lumMod val="85000"/>
                    <a:lumOff val="15000"/>
                  </a:schemeClr>
                </a:solidFill>
                <a:latin typeface="Calibri"/>
                <a:cs typeface="Calibri"/>
              </a:rPr>
              <a:t>énergies alternatives - </a:t>
            </a:r>
            <a:r>
              <a:rPr lang="fr-FR" sz="1100" kern="0" dirty="0" err="1" smtClean="0">
                <a:solidFill>
                  <a:srgbClr val="A50119"/>
                </a:solidFill>
                <a:latin typeface="Calibri"/>
                <a:cs typeface="Calibri"/>
              </a:rPr>
              <a:t>www.cea.fr</a:t>
            </a:r>
            <a:endParaRPr lang="fr-FR" sz="1100" kern="0" dirty="0" smtClean="0">
              <a:solidFill>
                <a:srgbClr val="A50119"/>
              </a:solidFill>
              <a:latin typeface="Calibri"/>
              <a:cs typeface="Calibri"/>
            </a:endParaRPr>
          </a:p>
        </p:txBody>
      </p:sp>
      <p:pic>
        <p:nvPicPr>
          <p:cNvPr id="21" name="Picture 20" descr="fond16-9.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0091"/>
            <a:ext cx="9144000" cy="4508500"/>
          </a:xfrm>
          <a:prstGeom prst="rect">
            <a:avLst/>
          </a:prstGeom>
        </p:spPr>
      </p:pic>
      <p:pic>
        <p:nvPicPr>
          <p:cNvPr id="16" name="Picture 9" descr="cea_logo_small2.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33632" y="1395784"/>
            <a:ext cx="1456704" cy="1189040"/>
          </a:xfrm>
          <a:prstGeom prst="rect">
            <a:avLst/>
          </a:prstGeom>
          <a:effectLst>
            <a:outerShdw blurRad="517525" dist="38100" dir="2700000" algn="tl" rotWithShape="0">
              <a:srgbClr val="000000">
                <a:alpha val="33000"/>
              </a:srgbClr>
            </a:outerShdw>
          </a:effectLst>
        </p:spPr>
      </p:pic>
      <p:sp>
        <p:nvSpPr>
          <p:cNvPr id="19" name="Espace réservé du texte 12"/>
          <p:cNvSpPr>
            <a:spLocks noGrp="1"/>
          </p:cNvSpPr>
          <p:nvPr>
            <p:ph type="body" sz="quarter" idx="10" hasCustomPrompt="1"/>
          </p:nvPr>
        </p:nvSpPr>
        <p:spPr>
          <a:xfrm>
            <a:off x="632457" y="3345815"/>
            <a:ext cx="4929639" cy="424732"/>
          </a:xfrm>
        </p:spPr>
        <p:txBody>
          <a:bodyPr wrap="square">
            <a:spAutoFit/>
          </a:bodyPr>
          <a:lstStyle>
            <a:lvl1pPr marL="0" indent="0">
              <a:buFontTx/>
              <a:buNone/>
              <a:defRPr sz="2400" b="1">
                <a:solidFill>
                  <a:schemeClr val="bg1"/>
                </a:solidFill>
              </a:defRPr>
            </a:lvl1pPr>
          </a:lstStyle>
          <a:p>
            <a:pPr lvl="0"/>
            <a:r>
              <a:rPr lang="fr-FR" dirty="0" smtClean="0"/>
              <a:t>TITRE A VENIR</a:t>
            </a:r>
            <a:endParaRPr lang="fr-FR" dirty="0"/>
          </a:p>
        </p:txBody>
      </p:sp>
      <p:sp>
        <p:nvSpPr>
          <p:cNvPr id="20" name="Espace réservé du texte 12"/>
          <p:cNvSpPr>
            <a:spLocks noGrp="1"/>
          </p:cNvSpPr>
          <p:nvPr>
            <p:ph type="body" sz="quarter" idx="11" hasCustomPrompt="1"/>
          </p:nvPr>
        </p:nvSpPr>
        <p:spPr>
          <a:xfrm>
            <a:off x="632457" y="3841574"/>
            <a:ext cx="2206507" cy="230832"/>
          </a:xfrm>
        </p:spPr>
        <p:txBody>
          <a:bodyPr wrap="square">
            <a:spAutoFit/>
          </a:bodyPr>
          <a:lstStyle>
            <a:lvl1pPr marL="0" indent="0">
              <a:buFontTx/>
              <a:buNone/>
              <a:defRPr sz="900" b="0">
                <a:solidFill>
                  <a:schemeClr val="bg1"/>
                </a:solidFill>
              </a:defRPr>
            </a:lvl1pPr>
          </a:lstStyle>
          <a:p>
            <a:pPr lvl="0"/>
            <a:r>
              <a:rPr lang="fr-FR" dirty="0" smtClean="0"/>
              <a:t>Date</a:t>
            </a:r>
            <a:endParaRPr lang="fr-FR" dirty="0"/>
          </a:p>
        </p:txBody>
      </p:sp>
    </p:spTree>
    <p:extLst>
      <p:ext uri="{BB962C8B-B14F-4D97-AF65-F5344CB8AC3E}">
        <p14:creationId xmlns:p14="http://schemas.microsoft.com/office/powerpoint/2010/main" val="17418097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14" name="Rectangle 13"/>
          <p:cNvSpPr/>
          <p:nvPr userDrawn="1"/>
        </p:nvSpPr>
        <p:spPr>
          <a:xfrm>
            <a:off x="0" y="4478409"/>
            <a:ext cx="9144000" cy="672711"/>
          </a:xfrm>
          <a:prstGeom prst="rect">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accent1"/>
                </a:solidFill>
              </a:rPr>
              <a:t> </a:t>
            </a:r>
            <a:endParaRPr lang="en-US" dirty="0">
              <a:solidFill>
                <a:schemeClr val="accent1"/>
              </a:solidFill>
            </a:endParaRPr>
          </a:p>
        </p:txBody>
      </p:sp>
      <p:sp>
        <p:nvSpPr>
          <p:cNvPr id="17" name="Titre 3"/>
          <p:cNvSpPr txBox="1">
            <a:spLocks/>
          </p:cNvSpPr>
          <p:nvPr userDrawn="1"/>
        </p:nvSpPr>
        <p:spPr>
          <a:xfrm>
            <a:off x="632457" y="2817850"/>
            <a:ext cx="5895504" cy="262755"/>
          </a:xfrm>
          <a:prstGeom prst="rect">
            <a:avLst/>
          </a:prstGeom>
        </p:spPr>
        <p:txBody>
          <a:bodyPr>
            <a:normAutofit fontScale="975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fr-FR" sz="1200" dirty="0" smtClean="0">
                <a:solidFill>
                  <a:schemeClr val="bg1"/>
                </a:solidFill>
                <a:latin typeface="Calibri"/>
                <a:cs typeface="Calibri"/>
              </a:rPr>
              <a:t>DE LA RECHERCHE À L’INDUSTRIE</a:t>
            </a:r>
          </a:p>
        </p:txBody>
      </p:sp>
      <p:sp>
        <p:nvSpPr>
          <p:cNvPr id="18" name="ZoneTexte 10"/>
          <p:cNvSpPr txBox="1"/>
          <p:nvPr userDrawn="1"/>
        </p:nvSpPr>
        <p:spPr>
          <a:xfrm>
            <a:off x="626082" y="4618606"/>
            <a:ext cx="5836747" cy="318036"/>
          </a:xfrm>
          <a:prstGeom prst="rect">
            <a:avLst/>
          </a:prstGeom>
          <a:noFill/>
        </p:spPr>
        <p:txBody>
          <a:bodyPr wrap="square" rtlCol="0">
            <a:spAutoFit/>
          </a:bodyPr>
          <a:lstStyle/>
          <a:p>
            <a:pPr algn="l">
              <a:lnSpc>
                <a:spcPct val="140000"/>
              </a:lnSpc>
            </a:pPr>
            <a:r>
              <a:rPr lang="fr-FR" sz="1100" kern="0" dirty="0">
                <a:solidFill>
                  <a:schemeClr val="tx1">
                    <a:lumMod val="85000"/>
                    <a:lumOff val="15000"/>
                  </a:schemeClr>
                </a:solidFill>
                <a:latin typeface="Calibri"/>
                <a:cs typeface="Calibri"/>
              </a:rPr>
              <a:t>Commissariat à </a:t>
            </a:r>
            <a:r>
              <a:rPr lang="fr-FR" sz="1100" kern="0" dirty="0" smtClean="0">
                <a:solidFill>
                  <a:schemeClr val="tx1">
                    <a:lumMod val="85000"/>
                    <a:lumOff val="15000"/>
                  </a:schemeClr>
                </a:solidFill>
                <a:latin typeface="Calibri"/>
                <a:cs typeface="Calibri"/>
              </a:rPr>
              <a:t>l’énergie atomique </a:t>
            </a:r>
            <a:r>
              <a:rPr lang="fr-FR" sz="1100" kern="0" dirty="0">
                <a:solidFill>
                  <a:schemeClr val="tx1">
                    <a:lumMod val="85000"/>
                    <a:lumOff val="15000"/>
                  </a:schemeClr>
                </a:solidFill>
                <a:latin typeface="Calibri"/>
                <a:cs typeface="Calibri"/>
              </a:rPr>
              <a:t>et aux </a:t>
            </a:r>
            <a:r>
              <a:rPr lang="fr-FR" sz="1100" kern="0" dirty="0" smtClean="0">
                <a:solidFill>
                  <a:schemeClr val="tx1">
                    <a:lumMod val="85000"/>
                    <a:lumOff val="15000"/>
                  </a:schemeClr>
                </a:solidFill>
                <a:latin typeface="Calibri"/>
                <a:cs typeface="Calibri"/>
              </a:rPr>
              <a:t>énergies alternatives - </a:t>
            </a:r>
            <a:r>
              <a:rPr lang="fr-FR" sz="1100" kern="0" dirty="0" err="1" smtClean="0">
                <a:solidFill>
                  <a:srgbClr val="A50119"/>
                </a:solidFill>
                <a:latin typeface="Calibri"/>
                <a:cs typeface="Calibri"/>
              </a:rPr>
              <a:t>www.cea.fr</a:t>
            </a:r>
            <a:endParaRPr lang="fr-FR" sz="1100" kern="0" dirty="0" smtClean="0">
              <a:solidFill>
                <a:srgbClr val="A50119"/>
              </a:solidFill>
              <a:latin typeface="Calibri"/>
              <a:cs typeface="Calibri"/>
            </a:endParaRPr>
          </a:p>
        </p:txBody>
      </p:sp>
      <p:pic>
        <p:nvPicPr>
          <p:cNvPr id="21" name="Picture 20" descr="fond16-9.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0091"/>
            <a:ext cx="9144000" cy="4508500"/>
          </a:xfrm>
          <a:prstGeom prst="rect">
            <a:avLst/>
          </a:prstGeom>
        </p:spPr>
      </p:pic>
      <p:pic>
        <p:nvPicPr>
          <p:cNvPr id="16" name="Picture 9" descr="cea_logo_small2.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33632" y="1395784"/>
            <a:ext cx="1456704" cy="1189040"/>
          </a:xfrm>
          <a:prstGeom prst="rect">
            <a:avLst/>
          </a:prstGeom>
          <a:effectLst>
            <a:outerShdw blurRad="517525" dist="38100" dir="2700000" algn="tl" rotWithShape="0">
              <a:srgbClr val="000000">
                <a:alpha val="33000"/>
              </a:srgbClr>
            </a:outerShdw>
          </a:effectLst>
        </p:spPr>
      </p:pic>
      <p:sp>
        <p:nvSpPr>
          <p:cNvPr id="11" name="Titre 3"/>
          <p:cNvSpPr txBox="1">
            <a:spLocks/>
          </p:cNvSpPr>
          <p:nvPr userDrawn="1"/>
        </p:nvSpPr>
        <p:spPr>
          <a:xfrm>
            <a:off x="632457" y="2817850"/>
            <a:ext cx="5895504" cy="262755"/>
          </a:xfrm>
          <a:prstGeom prst="rect">
            <a:avLst/>
          </a:prstGeom>
        </p:spPr>
        <p:txBody>
          <a:bodyPr>
            <a:normAutofit fontScale="975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fr-FR" sz="1200" dirty="0" smtClean="0">
                <a:solidFill>
                  <a:schemeClr val="bg1"/>
                </a:solidFill>
                <a:latin typeface="Calibri"/>
                <a:cs typeface="Calibri"/>
              </a:rPr>
              <a:t>DE LA RECHERCHE À L’INDUSTRIE</a:t>
            </a:r>
          </a:p>
        </p:txBody>
      </p:sp>
      <p:sp>
        <p:nvSpPr>
          <p:cNvPr id="12" name="Espace réservé du texte 12"/>
          <p:cNvSpPr>
            <a:spLocks noGrp="1"/>
          </p:cNvSpPr>
          <p:nvPr>
            <p:ph type="body" sz="quarter" idx="10" hasCustomPrompt="1"/>
          </p:nvPr>
        </p:nvSpPr>
        <p:spPr>
          <a:xfrm>
            <a:off x="632457" y="3345815"/>
            <a:ext cx="4929639" cy="430887"/>
          </a:xfrm>
        </p:spPr>
        <p:txBody>
          <a:bodyPr wrap="square">
            <a:spAutoFit/>
          </a:bodyPr>
          <a:lstStyle>
            <a:lvl1pPr marL="0" indent="0">
              <a:buFontTx/>
              <a:buNone/>
              <a:defRPr sz="2400" b="1">
                <a:solidFill>
                  <a:schemeClr val="bg1"/>
                </a:solidFill>
              </a:defRPr>
            </a:lvl1pPr>
          </a:lstStyle>
          <a:p>
            <a:pPr lvl="0"/>
            <a:r>
              <a:rPr lang="fr-FR" dirty="0" smtClean="0"/>
              <a:t>Annexes</a:t>
            </a:r>
            <a:endParaRPr lang="fr-FR" dirty="0"/>
          </a:p>
        </p:txBody>
      </p:sp>
      <p:sp>
        <p:nvSpPr>
          <p:cNvPr id="13" name="Espace réservé du texte 12"/>
          <p:cNvSpPr>
            <a:spLocks noGrp="1"/>
          </p:cNvSpPr>
          <p:nvPr>
            <p:ph type="body" sz="quarter" idx="11" hasCustomPrompt="1"/>
          </p:nvPr>
        </p:nvSpPr>
        <p:spPr>
          <a:xfrm>
            <a:off x="632457" y="3841574"/>
            <a:ext cx="2206507" cy="226367"/>
          </a:xfrm>
        </p:spPr>
        <p:txBody>
          <a:bodyPr wrap="square">
            <a:spAutoFit/>
          </a:bodyPr>
          <a:lstStyle>
            <a:lvl1pPr marL="0" indent="0">
              <a:buFontTx/>
              <a:buNone/>
              <a:defRPr sz="900" b="0">
                <a:solidFill>
                  <a:schemeClr val="bg1"/>
                </a:solidFill>
              </a:defRPr>
            </a:lvl1pPr>
          </a:lstStyle>
          <a:p>
            <a:pPr lvl="0"/>
            <a:r>
              <a:rPr lang="fr-FR" dirty="0" smtClean="0"/>
              <a:t>LUNDI 18 MARS 2019</a:t>
            </a:r>
            <a:endParaRPr lang="fr-FR" dirty="0"/>
          </a:p>
        </p:txBody>
      </p:sp>
    </p:spTree>
    <p:extLst>
      <p:ext uri="{BB962C8B-B14F-4D97-AF65-F5344CB8AC3E}">
        <p14:creationId xmlns:p14="http://schemas.microsoft.com/office/powerpoint/2010/main" val="19639186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Accueil">
    <p:spTree>
      <p:nvGrpSpPr>
        <p:cNvPr id="1" name=""/>
        <p:cNvGrpSpPr/>
        <p:nvPr/>
      </p:nvGrpSpPr>
      <p:grpSpPr>
        <a:xfrm>
          <a:off x="0" y="0"/>
          <a:ext cx="0" cy="0"/>
          <a:chOff x="0" y="0"/>
          <a:chExt cx="0" cy="0"/>
        </a:xfrm>
      </p:grpSpPr>
      <p:sp>
        <p:nvSpPr>
          <p:cNvPr id="5" name="Rectangle 4"/>
          <p:cNvSpPr/>
          <p:nvPr userDrawn="1"/>
        </p:nvSpPr>
        <p:spPr>
          <a:xfrm>
            <a:off x="3" y="4478410"/>
            <a:ext cx="9143999" cy="672711"/>
          </a:xfrm>
          <a:prstGeom prst="rect">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5792" tIns="47897" rIns="95792" bIns="47897" rtlCol="0" anchor="ctr"/>
          <a:lstStyle/>
          <a:p>
            <a:pPr algn="ctr"/>
            <a:r>
              <a:rPr lang="fr-FR" sz="1875" noProof="0" dirty="0">
                <a:solidFill>
                  <a:schemeClr val="accent1"/>
                </a:solidFill>
              </a:rPr>
              <a:t> </a:t>
            </a:r>
          </a:p>
        </p:txBody>
      </p:sp>
      <p:pic>
        <p:nvPicPr>
          <p:cNvPr id="6" name="Picture 8" descr="fondCEA1.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160" y="-30481"/>
            <a:ext cx="9154160" cy="4508889"/>
          </a:xfrm>
          <a:prstGeom prst="rect">
            <a:avLst/>
          </a:prstGeom>
        </p:spPr>
      </p:pic>
      <p:sp>
        <p:nvSpPr>
          <p:cNvPr id="10" name="Titre 3"/>
          <p:cNvSpPr txBox="1">
            <a:spLocks/>
          </p:cNvSpPr>
          <p:nvPr userDrawn="1"/>
        </p:nvSpPr>
        <p:spPr>
          <a:xfrm>
            <a:off x="843276" y="2817851"/>
            <a:ext cx="7860672" cy="262755"/>
          </a:xfrm>
          <a:prstGeom prst="rect">
            <a:avLst/>
          </a:prstGeom>
        </p:spPr>
        <p:txBody>
          <a:bodyPr lIns="95792" tIns="47897" rIns="95792" bIns="47897">
            <a:normAutofit fontScale="975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fr-FR" sz="1275" noProof="0" dirty="0">
                <a:solidFill>
                  <a:schemeClr val="bg1"/>
                </a:solidFill>
                <a:latin typeface="Calibri"/>
                <a:cs typeface="Calibri"/>
              </a:rPr>
              <a:t>DE LA RECHERCHE À L’INDUSTRIE</a:t>
            </a:r>
          </a:p>
        </p:txBody>
      </p:sp>
      <p:sp>
        <p:nvSpPr>
          <p:cNvPr id="11" name="ZoneTexte 10"/>
          <p:cNvSpPr txBox="1"/>
          <p:nvPr userDrawn="1"/>
        </p:nvSpPr>
        <p:spPr>
          <a:xfrm>
            <a:off x="834777" y="4618608"/>
            <a:ext cx="7782330" cy="339104"/>
          </a:xfrm>
          <a:prstGeom prst="rect">
            <a:avLst/>
          </a:prstGeom>
          <a:noFill/>
        </p:spPr>
        <p:txBody>
          <a:bodyPr wrap="square" lIns="95792" tIns="47897" rIns="95792" bIns="47897" rtlCol="0">
            <a:spAutoFit/>
          </a:bodyPr>
          <a:lstStyle/>
          <a:p>
            <a:pPr algn="l">
              <a:lnSpc>
                <a:spcPct val="140000"/>
              </a:lnSpc>
            </a:pPr>
            <a:r>
              <a:rPr lang="fr-FR" sz="1125" kern="0" noProof="0" dirty="0">
                <a:solidFill>
                  <a:schemeClr val="tx1">
                    <a:lumMod val="85000"/>
                    <a:lumOff val="15000"/>
                  </a:schemeClr>
                </a:solidFill>
                <a:latin typeface="Calibri"/>
                <a:cs typeface="Calibri"/>
              </a:rPr>
              <a:t>Commissariat à l’énergie atomique et aux énergies alternatives - </a:t>
            </a:r>
            <a:r>
              <a:rPr lang="fr-FR" sz="1125" kern="0" noProof="0" dirty="0">
                <a:solidFill>
                  <a:srgbClr val="A50119"/>
                </a:solidFill>
                <a:latin typeface="Calibri"/>
                <a:cs typeface="Calibri"/>
              </a:rPr>
              <a:t>www.cea.fr</a:t>
            </a:r>
          </a:p>
        </p:txBody>
      </p:sp>
      <p:sp>
        <p:nvSpPr>
          <p:cNvPr id="13" name="Espace réservé du texte 12"/>
          <p:cNvSpPr>
            <a:spLocks noGrp="1"/>
          </p:cNvSpPr>
          <p:nvPr>
            <p:ph type="body" sz="quarter" idx="10" hasCustomPrompt="1"/>
          </p:nvPr>
        </p:nvSpPr>
        <p:spPr>
          <a:xfrm>
            <a:off x="843277" y="3345818"/>
            <a:ext cx="6572852" cy="484748"/>
          </a:xfrm>
        </p:spPr>
        <p:txBody>
          <a:bodyPr wrap="square">
            <a:spAutoFit/>
          </a:bodyPr>
          <a:lstStyle>
            <a:lvl1pPr marL="0" indent="0">
              <a:buFontTx/>
              <a:buNone/>
              <a:defRPr sz="2550" b="1">
                <a:solidFill>
                  <a:schemeClr val="bg1"/>
                </a:solidFill>
              </a:defRPr>
            </a:lvl1pPr>
          </a:lstStyle>
          <a:p>
            <a:pPr lvl="0"/>
            <a:r>
              <a:rPr lang="fr-FR" noProof="0" dirty="0"/>
              <a:t>TITRE À VENIR</a:t>
            </a:r>
          </a:p>
        </p:txBody>
      </p:sp>
      <p:sp>
        <p:nvSpPr>
          <p:cNvPr id="18" name="Espace réservé du texte 12"/>
          <p:cNvSpPr>
            <a:spLocks noGrp="1"/>
          </p:cNvSpPr>
          <p:nvPr>
            <p:ph type="body" sz="quarter" idx="11" hasCustomPrompt="1"/>
          </p:nvPr>
        </p:nvSpPr>
        <p:spPr>
          <a:xfrm>
            <a:off x="843277" y="3841578"/>
            <a:ext cx="2942010" cy="242374"/>
          </a:xfrm>
        </p:spPr>
        <p:txBody>
          <a:bodyPr wrap="square">
            <a:spAutoFit/>
          </a:bodyPr>
          <a:lstStyle>
            <a:lvl1pPr marL="0" indent="0">
              <a:buFontTx/>
              <a:buNone/>
              <a:defRPr sz="975" b="0">
                <a:solidFill>
                  <a:schemeClr val="bg1"/>
                </a:solidFill>
              </a:defRPr>
            </a:lvl1pPr>
          </a:lstStyle>
          <a:p>
            <a:pPr lvl="0"/>
            <a:fld id="{ED1C4103-FF01-4613-BB77-A54429AC18D2}" type="datetime4">
              <a:rPr lang="fr-FR" noProof="0" smtClean="0"/>
              <a:t>20 mai 2019</a:t>
            </a:fld>
            <a:endParaRPr lang="fr-FR" noProof="0" dirty="0"/>
          </a:p>
        </p:txBody>
      </p:sp>
      <p:sp>
        <p:nvSpPr>
          <p:cNvPr id="9" name="Espace réservé du texte 12"/>
          <p:cNvSpPr>
            <a:spLocks noGrp="1"/>
          </p:cNvSpPr>
          <p:nvPr>
            <p:ph type="body" sz="quarter" idx="12" hasCustomPrompt="1"/>
          </p:nvPr>
        </p:nvSpPr>
        <p:spPr>
          <a:xfrm>
            <a:off x="834777" y="4101925"/>
            <a:ext cx="2942010" cy="300082"/>
          </a:xfrm>
        </p:spPr>
        <p:txBody>
          <a:bodyPr wrap="square">
            <a:spAutoFit/>
          </a:bodyPr>
          <a:lstStyle>
            <a:lvl1pPr marL="0" indent="0">
              <a:buFontTx/>
              <a:buNone/>
              <a:defRPr sz="1350" b="0">
                <a:solidFill>
                  <a:schemeClr val="bg1"/>
                </a:solidFill>
              </a:defRPr>
            </a:lvl1pPr>
          </a:lstStyle>
          <a:p>
            <a:pPr lvl="0"/>
            <a:r>
              <a:rPr lang="fr-FR" noProof="0" dirty="0"/>
              <a:t>Auteur</a:t>
            </a:r>
          </a:p>
        </p:txBody>
      </p:sp>
      <p:pic>
        <p:nvPicPr>
          <p:cNvPr id="12" name="Picture 9" descr="cea_logo_small2.jpg">
            <a:extLst>
              <a:ext uri="{FF2B5EF4-FFF2-40B4-BE49-F238E27FC236}">
                <a16:creationId xmlns:a16="http://schemas.microsoft.com/office/drawing/2014/main" id="{61A89C60-6BFE-4912-9B9B-D56E846D59B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33632" y="1395786"/>
            <a:ext cx="1456704" cy="1189040"/>
          </a:xfrm>
          <a:prstGeom prst="rect">
            <a:avLst/>
          </a:prstGeom>
          <a:effectLst>
            <a:outerShdw blurRad="517525" dist="38100" dir="2700000" algn="tl" rotWithShape="0">
              <a:srgbClr val="000000">
                <a:alpha val="33000"/>
              </a:srgbClr>
            </a:outerShdw>
          </a:effectLst>
        </p:spPr>
      </p:pic>
    </p:spTree>
    <p:extLst>
      <p:ext uri="{BB962C8B-B14F-4D97-AF65-F5344CB8AC3E}">
        <p14:creationId xmlns:p14="http://schemas.microsoft.com/office/powerpoint/2010/main" val="30462276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0933548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Sommair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dirty="0"/>
          </a:p>
        </p:txBody>
      </p:sp>
      <p:sp>
        <p:nvSpPr>
          <p:cNvPr id="3" name="Espace réservé du contenu 2"/>
          <p:cNvSpPr>
            <a:spLocks noGrp="1"/>
          </p:cNvSpPr>
          <p:nvPr>
            <p:ph idx="1"/>
          </p:nvPr>
        </p:nvSpPr>
        <p:spPr>
          <a:xfrm>
            <a:off x="471488" y="970076"/>
            <a:ext cx="5915025" cy="1821524"/>
          </a:xfrm>
        </p:spPr>
        <p:txBody>
          <a:bodyPr/>
          <a:lstStyle>
            <a:lvl1pPr>
              <a:spcBef>
                <a:spcPts val="1500"/>
              </a:spcBef>
              <a:spcAft>
                <a:spcPts val="1125"/>
              </a:spcAft>
              <a:defRPr/>
            </a:lvl1pPr>
            <a:lvl2pPr marL="271463" indent="0">
              <a:lnSpc>
                <a:spcPts val="2100"/>
              </a:lnSpc>
              <a:buFont typeface="Arial" pitchFamily="34" charset="0"/>
              <a:buNone/>
              <a:tabLst>
                <a:tab pos="6057900" algn="r"/>
              </a:tabLst>
              <a:defRPr sz="1650"/>
            </a:lvl2pPr>
            <a:lvl3pPr marL="271463" indent="0">
              <a:lnSpc>
                <a:spcPts val="2100"/>
              </a:lnSpc>
              <a:buFont typeface="Arial" pitchFamily="34" charset="0"/>
              <a:buNone/>
              <a:tabLst>
                <a:tab pos="6057900" algn="r"/>
              </a:tabLst>
              <a:defRPr sz="1650"/>
            </a:lvl3pPr>
            <a:lvl4pPr marL="271463" indent="0">
              <a:lnSpc>
                <a:spcPts val="2100"/>
              </a:lnSpc>
              <a:buFont typeface="Arial" pitchFamily="34" charset="0"/>
              <a:buNone/>
              <a:tabLst>
                <a:tab pos="6057900" algn="r"/>
              </a:tabLst>
              <a:defRPr sz="1650"/>
            </a:lvl4pPr>
            <a:lvl5pPr marL="271463" indent="0">
              <a:lnSpc>
                <a:spcPts val="2100"/>
              </a:lnSpc>
              <a:buNone/>
              <a:tabLst>
                <a:tab pos="6057900" algn="r"/>
              </a:tabLst>
              <a:defRPr sz="1650"/>
            </a:lvl5p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Tree>
    <p:extLst>
      <p:ext uri="{BB962C8B-B14F-4D97-AF65-F5344CB8AC3E}">
        <p14:creationId xmlns:p14="http://schemas.microsoft.com/office/powerpoint/2010/main" val="39130603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14" name="Rectangle 13"/>
          <p:cNvSpPr/>
          <p:nvPr userDrawn="1"/>
        </p:nvSpPr>
        <p:spPr>
          <a:xfrm>
            <a:off x="0" y="4478409"/>
            <a:ext cx="9144000" cy="672711"/>
          </a:xfrm>
          <a:prstGeom prst="rect">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accent1"/>
                </a:solidFill>
              </a:rPr>
              <a:t> </a:t>
            </a:r>
            <a:endParaRPr lang="en-US" dirty="0">
              <a:solidFill>
                <a:schemeClr val="accent1"/>
              </a:solidFill>
            </a:endParaRPr>
          </a:p>
        </p:txBody>
      </p:sp>
      <p:sp>
        <p:nvSpPr>
          <p:cNvPr id="17" name="Titre 3"/>
          <p:cNvSpPr txBox="1">
            <a:spLocks/>
          </p:cNvSpPr>
          <p:nvPr userDrawn="1"/>
        </p:nvSpPr>
        <p:spPr>
          <a:xfrm>
            <a:off x="632457" y="2817850"/>
            <a:ext cx="5895504" cy="262755"/>
          </a:xfrm>
          <a:prstGeom prst="rect">
            <a:avLst/>
          </a:prstGeom>
        </p:spPr>
        <p:txBody>
          <a:bodyPr>
            <a:normAutofit fontScale="975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fr-FR" sz="1200" dirty="0" smtClean="0">
                <a:solidFill>
                  <a:schemeClr val="bg1"/>
                </a:solidFill>
                <a:latin typeface="Calibri"/>
                <a:cs typeface="Calibri"/>
              </a:rPr>
              <a:t>DE LA RECHERCHE À L’INDUSTRIE</a:t>
            </a:r>
          </a:p>
        </p:txBody>
      </p:sp>
      <p:sp>
        <p:nvSpPr>
          <p:cNvPr id="18" name="ZoneTexte 10"/>
          <p:cNvSpPr txBox="1"/>
          <p:nvPr userDrawn="1"/>
        </p:nvSpPr>
        <p:spPr>
          <a:xfrm>
            <a:off x="626082" y="4618606"/>
            <a:ext cx="5836747" cy="318036"/>
          </a:xfrm>
          <a:prstGeom prst="rect">
            <a:avLst/>
          </a:prstGeom>
          <a:noFill/>
        </p:spPr>
        <p:txBody>
          <a:bodyPr wrap="square" rtlCol="0">
            <a:spAutoFit/>
          </a:bodyPr>
          <a:lstStyle/>
          <a:p>
            <a:pPr algn="l">
              <a:lnSpc>
                <a:spcPct val="140000"/>
              </a:lnSpc>
            </a:pPr>
            <a:r>
              <a:rPr lang="fr-FR" sz="1100" kern="0" dirty="0">
                <a:solidFill>
                  <a:schemeClr val="tx1">
                    <a:lumMod val="85000"/>
                    <a:lumOff val="15000"/>
                  </a:schemeClr>
                </a:solidFill>
                <a:latin typeface="Calibri"/>
                <a:cs typeface="Calibri"/>
              </a:rPr>
              <a:t>Commissariat à </a:t>
            </a:r>
            <a:r>
              <a:rPr lang="fr-FR" sz="1100" kern="0" dirty="0" smtClean="0">
                <a:solidFill>
                  <a:schemeClr val="tx1">
                    <a:lumMod val="85000"/>
                    <a:lumOff val="15000"/>
                  </a:schemeClr>
                </a:solidFill>
                <a:latin typeface="Calibri"/>
                <a:cs typeface="Calibri"/>
              </a:rPr>
              <a:t>l’énergie atomique </a:t>
            </a:r>
            <a:r>
              <a:rPr lang="fr-FR" sz="1100" kern="0" dirty="0">
                <a:solidFill>
                  <a:schemeClr val="tx1">
                    <a:lumMod val="85000"/>
                    <a:lumOff val="15000"/>
                  </a:schemeClr>
                </a:solidFill>
                <a:latin typeface="Calibri"/>
                <a:cs typeface="Calibri"/>
              </a:rPr>
              <a:t>et aux </a:t>
            </a:r>
            <a:r>
              <a:rPr lang="fr-FR" sz="1100" kern="0" dirty="0" smtClean="0">
                <a:solidFill>
                  <a:schemeClr val="tx1">
                    <a:lumMod val="85000"/>
                    <a:lumOff val="15000"/>
                  </a:schemeClr>
                </a:solidFill>
                <a:latin typeface="Calibri"/>
                <a:cs typeface="Calibri"/>
              </a:rPr>
              <a:t>énergies alternatives - </a:t>
            </a:r>
            <a:r>
              <a:rPr lang="fr-FR" sz="1100" kern="0" dirty="0" err="1" smtClean="0">
                <a:solidFill>
                  <a:srgbClr val="A50119"/>
                </a:solidFill>
                <a:latin typeface="Calibri"/>
                <a:cs typeface="Calibri"/>
              </a:rPr>
              <a:t>www.cea.fr</a:t>
            </a:r>
            <a:endParaRPr lang="fr-FR" sz="1100" kern="0" dirty="0" smtClean="0">
              <a:solidFill>
                <a:srgbClr val="A50119"/>
              </a:solidFill>
              <a:latin typeface="Calibri"/>
              <a:cs typeface="Calibri"/>
            </a:endParaRPr>
          </a:p>
        </p:txBody>
      </p:sp>
      <p:pic>
        <p:nvPicPr>
          <p:cNvPr id="21" name="Picture 20" descr="fond16-9.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0091"/>
            <a:ext cx="9144000" cy="4508500"/>
          </a:xfrm>
          <a:prstGeom prst="rect">
            <a:avLst/>
          </a:prstGeom>
        </p:spPr>
      </p:pic>
      <p:pic>
        <p:nvPicPr>
          <p:cNvPr id="16" name="Picture 9" descr="cea_logo_small2.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33632" y="1395784"/>
            <a:ext cx="1456704" cy="1189040"/>
          </a:xfrm>
          <a:prstGeom prst="rect">
            <a:avLst/>
          </a:prstGeom>
          <a:effectLst>
            <a:outerShdw blurRad="517525" dist="38100" dir="2700000" algn="tl" rotWithShape="0">
              <a:srgbClr val="000000">
                <a:alpha val="33000"/>
              </a:srgbClr>
            </a:outerShdw>
          </a:effectLst>
        </p:spPr>
      </p:pic>
      <p:sp>
        <p:nvSpPr>
          <p:cNvPr id="19" name="Espace réservé du texte 12"/>
          <p:cNvSpPr>
            <a:spLocks noGrp="1"/>
          </p:cNvSpPr>
          <p:nvPr>
            <p:ph type="body" sz="quarter" idx="10" hasCustomPrompt="1"/>
          </p:nvPr>
        </p:nvSpPr>
        <p:spPr>
          <a:xfrm>
            <a:off x="632457" y="3345815"/>
            <a:ext cx="4929639" cy="424732"/>
          </a:xfrm>
        </p:spPr>
        <p:txBody>
          <a:bodyPr wrap="square">
            <a:spAutoFit/>
          </a:bodyPr>
          <a:lstStyle>
            <a:lvl1pPr marL="0" indent="0">
              <a:buFontTx/>
              <a:buNone/>
              <a:defRPr sz="2400" b="1">
                <a:solidFill>
                  <a:schemeClr val="bg1"/>
                </a:solidFill>
              </a:defRPr>
            </a:lvl1pPr>
          </a:lstStyle>
          <a:p>
            <a:pPr lvl="0"/>
            <a:r>
              <a:rPr lang="fr-FR" dirty="0" smtClean="0"/>
              <a:t>TITRE A VENIR</a:t>
            </a:r>
            <a:endParaRPr lang="fr-FR" dirty="0"/>
          </a:p>
        </p:txBody>
      </p:sp>
      <p:sp>
        <p:nvSpPr>
          <p:cNvPr id="20" name="Espace réservé du texte 12"/>
          <p:cNvSpPr>
            <a:spLocks noGrp="1"/>
          </p:cNvSpPr>
          <p:nvPr>
            <p:ph type="body" sz="quarter" idx="11" hasCustomPrompt="1"/>
          </p:nvPr>
        </p:nvSpPr>
        <p:spPr>
          <a:xfrm>
            <a:off x="632457" y="3841574"/>
            <a:ext cx="2206507" cy="226367"/>
          </a:xfrm>
        </p:spPr>
        <p:txBody>
          <a:bodyPr wrap="square">
            <a:spAutoFit/>
          </a:bodyPr>
          <a:lstStyle>
            <a:lvl1pPr marL="0" indent="0">
              <a:buFontTx/>
              <a:buNone/>
              <a:defRPr sz="900" b="0">
                <a:solidFill>
                  <a:schemeClr val="bg1"/>
                </a:solidFill>
              </a:defRPr>
            </a:lvl1pPr>
          </a:lstStyle>
          <a:p>
            <a:pPr lvl="0"/>
            <a:r>
              <a:rPr lang="fr-FR" dirty="0" smtClean="0"/>
              <a:t>LUNDI 18 MARS 2019</a:t>
            </a:r>
            <a:endParaRPr lang="fr-FR" dirty="0"/>
          </a:p>
        </p:txBody>
      </p:sp>
      <p:sp>
        <p:nvSpPr>
          <p:cNvPr id="9" name="Espace réservé pour une image  10"/>
          <p:cNvSpPr>
            <a:spLocks noGrp="1"/>
          </p:cNvSpPr>
          <p:nvPr>
            <p:ph type="pic" sz="quarter" idx="12"/>
          </p:nvPr>
        </p:nvSpPr>
        <p:spPr>
          <a:xfrm>
            <a:off x="5562096" y="611595"/>
            <a:ext cx="2803525" cy="1990725"/>
          </a:xfrm>
        </p:spPr>
        <p:txBody>
          <a:bodyPr/>
          <a:lstStyle/>
          <a:p>
            <a:r>
              <a:rPr lang="fr-FR" smtClean="0"/>
              <a:t>Cliquez sur l'icône pour ajouter une image</a:t>
            </a:r>
            <a:endParaRPr lang="fr-FR" dirty="0"/>
          </a:p>
        </p:txBody>
      </p:sp>
    </p:spTree>
    <p:extLst>
      <p:ext uri="{BB962C8B-B14F-4D97-AF65-F5344CB8AC3E}">
        <p14:creationId xmlns:p14="http://schemas.microsoft.com/office/powerpoint/2010/main" val="34106456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14" name="Rectangle 13"/>
          <p:cNvSpPr/>
          <p:nvPr userDrawn="1"/>
        </p:nvSpPr>
        <p:spPr>
          <a:xfrm>
            <a:off x="0" y="4478409"/>
            <a:ext cx="9144000" cy="672711"/>
          </a:xfrm>
          <a:prstGeom prst="rect">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accent1"/>
                </a:solidFill>
              </a:rPr>
              <a:t> </a:t>
            </a:r>
            <a:endParaRPr lang="en-US" dirty="0">
              <a:solidFill>
                <a:schemeClr val="accent1"/>
              </a:solidFill>
            </a:endParaRPr>
          </a:p>
        </p:txBody>
      </p:sp>
      <p:sp>
        <p:nvSpPr>
          <p:cNvPr id="17" name="Titre 3"/>
          <p:cNvSpPr txBox="1">
            <a:spLocks/>
          </p:cNvSpPr>
          <p:nvPr userDrawn="1"/>
        </p:nvSpPr>
        <p:spPr>
          <a:xfrm>
            <a:off x="632457" y="2817850"/>
            <a:ext cx="5895504" cy="262755"/>
          </a:xfrm>
          <a:prstGeom prst="rect">
            <a:avLst/>
          </a:prstGeom>
        </p:spPr>
        <p:txBody>
          <a:bodyPr>
            <a:normAutofit fontScale="975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fr-FR" sz="1200" dirty="0" smtClean="0">
                <a:solidFill>
                  <a:schemeClr val="bg1"/>
                </a:solidFill>
                <a:latin typeface="Calibri"/>
                <a:cs typeface="Calibri"/>
              </a:rPr>
              <a:t>DE LA RECHERCHE À L’INDUSTRIE</a:t>
            </a:r>
          </a:p>
        </p:txBody>
      </p:sp>
      <p:sp>
        <p:nvSpPr>
          <p:cNvPr id="18" name="ZoneTexte 10"/>
          <p:cNvSpPr txBox="1"/>
          <p:nvPr userDrawn="1"/>
        </p:nvSpPr>
        <p:spPr>
          <a:xfrm>
            <a:off x="626082" y="4618606"/>
            <a:ext cx="5836747" cy="318036"/>
          </a:xfrm>
          <a:prstGeom prst="rect">
            <a:avLst/>
          </a:prstGeom>
          <a:noFill/>
        </p:spPr>
        <p:txBody>
          <a:bodyPr wrap="square" rtlCol="0">
            <a:spAutoFit/>
          </a:bodyPr>
          <a:lstStyle/>
          <a:p>
            <a:pPr algn="l">
              <a:lnSpc>
                <a:spcPct val="140000"/>
              </a:lnSpc>
            </a:pPr>
            <a:r>
              <a:rPr lang="fr-FR" sz="1100" kern="0" dirty="0">
                <a:solidFill>
                  <a:schemeClr val="tx1">
                    <a:lumMod val="85000"/>
                    <a:lumOff val="15000"/>
                  </a:schemeClr>
                </a:solidFill>
                <a:latin typeface="Calibri"/>
                <a:cs typeface="Calibri"/>
              </a:rPr>
              <a:t>Commissariat à </a:t>
            </a:r>
            <a:r>
              <a:rPr lang="fr-FR" sz="1100" kern="0" dirty="0" smtClean="0">
                <a:solidFill>
                  <a:schemeClr val="tx1">
                    <a:lumMod val="85000"/>
                    <a:lumOff val="15000"/>
                  </a:schemeClr>
                </a:solidFill>
                <a:latin typeface="Calibri"/>
                <a:cs typeface="Calibri"/>
              </a:rPr>
              <a:t>l’énergie atomique </a:t>
            </a:r>
            <a:r>
              <a:rPr lang="fr-FR" sz="1100" kern="0" dirty="0">
                <a:solidFill>
                  <a:schemeClr val="tx1">
                    <a:lumMod val="85000"/>
                    <a:lumOff val="15000"/>
                  </a:schemeClr>
                </a:solidFill>
                <a:latin typeface="Calibri"/>
                <a:cs typeface="Calibri"/>
              </a:rPr>
              <a:t>et aux </a:t>
            </a:r>
            <a:r>
              <a:rPr lang="fr-FR" sz="1100" kern="0" dirty="0" smtClean="0">
                <a:solidFill>
                  <a:schemeClr val="tx1">
                    <a:lumMod val="85000"/>
                    <a:lumOff val="15000"/>
                  </a:schemeClr>
                </a:solidFill>
                <a:latin typeface="Calibri"/>
                <a:cs typeface="Calibri"/>
              </a:rPr>
              <a:t>énergies alternatives - </a:t>
            </a:r>
            <a:r>
              <a:rPr lang="fr-FR" sz="1100" kern="0" dirty="0" err="1" smtClean="0">
                <a:solidFill>
                  <a:srgbClr val="A50119"/>
                </a:solidFill>
                <a:latin typeface="Calibri"/>
                <a:cs typeface="Calibri"/>
              </a:rPr>
              <a:t>www.cea.fr</a:t>
            </a:r>
            <a:endParaRPr lang="fr-FR" sz="1100" kern="0" dirty="0" smtClean="0">
              <a:solidFill>
                <a:srgbClr val="A50119"/>
              </a:solidFill>
              <a:latin typeface="Calibri"/>
              <a:cs typeface="Calibri"/>
            </a:endParaRPr>
          </a:p>
        </p:txBody>
      </p:sp>
      <p:sp>
        <p:nvSpPr>
          <p:cNvPr id="9" name="Espace réservé pour une image  10"/>
          <p:cNvSpPr>
            <a:spLocks noGrp="1"/>
          </p:cNvSpPr>
          <p:nvPr>
            <p:ph type="pic" sz="quarter" idx="12"/>
          </p:nvPr>
        </p:nvSpPr>
        <p:spPr>
          <a:xfrm>
            <a:off x="5562096" y="611595"/>
            <a:ext cx="2803525" cy="1990725"/>
          </a:xfrm>
        </p:spPr>
        <p:txBody>
          <a:bodyPr/>
          <a:lstStyle/>
          <a:p>
            <a:r>
              <a:rPr lang="fr-FR" smtClean="0"/>
              <a:t>Cliquez sur l'icône pour ajouter une image</a:t>
            </a:r>
            <a:endParaRPr lang="fr-FR" dirty="0"/>
          </a:p>
        </p:txBody>
      </p:sp>
      <p:pic>
        <p:nvPicPr>
          <p:cNvPr id="2" name="Picture 1" descr="fond16-9B.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0091"/>
            <a:ext cx="9144000" cy="4508500"/>
          </a:xfrm>
          <a:prstGeom prst="rect">
            <a:avLst/>
          </a:prstGeom>
        </p:spPr>
      </p:pic>
      <p:sp>
        <p:nvSpPr>
          <p:cNvPr id="11" name="Espace réservé du texte 5"/>
          <p:cNvSpPr>
            <a:spLocks noGrp="1"/>
          </p:cNvSpPr>
          <p:nvPr>
            <p:ph type="body" sz="quarter" idx="11" hasCustomPrompt="1"/>
          </p:nvPr>
        </p:nvSpPr>
        <p:spPr>
          <a:xfrm>
            <a:off x="634257" y="3597033"/>
            <a:ext cx="1203326" cy="307777"/>
          </a:xfrm>
        </p:spPr>
        <p:txBody>
          <a:bodyPr wrap="square" tIns="0" bIns="0">
            <a:spAutoFit/>
          </a:bodyPr>
          <a:lstStyle>
            <a:lvl1pPr marL="0" indent="0">
              <a:buFontTx/>
              <a:buNone/>
              <a:defRPr>
                <a:solidFill>
                  <a:schemeClr val="tx1">
                    <a:lumMod val="65000"/>
                    <a:lumOff val="35000"/>
                  </a:schemeClr>
                </a:solidFill>
              </a:defRPr>
            </a:lvl1pPr>
          </a:lstStyle>
          <a:p>
            <a:pPr lvl="0"/>
            <a:r>
              <a:rPr lang="fr-FR" dirty="0" smtClean="0"/>
              <a:t>Partie 1</a:t>
            </a:r>
            <a:endParaRPr lang="fr-FR" dirty="0"/>
          </a:p>
        </p:txBody>
      </p:sp>
      <p:sp>
        <p:nvSpPr>
          <p:cNvPr id="12" name="Espace réservé pour une image  7"/>
          <p:cNvSpPr>
            <a:spLocks noGrp="1"/>
          </p:cNvSpPr>
          <p:nvPr>
            <p:ph type="pic" sz="quarter" idx="13"/>
          </p:nvPr>
        </p:nvSpPr>
        <p:spPr>
          <a:xfrm>
            <a:off x="749586" y="548323"/>
            <a:ext cx="3428078" cy="2425935"/>
          </a:xfrm>
        </p:spPr>
        <p:txBody>
          <a:bodyPr/>
          <a:lstStyle/>
          <a:p>
            <a:r>
              <a:rPr lang="fr-FR" smtClean="0"/>
              <a:t>Cliquez sur l'icône pour ajouter une image</a:t>
            </a:r>
            <a:endParaRPr lang="fr-FR" dirty="0"/>
          </a:p>
        </p:txBody>
      </p:sp>
    </p:spTree>
    <p:extLst>
      <p:ext uri="{BB962C8B-B14F-4D97-AF65-F5344CB8AC3E}">
        <p14:creationId xmlns:p14="http://schemas.microsoft.com/office/powerpoint/2010/main" val="28552180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
        <p:nvSpPr>
          <p:cNvPr id="14" name="Rectangle 13"/>
          <p:cNvSpPr/>
          <p:nvPr userDrawn="1"/>
        </p:nvSpPr>
        <p:spPr>
          <a:xfrm>
            <a:off x="0" y="4478409"/>
            <a:ext cx="9144000" cy="672711"/>
          </a:xfrm>
          <a:prstGeom prst="rect">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accent1"/>
                </a:solidFill>
              </a:rPr>
              <a:t> </a:t>
            </a:r>
            <a:endParaRPr lang="en-US" dirty="0">
              <a:solidFill>
                <a:schemeClr val="accent1"/>
              </a:solidFill>
            </a:endParaRPr>
          </a:p>
        </p:txBody>
      </p:sp>
      <p:sp>
        <p:nvSpPr>
          <p:cNvPr id="17" name="Titre 3"/>
          <p:cNvSpPr txBox="1">
            <a:spLocks/>
          </p:cNvSpPr>
          <p:nvPr userDrawn="1"/>
        </p:nvSpPr>
        <p:spPr>
          <a:xfrm>
            <a:off x="632457" y="2817850"/>
            <a:ext cx="5895504" cy="262755"/>
          </a:xfrm>
          <a:prstGeom prst="rect">
            <a:avLst/>
          </a:prstGeom>
        </p:spPr>
        <p:txBody>
          <a:bodyPr>
            <a:normAutofit fontScale="975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fr-FR" sz="1200" dirty="0" smtClean="0">
                <a:solidFill>
                  <a:schemeClr val="bg1"/>
                </a:solidFill>
                <a:latin typeface="Calibri"/>
                <a:cs typeface="Calibri"/>
              </a:rPr>
              <a:t>DE LA RECHERCHE À L’INDUSTRIE</a:t>
            </a:r>
          </a:p>
        </p:txBody>
      </p:sp>
      <p:sp>
        <p:nvSpPr>
          <p:cNvPr id="18" name="ZoneTexte 10"/>
          <p:cNvSpPr txBox="1"/>
          <p:nvPr userDrawn="1"/>
        </p:nvSpPr>
        <p:spPr>
          <a:xfrm>
            <a:off x="626082" y="4618606"/>
            <a:ext cx="5836747" cy="318036"/>
          </a:xfrm>
          <a:prstGeom prst="rect">
            <a:avLst/>
          </a:prstGeom>
          <a:noFill/>
        </p:spPr>
        <p:txBody>
          <a:bodyPr wrap="square" rtlCol="0">
            <a:spAutoFit/>
          </a:bodyPr>
          <a:lstStyle/>
          <a:p>
            <a:pPr algn="l">
              <a:lnSpc>
                <a:spcPct val="140000"/>
              </a:lnSpc>
            </a:pPr>
            <a:r>
              <a:rPr lang="fr-FR" sz="1100" kern="0" dirty="0">
                <a:solidFill>
                  <a:schemeClr val="tx1">
                    <a:lumMod val="85000"/>
                    <a:lumOff val="15000"/>
                  </a:schemeClr>
                </a:solidFill>
                <a:latin typeface="Calibri"/>
                <a:cs typeface="Calibri"/>
              </a:rPr>
              <a:t>Commissariat à </a:t>
            </a:r>
            <a:r>
              <a:rPr lang="fr-FR" sz="1100" kern="0" dirty="0" smtClean="0">
                <a:solidFill>
                  <a:schemeClr val="tx1">
                    <a:lumMod val="85000"/>
                    <a:lumOff val="15000"/>
                  </a:schemeClr>
                </a:solidFill>
                <a:latin typeface="Calibri"/>
                <a:cs typeface="Calibri"/>
              </a:rPr>
              <a:t>l’énergie atomique </a:t>
            </a:r>
            <a:r>
              <a:rPr lang="fr-FR" sz="1100" kern="0" dirty="0">
                <a:solidFill>
                  <a:schemeClr val="tx1">
                    <a:lumMod val="85000"/>
                    <a:lumOff val="15000"/>
                  </a:schemeClr>
                </a:solidFill>
                <a:latin typeface="Calibri"/>
                <a:cs typeface="Calibri"/>
              </a:rPr>
              <a:t>et aux </a:t>
            </a:r>
            <a:r>
              <a:rPr lang="fr-FR" sz="1100" kern="0" dirty="0" smtClean="0">
                <a:solidFill>
                  <a:schemeClr val="tx1">
                    <a:lumMod val="85000"/>
                    <a:lumOff val="15000"/>
                  </a:schemeClr>
                </a:solidFill>
                <a:latin typeface="Calibri"/>
                <a:cs typeface="Calibri"/>
              </a:rPr>
              <a:t>énergies alternatives - </a:t>
            </a:r>
            <a:r>
              <a:rPr lang="fr-FR" sz="1100" kern="0" dirty="0" err="1" smtClean="0">
                <a:solidFill>
                  <a:srgbClr val="A50119"/>
                </a:solidFill>
                <a:latin typeface="Calibri"/>
                <a:cs typeface="Calibri"/>
              </a:rPr>
              <a:t>www.cea.fr</a:t>
            </a:r>
            <a:endParaRPr lang="fr-FR" sz="1100" kern="0" dirty="0" smtClean="0">
              <a:solidFill>
                <a:srgbClr val="A50119"/>
              </a:solidFill>
              <a:latin typeface="Calibri"/>
              <a:cs typeface="Calibri"/>
            </a:endParaRPr>
          </a:p>
        </p:txBody>
      </p:sp>
      <p:pic>
        <p:nvPicPr>
          <p:cNvPr id="3" name="Picture 2" descr="fond16-9C.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0091"/>
            <a:ext cx="9144000" cy="4508500"/>
          </a:xfrm>
          <a:prstGeom prst="rect">
            <a:avLst/>
          </a:prstGeom>
        </p:spPr>
      </p:pic>
      <p:sp>
        <p:nvSpPr>
          <p:cNvPr id="10" name="Espace réservé pour une image  7"/>
          <p:cNvSpPr>
            <a:spLocks noGrp="1"/>
          </p:cNvSpPr>
          <p:nvPr>
            <p:ph type="pic" sz="quarter" idx="12"/>
          </p:nvPr>
        </p:nvSpPr>
        <p:spPr>
          <a:xfrm>
            <a:off x="749587" y="611210"/>
            <a:ext cx="3868823" cy="2845471"/>
          </a:xfrm>
        </p:spPr>
        <p:txBody>
          <a:bodyPr/>
          <a:lstStyle/>
          <a:p>
            <a:r>
              <a:rPr lang="fr-FR" smtClean="0"/>
              <a:t>Cliquez sur l'icône pour ajouter une image</a:t>
            </a:r>
            <a:endParaRPr lang="fr-FR" dirty="0"/>
          </a:p>
        </p:txBody>
      </p:sp>
      <p:sp>
        <p:nvSpPr>
          <p:cNvPr id="13" name="Espace réservé du texte 5"/>
          <p:cNvSpPr>
            <a:spLocks noGrp="1"/>
          </p:cNvSpPr>
          <p:nvPr>
            <p:ph type="body" sz="quarter" idx="11" hasCustomPrompt="1"/>
          </p:nvPr>
        </p:nvSpPr>
        <p:spPr>
          <a:xfrm>
            <a:off x="634257" y="3601097"/>
            <a:ext cx="1203326" cy="307777"/>
          </a:xfrm>
        </p:spPr>
        <p:txBody>
          <a:bodyPr wrap="square" tIns="0" bIns="0">
            <a:spAutoFit/>
          </a:bodyPr>
          <a:lstStyle>
            <a:lvl1pPr marL="0" indent="0">
              <a:buFontTx/>
              <a:buNone/>
              <a:defRPr>
                <a:solidFill>
                  <a:schemeClr val="tx1">
                    <a:lumMod val="65000"/>
                    <a:lumOff val="35000"/>
                  </a:schemeClr>
                </a:solidFill>
              </a:defRPr>
            </a:lvl1pPr>
          </a:lstStyle>
          <a:p>
            <a:pPr lvl="0"/>
            <a:r>
              <a:rPr lang="fr-FR" dirty="0" smtClean="0"/>
              <a:t>Partie 1</a:t>
            </a:r>
            <a:endParaRPr lang="fr-FR" dirty="0"/>
          </a:p>
        </p:txBody>
      </p:sp>
    </p:spTree>
    <p:extLst>
      <p:ext uri="{BB962C8B-B14F-4D97-AF65-F5344CB8AC3E}">
        <p14:creationId xmlns:p14="http://schemas.microsoft.com/office/powerpoint/2010/main" val="18737987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10" name="Titre 1"/>
          <p:cNvSpPr>
            <a:spLocks noGrp="1"/>
          </p:cNvSpPr>
          <p:nvPr>
            <p:ph type="title" hasCustomPrompt="1"/>
          </p:nvPr>
        </p:nvSpPr>
        <p:spPr>
          <a:xfrm>
            <a:off x="830580" y="129867"/>
            <a:ext cx="6172200" cy="318924"/>
          </a:xfrm>
        </p:spPr>
        <p:txBody>
          <a:bodyPr/>
          <a:lstStyle>
            <a:lvl1pPr>
              <a:defRPr b="1"/>
            </a:lvl1pPr>
          </a:lstStyle>
          <a:p>
            <a:r>
              <a:rPr lang="pt-BR" dirty="0" smtClean="0"/>
              <a:t>CLICK TO EDIT MASTER TITLE STYLE</a:t>
            </a:r>
            <a:endParaRPr lang="fr-FR" dirty="0"/>
          </a:p>
        </p:txBody>
      </p:sp>
      <p:sp>
        <p:nvSpPr>
          <p:cNvPr id="13" name="Text Placeholder 2"/>
          <p:cNvSpPr>
            <a:spLocks noGrp="1"/>
          </p:cNvSpPr>
          <p:nvPr>
            <p:ph idx="1"/>
          </p:nvPr>
        </p:nvSpPr>
        <p:spPr>
          <a:xfrm>
            <a:off x="1519491" y="1419656"/>
            <a:ext cx="5915025" cy="1655838"/>
          </a:xfrm>
          <a:prstGeom prst="rect">
            <a:avLst/>
          </a:prstGeom>
        </p:spPr>
        <p:txBody>
          <a:bodyPr vert="horz" lIns="91440" tIns="45720" rIns="91440" bIns="45720" rtlCol="0">
            <a:spAutoFit/>
          </a:bodyPr>
          <a:lstStyle>
            <a:lvl1pPr>
              <a:defRPr sz="2000">
                <a:solidFill>
                  <a:srgbClr val="595959"/>
                </a:solidFill>
              </a:defRPr>
            </a:lvl1pPr>
            <a:lvl2pPr>
              <a:defRPr>
                <a:solidFill>
                  <a:srgbClr val="595959"/>
                </a:solidFill>
              </a:defRPr>
            </a:lvl2pPr>
            <a:lvl3pPr>
              <a:defRPr>
                <a:solidFill>
                  <a:srgbClr val="595959"/>
                </a:solidFill>
              </a:defRPr>
            </a:lvl3pPr>
            <a:lvl4pPr>
              <a:defRPr>
                <a:solidFill>
                  <a:srgbClr val="595959"/>
                </a:solidFill>
              </a:defRPr>
            </a:lvl4pPr>
            <a:lvl5pPr>
              <a:defRPr>
                <a:solidFill>
                  <a:srgbClr val="595959"/>
                </a:solidFill>
              </a:defRPr>
            </a:lvl5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15" name="Espace réservé du texte 2"/>
          <p:cNvSpPr>
            <a:spLocks noGrp="1"/>
          </p:cNvSpPr>
          <p:nvPr>
            <p:ph type="body" sz="quarter" idx="12" hasCustomPrompt="1"/>
          </p:nvPr>
        </p:nvSpPr>
        <p:spPr>
          <a:xfrm>
            <a:off x="1519491" y="800735"/>
            <a:ext cx="5943282" cy="400110"/>
          </a:xfrm>
        </p:spPr>
        <p:txBody>
          <a:bodyPr wrap="square">
            <a:spAutoFit/>
          </a:bodyPr>
          <a:lstStyle>
            <a:lvl1pPr marL="0" indent="0">
              <a:buFontTx/>
              <a:buNone/>
              <a:defRPr sz="2000">
                <a:solidFill>
                  <a:schemeClr val="tx1">
                    <a:lumMod val="65000"/>
                    <a:lumOff val="35000"/>
                  </a:schemeClr>
                </a:solidFill>
              </a:defRPr>
            </a:lvl1pPr>
          </a:lstStyle>
          <a:p>
            <a:pPr lvl="0"/>
            <a:r>
              <a:rPr lang="fr-FR" dirty="0" smtClean="0"/>
              <a:t>Texte simple de la diapositive</a:t>
            </a:r>
            <a:endParaRPr lang="fr-FR" dirty="0"/>
          </a:p>
        </p:txBody>
      </p:sp>
      <p:sp>
        <p:nvSpPr>
          <p:cNvPr id="16" name="Slide Number Placeholder 2"/>
          <p:cNvSpPr>
            <a:spLocks noGrp="1"/>
          </p:cNvSpPr>
          <p:nvPr>
            <p:ph type="sldNum" sz="quarter" idx="4"/>
          </p:nvPr>
        </p:nvSpPr>
        <p:spPr>
          <a:xfrm>
            <a:off x="8544253" y="5004965"/>
            <a:ext cx="470958" cy="107722"/>
          </a:xfrm>
          <a:prstGeom prst="rect">
            <a:avLst/>
          </a:prstGeom>
        </p:spPr>
        <p:txBody>
          <a:bodyPr tIns="0" bIns="0">
            <a:spAutoFit/>
          </a:bodyPr>
          <a:lstStyle>
            <a:lvl1pPr>
              <a:defRPr/>
            </a:lvl1pPr>
          </a:lstStyle>
          <a:p>
            <a:pPr algn="ctr"/>
            <a:fld id="{854A34C9-9A4B-6445-85E1-F779B5E87362}" type="slidenum">
              <a:rPr lang="fr-FR" sz="700" smtClean="0">
                <a:solidFill>
                  <a:schemeClr val="bg1"/>
                </a:solidFill>
                <a:latin typeface="Arial" charset="0"/>
                <a:ea typeface="Arial" charset="0"/>
                <a:cs typeface="Arial" charset="0"/>
              </a:rPr>
              <a:pPr algn="ctr"/>
              <a:t>‹N°›</a:t>
            </a:fld>
            <a:endParaRPr lang="fr-FR" sz="700" dirty="0">
              <a:solidFill>
                <a:schemeClr val="bg1"/>
              </a:solidFill>
              <a:latin typeface="Arial" charset="0"/>
              <a:ea typeface="Arial" charset="0"/>
              <a:cs typeface="Arial" charset="0"/>
            </a:endParaRPr>
          </a:p>
        </p:txBody>
      </p:sp>
    </p:spTree>
    <p:extLst>
      <p:ext uri="{BB962C8B-B14F-4D97-AF65-F5344CB8AC3E}">
        <p14:creationId xmlns:p14="http://schemas.microsoft.com/office/powerpoint/2010/main" val="418313869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
        <p:nvSpPr>
          <p:cNvPr id="10" name="Titre 1"/>
          <p:cNvSpPr>
            <a:spLocks noGrp="1"/>
          </p:cNvSpPr>
          <p:nvPr>
            <p:ph type="title" hasCustomPrompt="1"/>
          </p:nvPr>
        </p:nvSpPr>
        <p:spPr>
          <a:xfrm>
            <a:off x="830580" y="129867"/>
            <a:ext cx="6172200" cy="318924"/>
          </a:xfrm>
        </p:spPr>
        <p:txBody>
          <a:bodyPr/>
          <a:lstStyle>
            <a:lvl1pPr>
              <a:defRPr b="1"/>
            </a:lvl1pPr>
          </a:lstStyle>
          <a:p>
            <a:r>
              <a:rPr lang="pt-BR" dirty="0" smtClean="0"/>
              <a:t>CLICK TO EDIT MASTER TITLE STYLE</a:t>
            </a:r>
            <a:endParaRPr lang="fr-FR" dirty="0"/>
          </a:p>
        </p:txBody>
      </p:sp>
      <p:sp>
        <p:nvSpPr>
          <p:cNvPr id="15" name="Espace réservé du texte 2"/>
          <p:cNvSpPr>
            <a:spLocks noGrp="1"/>
          </p:cNvSpPr>
          <p:nvPr>
            <p:ph type="body" sz="quarter" idx="12" hasCustomPrompt="1"/>
          </p:nvPr>
        </p:nvSpPr>
        <p:spPr>
          <a:xfrm>
            <a:off x="1519491" y="800735"/>
            <a:ext cx="5943282" cy="400110"/>
          </a:xfrm>
        </p:spPr>
        <p:txBody>
          <a:bodyPr wrap="square">
            <a:spAutoFit/>
          </a:bodyPr>
          <a:lstStyle>
            <a:lvl1pPr marL="0" indent="0">
              <a:buFontTx/>
              <a:buNone/>
              <a:defRPr sz="2000">
                <a:solidFill>
                  <a:schemeClr val="tx1">
                    <a:lumMod val="65000"/>
                    <a:lumOff val="35000"/>
                  </a:schemeClr>
                </a:solidFill>
              </a:defRPr>
            </a:lvl1pPr>
          </a:lstStyle>
          <a:p>
            <a:pPr lvl="0"/>
            <a:r>
              <a:rPr lang="fr-FR" dirty="0" smtClean="0"/>
              <a:t>Texte simple de la diapositive</a:t>
            </a:r>
            <a:endParaRPr lang="fr-FR" dirty="0"/>
          </a:p>
        </p:txBody>
      </p:sp>
      <p:sp>
        <p:nvSpPr>
          <p:cNvPr id="16" name="Slide Number Placeholder 2"/>
          <p:cNvSpPr>
            <a:spLocks noGrp="1"/>
          </p:cNvSpPr>
          <p:nvPr>
            <p:ph type="sldNum" sz="quarter" idx="4"/>
          </p:nvPr>
        </p:nvSpPr>
        <p:spPr>
          <a:xfrm>
            <a:off x="8544253" y="5004965"/>
            <a:ext cx="470958" cy="107722"/>
          </a:xfrm>
          <a:prstGeom prst="rect">
            <a:avLst/>
          </a:prstGeom>
        </p:spPr>
        <p:txBody>
          <a:bodyPr tIns="0" bIns="0">
            <a:spAutoFit/>
          </a:bodyPr>
          <a:lstStyle>
            <a:lvl1pPr>
              <a:defRPr/>
            </a:lvl1pPr>
          </a:lstStyle>
          <a:p>
            <a:pPr algn="ctr"/>
            <a:fld id="{854A34C9-9A4B-6445-85E1-F779B5E87362}" type="slidenum">
              <a:rPr lang="fr-FR" sz="700" smtClean="0">
                <a:solidFill>
                  <a:schemeClr val="bg1"/>
                </a:solidFill>
                <a:latin typeface="Arial" charset="0"/>
                <a:ea typeface="Arial" charset="0"/>
                <a:cs typeface="Arial" charset="0"/>
              </a:rPr>
              <a:pPr algn="ctr"/>
              <a:t>‹N°›</a:t>
            </a:fld>
            <a:endParaRPr lang="fr-FR" sz="700" dirty="0">
              <a:solidFill>
                <a:schemeClr val="bg1"/>
              </a:solidFill>
              <a:latin typeface="Arial" charset="0"/>
              <a:ea typeface="Arial" charset="0"/>
              <a:cs typeface="Arial" charset="0"/>
            </a:endParaRPr>
          </a:p>
        </p:txBody>
      </p:sp>
      <p:graphicFrame>
        <p:nvGraphicFramePr>
          <p:cNvPr id="7" name="Espace réservé du contenu 2"/>
          <p:cNvGraphicFramePr>
            <a:graphicFrameLocks/>
          </p:cNvGraphicFramePr>
          <p:nvPr userDrawn="1">
            <p:extLst>
              <p:ext uri="{D42A27DB-BD31-4B8C-83A1-F6EECF244321}">
                <p14:modId xmlns:p14="http://schemas.microsoft.com/office/powerpoint/2010/main" val="665555301"/>
              </p:ext>
            </p:extLst>
          </p:nvPr>
        </p:nvGraphicFramePr>
        <p:xfrm>
          <a:off x="1519491" y="1445547"/>
          <a:ext cx="5915025" cy="1854200"/>
        </p:xfrm>
        <a:graphic>
          <a:graphicData uri="http://schemas.openxmlformats.org/drawingml/2006/table">
            <a:tbl>
              <a:tblPr firstRow="1" bandRow="1">
                <a:tableStyleId>{5C22544A-7EE6-4342-B048-85BDC9FD1C3A}</a:tableStyleId>
              </a:tblPr>
              <a:tblGrid>
                <a:gridCol w="1183005">
                  <a:extLst>
                    <a:ext uri="{9D8B030D-6E8A-4147-A177-3AD203B41FA5}">
                      <a16:colId xmlns:a16="http://schemas.microsoft.com/office/drawing/2014/main" val="20000"/>
                    </a:ext>
                  </a:extLst>
                </a:gridCol>
                <a:gridCol w="1183005">
                  <a:extLst>
                    <a:ext uri="{9D8B030D-6E8A-4147-A177-3AD203B41FA5}">
                      <a16:colId xmlns:a16="http://schemas.microsoft.com/office/drawing/2014/main" val="20001"/>
                    </a:ext>
                  </a:extLst>
                </a:gridCol>
                <a:gridCol w="1183005">
                  <a:extLst>
                    <a:ext uri="{9D8B030D-6E8A-4147-A177-3AD203B41FA5}">
                      <a16:colId xmlns:a16="http://schemas.microsoft.com/office/drawing/2014/main" val="20002"/>
                    </a:ext>
                  </a:extLst>
                </a:gridCol>
                <a:gridCol w="1183005">
                  <a:extLst>
                    <a:ext uri="{9D8B030D-6E8A-4147-A177-3AD203B41FA5}">
                      <a16:colId xmlns:a16="http://schemas.microsoft.com/office/drawing/2014/main" val="20003"/>
                    </a:ext>
                  </a:extLst>
                </a:gridCol>
                <a:gridCol w="1183005">
                  <a:extLst>
                    <a:ext uri="{9D8B030D-6E8A-4147-A177-3AD203B41FA5}">
                      <a16:colId xmlns:a16="http://schemas.microsoft.com/office/drawing/2014/main" val="20004"/>
                    </a:ext>
                  </a:extLst>
                </a:gridCol>
              </a:tblGrid>
              <a:tr h="370840">
                <a:tc>
                  <a:txBody>
                    <a:bodyPr/>
                    <a:lstStyle/>
                    <a:p>
                      <a:endParaRPr lang="fr-FR" dirty="0"/>
                    </a:p>
                  </a:txBody>
                  <a:tcPr>
                    <a:solidFill>
                      <a:schemeClr val="tx1">
                        <a:lumMod val="40000"/>
                        <a:lumOff val="60000"/>
                      </a:schemeClr>
                    </a:solidFill>
                  </a:tcPr>
                </a:tc>
                <a:tc>
                  <a:txBody>
                    <a:bodyPr/>
                    <a:lstStyle/>
                    <a:p>
                      <a:endParaRPr lang="fr-FR"/>
                    </a:p>
                  </a:txBody>
                  <a:tcPr>
                    <a:solidFill>
                      <a:schemeClr val="tx1">
                        <a:lumMod val="40000"/>
                        <a:lumOff val="60000"/>
                      </a:schemeClr>
                    </a:solidFill>
                  </a:tcPr>
                </a:tc>
                <a:tc>
                  <a:txBody>
                    <a:bodyPr/>
                    <a:lstStyle/>
                    <a:p>
                      <a:endParaRPr lang="fr-FR" dirty="0"/>
                    </a:p>
                  </a:txBody>
                  <a:tcPr>
                    <a:solidFill>
                      <a:schemeClr val="tx1">
                        <a:lumMod val="40000"/>
                        <a:lumOff val="60000"/>
                      </a:schemeClr>
                    </a:solidFill>
                  </a:tcPr>
                </a:tc>
                <a:tc>
                  <a:txBody>
                    <a:bodyPr/>
                    <a:lstStyle/>
                    <a:p>
                      <a:endParaRPr lang="fr-FR"/>
                    </a:p>
                  </a:txBody>
                  <a:tcPr>
                    <a:solidFill>
                      <a:schemeClr val="tx1">
                        <a:lumMod val="40000"/>
                        <a:lumOff val="60000"/>
                      </a:schemeClr>
                    </a:solidFill>
                  </a:tcPr>
                </a:tc>
                <a:tc>
                  <a:txBody>
                    <a:bodyPr/>
                    <a:lstStyle/>
                    <a:p>
                      <a:endParaRPr lang="fr-FR" dirty="0"/>
                    </a:p>
                  </a:txBody>
                  <a:tcPr>
                    <a:solidFill>
                      <a:schemeClr val="tx1">
                        <a:lumMod val="40000"/>
                        <a:lumOff val="60000"/>
                      </a:schemeClr>
                    </a:solidFill>
                  </a:tcPr>
                </a:tc>
                <a:extLst>
                  <a:ext uri="{0D108BD9-81ED-4DB2-BD59-A6C34878D82A}">
                    <a16:rowId xmlns:a16="http://schemas.microsoft.com/office/drawing/2014/main" val="10000"/>
                  </a:ext>
                </a:extLst>
              </a:tr>
              <a:tr h="370840">
                <a:tc>
                  <a:txBody>
                    <a:bodyPr/>
                    <a:lstStyle/>
                    <a:p>
                      <a:endParaRPr lang="fr-FR" dirty="0"/>
                    </a:p>
                  </a:txBody>
                  <a:tcPr>
                    <a:solidFill>
                      <a:schemeClr val="bg1">
                        <a:lumMod val="85000"/>
                      </a:schemeClr>
                    </a:solidFill>
                  </a:tcPr>
                </a:tc>
                <a:tc>
                  <a:txBody>
                    <a:bodyPr/>
                    <a:lstStyle/>
                    <a:p>
                      <a:endParaRPr lang="fr-FR"/>
                    </a:p>
                  </a:txBody>
                  <a:tcPr>
                    <a:solidFill>
                      <a:schemeClr val="bg1">
                        <a:lumMod val="85000"/>
                      </a:schemeClr>
                    </a:solidFill>
                  </a:tcPr>
                </a:tc>
                <a:tc>
                  <a:txBody>
                    <a:bodyPr/>
                    <a:lstStyle/>
                    <a:p>
                      <a:endParaRPr lang="fr-FR"/>
                    </a:p>
                  </a:txBody>
                  <a:tcPr>
                    <a:solidFill>
                      <a:schemeClr val="bg1">
                        <a:lumMod val="85000"/>
                      </a:schemeClr>
                    </a:solidFill>
                  </a:tcPr>
                </a:tc>
                <a:tc>
                  <a:txBody>
                    <a:bodyPr/>
                    <a:lstStyle/>
                    <a:p>
                      <a:endParaRPr lang="fr-FR"/>
                    </a:p>
                  </a:txBody>
                  <a:tcPr>
                    <a:solidFill>
                      <a:schemeClr val="bg1">
                        <a:lumMod val="85000"/>
                      </a:schemeClr>
                    </a:solidFill>
                  </a:tcPr>
                </a:tc>
                <a:tc>
                  <a:txBody>
                    <a:bodyPr/>
                    <a:lstStyle/>
                    <a:p>
                      <a:endParaRPr lang="fr-FR" dirty="0"/>
                    </a:p>
                  </a:txBody>
                  <a:tcPr>
                    <a:solidFill>
                      <a:schemeClr val="bg1">
                        <a:lumMod val="85000"/>
                      </a:schemeClr>
                    </a:solidFill>
                  </a:tcPr>
                </a:tc>
                <a:extLst>
                  <a:ext uri="{0D108BD9-81ED-4DB2-BD59-A6C34878D82A}">
                    <a16:rowId xmlns:a16="http://schemas.microsoft.com/office/drawing/2014/main" val="10001"/>
                  </a:ext>
                </a:extLst>
              </a:tr>
              <a:tr h="370840">
                <a:tc>
                  <a:txBody>
                    <a:bodyPr/>
                    <a:lstStyle/>
                    <a:p>
                      <a:endParaRPr lang="fr-FR" dirty="0"/>
                    </a:p>
                  </a:txBody>
                  <a:tcPr>
                    <a:solidFill>
                      <a:schemeClr val="bg1">
                        <a:lumMod val="95000"/>
                      </a:schemeClr>
                    </a:solidFill>
                  </a:tcPr>
                </a:tc>
                <a:tc>
                  <a:txBody>
                    <a:bodyPr/>
                    <a:lstStyle/>
                    <a:p>
                      <a:endParaRPr lang="fr-FR"/>
                    </a:p>
                  </a:txBody>
                  <a:tcPr>
                    <a:solidFill>
                      <a:schemeClr val="bg1">
                        <a:lumMod val="95000"/>
                      </a:schemeClr>
                    </a:solidFill>
                  </a:tcPr>
                </a:tc>
                <a:tc>
                  <a:txBody>
                    <a:bodyPr/>
                    <a:lstStyle/>
                    <a:p>
                      <a:endParaRPr lang="fr-FR"/>
                    </a:p>
                  </a:txBody>
                  <a:tcPr>
                    <a:solidFill>
                      <a:schemeClr val="bg1">
                        <a:lumMod val="95000"/>
                      </a:schemeClr>
                    </a:solidFill>
                  </a:tcPr>
                </a:tc>
                <a:tc>
                  <a:txBody>
                    <a:bodyPr/>
                    <a:lstStyle/>
                    <a:p>
                      <a:endParaRPr lang="fr-FR"/>
                    </a:p>
                  </a:txBody>
                  <a:tcPr>
                    <a:solidFill>
                      <a:schemeClr val="bg1">
                        <a:lumMod val="95000"/>
                      </a:schemeClr>
                    </a:solidFill>
                  </a:tcPr>
                </a:tc>
                <a:tc>
                  <a:txBody>
                    <a:bodyPr/>
                    <a:lstStyle/>
                    <a:p>
                      <a:endParaRPr lang="fr-FR" dirty="0"/>
                    </a:p>
                  </a:txBody>
                  <a:tcPr>
                    <a:solidFill>
                      <a:schemeClr val="bg1">
                        <a:lumMod val="95000"/>
                      </a:schemeClr>
                    </a:solidFill>
                  </a:tcPr>
                </a:tc>
                <a:extLst>
                  <a:ext uri="{0D108BD9-81ED-4DB2-BD59-A6C34878D82A}">
                    <a16:rowId xmlns:a16="http://schemas.microsoft.com/office/drawing/2014/main" val="10002"/>
                  </a:ext>
                </a:extLst>
              </a:tr>
              <a:tr h="370840">
                <a:tc>
                  <a:txBody>
                    <a:bodyPr/>
                    <a:lstStyle/>
                    <a:p>
                      <a:endParaRPr lang="fr-FR" dirty="0"/>
                    </a:p>
                  </a:txBody>
                  <a:tcPr>
                    <a:solidFill>
                      <a:schemeClr val="bg1">
                        <a:lumMod val="85000"/>
                      </a:schemeClr>
                    </a:solidFill>
                  </a:tcPr>
                </a:tc>
                <a:tc>
                  <a:txBody>
                    <a:bodyPr/>
                    <a:lstStyle/>
                    <a:p>
                      <a:endParaRPr lang="fr-FR"/>
                    </a:p>
                  </a:txBody>
                  <a:tcPr>
                    <a:solidFill>
                      <a:schemeClr val="bg1">
                        <a:lumMod val="85000"/>
                      </a:schemeClr>
                    </a:solidFill>
                  </a:tcPr>
                </a:tc>
                <a:tc>
                  <a:txBody>
                    <a:bodyPr/>
                    <a:lstStyle/>
                    <a:p>
                      <a:endParaRPr lang="fr-FR"/>
                    </a:p>
                  </a:txBody>
                  <a:tcPr>
                    <a:solidFill>
                      <a:schemeClr val="bg1">
                        <a:lumMod val="85000"/>
                      </a:schemeClr>
                    </a:solidFill>
                  </a:tcPr>
                </a:tc>
                <a:tc>
                  <a:txBody>
                    <a:bodyPr/>
                    <a:lstStyle/>
                    <a:p>
                      <a:endParaRPr lang="fr-FR"/>
                    </a:p>
                  </a:txBody>
                  <a:tcPr>
                    <a:solidFill>
                      <a:schemeClr val="bg1">
                        <a:lumMod val="85000"/>
                      </a:schemeClr>
                    </a:solidFill>
                  </a:tcPr>
                </a:tc>
                <a:tc>
                  <a:txBody>
                    <a:bodyPr/>
                    <a:lstStyle/>
                    <a:p>
                      <a:endParaRPr lang="fr-FR" dirty="0"/>
                    </a:p>
                  </a:txBody>
                  <a:tcPr>
                    <a:solidFill>
                      <a:schemeClr val="bg1">
                        <a:lumMod val="85000"/>
                      </a:schemeClr>
                    </a:solidFill>
                  </a:tcPr>
                </a:tc>
                <a:extLst>
                  <a:ext uri="{0D108BD9-81ED-4DB2-BD59-A6C34878D82A}">
                    <a16:rowId xmlns:a16="http://schemas.microsoft.com/office/drawing/2014/main" val="10003"/>
                  </a:ext>
                </a:extLst>
              </a:tr>
              <a:tr h="370840">
                <a:tc>
                  <a:txBody>
                    <a:bodyPr/>
                    <a:lstStyle/>
                    <a:p>
                      <a:endParaRPr lang="fr-FR" dirty="0"/>
                    </a:p>
                  </a:txBody>
                  <a:tcPr>
                    <a:solidFill>
                      <a:schemeClr val="bg1">
                        <a:lumMod val="95000"/>
                      </a:schemeClr>
                    </a:solidFill>
                  </a:tcPr>
                </a:tc>
                <a:tc>
                  <a:txBody>
                    <a:bodyPr/>
                    <a:lstStyle/>
                    <a:p>
                      <a:endParaRPr lang="fr-FR"/>
                    </a:p>
                  </a:txBody>
                  <a:tcPr>
                    <a:solidFill>
                      <a:schemeClr val="bg1">
                        <a:lumMod val="95000"/>
                      </a:schemeClr>
                    </a:solidFill>
                  </a:tcPr>
                </a:tc>
                <a:tc>
                  <a:txBody>
                    <a:bodyPr/>
                    <a:lstStyle/>
                    <a:p>
                      <a:endParaRPr lang="fr-FR"/>
                    </a:p>
                  </a:txBody>
                  <a:tcPr>
                    <a:solidFill>
                      <a:schemeClr val="bg1">
                        <a:lumMod val="95000"/>
                      </a:schemeClr>
                    </a:solidFill>
                  </a:tcPr>
                </a:tc>
                <a:tc>
                  <a:txBody>
                    <a:bodyPr/>
                    <a:lstStyle/>
                    <a:p>
                      <a:endParaRPr lang="fr-FR" dirty="0"/>
                    </a:p>
                  </a:txBody>
                  <a:tcPr>
                    <a:solidFill>
                      <a:schemeClr val="bg1">
                        <a:lumMod val="95000"/>
                      </a:schemeClr>
                    </a:solidFill>
                  </a:tcPr>
                </a:tc>
                <a:tc>
                  <a:txBody>
                    <a:bodyPr/>
                    <a:lstStyle/>
                    <a:p>
                      <a:endParaRPr lang="fr-FR" dirty="0"/>
                    </a:p>
                  </a:txBody>
                  <a:tcPr>
                    <a:solidFill>
                      <a:schemeClr val="bg1">
                        <a:lumMod val="95000"/>
                      </a:schemeClr>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41979959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sp>
        <p:nvSpPr>
          <p:cNvPr id="10" name="Titre 1"/>
          <p:cNvSpPr>
            <a:spLocks noGrp="1"/>
          </p:cNvSpPr>
          <p:nvPr>
            <p:ph type="title" hasCustomPrompt="1"/>
          </p:nvPr>
        </p:nvSpPr>
        <p:spPr>
          <a:xfrm>
            <a:off x="830580" y="129867"/>
            <a:ext cx="6172200" cy="318924"/>
          </a:xfrm>
        </p:spPr>
        <p:txBody>
          <a:bodyPr/>
          <a:lstStyle>
            <a:lvl1pPr>
              <a:defRPr b="1"/>
            </a:lvl1pPr>
          </a:lstStyle>
          <a:p>
            <a:r>
              <a:rPr lang="pt-BR" dirty="0" smtClean="0"/>
              <a:t>CLICK TO EDIT MASTER TITLE STYLE</a:t>
            </a:r>
            <a:endParaRPr lang="fr-FR" dirty="0"/>
          </a:p>
        </p:txBody>
      </p:sp>
      <p:sp>
        <p:nvSpPr>
          <p:cNvPr id="16" name="Slide Number Placeholder 2"/>
          <p:cNvSpPr>
            <a:spLocks noGrp="1"/>
          </p:cNvSpPr>
          <p:nvPr>
            <p:ph type="sldNum" sz="quarter" idx="4"/>
          </p:nvPr>
        </p:nvSpPr>
        <p:spPr>
          <a:xfrm>
            <a:off x="8544253" y="5004965"/>
            <a:ext cx="470958" cy="107722"/>
          </a:xfrm>
          <a:prstGeom prst="rect">
            <a:avLst/>
          </a:prstGeom>
        </p:spPr>
        <p:txBody>
          <a:bodyPr tIns="0" bIns="0">
            <a:spAutoFit/>
          </a:bodyPr>
          <a:lstStyle>
            <a:lvl1pPr>
              <a:defRPr/>
            </a:lvl1pPr>
          </a:lstStyle>
          <a:p>
            <a:pPr algn="ctr"/>
            <a:fld id="{854A34C9-9A4B-6445-85E1-F779B5E87362}" type="slidenum">
              <a:rPr lang="fr-FR" sz="700" smtClean="0">
                <a:solidFill>
                  <a:schemeClr val="bg1"/>
                </a:solidFill>
                <a:latin typeface="Arial" charset="0"/>
                <a:ea typeface="Arial" charset="0"/>
                <a:cs typeface="Arial" charset="0"/>
              </a:rPr>
              <a:pPr algn="ctr"/>
              <a:t>‹N°›</a:t>
            </a:fld>
            <a:endParaRPr lang="fr-FR" sz="700" dirty="0">
              <a:solidFill>
                <a:schemeClr val="bg1"/>
              </a:solidFill>
              <a:latin typeface="Arial" charset="0"/>
              <a:ea typeface="Arial" charset="0"/>
              <a:cs typeface="Arial" charset="0"/>
            </a:endParaRPr>
          </a:p>
        </p:txBody>
      </p:sp>
      <p:graphicFrame>
        <p:nvGraphicFramePr>
          <p:cNvPr id="6" name="Espace réservé du contenu 1"/>
          <p:cNvGraphicFramePr>
            <a:graphicFrameLocks/>
          </p:cNvGraphicFramePr>
          <p:nvPr userDrawn="1">
            <p:extLst>
              <p:ext uri="{D42A27DB-BD31-4B8C-83A1-F6EECF244321}">
                <p14:modId xmlns:p14="http://schemas.microsoft.com/office/powerpoint/2010/main" val="3044750242"/>
              </p:ext>
            </p:extLst>
          </p:nvPr>
        </p:nvGraphicFramePr>
        <p:xfrm>
          <a:off x="3012838" y="1595071"/>
          <a:ext cx="2845776" cy="2041427"/>
        </p:xfrm>
        <a:graphic>
          <a:graphicData uri="http://schemas.openxmlformats.org/drawingml/2006/chart">
            <c:chart xmlns:c="http://schemas.openxmlformats.org/drawingml/2006/chart" xmlns:r="http://schemas.openxmlformats.org/officeDocument/2006/relationships" r:id="rId2"/>
          </a:graphicData>
        </a:graphic>
      </p:graphicFrame>
      <p:sp>
        <p:nvSpPr>
          <p:cNvPr id="7" name="Espace réservé du texte 2"/>
          <p:cNvSpPr>
            <a:spLocks noGrp="1"/>
          </p:cNvSpPr>
          <p:nvPr>
            <p:ph type="body" sz="quarter" idx="12" hasCustomPrompt="1"/>
          </p:nvPr>
        </p:nvSpPr>
        <p:spPr>
          <a:xfrm>
            <a:off x="1519491" y="800735"/>
            <a:ext cx="5943282" cy="400110"/>
          </a:xfrm>
        </p:spPr>
        <p:txBody>
          <a:bodyPr wrap="square">
            <a:spAutoFit/>
          </a:bodyPr>
          <a:lstStyle>
            <a:lvl1pPr marL="0" indent="0">
              <a:buFontTx/>
              <a:buNone/>
              <a:defRPr sz="2000">
                <a:solidFill>
                  <a:schemeClr val="tx1">
                    <a:lumMod val="65000"/>
                    <a:lumOff val="35000"/>
                  </a:schemeClr>
                </a:solidFill>
              </a:defRPr>
            </a:lvl1pPr>
          </a:lstStyle>
          <a:p>
            <a:pPr lvl="0"/>
            <a:r>
              <a:rPr lang="fr-FR" dirty="0" smtClean="0"/>
              <a:t>Texte simple de la diapositive</a:t>
            </a:r>
            <a:endParaRPr lang="fr-FR" dirty="0"/>
          </a:p>
        </p:txBody>
      </p:sp>
    </p:spTree>
    <p:extLst>
      <p:ext uri="{BB962C8B-B14F-4D97-AF65-F5344CB8AC3E}">
        <p14:creationId xmlns:p14="http://schemas.microsoft.com/office/powerpoint/2010/main" val="35772876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10" name="Titre 1"/>
          <p:cNvSpPr>
            <a:spLocks noGrp="1"/>
          </p:cNvSpPr>
          <p:nvPr>
            <p:ph type="title" hasCustomPrompt="1"/>
          </p:nvPr>
        </p:nvSpPr>
        <p:spPr>
          <a:xfrm>
            <a:off x="830580" y="129867"/>
            <a:ext cx="6172200" cy="318924"/>
          </a:xfrm>
        </p:spPr>
        <p:txBody>
          <a:bodyPr/>
          <a:lstStyle>
            <a:lvl1pPr>
              <a:defRPr b="1"/>
            </a:lvl1pPr>
          </a:lstStyle>
          <a:p>
            <a:r>
              <a:rPr lang="pt-BR" dirty="0" smtClean="0"/>
              <a:t>CLICK TO EDIT MASTER TITLE STYLE</a:t>
            </a:r>
            <a:endParaRPr lang="fr-FR" dirty="0"/>
          </a:p>
        </p:txBody>
      </p:sp>
      <p:sp>
        <p:nvSpPr>
          <p:cNvPr id="16" name="Slide Number Placeholder 2"/>
          <p:cNvSpPr>
            <a:spLocks noGrp="1"/>
          </p:cNvSpPr>
          <p:nvPr>
            <p:ph type="sldNum" sz="quarter" idx="4"/>
          </p:nvPr>
        </p:nvSpPr>
        <p:spPr>
          <a:xfrm>
            <a:off x="8544253" y="5004965"/>
            <a:ext cx="470958" cy="138499"/>
          </a:xfrm>
          <a:prstGeom prst="rect">
            <a:avLst/>
          </a:prstGeom>
        </p:spPr>
        <p:txBody>
          <a:bodyPr tIns="0" bIns="0">
            <a:spAutoFit/>
          </a:bodyPr>
          <a:lstStyle>
            <a:lvl1pPr>
              <a:defRPr sz="900"/>
            </a:lvl1pPr>
          </a:lstStyle>
          <a:p>
            <a:pPr algn="ctr"/>
            <a:fld id="{854A34C9-9A4B-6445-85E1-F779B5E87362}" type="slidenum">
              <a:rPr lang="fr-FR" smtClean="0">
                <a:solidFill>
                  <a:schemeClr val="bg1"/>
                </a:solidFill>
                <a:latin typeface="Arial" charset="0"/>
                <a:ea typeface="Arial" charset="0"/>
                <a:cs typeface="Arial" charset="0"/>
              </a:rPr>
              <a:pPr algn="ctr"/>
              <a:t>‹N°›</a:t>
            </a:fld>
            <a:endParaRPr lang="fr-FR" dirty="0">
              <a:solidFill>
                <a:schemeClr val="bg1"/>
              </a:solidFill>
              <a:latin typeface="Arial" charset="0"/>
              <a:ea typeface="Arial" charset="0"/>
              <a:cs typeface="Arial" charset="0"/>
            </a:endParaRPr>
          </a:p>
        </p:txBody>
      </p:sp>
    </p:spTree>
    <p:extLst>
      <p:ext uri="{BB962C8B-B14F-4D97-AF65-F5344CB8AC3E}">
        <p14:creationId xmlns:p14="http://schemas.microsoft.com/office/powerpoint/2010/main" val="38714465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14" name="Rectangle 13"/>
          <p:cNvSpPr/>
          <p:nvPr userDrawn="1"/>
        </p:nvSpPr>
        <p:spPr>
          <a:xfrm>
            <a:off x="0" y="4478409"/>
            <a:ext cx="9144000" cy="672711"/>
          </a:xfrm>
          <a:prstGeom prst="rect">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accent1"/>
                </a:solidFill>
              </a:rPr>
              <a:t> </a:t>
            </a:r>
            <a:endParaRPr lang="en-US" dirty="0">
              <a:solidFill>
                <a:schemeClr val="accent1"/>
              </a:solidFill>
            </a:endParaRPr>
          </a:p>
        </p:txBody>
      </p:sp>
      <p:sp>
        <p:nvSpPr>
          <p:cNvPr id="17" name="Titre 3"/>
          <p:cNvSpPr txBox="1">
            <a:spLocks/>
          </p:cNvSpPr>
          <p:nvPr userDrawn="1"/>
        </p:nvSpPr>
        <p:spPr>
          <a:xfrm>
            <a:off x="632457" y="2817850"/>
            <a:ext cx="5895504" cy="262755"/>
          </a:xfrm>
          <a:prstGeom prst="rect">
            <a:avLst/>
          </a:prstGeom>
        </p:spPr>
        <p:txBody>
          <a:bodyPr>
            <a:normAutofit fontScale="975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fr-FR" sz="1200" dirty="0" smtClean="0">
                <a:solidFill>
                  <a:schemeClr val="bg1"/>
                </a:solidFill>
                <a:latin typeface="Calibri"/>
                <a:cs typeface="Calibri"/>
              </a:rPr>
              <a:t>DE LA RECHERCHE À L’INDUSTRIE</a:t>
            </a:r>
          </a:p>
        </p:txBody>
      </p:sp>
      <p:sp>
        <p:nvSpPr>
          <p:cNvPr id="18" name="ZoneTexte 10"/>
          <p:cNvSpPr txBox="1"/>
          <p:nvPr userDrawn="1"/>
        </p:nvSpPr>
        <p:spPr>
          <a:xfrm>
            <a:off x="626082" y="4618606"/>
            <a:ext cx="5836747" cy="318036"/>
          </a:xfrm>
          <a:prstGeom prst="rect">
            <a:avLst/>
          </a:prstGeom>
          <a:noFill/>
        </p:spPr>
        <p:txBody>
          <a:bodyPr wrap="square" rtlCol="0">
            <a:spAutoFit/>
          </a:bodyPr>
          <a:lstStyle/>
          <a:p>
            <a:pPr algn="l">
              <a:lnSpc>
                <a:spcPct val="140000"/>
              </a:lnSpc>
            </a:pPr>
            <a:r>
              <a:rPr lang="fr-FR" sz="1100" kern="0" dirty="0">
                <a:solidFill>
                  <a:schemeClr val="tx1">
                    <a:lumMod val="85000"/>
                    <a:lumOff val="15000"/>
                  </a:schemeClr>
                </a:solidFill>
                <a:latin typeface="Calibri"/>
                <a:cs typeface="Calibri"/>
              </a:rPr>
              <a:t>Commissariat à </a:t>
            </a:r>
            <a:r>
              <a:rPr lang="fr-FR" sz="1100" kern="0" dirty="0" smtClean="0">
                <a:solidFill>
                  <a:schemeClr val="tx1">
                    <a:lumMod val="85000"/>
                    <a:lumOff val="15000"/>
                  </a:schemeClr>
                </a:solidFill>
                <a:latin typeface="Calibri"/>
                <a:cs typeface="Calibri"/>
              </a:rPr>
              <a:t>l’énergie atomique </a:t>
            </a:r>
            <a:r>
              <a:rPr lang="fr-FR" sz="1100" kern="0" dirty="0">
                <a:solidFill>
                  <a:schemeClr val="tx1">
                    <a:lumMod val="85000"/>
                    <a:lumOff val="15000"/>
                  </a:schemeClr>
                </a:solidFill>
                <a:latin typeface="Calibri"/>
                <a:cs typeface="Calibri"/>
              </a:rPr>
              <a:t>et aux </a:t>
            </a:r>
            <a:r>
              <a:rPr lang="fr-FR" sz="1100" kern="0" dirty="0" smtClean="0">
                <a:solidFill>
                  <a:schemeClr val="tx1">
                    <a:lumMod val="85000"/>
                    <a:lumOff val="15000"/>
                  </a:schemeClr>
                </a:solidFill>
                <a:latin typeface="Calibri"/>
                <a:cs typeface="Calibri"/>
              </a:rPr>
              <a:t>énergies alternatives - </a:t>
            </a:r>
            <a:r>
              <a:rPr lang="fr-FR" sz="1100" kern="0" dirty="0" err="1" smtClean="0">
                <a:solidFill>
                  <a:srgbClr val="A50119"/>
                </a:solidFill>
                <a:latin typeface="Calibri"/>
                <a:cs typeface="Calibri"/>
              </a:rPr>
              <a:t>www.cea.fr</a:t>
            </a:r>
            <a:endParaRPr lang="fr-FR" sz="1100" kern="0" dirty="0" smtClean="0">
              <a:solidFill>
                <a:srgbClr val="A50119"/>
              </a:solidFill>
              <a:latin typeface="Calibri"/>
              <a:cs typeface="Calibri"/>
            </a:endParaRPr>
          </a:p>
        </p:txBody>
      </p:sp>
      <p:sp>
        <p:nvSpPr>
          <p:cNvPr id="9" name="Espace réservé pour une image  10"/>
          <p:cNvSpPr>
            <a:spLocks noGrp="1"/>
          </p:cNvSpPr>
          <p:nvPr>
            <p:ph type="pic" sz="quarter" idx="12"/>
          </p:nvPr>
        </p:nvSpPr>
        <p:spPr>
          <a:xfrm>
            <a:off x="5562096" y="611595"/>
            <a:ext cx="2803525" cy="1990725"/>
          </a:xfrm>
        </p:spPr>
        <p:txBody>
          <a:bodyPr/>
          <a:lstStyle/>
          <a:p>
            <a:r>
              <a:rPr lang="fr-FR" smtClean="0"/>
              <a:t>Cliquez sur l'icône pour ajouter une image</a:t>
            </a:r>
            <a:endParaRPr lang="fr-FR" dirty="0"/>
          </a:p>
        </p:txBody>
      </p:sp>
      <p:pic>
        <p:nvPicPr>
          <p:cNvPr id="2" name="Picture 1" descr="fond16-9B.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0091"/>
            <a:ext cx="9144000" cy="4508500"/>
          </a:xfrm>
          <a:prstGeom prst="rect">
            <a:avLst/>
          </a:prstGeom>
        </p:spPr>
      </p:pic>
      <p:sp>
        <p:nvSpPr>
          <p:cNvPr id="10" name="Titre 1"/>
          <p:cNvSpPr>
            <a:spLocks noGrp="1"/>
          </p:cNvSpPr>
          <p:nvPr>
            <p:ph type="title" hasCustomPrompt="1"/>
          </p:nvPr>
        </p:nvSpPr>
        <p:spPr>
          <a:xfrm>
            <a:off x="2452480" y="1711519"/>
            <a:ext cx="3574482" cy="461665"/>
          </a:xfrm>
          <a:prstGeom prst="rect">
            <a:avLst/>
          </a:prstGeom>
        </p:spPr>
        <p:txBody>
          <a:bodyPr wrap="square">
            <a:spAutoFit/>
          </a:bodyPr>
          <a:lstStyle>
            <a:lvl1pPr marL="0" marR="0" indent="0" algn="l" defTabSz="685800" rtl="0" eaLnBrk="1" fontAlgn="auto" latinLnBrk="0" hangingPunct="1">
              <a:lnSpc>
                <a:spcPct val="100000"/>
              </a:lnSpc>
              <a:spcBef>
                <a:spcPct val="0"/>
              </a:spcBef>
              <a:spcAft>
                <a:spcPts val="0"/>
              </a:spcAft>
              <a:buClrTx/>
              <a:buSzTx/>
              <a:buFontTx/>
              <a:buNone/>
              <a:tabLst/>
              <a:defRPr lang="fr-FR" sz="2400" kern="1200" dirty="0" smtClean="0">
                <a:solidFill>
                  <a:schemeClr val="bg1"/>
                </a:solidFill>
                <a:latin typeface="Calibri"/>
                <a:ea typeface="+mn-ea"/>
                <a:cs typeface="Calibri"/>
              </a:defRPr>
            </a:lvl1pPr>
          </a:lstStyle>
          <a:p>
            <a:r>
              <a:rPr lang="fr-FR" dirty="0" smtClean="0"/>
              <a:t>Merci de votre attention</a:t>
            </a:r>
            <a:endParaRPr lang="fr-FR" dirty="0"/>
          </a:p>
        </p:txBody>
      </p:sp>
      <p:sp>
        <p:nvSpPr>
          <p:cNvPr id="13" name="Espace réservé du texte 18"/>
          <p:cNvSpPr>
            <a:spLocks noGrp="1"/>
          </p:cNvSpPr>
          <p:nvPr>
            <p:ph type="body" sz="quarter" idx="10" hasCustomPrompt="1"/>
          </p:nvPr>
        </p:nvSpPr>
        <p:spPr>
          <a:xfrm>
            <a:off x="743826" y="3302669"/>
            <a:ext cx="5136111" cy="189283"/>
          </a:xfrm>
        </p:spPr>
        <p:txBody>
          <a:bodyPr>
            <a:spAutoFit/>
          </a:bodyPr>
          <a:lstStyle>
            <a:lvl1pPr marL="0" indent="0">
              <a:buFontTx/>
              <a:buNone/>
              <a:defRPr sz="800" baseline="0">
                <a:solidFill>
                  <a:schemeClr val="tx1">
                    <a:lumMod val="75000"/>
                    <a:lumOff val="25000"/>
                  </a:schemeClr>
                </a:solidFill>
              </a:defRPr>
            </a:lvl1pPr>
          </a:lstStyle>
          <a:p>
            <a:r>
              <a:rPr lang="fr-FR" sz="700" b="1" dirty="0" smtClean="0">
                <a:solidFill>
                  <a:schemeClr val="tx1"/>
                </a:solidFill>
                <a:latin typeface="Calibri"/>
                <a:cs typeface="Calibri"/>
              </a:rPr>
              <a:t>Crédits photos </a:t>
            </a:r>
            <a:r>
              <a:rPr lang="fr-FR" sz="700" dirty="0" smtClean="0">
                <a:solidFill>
                  <a:schemeClr val="tx1"/>
                </a:solidFill>
                <a:latin typeface="Calibri"/>
                <a:cs typeface="Calibri"/>
              </a:rPr>
              <a:t>: XXXXXXXXXXX</a:t>
            </a:r>
            <a:endParaRPr lang="fr-FR" sz="700" dirty="0">
              <a:solidFill>
                <a:schemeClr val="tx1"/>
              </a:solidFill>
              <a:latin typeface="Calibri"/>
              <a:cs typeface="Calibri"/>
            </a:endParaRPr>
          </a:p>
        </p:txBody>
      </p:sp>
      <p:sp>
        <p:nvSpPr>
          <p:cNvPr id="15" name="Espace réservé du texte 20"/>
          <p:cNvSpPr>
            <a:spLocks noGrp="1"/>
          </p:cNvSpPr>
          <p:nvPr>
            <p:ph type="body" sz="quarter" idx="13" hasCustomPrompt="1"/>
          </p:nvPr>
        </p:nvSpPr>
        <p:spPr>
          <a:xfrm>
            <a:off x="2452480" y="2355215"/>
            <a:ext cx="3535680" cy="286232"/>
          </a:xfrm>
        </p:spPr>
        <p:txBody>
          <a:bodyPr>
            <a:spAutoFit/>
          </a:bodyPr>
          <a:lstStyle>
            <a:lvl1pPr marL="0" indent="0">
              <a:buFontTx/>
              <a:buNone/>
              <a:defRPr lang="fr-FR" sz="1400" kern="1200" smtClean="0">
                <a:solidFill>
                  <a:schemeClr val="bg1"/>
                </a:solidFill>
                <a:latin typeface="Calibri"/>
                <a:cs typeface="Calibri"/>
              </a:defRPr>
            </a:lvl1pPr>
          </a:lstStyle>
          <a:p>
            <a:pPr lvl="0"/>
            <a:r>
              <a:rPr lang="fr-FR" sz="1400" kern="1200" dirty="0" smtClean="0">
                <a:solidFill>
                  <a:schemeClr val="bg1"/>
                </a:solidFill>
                <a:latin typeface="Calibri"/>
                <a:ea typeface="+mn-ea"/>
                <a:cs typeface="Calibri"/>
              </a:rPr>
              <a:t>Mise à jour XXXXXX 2019</a:t>
            </a:r>
            <a:endParaRPr lang="fr-FR" dirty="0"/>
          </a:p>
        </p:txBody>
      </p:sp>
      <p:pic>
        <p:nvPicPr>
          <p:cNvPr id="19" name="Picture 9" descr="cea_logo_small2.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33632" y="1395784"/>
            <a:ext cx="1456704" cy="1189040"/>
          </a:xfrm>
          <a:prstGeom prst="rect">
            <a:avLst/>
          </a:prstGeom>
          <a:effectLst>
            <a:outerShdw blurRad="517525" dist="38100" dir="2700000" algn="tl" rotWithShape="0">
              <a:srgbClr val="000000">
                <a:alpha val="33000"/>
              </a:srgbClr>
            </a:outerShdw>
          </a:effectLst>
        </p:spPr>
      </p:pic>
    </p:spTree>
    <p:extLst>
      <p:ext uri="{BB962C8B-B14F-4D97-AF65-F5344CB8AC3E}">
        <p14:creationId xmlns:p14="http://schemas.microsoft.com/office/powerpoint/2010/main" val="10046737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Text Placeholder 2"/>
          <p:cNvSpPr>
            <a:spLocks noGrp="1"/>
          </p:cNvSpPr>
          <p:nvPr>
            <p:ph type="body" idx="1"/>
          </p:nvPr>
        </p:nvSpPr>
        <p:spPr>
          <a:xfrm>
            <a:off x="471488" y="970076"/>
            <a:ext cx="5915025" cy="1655838"/>
          </a:xfrm>
          <a:prstGeom prst="rect">
            <a:avLst/>
          </a:prstGeom>
        </p:spPr>
        <p:txBody>
          <a:bodyPr vert="horz" lIns="91440" tIns="45720" rIns="91440" bIns="45720" rtlCol="0">
            <a:spAutoFit/>
          </a:body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smtClean="0"/>
              <a:t>Cinquième niveau</a:t>
            </a:r>
            <a:endParaRPr lang="en-US" dirty="0"/>
          </a:p>
        </p:txBody>
      </p:sp>
      <p:sp>
        <p:nvSpPr>
          <p:cNvPr id="8" name="Rectangle 7"/>
          <p:cNvSpPr/>
          <p:nvPr/>
        </p:nvSpPr>
        <p:spPr>
          <a:xfrm>
            <a:off x="0" y="4971046"/>
            <a:ext cx="8416144" cy="192301"/>
          </a:xfrm>
          <a:prstGeom prst="rect">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accent1"/>
                </a:solidFill>
              </a:rPr>
              <a:t> </a:t>
            </a:r>
            <a:endParaRPr lang="en-US" dirty="0">
              <a:solidFill>
                <a:schemeClr val="accent1"/>
              </a:solidFill>
            </a:endParaRPr>
          </a:p>
        </p:txBody>
      </p:sp>
      <p:sp>
        <p:nvSpPr>
          <p:cNvPr id="9" name="Rectangle 8"/>
          <p:cNvSpPr/>
          <p:nvPr/>
        </p:nvSpPr>
        <p:spPr>
          <a:xfrm>
            <a:off x="0" y="-19280"/>
            <a:ext cx="9144000" cy="593956"/>
          </a:xfrm>
          <a:prstGeom prst="rect">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accent1"/>
                </a:solidFill>
              </a:rPr>
              <a:t> </a:t>
            </a:r>
            <a:endParaRPr lang="en-US" dirty="0">
              <a:solidFill>
                <a:schemeClr val="accent1"/>
              </a:solidFill>
            </a:endParaRPr>
          </a:p>
        </p:txBody>
      </p:sp>
      <p:sp>
        <p:nvSpPr>
          <p:cNvPr id="10" name="Rectangle 9"/>
          <p:cNvSpPr/>
          <p:nvPr/>
        </p:nvSpPr>
        <p:spPr>
          <a:xfrm>
            <a:off x="8416144" y="4970488"/>
            <a:ext cx="727856" cy="176676"/>
          </a:xfrm>
          <a:prstGeom prst="rect">
            <a:avLst/>
          </a:prstGeom>
          <a:solidFill>
            <a:srgbClr val="B1151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sp>
        <p:nvSpPr>
          <p:cNvPr id="11" name="Rectangle 10"/>
          <p:cNvSpPr/>
          <p:nvPr/>
        </p:nvSpPr>
        <p:spPr>
          <a:xfrm>
            <a:off x="0" y="-19281"/>
            <a:ext cx="727856" cy="587829"/>
          </a:xfrm>
          <a:prstGeom prst="rect">
            <a:avLst/>
          </a:prstGeom>
          <a:solidFill>
            <a:srgbClr val="C1172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sp>
        <p:nvSpPr>
          <p:cNvPr id="12" name="Slide Number Placeholder 2"/>
          <p:cNvSpPr>
            <a:spLocks noGrp="1"/>
          </p:cNvSpPr>
          <p:nvPr>
            <p:ph type="sldNum" sz="quarter" idx="4"/>
          </p:nvPr>
        </p:nvSpPr>
        <p:spPr>
          <a:xfrm>
            <a:off x="8544253" y="5004965"/>
            <a:ext cx="470958" cy="107722"/>
          </a:xfrm>
          <a:prstGeom prst="rect">
            <a:avLst/>
          </a:prstGeom>
        </p:spPr>
        <p:txBody>
          <a:bodyPr tIns="0" bIns="0">
            <a:spAutoFit/>
          </a:bodyPr>
          <a:lstStyle>
            <a:lvl1pPr>
              <a:defRPr/>
            </a:lvl1pPr>
          </a:lstStyle>
          <a:p>
            <a:pPr algn="ctr"/>
            <a:fld id="{854A34C9-9A4B-6445-85E1-F779B5E87362}" type="slidenum">
              <a:rPr lang="fr-FR" sz="700" smtClean="0">
                <a:solidFill>
                  <a:schemeClr val="bg1"/>
                </a:solidFill>
                <a:latin typeface="Arial" charset="0"/>
                <a:ea typeface="Arial" charset="0"/>
                <a:cs typeface="Arial" charset="0"/>
              </a:rPr>
              <a:pPr algn="ctr"/>
              <a:t>‹N°›</a:t>
            </a:fld>
            <a:endParaRPr lang="fr-FR" sz="700" dirty="0">
              <a:solidFill>
                <a:schemeClr val="bg1"/>
              </a:solidFill>
              <a:latin typeface="Arial" charset="0"/>
              <a:ea typeface="Arial" charset="0"/>
              <a:cs typeface="Arial" charset="0"/>
            </a:endParaRPr>
          </a:p>
        </p:txBody>
      </p:sp>
      <p:pic>
        <p:nvPicPr>
          <p:cNvPr id="13" name="Picture 25" descr="cea_logo_typo2_small.png"/>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27000" y="168724"/>
            <a:ext cx="459254" cy="259863"/>
          </a:xfrm>
          <a:prstGeom prst="rect">
            <a:avLst/>
          </a:prstGeom>
        </p:spPr>
      </p:pic>
      <p:sp>
        <p:nvSpPr>
          <p:cNvPr id="14" name="Espace réservé du titre 1"/>
          <p:cNvSpPr>
            <a:spLocks noGrp="1"/>
          </p:cNvSpPr>
          <p:nvPr>
            <p:ph type="title"/>
          </p:nvPr>
        </p:nvSpPr>
        <p:spPr>
          <a:xfrm>
            <a:off x="830580" y="129867"/>
            <a:ext cx="6172200" cy="318924"/>
          </a:xfrm>
          <a:prstGeom prst="rect">
            <a:avLst/>
          </a:prstGeom>
        </p:spPr>
        <p:txBody>
          <a:bodyPr vert="horz" lIns="91440" tIns="36000" rIns="91440" bIns="36000" rtlCol="0" anchor="ctr">
            <a:spAutoFit/>
          </a:bodyPr>
          <a:lstStyle/>
          <a:p>
            <a:r>
              <a:rPr lang="fr-FR" dirty="0" smtClean="0"/>
              <a:t>Modifiez le style du titre</a:t>
            </a:r>
            <a:endParaRPr lang="fr-FR" dirty="0"/>
          </a:p>
        </p:txBody>
      </p:sp>
      <p:sp>
        <p:nvSpPr>
          <p:cNvPr id="16" name="Rectangle 15"/>
          <p:cNvSpPr/>
          <p:nvPr/>
        </p:nvSpPr>
        <p:spPr>
          <a:xfrm>
            <a:off x="72489" y="4924740"/>
            <a:ext cx="2569112" cy="235962"/>
          </a:xfrm>
          <a:prstGeom prst="rect">
            <a:avLst/>
          </a:prstGeom>
        </p:spPr>
        <p:txBody>
          <a:bodyPr wrap="square">
            <a:spAutoFit/>
          </a:bodyPr>
          <a:lstStyle/>
          <a:p>
            <a:pPr>
              <a:lnSpc>
                <a:spcPct val="140000"/>
              </a:lnSpc>
            </a:pPr>
            <a:r>
              <a:rPr lang="fr-FR" sz="700" kern="0" dirty="0">
                <a:solidFill>
                  <a:schemeClr val="bg1">
                    <a:lumMod val="50000"/>
                  </a:schemeClr>
                </a:solidFill>
                <a:latin typeface="Calibri"/>
                <a:cs typeface="Calibri"/>
              </a:rPr>
              <a:t>Commissariat à l’énergie atomique et aux énergies alternatives</a:t>
            </a:r>
          </a:p>
        </p:txBody>
      </p:sp>
    </p:spTree>
    <p:extLst>
      <p:ext uri="{BB962C8B-B14F-4D97-AF65-F5344CB8AC3E}">
        <p14:creationId xmlns:p14="http://schemas.microsoft.com/office/powerpoint/2010/main" val="3954569623"/>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66" r:id="rId4"/>
    <p:sldLayoutId id="2147483662" r:id="rId5"/>
    <p:sldLayoutId id="2147483667" r:id="rId6"/>
    <p:sldLayoutId id="2147483668" r:id="rId7"/>
    <p:sldLayoutId id="2147483663" r:id="rId8"/>
    <p:sldLayoutId id="2147483664" r:id="rId9"/>
    <p:sldLayoutId id="2147483665" r:id="rId10"/>
    <p:sldLayoutId id="2147483671" r:id="rId11"/>
    <p:sldLayoutId id="2147483673" r:id="rId12"/>
    <p:sldLayoutId id="2147483674" r:id="rId13"/>
  </p:sldLayoutIdLst>
  <p:hf hdr="0" dt="0"/>
  <p:txStyles>
    <p:titleStyle>
      <a:lvl1pPr algn="l" defTabSz="457200" rtl="0" eaLnBrk="1" latinLnBrk="0" hangingPunct="1">
        <a:spcBef>
          <a:spcPct val="0"/>
        </a:spcBef>
        <a:buNone/>
        <a:defRPr sz="1600" b="1" kern="1200">
          <a:solidFill>
            <a:schemeClr val="tx1">
              <a:lumMod val="50000"/>
              <a:lumOff val="50000"/>
            </a:schemeClr>
          </a:solidFill>
          <a:latin typeface="+mj-lt"/>
          <a:ea typeface="+mj-ea"/>
          <a:cs typeface="+mj-cs"/>
        </a:defRPr>
      </a:lvl1pPr>
    </p:titleStyle>
    <p:bodyStyle>
      <a:lvl1pPr marL="342900" indent="-342900" algn="l" defTabSz="457200" rtl="0" eaLnBrk="1" latinLnBrk="0" hangingPunct="1">
        <a:spcBef>
          <a:spcPct val="20000"/>
        </a:spcBef>
        <a:buFont typeface="Arial"/>
        <a:buChar char="•"/>
        <a:defRPr sz="2000" kern="1200">
          <a:solidFill>
            <a:srgbClr val="404040"/>
          </a:solidFill>
          <a:latin typeface="+mn-lt"/>
          <a:ea typeface="+mn-ea"/>
          <a:cs typeface="+mn-cs"/>
        </a:defRPr>
      </a:lvl1pPr>
      <a:lvl2pPr marL="742950" indent="-285750" algn="l" defTabSz="457200" rtl="0" eaLnBrk="1" latinLnBrk="0" hangingPunct="1">
        <a:spcBef>
          <a:spcPct val="20000"/>
        </a:spcBef>
        <a:buFont typeface="Arial"/>
        <a:buChar char="–"/>
        <a:defRPr sz="1800" kern="1200">
          <a:solidFill>
            <a:srgbClr val="404040"/>
          </a:solidFill>
          <a:latin typeface="+mn-lt"/>
          <a:ea typeface="+mn-ea"/>
          <a:cs typeface="+mn-cs"/>
        </a:defRPr>
      </a:lvl2pPr>
      <a:lvl3pPr marL="1143000" indent="-228600" algn="l" defTabSz="457200" rtl="0" eaLnBrk="1" latinLnBrk="0" hangingPunct="1">
        <a:spcBef>
          <a:spcPct val="20000"/>
        </a:spcBef>
        <a:buFont typeface="Arial"/>
        <a:buChar char="•"/>
        <a:defRPr sz="1600" kern="1200">
          <a:solidFill>
            <a:srgbClr val="404040"/>
          </a:solidFill>
          <a:latin typeface="+mn-lt"/>
          <a:ea typeface="+mn-ea"/>
          <a:cs typeface="+mn-cs"/>
        </a:defRPr>
      </a:lvl3pPr>
      <a:lvl4pPr marL="1600200" indent="-228600" algn="l" defTabSz="457200" rtl="0" eaLnBrk="1" latinLnBrk="0" hangingPunct="1">
        <a:spcBef>
          <a:spcPct val="20000"/>
        </a:spcBef>
        <a:buFont typeface="Arial"/>
        <a:buChar char="–"/>
        <a:defRPr sz="1400" kern="1200">
          <a:solidFill>
            <a:srgbClr val="404040"/>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rgbClr val="404040"/>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5.xml"/><Relationship Id="rId4" Type="http://schemas.openxmlformats.org/officeDocument/2006/relationships/image" Target="../media/image28.png"/></Relationships>
</file>

<file path=ppt/slides/_rels/slide14.xml.rels><?xml version="1.0" encoding="UTF-8" standalone="yes"?>
<Relationships xmlns="http://schemas.openxmlformats.org/package/2006/relationships"><Relationship Id="rId8" Type="http://schemas.openxmlformats.org/officeDocument/2006/relationships/image" Target="../media/image250.png"/><Relationship Id="rId3" Type="http://schemas.openxmlformats.org/officeDocument/2006/relationships/image" Target="../media/image9.png"/><Relationship Id="rId7" Type="http://schemas.openxmlformats.org/officeDocument/2006/relationships/image" Target="../media/image31.png"/><Relationship Id="rId2" Type="http://schemas.openxmlformats.org/officeDocument/2006/relationships/image" Target="../media/image29.png"/><Relationship Id="rId1" Type="http://schemas.openxmlformats.org/officeDocument/2006/relationships/slideLayout" Target="../slideLayouts/slideLayout5.xml"/><Relationship Id="rId6" Type="http://schemas.openxmlformats.org/officeDocument/2006/relationships/image" Target="../media/image23.png"/><Relationship Id="rId5" Type="http://schemas.openxmlformats.org/officeDocument/2006/relationships/image" Target="../media/image30.png"/><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2.png"/><Relationship Id="rId1" Type="http://schemas.openxmlformats.org/officeDocument/2006/relationships/slideLayout" Target="../slideLayouts/slideLayout5.xml"/><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5.xml"/><Relationship Id="rId6" Type="http://schemas.openxmlformats.org/officeDocument/2006/relationships/hyperlink" Target="https://www.sciencedirect.com/journal/cryogenics/vol/125/suppl/C" TargetMode="External"/><Relationship Id="rId5" Type="http://schemas.openxmlformats.org/officeDocument/2006/relationships/hyperlink" Target="https://www.sciencedirect.com/journal/cryogenics" TargetMode="External"/><Relationship Id="rId4" Type="http://schemas.openxmlformats.org/officeDocument/2006/relationships/image" Target="../media/image33.png"/></Relationships>
</file>

<file path=ppt/slides/_rels/slide1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35.emf"/></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36.png"/><Relationship Id="rId1" Type="http://schemas.openxmlformats.org/officeDocument/2006/relationships/slideLayout" Target="../slideLayouts/slideLayout5.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27.png"/></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NULL"/><Relationship Id="rId5" Type="http://schemas.openxmlformats.org/officeDocument/2006/relationships/image" Target="../media/image39.png"/><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image" Target="../media/image11.jpe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20.xml.rels><?xml version="1.0" encoding="UTF-8" standalone="yes"?>
<Relationships xmlns="http://schemas.openxmlformats.org/package/2006/relationships"><Relationship Id="rId8" Type="http://schemas.openxmlformats.org/officeDocument/2006/relationships/image" Target="NULL"/><Relationship Id="rId13" Type="http://schemas.openxmlformats.org/officeDocument/2006/relationships/image" Target="NULL"/><Relationship Id="rId3" Type="http://schemas.openxmlformats.org/officeDocument/2006/relationships/image" Target="../media/image9.png"/><Relationship Id="rId7" Type="http://schemas.openxmlformats.org/officeDocument/2006/relationships/image" Target="../media/image41.png"/><Relationship Id="rId12" Type="http://schemas.openxmlformats.org/officeDocument/2006/relationships/image" Target="NULL"/><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image" Target="NULL"/><Relationship Id="rId11" Type="http://schemas.openxmlformats.org/officeDocument/2006/relationships/image" Target="NULL"/><Relationship Id="rId5" Type="http://schemas.openxmlformats.org/officeDocument/2006/relationships/image" Target="../media/image40.png"/><Relationship Id="rId15" Type="http://schemas.openxmlformats.org/officeDocument/2006/relationships/image" Target="NULL"/><Relationship Id="rId10" Type="http://schemas.openxmlformats.org/officeDocument/2006/relationships/image" Target="NULL"/><Relationship Id="rId4" Type="http://schemas.openxmlformats.org/officeDocument/2006/relationships/image" Target="../media/image10.png"/><Relationship Id="rId9" Type="http://schemas.openxmlformats.org/officeDocument/2006/relationships/image" Target="NULL"/><Relationship Id="rId14" Type="http://schemas.openxmlformats.org/officeDocument/2006/relationships/image" Target="NULL"/></Relationships>
</file>

<file path=ppt/slides/_rels/slide2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2.png"/><Relationship Id="rId7" Type="http://schemas.openxmlformats.org/officeDocument/2006/relationships/image" Target="NULL"/><Relationship Id="rId12" Type="http://schemas.openxmlformats.org/officeDocument/2006/relationships/image" Target="NULL"/><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image" Target="NULL"/><Relationship Id="rId11" Type="http://schemas.openxmlformats.org/officeDocument/2006/relationships/image" Target="NULL"/><Relationship Id="rId5" Type="http://schemas.openxmlformats.org/officeDocument/2006/relationships/image" Target="NULL"/><Relationship Id="rId10" Type="http://schemas.openxmlformats.org/officeDocument/2006/relationships/image" Target="NULL"/><Relationship Id="rId4" Type="http://schemas.openxmlformats.org/officeDocument/2006/relationships/image" Target="../media/image43.png"/><Relationship Id="rId9" Type="http://schemas.openxmlformats.org/officeDocument/2006/relationships/image" Target="../media/image10.png"/></Relationships>
</file>

<file path=ppt/slides/_rels/slide22.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44.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46.emf"/><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6.png"/><Relationship Id="rId1" Type="http://schemas.openxmlformats.org/officeDocument/2006/relationships/slideLayout" Target="../slideLayouts/slideLayout12.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7.png"/><Relationship Id="rId1" Type="http://schemas.openxmlformats.org/officeDocument/2006/relationships/slideLayout" Target="../slideLayouts/slideLayout12.xml"/><Relationship Id="rId5" Type="http://schemas.openxmlformats.org/officeDocument/2006/relationships/image" Target="../media/image18.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2.xml"/><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5.xml"/><Relationship Id="rId6" Type="http://schemas.openxmlformats.org/officeDocument/2006/relationships/hyperlink" Target="https://www.sciencedirect.com/journal/cryogenics/vol/125/suppl/C" TargetMode="External"/><Relationship Id="rId5" Type="http://schemas.openxmlformats.org/officeDocument/2006/relationships/hyperlink" Target="https://www.sciencedirect.com/journal/cryogenics" TargetMode="External"/><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5.xml"/><Relationship Id="rId6" Type="http://schemas.openxmlformats.org/officeDocument/2006/relationships/image" Target="../media/image23.png"/><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7.png"/><Relationship Id="rId2" Type="http://schemas.openxmlformats.org/officeDocument/2006/relationships/image" Target="../media/image24.png"/><Relationship Id="rId1" Type="http://schemas.openxmlformats.org/officeDocument/2006/relationships/slideLayout" Target="../slideLayouts/slideLayout5.xml"/><Relationship Id="rId6" Type="http://schemas.openxmlformats.org/officeDocument/2006/relationships/image" Target="../media/image26.png"/><Relationship Id="rId5" Type="http://schemas.openxmlformats.org/officeDocument/2006/relationships/image" Target="NULL"/><Relationship Id="rId4" Type="http://schemas.openxmlformats.org/officeDocument/2006/relationships/image" Target="NUL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p:cNvSpPr>
            <a:spLocks noGrp="1"/>
          </p:cNvSpPr>
          <p:nvPr>
            <p:ph type="body" sz="quarter" idx="10"/>
          </p:nvPr>
        </p:nvSpPr>
        <p:spPr>
          <a:xfrm>
            <a:off x="785006" y="3055888"/>
            <a:ext cx="7673194" cy="769441"/>
          </a:xfrm>
        </p:spPr>
        <p:txBody>
          <a:bodyPr/>
          <a:lstStyle/>
          <a:p>
            <a:r>
              <a:rPr lang="fr-FR" sz="2000" dirty="0"/>
              <a:t>9th WPSA Project Planning </a:t>
            </a:r>
            <a:r>
              <a:rPr lang="fr-FR" sz="2000" dirty="0" smtClean="0"/>
              <a:t>Meeting  </a:t>
            </a:r>
          </a:p>
          <a:p>
            <a:r>
              <a:rPr lang="fr-FR" sz="2000" smtClean="0"/>
              <a:t>CEA Cryo </a:t>
            </a:r>
            <a:r>
              <a:rPr lang="fr-FR" sz="2000" dirty="0" smtClean="0"/>
              <a:t>&amp; </a:t>
            </a:r>
            <a:r>
              <a:rPr lang="fr-FR" sz="2000" dirty="0" err="1" smtClean="0"/>
              <a:t>magnets</a:t>
            </a:r>
            <a:r>
              <a:rPr lang="fr-FR" sz="2000" dirty="0" smtClean="0"/>
              <a:t> </a:t>
            </a:r>
            <a:r>
              <a:rPr lang="fr-FR" sz="2000" dirty="0" err="1" smtClean="0"/>
              <a:t>Activities</a:t>
            </a:r>
            <a:endParaRPr lang="fr-FR" sz="2000" dirty="0" smtClean="0"/>
          </a:p>
        </p:txBody>
      </p:sp>
      <p:sp>
        <p:nvSpPr>
          <p:cNvPr id="5" name="Espace réservé du texte 4"/>
          <p:cNvSpPr>
            <a:spLocks noGrp="1"/>
          </p:cNvSpPr>
          <p:nvPr>
            <p:ph type="body" sz="quarter" idx="11"/>
          </p:nvPr>
        </p:nvSpPr>
        <p:spPr/>
        <p:txBody>
          <a:bodyPr/>
          <a:lstStyle/>
          <a:p>
            <a:r>
              <a:rPr lang="fr-FR" dirty="0" smtClean="0"/>
              <a:t>Budapest, 05-09 </a:t>
            </a:r>
            <a:r>
              <a:rPr lang="fr-FR" dirty="0" err="1" smtClean="0"/>
              <a:t>September</a:t>
            </a:r>
            <a:r>
              <a:rPr lang="fr-FR" dirty="0" smtClean="0"/>
              <a:t> 2022</a:t>
            </a:r>
            <a:endParaRPr lang="fr-FR" dirty="0"/>
          </a:p>
        </p:txBody>
      </p:sp>
      <p:sp>
        <p:nvSpPr>
          <p:cNvPr id="6" name="Espace réservé du texte 5"/>
          <p:cNvSpPr>
            <a:spLocks noGrp="1"/>
          </p:cNvSpPr>
          <p:nvPr>
            <p:ph type="body" sz="quarter" idx="12"/>
          </p:nvPr>
        </p:nvSpPr>
        <p:spPr>
          <a:xfrm>
            <a:off x="834776" y="4101925"/>
            <a:ext cx="6282380" cy="300082"/>
          </a:xfrm>
        </p:spPr>
        <p:txBody>
          <a:bodyPr/>
          <a:lstStyle/>
          <a:p>
            <a:r>
              <a:rPr lang="fr-FR" dirty="0" smtClean="0"/>
              <a:t>Sylvie NICOLLET, A. Torre, F. Bonne, F. Michel</a:t>
            </a:r>
            <a:endParaRPr lang="fr-FR" dirty="0"/>
          </a:p>
        </p:txBody>
      </p:sp>
      <p:pic>
        <p:nvPicPr>
          <p:cNvPr id="10" name="Image 9"/>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5675660" y="3321798"/>
            <a:ext cx="1441496" cy="900020"/>
          </a:xfrm>
          <a:prstGeom prst="rect">
            <a:avLst/>
          </a:prstGeom>
        </p:spPr>
      </p:pic>
    </p:spTree>
    <p:extLst>
      <p:ext uri="{BB962C8B-B14F-4D97-AF65-F5344CB8AC3E}">
        <p14:creationId xmlns:p14="http://schemas.microsoft.com/office/powerpoint/2010/main" val="190007741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0579" y="6756"/>
            <a:ext cx="7643950" cy="565146"/>
          </a:xfrm>
        </p:spPr>
        <p:txBody>
          <a:bodyPr/>
          <a:lstStyle/>
          <a:p>
            <a:r>
              <a:rPr lang="fr-FR" dirty="0" smtClean="0">
                <a:solidFill>
                  <a:srgbClr val="C00000"/>
                </a:solidFill>
              </a:rPr>
              <a:t>CONCLUSION THERMOHYDRAULICS MODELS: </a:t>
            </a:r>
            <a:br>
              <a:rPr lang="fr-FR" dirty="0" smtClean="0">
                <a:solidFill>
                  <a:srgbClr val="C00000"/>
                </a:solidFill>
              </a:rPr>
            </a:br>
            <a:r>
              <a:rPr lang="fr-FR" dirty="0" smtClean="0">
                <a:solidFill>
                  <a:srgbClr val="0000FF"/>
                </a:solidFill>
              </a:rPr>
              <a:t>PREPARATION OF JT-60SA OPERATION</a:t>
            </a:r>
            <a:endParaRPr lang="fr-FR" dirty="0">
              <a:solidFill>
                <a:srgbClr val="0000FF"/>
              </a:solidFill>
            </a:endParaRPr>
          </a:p>
        </p:txBody>
      </p:sp>
      <p:sp>
        <p:nvSpPr>
          <p:cNvPr id="5" name="Espace réservé du numéro de diapositive 4"/>
          <p:cNvSpPr>
            <a:spLocks noGrp="1"/>
          </p:cNvSpPr>
          <p:nvPr>
            <p:ph type="sldNum" sz="quarter" idx="4"/>
          </p:nvPr>
        </p:nvSpPr>
        <p:spPr/>
        <p:txBody>
          <a:bodyPr/>
          <a:lstStyle/>
          <a:p>
            <a:pPr algn="ctr"/>
            <a:fld id="{854A34C9-9A4B-6445-85E1-F779B5E87362}" type="slidenum">
              <a:rPr lang="fr-FR" sz="700" smtClean="0">
                <a:solidFill>
                  <a:schemeClr val="bg1"/>
                </a:solidFill>
                <a:latin typeface="Arial" charset="0"/>
                <a:ea typeface="Arial" charset="0"/>
                <a:cs typeface="Arial" charset="0"/>
              </a:rPr>
              <a:pPr algn="ctr"/>
              <a:t>10</a:t>
            </a:fld>
            <a:endParaRPr lang="fr-FR" sz="700" dirty="0">
              <a:solidFill>
                <a:schemeClr val="bg1"/>
              </a:solidFill>
              <a:latin typeface="Arial" charset="0"/>
              <a:ea typeface="Arial" charset="0"/>
              <a:cs typeface="Arial" charset="0"/>
            </a:endParaRPr>
          </a:p>
        </p:txBody>
      </p:sp>
      <p:sp>
        <p:nvSpPr>
          <p:cNvPr id="7" name="ZoneTexte 6"/>
          <p:cNvSpPr txBox="1"/>
          <p:nvPr/>
        </p:nvSpPr>
        <p:spPr>
          <a:xfrm>
            <a:off x="68994" y="571902"/>
            <a:ext cx="8956221" cy="4031873"/>
          </a:xfrm>
          <a:prstGeom prst="rect">
            <a:avLst/>
          </a:prstGeom>
          <a:noFill/>
        </p:spPr>
        <p:txBody>
          <a:bodyPr wrap="square" rtlCol="0">
            <a:spAutoFit/>
          </a:bodyPr>
          <a:lstStyle/>
          <a:p>
            <a:r>
              <a:rPr lang="en-US" altLang="fr-FR" sz="1200" b="1" i="1" dirty="0" smtClean="0">
                <a:solidFill>
                  <a:schemeClr val="accent3">
                    <a:lumMod val="75000"/>
                  </a:schemeClr>
                </a:solidFill>
                <a:sym typeface="Wingdings" panose="05000000000000000000" pitchFamily="2" charset="2"/>
              </a:rPr>
              <a:t>1</a:t>
            </a:r>
            <a:r>
              <a:rPr lang="en-US" altLang="fr-FR" sz="1400" b="1" i="1" dirty="0" smtClean="0">
                <a:solidFill>
                  <a:schemeClr val="accent3">
                    <a:lumMod val="75000"/>
                  </a:schemeClr>
                </a:solidFill>
                <a:sym typeface="Wingdings" panose="05000000000000000000" pitchFamily="2" charset="2"/>
              </a:rPr>
              <a:t>) 2023: For </a:t>
            </a:r>
            <a:r>
              <a:rPr lang="en-US" altLang="fr-FR" sz="1400" b="1" i="1" dirty="0">
                <a:solidFill>
                  <a:schemeClr val="accent3">
                    <a:lumMod val="75000"/>
                  </a:schemeClr>
                </a:solidFill>
                <a:sym typeface="Wingdings" panose="05000000000000000000" pitchFamily="2" charset="2"/>
              </a:rPr>
              <a:t>operation temperature margin </a:t>
            </a:r>
            <a:r>
              <a:rPr lang="en-US" altLang="fr-FR" sz="1400" b="1" i="1" dirty="0" smtClean="0">
                <a:solidFill>
                  <a:schemeClr val="accent3">
                    <a:lumMod val="75000"/>
                  </a:schemeClr>
                </a:solidFill>
                <a:sym typeface="Wingdings" panose="05000000000000000000" pitchFamily="2" charset="2"/>
              </a:rPr>
              <a:t>determination: </a:t>
            </a:r>
            <a:r>
              <a:rPr lang="fr-FR" sz="1200" i="1" dirty="0" err="1">
                <a:solidFill>
                  <a:srgbClr val="0000FF"/>
                </a:solidFill>
                <a:sym typeface="Wingdings" panose="05000000000000000000" pitchFamily="2" charset="2"/>
              </a:rPr>
              <a:t>Needs</a:t>
            </a:r>
            <a:r>
              <a:rPr lang="fr-FR" sz="1200" i="1" dirty="0">
                <a:solidFill>
                  <a:srgbClr val="0000FF"/>
                </a:solidFill>
                <a:sym typeface="Wingdings" panose="05000000000000000000" pitchFamily="2" charset="2"/>
              </a:rPr>
              <a:t> </a:t>
            </a:r>
            <a:r>
              <a:rPr lang="en-US" altLang="fr-FR" sz="1200" i="1" dirty="0" smtClean="0">
                <a:solidFill>
                  <a:srgbClr val="0000FF"/>
                </a:solidFill>
                <a:sym typeface="Wingdings" panose="05000000000000000000" pitchFamily="2" charset="2"/>
              </a:rPr>
              <a:t>Further updated </a:t>
            </a:r>
            <a:r>
              <a:rPr lang="en-US" altLang="fr-FR" sz="1200" i="1" dirty="0">
                <a:solidFill>
                  <a:srgbClr val="0000FF"/>
                </a:solidFill>
                <a:sym typeface="Wingdings" panose="05000000000000000000" pitchFamily="2" charset="2"/>
              </a:rPr>
              <a:t>“real” Plasma </a:t>
            </a:r>
            <a:r>
              <a:rPr lang="en-US" altLang="fr-FR" sz="1200" i="1" dirty="0" smtClean="0">
                <a:solidFill>
                  <a:srgbClr val="0000FF"/>
                </a:solidFill>
                <a:sym typeface="Wingdings" panose="05000000000000000000" pitchFamily="2" charset="2"/>
              </a:rPr>
              <a:t>NH </a:t>
            </a:r>
            <a:r>
              <a:rPr lang="en-US" altLang="fr-FR" sz="1200" i="1" dirty="0">
                <a:solidFill>
                  <a:srgbClr val="0000FF"/>
                </a:solidFill>
                <a:sym typeface="Wingdings" panose="05000000000000000000" pitchFamily="2" charset="2"/>
              </a:rPr>
              <a:t>loads </a:t>
            </a:r>
            <a:r>
              <a:rPr lang="en-US" altLang="fr-FR" sz="1200" i="1" dirty="0" smtClean="0">
                <a:solidFill>
                  <a:srgbClr val="0000FF"/>
                </a:solidFill>
                <a:sym typeface="Wingdings" panose="05000000000000000000" pitchFamily="2" charset="2"/>
              </a:rPr>
              <a:t>? </a:t>
            </a:r>
            <a:r>
              <a:rPr lang="en-US" altLang="fr-FR" sz="1100" i="1" dirty="0" smtClean="0">
                <a:solidFill>
                  <a:srgbClr val="0000FF"/>
                </a:solidFill>
                <a:sym typeface="Wingdings" panose="05000000000000000000" pitchFamily="2" charset="2"/>
              </a:rPr>
              <a:t>Contact Person</a:t>
            </a:r>
            <a:endParaRPr lang="en-US" altLang="fr-FR" sz="1100" i="1" dirty="0">
              <a:solidFill>
                <a:srgbClr val="0000FF"/>
              </a:solidFill>
              <a:sym typeface="Wingdings" panose="05000000000000000000" pitchFamily="2" charset="2"/>
            </a:endParaRPr>
          </a:p>
          <a:p>
            <a:pPr marL="171450" indent="-171450">
              <a:buFont typeface="Wingdings" panose="05000000000000000000" pitchFamily="2" charset="2"/>
              <a:buChar char="à"/>
            </a:pPr>
            <a:r>
              <a:rPr lang="en-US" altLang="fr-FR" sz="1200" i="1" dirty="0" smtClean="0">
                <a:sym typeface="Wingdings" panose="05000000000000000000" pitchFamily="2" charset="2"/>
              </a:rPr>
              <a:t>CEA TOOL on </a:t>
            </a:r>
            <a:r>
              <a:rPr lang="en-US" altLang="fr-FR" sz="1200" i="1" dirty="0" err="1" smtClean="0">
                <a:sym typeface="Wingdings" panose="05000000000000000000" pitchFamily="2" charset="2"/>
              </a:rPr>
              <a:t>MathWorks</a:t>
            </a:r>
            <a:r>
              <a:rPr lang="en-US" altLang="fr-FR" sz="1200" i="1" dirty="0" smtClean="0">
                <a:sym typeface="Wingdings" panose="05000000000000000000" pitchFamily="2" charset="2"/>
              </a:rPr>
              <a:t> (</a:t>
            </a:r>
            <a:r>
              <a:rPr lang="en-US" altLang="fr-FR" sz="1200" i="1" dirty="0" err="1" smtClean="0">
                <a:sym typeface="Wingdings" panose="05000000000000000000" pitchFamily="2" charset="2"/>
              </a:rPr>
              <a:t>SimCryogenics</a:t>
            </a:r>
            <a:r>
              <a:rPr lang="en-US" altLang="fr-FR" sz="1200" i="1" dirty="0" smtClean="0">
                <a:sym typeface="Wingdings" panose="05000000000000000000" pitchFamily="2" charset="2"/>
              </a:rPr>
              <a:t> –ST-AM) : basic &amp; elementary functions &amp; “bricks” for common operation use (see roadmap)</a:t>
            </a:r>
          </a:p>
          <a:p>
            <a:pPr marL="171450" indent="-171450">
              <a:buFont typeface="Wingdings" panose="05000000000000000000" pitchFamily="2" charset="2"/>
              <a:buChar char="à"/>
            </a:pPr>
            <a:r>
              <a:rPr lang="fr-FR" sz="1200" i="1" dirty="0" smtClean="0">
                <a:sym typeface="Wingdings" panose="05000000000000000000" pitchFamily="2" charset="2"/>
              </a:rPr>
              <a:t>Model of </a:t>
            </a:r>
            <a:r>
              <a:rPr lang="fr-FR" sz="1200" i="1" dirty="0" err="1" smtClean="0">
                <a:sym typeface="Wingdings" panose="05000000000000000000" pitchFamily="2" charset="2"/>
              </a:rPr>
              <a:t>Magnets</a:t>
            </a:r>
            <a:r>
              <a:rPr lang="fr-FR" sz="1200" i="1" dirty="0" smtClean="0">
                <a:sym typeface="Wingdings" panose="05000000000000000000" pitchFamily="2" charset="2"/>
              </a:rPr>
              <a:t> &amp; </a:t>
            </a:r>
            <a:r>
              <a:rPr lang="fr-FR" sz="1200" i="1" dirty="0" err="1" smtClean="0">
                <a:sym typeface="Wingdings" panose="05000000000000000000" pitchFamily="2" charset="2"/>
              </a:rPr>
              <a:t>Cryodistribution</a:t>
            </a:r>
            <a:r>
              <a:rPr lang="fr-FR" sz="1200" i="1" dirty="0" smtClean="0">
                <a:sym typeface="Wingdings" panose="05000000000000000000" pitchFamily="2" charset="2"/>
              </a:rPr>
              <a:t> for </a:t>
            </a:r>
            <a:r>
              <a:rPr lang="fr-FR" sz="1200" i="1" dirty="0" err="1">
                <a:sym typeface="Wingdings" panose="05000000000000000000" pitchFamily="2" charset="2"/>
              </a:rPr>
              <a:t>rapid</a:t>
            </a:r>
            <a:r>
              <a:rPr lang="fr-FR" sz="1200" i="1" dirty="0">
                <a:sym typeface="Wingdings" panose="05000000000000000000" pitchFamily="2" charset="2"/>
              </a:rPr>
              <a:t> </a:t>
            </a:r>
            <a:r>
              <a:rPr lang="fr-FR" sz="1200" i="1" dirty="0" err="1">
                <a:sym typeface="Wingdings" panose="05000000000000000000" pitchFamily="2" charset="2"/>
              </a:rPr>
              <a:t>feed-forward</a:t>
            </a:r>
            <a:r>
              <a:rPr lang="fr-FR" sz="1200" i="1" dirty="0">
                <a:sym typeface="Wingdings" panose="05000000000000000000" pitchFamily="2" charset="2"/>
              </a:rPr>
              <a:t> </a:t>
            </a:r>
            <a:r>
              <a:rPr lang="fr-FR" sz="1200" i="1" dirty="0" err="1">
                <a:sym typeface="Wingdings" panose="05000000000000000000" pitchFamily="2" charset="2"/>
              </a:rPr>
              <a:t>loop</a:t>
            </a:r>
            <a:r>
              <a:rPr lang="fr-FR" sz="1200" i="1" dirty="0">
                <a:sym typeface="Wingdings" panose="05000000000000000000" pitchFamily="2" charset="2"/>
              </a:rPr>
              <a:t>/</a:t>
            </a:r>
            <a:r>
              <a:rPr lang="fr-FR" sz="1200" i="1" dirty="0" err="1">
                <a:sym typeface="Wingdings" panose="05000000000000000000" pitchFamily="2" charset="2"/>
              </a:rPr>
              <a:t>process</a:t>
            </a:r>
            <a:r>
              <a:rPr lang="fr-FR" sz="1200" i="1" dirty="0">
                <a:sym typeface="Wingdings" panose="05000000000000000000" pitchFamily="2" charset="2"/>
              </a:rPr>
              <a:t> (Plasma </a:t>
            </a:r>
            <a:r>
              <a:rPr lang="fr-FR" sz="1200" i="1" dirty="0" smtClean="0">
                <a:sym typeface="Wingdings" panose="05000000000000000000" pitchFamily="2" charset="2"/>
              </a:rPr>
              <a:t>NH </a:t>
            </a:r>
            <a:r>
              <a:rPr lang="fr-FR" sz="1200" i="1" dirty="0" err="1">
                <a:sym typeface="Wingdings" panose="05000000000000000000" pitchFamily="2" charset="2"/>
              </a:rPr>
              <a:t>loads</a:t>
            </a:r>
            <a:r>
              <a:rPr lang="fr-FR" sz="1200" i="1" dirty="0">
                <a:sym typeface="Wingdings" panose="05000000000000000000" pitchFamily="2" charset="2"/>
              </a:rPr>
              <a:t>, </a:t>
            </a:r>
            <a:r>
              <a:rPr lang="fr-FR" sz="1200" i="1" dirty="0" smtClean="0">
                <a:sym typeface="Wingdings" panose="05000000000000000000" pitchFamily="2" charset="2"/>
              </a:rPr>
              <a:t>transverse &amp; radial conduction </a:t>
            </a:r>
            <a:r>
              <a:rPr lang="fr-FR" sz="1200" i="1" dirty="0" err="1" smtClean="0">
                <a:sym typeface="Wingdings" panose="05000000000000000000" pitchFamily="2" charset="2"/>
              </a:rPr>
              <a:t>delay</a:t>
            </a:r>
            <a:r>
              <a:rPr lang="fr-FR" sz="1200" i="1" dirty="0" smtClean="0">
                <a:sym typeface="Wingdings" panose="05000000000000000000" pitchFamily="2" charset="2"/>
              </a:rPr>
              <a:t>, </a:t>
            </a:r>
            <a:r>
              <a:rPr lang="fr-FR" sz="1200" i="1" dirty="0" err="1" smtClean="0">
                <a:sym typeface="Wingdings" panose="05000000000000000000" pitchFamily="2" charset="2"/>
              </a:rPr>
              <a:t>transfer</a:t>
            </a:r>
            <a:r>
              <a:rPr lang="fr-FR" sz="1200" i="1" dirty="0" smtClean="0">
                <a:sym typeface="Wingdings" panose="05000000000000000000" pitchFamily="2" charset="2"/>
              </a:rPr>
              <a:t> </a:t>
            </a:r>
            <a:r>
              <a:rPr lang="fr-FR" sz="1200" i="1" dirty="0" err="1" smtClean="0">
                <a:sym typeface="Wingdings" panose="05000000000000000000" pitchFamily="2" charset="2"/>
              </a:rPr>
              <a:t>from</a:t>
            </a:r>
            <a:r>
              <a:rPr lang="fr-FR" sz="1200" i="1" dirty="0" smtClean="0">
                <a:sym typeface="Wingdings" panose="05000000000000000000" pitchFamily="2" charset="2"/>
              </a:rPr>
              <a:t> Casing to </a:t>
            </a:r>
            <a:r>
              <a:rPr lang="fr-FR" sz="1200" i="1" dirty="0" err="1" smtClean="0">
                <a:sym typeface="Wingdings" panose="05000000000000000000" pitchFamily="2" charset="2"/>
              </a:rPr>
              <a:t>Winding</a:t>
            </a:r>
            <a:r>
              <a:rPr lang="fr-FR" sz="1200" i="1" dirty="0" smtClean="0">
                <a:sym typeface="Wingdings" panose="05000000000000000000" pitchFamily="2" charset="2"/>
              </a:rPr>
              <a:t> Pack, </a:t>
            </a:r>
            <a:r>
              <a:rPr lang="fr-FR" sz="1200" i="1" dirty="0" err="1" smtClean="0">
                <a:sym typeface="Wingdings" panose="05000000000000000000" pitchFamily="2" charset="2"/>
              </a:rPr>
              <a:t>delayed</a:t>
            </a:r>
            <a:r>
              <a:rPr lang="fr-FR" sz="1200" i="1" dirty="0" smtClean="0">
                <a:sym typeface="Wingdings" panose="05000000000000000000" pitchFamily="2" charset="2"/>
              </a:rPr>
              <a:t> </a:t>
            </a:r>
            <a:r>
              <a:rPr lang="fr-FR" sz="1200" i="1" dirty="0">
                <a:sym typeface="Wingdings" panose="05000000000000000000" pitchFamily="2" charset="2"/>
              </a:rPr>
              <a:t>&amp; </a:t>
            </a:r>
            <a:r>
              <a:rPr lang="fr-FR" sz="1200" i="1" dirty="0" err="1">
                <a:sym typeface="Wingdings" panose="05000000000000000000" pitchFamily="2" charset="2"/>
              </a:rPr>
              <a:t>pulsed</a:t>
            </a:r>
            <a:r>
              <a:rPr lang="fr-FR" sz="1200" i="1" dirty="0">
                <a:sym typeface="Wingdings" panose="05000000000000000000" pitchFamily="2" charset="2"/>
              </a:rPr>
              <a:t> </a:t>
            </a:r>
            <a:r>
              <a:rPr lang="fr-FR" sz="1200" i="1" dirty="0" err="1" smtClean="0">
                <a:sym typeface="Wingdings" panose="05000000000000000000" pitchFamily="2" charset="2"/>
              </a:rPr>
              <a:t>heet</a:t>
            </a:r>
            <a:r>
              <a:rPr lang="fr-FR" sz="1200" i="1" dirty="0" smtClean="0">
                <a:sym typeface="Wingdings" panose="05000000000000000000" pitchFamily="2" charset="2"/>
              </a:rPr>
              <a:t> </a:t>
            </a:r>
            <a:r>
              <a:rPr lang="fr-FR" sz="1200" i="1" dirty="0" err="1">
                <a:sym typeface="Wingdings" panose="05000000000000000000" pitchFamily="2" charset="2"/>
              </a:rPr>
              <a:t>loads</a:t>
            </a:r>
            <a:r>
              <a:rPr lang="fr-FR" sz="1200" i="1" dirty="0">
                <a:sym typeface="Wingdings" panose="05000000000000000000" pitchFamily="2" charset="2"/>
              </a:rPr>
              <a:t> on ACB- </a:t>
            </a:r>
            <a:r>
              <a:rPr lang="fr-FR" sz="1200" i="1" dirty="0" err="1">
                <a:sym typeface="Wingdings" panose="05000000000000000000" pitchFamily="2" charset="2"/>
              </a:rPr>
              <a:t>Auxiliary</a:t>
            </a:r>
            <a:r>
              <a:rPr lang="fr-FR" sz="1200" i="1" dirty="0">
                <a:sym typeface="Wingdings" panose="05000000000000000000" pitchFamily="2" charset="2"/>
              </a:rPr>
              <a:t> cold box- &amp; </a:t>
            </a:r>
            <a:r>
              <a:rPr lang="fr-FR" sz="1200" i="1" dirty="0" err="1">
                <a:sym typeface="Wingdings" panose="05000000000000000000" pitchFamily="2" charset="2"/>
              </a:rPr>
              <a:t>Cryogenic</a:t>
            </a:r>
            <a:r>
              <a:rPr lang="fr-FR" sz="1200" i="1" dirty="0">
                <a:sym typeface="Wingdings" panose="05000000000000000000" pitchFamily="2" charset="2"/>
              </a:rPr>
              <a:t> Plant</a:t>
            </a:r>
            <a:r>
              <a:rPr lang="fr-FR" sz="1200" i="1" dirty="0" smtClean="0">
                <a:sym typeface="Wingdings" panose="05000000000000000000" pitchFamily="2" charset="2"/>
              </a:rPr>
              <a:t>)   </a:t>
            </a:r>
          </a:p>
          <a:p>
            <a:endParaRPr lang="fr-FR" sz="800" i="1" dirty="0">
              <a:sym typeface="Wingdings" panose="05000000000000000000" pitchFamily="2" charset="2"/>
            </a:endParaRPr>
          </a:p>
          <a:p>
            <a:r>
              <a:rPr lang="en-US" altLang="fr-FR" sz="1200" b="1" i="1" dirty="0" smtClean="0">
                <a:solidFill>
                  <a:schemeClr val="accent3">
                    <a:lumMod val="75000"/>
                  </a:schemeClr>
                </a:solidFill>
                <a:sym typeface="Wingdings" panose="05000000000000000000" pitchFamily="2" charset="2"/>
              </a:rPr>
              <a:t>2) For up-graded operation </a:t>
            </a:r>
            <a:r>
              <a:rPr lang="en-US" altLang="fr-FR" sz="1200" b="1" i="1" dirty="0">
                <a:solidFill>
                  <a:schemeClr val="accent3">
                    <a:lumMod val="75000"/>
                  </a:schemeClr>
                </a:solidFill>
                <a:sym typeface="Wingdings" panose="05000000000000000000" pitchFamily="2" charset="2"/>
              </a:rPr>
              <a:t>temperature </a:t>
            </a:r>
            <a:r>
              <a:rPr lang="en-US" altLang="fr-FR" sz="1200" b="1" i="1" dirty="0" smtClean="0">
                <a:solidFill>
                  <a:schemeClr val="accent3">
                    <a:lumMod val="75000"/>
                  </a:schemeClr>
                </a:solidFill>
                <a:sym typeface="Wingdings" panose="05000000000000000000" pitchFamily="2" charset="2"/>
              </a:rPr>
              <a:t>margin </a:t>
            </a:r>
            <a:r>
              <a:rPr lang="en-US" altLang="fr-FR" sz="1200" b="1" i="1" dirty="0">
                <a:solidFill>
                  <a:schemeClr val="accent3">
                    <a:lumMod val="75000"/>
                  </a:schemeClr>
                </a:solidFill>
                <a:sym typeface="Wingdings" panose="05000000000000000000" pitchFamily="2" charset="2"/>
              </a:rPr>
              <a:t>determination : </a:t>
            </a:r>
            <a:r>
              <a:rPr lang="en-US" altLang="fr-FR" sz="1200" i="1" dirty="0">
                <a:solidFill>
                  <a:srgbClr val="0000FF"/>
                </a:solidFill>
                <a:sym typeface="Wingdings" panose="05000000000000000000" pitchFamily="2" charset="2"/>
              </a:rPr>
              <a:t>with AC </a:t>
            </a:r>
            <a:r>
              <a:rPr lang="en-US" altLang="fr-FR" sz="1200" i="1" dirty="0" smtClean="0">
                <a:solidFill>
                  <a:srgbClr val="0000FF"/>
                </a:solidFill>
                <a:sym typeface="Wingdings" panose="05000000000000000000" pitchFamily="2" charset="2"/>
              </a:rPr>
              <a:t>losses models</a:t>
            </a:r>
            <a:endParaRPr lang="en-US" altLang="fr-FR" sz="1200" i="1" dirty="0">
              <a:solidFill>
                <a:srgbClr val="0000FF"/>
              </a:solidFill>
              <a:sym typeface="Wingdings" panose="05000000000000000000" pitchFamily="2" charset="2"/>
            </a:endParaRPr>
          </a:p>
          <a:p>
            <a:pPr marL="171450" indent="-171450">
              <a:buFont typeface="Wingdings" panose="05000000000000000000" pitchFamily="2" charset="2"/>
              <a:buChar char="à"/>
            </a:pPr>
            <a:r>
              <a:rPr lang="en-US" altLang="fr-FR" sz="1200" i="1" dirty="0" smtClean="0">
                <a:sym typeface="Wingdings" panose="05000000000000000000" pitchFamily="2" charset="2"/>
              </a:rPr>
              <a:t>CEA TOOL on </a:t>
            </a:r>
            <a:r>
              <a:rPr lang="en-US" altLang="fr-FR" sz="1200" i="1" dirty="0" err="1" smtClean="0">
                <a:sym typeface="Wingdings" panose="05000000000000000000" pitchFamily="2" charset="2"/>
              </a:rPr>
              <a:t>Mathworks</a:t>
            </a:r>
            <a:r>
              <a:rPr lang="en-US" altLang="fr-FR" sz="1200" i="1" dirty="0">
                <a:sym typeface="Wingdings" panose="05000000000000000000" pitchFamily="2" charset="2"/>
              </a:rPr>
              <a:t> (</a:t>
            </a:r>
            <a:r>
              <a:rPr lang="en-US" altLang="fr-FR" sz="1200" i="1" dirty="0" smtClean="0">
                <a:sym typeface="Wingdings" panose="05000000000000000000" pitchFamily="2" charset="2"/>
              </a:rPr>
              <a:t>Simcryogenics  &amp; ST-AM)</a:t>
            </a:r>
          </a:p>
          <a:p>
            <a:pPr marL="171450" indent="-171450">
              <a:buFont typeface="Wingdings" panose="05000000000000000000" pitchFamily="2" charset="2"/>
              <a:buChar char="à"/>
            </a:pPr>
            <a:r>
              <a:rPr lang="en-US" altLang="fr-FR" sz="1200" i="1" dirty="0" smtClean="0">
                <a:sym typeface="Wingdings" panose="05000000000000000000" pitchFamily="2" charset="2"/>
              </a:rPr>
              <a:t>Plasma Operation &amp; Further implemented AC losses models (for superconductors with simple models, and structures in case of current discharge with potentially radial heat transfer from case to WP) </a:t>
            </a:r>
          </a:p>
          <a:p>
            <a:endParaRPr lang="en-US" altLang="fr-FR" sz="800" i="1" dirty="0" smtClean="0">
              <a:sym typeface="Wingdings" panose="05000000000000000000" pitchFamily="2" charset="2"/>
            </a:endParaRPr>
          </a:p>
          <a:p>
            <a:pPr algn="just"/>
            <a:r>
              <a:rPr lang="fr-FR" sz="1200" b="1" i="1" dirty="0" smtClean="0">
                <a:solidFill>
                  <a:schemeClr val="accent3">
                    <a:lumMod val="75000"/>
                  </a:schemeClr>
                </a:solidFill>
                <a:sym typeface="Wingdings" panose="05000000000000000000" pitchFamily="2" charset="2"/>
              </a:rPr>
              <a:t>3) </a:t>
            </a:r>
            <a:r>
              <a:rPr lang="fr-FR" sz="1400" b="1" i="1" dirty="0" smtClean="0">
                <a:solidFill>
                  <a:schemeClr val="accent3">
                    <a:lumMod val="75000"/>
                  </a:schemeClr>
                </a:solidFill>
                <a:sym typeface="Wingdings" panose="05000000000000000000" pitchFamily="2" charset="2"/>
              </a:rPr>
              <a:t>2023: For cool down &amp; warm up </a:t>
            </a:r>
            <a:r>
              <a:rPr lang="fr-FR" sz="1400" b="1" i="1" dirty="0" err="1" smtClean="0">
                <a:solidFill>
                  <a:schemeClr val="accent3">
                    <a:lumMod val="75000"/>
                  </a:schemeClr>
                </a:solidFill>
                <a:sym typeface="Wingdings" panose="05000000000000000000" pitchFamily="2" charset="2"/>
              </a:rPr>
              <a:t>studies</a:t>
            </a:r>
            <a:r>
              <a:rPr lang="fr-FR" sz="1400" b="1" i="1" dirty="0" smtClean="0">
                <a:solidFill>
                  <a:schemeClr val="accent3">
                    <a:lumMod val="75000"/>
                  </a:schemeClr>
                </a:solidFill>
                <a:sym typeface="Wingdings" panose="05000000000000000000" pitchFamily="2" charset="2"/>
              </a:rPr>
              <a:t>: </a:t>
            </a:r>
            <a:r>
              <a:rPr lang="fr-FR" sz="1200" i="1" dirty="0" err="1" smtClean="0">
                <a:solidFill>
                  <a:srgbClr val="0000FF"/>
                </a:solidFill>
                <a:sym typeface="Wingdings" panose="05000000000000000000" pitchFamily="2" charset="2"/>
              </a:rPr>
              <a:t>needs</a:t>
            </a:r>
            <a:r>
              <a:rPr lang="fr-FR" sz="1200" i="1" dirty="0" smtClean="0">
                <a:solidFill>
                  <a:srgbClr val="0000FF"/>
                </a:solidFill>
                <a:sym typeface="Wingdings" panose="05000000000000000000" pitchFamily="2" charset="2"/>
              </a:rPr>
              <a:t> </a:t>
            </a:r>
            <a:r>
              <a:rPr lang="fr-FR" altLang="fr-FR" sz="1200" i="1" dirty="0" smtClean="0">
                <a:solidFill>
                  <a:srgbClr val="0000FF"/>
                </a:solidFill>
              </a:rPr>
              <a:t>Mass </a:t>
            </a:r>
            <a:r>
              <a:rPr lang="fr-FR" altLang="fr-FR" sz="1200" i="1" dirty="0">
                <a:solidFill>
                  <a:srgbClr val="0000FF"/>
                </a:solidFill>
              </a:rPr>
              <a:t>of components &amp; radiative </a:t>
            </a:r>
            <a:r>
              <a:rPr lang="fr-FR" altLang="fr-FR" sz="1200" i="1" dirty="0" err="1">
                <a:solidFill>
                  <a:srgbClr val="0000FF"/>
                </a:solidFill>
              </a:rPr>
              <a:t>heat</a:t>
            </a:r>
            <a:r>
              <a:rPr lang="fr-FR" altLang="fr-FR" sz="1200" i="1" dirty="0">
                <a:solidFill>
                  <a:srgbClr val="0000FF"/>
                </a:solidFill>
              </a:rPr>
              <a:t> </a:t>
            </a:r>
            <a:r>
              <a:rPr lang="fr-FR" altLang="fr-FR" sz="1200" i="1" dirty="0" err="1" smtClean="0">
                <a:solidFill>
                  <a:srgbClr val="0000FF"/>
                </a:solidFill>
              </a:rPr>
              <a:t>loads</a:t>
            </a:r>
            <a:endParaRPr lang="fr-FR" sz="1200" b="1" i="1" dirty="0" smtClean="0">
              <a:solidFill>
                <a:srgbClr val="0000FF"/>
              </a:solidFill>
              <a:sym typeface="Wingdings" panose="05000000000000000000" pitchFamily="2" charset="2"/>
            </a:endParaRPr>
          </a:p>
          <a:p>
            <a:pPr marL="171450" indent="-171450" algn="just">
              <a:buFont typeface="Wingdings" panose="05000000000000000000" pitchFamily="2" charset="2"/>
              <a:buChar char="à"/>
            </a:pPr>
            <a:r>
              <a:rPr lang="fr-FR" sz="1200" i="1" dirty="0" smtClean="0">
                <a:sym typeface="Wingdings" panose="05000000000000000000" pitchFamily="2" charset="2"/>
              </a:rPr>
              <a:t>CEA TOOL on MathWorks (Simcryogenics &amp; ST-AM)</a:t>
            </a:r>
          </a:p>
          <a:p>
            <a:pPr marL="171450" indent="-171450" algn="just">
              <a:buFont typeface="Wingdings" panose="05000000000000000000" pitchFamily="2" charset="2"/>
              <a:buChar char="à"/>
            </a:pPr>
            <a:r>
              <a:rPr lang="fr-FR" sz="1200" i="1" dirty="0" smtClean="0">
                <a:sym typeface="Wingdings" panose="05000000000000000000" pitchFamily="2" charset="2"/>
              </a:rPr>
              <a:t>Model of </a:t>
            </a:r>
            <a:r>
              <a:rPr lang="fr-FR" sz="1200" i="1" dirty="0" err="1" smtClean="0">
                <a:sym typeface="Wingdings" panose="05000000000000000000" pitchFamily="2" charset="2"/>
              </a:rPr>
              <a:t>delay</a:t>
            </a:r>
            <a:r>
              <a:rPr lang="fr-FR" sz="1200" i="1" dirty="0" smtClean="0">
                <a:sym typeface="Wingdings" panose="05000000000000000000" pitchFamily="2" charset="2"/>
              </a:rPr>
              <a:t> time </a:t>
            </a:r>
            <a:r>
              <a:rPr lang="fr-FR" sz="1200" i="1" dirty="0" err="1" smtClean="0">
                <a:sym typeface="Wingdings" panose="05000000000000000000" pitchFamily="2" charset="2"/>
              </a:rPr>
              <a:t>caused</a:t>
            </a:r>
            <a:r>
              <a:rPr lang="fr-FR" sz="1200" i="1" dirty="0" smtClean="0">
                <a:sym typeface="Wingdings" panose="05000000000000000000" pitchFamily="2" charset="2"/>
              </a:rPr>
              <a:t> by </a:t>
            </a:r>
            <a:r>
              <a:rPr lang="fr-FR" sz="1200" i="1" dirty="0" err="1" smtClean="0">
                <a:sym typeface="Wingdings" panose="05000000000000000000" pitchFamily="2" charset="2"/>
              </a:rPr>
              <a:t>heat</a:t>
            </a:r>
            <a:r>
              <a:rPr lang="fr-FR" sz="1200" i="1" dirty="0" smtClean="0">
                <a:sym typeface="Wingdings" panose="05000000000000000000" pitchFamily="2" charset="2"/>
              </a:rPr>
              <a:t> </a:t>
            </a:r>
            <a:r>
              <a:rPr lang="fr-FR" sz="1200" i="1" dirty="0" err="1" smtClean="0">
                <a:sym typeface="Wingdings" panose="05000000000000000000" pitchFamily="2" charset="2"/>
              </a:rPr>
              <a:t>transfer</a:t>
            </a:r>
            <a:r>
              <a:rPr lang="fr-FR" sz="1200" i="1" dirty="0" smtClean="0">
                <a:sym typeface="Wingdings" panose="05000000000000000000" pitchFamily="2" charset="2"/>
              </a:rPr>
              <a:t> </a:t>
            </a:r>
            <a:r>
              <a:rPr lang="fr-FR" sz="1200" i="1" dirty="0" err="1" smtClean="0">
                <a:sym typeface="Wingdings" panose="05000000000000000000" pitchFamily="2" charset="2"/>
              </a:rPr>
              <a:t>from</a:t>
            </a:r>
            <a:r>
              <a:rPr lang="fr-FR" sz="1200" i="1" dirty="0" smtClean="0">
                <a:sym typeface="Wingdings" panose="05000000000000000000" pitchFamily="2" charset="2"/>
              </a:rPr>
              <a:t> Casing to WP, </a:t>
            </a:r>
            <a:r>
              <a:rPr lang="fr-FR" altLang="fr-FR" sz="1200" i="1" dirty="0" smtClean="0"/>
              <a:t>Simcryogenics </a:t>
            </a:r>
            <a:r>
              <a:rPr lang="fr-FR" altLang="fr-FR" sz="1200" i="1" dirty="0"/>
              <a:t>use for </a:t>
            </a:r>
            <a:r>
              <a:rPr lang="fr-FR" altLang="fr-FR" sz="1200" i="1" dirty="0" err="1"/>
              <a:t>cryoplant</a:t>
            </a:r>
            <a:r>
              <a:rPr lang="fr-FR" altLang="fr-FR" sz="1200" i="1" dirty="0"/>
              <a:t> control </a:t>
            </a:r>
            <a:r>
              <a:rPr lang="fr-FR" altLang="fr-FR" sz="1200" i="1" dirty="0" err="1"/>
              <a:t>during</a:t>
            </a:r>
            <a:r>
              <a:rPr lang="fr-FR" altLang="fr-FR" sz="1200" i="1" dirty="0"/>
              <a:t> cool down/warm up, valves </a:t>
            </a:r>
            <a:r>
              <a:rPr lang="fr-FR" altLang="fr-FR" sz="1200" i="1" dirty="0" err="1"/>
              <a:t>controls</a:t>
            </a:r>
            <a:r>
              <a:rPr lang="fr-FR" altLang="fr-FR" sz="1200" i="1" dirty="0"/>
              <a:t> </a:t>
            </a:r>
            <a:r>
              <a:rPr lang="fr-FR" altLang="fr-FR" sz="1200" i="1" dirty="0" err="1"/>
              <a:t>during</a:t>
            </a:r>
            <a:r>
              <a:rPr lang="fr-FR" altLang="fr-FR" sz="1200" i="1" dirty="0"/>
              <a:t> </a:t>
            </a:r>
            <a:r>
              <a:rPr lang="fr-FR" altLang="fr-FR" sz="1200" i="1" dirty="0" err="1" smtClean="0"/>
              <a:t>operation</a:t>
            </a:r>
            <a:endParaRPr lang="fr-FR" altLang="fr-FR" sz="1200" i="1" dirty="0" smtClean="0"/>
          </a:p>
          <a:p>
            <a:pPr algn="just"/>
            <a:endParaRPr lang="fr-FR" altLang="fr-FR" sz="1200" i="1" dirty="0"/>
          </a:p>
          <a:p>
            <a:pPr algn="just"/>
            <a:r>
              <a:rPr lang="fr-FR" sz="1200" b="1" i="1" dirty="0" smtClean="0">
                <a:solidFill>
                  <a:schemeClr val="accent3">
                    <a:lumMod val="75000"/>
                  </a:schemeClr>
                </a:solidFill>
                <a:sym typeface="Wingdings" panose="05000000000000000000" pitchFamily="2" charset="2"/>
              </a:rPr>
              <a:t>4) </a:t>
            </a:r>
            <a:r>
              <a:rPr lang="en-GB" sz="1200" b="1" i="1" dirty="0">
                <a:solidFill>
                  <a:schemeClr val="accent3">
                    <a:lumMod val="75000"/>
                  </a:schemeClr>
                </a:solidFill>
                <a:sym typeface="Wingdings" panose="05000000000000000000" pitchFamily="2" charset="2"/>
              </a:rPr>
              <a:t>Cryogenic System Operation Model: </a:t>
            </a:r>
            <a:r>
              <a:rPr lang="en-GB" sz="1200" b="1" i="1" dirty="0" err="1">
                <a:solidFill>
                  <a:schemeClr val="accent3">
                    <a:lumMod val="75000"/>
                  </a:schemeClr>
                </a:solidFill>
                <a:sym typeface="Wingdings" panose="05000000000000000000" pitchFamily="2" charset="2"/>
              </a:rPr>
              <a:t>Cryodistribution</a:t>
            </a:r>
            <a:r>
              <a:rPr lang="en-GB" sz="1200" b="1" i="1" dirty="0">
                <a:solidFill>
                  <a:schemeClr val="accent3">
                    <a:lumMod val="75000"/>
                  </a:schemeClr>
                </a:solidFill>
                <a:sym typeface="Wingdings" panose="05000000000000000000" pitchFamily="2" charset="2"/>
              </a:rPr>
              <a:t> &amp; Cryogenic Plant Refrigerator Simulator</a:t>
            </a:r>
          </a:p>
          <a:p>
            <a:pPr algn="just">
              <a:buFont typeface="Wingdings" panose="05000000000000000000" pitchFamily="2" charset="2"/>
              <a:buChar char="à"/>
            </a:pPr>
            <a:r>
              <a:rPr lang="en-GB" sz="1200" i="1" dirty="0">
                <a:sym typeface="Wingdings" panose="05000000000000000000" pitchFamily="2" charset="2"/>
              </a:rPr>
              <a:t>Continuing the </a:t>
            </a:r>
            <a:r>
              <a:rPr lang="en-GB" sz="1200" i="1" dirty="0" err="1">
                <a:sym typeface="Wingdings" panose="05000000000000000000" pitchFamily="2" charset="2"/>
              </a:rPr>
              <a:t>Simcryogenics</a:t>
            </a:r>
            <a:r>
              <a:rPr lang="en-GB" sz="1200" i="1" dirty="0">
                <a:sym typeface="Wingdings" panose="05000000000000000000" pitchFamily="2" charset="2"/>
              </a:rPr>
              <a:t> of the JT-60SA </a:t>
            </a:r>
            <a:r>
              <a:rPr lang="en-GB" sz="1200" i="1" dirty="0" err="1">
                <a:sym typeface="Wingdings" panose="05000000000000000000" pitchFamily="2" charset="2"/>
              </a:rPr>
              <a:t>cryodistribution</a:t>
            </a:r>
            <a:r>
              <a:rPr lang="en-GB" sz="1200" i="1" dirty="0">
                <a:sym typeface="Wingdings" panose="05000000000000000000" pitchFamily="2" charset="2"/>
              </a:rPr>
              <a:t> + Magnets to simulate the cool down / operation </a:t>
            </a:r>
          </a:p>
          <a:p>
            <a:pPr algn="just">
              <a:buFont typeface="Wingdings" panose="05000000000000000000" pitchFamily="2" charset="2"/>
              <a:buChar char="à"/>
            </a:pPr>
            <a:r>
              <a:rPr lang="en-US" sz="1200" i="1" dirty="0">
                <a:sym typeface="Wingdings" panose="05000000000000000000" pitchFamily="2" charset="2"/>
              </a:rPr>
              <a:t>Modeling of the JT-60SA refrigerator (according to measurements) to simulate the cool down / operation</a:t>
            </a:r>
          </a:p>
          <a:p>
            <a:pPr algn="just">
              <a:buFont typeface="Wingdings" panose="05000000000000000000" pitchFamily="2" charset="2"/>
              <a:buChar char="à"/>
            </a:pPr>
            <a:r>
              <a:rPr lang="en-US" sz="1200" i="1" dirty="0">
                <a:sym typeface="Wingdings" panose="05000000000000000000" pitchFamily="2" charset="2"/>
              </a:rPr>
              <a:t>Coupling the two model to obtain a plant Simulator (without PLC)</a:t>
            </a:r>
          </a:p>
          <a:p>
            <a:pPr algn="just"/>
            <a:endParaRPr lang="fr-FR" sz="800" i="1" dirty="0">
              <a:sym typeface="Wingdings" panose="05000000000000000000" pitchFamily="2" charset="2"/>
            </a:endParaRPr>
          </a:p>
          <a:p>
            <a:pPr algn="just"/>
            <a:r>
              <a:rPr lang="fr-FR" sz="1200" b="1" i="1" dirty="0">
                <a:solidFill>
                  <a:schemeClr val="accent3">
                    <a:lumMod val="75000"/>
                  </a:schemeClr>
                </a:solidFill>
              </a:rPr>
              <a:t>5</a:t>
            </a:r>
            <a:r>
              <a:rPr lang="fr-FR" sz="1200" b="1" i="1" dirty="0" smtClean="0">
                <a:solidFill>
                  <a:schemeClr val="accent3">
                    <a:lumMod val="75000"/>
                  </a:schemeClr>
                </a:solidFill>
              </a:rPr>
              <a:t>) </a:t>
            </a:r>
            <a:r>
              <a:rPr lang="fr-FR" sz="1200" b="1" i="1" dirty="0" err="1" smtClean="0">
                <a:solidFill>
                  <a:schemeClr val="accent3">
                    <a:lumMod val="75000"/>
                  </a:schemeClr>
                </a:solidFill>
              </a:rPr>
              <a:t>Potentially</a:t>
            </a:r>
            <a:r>
              <a:rPr lang="fr-FR" sz="1200" b="1" i="1" dirty="0" smtClean="0">
                <a:solidFill>
                  <a:schemeClr val="accent3">
                    <a:lumMod val="75000"/>
                  </a:schemeClr>
                </a:solidFill>
              </a:rPr>
              <a:t> </a:t>
            </a:r>
            <a:r>
              <a:rPr lang="fr-FR" sz="1200" b="1" i="1" dirty="0" err="1" smtClean="0">
                <a:solidFill>
                  <a:schemeClr val="accent3">
                    <a:lumMod val="75000"/>
                  </a:schemeClr>
                </a:solidFill>
              </a:rPr>
              <a:t>Competences</a:t>
            </a:r>
            <a:r>
              <a:rPr lang="fr-FR" sz="1200" b="1" i="1" dirty="0" smtClean="0">
                <a:solidFill>
                  <a:schemeClr val="accent3">
                    <a:lumMod val="75000"/>
                  </a:schemeClr>
                </a:solidFill>
              </a:rPr>
              <a:t> for </a:t>
            </a:r>
            <a:r>
              <a:rPr lang="fr-FR" sz="1200" b="1" i="1" dirty="0" err="1" smtClean="0">
                <a:solidFill>
                  <a:schemeClr val="accent3">
                    <a:lumMod val="75000"/>
                  </a:schemeClr>
                </a:solidFill>
              </a:rPr>
              <a:t>Operation</a:t>
            </a:r>
            <a:r>
              <a:rPr lang="fr-FR" sz="1200" b="1" i="1" dirty="0" smtClean="0">
                <a:solidFill>
                  <a:schemeClr val="accent3">
                    <a:lumMod val="75000"/>
                  </a:schemeClr>
                </a:solidFill>
              </a:rPr>
              <a:t> of CS &amp; EF: </a:t>
            </a:r>
            <a:r>
              <a:rPr lang="fr-FR" sz="1200" i="1" dirty="0" err="1">
                <a:solidFill>
                  <a:srgbClr val="0000FF"/>
                </a:solidFill>
              </a:rPr>
              <a:t>needs</a:t>
            </a:r>
            <a:r>
              <a:rPr lang="fr-FR" sz="1200" i="1" dirty="0">
                <a:solidFill>
                  <a:srgbClr val="0000FF"/>
                </a:solidFill>
              </a:rPr>
              <a:t> a lot of input (design, </a:t>
            </a:r>
            <a:r>
              <a:rPr lang="fr-FR" sz="1200" i="1" dirty="0" err="1">
                <a:solidFill>
                  <a:srgbClr val="0000FF"/>
                </a:solidFill>
              </a:rPr>
              <a:t>operation</a:t>
            </a:r>
            <a:r>
              <a:rPr lang="fr-FR" sz="1200" i="1" dirty="0">
                <a:solidFill>
                  <a:srgbClr val="0000FF"/>
                </a:solidFill>
              </a:rPr>
              <a:t> </a:t>
            </a:r>
            <a:r>
              <a:rPr lang="fr-FR" sz="1200" i="1" dirty="0" err="1">
                <a:solidFill>
                  <a:srgbClr val="0000FF"/>
                </a:solidFill>
              </a:rPr>
              <a:t>procedures</a:t>
            </a:r>
            <a:r>
              <a:rPr lang="fr-FR" sz="1200" i="1" dirty="0">
                <a:solidFill>
                  <a:srgbClr val="0000FF"/>
                </a:solidFill>
              </a:rPr>
              <a:t>, etc…) </a:t>
            </a:r>
            <a:r>
              <a:rPr lang="fr-FR" sz="1200" i="1" dirty="0" err="1">
                <a:solidFill>
                  <a:srgbClr val="0000FF"/>
                </a:solidFill>
              </a:rPr>
              <a:t>from</a:t>
            </a:r>
            <a:r>
              <a:rPr lang="fr-FR" sz="1200" i="1" dirty="0">
                <a:solidFill>
                  <a:srgbClr val="0000FF"/>
                </a:solidFill>
              </a:rPr>
              <a:t> QST Team </a:t>
            </a:r>
            <a:r>
              <a:rPr lang="fr-FR" sz="1200" i="1" dirty="0" err="1">
                <a:solidFill>
                  <a:srgbClr val="0000FF"/>
                </a:solidFill>
              </a:rPr>
              <a:t>with</a:t>
            </a:r>
            <a:r>
              <a:rPr lang="fr-FR" sz="1200" i="1" dirty="0">
                <a:solidFill>
                  <a:srgbClr val="0000FF"/>
                </a:solidFill>
              </a:rPr>
              <a:t> Contact Person &amp; cross-check </a:t>
            </a:r>
            <a:r>
              <a:rPr lang="fr-FR" sz="1200" i="1" dirty="0" err="1">
                <a:solidFill>
                  <a:srgbClr val="0000FF"/>
                </a:solidFill>
              </a:rPr>
              <a:t>with</a:t>
            </a:r>
            <a:r>
              <a:rPr lang="fr-FR" sz="1200" i="1" dirty="0">
                <a:solidFill>
                  <a:srgbClr val="0000FF"/>
                </a:solidFill>
              </a:rPr>
              <a:t> QST </a:t>
            </a:r>
            <a:r>
              <a:rPr lang="fr-FR" sz="1200" i="1" dirty="0" err="1">
                <a:solidFill>
                  <a:srgbClr val="0000FF"/>
                </a:solidFill>
              </a:rPr>
              <a:t>Results</a:t>
            </a:r>
            <a:r>
              <a:rPr lang="fr-FR" sz="1200" i="1" dirty="0">
                <a:solidFill>
                  <a:srgbClr val="0000FF"/>
                </a:solidFill>
              </a:rPr>
              <a:t> </a:t>
            </a:r>
            <a:r>
              <a:rPr lang="fr-FR" sz="1200" i="1" dirty="0" smtClean="0">
                <a:solidFill>
                  <a:srgbClr val="0000FF"/>
                </a:solidFill>
              </a:rPr>
              <a:t>? </a:t>
            </a:r>
            <a:r>
              <a:rPr lang="fr-FR" sz="1200" i="1" dirty="0" smtClean="0">
                <a:sym typeface="Wingdings" panose="05000000000000000000" pitchFamily="2" charset="2"/>
              </a:rPr>
              <a:t> </a:t>
            </a:r>
            <a:r>
              <a:rPr lang="fr-FR" sz="1200" i="1" dirty="0" err="1" smtClean="0">
                <a:sym typeface="Wingdings" panose="05000000000000000000" pitchFamily="2" charset="2"/>
              </a:rPr>
              <a:t>SuperMagnet</a:t>
            </a:r>
            <a:r>
              <a:rPr lang="fr-FR" sz="1200" i="1" dirty="0" smtClean="0">
                <a:sym typeface="Wingdings" panose="05000000000000000000" pitchFamily="2" charset="2"/>
              </a:rPr>
              <a:t> </a:t>
            </a:r>
            <a:r>
              <a:rPr lang="fr-FR" sz="1200" i="1" dirty="0">
                <a:sym typeface="Wingdings" panose="05000000000000000000" pitchFamily="2" charset="2"/>
              </a:rPr>
              <a:t>&amp; CEA TOOL </a:t>
            </a:r>
            <a:r>
              <a:rPr lang="fr-FR" sz="1200" i="1" dirty="0" err="1">
                <a:sym typeface="Wingdings" panose="05000000000000000000" pitchFamily="2" charset="2"/>
              </a:rPr>
              <a:t>modelling</a:t>
            </a:r>
            <a:r>
              <a:rPr lang="fr-FR" sz="1200" i="1" dirty="0">
                <a:sym typeface="Wingdings" panose="05000000000000000000" pitchFamily="2" charset="2"/>
              </a:rPr>
              <a:t> of CS &amp; EF </a:t>
            </a:r>
            <a:r>
              <a:rPr lang="fr-FR" sz="1200" i="1" dirty="0" err="1">
                <a:sym typeface="Wingdings" panose="05000000000000000000" pitchFamily="2" charset="2"/>
              </a:rPr>
              <a:t>with</a:t>
            </a:r>
            <a:r>
              <a:rPr lang="fr-FR" sz="1200" i="1" dirty="0">
                <a:sym typeface="Wingdings" panose="05000000000000000000" pitchFamily="2" charset="2"/>
              </a:rPr>
              <a:t> </a:t>
            </a:r>
            <a:r>
              <a:rPr lang="fr-FR" sz="1200" i="1" dirty="0" err="1" smtClean="0">
                <a:sym typeface="Wingdings" panose="05000000000000000000" pitchFamily="2" charset="2"/>
              </a:rPr>
              <a:t>Cryosdistribution</a:t>
            </a:r>
            <a:endParaRPr lang="fr-FR" sz="1200" b="1" i="1" dirty="0" smtClean="0">
              <a:solidFill>
                <a:schemeClr val="accent3">
                  <a:lumMod val="75000"/>
                </a:schemeClr>
              </a:solidFill>
            </a:endParaRPr>
          </a:p>
        </p:txBody>
      </p:sp>
    </p:spTree>
    <p:extLst>
      <p:ext uri="{BB962C8B-B14F-4D97-AF65-F5344CB8AC3E}">
        <p14:creationId xmlns:p14="http://schemas.microsoft.com/office/powerpoint/2010/main" val="213612522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4"/>
          </p:nvPr>
        </p:nvSpPr>
        <p:spPr/>
        <p:txBody>
          <a:bodyPr/>
          <a:lstStyle/>
          <a:p>
            <a:pPr algn="ctr"/>
            <a:fld id="{854A34C9-9A4B-6445-85E1-F779B5E87362}" type="slidenum">
              <a:rPr lang="fr-FR" sz="700" smtClean="0">
                <a:solidFill>
                  <a:schemeClr val="bg1"/>
                </a:solidFill>
                <a:latin typeface="Arial" charset="0"/>
                <a:ea typeface="Arial" charset="0"/>
                <a:cs typeface="Arial" charset="0"/>
              </a:rPr>
              <a:pPr algn="ctr"/>
              <a:t>11</a:t>
            </a:fld>
            <a:endParaRPr lang="fr-FR" sz="700" dirty="0">
              <a:solidFill>
                <a:schemeClr val="bg1"/>
              </a:solidFill>
              <a:latin typeface="Arial" charset="0"/>
              <a:ea typeface="Arial" charset="0"/>
              <a:cs typeface="Arial" charset="0"/>
            </a:endParaRPr>
          </a:p>
        </p:txBody>
      </p:sp>
      <p:sp>
        <p:nvSpPr>
          <p:cNvPr id="6" name="ZoneTexte 5"/>
          <p:cNvSpPr txBox="1"/>
          <p:nvPr/>
        </p:nvSpPr>
        <p:spPr>
          <a:xfrm>
            <a:off x="204109" y="683147"/>
            <a:ext cx="8673596" cy="4001095"/>
          </a:xfrm>
          <a:prstGeom prst="rect">
            <a:avLst/>
          </a:prstGeom>
          <a:noFill/>
        </p:spPr>
        <p:txBody>
          <a:bodyPr wrap="square" rtlCol="0">
            <a:spAutoFit/>
          </a:bodyPr>
          <a:lstStyle/>
          <a:p>
            <a:endParaRPr lang="fr-FR" sz="1400" dirty="0" smtClean="0">
              <a:solidFill>
                <a:srgbClr val="0000FF"/>
              </a:solidFill>
            </a:endParaRPr>
          </a:p>
          <a:p>
            <a:r>
              <a:rPr lang="fr-FR" sz="1200" b="1" i="1" dirty="0" smtClean="0">
                <a:solidFill>
                  <a:schemeClr val="accent3">
                    <a:lumMod val="75000"/>
                  </a:schemeClr>
                </a:solidFill>
                <a:sym typeface="Wingdings" panose="05000000000000000000" pitchFamily="2" charset="2"/>
              </a:rPr>
              <a:t>1</a:t>
            </a:r>
            <a:r>
              <a:rPr lang="fr-FR" sz="1400" b="1" i="1" dirty="0" smtClean="0">
                <a:solidFill>
                  <a:schemeClr val="accent3">
                    <a:lumMod val="75000"/>
                  </a:schemeClr>
                </a:solidFill>
                <a:sym typeface="Wingdings" panose="05000000000000000000" pitchFamily="2" charset="2"/>
              </a:rPr>
              <a:t>) 2023 For </a:t>
            </a:r>
            <a:r>
              <a:rPr lang="fr-FR" sz="1400" b="1" i="1" dirty="0" err="1">
                <a:solidFill>
                  <a:schemeClr val="accent3">
                    <a:lumMod val="75000"/>
                  </a:schemeClr>
                </a:solidFill>
                <a:sym typeface="Wingdings" panose="05000000000000000000" pitchFamily="2" charset="2"/>
              </a:rPr>
              <a:t>Stability</a:t>
            </a:r>
            <a:r>
              <a:rPr lang="fr-FR" sz="1400" b="1" i="1" dirty="0">
                <a:solidFill>
                  <a:schemeClr val="accent3">
                    <a:lumMod val="75000"/>
                  </a:schemeClr>
                </a:solidFill>
                <a:sym typeface="Wingdings" panose="05000000000000000000" pitchFamily="2" charset="2"/>
              </a:rPr>
              <a:t> </a:t>
            </a:r>
            <a:r>
              <a:rPr lang="fr-FR" sz="1400" b="1" i="1" dirty="0" err="1">
                <a:solidFill>
                  <a:schemeClr val="accent3">
                    <a:lumMod val="75000"/>
                  </a:schemeClr>
                </a:solidFill>
                <a:sym typeface="Wingdings" panose="05000000000000000000" pitchFamily="2" charset="2"/>
              </a:rPr>
              <a:t>studies</a:t>
            </a:r>
            <a:r>
              <a:rPr lang="fr-FR" sz="1400" b="1" i="1" dirty="0">
                <a:solidFill>
                  <a:schemeClr val="accent3">
                    <a:lumMod val="75000"/>
                  </a:schemeClr>
                </a:solidFill>
                <a:sym typeface="Wingdings" panose="05000000000000000000" pitchFamily="2" charset="2"/>
              </a:rPr>
              <a:t> and Minimum </a:t>
            </a:r>
            <a:r>
              <a:rPr lang="fr-FR" sz="1400" b="1" i="1" dirty="0" err="1">
                <a:solidFill>
                  <a:schemeClr val="accent3">
                    <a:lumMod val="75000"/>
                  </a:schemeClr>
                </a:solidFill>
                <a:sym typeface="Wingdings" panose="05000000000000000000" pitchFamily="2" charset="2"/>
              </a:rPr>
              <a:t>Quench</a:t>
            </a:r>
            <a:r>
              <a:rPr lang="fr-FR" sz="1400" b="1" i="1" dirty="0">
                <a:solidFill>
                  <a:schemeClr val="accent3">
                    <a:lumMod val="75000"/>
                  </a:schemeClr>
                </a:solidFill>
                <a:sym typeface="Wingdings" panose="05000000000000000000" pitchFamily="2" charset="2"/>
              </a:rPr>
              <a:t> </a:t>
            </a:r>
            <a:r>
              <a:rPr lang="fr-FR" sz="1400" b="1" i="1" dirty="0" err="1">
                <a:solidFill>
                  <a:schemeClr val="accent3">
                    <a:lumMod val="75000"/>
                  </a:schemeClr>
                </a:solidFill>
                <a:sym typeface="Wingdings" panose="05000000000000000000" pitchFamily="2" charset="2"/>
              </a:rPr>
              <a:t>Energy</a:t>
            </a:r>
            <a:r>
              <a:rPr lang="fr-FR" sz="1400" b="1" i="1" dirty="0">
                <a:solidFill>
                  <a:schemeClr val="accent3">
                    <a:lumMod val="75000"/>
                  </a:schemeClr>
                </a:solidFill>
                <a:sym typeface="Wingdings" panose="05000000000000000000" pitchFamily="2" charset="2"/>
              </a:rPr>
              <a:t> (MQE) </a:t>
            </a:r>
            <a:r>
              <a:rPr lang="fr-FR" sz="1400" b="1" i="1" dirty="0" err="1">
                <a:solidFill>
                  <a:schemeClr val="accent3">
                    <a:lumMod val="75000"/>
                  </a:schemeClr>
                </a:solidFill>
                <a:sym typeface="Wingdings" panose="05000000000000000000" pitchFamily="2" charset="2"/>
              </a:rPr>
              <a:t>determination</a:t>
            </a:r>
            <a:r>
              <a:rPr lang="fr-FR" sz="1400" b="1" i="1" dirty="0">
                <a:solidFill>
                  <a:schemeClr val="accent3">
                    <a:lumMod val="75000"/>
                  </a:schemeClr>
                </a:solidFill>
                <a:sym typeface="Wingdings" panose="05000000000000000000" pitchFamily="2" charset="2"/>
              </a:rPr>
              <a:t>: </a:t>
            </a:r>
            <a:r>
              <a:rPr lang="fr-FR" sz="1200" i="1" dirty="0" err="1">
                <a:solidFill>
                  <a:srgbClr val="0000FF"/>
                </a:solidFill>
                <a:sym typeface="Wingdings" panose="05000000000000000000" pitchFamily="2" charset="2"/>
              </a:rPr>
              <a:t>Needs</a:t>
            </a:r>
            <a:r>
              <a:rPr lang="fr-FR" sz="1200" i="1" dirty="0">
                <a:solidFill>
                  <a:srgbClr val="0000FF"/>
                </a:solidFill>
                <a:sym typeface="Wingdings" panose="05000000000000000000" pitchFamily="2" charset="2"/>
              </a:rPr>
              <a:t> of Plasma disruption </a:t>
            </a:r>
            <a:r>
              <a:rPr lang="fr-FR" sz="1200" i="1" dirty="0" err="1">
                <a:solidFill>
                  <a:srgbClr val="0000FF"/>
                </a:solidFill>
                <a:sym typeface="Wingdings" panose="05000000000000000000" pitchFamily="2" charset="2"/>
              </a:rPr>
              <a:t>heat</a:t>
            </a:r>
            <a:r>
              <a:rPr lang="fr-FR" sz="1200" i="1" dirty="0">
                <a:solidFill>
                  <a:srgbClr val="0000FF"/>
                </a:solidFill>
                <a:sym typeface="Wingdings" panose="05000000000000000000" pitchFamily="2" charset="2"/>
              </a:rPr>
              <a:t> </a:t>
            </a:r>
            <a:r>
              <a:rPr lang="fr-FR" sz="1200" i="1" dirty="0" err="1">
                <a:solidFill>
                  <a:srgbClr val="0000FF"/>
                </a:solidFill>
                <a:sym typeface="Wingdings" panose="05000000000000000000" pitchFamily="2" charset="2"/>
              </a:rPr>
              <a:t>loads</a:t>
            </a:r>
            <a:r>
              <a:rPr lang="fr-FR" sz="1200" i="1" dirty="0">
                <a:solidFill>
                  <a:srgbClr val="0000FF"/>
                </a:solidFill>
                <a:sym typeface="Wingdings" panose="05000000000000000000" pitchFamily="2" charset="2"/>
              </a:rPr>
              <a:t> ? (</a:t>
            </a:r>
            <a:r>
              <a:rPr lang="fr-FR" sz="1200" i="1" dirty="0" err="1">
                <a:solidFill>
                  <a:srgbClr val="0000FF"/>
                </a:solidFill>
                <a:sym typeface="Wingdings" panose="05000000000000000000" pitchFamily="2" charset="2"/>
              </a:rPr>
              <a:t>runaway</a:t>
            </a:r>
            <a:r>
              <a:rPr lang="fr-FR" sz="1200" i="1" dirty="0">
                <a:solidFill>
                  <a:srgbClr val="0000FF"/>
                </a:solidFill>
                <a:sym typeface="Wingdings" panose="05000000000000000000" pitchFamily="2" charset="2"/>
              </a:rPr>
              <a:t> </a:t>
            </a:r>
            <a:r>
              <a:rPr lang="fr-FR" sz="1200" i="1" dirty="0" err="1">
                <a:solidFill>
                  <a:srgbClr val="0000FF"/>
                </a:solidFill>
                <a:sym typeface="Wingdings" panose="05000000000000000000" pitchFamily="2" charset="2"/>
              </a:rPr>
              <a:t>electrons</a:t>
            </a:r>
            <a:r>
              <a:rPr lang="fr-FR" sz="1200" i="1" dirty="0">
                <a:solidFill>
                  <a:srgbClr val="0000FF"/>
                </a:solidFill>
                <a:sym typeface="Wingdings" panose="05000000000000000000" pitchFamily="2" charset="2"/>
              </a:rPr>
              <a:t>, neutrons, gammas – </a:t>
            </a:r>
            <a:r>
              <a:rPr lang="fr-FR" sz="1200" i="1" dirty="0" err="1">
                <a:solidFill>
                  <a:srgbClr val="0000FF"/>
                </a:solidFill>
                <a:sym typeface="Wingdings" panose="05000000000000000000" pitchFamily="2" charset="2"/>
              </a:rPr>
              <a:t>see</a:t>
            </a:r>
            <a:r>
              <a:rPr lang="fr-FR" sz="1200" i="1" dirty="0">
                <a:solidFill>
                  <a:srgbClr val="0000FF"/>
                </a:solidFill>
                <a:sym typeface="Wingdings" panose="05000000000000000000" pitchFamily="2" charset="2"/>
              </a:rPr>
              <a:t> TS/WEST </a:t>
            </a:r>
            <a:r>
              <a:rPr lang="fr-FR" sz="1200" i="1" dirty="0" err="1">
                <a:solidFill>
                  <a:srgbClr val="0000FF"/>
                </a:solidFill>
                <a:sym typeface="Wingdings" panose="05000000000000000000" pitchFamily="2" charset="2"/>
              </a:rPr>
              <a:t>Quench</a:t>
            </a:r>
            <a:r>
              <a:rPr lang="fr-FR" sz="1200" i="1" dirty="0">
                <a:solidFill>
                  <a:srgbClr val="0000FF"/>
                </a:solidFill>
                <a:sym typeface="Wingdings" panose="05000000000000000000" pitchFamily="2" charset="2"/>
              </a:rPr>
              <a:t> </a:t>
            </a:r>
            <a:r>
              <a:rPr lang="fr-FR" sz="1200" i="1" dirty="0" err="1">
                <a:solidFill>
                  <a:srgbClr val="0000FF"/>
                </a:solidFill>
                <a:sym typeface="Wingdings" panose="05000000000000000000" pitchFamily="2" charset="2"/>
              </a:rPr>
              <a:t>Study</a:t>
            </a:r>
            <a:r>
              <a:rPr lang="fr-FR" sz="1200" i="1" dirty="0">
                <a:solidFill>
                  <a:srgbClr val="0000FF"/>
                </a:solidFill>
                <a:sym typeface="Wingdings" panose="05000000000000000000" pitchFamily="2" charset="2"/>
              </a:rPr>
              <a:t>) </a:t>
            </a:r>
            <a:r>
              <a:rPr lang="fr-FR" sz="1200" i="1" dirty="0" err="1">
                <a:solidFill>
                  <a:srgbClr val="0000FF"/>
                </a:solidFill>
                <a:sym typeface="Wingdings" panose="05000000000000000000" pitchFamily="2" charset="2"/>
              </a:rPr>
              <a:t>with</a:t>
            </a:r>
            <a:r>
              <a:rPr lang="fr-FR" sz="1200" i="1" dirty="0">
                <a:solidFill>
                  <a:srgbClr val="0000FF"/>
                </a:solidFill>
                <a:sym typeface="Wingdings" panose="05000000000000000000" pitchFamily="2" charset="2"/>
              </a:rPr>
              <a:t> Contact </a:t>
            </a:r>
            <a:r>
              <a:rPr lang="fr-FR" sz="1200" i="1" dirty="0" smtClean="0">
                <a:solidFill>
                  <a:srgbClr val="0000FF"/>
                </a:solidFill>
                <a:sym typeface="Wingdings" panose="05000000000000000000" pitchFamily="2" charset="2"/>
              </a:rPr>
              <a:t>Person, </a:t>
            </a:r>
            <a:r>
              <a:rPr lang="en-GB" altLang="fr-FR" sz="1200" i="1" dirty="0">
                <a:solidFill>
                  <a:srgbClr val="0000FF"/>
                </a:solidFill>
                <a:sym typeface="Wingdings" panose="05000000000000000000" pitchFamily="2" charset="2"/>
              </a:rPr>
              <a:t>Comparison with MCNP Nuclear codes </a:t>
            </a:r>
            <a:endParaRPr lang="fr-FR" sz="1200" i="1" dirty="0">
              <a:solidFill>
                <a:srgbClr val="0000FF"/>
              </a:solidFill>
              <a:sym typeface="Wingdings" panose="05000000000000000000" pitchFamily="2" charset="2"/>
            </a:endParaRPr>
          </a:p>
          <a:p>
            <a:pPr marL="171450" indent="-171450">
              <a:buFont typeface="Wingdings" panose="05000000000000000000" pitchFamily="2" charset="2"/>
              <a:buChar char="à"/>
            </a:pPr>
            <a:r>
              <a:rPr lang="fr-FR" sz="1200" i="1" dirty="0" err="1" smtClean="0">
                <a:sym typeface="Wingdings" panose="05000000000000000000" pitchFamily="2" charset="2"/>
              </a:rPr>
              <a:t>SuperMagnet</a:t>
            </a:r>
            <a:r>
              <a:rPr lang="fr-FR" sz="1200" i="1" dirty="0" smtClean="0">
                <a:sym typeface="Wingdings" panose="05000000000000000000" pitchFamily="2" charset="2"/>
              </a:rPr>
              <a:t> &amp; CEA TOOL</a:t>
            </a:r>
          </a:p>
          <a:p>
            <a:pPr marL="171450" indent="-171450" algn="just">
              <a:buFont typeface="Wingdings" panose="05000000000000000000" pitchFamily="2" charset="2"/>
              <a:buChar char="à"/>
            </a:pPr>
            <a:r>
              <a:rPr lang="fr-FR" sz="1200" i="1" dirty="0" err="1" smtClean="0">
                <a:sym typeface="Wingdings" panose="05000000000000000000" pitchFamily="2" charset="2"/>
              </a:rPr>
              <a:t>Coils</a:t>
            </a:r>
            <a:r>
              <a:rPr lang="fr-FR" sz="1200" i="1" dirty="0" smtClean="0">
                <a:sym typeface="Wingdings" panose="05000000000000000000" pitchFamily="2" charset="2"/>
              </a:rPr>
              <a:t> &amp; </a:t>
            </a:r>
            <a:r>
              <a:rPr lang="fr-FR" sz="1200" i="1" dirty="0" err="1" smtClean="0">
                <a:sym typeface="Wingdings" panose="05000000000000000000" pitchFamily="2" charset="2"/>
              </a:rPr>
              <a:t>Cryosdistribution</a:t>
            </a:r>
            <a:r>
              <a:rPr lang="fr-FR" sz="1200" i="1" dirty="0" smtClean="0">
                <a:sym typeface="Wingdings" panose="05000000000000000000" pitchFamily="2" charset="2"/>
              </a:rPr>
              <a:t> model </a:t>
            </a:r>
            <a:r>
              <a:rPr lang="fr-FR" sz="1200" i="1" dirty="0">
                <a:sym typeface="Wingdings" panose="05000000000000000000" pitchFamily="2" charset="2"/>
              </a:rPr>
              <a:t>(</a:t>
            </a:r>
            <a:r>
              <a:rPr lang="fr-FR" sz="1200" i="1" dirty="0" err="1">
                <a:sym typeface="Wingdings" panose="05000000000000000000" pitchFamily="2" charset="2"/>
              </a:rPr>
              <a:t>with</a:t>
            </a:r>
            <a:r>
              <a:rPr lang="fr-FR" sz="1200" i="1" dirty="0">
                <a:sym typeface="Wingdings" panose="05000000000000000000" pitchFamily="2" charset="2"/>
              </a:rPr>
              <a:t> </a:t>
            </a:r>
            <a:r>
              <a:rPr lang="fr-FR" sz="1200" i="1" dirty="0" err="1">
                <a:sym typeface="Wingdings" panose="05000000000000000000" pitchFamily="2" charset="2"/>
              </a:rPr>
              <a:t>additional</a:t>
            </a:r>
            <a:r>
              <a:rPr lang="fr-FR" sz="1200" i="1" dirty="0">
                <a:sym typeface="Wingdings" panose="05000000000000000000" pitchFamily="2" charset="2"/>
              </a:rPr>
              <a:t> </a:t>
            </a:r>
            <a:r>
              <a:rPr lang="fr-FR" sz="1200" i="1" dirty="0" err="1">
                <a:sym typeface="Wingdings" panose="05000000000000000000" pitchFamily="2" charset="2"/>
              </a:rPr>
              <a:t>electrical</a:t>
            </a:r>
            <a:r>
              <a:rPr lang="fr-FR" sz="1200" i="1" dirty="0">
                <a:sym typeface="Wingdings" panose="05000000000000000000" pitchFamily="2" charset="2"/>
              </a:rPr>
              <a:t> </a:t>
            </a:r>
            <a:r>
              <a:rPr lang="fr-FR" sz="1200" i="1" dirty="0" smtClean="0">
                <a:sym typeface="Wingdings" panose="05000000000000000000" pitchFamily="2" charset="2"/>
              </a:rPr>
              <a:t>modules, </a:t>
            </a:r>
            <a:r>
              <a:rPr lang="fr-FR" sz="1200" i="1" dirty="0" err="1">
                <a:sym typeface="Wingdings" panose="05000000000000000000" pitchFamily="2" charset="2"/>
              </a:rPr>
              <a:t>permitting</a:t>
            </a:r>
            <a:r>
              <a:rPr lang="fr-FR" sz="1200" i="1" dirty="0">
                <a:sym typeface="Wingdings" panose="05000000000000000000" pitchFamily="2" charset="2"/>
              </a:rPr>
              <a:t> </a:t>
            </a:r>
            <a:r>
              <a:rPr lang="fr-FR" sz="1200" i="1" dirty="0" err="1">
                <a:sym typeface="Wingdings" panose="05000000000000000000" pitchFamily="2" charset="2"/>
              </a:rPr>
              <a:t>stability</a:t>
            </a:r>
            <a:r>
              <a:rPr lang="fr-FR" sz="1200" i="1" dirty="0">
                <a:sym typeface="Wingdings" panose="05000000000000000000" pitchFamily="2" charset="2"/>
              </a:rPr>
              <a:t> </a:t>
            </a:r>
            <a:r>
              <a:rPr lang="fr-FR" sz="1200" i="1" dirty="0" err="1">
                <a:sym typeface="Wingdings" panose="05000000000000000000" pitchFamily="2" charset="2"/>
              </a:rPr>
              <a:t>study</a:t>
            </a:r>
            <a:r>
              <a:rPr lang="fr-FR" sz="1200" i="1" dirty="0">
                <a:sym typeface="Wingdings" panose="05000000000000000000" pitchFamily="2" charset="2"/>
              </a:rPr>
              <a:t>, &amp; </a:t>
            </a:r>
            <a:r>
              <a:rPr lang="fr-FR" sz="1200" i="1" dirty="0" err="1">
                <a:sym typeface="Wingdings" panose="05000000000000000000" pitchFamily="2" charset="2"/>
              </a:rPr>
              <a:t>mid-term</a:t>
            </a:r>
            <a:r>
              <a:rPr lang="fr-FR" sz="1200" i="1" dirty="0">
                <a:sym typeface="Wingdings" panose="05000000000000000000" pitchFamily="2" charset="2"/>
              </a:rPr>
              <a:t> </a:t>
            </a:r>
            <a:r>
              <a:rPr lang="fr-FR" sz="1200" i="1" dirty="0" err="1">
                <a:sym typeface="Wingdings" panose="05000000000000000000" pitchFamily="2" charset="2"/>
              </a:rPr>
              <a:t>quench</a:t>
            </a:r>
            <a:r>
              <a:rPr lang="fr-FR" sz="1200" i="1" dirty="0">
                <a:sym typeface="Wingdings" panose="05000000000000000000" pitchFamily="2" charset="2"/>
              </a:rPr>
              <a:t> </a:t>
            </a:r>
            <a:r>
              <a:rPr lang="fr-FR" sz="1200" i="1" dirty="0" err="1">
                <a:sym typeface="Wingdings" panose="05000000000000000000" pitchFamily="2" charset="2"/>
              </a:rPr>
              <a:t>studies</a:t>
            </a:r>
            <a:r>
              <a:rPr lang="fr-FR" sz="1200" i="1" dirty="0" smtClean="0">
                <a:sym typeface="Wingdings" panose="05000000000000000000" pitchFamily="2" charset="2"/>
              </a:rPr>
              <a:t>)</a:t>
            </a:r>
          </a:p>
          <a:p>
            <a:pPr algn="just"/>
            <a:endParaRPr lang="fr-FR" sz="1200" i="1" dirty="0" smtClean="0">
              <a:sym typeface="Wingdings" panose="05000000000000000000" pitchFamily="2" charset="2"/>
            </a:endParaRPr>
          </a:p>
          <a:p>
            <a:pPr algn="just"/>
            <a:r>
              <a:rPr lang="fr-FR" sz="1200" b="1" i="1" dirty="0" smtClean="0">
                <a:solidFill>
                  <a:schemeClr val="accent3">
                    <a:lumMod val="75000"/>
                  </a:schemeClr>
                </a:solidFill>
                <a:sym typeface="Wingdings" panose="05000000000000000000" pitchFamily="2" charset="2"/>
              </a:rPr>
              <a:t>2) For </a:t>
            </a:r>
            <a:r>
              <a:rPr lang="fr-FR" sz="1200" b="1" i="1" dirty="0" err="1" smtClean="0">
                <a:solidFill>
                  <a:schemeClr val="accent3">
                    <a:lumMod val="75000"/>
                  </a:schemeClr>
                </a:solidFill>
                <a:sym typeface="Wingdings" panose="05000000000000000000" pitchFamily="2" charset="2"/>
              </a:rPr>
              <a:t>Quench</a:t>
            </a:r>
            <a:r>
              <a:rPr lang="fr-FR" sz="1200" b="1" i="1" dirty="0" smtClean="0">
                <a:solidFill>
                  <a:schemeClr val="accent3">
                    <a:lumMod val="75000"/>
                  </a:schemeClr>
                </a:solidFill>
                <a:sym typeface="Wingdings" panose="05000000000000000000" pitchFamily="2" charset="2"/>
              </a:rPr>
              <a:t> </a:t>
            </a:r>
            <a:r>
              <a:rPr lang="fr-FR" sz="1200" b="1" i="1" dirty="0" err="1" smtClean="0">
                <a:solidFill>
                  <a:schemeClr val="accent3">
                    <a:lumMod val="75000"/>
                  </a:schemeClr>
                </a:solidFill>
                <a:sym typeface="Wingdings" panose="05000000000000000000" pitchFamily="2" charset="2"/>
              </a:rPr>
              <a:t>Modelling</a:t>
            </a:r>
            <a:r>
              <a:rPr lang="fr-FR" sz="1200" b="1" i="1" dirty="0" smtClean="0">
                <a:solidFill>
                  <a:schemeClr val="accent3">
                    <a:lumMod val="75000"/>
                  </a:schemeClr>
                </a:solidFill>
                <a:sym typeface="Wingdings" panose="05000000000000000000" pitchFamily="2" charset="2"/>
              </a:rPr>
              <a:t> of TFC</a:t>
            </a:r>
          </a:p>
          <a:p>
            <a:pPr marL="171450" indent="-171450" algn="just">
              <a:buFont typeface="Wingdings" panose="05000000000000000000" pitchFamily="2" charset="2"/>
              <a:buChar char="à"/>
            </a:pPr>
            <a:r>
              <a:rPr lang="fr-FR" sz="1200" i="1" dirty="0" err="1" smtClean="0">
                <a:sym typeface="Wingdings" panose="05000000000000000000" pitchFamily="2" charset="2"/>
              </a:rPr>
              <a:t>SuperMagnet</a:t>
            </a:r>
            <a:r>
              <a:rPr lang="fr-FR" sz="1200" i="1" dirty="0" smtClean="0">
                <a:sym typeface="Wingdings" panose="05000000000000000000" pitchFamily="2" charset="2"/>
              </a:rPr>
              <a:t> &amp; CEA TOOL</a:t>
            </a:r>
          </a:p>
          <a:p>
            <a:pPr marL="171450" indent="-171450" algn="just">
              <a:buFont typeface="Wingdings" panose="05000000000000000000" pitchFamily="2" charset="2"/>
              <a:buChar char="à"/>
            </a:pPr>
            <a:r>
              <a:rPr lang="fr-FR" sz="1200" i="1" dirty="0" err="1" smtClean="0">
                <a:sym typeface="Wingdings" panose="05000000000000000000" pitchFamily="2" charset="2"/>
              </a:rPr>
              <a:t>Further</a:t>
            </a:r>
            <a:r>
              <a:rPr lang="fr-FR" sz="1200" i="1" dirty="0" smtClean="0">
                <a:sym typeface="Wingdings" panose="05000000000000000000" pitchFamily="2" charset="2"/>
              </a:rPr>
              <a:t> </a:t>
            </a:r>
            <a:r>
              <a:rPr lang="fr-FR" sz="1200" i="1" dirty="0" err="1" smtClean="0">
                <a:sym typeface="Wingdings" panose="05000000000000000000" pitchFamily="2" charset="2"/>
              </a:rPr>
              <a:t>Quench</a:t>
            </a:r>
            <a:r>
              <a:rPr lang="fr-FR" sz="1200" i="1" dirty="0" smtClean="0">
                <a:sym typeface="Wingdings" panose="05000000000000000000" pitchFamily="2" charset="2"/>
              </a:rPr>
              <a:t> </a:t>
            </a:r>
            <a:r>
              <a:rPr lang="fr-FR" sz="1200" i="1" dirty="0" err="1" smtClean="0">
                <a:sym typeface="Wingdings" panose="05000000000000000000" pitchFamily="2" charset="2"/>
              </a:rPr>
              <a:t>modelling</a:t>
            </a:r>
            <a:r>
              <a:rPr lang="fr-FR" sz="1200" i="1" dirty="0" smtClean="0">
                <a:sym typeface="Wingdings" panose="05000000000000000000" pitchFamily="2" charset="2"/>
              </a:rPr>
              <a:t> </a:t>
            </a:r>
            <a:r>
              <a:rPr lang="fr-FR" sz="1200" i="1" dirty="0" err="1" smtClean="0">
                <a:sym typeface="Wingdings" panose="05000000000000000000" pitchFamily="2" charset="2"/>
              </a:rPr>
              <a:t>with</a:t>
            </a:r>
            <a:r>
              <a:rPr lang="fr-FR" sz="1200" i="1" dirty="0" smtClean="0">
                <a:sym typeface="Wingdings" panose="05000000000000000000" pitchFamily="2" charset="2"/>
              </a:rPr>
              <a:t> </a:t>
            </a:r>
            <a:r>
              <a:rPr lang="fr-FR" sz="1200" i="1" dirty="0" err="1" smtClean="0">
                <a:sym typeface="Wingdings" panose="05000000000000000000" pitchFamily="2" charset="2"/>
              </a:rPr>
              <a:t>SuperMagnet</a:t>
            </a:r>
            <a:r>
              <a:rPr lang="fr-FR" sz="1200" i="1" dirty="0" smtClean="0">
                <a:sym typeface="Wingdings" panose="05000000000000000000" pitchFamily="2" charset="2"/>
              </a:rPr>
              <a:t> of TFC for Tokamak configuration and conditions </a:t>
            </a:r>
            <a:r>
              <a:rPr lang="en-GB" altLang="fr-FR" sz="1200" i="1" dirty="0">
                <a:sym typeface="Wingdings" panose="05000000000000000000" pitchFamily="2" charset="2"/>
              </a:rPr>
              <a:t>with the objective: see the </a:t>
            </a:r>
            <a:r>
              <a:rPr lang="en-GB" altLang="fr-FR" sz="1200" i="1" dirty="0" err="1">
                <a:sym typeface="Wingdings" panose="05000000000000000000" pitchFamily="2" charset="2"/>
              </a:rPr>
              <a:t>criticity</a:t>
            </a:r>
            <a:r>
              <a:rPr lang="en-GB" altLang="fr-FR" sz="1200" i="1" dirty="0">
                <a:sym typeface="Wingdings" panose="05000000000000000000" pitchFamily="2" charset="2"/>
              </a:rPr>
              <a:t> of “severe” and “smooth” quench (localisation high or low field, high or reduced current), Joule energy, energy on </a:t>
            </a:r>
            <a:r>
              <a:rPr lang="en-GB" altLang="fr-FR" sz="1200" i="1" dirty="0" err="1">
                <a:sym typeface="Wingdings" panose="05000000000000000000" pitchFamily="2" charset="2"/>
              </a:rPr>
              <a:t>Cryoplant</a:t>
            </a:r>
            <a:r>
              <a:rPr lang="en-GB" altLang="fr-FR" sz="1200" i="1" dirty="0">
                <a:sym typeface="Wingdings" panose="05000000000000000000" pitchFamily="2" charset="2"/>
              </a:rPr>
              <a:t> </a:t>
            </a:r>
            <a:r>
              <a:rPr lang="en-GB" altLang="fr-FR" sz="1200" i="1" dirty="0" smtClean="0">
                <a:sym typeface="Wingdings" panose="05000000000000000000" pitchFamily="2" charset="2"/>
              </a:rPr>
              <a:t>and see the possibility of </a:t>
            </a:r>
            <a:r>
              <a:rPr lang="en-GB" altLang="fr-FR" sz="1200" i="1" dirty="0" smtClean="0">
                <a:solidFill>
                  <a:srgbClr val="0000FF"/>
                </a:solidFill>
                <a:sym typeface="Wingdings" panose="05000000000000000000" pitchFamily="2" charset="2"/>
              </a:rPr>
              <a:t>secondary </a:t>
            </a:r>
            <a:r>
              <a:rPr lang="en-GB" altLang="fr-FR" sz="1200" i="1" dirty="0" err="1" smtClean="0">
                <a:solidFill>
                  <a:srgbClr val="0000FF"/>
                </a:solidFill>
                <a:sym typeface="Wingdings" panose="05000000000000000000" pitchFamily="2" charset="2"/>
              </a:rPr>
              <a:t>thermohydraulical</a:t>
            </a:r>
            <a:r>
              <a:rPr lang="en-GB" altLang="fr-FR" sz="1200" i="1" dirty="0" smtClean="0">
                <a:solidFill>
                  <a:srgbClr val="0000FF"/>
                </a:solidFill>
                <a:sym typeface="Wingdings" panose="05000000000000000000" pitchFamily="2" charset="2"/>
              </a:rPr>
              <a:t> quench detection (if interest ?)</a:t>
            </a:r>
          </a:p>
          <a:p>
            <a:pPr algn="just"/>
            <a:endParaRPr lang="fr-FR" sz="1200" b="1" i="1" dirty="0" smtClean="0">
              <a:solidFill>
                <a:schemeClr val="accent3">
                  <a:lumMod val="75000"/>
                </a:schemeClr>
              </a:solidFill>
              <a:sym typeface="Wingdings" panose="05000000000000000000" pitchFamily="2" charset="2"/>
            </a:endParaRPr>
          </a:p>
          <a:p>
            <a:pPr algn="just"/>
            <a:r>
              <a:rPr lang="fr-FR" sz="1200" b="1" i="1" dirty="0" smtClean="0">
                <a:solidFill>
                  <a:schemeClr val="accent3">
                    <a:lumMod val="75000"/>
                  </a:schemeClr>
                </a:solidFill>
                <a:sym typeface="Wingdings" panose="05000000000000000000" pitchFamily="2" charset="2"/>
              </a:rPr>
              <a:t>3) </a:t>
            </a:r>
            <a:r>
              <a:rPr lang="fr-FR" sz="1200" b="1" i="1" dirty="0" err="1" smtClean="0">
                <a:solidFill>
                  <a:schemeClr val="accent3">
                    <a:lumMod val="75000"/>
                  </a:schemeClr>
                </a:solidFill>
                <a:sym typeface="Wingdings" panose="05000000000000000000" pitchFamily="2" charset="2"/>
              </a:rPr>
              <a:t>Potentially</a:t>
            </a:r>
            <a:r>
              <a:rPr lang="fr-FR" sz="1200" b="1" i="1" dirty="0" smtClean="0">
                <a:solidFill>
                  <a:schemeClr val="accent3">
                    <a:lumMod val="75000"/>
                  </a:schemeClr>
                </a:solidFill>
                <a:sym typeface="Wingdings" panose="05000000000000000000" pitchFamily="2" charset="2"/>
              </a:rPr>
              <a:t> </a:t>
            </a:r>
            <a:r>
              <a:rPr lang="fr-FR" sz="1200" b="1" i="1" dirty="0" err="1" smtClean="0">
                <a:solidFill>
                  <a:schemeClr val="accent3">
                    <a:lumMod val="75000"/>
                  </a:schemeClr>
                </a:solidFill>
                <a:sym typeface="Wingdings" panose="05000000000000000000" pitchFamily="2" charset="2"/>
              </a:rPr>
              <a:t>Competences</a:t>
            </a:r>
            <a:r>
              <a:rPr lang="fr-FR" sz="1200" b="1" i="1" dirty="0" smtClean="0">
                <a:solidFill>
                  <a:schemeClr val="accent3">
                    <a:lumMod val="75000"/>
                  </a:schemeClr>
                </a:solidFill>
                <a:sym typeface="Wingdings" panose="05000000000000000000" pitchFamily="2" charset="2"/>
              </a:rPr>
              <a:t> for </a:t>
            </a:r>
            <a:r>
              <a:rPr lang="fr-FR" sz="1200" b="1" i="1" dirty="0" err="1" smtClean="0">
                <a:solidFill>
                  <a:schemeClr val="accent3">
                    <a:lumMod val="75000"/>
                  </a:schemeClr>
                </a:solidFill>
                <a:sym typeface="Wingdings" panose="05000000000000000000" pitchFamily="2" charset="2"/>
              </a:rPr>
              <a:t>Quench</a:t>
            </a:r>
            <a:r>
              <a:rPr lang="fr-FR" sz="1200" b="1" i="1" dirty="0" smtClean="0">
                <a:solidFill>
                  <a:schemeClr val="accent3">
                    <a:lumMod val="75000"/>
                  </a:schemeClr>
                </a:solidFill>
                <a:sym typeface="Wingdings" panose="05000000000000000000" pitchFamily="2" charset="2"/>
              </a:rPr>
              <a:t> </a:t>
            </a:r>
            <a:r>
              <a:rPr lang="fr-FR" sz="1200" b="1" i="1" dirty="0" err="1" smtClean="0">
                <a:solidFill>
                  <a:schemeClr val="accent3">
                    <a:lumMod val="75000"/>
                  </a:schemeClr>
                </a:solidFill>
                <a:sym typeface="Wingdings" panose="05000000000000000000" pitchFamily="2" charset="2"/>
              </a:rPr>
              <a:t>Modelling</a:t>
            </a:r>
            <a:r>
              <a:rPr lang="fr-FR" sz="1200" b="1" i="1" dirty="0" smtClean="0">
                <a:solidFill>
                  <a:schemeClr val="accent3">
                    <a:lumMod val="75000"/>
                  </a:schemeClr>
                </a:solidFill>
                <a:sym typeface="Wingdings" panose="05000000000000000000" pitchFamily="2" charset="2"/>
              </a:rPr>
              <a:t> of CS &amp; EF: </a:t>
            </a:r>
            <a:r>
              <a:rPr lang="fr-FR" sz="1200" i="1" dirty="0" err="1">
                <a:solidFill>
                  <a:srgbClr val="0000FF"/>
                </a:solidFill>
              </a:rPr>
              <a:t>needs</a:t>
            </a:r>
            <a:r>
              <a:rPr lang="fr-FR" sz="1200" i="1" dirty="0">
                <a:solidFill>
                  <a:srgbClr val="0000FF"/>
                </a:solidFill>
              </a:rPr>
              <a:t> a lot of input (design, </a:t>
            </a:r>
            <a:r>
              <a:rPr lang="fr-FR" sz="1200" i="1" dirty="0" err="1">
                <a:solidFill>
                  <a:srgbClr val="0000FF"/>
                </a:solidFill>
              </a:rPr>
              <a:t>operation</a:t>
            </a:r>
            <a:r>
              <a:rPr lang="fr-FR" sz="1200" i="1" dirty="0">
                <a:solidFill>
                  <a:srgbClr val="0000FF"/>
                </a:solidFill>
              </a:rPr>
              <a:t> </a:t>
            </a:r>
            <a:r>
              <a:rPr lang="fr-FR" sz="1200" i="1" dirty="0" err="1">
                <a:solidFill>
                  <a:srgbClr val="0000FF"/>
                </a:solidFill>
              </a:rPr>
              <a:t>procedures</a:t>
            </a:r>
            <a:r>
              <a:rPr lang="fr-FR" sz="1200" i="1" dirty="0">
                <a:solidFill>
                  <a:srgbClr val="0000FF"/>
                </a:solidFill>
              </a:rPr>
              <a:t>, etc…) </a:t>
            </a:r>
            <a:r>
              <a:rPr lang="fr-FR" sz="1200" i="1" dirty="0" err="1">
                <a:solidFill>
                  <a:srgbClr val="0000FF"/>
                </a:solidFill>
              </a:rPr>
              <a:t>from</a:t>
            </a:r>
            <a:r>
              <a:rPr lang="fr-FR" sz="1200" i="1" dirty="0">
                <a:solidFill>
                  <a:srgbClr val="0000FF"/>
                </a:solidFill>
              </a:rPr>
              <a:t> QST Team </a:t>
            </a:r>
            <a:r>
              <a:rPr lang="fr-FR" sz="1200" i="1" dirty="0" err="1">
                <a:solidFill>
                  <a:srgbClr val="0000FF"/>
                </a:solidFill>
              </a:rPr>
              <a:t>with</a:t>
            </a:r>
            <a:r>
              <a:rPr lang="fr-FR" sz="1200" i="1" dirty="0">
                <a:solidFill>
                  <a:srgbClr val="0000FF"/>
                </a:solidFill>
              </a:rPr>
              <a:t> Contact Person &amp; cross-check </a:t>
            </a:r>
            <a:r>
              <a:rPr lang="fr-FR" sz="1200" i="1" dirty="0" err="1">
                <a:solidFill>
                  <a:srgbClr val="0000FF"/>
                </a:solidFill>
              </a:rPr>
              <a:t>with</a:t>
            </a:r>
            <a:r>
              <a:rPr lang="fr-FR" sz="1200" i="1" dirty="0">
                <a:solidFill>
                  <a:srgbClr val="0000FF"/>
                </a:solidFill>
              </a:rPr>
              <a:t> QST </a:t>
            </a:r>
            <a:r>
              <a:rPr lang="fr-FR" sz="1200" i="1" dirty="0" err="1">
                <a:solidFill>
                  <a:srgbClr val="0000FF"/>
                </a:solidFill>
              </a:rPr>
              <a:t>Results</a:t>
            </a:r>
            <a:r>
              <a:rPr lang="fr-FR" sz="1200" i="1" dirty="0">
                <a:solidFill>
                  <a:srgbClr val="0000FF"/>
                </a:solidFill>
              </a:rPr>
              <a:t> ?</a:t>
            </a:r>
            <a:endParaRPr lang="fr-FR" sz="1200" i="1" dirty="0">
              <a:solidFill>
                <a:schemeClr val="accent3">
                  <a:lumMod val="75000"/>
                </a:schemeClr>
              </a:solidFill>
              <a:sym typeface="Wingdings" panose="05000000000000000000" pitchFamily="2" charset="2"/>
            </a:endParaRPr>
          </a:p>
          <a:p>
            <a:pPr marL="171450" indent="-171450">
              <a:buFont typeface="Wingdings" panose="05000000000000000000" pitchFamily="2" charset="2"/>
              <a:buChar char="à"/>
            </a:pPr>
            <a:r>
              <a:rPr lang="fr-FR" sz="1200" i="1" dirty="0" err="1" smtClean="0">
                <a:sym typeface="Wingdings" panose="05000000000000000000" pitchFamily="2" charset="2"/>
              </a:rPr>
              <a:t>SuperMagnet</a:t>
            </a:r>
            <a:r>
              <a:rPr lang="fr-FR" sz="1200" i="1" dirty="0" smtClean="0">
                <a:sym typeface="Wingdings" panose="05000000000000000000" pitchFamily="2" charset="2"/>
              </a:rPr>
              <a:t> &amp; CEA TOOL </a:t>
            </a:r>
            <a:r>
              <a:rPr lang="fr-FR" sz="1200" i="1" dirty="0" err="1" smtClean="0">
                <a:sym typeface="Wingdings" panose="05000000000000000000" pitchFamily="2" charset="2"/>
              </a:rPr>
              <a:t>modelling</a:t>
            </a:r>
            <a:r>
              <a:rPr lang="fr-FR" sz="1200" i="1" dirty="0" smtClean="0">
                <a:sym typeface="Wingdings" panose="05000000000000000000" pitchFamily="2" charset="2"/>
              </a:rPr>
              <a:t> of CS &amp; EF </a:t>
            </a:r>
            <a:r>
              <a:rPr lang="fr-FR" sz="1200" i="1" dirty="0" err="1" smtClean="0">
                <a:sym typeface="Wingdings" panose="05000000000000000000" pitchFamily="2" charset="2"/>
              </a:rPr>
              <a:t>with</a:t>
            </a:r>
            <a:r>
              <a:rPr lang="fr-FR" sz="1200" i="1" dirty="0" smtClean="0">
                <a:sym typeface="Wingdings" panose="05000000000000000000" pitchFamily="2" charset="2"/>
              </a:rPr>
              <a:t> </a:t>
            </a:r>
            <a:r>
              <a:rPr lang="fr-FR" sz="1200" i="1" dirty="0" err="1" smtClean="0">
                <a:sym typeface="Wingdings" panose="05000000000000000000" pitchFamily="2" charset="2"/>
              </a:rPr>
              <a:t>different</a:t>
            </a:r>
            <a:r>
              <a:rPr lang="fr-FR" sz="1200" i="1" dirty="0" smtClean="0">
                <a:sym typeface="Wingdings" panose="05000000000000000000" pitchFamily="2" charset="2"/>
              </a:rPr>
              <a:t> </a:t>
            </a:r>
            <a:r>
              <a:rPr lang="fr-FR" sz="1200" i="1" dirty="0" err="1" smtClean="0">
                <a:sym typeface="Wingdings" panose="05000000000000000000" pitchFamily="2" charset="2"/>
              </a:rPr>
              <a:t>quench</a:t>
            </a:r>
            <a:r>
              <a:rPr lang="fr-FR" sz="1200" i="1" dirty="0" smtClean="0">
                <a:sym typeface="Wingdings" panose="05000000000000000000" pitchFamily="2" charset="2"/>
              </a:rPr>
              <a:t> initiation </a:t>
            </a:r>
            <a:r>
              <a:rPr lang="fr-FR" sz="1200" i="1" dirty="0" err="1" smtClean="0">
                <a:sym typeface="Wingdings" panose="05000000000000000000" pitchFamily="2" charset="2"/>
              </a:rPr>
              <a:t>parameters</a:t>
            </a:r>
            <a:r>
              <a:rPr lang="fr-FR" sz="1200" i="1" dirty="0" smtClean="0">
                <a:sym typeface="Wingdings" panose="05000000000000000000" pitchFamily="2" charset="2"/>
              </a:rPr>
              <a:t> </a:t>
            </a:r>
            <a:endParaRPr lang="fr-FR" sz="1200" b="1" i="1" dirty="0" smtClean="0">
              <a:solidFill>
                <a:srgbClr val="0000FF"/>
              </a:solidFill>
            </a:endParaRPr>
          </a:p>
          <a:p>
            <a:endParaRPr lang="en-GB" altLang="fr-FR" sz="1200" i="1" dirty="0" smtClean="0"/>
          </a:p>
          <a:p>
            <a:r>
              <a:rPr lang="en-GB" altLang="fr-FR" sz="1200" b="1" i="1" dirty="0" smtClean="0">
                <a:solidFill>
                  <a:schemeClr val="accent3">
                    <a:lumMod val="75000"/>
                  </a:schemeClr>
                </a:solidFill>
              </a:rPr>
              <a:t>4) Potentially Competences to Determine &amp; Model MCI “Maximum Credible incident” </a:t>
            </a:r>
            <a:r>
              <a:rPr lang="en-GB" altLang="fr-FR" sz="1200" i="1" dirty="0" smtClean="0">
                <a:solidFill>
                  <a:srgbClr val="0000FF"/>
                </a:solidFill>
              </a:rPr>
              <a:t>(feedback of cumulative CERN-LHC incident)</a:t>
            </a:r>
          </a:p>
          <a:p>
            <a:pPr marL="171450" indent="-171450">
              <a:buFont typeface="Wingdings" panose="05000000000000000000" pitchFamily="2" charset="2"/>
              <a:buChar char="à"/>
            </a:pPr>
            <a:r>
              <a:rPr lang="en-GB" altLang="fr-FR" sz="1200" i="1" dirty="0" smtClean="0"/>
              <a:t>Generalised quench of all coils simultaneously (</a:t>
            </a:r>
            <a:r>
              <a:rPr lang="en-GB" altLang="fr-FR" sz="1200" i="1" dirty="0" err="1" smtClean="0"/>
              <a:t>vaccum</a:t>
            </a:r>
            <a:r>
              <a:rPr lang="en-GB" altLang="fr-FR" sz="1200" i="1" dirty="0" smtClean="0"/>
              <a:t> loss when all coils </a:t>
            </a:r>
            <a:r>
              <a:rPr lang="en-GB" altLang="fr-FR" sz="1200" i="1" dirty="0" err="1" smtClean="0"/>
              <a:t>energetised</a:t>
            </a:r>
            <a:r>
              <a:rPr lang="en-GB" altLang="fr-FR" sz="1200" i="1" dirty="0" smtClean="0"/>
              <a:t> and plasma with potentially voltage noises and difficulty to detect by primary (voltage) detection)</a:t>
            </a:r>
            <a:r>
              <a:rPr lang="en-GB" altLang="fr-FR" sz="1200" i="1" dirty="0" smtClean="0">
                <a:sym typeface="Wingdings" panose="05000000000000000000" pitchFamily="2" charset="2"/>
              </a:rPr>
              <a:t> Find way of mitigation</a:t>
            </a:r>
          </a:p>
          <a:p>
            <a:pPr marL="171450" indent="-171450">
              <a:buFont typeface="Wingdings" panose="05000000000000000000" pitchFamily="2" charset="2"/>
              <a:buChar char="à"/>
            </a:pPr>
            <a:r>
              <a:rPr lang="en-GB" altLang="fr-FR" sz="1200" i="1" dirty="0" smtClean="0">
                <a:sym typeface="Wingdings" panose="05000000000000000000" pitchFamily="2" charset="2"/>
              </a:rPr>
              <a:t>Assessment of estimation of heat ingress in case of LOVA incident in Cryostat (helium leak, air, etc….)</a:t>
            </a:r>
          </a:p>
          <a:p>
            <a:pPr marL="171450" indent="-171450">
              <a:buFont typeface="Wingdings" panose="05000000000000000000" pitchFamily="2" charset="2"/>
              <a:buChar char="à"/>
            </a:pPr>
            <a:r>
              <a:rPr lang="en-GB" altLang="fr-FR" sz="1200" i="1" dirty="0" err="1" smtClean="0">
                <a:sym typeface="Wingdings" panose="05000000000000000000" pitchFamily="2" charset="2"/>
              </a:rPr>
              <a:t>SuperMagnet</a:t>
            </a:r>
            <a:r>
              <a:rPr lang="en-GB" altLang="fr-FR" sz="1200" i="1" dirty="0" smtClean="0">
                <a:sym typeface="Wingdings" panose="05000000000000000000" pitchFamily="2" charset="2"/>
              </a:rPr>
              <a:t> Quench Model with this applied heat loads</a:t>
            </a:r>
            <a:endParaRPr lang="en-GB" altLang="fr-FR" sz="1200" i="1" dirty="0" smtClean="0"/>
          </a:p>
        </p:txBody>
      </p:sp>
      <p:sp>
        <p:nvSpPr>
          <p:cNvPr id="7" name="Titre 1"/>
          <p:cNvSpPr>
            <a:spLocks noGrp="1"/>
          </p:cNvSpPr>
          <p:nvPr>
            <p:ph type="title"/>
          </p:nvPr>
        </p:nvSpPr>
        <p:spPr>
          <a:xfrm>
            <a:off x="830579" y="6756"/>
            <a:ext cx="7643950" cy="565146"/>
          </a:xfrm>
        </p:spPr>
        <p:txBody>
          <a:bodyPr/>
          <a:lstStyle/>
          <a:p>
            <a:r>
              <a:rPr lang="fr-FR" dirty="0" smtClean="0">
                <a:solidFill>
                  <a:srgbClr val="C00000"/>
                </a:solidFill>
              </a:rPr>
              <a:t>CONCLUSION THERMOHYDRAULICS MODELS: </a:t>
            </a:r>
            <a:br>
              <a:rPr lang="fr-FR" dirty="0" smtClean="0">
                <a:solidFill>
                  <a:srgbClr val="C00000"/>
                </a:solidFill>
              </a:rPr>
            </a:br>
            <a:r>
              <a:rPr lang="fr-FR" dirty="0" smtClean="0">
                <a:solidFill>
                  <a:srgbClr val="0000FF"/>
                </a:solidFill>
              </a:rPr>
              <a:t>JT-60SA QUENCH ANALYSIS, SAFETY &amp; AVAILABILITY</a:t>
            </a:r>
            <a:endParaRPr lang="fr-FR" dirty="0">
              <a:solidFill>
                <a:srgbClr val="0000FF"/>
              </a:solidFill>
            </a:endParaRPr>
          </a:p>
        </p:txBody>
      </p:sp>
    </p:spTree>
    <p:extLst>
      <p:ext uri="{BB962C8B-B14F-4D97-AF65-F5344CB8AC3E}">
        <p14:creationId xmlns:p14="http://schemas.microsoft.com/office/powerpoint/2010/main" val="373768753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452479" y="1721334"/>
            <a:ext cx="4399733" cy="442035"/>
          </a:xfrm>
        </p:spPr>
        <p:txBody>
          <a:bodyPr/>
          <a:lstStyle/>
          <a:p>
            <a:r>
              <a:rPr lang="en-US" dirty="0" smtClean="0"/>
              <a:t>Merci de </a:t>
            </a:r>
            <a:r>
              <a:rPr lang="en-US" dirty="0" err="1" smtClean="0"/>
              <a:t>votre</a:t>
            </a:r>
            <a:r>
              <a:rPr lang="en-US" dirty="0" smtClean="0"/>
              <a:t> attention</a:t>
            </a:r>
            <a:endParaRPr lang="en-US" dirty="0"/>
          </a:p>
        </p:txBody>
      </p:sp>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6721" y="3297412"/>
            <a:ext cx="1376222" cy="859265"/>
          </a:xfrm>
          <a:prstGeom prst="rect">
            <a:avLst/>
          </a:prstGeom>
        </p:spPr>
      </p:pic>
    </p:spTree>
    <p:extLst>
      <p:ext uri="{BB962C8B-B14F-4D97-AF65-F5344CB8AC3E}">
        <p14:creationId xmlns:p14="http://schemas.microsoft.com/office/powerpoint/2010/main" val="22723333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solidFill>
                  <a:srgbClr val="C00000"/>
                </a:solidFill>
              </a:rPr>
              <a:t>SUPERMAGNET CODE</a:t>
            </a:r>
            <a:endParaRPr lang="fr-FR" dirty="0">
              <a:solidFill>
                <a:srgbClr val="C00000"/>
              </a:solidFill>
            </a:endParaRPr>
          </a:p>
        </p:txBody>
      </p:sp>
      <p:sp>
        <p:nvSpPr>
          <p:cNvPr id="5" name="Espace réservé du numéro de diapositive 4"/>
          <p:cNvSpPr>
            <a:spLocks noGrp="1"/>
          </p:cNvSpPr>
          <p:nvPr>
            <p:ph type="sldNum" sz="quarter" idx="4"/>
          </p:nvPr>
        </p:nvSpPr>
        <p:spPr/>
        <p:txBody>
          <a:bodyPr/>
          <a:lstStyle/>
          <a:p>
            <a:pPr algn="ctr"/>
            <a:fld id="{854A34C9-9A4B-6445-85E1-F779B5E87362}" type="slidenum">
              <a:rPr lang="fr-FR" sz="700" smtClean="0">
                <a:solidFill>
                  <a:schemeClr val="bg1"/>
                </a:solidFill>
                <a:latin typeface="Arial" charset="0"/>
                <a:ea typeface="Arial" charset="0"/>
                <a:cs typeface="Arial" charset="0"/>
              </a:rPr>
              <a:pPr algn="ctr"/>
              <a:t>13</a:t>
            </a:fld>
            <a:endParaRPr lang="fr-FR" sz="700" dirty="0">
              <a:solidFill>
                <a:schemeClr val="bg1"/>
              </a:solidFill>
              <a:latin typeface="Arial" charset="0"/>
              <a:ea typeface="Arial" charset="0"/>
              <a:cs typeface="Arial" charset="0"/>
            </a:endParaRPr>
          </a:p>
        </p:txBody>
      </p:sp>
      <p:sp>
        <p:nvSpPr>
          <p:cNvPr id="6" name="Rectangle 3"/>
          <p:cNvSpPr>
            <a:spLocks noChangeArrowheads="1"/>
          </p:cNvSpPr>
          <p:nvPr/>
        </p:nvSpPr>
        <p:spPr bwMode="auto">
          <a:xfrm>
            <a:off x="4937442" y="1780105"/>
            <a:ext cx="3983037"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Aft>
                <a:spcPts val="400"/>
              </a:spcAft>
              <a:buFont typeface="Arial" panose="020B0604020202020204" pitchFamily="34" charset="0"/>
              <a:tabLst>
                <a:tab pos="996950" algn="l"/>
              </a:tabLst>
              <a:defRPr sz="2200">
                <a:solidFill>
                  <a:schemeClr val="tx2"/>
                </a:solidFill>
                <a:latin typeface="Arial" panose="020B0604020202020204" pitchFamily="34" charset="0"/>
              </a:defRPr>
            </a:lvl1pPr>
            <a:lvl2pPr marL="742950" indent="-285750">
              <a:lnSpc>
                <a:spcPts val="2000"/>
              </a:lnSpc>
              <a:buSzPct val="90000"/>
              <a:buBlip>
                <a:blip r:embed="rId2"/>
              </a:buBlip>
              <a:tabLst>
                <a:tab pos="996950" algn="l"/>
              </a:tabLst>
              <a:defRPr sz="1600">
                <a:solidFill>
                  <a:srgbClr val="666666"/>
                </a:solidFill>
                <a:latin typeface="Arial" panose="020B0604020202020204" pitchFamily="34" charset="0"/>
              </a:defRPr>
            </a:lvl2pPr>
            <a:lvl3pPr marL="1143000" indent="-228600">
              <a:lnSpc>
                <a:spcPts val="2000"/>
              </a:lnSpc>
              <a:buSzPct val="36000"/>
              <a:buFont typeface="Arial" panose="020B0604020202020204" pitchFamily="34" charset="0"/>
              <a:tabLst>
                <a:tab pos="996950" algn="l"/>
              </a:tabLst>
              <a:defRPr sz="1600">
                <a:solidFill>
                  <a:srgbClr val="666666"/>
                </a:solidFill>
                <a:latin typeface="Arial" panose="020B0604020202020204" pitchFamily="34" charset="0"/>
              </a:defRPr>
            </a:lvl3pPr>
            <a:lvl4pPr marL="1600200" indent="-228600">
              <a:lnSpc>
                <a:spcPts val="2000"/>
              </a:lnSpc>
              <a:buClr>
                <a:srgbClr val="666666"/>
              </a:buClr>
              <a:buSzPct val="36000"/>
              <a:buBlip>
                <a:blip r:embed="rId3"/>
              </a:buBlip>
              <a:tabLst>
                <a:tab pos="996950" algn="l"/>
              </a:tabLst>
              <a:defRPr sz="1600">
                <a:solidFill>
                  <a:srgbClr val="666666"/>
                </a:solidFill>
                <a:latin typeface="Arial" panose="020B0604020202020204" pitchFamily="34" charset="0"/>
              </a:defRPr>
            </a:lvl4pPr>
            <a:lvl5pPr marL="2057400" indent="-228600">
              <a:lnSpc>
                <a:spcPts val="2000"/>
              </a:lnSpc>
              <a:buClr>
                <a:srgbClr val="666666"/>
              </a:buClr>
              <a:buFont typeface="Arial" panose="020B0604020202020204" pitchFamily="34" charset="0"/>
              <a:buChar char="-"/>
              <a:tabLst>
                <a:tab pos="996950" algn="l"/>
              </a:tabLst>
              <a:defRPr sz="1600">
                <a:solidFill>
                  <a:srgbClr val="666666"/>
                </a:solidFill>
                <a:latin typeface="Arial" panose="020B0604020202020204" pitchFamily="34" charset="0"/>
              </a:defRPr>
            </a:lvl5pPr>
            <a:lvl6pPr marL="2514600" indent="-228600" eaLnBrk="0" fontAlgn="base" hangingPunct="0">
              <a:lnSpc>
                <a:spcPts val="2000"/>
              </a:lnSpc>
              <a:spcBef>
                <a:spcPct val="0"/>
              </a:spcBef>
              <a:spcAft>
                <a:spcPct val="0"/>
              </a:spcAft>
              <a:buClr>
                <a:srgbClr val="666666"/>
              </a:buClr>
              <a:buFont typeface="Arial" panose="020B0604020202020204" pitchFamily="34" charset="0"/>
              <a:buChar char="-"/>
              <a:tabLst>
                <a:tab pos="996950" algn="l"/>
              </a:tabLst>
              <a:defRPr sz="1600">
                <a:solidFill>
                  <a:srgbClr val="666666"/>
                </a:solidFill>
                <a:latin typeface="Arial" panose="020B0604020202020204" pitchFamily="34" charset="0"/>
              </a:defRPr>
            </a:lvl6pPr>
            <a:lvl7pPr marL="2971800" indent="-228600" eaLnBrk="0" fontAlgn="base" hangingPunct="0">
              <a:lnSpc>
                <a:spcPts val="2000"/>
              </a:lnSpc>
              <a:spcBef>
                <a:spcPct val="0"/>
              </a:spcBef>
              <a:spcAft>
                <a:spcPct val="0"/>
              </a:spcAft>
              <a:buClr>
                <a:srgbClr val="666666"/>
              </a:buClr>
              <a:buFont typeface="Arial" panose="020B0604020202020204" pitchFamily="34" charset="0"/>
              <a:buChar char="-"/>
              <a:tabLst>
                <a:tab pos="996950" algn="l"/>
              </a:tabLst>
              <a:defRPr sz="1600">
                <a:solidFill>
                  <a:srgbClr val="666666"/>
                </a:solidFill>
                <a:latin typeface="Arial" panose="020B0604020202020204" pitchFamily="34" charset="0"/>
              </a:defRPr>
            </a:lvl7pPr>
            <a:lvl8pPr marL="3429000" indent="-228600" eaLnBrk="0" fontAlgn="base" hangingPunct="0">
              <a:lnSpc>
                <a:spcPts val="2000"/>
              </a:lnSpc>
              <a:spcBef>
                <a:spcPct val="0"/>
              </a:spcBef>
              <a:spcAft>
                <a:spcPct val="0"/>
              </a:spcAft>
              <a:buClr>
                <a:srgbClr val="666666"/>
              </a:buClr>
              <a:buFont typeface="Arial" panose="020B0604020202020204" pitchFamily="34" charset="0"/>
              <a:buChar char="-"/>
              <a:tabLst>
                <a:tab pos="996950" algn="l"/>
              </a:tabLst>
              <a:defRPr sz="1600">
                <a:solidFill>
                  <a:srgbClr val="666666"/>
                </a:solidFill>
                <a:latin typeface="Arial" panose="020B0604020202020204" pitchFamily="34" charset="0"/>
              </a:defRPr>
            </a:lvl8pPr>
            <a:lvl9pPr marL="3886200" indent="-228600" eaLnBrk="0" fontAlgn="base" hangingPunct="0">
              <a:lnSpc>
                <a:spcPts val="2000"/>
              </a:lnSpc>
              <a:spcBef>
                <a:spcPct val="0"/>
              </a:spcBef>
              <a:spcAft>
                <a:spcPct val="0"/>
              </a:spcAft>
              <a:buClr>
                <a:srgbClr val="666666"/>
              </a:buClr>
              <a:buFont typeface="Arial" panose="020B0604020202020204" pitchFamily="34" charset="0"/>
              <a:buChar char="-"/>
              <a:tabLst>
                <a:tab pos="996950" algn="l"/>
              </a:tabLst>
              <a:defRPr sz="1600">
                <a:solidFill>
                  <a:srgbClr val="666666"/>
                </a:solidFill>
                <a:latin typeface="Arial" panose="020B0604020202020204" pitchFamily="34" charset="0"/>
              </a:defRPr>
            </a:lvl9pPr>
          </a:lstStyle>
          <a:p>
            <a:pPr algn="just" eaLnBrk="1" hangingPunct="1">
              <a:spcAft>
                <a:spcPct val="0"/>
              </a:spcAft>
              <a:buFontTx/>
              <a:buNone/>
            </a:pPr>
            <a:r>
              <a:rPr lang="en-US" altLang="fr-FR" sz="1050" dirty="0">
                <a:solidFill>
                  <a:schemeClr val="tx1"/>
                </a:solidFill>
                <a:ea typeface="Times" panose="02020603050405020304" pitchFamily="18" charset="0"/>
                <a:cs typeface="Times" panose="02020603050405020304" pitchFamily="18" charset="0"/>
              </a:rPr>
              <a:t>The </a:t>
            </a:r>
            <a:r>
              <a:rPr lang="en-US" altLang="fr-FR" sz="1050" dirty="0">
                <a:solidFill>
                  <a:srgbClr val="008000"/>
                </a:solidFill>
                <a:ea typeface="Times" panose="02020603050405020304" pitchFamily="18" charset="0"/>
                <a:cs typeface="Times" panose="02020603050405020304" pitchFamily="18" charset="0"/>
              </a:rPr>
              <a:t>codes communicate through a data exchange mechanism</a:t>
            </a:r>
            <a:r>
              <a:rPr lang="en-US" altLang="fr-FR" sz="1050" dirty="0">
                <a:solidFill>
                  <a:schemeClr val="tx1"/>
                </a:solidFill>
                <a:ea typeface="Times" panose="02020603050405020304" pitchFamily="18" charset="0"/>
                <a:cs typeface="Times" panose="02020603050405020304" pitchFamily="18" charset="0"/>
              </a:rPr>
              <a:t> that achieves the desired physical coupling and makes it possible to describe a series of processes such as:</a:t>
            </a:r>
            <a:endParaRPr lang="fr-FR" altLang="fr-FR" sz="1050" dirty="0">
              <a:solidFill>
                <a:schemeClr val="tx1"/>
              </a:solidFill>
            </a:endParaRPr>
          </a:p>
          <a:p>
            <a:pPr algn="just">
              <a:spcAft>
                <a:spcPct val="0"/>
              </a:spcAft>
              <a:buFont typeface="Symbol" panose="05050102010706020507" pitchFamily="18" charset="2"/>
              <a:buChar char=""/>
            </a:pPr>
            <a:r>
              <a:rPr lang="en-US" altLang="fr-FR" sz="1050" dirty="0">
                <a:solidFill>
                  <a:schemeClr val="tx1"/>
                </a:solidFill>
                <a:ea typeface="Times" panose="02020603050405020304" pitchFamily="18" charset="0"/>
                <a:cs typeface="Times" panose="02020603050405020304" pitchFamily="18" charset="0"/>
              </a:rPr>
              <a:t>effect of helium expulsion during thermal transients on the proximity cryogenics;</a:t>
            </a:r>
            <a:endParaRPr lang="fr-FR" altLang="fr-FR" sz="1050" dirty="0">
              <a:solidFill>
                <a:schemeClr val="tx1"/>
              </a:solidFill>
            </a:endParaRPr>
          </a:p>
          <a:p>
            <a:pPr algn="just">
              <a:spcAft>
                <a:spcPct val="0"/>
              </a:spcAft>
              <a:buFont typeface="Symbol" panose="05050102010706020507" pitchFamily="18" charset="2"/>
              <a:buChar char=""/>
            </a:pPr>
            <a:r>
              <a:rPr lang="en-US" altLang="fr-FR" sz="1050" dirty="0">
                <a:solidFill>
                  <a:schemeClr val="tx1"/>
                </a:solidFill>
                <a:ea typeface="Times" panose="02020603050405020304" pitchFamily="18" charset="0"/>
                <a:cs typeface="Times" panose="02020603050405020304" pitchFamily="18" charset="0"/>
              </a:rPr>
              <a:t>evolution of the coil current during quench, including the effect of quench resistance;</a:t>
            </a:r>
            <a:endParaRPr lang="fr-FR" altLang="fr-FR" sz="1050" dirty="0">
              <a:solidFill>
                <a:schemeClr val="tx1"/>
              </a:solidFill>
            </a:endParaRPr>
          </a:p>
          <a:p>
            <a:pPr algn="just">
              <a:spcAft>
                <a:spcPct val="0"/>
              </a:spcAft>
              <a:buFont typeface="Symbol" panose="05050102010706020507" pitchFamily="18" charset="2"/>
              <a:buChar char=""/>
            </a:pPr>
            <a:r>
              <a:rPr lang="en-US" altLang="fr-FR" sz="1050" dirty="0">
                <a:solidFill>
                  <a:schemeClr val="tx1"/>
                </a:solidFill>
                <a:ea typeface="Times" panose="02020603050405020304" pitchFamily="18" charset="0"/>
                <a:cs typeface="Times" panose="02020603050405020304" pitchFamily="18" charset="0"/>
              </a:rPr>
              <a:t>cooling of a coil with thermally coupled parallel channels;</a:t>
            </a:r>
            <a:endParaRPr lang="fr-FR" altLang="fr-FR" sz="1050" dirty="0">
              <a:solidFill>
                <a:schemeClr val="tx1"/>
              </a:solidFill>
            </a:endParaRPr>
          </a:p>
        </p:txBody>
      </p:sp>
      <p:sp>
        <p:nvSpPr>
          <p:cNvPr id="7" name="Rectangle 3"/>
          <p:cNvSpPr>
            <a:spLocks noChangeArrowheads="1"/>
          </p:cNvSpPr>
          <p:nvPr/>
        </p:nvSpPr>
        <p:spPr bwMode="auto">
          <a:xfrm>
            <a:off x="239713" y="879237"/>
            <a:ext cx="8605838"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Aft>
                <a:spcPts val="400"/>
              </a:spcAft>
              <a:buFont typeface="Arial" panose="020B0604020202020204" pitchFamily="34" charset="0"/>
              <a:tabLst>
                <a:tab pos="996950" algn="l"/>
              </a:tabLst>
              <a:defRPr sz="2200">
                <a:solidFill>
                  <a:schemeClr val="tx2"/>
                </a:solidFill>
                <a:latin typeface="Arial" panose="020B0604020202020204" pitchFamily="34" charset="0"/>
              </a:defRPr>
            </a:lvl1pPr>
            <a:lvl2pPr marL="742950" indent="-285750">
              <a:lnSpc>
                <a:spcPts val="2000"/>
              </a:lnSpc>
              <a:buSzPct val="90000"/>
              <a:buBlip>
                <a:blip r:embed="rId2"/>
              </a:buBlip>
              <a:tabLst>
                <a:tab pos="996950" algn="l"/>
              </a:tabLst>
              <a:defRPr sz="1600">
                <a:solidFill>
                  <a:srgbClr val="666666"/>
                </a:solidFill>
                <a:latin typeface="Arial" panose="020B0604020202020204" pitchFamily="34" charset="0"/>
              </a:defRPr>
            </a:lvl2pPr>
            <a:lvl3pPr marL="1143000" indent="-228600">
              <a:lnSpc>
                <a:spcPts val="2000"/>
              </a:lnSpc>
              <a:buSzPct val="36000"/>
              <a:buFont typeface="Arial" panose="020B0604020202020204" pitchFamily="34" charset="0"/>
              <a:tabLst>
                <a:tab pos="996950" algn="l"/>
              </a:tabLst>
              <a:defRPr sz="1600">
                <a:solidFill>
                  <a:srgbClr val="666666"/>
                </a:solidFill>
                <a:latin typeface="Arial" panose="020B0604020202020204" pitchFamily="34" charset="0"/>
              </a:defRPr>
            </a:lvl3pPr>
            <a:lvl4pPr marL="1600200" indent="-228600">
              <a:lnSpc>
                <a:spcPts val="2000"/>
              </a:lnSpc>
              <a:buClr>
                <a:srgbClr val="666666"/>
              </a:buClr>
              <a:buSzPct val="36000"/>
              <a:buBlip>
                <a:blip r:embed="rId3"/>
              </a:buBlip>
              <a:tabLst>
                <a:tab pos="996950" algn="l"/>
              </a:tabLst>
              <a:defRPr sz="1600">
                <a:solidFill>
                  <a:srgbClr val="666666"/>
                </a:solidFill>
                <a:latin typeface="Arial" panose="020B0604020202020204" pitchFamily="34" charset="0"/>
              </a:defRPr>
            </a:lvl4pPr>
            <a:lvl5pPr marL="2057400" indent="-228600">
              <a:lnSpc>
                <a:spcPts val="2000"/>
              </a:lnSpc>
              <a:buClr>
                <a:srgbClr val="666666"/>
              </a:buClr>
              <a:buFont typeface="Arial" panose="020B0604020202020204" pitchFamily="34" charset="0"/>
              <a:buChar char="-"/>
              <a:tabLst>
                <a:tab pos="996950" algn="l"/>
              </a:tabLst>
              <a:defRPr sz="1600">
                <a:solidFill>
                  <a:srgbClr val="666666"/>
                </a:solidFill>
                <a:latin typeface="Arial" panose="020B0604020202020204" pitchFamily="34" charset="0"/>
              </a:defRPr>
            </a:lvl5pPr>
            <a:lvl6pPr marL="2514600" indent="-228600" eaLnBrk="0" fontAlgn="base" hangingPunct="0">
              <a:lnSpc>
                <a:spcPts val="2000"/>
              </a:lnSpc>
              <a:spcBef>
                <a:spcPct val="0"/>
              </a:spcBef>
              <a:spcAft>
                <a:spcPct val="0"/>
              </a:spcAft>
              <a:buClr>
                <a:srgbClr val="666666"/>
              </a:buClr>
              <a:buFont typeface="Arial" panose="020B0604020202020204" pitchFamily="34" charset="0"/>
              <a:buChar char="-"/>
              <a:tabLst>
                <a:tab pos="996950" algn="l"/>
              </a:tabLst>
              <a:defRPr sz="1600">
                <a:solidFill>
                  <a:srgbClr val="666666"/>
                </a:solidFill>
                <a:latin typeface="Arial" panose="020B0604020202020204" pitchFamily="34" charset="0"/>
              </a:defRPr>
            </a:lvl6pPr>
            <a:lvl7pPr marL="2971800" indent="-228600" eaLnBrk="0" fontAlgn="base" hangingPunct="0">
              <a:lnSpc>
                <a:spcPts val="2000"/>
              </a:lnSpc>
              <a:spcBef>
                <a:spcPct val="0"/>
              </a:spcBef>
              <a:spcAft>
                <a:spcPct val="0"/>
              </a:spcAft>
              <a:buClr>
                <a:srgbClr val="666666"/>
              </a:buClr>
              <a:buFont typeface="Arial" panose="020B0604020202020204" pitchFamily="34" charset="0"/>
              <a:buChar char="-"/>
              <a:tabLst>
                <a:tab pos="996950" algn="l"/>
              </a:tabLst>
              <a:defRPr sz="1600">
                <a:solidFill>
                  <a:srgbClr val="666666"/>
                </a:solidFill>
                <a:latin typeface="Arial" panose="020B0604020202020204" pitchFamily="34" charset="0"/>
              </a:defRPr>
            </a:lvl7pPr>
            <a:lvl8pPr marL="3429000" indent="-228600" eaLnBrk="0" fontAlgn="base" hangingPunct="0">
              <a:lnSpc>
                <a:spcPts val="2000"/>
              </a:lnSpc>
              <a:spcBef>
                <a:spcPct val="0"/>
              </a:spcBef>
              <a:spcAft>
                <a:spcPct val="0"/>
              </a:spcAft>
              <a:buClr>
                <a:srgbClr val="666666"/>
              </a:buClr>
              <a:buFont typeface="Arial" panose="020B0604020202020204" pitchFamily="34" charset="0"/>
              <a:buChar char="-"/>
              <a:tabLst>
                <a:tab pos="996950" algn="l"/>
              </a:tabLst>
              <a:defRPr sz="1600">
                <a:solidFill>
                  <a:srgbClr val="666666"/>
                </a:solidFill>
                <a:latin typeface="Arial" panose="020B0604020202020204" pitchFamily="34" charset="0"/>
              </a:defRPr>
            </a:lvl8pPr>
            <a:lvl9pPr marL="3886200" indent="-228600" eaLnBrk="0" fontAlgn="base" hangingPunct="0">
              <a:lnSpc>
                <a:spcPts val="2000"/>
              </a:lnSpc>
              <a:spcBef>
                <a:spcPct val="0"/>
              </a:spcBef>
              <a:spcAft>
                <a:spcPct val="0"/>
              </a:spcAft>
              <a:buClr>
                <a:srgbClr val="666666"/>
              </a:buClr>
              <a:buFont typeface="Arial" panose="020B0604020202020204" pitchFamily="34" charset="0"/>
              <a:buChar char="-"/>
              <a:tabLst>
                <a:tab pos="996950" algn="l"/>
              </a:tabLst>
              <a:defRPr sz="1600">
                <a:solidFill>
                  <a:srgbClr val="666666"/>
                </a:solidFill>
                <a:latin typeface="Arial" panose="020B0604020202020204" pitchFamily="34" charset="0"/>
              </a:defRPr>
            </a:lvl9pPr>
          </a:lstStyle>
          <a:p>
            <a:pPr algn="just" eaLnBrk="1" hangingPunct="1">
              <a:spcAft>
                <a:spcPct val="0"/>
              </a:spcAft>
              <a:buFontTx/>
              <a:buNone/>
            </a:pPr>
            <a:r>
              <a:rPr lang="en-US" altLang="fr-FR" sz="1200" dirty="0">
                <a:solidFill>
                  <a:schemeClr val="tx1"/>
                </a:solidFill>
                <a:ea typeface="Times" panose="02020603050405020304" pitchFamily="18" charset="0"/>
                <a:cs typeface="Times" panose="02020603050405020304" pitchFamily="18" charset="0"/>
              </a:rPr>
              <a:t>The </a:t>
            </a:r>
            <a:r>
              <a:rPr lang="en-US" altLang="fr-FR" sz="1200" dirty="0" err="1">
                <a:solidFill>
                  <a:schemeClr val="tx1"/>
                </a:solidFill>
                <a:ea typeface="Times" panose="02020603050405020304" pitchFamily="18" charset="0"/>
                <a:cs typeface="Times" panose="02020603050405020304" pitchFamily="18" charset="0"/>
              </a:rPr>
              <a:t>CryoSoft</a:t>
            </a:r>
            <a:r>
              <a:rPr lang="en-US" altLang="fr-FR" sz="1200" dirty="0">
                <a:solidFill>
                  <a:schemeClr val="tx1"/>
                </a:solidFill>
                <a:ea typeface="Times" panose="02020603050405020304" pitchFamily="18" charset="0"/>
                <a:cs typeface="Times" panose="02020603050405020304" pitchFamily="18" charset="0"/>
              </a:rPr>
              <a:t> suite of codes </a:t>
            </a:r>
            <a:r>
              <a:rPr lang="en-US" altLang="fr-FR" sz="1200" dirty="0">
                <a:solidFill>
                  <a:schemeClr val="accent2"/>
                </a:solidFill>
                <a:ea typeface="Times" panose="02020603050405020304" pitchFamily="18" charset="0"/>
                <a:cs typeface="Times" panose="02020603050405020304" pitchFamily="18" charset="0"/>
              </a:rPr>
              <a:t>THEA</a:t>
            </a:r>
            <a:r>
              <a:rPr lang="en-US" altLang="fr-FR" sz="1200" dirty="0">
                <a:solidFill>
                  <a:schemeClr val="tx1"/>
                </a:solidFill>
                <a:ea typeface="Times" panose="02020603050405020304" pitchFamily="18" charset="0"/>
                <a:cs typeface="Times" panose="02020603050405020304" pitchFamily="18" charset="0"/>
              </a:rPr>
              <a:t> [2] (Thermal, Hydraulic and Electric Analysis of Superconducting Cables), </a:t>
            </a:r>
            <a:r>
              <a:rPr lang="en-US" altLang="fr-FR" sz="1200" dirty="0">
                <a:solidFill>
                  <a:schemeClr val="accent2"/>
                </a:solidFill>
                <a:ea typeface="Times" panose="02020603050405020304" pitchFamily="18" charset="0"/>
                <a:cs typeface="Times" panose="02020603050405020304" pitchFamily="18" charset="0"/>
              </a:rPr>
              <a:t>FLOWER</a:t>
            </a:r>
            <a:r>
              <a:rPr lang="en-US" altLang="fr-FR" sz="1200" dirty="0">
                <a:solidFill>
                  <a:schemeClr val="tx1"/>
                </a:solidFill>
                <a:ea typeface="Times" panose="02020603050405020304" pitchFamily="18" charset="0"/>
                <a:cs typeface="Times" panose="02020603050405020304" pitchFamily="18" charset="0"/>
              </a:rPr>
              <a:t> [3] (Hydraulic Network Simulation), </a:t>
            </a:r>
            <a:r>
              <a:rPr lang="en-US" altLang="fr-FR" sz="1200" dirty="0">
                <a:solidFill>
                  <a:schemeClr val="accent2"/>
                </a:solidFill>
                <a:ea typeface="Times" panose="02020603050405020304" pitchFamily="18" charset="0"/>
                <a:cs typeface="Times" panose="02020603050405020304" pitchFamily="18" charset="0"/>
              </a:rPr>
              <a:t>POWER</a:t>
            </a:r>
            <a:r>
              <a:rPr lang="en-US" altLang="fr-FR" sz="1200" dirty="0">
                <a:solidFill>
                  <a:schemeClr val="tx1"/>
                </a:solidFill>
                <a:ea typeface="Times" panose="02020603050405020304" pitchFamily="18" charset="0"/>
                <a:cs typeface="Times" panose="02020603050405020304" pitchFamily="18" charset="0"/>
              </a:rPr>
              <a:t> (Electric Network Simulation of Magnetic Systems), and </a:t>
            </a:r>
            <a:r>
              <a:rPr lang="en-US" altLang="fr-FR" sz="1200" dirty="0">
                <a:solidFill>
                  <a:schemeClr val="accent2"/>
                </a:solidFill>
                <a:ea typeface="Times" panose="02020603050405020304" pitchFamily="18" charset="0"/>
                <a:cs typeface="Times" panose="02020603050405020304" pitchFamily="18" charset="0"/>
              </a:rPr>
              <a:t>HEATER</a:t>
            </a:r>
            <a:r>
              <a:rPr lang="en-US" altLang="fr-FR" sz="1200" dirty="0">
                <a:solidFill>
                  <a:schemeClr val="tx1"/>
                </a:solidFill>
                <a:ea typeface="Times" panose="02020603050405020304" pitchFamily="18" charset="0"/>
                <a:cs typeface="Times" panose="02020603050405020304" pitchFamily="18" charset="0"/>
              </a:rPr>
              <a:t> provides a basis for well </a:t>
            </a:r>
            <a:r>
              <a:rPr lang="en-US" altLang="fr-FR" sz="1200" dirty="0" err="1">
                <a:solidFill>
                  <a:schemeClr val="tx1"/>
                </a:solidFill>
                <a:ea typeface="Times" panose="02020603050405020304" pitchFamily="18" charset="0"/>
                <a:cs typeface="Times" panose="02020603050405020304" pitchFamily="18" charset="0"/>
              </a:rPr>
              <a:t>optimised</a:t>
            </a:r>
            <a:r>
              <a:rPr lang="en-US" altLang="fr-FR" sz="1200" dirty="0">
                <a:solidFill>
                  <a:schemeClr val="tx1"/>
                </a:solidFill>
                <a:ea typeface="Times" panose="02020603050405020304" pitchFamily="18" charset="0"/>
                <a:cs typeface="Times" panose="02020603050405020304" pitchFamily="18" charset="0"/>
              </a:rPr>
              <a:t> and flexible tools for the analysis of specific issues in superconducting magnet systems. </a:t>
            </a:r>
            <a:r>
              <a:rPr lang="en-US" altLang="fr-FR" sz="1200" dirty="0">
                <a:solidFill>
                  <a:schemeClr val="accent2"/>
                </a:solidFill>
                <a:ea typeface="Times" panose="02020603050405020304" pitchFamily="18" charset="0"/>
                <a:cs typeface="Times" panose="02020603050405020304" pitchFamily="18" charset="0"/>
              </a:rPr>
              <a:t>SUPERMAGNET</a:t>
            </a:r>
            <a:r>
              <a:rPr lang="en-US" altLang="fr-FR" sz="1200" dirty="0">
                <a:solidFill>
                  <a:schemeClr val="tx1"/>
                </a:solidFill>
                <a:ea typeface="Times" panose="02020603050405020304" pitchFamily="18" charset="0"/>
                <a:cs typeface="Times" panose="02020603050405020304" pitchFamily="18" charset="0"/>
              </a:rPr>
              <a:t> is the manager application that launches two or more of the above codes, schedules their communication and terminates execution as appropriate. </a:t>
            </a:r>
          </a:p>
        </p:txBody>
      </p:sp>
      <p:sp>
        <p:nvSpPr>
          <p:cNvPr id="8" name="Rectangle 3"/>
          <p:cNvSpPr>
            <a:spLocks noChangeArrowheads="1"/>
          </p:cNvSpPr>
          <p:nvPr/>
        </p:nvSpPr>
        <p:spPr bwMode="auto">
          <a:xfrm>
            <a:off x="239713" y="607774"/>
            <a:ext cx="860583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Aft>
                <a:spcPts val="400"/>
              </a:spcAft>
              <a:buFont typeface="Arial" panose="020B0604020202020204" pitchFamily="34" charset="0"/>
              <a:tabLst>
                <a:tab pos="996950" algn="l"/>
              </a:tabLst>
              <a:defRPr sz="2200">
                <a:solidFill>
                  <a:schemeClr val="tx2"/>
                </a:solidFill>
                <a:latin typeface="Arial" panose="020B0604020202020204" pitchFamily="34" charset="0"/>
              </a:defRPr>
            </a:lvl1pPr>
            <a:lvl2pPr marL="742950" indent="-285750">
              <a:lnSpc>
                <a:spcPts val="2000"/>
              </a:lnSpc>
              <a:buSzPct val="90000"/>
              <a:buBlip>
                <a:blip r:embed="rId2"/>
              </a:buBlip>
              <a:tabLst>
                <a:tab pos="996950" algn="l"/>
              </a:tabLst>
              <a:defRPr sz="1600">
                <a:solidFill>
                  <a:srgbClr val="666666"/>
                </a:solidFill>
                <a:latin typeface="Arial" panose="020B0604020202020204" pitchFamily="34" charset="0"/>
              </a:defRPr>
            </a:lvl2pPr>
            <a:lvl3pPr marL="1143000" indent="-228600">
              <a:lnSpc>
                <a:spcPts val="2000"/>
              </a:lnSpc>
              <a:buSzPct val="36000"/>
              <a:buFont typeface="Arial" panose="020B0604020202020204" pitchFamily="34" charset="0"/>
              <a:tabLst>
                <a:tab pos="996950" algn="l"/>
              </a:tabLst>
              <a:defRPr sz="1600">
                <a:solidFill>
                  <a:srgbClr val="666666"/>
                </a:solidFill>
                <a:latin typeface="Arial" panose="020B0604020202020204" pitchFamily="34" charset="0"/>
              </a:defRPr>
            </a:lvl3pPr>
            <a:lvl4pPr marL="1600200" indent="-228600">
              <a:lnSpc>
                <a:spcPts val="2000"/>
              </a:lnSpc>
              <a:buClr>
                <a:srgbClr val="666666"/>
              </a:buClr>
              <a:buSzPct val="36000"/>
              <a:buBlip>
                <a:blip r:embed="rId3"/>
              </a:buBlip>
              <a:tabLst>
                <a:tab pos="996950" algn="l"/>
              </a:tabLst>
              <a:defRPr sz="1600">
                <a:solidFill>
                  <a:srgbClr val="666666"/>
                </a:solidFill>
                <a:latin typeface="Arial" panose="020B0604020202020204" pitchFamily="34" charset="0"/>
              </a:defRPr>
            </a:lvl4pPr>
            <a:lvl5pPr marL="2057400" indent="-228600">
              <a:lnSpc>
                <a:spcPts val="2000"/>
              </a:lnSpc>
              <a:buClr>
                <a:srgbClr val="666666"/>
              </a:buClr>
              <a:buFont typeface="Arial" panose="020B0604020202020204" pitchFamily="34" charset="0"/>
              <a:buChar char="-"/>
              <a:tabLst>
                <a:tab pos="996950" algn="l"/>
              </a:tabLst>
              <a:defRPr sz="1600">
                <a:solidFill>
                  <a:srgbClr val="666666"/>
                </a:solidFill>
                <a:latin typeface="Arial" panose="020B0604020202020204" pitchFamily="34" charset="0"/>
              </a:defRPr>
            </a:lvl5pPr>
            <a:lvl6pPr marL="2514600" indent="-228600" eaLnBrk="0" fontAlgn="base" hangingPunct="0">
              <a:lnSpc>
                <a:spcPts val="2000"/>
              </a:lnSpc>
              <a:spcBef>
                <a:spcPct val="0"/>
              </a:spcBef>
              <a:spcAft>
                <a:spcPct val="0"/>
              </a:spcAft>
              <a:buClr>
                <a:srgbClr val="666666"/>
              </a:buClr>
              <a:buFont typeface="Arial" panose="020B0604020202020204" pitchFamily="34" charset="0"/>
              <a:buChar char="-"/>
              <a:tabLst>
                <a:tab pos="996950" algn="l"/>
              </a:tabLst>
              <a:defRPr sz="1600">
                <a:solidFill>
                  <a:srgbClr val="666666"/>
                </a:solidFill>
                <a:latin typeface="Arial" panose="020B0604020202020204" pitchFamily="34" charset="0"/>
              </a:defRPr>
            </a:lvl6pPr>
            <a:lvl7pPr marL="2971800" indent="-228600" eaLnBrk="0" fontAlgn="base" hangingPunct="0">
              <a:lnSpc>
                <a:spcPts val="2000"/>
              </a:lnSpc>
              <a:spcBef>
                <a:spcPct val="0"/>
              </a:spcBef>
              <a:spcAft>
                <a:spcPct val="0"/>
              </a:spcAft>
              <a:buClr>
                <a:srgbClr val="666666"/>
              </a:buClr>
              <a:buFont typeface="Arial" panose="020B0604020202020204" pitchFamily="34" charset="0"/>
              <a:buChar char="-"/>
              <a:tabLst>
                <a:tab pos="996950" algn="l"/>
              </a:tabLst>
              <a:defRPr sz="1600">
                <a:solidFill>
                  <a:srgbClr val="666666"/>
                </a:solidFill>
                <a:latin typeface="Arial" panose="020B0604020202020204" pitchFamily="34" charset="0"/>
              </a:defRPr>
            </a:lvl7pPr>
            <a:lvl8pPr marL="3429000" indent="-228600" eaLnBrk="0" fontAlgn="base" hangingPunct="0">
              <a:lnSpc>
                <a:spcPts val="2000"/>
              </a:lnSpc>
              <a:spcBef>
                <a:spcPct val="0"/>
              </a:spcBef>
              <a:spcAft>
                <a:spcPct val="0"/>
              </a:spcAft>
              <a:buClr>
                <a:srgbClr val="666666"/>
              </a:buClr>
              <a:buFont typeface="Arial" panose="020B0604020202020204" pitchFamily="34" charset="0"/>
              <a:buChar char="-"/>
              <a:tabLst>
                <a:tab pos="996950" algn="l"/>
              </a:tabLst>
              <a:defRPr sz="1600">
                <a:solidFill>
                  <a:srgbClr val="666666"/>
                </a:solidFill>
                <a:latin typeface="Arial" panose="020B0604020202020204" pitchFamily="34" charset="0"/>
              </a:defRPr>
            </a:lvl8pPr>
            <a:lvl9pPr marL="3886200" indent="-228600" eaLnBrk="0" fontAlgn="base" hangingPunct="0">
              <a:lnSpc>
                <a:spcPts val="2000"/>
              </a:lnSpc>
              <a:spcBef>
                <a:spcPct val="0"/>
              </a:spcBef>
              <a:spcAft>
                <a:spcPct val="0"/>
              </a:spcAft>
              <a:buClr>
                <a:srgbClr val="666666"/>
              </a:buClr>
              <a:buFont typeface="Arial" panose="020B0604020202020204" pitchFamily="34" charset="0"/>
              <a:buChar char="-"/>
              <a:tabLst>
                <a:tab pos="996950" algn="l"/>
              </a:tabLst>
              <a:defRPr sz="1600">
                <a:solidFill>
                  <a:srgbClr val="666666"/>
                </a:solidFill>
                <a:latin typeface="Arial" panose="020B0604020202020204" pitchFamily="34" charset="0"/>
              </a:defRPr>
            </a:lvl9pPr>
          </a:lstStyle>
          <a:p>
            <a:pPr eaLnBrk="1" hangingPunct="1">
              <a:spcAft>
                <a:spcPct val="0"/>
              </a:spcAft>
              <a:buFontTx/>
              <a:buNone/>
            </a:pPr>
            <a:r>
              <a:rPr lang="en-US" altLang="fr-FR" sz="1400" b="1" dirty="0" err="1">
                <a:solidFill>
                  <a:schemeClr val="tx1"/>
                </a:solidFill>
                <a:ea typeface="Times" panose="02020603050405020304" pitchFamily="18" charset="0"/>
                <a:cs typeface="Times" panose="02020603050405020304" pitchFamily="18" charset="0"/>
              </a:rPr>
              <a:t>SuperMagnet</a:t>
            </a:r>
            <a:r>
              <a:rPr lang="en-US" altLang="fr-FR" sz="1400" b="1" dirty="0">
                <a:solidFill>
                  <a:schemeClr val="tx1"/>
                </a:solidFill>
                <a:ea typeface="Times" panose="02020603050405020304" pitchFamily="18" charset="0"/>
                <a:cs typeface="Times" panose="02020603050405020304" pitchFamily="18" charset="0"/>
              </a:rPr>
              <a:t> Code [1] </a:t>
            </a:r>
            <a:r>
              <a:rPr lang="en-US" altLang="fr-FR" sz="1400" b="1" dirty="0" smtClean="0">
                <a:solidFill>
                  <a:schemeClr val="tx1"/>
                </a:solidFill>
                <a:ea typeface="Times" panose="02020603050405020304" pitchFamily="18" charset="0"/>
                <a:cs typeface="Times" panose="02020603050405020304" pitchFamily="18" charset="0"/>
              </a:rPr>
              <a:t>and </a:t>
            </a:r>
            <a:r>
              <a:rPr lang="en-US" altLang="fr-FR" sz="1400" b="1" dirty="0">
                <a:solidFill>
                  <a:schemeClr val="tx1"/>
                </a:solidFill>
                <a:ea typeface="Times" panose="02020603050405020304" pitchFamily="18" charset="0"/>
                <a:cs typeface="Times" panose="02020603050405020304" pitchFamily="18" charset="0"/>
              </a:rPr>
              <a:t>commercialized by Horizon </a:t>
            </a:r>
            <a:r>
              <a:rPr lang="en-US" altLang="fr-FR" sz="1400" b="1" dirty="0" smtClean="0">
                <a:solidFill>
                  <a:schemeClr val="tx1"/>
                </a:solidFill>
                <a:ea typeface="Times" panose="02020603050405020304" pitchFamily="18" charset="0"/>
                <a:cs typeface="Times" panose="02020603050405020304" pitchFamily="18" charset="0"/>
              </a:rPr>
              <a:t>Technology</a:t>
            </a:r>
            <a:endParaRPr lang="en-US" altLang="fr-FR" sz="1400" b="1" dirty="0">
              <a:solidFill>
                <a:schemeClr val="tx1"/>
              </a:solidFill>
              <a:ea typeface="Times" panose="02020603050405020304" pitchFamily="18" charset="0"/>
              <a:cs typeface="Times" panose="02020603050405020304" pitchFamily="18" charset="0"/>
            </a:endParaRPr>
          </a:p>
        </p:txBody>
      </p:sp>
      <p:pic>
        <p:nvPicPr>
          <p:cNvPr id="9" name="Imag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94395" y="1901001"/>
            <a:ext cx="4196667" cy="22249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8"/>
          <p:cNvSpPr>
            <a:spLocks noChangeArrowheads="1"/>
          </p:cNvSpPr>
          <p:nvPr/>
        </p:nvSpPr>
        <p:spPr bwMode="auto">
          <a:xfrm>
            <a:off x="157163" y="4459562"/>
            <a:ext cx="8688388"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Aft>
                <a:spcPts val="400"/>
              </a:spcAft>
              <a:buFont typeface="Arial" panose="020B0604020202020204" pitchFamily="34" charset="0"/>
              <a:defRPr sz="2200">
                <a:solidFill>
                  <a:schemeClr val="tx2"/>
                </a:solidFill>
                <a:latin typeface="Arial" panose="020B0604020202020204" pitchFamily="34" charset="0"/>
              </a:defRPr>
            </a:lvl1pPr>
            <a:lvl2pPr marL="742950" indent="-285750">
              <a:lnSpc>
                <a:spcPts val="2000"/>
              </a:lnSpc>
              <a:buSzPct val="90000"/>
              <a:buBlip>
                <a:blip r:embed="rId2"/>
              </a:buBlip>
              <a:defRPr sz="1600">
                <a:solidFill>
                  <a:srgbClr val="666666"/>
                </a:solidFill>
                <a:latin typeface="Arial" panose="020B0604020202020204" pitchFamily="34" charset="0"/>
              </a:defRPr>
            </a:lvl2pPr>
            <a:lvl3pPr marL="1143000" indent="-228600">
              <a:lnSpc>
                <a:spcPts val="2000"/>
              </a:lnSpc>
              <a:buSzPct val="36000"/>
              <a:buFont typeface="Arial" panose="020B0604020202020204" pitchFamily="34" charset="0"/>
              <a:defRPr sz="1600">
                <a:solidFill>
                  <a:srgbClr val="666666"/>
                </a:solidFill>
                <a:latin typeface="Arial" panose="020B0604020202020204" pitchFamily="34" charset="0"/>
              </a:defRPr>
            </a:lvl3pPr>
            <a:lvl4pPr marL="1600200" indent="-228600">
              <a:lnSpc>
                <a:spcPts val="2000"/>
              </a:lnSpc>
              <a:buClr>
                <a:srgbClr val="666666"/>
              </a:buClr>
              <a:buSzPct val="36000"/>
              <a:buBlip>
                <a:blip r:embed="rId3"/>
              </a:buBlip>
              <a:defRPr sz="1600">
                <a:solidFill>
                  <a:srgbClr val="666666"/>
                </a:solidFill>
                <a:latin typeface="Arial" panose="020B0604020202020204" pitchFamily="34" charset="0"/>
              </a:defRPr>
            </a:lvl4pPr>
            <a:lvl5pPr marL="2057400" indent="-228600">
              <a:lnSpc>
                <a:spcPts val="2000"/>
              </a:lnSpc>
              <a:buClr>
                <a:srgbClr val="666666"/>
              </a:buClr>
              <a:buFont typeface="Arial" panose="020B0604020202020204" pitchFamily="34" charset="0"/>
              <a:buChar char="-"/>
              <a:defRPr sz="1600">
                <a:solidFill>
                  <a:srgbClr val="666666"/>
                </a:solidFill>
                <a:latin typeface="Arial" panose="020B0604020202020204" pitchFamily="34" charset="0"/>
              </a:defRPr>
            </a:lvl5pPr>
            <a:lvl6pPr marL="2514600" indent="-228600" eaLnBrk="0" fontAlgn="base" hangingPunct="0">
              <a:lnSpc>
                <a:spcPts val="2000"/>
              </a:lnSpc>
              <a:spcBef>
                <a:spcPct val="0"/>
              </a:spcBef>
              <a:spcAft>
                <a:spcPct val="0"/>
              </a:spcAft>
              <a:buClr>
                <a:srgbClr val="666666"/>
              </a:buClr>
              <a:buFont typeface="Arial" panose="020B0604020202020204" pitchFamily="34" charset="0"/>
              <a:buChar char="-"/>
              <a:defRPr sz="1600">
                <a:solidFill>
                  <a:srgbClr val="666666"/>
                </a:solidFill>
                <a:latin typeface="Arial" panose="020B0604020202020204" pitchFamily="34" charset="0"/>
              </a:defRPr>
            </a:lvl6pPr>
            <a:lvl7pPr marL="2971800" indent="-228600" eaLnBrk="0" fontAlgn="base" hangingPunct="0">
              <a:lnSpc>
                <a:spcPts val="2000"/>
              </a:lnSpc>
              <a:spcBef>
                <a:spcPct val="0"/>
              </a:spcBef>
              <a:spcAft>
                <a:spcPct val="0"/>
              </a:spcAft>
              <a:buClr>
                <a:srgbClr val="666666"/>
              </a:buClr>
              <a:buFont typeface="Arial" panose="020B0604020202020204" pitchFamily="34" charset="0"/>
              <a:buChar char="-"/>
              <a:defRPr sz="1600">
                <a:solidFill>
                  <a:srgbClr val="666666"/>
                </a:solidFill>
                <a:latin typeface="Arial" panose="020B0604020202020204" pitchFamily="34" charset="0"/>
              </a:defRPr>
            </a:lvl7pPr>
            <a:lvl8pPr marL="3429000" indent="-228600" eaLnBrk="0" fontAlgn="base" hangingPunct="0">
              <a:lnSpc>
                <a:spcPts val="2000"/>
              </a:lnSpc>
              <a:spcBef>
                <a:spcPct val="0"/>
              </a:spcBef>
              <a:spcAft>
                <a:spcPct val="0"/>
              </a:spcAft>
              <a:buClr>
                <a:srgbClr val="666666"/>
              </a:buClr>
              <a:buFont typeface="Arial" panose="020B0604020202020204" pitchFamily="34" charset="0"/>
              <a:buChar char="-"/>
              <a:defRPr sz="1600">
                <a:solidFill>
                  <a:srgbClr val="666666"/>
                </a:solidFill>
                <a:latin typeface="Arial" panose="020B0604020202020204" pitchFamily="34" charset="0"/>
              </a:defRPr>
            </a:lvl8pPr>
            <a:lvl9pPr marL="3886200" indent="-228600" eaLnBrk="0" fontAlgn="base" hangingPunct="0">
              <a:lnSpc>
                <a:spcPts val="2000"/>
              </a:lnSpc>
              <a:spcBef>
                <a:spcPct val="0"/>
              </a:spcBef>
              <a:spcAft>
                <a:spcPct val="0"/>
              </a:spcAft>
              <a:buClr>
                <a:srgbClr val="666666"/>
              </a:buClr>
              <a:buFont typeface="Arial" panose="020B0604020202020204" pitchFamily="34" charset="0"/>
              <a:buChar char="-"/>
              <a:defRPr sz="1600">
                <a:solidFill>
                  <a:srgbClr val="666666"/>
                </a:solidFill>
                <a:latin typeface="Arial" panose="020B0604020202020204" pitchFamily="34" charset="0"/>
              </a:defRPr>
            </a:lvl9pPr>
          </a:lstStyle>
          <a:p>
            <a:pPr eaLnBrk="1" hangingPunct="1">
              <a:spcAft>
                <a:spcPct val="0"/>
              </a:spcAft>
            </a:pPr>
            <a:r>
              <a:rPr lang="en-GB" altLang="fr-FR" sz="1000" b="1" dirty="0">
                <a:solidFill>
                  <a:srgbClr val="008000"/>
                </a:solidFill>
              </a:rPr>
              <a:t>[1]</a:t>
            </a:r>
            <a:r>
              <a:rPr lang="en-US" altLang="fr-FR" sz="1000" b="1" dirty="0">
                <a:solidFill>
                  <a:srgbClr val="008000"/>
                </a:solidFill>
              </a:rPr>
              <a:t> </a:t>
            </a:r>
            <a:r>
              <a:rPr lang="en-US" altLang="fr-FR" sz="1000" b="1" dirty="0" err="1">
                <a:solidFill>
                  <a:srgbClr val="008000"/>
                </a:solidFill>
              </a:rPr>
              <a:t>Bagnasco</a:t>
            </a:r>
            <a:r>
              <a:rPr lang="en-US" altLang="fr-FR" sz="1000" b="1" dirty="0">
                <a:solidFill>
                  <a:srgbClr val="008000"/>
                </a:solidFill>
              </a:rPr>
              <a:t> M et al. Progress in the Integrated Simulation of Thermal-Hydraulic Operation of the ITER Magnet System. </a:t>
            </a:r>
            <a:r>
              <a:rPr lang="en-US" altLang="fr-FR" sz="1000" b="1" i="1" dirty="0">
                <a:solidFill>
                  <a:srgbClr val="008000"/>
                </a:solidFill>
              </a:rPr>
              <a:t>IEEE Transactions on Applied Superconductivity</a:t>
            </a:r>
            <a:r>
              <a:rPr lang="en-US" altLang="fr-FR" sz="1000" b="1" dirty="0">
                <a:solidFill>
                  <a:srgbClr val="008000"/>
                </a:solidFill>
              </a:rPr>
              <a:t> 2010; 20-3: 411-414.</a:t>
            </a:r>
            <a:endParaRPr lang="en-US" altLang="ja-JP" sz="1000" b="1" dirty="0">
              <a:solidFill>
                <a:srgbClr val="008000"/>
              </a:solidFill>
              <a:ea typeface="ＭＳ Ｐゴシック" panose="020B0600070205080204" pitchFamily="34" charset="-128"/>
            </a:endParaRPr>
          </a:p>
        </p:txBody>
      </p:sp>
      <p:sp>
        <p:nvSpPr>
          <p:cNvPr id="11" name="Espace réservé du contenu 4"/>
          <p:cNvSpPr txBox="1">
            <a:spLocks/>
          </p:cNvSpPr>
          <p:nvPr/>
        </p:nvSpPr>
        <p:spPr>
          <a:xfrm>
            <a:off x="4792436" y="3190647"/>
            <a:ext cx="4296149" cy="1123562"/>
          </a:xfrm>
          <a:prstGeom prst="rect">
            <a:avLst/>
          </a:prstGeom>
        </p:spPr>
        <p:txBody>
          <a:bodyPr/>
          <a:lstStyle>
            <a:lvl1pPr marL="923925" algn="l" rtl="0" eaLnBrk="0" fontAlgn="base" hangingPunct="0">
              <a:spcBef>
                <a:spcPct val="0"/>
              </a:spcBef>
              <a:spcAft>
                <a:spcPts val="400"/>
              </a:spcAft>
              <a:buFont typeface="Arial" charset="0"/>
              <a:defRPr sz="2200" kern="1200">
                <a:solidFill>
                  <a:schemeClr val="tx2"/>
                </a:solidFill>
                <a:latin typeface="+mn-lt"/>
                <a:ea typeface="+mn-ea"/>
                <a:cs typeface="+mn-cs"/>
              </a:defRPr>
            </a:lvl1pPr>
            <a:lvl2pPr marL="360363" indent="-360363" algn="l" rtl="0" eaLnBrk="0" fontAlgn="base" hangingPunct="0">
              <a:lnSpc>
                <a:spcPts val="2000"/>
              </a:lnSpc>
              <a:spcBef>
                <a:spcPct val="0"/>
              </a:spcBef>
              <a:spcAft>
                <a:spcPct val="0"/>
              </a:spcAft>
              <a:buSzPct val="90000"/>
              <a:buBlip>
                <a:blip r:embed="rId2"/>
              </a:buBlip>
              <a:defRPr sz="1600" kern="1200">
                <a:solidFill>
                  <a:srgbClr val="666666"/>
                </a:solidFill>
                <a:latin typeface="+mn-lt"/>
                <a:ea typeface="+mn-ea"/>
                <a:cs typeface="+mn-cs"/>
              </a:defRPr>
            </a:lvl2pPr>
            <a:lvl3pPr marL="361950" algn="l" rtl="0" eaLnBrk="0" fontAlgn="base" hangingPunct="0">
              <a:lnSpc>
                <a:spcPts val="2000"/>
              </a:lnSpc>
              <a:spcBef>
                <a:spcPct val="0"/>
              </a:spcBef>
              <a:spcAft>
                <a:spcPct val="0"/>
              </a:spcAft>
              <a:buSzPct val="36000"/>
              <a:buFont typeface="Arial" charset="0"/>
              <a:defRPr sz="1600" kern="1200">
                <a:solidFill>
                  <a:srgbClr val="666666"/>
                </a:solidFill>
                <a:latin typeface="+mn-lt"/>
                <a:ea typeface="+mn-ea"/>
                <a:cs typeface="+mn-cs"/>
              </a:defRPr>
            </a:lvl3pPr>
            <a:lvl4pPr marL="1009650" indent="-238125" algn="l" rtl="0" eaLnBrk="0" fontAlgn="base" hangingPunct="0">
              <a:lnSpc>
                <a:spcPts val="2000"/>
              </a:lnSpc>
              <a:spcBef>
                <a:spcPct val="0"/>
              </a:spcBef>
              <a:spcAft>
                <a:spcPct val="0"/>
              </a:spcAft>
              <a:buClr>
                <a:srgbClr val="666666"/>
              </a:buClr>
              <a:buSzPct val="36000"/>
              <a:buBlip>
                <a:blip r:embed="rId3"/>
              </a:buBlip>
              <a:defRPr sz="1600" kern="1200">
                <a:solidFill>
                  <a:srgbClr val="666666"/>
                </a:solidFill>
                <a:latin typeface="+mn-lt"/>
                <a:ea typeface="+mn-ea"/>
                <a:cs typeface="+mn-cs"/>
              </a:defRPr>
            </a:lvl4pPr>
            <a:lvl5pPr marL="1133475" indent="-114300" algn="l" rtl="0" eaLnBrk="0" fontAlgn="base" hangingPunct="0">
              <a:lnSpc>
                <a:spcPts val="2000"/>
              </a:lnSpc>
              <a:spcBef>
                <a:spcPct val="0"/>
              </a:spcBef>
              <a:spcAft>
                <a:spcPct val="0"/>
              </a:spcAft>
              <a:buClr>
                <a:srgbClr val="666666"/>
              </a:buClr>
              <a:buFont typeface="Arial" charset="0"/>
              <a:buChar char="-"/>
              <a:defRPr sz="1600" kern="1200">
                <a:solidFill>
                  <a:srgbClr val="666666"/>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eaLnBrk="1" hangingPunct="1">
              <a:spcAft>
                <a:spcPct val="0"/>
              </a:spcAft>
            </a:pPr>
            <a:r>
              <a:rPr lang="en-US" altLang="fr-FR" sz="1200" b="1" dirty="0" smtClean="0">
                <a:solidFill>
                  <a:schemeClr val="accent2"/>
                </a:solidFill>
                <a:ea typeface="Times" pitchFamily="18" charset="0"/>
                <a:cs typeface="Times" pitchFamily="18" charset="0"/>
              </a:rPr>
              <a:t>Numerical Scientific codes to be used as references for normal operation and quench studies</a:t>
            </a:r>
          </a:p>
          <a:p>
            <a:pPr marL="171450" indent="-171450" eaLnBrk="1" hangingPunct="1">
              <a:spcAft>
                <a:spcPct val="0"/>
              </a:spcAft>
              <a:buFont typeface="Wingdings" panose="05000000000000000000" pitchFamily="2" charset="2"/>
              <a:buChar char="à"/>
            </a:pPr>
            <a:r>
              <a:rPr lang="en-US" altLang="fr-FR" sz="1200" b="1" dirty="0" smtClean="0">
                <a:solidFill>
                  <a:schemeClr val="accent2"/>
                </a:solidFill>
                <a:ea typeface="Times" pitchFamily="18" charset="0"/>
                <a:cs typeface="Times" pitchFamily="18" charset="0"/>
                <a:sym typeface="Wingdings" panose="05000000000000000000" pitchFamily="2" charset="2"/>
              </a:rPr>
              <a:t>Only code maintained by ITER-IO (previously also </a:t>
            </a:r>
            <a:r>
              <a:rPr lang="en-US" altLang="fr-FR" sz="1200" b="1" dirty="0" err="1" smtClean="0">
                <a:solidFill>
                  <a:schemeClr val="accent2"/>
                </a:solidFill>
                <a:ea typeface="Times" pitchFamily="18" charset="0"/>
                <a:cs typeface="Times" pitchFamily="18" charset="0"/>
                <a:sym typeface="Wingdings" panose="05000000000000000000" pitchFamily="2" charset="2"/>
              </a:rPr>
              <a:t>Vincenta</a:t>
            </a:r>
            <a:r>
              <a:rPr lang="en-US" altLang="fr-FR" sz="1200" b="1" dirty="0" smtClean="0">
                <a:solidFill>
                  <a:schemeClr val="accent2"/>
                </a:solidFill>
                <a:ea typeface="Times" pitchFamily="18" charset="0"/>
                <a:cs typeface="Times" pitchFamily="18" charset="0"/>
                <a:sym typeface="Wingdings" panose="05000000000000000000" pitchFamily="2" charset="2"/>
              </a:rPr>
              <a:t> &amp; </a:t>
            </a:r>
            <a:r>
              <a:rPr lang="en-US" altLang="fr-FR" sz="1200" b="1" dirty="0" err="1" smtClean="0">
                <a:solidFill>
                  <a:schemeClr val="accent2"/>
                </a:solidFill>
                <a:ea typeface="Times" pitchFamily="18" charset="0"/>
                <a:cs typeface="Times" pitchFamily="18" charset="0"/>
                <a:sym typeface="Wingdings" panose="05000000000000000000" pitchFamily="2" charset="2"/>
              </a:rPr>
              <a:t>Venecia</a:t>
            </a:r>
            <a:r>
              <a:rPr lang="en-US" altLang="fr-FR" sz="1200" b="1" dirty="0" smtClean="0">
                <a:solidFill>
                  <a:schemeClr val="accent2"/>
                </a:solidFill>
                <a:ea typeface="Times" pitchFamily="18" charset="0"/>
                <a:cs typeface="Times" pitchFamily="18" charset="0"/>
                <a:sym typeface="Wingdings" panose="05000000000000000000" pitchFamily="2" charset="2"/>
              </a:rPr>
              <a:t>, Russian code)</a:t>
            </a:r>
          </a:p>
          <a:p>
            <a:pPr marL="171450" indent="-171450" eaLnBrk="1" hangingPunct="1">
              <a:spcAft>
                <a:spcPct val="0"/>
              </a:spcAft>
              <a:buFont typeface="Wingdings" panose="05000000000000000000" pitchFamily="2" charset="2"/>
              <a:buChar char="à"/>
            </a:pPr>
            <a:r>
              <a:rPr lang="en-US" altLang="fr-FR" sz="1200" b="1" dirty="0" smtClean="0">
                <a:solidFill>
                  <a:schemeClr val="accent2"/>
                </a:solidFill>
                <a:ea typeface="Times" pitchFamily="18" charset="0"/>
                <a:cs typeface="Times" pitchFamily="18" charset="0"/>
                <a:sym typeface="Wingdings" panose="05000000000000000000" pitchFamily="2" charset="2"/>
              </a:rPr>
              <a:t>Important execution time consuming (THEA, Flower, HEATER)</a:t>
            </a:r>
          </a:p>
          <a:p>
            <a:pPr marL="171450" indent="-171450" eaLnBrk="1" hangingPunct="1">
              <a:spcAft>
                <a:spcPct val="0"/>
              </a:spcAft>
              <a:buFont typeface="Wingdings" panose="05000000000000000000" pitchFamily="2" charset="2"/>
              <a:buChar char="à"/>
            </a:pPr>
            <a:r>
              <a:rPr lang="en-US" altLang="fr-FR" sz="1200" b="1" dirty="0" smtClean="0">
                <a:solidFill>
                  <a:schemeClr val="accent2"/>
                </a:solidFill>
                <a:ea typeface="Times" pitchFamily="18" charset="0"/>
                <a:cs typeface="Times" pitchFamily="18" charset="0"/>
                <a:sym typeface="Wingdings" panose="05000000000000000000" pitchFamily="2" charset="2"/>
              </a:rPr>
              <a:t>Possibility to use other platform for calculations ?</a:t>
            </a:r>
            <a:endParaRPr lang="en-US" altLang="fr-FR" sz="1200" dirty="0">
              <a:solidFill>
                <a:schemeClr val="accent2"/>
              </a:solidFill>
              <a:ea typeface="Times" pitchFamily="18" charset="0"/>
              <a:cs typeface="Times" pitchFamily="18" charset="0"/>
            </a:endParaRPr>
          </a:p>
        </p:txBody>
      </p:sp>
    </p:spTree>
    <p:extLst>
      <p:ext uri="{BB962C8B-B14F-4D97-AF65-F5344CB8AC3E}">
        <p14:creationId xmlns:p14="http://schemas.microsoft.com/office/powerpoint/2010/main" val="303335510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solidFill>
                  <a:srgbClr val="C00000"/>
                </a:solidFill>
              </a:rPr>
              <a:t>JT-60SA TFC THEA CODE &amp; MODELS</a:t>
            </a:r>
            <a:endParaRPr lang="fr-FR" dirty="0">
              <a:solidFill>
                <a:srgbClr val="C00000"/>
              </a:solidFill>
            </a:endParaRPr>
          </a:p>
        </p:txBody>
      </p:sp>
      <p:sp>
        <p:nvSpPr>
          <p:cNvPr id="5" name="Espace réservé du numéro de diapositive 4"/>
          <p:cNvSpPr>
            <a:spLocks noGrp="1"/>
          </p:cNvSpPr>
          <p:nvPr>
            <p:ph type="sldNum" sz="quarter" idx="4"/>
          </p:nvPr>
        </p:nvSpPr>
        <p:spPr/>
        <p:txBody>
          <a:bodyPr/>
          <a:lstStyle/>
          <a:p>
            <a:pPr algn="ctr"/>
            <a:fld id="{854A34C9-9A4B-6445-85E1-F779B5E87362}" type="slidenum">
              <a:rPr lang="fr-FR" sz="700" smtClean="0">
                <a:solidFill>
                  <a:schemeClr val="bg1"/>
                </a:solidFill>
                <a:latin typeface="Arial" charset="0"/>
                <a:ea typeface="Arial" charset="0"/>
                <a:cs typeface="Arial" charset="0"/>
              </a:rPr>
              <a:pPr algn="ctr"/>
              <a:t>14</a:t>
            </a:fld>
            <a:endParaRPr lang="fr-FR" sz="700" dirty="0">
              <a:solidFill>
                <a:schemeClr val="bg1"/>
              </a:solidFill>
              <a:latin typeface="Arial" charset="0"/>
              <a:ea typeface="Arial" charset="0"/>
              <a:cs typeface="Arial" charset="0"/>
            </a:endParaRPr>
          </a:p>
        </p:txBody>
      </p:sp>
      <p:pic>
        <p:nvPicPr>
          <p:cNvPr id="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43690" y="-101247"/>
            <a:ext cx="2200310" cy="13316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 Box 5"/>
          <p:cNvSpPr txBox="1">
            <a:spLocks noChangeArrowheads="1"/>
          </p:cNvSpPr>
          <p:nvPr/>
        </p:nvSpPr>
        <p:spPr bwMode="auto">
          <a:xfrm>
            <a:off x="7183612" y="2254610"/>
            <a:ext cx="1720466" cy="350835"/>
          </a:xfrm>
          <a:prstGeom prst="rect">
            <a:avLst/>
          </a:prstGeom>
          <a:solidFill>
            <a:srgbClr val="FF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1" tIns="45705" rIns="91411" bIns="45705">
            <a:spAutoFit/>
          </a:bodyPr>
          <a:lstStyle>
            <a:lvl1pPr defTabSz="539750">
              <a:spcAft>
                <a:spcPts val="400"/>
              </a:spcAft>
              <a:buFont typeface="Arial" panose="020B0604020202020204" pitchFamily="34" charset="0"/>
              <a:defRPr sz="2200">
                <a:solidFill>
                  <a:schemeClr val="tx2"/>
                </a:solidFill>
                <a:latin typeface="Arial" panose="020B0604020202020204" pitchFamily="34" charset="0"/>
              </a:defRPr>
            </a:lvl1pPr>
            <a:lvl2pPr marL="742950" indent="-285750" defTabSz="539750">
              <a:lnSpc>
                <a:spcPts val="2000"/>
              </a:lnSpc>
              <a:buSzPct val="90000"/>
              <a:buBlip>
                <a:blip r:embed="rId3"/>
              </a:buBlip>
              <a:defRPr sz="1600">
                <a:solidFill>
                  <a:srgbClr val="666666"/>
                </a:solidFill>
                <a:latin typeface="Arial" panose="020B0604020202020204" pitchFamily="34" charset="0"/>
              </a:defRPr>
            </a:lvl2pPr>
            <a:lvl3pPr marL="1143000" indent="-228600" defTabSz="539750">
              <a:lnSpc>
                <a:spcPts val="2000"/>
              </a:lnSpc>
              <a:buSzPct val="36000"/>
              <a:buFont typeface="Arial" panose="020B0604020202020204" pitchFamily="34" charset="0"/>
              <a:defRPr sz="1600">
                <a:solidFill>
                  <a:srgbClr val="666666"/>
                </a:solidFill>
                <a:latin typeface="Arial" panose="020B0604020202020204" pitchFamily="34" charset="0"/>
              </a:defRPr>
            </a:lvl3pPr>
            <a:lvl4pPr marL="1600200" indent="-228600" defTabSz="539750">
              <a:lnSpc>
                <a:spcPts val="2000"/>
              </a:lnSpc>
              <a:buClr>
                <a:srgbClr val="666666"/>
              </a:buClr>
              <a:buSzPct val="36000"/>
              <a:buBlip>
                <a:blip r:embed="rId4"/>
              </a:buBlip>
              <a:defRPr sz="1600">
                <a:solidFill>
                  <a:srgbClr val="666666"/>
                </a:solidFill>
                <a:latin typeface="Arial" panose="020B0604020202020204" pitchFamily="34" charset="0"/>
              </a:defRPr>
            </a:lvl4pPr>
            <a:lvl5pPr marL="2057400" indent="-228600" defTabSz="539750">
              <a:lnSpc>
                <a:spcPts val="2000"/>
              </a:lnSpc>
              <a:buClr>
                <a:srgbClr val="666666"/>
              </a:buClr>
              <a:buFont typeface="Arial" panose="020B0604020202020204" pitchFamily="34" charset="0"/>
              <a:buChar char="-"/>
              <a:defRPr sz="1600">
                <a:solidFill>
                  <a:srgbClr val="666666"/>
                </a:solidFill>
                <a:latin typeface="Arial" panose="020B0604020202020204" pitchFamily="34" charset="0"/>
              </a:defRPr>
            </a:lvl5pPr>
            <a:lvl6pPr marL="2514600" indent="-228600" defTabSz="539750" eaLnBrk="0" fontAlgn="base" hangingPunct="0">
              <a:lnSpc>
                <a:spcPts val="2000"/>
              </a:lnSpc>
              <a:spcBef>
                <a:spcPct val="0"/>
              </a:spcBef>
              <a:spcAft>
                <a:spcPct val="0"/>
              </a:spcAft>
              <a:buClr>
                <a:srgbClr val="666666"/>
              </a:buClr>
              <a:buFont typeface="Arial" panose="020B0604020202020204" pitchFamily="34" charset="0"/>
              <a:buChar char="-"/>
              <a:defRPr sz="1600">
                <a:solidFill>
                  <a:srgbClr val="666666"/>
                </a:solidFill>
                <a:latin typeface="Arial" panose="020B0604020202020204" pitchFamily="34" charset="0"/>
              </a:defRPr>
            </a:lvl6pPr>
            <a:lvl7pPr marL="2971800" indent="-228600" defTabSz="539750" eaLnBrk="0" fontAlgn="base" hangingPunct="0">
              <a:lnSpc>
                <a:spcPts val="2000"/>
              </a:lnSpc>
              <a:spcBef>
                <a:spcPct val="0"/>
              </a:spcBef>
              <a:spcAft>
                <a:spcPct val="0"/>
              </a:spcAft>
              <a:buClr>
                <a:srgbClr val="666666"/>
              </a:buClr>
              <a:buFont typeface="Arial" panose="020B0604020202020204" pitchFamily="34" charset="0"/>
              <a:buChar char="-"/>
              <a:defRPr sz="1600">
                <a:solidFill>
                  <a:srgbClr val="666666"/>
                </a:solidFill>
                <a:latin typeface="Arial" panose="020B0604020202020204" pitchFamily="34" charset="0"/>
              </a:defRPr>
            </a:lvl7pPr>
            <a:lvl8pPr marL="3429000" indent="-228600" defTabSz="539750" eaLnBrk="0" fontAlgn="base" hangingPunct="0">
              <a:lnSpc>
                <a:spcPts val="2000"/>
              </a:lnSpc>
              <a:spcBef>
                <a:spcPct val="0"/>
              </a:spcBef>
              <a:spcAft>
                <a:spcPct val="0"/>
              </a:spcAft>
              <a:buClr>
                <a:srgbClr val="666666"/>
              </a:buClr>
              <a:buFont typeface="Arial" panose="020B0604020202020204" pitchFamily="34" charset="0"/>
              <a:buChar char="-"/>
              <a:defRPr sz="1600">
                <a:solidFill>
                  <a:srgbClr val="666666"/>
                </a:solidFill>
                <a:latin typeface="Arial" panose="020B0604020202020204" pitchFamily="34" charset="0"/>
              </a:defRPr>
            </a:lvl8pPr>
            <a:lvl9pPr marL="3886200" indent="-228600" defTabSz="539750" eaLnBrk="0" fontAlgn="base" hangingPunct="0">
              <a:lnSpc>
                <a:spcPts val="2000"/>
              </a:lnSpc>
              <a:spcBef>
                <a:spcPct val="0"/>
              </a:spcBef>
              <a:spcAft>
                <a:spcPct val="0"/>
              </a:spcAft>
              <a:buClr>
                <a:srgbClr val="666666"/>
              </a:buClr>
              <a:buFont typeface="Arial" panose="020B0604020202020204" pitchFamily="34" charset="0"/>
              <a:buChar char="-"/>
              <a:defRPr sz="1600">
                <a:solidFill>
                  <a:srgbClr val="666666"/>
                </a:solidFill>
                <a:latin typeface="Arial" panose="020B0604020202020204" pitchFamily="34" charset="0"/>
              </a:defRPr>
            </a:lvl9pPr>
          </a:lstStyle>
          <a:p>
            <a:pPr algn="ctr" eaLnBrk="1" hangingPunct="1">
              <a:lnSpc>
                <a:spcPct val="120000"/>
              </a:lnSpc>
              <a:spcAft>
                <a:spcPct val="0"/>
              </a:spcAft>
              <a:buFontTx/>
              <a:buNone/>
            </a:pPr>
            <a:r>
              <a:rPr lang="en-GB" altLang="fr-FR" sz="1200" dirty="0">
                <a:solidFill>
                  <a:schemeClr val="tx1"/>
                </a:solidFill>
              </a:rPr>
              <a:t>THEA</a:t>
            </a:r>
            <a:r>
              <a:rPr lang="en-GB" altLang="fr-FR" sz="1400" dirty="0">
                <a:solidFill>
                  <a:schemeClr val="tx1"/>
                </a:solidFill>
              </a:rPr>
              <a:t> </a:t>
            </a:r>
            <a:r>
              <a:rPr lang="en-GB" altLang="fr-FR" sz="1200" dirty="0">
                <a:solidFill>
                  <a:schemeClr val="tx1"/>
                </a:solidFill>
              </a:rPr>
              <a:t>Parameters</a:t>
            </a:r>
          </a:p>
        </p:txBody>
      </p:sp>
      <p:pic>
        <p:nvPicPr>
          <p:cNvPr id="8"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0181" y="653209"/>
            <a:ext cx="2867218" cy="14530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tangle 6"/>
          <p:cNvSpPr>
            <a:spLocks noChangeArrowheads="1"/>
          </p:cNvSpPr>
          <p:nvPr/>
        </p:nvSpPr>
        <p:spPr bwMode="auto">
          <a:xfrm>
            <a:off x="6500812" y="2552808"/>
            <a:ext cx="2706798" cy="20928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spcAft>
                <a:spcPts val="400"/>
              </a:spcAft>
              <a:buFont typeface="Arial" panose="020B0604020202020204" pitchFamily="34" charset="0"/>
              <a:defRPr sz="2200">
                <a:solidFill>
                  <a:schemeClr val="tx2"/>
                </a:solidFill>
                <a:latin typeface="Arial" panose="020B0604020202020204" pitchFamily="34" charset="0"/>
              </a:defRPr>
            </a:lvl1pPr>
            <a:lvl2pPr marL="742950" indent="-285750">
              <a:lnSpc>
                <a:spcPts val="2000"/>
              </a:lnSpc>
              <a:buSzPct val="90000"/>
              <a:buBlip>
                <a:blip r:embed="rId3"/>
              </a:buBlip>
              <a:defRPr sz="1600">
                <a:solidFill>
                  <a:srgbClr val="666666"/>
                </a:solidFill>
                <a:latin typeface="Arial" panose="020B0604020202020204" pitchFamily="34" charset="0"/>
              </a:defRPr>
            </a:lvl2pPr>
            <a:lvl3pPr marL="1143000" indent="-228600">
              <a:lnSpc>
                <a:spcPts val="2000"/>
              </a:lnSpc>
              <a:buSzPct val="36000"/>
              <a:buFont typeface="Arial" panose="020B0604020202020204" pitchFamily="34" charset="0"/>
              <a:defRPr sz="1600">
                <a:solidFill>
                  <a:srgbClr val="666666"/>
                </a:solidFill>
                <a:latin typeface="Arial" panose="020B0604020202020204" pitchFamily="34" charset="0"/>
              </a:defRPr>
            </a:lvl3pPr>
            <a:lvl4pPr marL="1600200" indent="-228600">
              <a:lnSpc>
                <a:spcPts val="2000"/>
              </a:lnSpc>
              <a:buClr>
                <a:srgbClr val="666666"/>
              </a:buClr>
              <a:buSzPct val="36000"/>
              <a:buBlip>
                <a:blip r:embed="rId4"/>
              </a:buBlip>
              <a:defRPr sz="1600">
                <a:solidFill>
                  <a:srgbClr val="666666"/>
                </a:solidFill>
                <a:latin typeface="Arial" panose="020B0604020202020204" pitchFamily="34" charset="0"/>
              </a:defRPr>
            </a:lvl4pPr>
            <a:lvl5pPr marL="2057400" indent="-228600">
              <a:lnSpc>
                <a:spcPts val="2000"/>
              </a:lnSpc>
              <a:buClr>
                <a:srgbClr val="666666"/>
              </a:buClr>
              <a:buFont typeface="Arial" panose="020B0604020202020204" pitchFamily="34" charset="0"/>
              <a:buChar char="-"/>
              <a:defRPr sz="1600">
                <a:solidFill>
                  <a:srgbClr val="666666"/>
                </a:solidFill>
                <a:latin typeface="Arial" panose="020B0604020202020204" pitchFamily="34" charset="0"/>
              </a:defRPr>
            </a:lvl5pPr>
            <a:lvl6pPr marL="2514600" indent="-228600" eaLnBrk="0" fontAlgn="base" hangingPunct="0">
              <a:lnSpc>
                <a:spcPts val="2000"/>
              </a:lnSpc>
              <a:spcBef>
                <a:spcPct val="0"/>
              </a:spcBef>
              <a:spcAft>
                <a:spcPct val="0"/>
              </a:spcAft>
              <a:buClr>
                <a:srgbClr val="666666"/>
              </a:buClr>
              <a:buFont typeface="Arial" panose="020B0604020202020204" pitchFamily="34" charset="0"/>
              <a:buChar char="-"/>
              <a:defRPr sz="1600">
                <a:solidFill>
                  <a:srgbClr val="666666"/>
                </a:solidFill>
                <a:latin typeface="Arial" panose="020B0604020202020204" pitchFamily="34" charset="0"/>
              </a:defRPr>
            </a:lvl6pPr>
            <a:lvl7pPr marL="2971800" indent="-228600" eaLnBrk="0" fontAlgn="base" hangingPunct="0">
              <a:lnSpc>
                <a:spcPts val="2000"/>
              </a:lnSpc>
              <a:spcBef>
                <a:spcPct val="0"/>
              </a:spcBef>
              <a:spcAft>
                <a:spcPct val="0"/>
              </a:spcAft>
              <a:buClr>
                <a:srgbClr val="666666"/>
              </a:buClr>
              <a:buFont typeface="Arial" panose="020B0604020202020204" pitchFamily="34" charset="0"/>
              <a:buChar char="-"/>
              <a:defRPr sz="1600">
                <a:solidFill>
                  <a:srgbClr val="666666"/>
                </a:solidFill>
                <a:latin typeface="Arial" panose="020B0604020202020204" pitchFamily="34" charset="0"/>
              </a:defRPr>
            </a:lvl7pPr>
            <a:lvl8pPr marL="3429000" indent="-228600" eaLnBrk="0" fontAlgn="base" hangingPunct="0">
              <a:lnSpc>
                <a:spcPts val="2000"/>
              </a:lnSpc>
              <a:spcBef>
                <a:spcPct val="0"/>
              </a:spcBef>
              <a:spcAft>
                <a:spcPct val="0"/>
              </a:spcAft>
              <a:buClr>
                <a:srgbClr val="666666"/>
              </a:buClr>
              <a:buFont typeface="Arial" panose="020B0604020202020204" pitchFamily="34" charset="0"/>
              <a:buChar char="-"/>
              <a:defRPr sz="1600">
                <a:solidFill>
                  <a:srgbClr val="666666"/>
                </a:solidFill>
                <a:latin typeface="Arial" panose="020B0604020202020204" pitchFamily="34" charset="0"/>
              </a:defRPr>
            </a:lvl8pPr>
            <a:lvl9pPr marL="3886200" indent="-228600" eaLnBrk="0" fontAlgn="base" hangingPunct="0">
              <a:lnSpc>
                <a:spcPts val="2000"/>
              </a:lnSpc>
              <a:spcBef>
                <a:spcPct val="0"/>
              </a:spcBef>
              <a:spcAft>
                <a:spcPct val="0"/>
              </a:spcAft>
              <a:buClr>
                <a:srgbClr val="666666"/>
              </a:buClr>
              <a:buFont typeface="Arial" panose="020B0604020202020204" pitchFamily="34" charset="0"/>
              <a:buChar char="-"/>
              <a:defRPr sz="1600">
                <a:solidFill>
                  <a:srgbClr val="666666"/>
                </a:solidFill>
                <a:latin typeface="Arial" panose="020B0604020202020204" pitchFamily="34" charset="0"/>
              </a:defRPr>
            </a:lvl9pPr>
          </a:lstStyle>
          <a:p>
            <a:pPr eaLnBrk="1" hangingPunct="1">
              <a:spcAft>
                <a:spcPct val="0"/>
              </a:spcAft>
              <a:buFontTx/>
              <a:buNone/>
            </a:pPr>
            <a:r>
              <a:rPr lang="en-GB" altLang="fr-FR" sz="1000" dirty="0">
                <a:solidFill>
                  <a:schemeClr val="tx1"/>
                </a:solidFill>
              </a:rPr>
              <a:t>THEA Code </a:t>
            </a:r>
            <a:r>
              <a:rPr lang="en-GB" altLang="fr-FR" sz="1000" dirty="0" smtClean="0">
                <a:solidFill>
                  <a:schemeClr val="tx1"/>
                </a:solidFill>
              </a:rPr>
              <a:t>[3]: </a:t>
            </a:r>
            <a:r>
              <a:rPr lang="en-GB" altLang="fr-FR" sz="1000" b="1" dirty="0" smtClean="0">
                <a:solidFill>
                  <a:schemeClr val="tx1"/>
                </a:solidFill>
              </a:rPr>
              <a:t>numerical </a:t>
            </a:r>
            <a:r>
              <a:rPr lang="en-GB" altLang="fr-FR" sz="1000" b="1" dirty="0">
                <a:solidFill>
                  <a:schemeClr val="tx1"/>
                </a:solidFill>
              </a:rPr>
              <a:t>implementation of a 1-D model</a:t>
            </a:r>
            <a:r>
              <a:rPr lang="en-GB" altLang="fr-FR" sz="1000" dirty="0">
                <a:solidFill>
                  <a:schemeClr val="tx1"/>
                </a:solidFill>
              </a:rPr>
              <a:t> for the </a:t>
            </a:r>
            <a:r>
              <a:rPr lang="en-GB" altLang="fr-FR" sz="1000" dirty="0" err="1">
                <a:solidFill>
                  <a:schemeClr val="tx1"/>
                </a:solidFill>
              </a:rPr>
              <a:t>thermohydraulic</a:t>
            </a:r>
            <a:r>
              <a:rPr lang="en-GB" altLang="fr-FR" sz="1000" dirty="0">
                <a:solidFill>
                  <a:schemeClr val="tx1"/>
                </a:solidFill>
              </a:rPr>
              <a:t> simulation of Cable In Conduit Conductor :</a:t>
            </a:r>
          </a:p>
          <a:p>
            <a:pPr eaLnBrk="1" hangingPunct="1">
              <a:spcAft>
                <a:spcPct val="0"/>
              </a:spcAft>
              <a:buFontTx/>
              <a:buNone/>
            </a:pPr>
            <a:r>
              <a:rPr lang="en-GB" altLang="fr-FR" sz="1000" b="1" dirty="0">
                <a:solidFill>
                  <a:schemeClr val="tx1"/>
                </a:solidFill>
                <a:sym typeface="Wingdings" panose="05000000000000000000" pitchFamily="2" charset="2"/>
              </a:rPr>
              <a:t> Mass, momentum and energy balance with C</a:t>
            </a:r>
            <a:r>
              <a:rPr lang="en-GB" altLang="fr-FR" sz="1000" b="1" dirty="0">
                <a:solidFill>
                  <a:schemeClr val="tx1"/>
                </a:solidFill>
              </a:rPr>
              <a:t>ompressible fluid </a:t>
            </a:r>
          </a:p>
          <a:p>
            <a:pPr eaLnBrk="1" hangingPunct="1">
              <a:spcAft>
                <a:spcPct val="0"/>
              </a:spcAft>
              <a:buFontTx/>
              <a:buNone/>
            </a:pPr>
            <a:r>
              <a:rPr lang="en-GB" altLang="fr-FR" sz="1000" dirty="0">
                <a:solidFill>
                  <a:schemeClr val="tx1"/>
                </a:solidFill>
                <a:sym typeface="Wingdings" panose="05000000000000000000" pitchFamily="2" charset="2"/>
              </a:rPr>
              <a:t> </a:t>
            </a:r>
            <a:r>
              <a:rPr lang="en-GB" altLang="fr-FR" sz="1000" dirty="0">
                <a:solidFill>
                  <a:schemeClr val="tx1"/>
                </a:solidFill>
              </a:rPr>
              <a:t>Model of 4 independent components</a:t>
            </a:r>
            <a:r>
              <a:rPr lang="en-GB" altLang="fr-FR" sz="1000" dirty="0" smtClean="0">
                <a:solidFill>
                  <a:schemeClr val="tx1"/>
                </a:solidFill>
              </a:rPr>
              <a:t>: </a:t>
            </a:r>
            <a:r>
              <a:rPr lang="en-GB" altLang="fr-FR" sz="1000" dirty="0">
                <a:solidFill>
                  <a:schemeClr val="tx1"/>
                </a:solidFill>
              </a:rPr>
              <a:t>strands</a:t>
            </a:r>
            <a:r>
              <a:rPr lang="en-GB" altLang="fr-FR" sz="1000" dirty="0" smtClean="0">
                <a:solidFill>
                  <a:schemeClr val="tx1"/>
                </a:solidFill>
              </a:rPr>
              <a:t>, </a:t>
            </a:r>
            <a:r>
              <a:rPr lang="en-GB" altLang="fr-FR" sz="1000" dirty="0">
                <a:solidFill>
                  <a:schemeClr val="tx1"/>
                </a:solidFill>
              </a:rPr>
              <a:t>conduit, </a:t>
            </a:r>
            <a:r>
              <a:rPr lang="en-GB" altLang="fr-FR" sz="1000" dirty="0" smtClean="0">
                <a:solidFill>
                  <a:schemeClr val="tx1"/>
                </a:solidFill>
              </a:rPr>
              <a:t>bundle </a:t>
            </a:r>
            <a:r>
              <a:rPr lang="en-GB" altLang="fr-FR" sz="1000" dirty="0">
                <a:solidFill>
                  <a:schemeClr val="tx1"/>
                </a:solidFill>
              </a:rPr>
              <a:t>helium and central helium.</a:t>
            </a:r>
          </a:p>
          <a:p>
            <a:pPr eaLnBrk="1" hangingPunct="1">
              <a:spcAft>
                <a:spcPct val="0"/>
              </a:spcAft>
              <a:buFontTx/>
              <a:buNone/>
            </a:pPr>
            <a:r>
              <a:rPr lang="en-GB" altLang="fr-FR" sz="1000" i="1" dirty="0">
                <a:solidFill>
                  <a:schemeClr val="tx1"/>
                </a:solidFill>
                <a:sym typeface="Wingdings" panose="05000000000000000000" pitchFamily="2" charset="2"/>
              </a:rPr>
              <a:t> I, B (</a:t>
            </a:r>
            <a:r>
              <a:rPr lang="en-GB" altLang="fr-FR" sz="1000" i="1" dirty="0" err="1">
                <a:solidFill>
                  <a:schemeClr val="tx1"/>
                </a:solidFill>
                <a:sym typeface="Wingdings" panose="05000000000000000000" pitchFamily="2" charset="2"/>
              </a:rPr>
              <a:t>x,t</a:t>
            </a:r>
            <a:r>
              <a:rPr lang="en-GB" altLang="fr-FR" sz="1000" i="1" dirty="0">
                <a:solidFill>
                  <a:schemeClr val="tx1"/>
                </a:solidFill>
                <a:sym typeface="Wingdings" panose="05000000000000000000" pitchFamily="2" charset="2"/>
              </a:rPr>
              <a:t>) </a:t>
            </a:r>
            <a:r>
              <a:rPr lang="en-GB" altLang="fr-FR" sz="1000" i="1" dirty="0">
                <a:solidFill>
                  <a:schemeClr val="tx1"/>
                </a:solidFill>
              </a:rPr>
              <a:t>during quench, </a:t>
            </a:r>
            <a:r>
              <a:rPr lang="en-GB" altLang="fr-FR" sz="1000" i="1" dirty="0" smtClean="0">
                <a:solidFill>
                  <a:schemeClr val="tx1"/>
                </a:solidFill>
              </a:rPr>
              <a:t>Joule </a:t>
            </a:r>
            <a:r>
              <a:rPr lang="en-GB" altLang="fr-FR" sz="1000" i="1" dirty="0">
                <a:solidFill>
                  <a:schemeClr val="tx1"/>
                </a:solidFill>
              </a:rPr>
              <a:t>heat generation </a:t>
            </a:r>
            <a:r>
              <a:rPr lang="en-GB" altLang="fr-FR" sz="1000" i="1" dirty="0" smtClean="0">
                <a:solidFill>
                  <a:schemeClr val="tx1"/>
                </a:solidFill>
              </a:rPr>
              <a:t> </a:t>
            </a:r>
            <a:r>
              <a:rPr lang="en-GB" altLang="fr-FR" sz="1000" i="1" dirty="0">
                <a:solidFill>
                  <a:schemeClr val="tx1"/>
                </a:solidFill>
              </a:rPr>
              <a:t>computed consistently with the non-linear critical current density correlation. </a:t>
            </a:r>
          </a:p>
          <a:p>
            <a:pPr eaLnBrk="1" hangingPunct="1">
              <a:spcAft>
                <a:spcPct val="0"/>
              </a:spcAft>
              <a:buFontTx/>
              <a:buNone/>
            </a:pPr>
            <a:r>
              <a:rPr lang="en-GB" altLang="fr-FR" sz="1000" i="1" dirty="0">
                <a:solidFill>
                  <a:schemeClr val="tx1"/>
                </a:solidFill>
                <a:sym typeface="Wingdings" panose="05000000000000000000" pitchFamily="2" charset="2"/>
              </a:rPr>
              <a:t> </a:t>
            </a:r>
            <a:r>
              <a:rPr lang="en-GB" altLang="fr-FR" sz="1000" i="1" dirty="0" smtClean="0">
                <a:solidFill>
                  <a:schemeClr val="tx1"/>
                </a:solidFill>
              </a:rPr>
              <a:t>solver </a:t>
            </a:r>
            <a:r>
              <a:rPr lang="en-GB" altLang="fr-FR" sz="1000" i="1" dirty="0">
                <a:solidFill>
                  <a:schemeClr val="tx1"/>
                </a:solidFill>
              </a:rPr>
              <a:t>decides whether a quench or a recovery has taken place. </a:t>
            </a:r>
          </a:p>
        </p:txBody>
      </p:sp>
      <p:sp>
        <p:nvSpPr>
          <p:cNvPr id="10" name="Rectangle 8"/>
          <p:cNvSpPr>
            <a:spLocks noChangeArrowheads="1"/>
          </p:cNvSpPr>
          <p:nvPr/>
        </p:nvSpPr>
        <p:spPr bwMode="auto">
          <a:xfrm>
            <a:off x="-42131" y="4698860"/>
            <a:ext cx="9692641"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Aft>
                <a:spcPts val="400"/>
              </a:spcAft>
              <a:buFont typeface="Arial" panose="020B0604020202020204" pitchFamily="34" charset="0"/>
              <a:defRPr sz="2200">
                <a:solidFill>
                  <a:schemeClr val="tx2"/>
                </a:solidFill>
                <a:latin typeface="Arial" panose="020B0604020202020204" pitchFamily="34" charset="0"/>
              </a:defRPr>
            </a:lvl1pPr>
            <a:lvl2pPr marL="742950" indent="-285750">
              <a:lnSpc>
                <a:spcPts val="2000"/>
              </a:lnSpc>
              <a:buSzPct val="90000"/>
              <a:buBlip>
                <a:blip r:embed="rId3"/>
              </a:buBlip>
              <a:defRPr sz="1600">
                <a:solidFill>
                  <a:srgbClr val="666666"/>
                </a:solidFill>
                <a:latin typeface="Arial" panose="020B0604020202020204" pitchFamily="34" charset="0"/>
              </a:defRPr>
            </a:lvl2pPr>
            <a:lvl3pPr marL="1143000" indent="-228600">
              <a:lnSpc>
                <a:spcPts val="2000"/>
              </a:lnSpc>
              <a:buSzPct val="36000"/>
              <a:buFont typeface="Arial" panose="020B0604020202020204" pitchFamily="34" charset="0"/>
              <a:defRPr sz="1600">
                <a:solidFill>
                  <a:srgbClr val="666666"/>
                </a:solidFill>
                <a:latin typeface="Arial" panose="020B0604020202020204" pitchFamily="34" charset="0"/>
              </a:defRPr>
            </a:lvl3pPr>
            <a:lvl4pPr marL="1600200" indent="-228600">
              <a:lnSpc>
                <a:spcPts val="2000"/>
              </a:lnSpc>
              <a:buClr>
                <a:srgbClr val="666666"/>
              </a:buClr>
              <a:buSzPct val="36000"/>
              <a:buBlip>
                <a:blip r:embed="rId4"/>
              </a:buBlip>
              <a:defRPr sz="1600">
                <a:solidFill>
                  <a:srgbClr val="666666"/>
                </a:solidFill>
                <a:latin typeface="Arial" panose="020B0604020202020204" pitchFamily="34" charset="0"/>
              </a:defRPr>
            </a:lvl4pPr>
            <a:lvl5pPr marL="2057400" indent="-228600">
              <a:lnSpc>
                <a:spcPts val="2000"/>
              </a:lnSpc>
              <a:buClr>
                <a:srgbClr val="666666"/>
              </a:buClr>
              <a:buFont typeface="Arial" panose="020B0604020202020204" pitchFamily="34" charset="0"/>
              <a:buChar char="-"/>
              <a:defRPr sz="1600">
                <a:solidFill>
                  <a:srgbClr val="666666"/>
                </a:solidFill>
                <a:latin typeface="Arial" panose="020B0604020202020204" pitchFamily="34" charset="0"/>
              </a:defRPr>
            </a:lvl5pPr>
            <a:lvl6pPr marL="2514600" indent="-228600" eaLnBrk="0" fontAlgn="base" hangingPunct="0">
              <a:lnSpc>
                <a:spcPts val="2000"/>
              </a:lnSpc>
              <a:spcBef>
                <a:spcPct val="0"/>
              </a:spcBef>
              <a:spcAft>
                <a:spcPct val="0"/>
              </a:spcAft>
              <a:buClr>
                <a:srgbClr val="666666"/>
              </a:buClr>
              <a:buFont typeface="Arial" panose="020B0604020202020204" pitchFamily="34" charset="0"/>
              <a:buChar char="-"/>
              <a:defRPr sz="1600">
                <a:solidFill>
                  <a:srgbClr val="666666"/>
                </a:solidFill>
                <a:latin typeface="Arial" panose="020B0604020202020204" pitchFamily="34" charset="0"/>
              </a:defRPr>
            </a:lvl6pPr>
            <a:lvl7pPr marL="2971800" indent="-228600" eaLnBrk="0" fontAlgn="base" hangingPunct="0">
              <a:lnSpc>
                <a:spcPts val="2000"/>
              </a:lnSpc>
              <a:spcBef>
                <a:spcPct val="0"/>
              </a:spcBef>
              <a:spcAft>
                <a:spcPct val="0"/>
              </a:spcAft>
              <a:buClr>
                <a:srgbClr val="666666"/>
              </a:buClr>
              <a:buFont typeface="Arial" panose="020B0604020202020204" pitchFamily="34" charset="0"/>
              <a:buChar char="-"/>
              <a:defRPr sz="1600">
                <a:solidFill>
                  <a:srgbClr val="666666"/>
                </a:solidFill>
                <a:latin typeface="Arial" panose="020B0604020202020204" pitchFamily="34" charset="0"/>
              </a:defRPr>
            </a:lvl7pPr>
            <a:lvl8pPr marL="3429000" indent="-228600" eaLnBrk="0" fontAlgn="base" hangingPunct="0">
              <a:lnSpc>
                <a:spcPts val="2000"/>
              </a:lnSpc>
              <a:spcBef>
                <a:spcPct val="0"/>
              </a:spcBef>
              <a:spcAft>
                <a:spcPct val="0"/>
              </a:spcAft>
              <a:buClr>
                <a:srgbClr val="666666"/>
              </a:buClr>
              <a:buFont typeface="Arial" panose="020B0604020202020204" pitchFamily="34" charset="0"/>
              <a:buChar char="-"/>
              <a:defRPr sz="1600">
                <a:solidFill>
                  <a:srgbClr val="666666"/>
                </a:solidFill>
                <a:latin typeface="Arial" panose="020B0604020202020204" pitchFamily="34" charset="0"/>
              </a:defRPr>
            </a:lvl8pPr>
            <a:lvl9pPr marL="3886200" indent="-228600" eaLnBrk="0" fontAlgn="base" hangingPunct="0">
              <a:lnSpc>
                <a:spcPts val="2000"/>
              </a:lnSpc>
              <a:spcBef>
                <a:spcPct val="0"/>
              </a:spcBef>
              <a:spcAft>
                <a:spcPct val="0"/>
              </a:spcAft>
              <a:buClr>
                <a:srgbClr val="666666"/>
              </a:buClr>
              <a:buFont typeface="Arial" panose="020B0604020202020204" pitchFamily="34" charset="0"/>
              <a:buChar char="-"/>
              <a:defRPr sz="1600">
                <a:solidFill>
                  <a:srgbClr val="666666"/>
                </a:solidFill>
                <a:latin typeface="Arial" panose="020B0604020202020204" pitchFamily="34" charset="0"/>
              </a:defRPr>
            </a:lvl9pPr>
          </a:lstStyle>
          <a:p>
            <a:pPr eaLnBrk="1" hangingPunct="1">
              <a:spcAft>
                <a:spcPct val="0"/>
              </a:spcAft>
              <a:buFontTx/>
              <a:buNone/>
            </a:pPr>
            <a:r>
              <a:rPr lang="en-GB" altLang="fr-FR" sz="900" b="1" dirty="0" smtClean="0">
                <a:solidFill>
                  <a:srgbClr val="006600"/>
                </a:solidFill>
              </a:rPr>
              <a:t>[2] </a:t>
            </a:r>
            <a:r>
              <a:rPr lang="en-US" altLang="ja-JP" sz="900" b="1" dirty="0">
                <a:solidFill>
                  <a:srgbClr val="006600"/>
                </a:solidFill>
                <a:ea typeface="ＭＳ Ｐゴシック" panose="020B0600070205080204" pitchFamily="34" charset="-128"/>
              </a:rPr>
              <a:t>L. </a:t>
            </a:r>
            <a:r>
              <a:rPr lang="en-US" altLang="ja-JP" sz="900" b="1" dirty="0" err="1">
                <a:solidFill>
                  <a:srgbClr val="006600"/>
                </a:solidFill>
                <a:ea typeface="ＭＳ Ｐゴシック" panose="020B0600070205080204" pitchFamily="34" charset="-128"/>
              </a:rPr>
              <a:t>Bottura</a:t>
            </a:r>
            <a:r>
              <a:rPr lang="en-US" altLang="ja-JP" sz="900" b="1" dirty="0">
                <a:solidFill>
                  <a:srgbClr val="006600"/>
                </a:solidFill>
                <a:ea typeface="ＭＳ Ｐゴシック" panose="020B0600070205080204" pitchFamily="34" charset="-128"/>
              </a:rPr>
              <a:t> et al., A numerical model for the simulation of quench in the ITER magnets, Journal of Computational Physics 125, 26-41, Article N°0077, 1996.</a:t>
            </a:r>
          </a:p>
        </p:txBody>
      </p:sp>
      <p:pic>
        <p:nvPicPr>
          <p:cNvPr id="11" name="Imag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49830" y="653208"/>
            <a:ext cx="1288321" cy="1453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Espace réservé du contenu 4"/>
          <p:cNvSpPr txBox="1">
            <a:spLocks/>
          </p:cNvSpPr>
          <p:nvPr/>
        </p:nvSpPr>
        <p:spPr>
          <a:xfrm>
            <a:off x="-762808" y="2160248"/>
            <a:ext cx="6962347" cy="2432270"/>
          </a:xfrm>
          <a:prstGeom prst="rect">
            <a:avLst/>
          </a:prstGeom>
        </p:spPr>
        <p:txBody>
          <a:bodyPr/>
          <a:lstStyle>
            <a:lvl1pPr marL="923925" algn="l" rtl="0" eaLnBrk="0" fontAlgn="base" hangingPunct="0">
              <a:spcBef>
                <a:spcPct val="0"/>
              </a:spcBef>
              <a:spcAft>
                <a:spcPts val="400"/>
              </a:spcAft>
              <a:buFont typeface="Arial" charset="0"/>
              <a:defRPr sz="2200" kern="1200">
                <a:solidFill>
                  <a:schemeClr val="tx2"/>
                </a:solidFill>
                <a:latin typeface="+mn-lt"/>
                <a:ea typeface="+mn-ea"/>
                <a:cs typeface="+mn-cs"/>
              </a:defRPr>
            </a:lvl1pPr>
            <a:lvl2pPr marL="360363" indent="-360363" algn="l" rtl="0" eaLnBrk="0" fontAlgn="base" hangingPunct="0">
              <a:lnSpc>
                <a:spcPts val="2000"/>
              </a:lnSpc>
              <a:spcBef>
                <a:spcPct val="0"/>
              </a:spcBef>
              <a:spcAft>
                <a:spcPct val="0"/>
              </a:spcAft>
              <a:buSzPct val="90000"/>
              <a:buBlip>
                <a:blip r:embed="rId3"/>
              </a:buBlip>
              <a:defRPr sz="1600" kern="1200">
                <a:solidFill>
                  <a:srgbClr val="666666"/>
                </a:solidFill>
                <a:latin typeface="+mn-lt"/>
                <a:ea typeface="+mn-ea"/>
                <a:cs typeface="+mn-cs"/>
              </a:defRPr>
            </a:lvl2pPr>
            <a:lvl3pPr marL="361950" algn="l" rtl="0" eaLnBrk="0" fontAlgn="base" hangingPunct="0">
              <a:lnSpc>
                <a:spcPts val="2000"/>
              </a:lnSpc>
              <a:spcBef>
                <a:spcPct val="0"/>
              </a:spcBef>
              <a:spcAft>
                <a:spcPct val="0"/>
              </a:spcAft>
              <a:buSzPct val="36000"/>
              <a:buFont typeface="Arial" charset="0"/>
              <a:defRPr sz="1600" kern="1200">
                <a:solidFill>
                  <a:srgbClr val="666666"/>
                </a:solidFill>
                <a:latin typeface="+mn-lt"/>
                <a:ea typeface="+mn-ea"/>
                <a:cs typeface="+mn-cs"/>
              </a:defRPr>
            </a:lvl3pPr>
            <a:lvl4pPr marL="1009650" indent="-238125" algn="l" rtl="0" eaLnBrk="0" fontAlgn="base" hangingPunct="0">
              <a:lnSpc>
                <a:spcPts val="2000"/>
              </a:lnSpc>
              <a:spcBef>
                <a:spcPct val="0"/>
              </a:spcBef>
              <a:spcAft>
                <a:spcPct val="0"/>
              </a:spcAft>
              <a:buClr>
                <a:srgbClr val="666666"/>
              </a:buClr>
              <a:buSzPct val="36000"/>
              <a:buBlip>
                <a:blip r:embed="rId4"/>
              </a:buBlip>
              <a:defRPr sz="1600" kern="1200">
                <a:solidFill>
                  <a:srgbClr val="666666"/>
                </a:solidFill>
                <a:latin typeface="+mn-lt"/>
                <a:ea typeface="+mn-ea"/>
                <a:cs typeface="+mn-cs"/>
              </a:defRPr>
            </a:lvl4pPr>
            <a:lvl5pPr marL="1133475" indent="-114300" algn="l" rtl="0" eaLnBrk="0" fontAlgn="base" hangingPunct="0">
              <a:lnSpc>
                <a:spcPts val="2000"/>
              </a:lnSpc>
              <a:spcBef>
                <a:spcPct val="0"/>
              </a:spcBef>
              <a:spcAft>
                <a:spcPct val="0"/>
              </a:spcAft>
              <a:buClr>
                <a:srgbClr val="666666"/>
              </a:buClr>
              <a:buFont typeface="Arial" charset="0"/>
              <a:buChar char="-"/>
              <a:defRPr sz="1600" kern="1200">
                <a:solidFill>
                  <a:srgbClr val="666666"/>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771525" lvl="3" indent="0">
              <a:lnSpc>
                <a:spcPct val="100000"/>
              </a:lnSpc>
              <a:spcAft>
                <a:spcPts val="0"/>
              </a:spcAft>
              <a:buFontTx/>
              <a:buNone/>
              <a:defRPr/>
            </a:pPr>
            <a:r>
              <a:rPr lang="en-US" altLang="fr-FR" sz="1100" b="1" dirty="0" smtClean="0">
                <a:solidFill>
                  <a:schemeClr val="tx1"/>
                </a:solidFill>
                <a:latin typeface="Arial" panose="020B0604020202020204" pitchFamily="34" charset="0"/>
                <a:ea typeface="Times" pitchFamily="18" charset="0"/>
                <a:cs typeface="Arial" panose="020B0604020202020204" pitchFamily="34" charset="0"/>
              </a:rPr>
              <a:t>Geometrical Description of Cable-In-Conduit Conductor (A, </a:t>
            </a:r>
            <a:r>
              <a:rPr lang="en-US" altLang="fr-FR" sz="1100" b="1" dirty="0" err="1" smtClean="0">
                <a:solidFill>
                  <a:schemeClr val="tx1"/>
                </a:solidFill>
                <a:latin typeface="Arial" panose="020B0604020202020204" pitchFamily="34" charset="0"/>
                <a:ea typeface="Times" pitchFamily="18" charset="0"/>
                <a:cs typeface="Arial" panose="020B0604020202020204" pitchFamily="34" charset="0"/>
              </a:rPr>
              <a:t>Ub</a:t>
            </a:r>
            <a:r>
              <a:rPr lang="en-US" altLang="fr-FR" sz="1100" b="1" dirty="0" smtClean="0">
                <a:solidFill>
                  <a:schemeClr val="tx1"/>
                </a:solidFill>
                <a:latin typeface="Arial" panose="020B0604020202020204" pitchFamily="34" charset="0"/>
                <a:ea typeface="Times" pitchFamily="18" charset="0"/>
                <a:cs typeface="Arial" panose="020B0604020202020204" pitchFamily="34" charset="0"/>
              </a:rPr>
              <a:t>, Dh)</a:t>
            </a:r>
          </a:p>
          <a:p>
            <a:pPr marL="771525" lvl="3" indent="0">
              <a:lnSpc>
                <a:spcPct val="100000"/>
              </a:lnSpc>
              <a:spcAft>
                <a:spcPts val="0"/>
              </a:spcAft>
              <a:buFontTx/>
              <a:buNone/>
              <a:defRPr/>
            </a:pPr>
            <a:r>
              <a:rPr lang="en-US" altLang="fr-FR" sz="1100" b="1" dirty="0" smtClean="0">
                <a:solidFill>
                  <a:srgbClr val="C00000"/>
                </a:solidFill>
                <a:latin typeface="Arial" panose="020B0604020202020204" pitchFamily="34" charset="0"/>
                <a:ea typeface="Times" pitchFamily="18" charset="0"/>
                <a:cs typeface="Arial" panose="020B0604020202020204" pitchFamily="34" charset="0"/>
              </a:rPr>
              <a:t>Implementation in subroutines:</a:t>
            </a:r>
          </a:p>
          <a:p>
            <a:pPr lvl="3">
              <a:lnSpc>
                <a:spcPct val="100000"/>
              </a:lnSpc>
              <a:spcAft>
                <a:spcPts val="0"/>
              </a:spcAft>
              <a:buFont typeface="Wingdings"/>
              <a:buChar char="à"/>
              <a:defRPr/>
            </a:pPr>
            <a:r>
              <a:rPr lang="en-US" altLang="fr-FR" sz="1100" b="1" dirty="0" smtClean="0">
                <a:solidFill>
                  <a:schemeClr val="tx1"/>
                </a:solidFill>
                <a:latin typeface="Arial" panose="020B0604020202020204" pitchFamily="34" charset="0"/>
                <a:ea typeface="Times" pitchFamily="18" charset="0"/>
                <a:cs typeface="Arial" panose="020B0604020202020204" pitchFamily="34" charset="0"/>
              </a:rPr>
              <a:t>CICC </a:t>
            </a:r>
            <a:r>
              <a:rPr lang="en-US" altLang="fr-FR" sz="1100" b="1" dirty="0" smtClean="0">
                <a:solidFill>
                  <a:srgbClr val="C00000"/>
                </a:solidFill>
                <a:latin typeface="Arial" panose="020B0604020202020204" pitchFamily="34" charset="0"/>
                <a:ea typeface="Times" pitchFamily="18" charset="0"/>
                <a:cs typeface="Arial" panose="020B0604020202020204" pitchFamily="34" charset="0"/>
              </a:rPr>
              <a:t>friction factors </a:t>
            </a:r>
            <a:r>
              <a:rPr lang="fr-FR" altLang="fr-FR" sz="1100" b="1" i="1" dirty="0" err="1" smtClean="0">
                <a:solidFill>
                  <a:schemeClr val="tx1"/>
                </a:solidFill>
                <a:latin typeface="Arial" panose="020B0604020202020204" pitchFamily="34" charset="0"/>
                <a:cs typeface="Arial" panose="020B0604020202020204" pitchFamily="34" charset="0"/>
              </a:rPr>
              <a:t>from</a:t>
            </a:r>
            <a:r>
              <a:rPr lang="fr-FR" sz="1100" b="1" i="1" dirty="0" smtClean="0">
                <a:solidFill>
                  <a:schemeClr val="tx1"/>
                </a:solidFill>
                <a:latin typeface="Arial" panose="020B0604020202020204" pitchFamily="34" charset="0"/>
                <a:cs typeface="Arial" panose="020B0604020202020204" pitchFamily="34" charset="0"/>
              </a:rPr>
              <a:t> </a:t>
            </a:r>
            <a:r>
              <a:rPr lang="fr-FR" sz="1100" b="1" i="1" dirty="0" err="1">
                <a:solidFill>
                  <a:schemeClr val="tx1"/>
                </a:solidFill>
                <a:latin typeface="Arial" panose="020B0604020202020204" pitchFamily="34" charset="0"/>
                <a:cs typeface="Arial" panose="020B0604020202020204" pitchFamily="34" charset="0"/>
              </a:rPr>
              <a:t>measurements</a:t>
            </a:r>
            <a:r>
              <a:rPr lang="fr-FR" sz="1100" b="1" i="1" dirty="0">
                <a:solidFill>
                  <a:schemeClr val="tx1"/>
                </a:solidFill>
                <a:latin typeface="Arial" panose="020B0604020202020204" pitchFamily="34" charset="0"/>
                <a:cs typeface="Arial" panose="020B0604020202020204" pitchFamily="34" charset="0"/>
              </a:rPr>
              <a:t> at room </a:t>
            </a:r>
            <a:r>
              <a:rPr lang="fr-FR" sz="1100" b="1" i="1" dirty="0" err="1">
                <a:solidFill>
                  <a:schemeClr val="tx1"/>
                </a:solidFill>
                <a:latin typeface="Arial" panose="020B0604020202020204" pitchFamily="34" charset="0"/>
                <a:cs typeface="Arial" panose="020B0604020202020204" pitchFamily="34" charset="0"/>
              </a:rPr>
              <a:t>temperature</a:t>
            </a:r>
            <a:r>
              <a:rPr lang="fr-FR" sz="1100" b="1" i="1" dirty="0">
                <a:solidFill>
                  <a:schemeClr val="tx1"/>
                </a:solidFill>
                <a:latin typeface="Arial" panose="020B0604020202020204" pitchFamily="34" charset="0"/>
                <a:cs typeface="Arial" panose="020B0604020202020204" pitchFamily="34" charset="0"/>
              </a:rPr>
              <a:t> on </a:t>
            </a:r>
            <a:r>
              <a:rPr lang="fr-FR" sz="1100" b="1" i="1" dirty="0" err="1">
                <a:solidFill>
                  <a:schemeClr val="tx1"/>
                </a:solidFill>
                <a:latin typeface="Arial" panose="020B0604020202020204" pitchFamily="34" charset="0"/>
                <a:cs typeface="Arial" panose="020B0604020202020204" pitchFamily="34" charset="0"/>
              </a:rPr>
              <a:t>each</a:t>
            </a:r>
            <a:r>
              <a:rPr lang="fr-FR" sz="1100" b="1" i="1" dirty="0">
                <a:solidFill>
                  <a:schemeClr val="tx1"/>
                </a:solidFill>
                <a:latin typeface="Arial" panose="020B0604020202020204" pitchFamily="34" charset="0"/>
                <a:cs typeface="Arial" panose="020B0604020202020204" pitchFamily="34" charset="0"/>
              </a:rPr>
              <a:t> </a:t>
            </a:r>
            <a:r>
              <a:rPr lang="fr-FR" sz="1100" b="1" i="1" dirty="0" err="1">
                <a:solidFill>
                  <a:schemeClr val="tx1"/>
                </a:solidFill>
                <a:latin typeface="Arial" panose="020B0604020202020204" pitchFamily="34" charset="0"/>
                <a:cs typeface="Arial" panose="020B0604020202020204" pitchFamily="34" charset="0"/>
              </a:rPr>
              <a:t>conductor</a:t>
            </a:r>
            <a:endParaRPr lang="en-US" altLang="fr-FR" sz="1100" b="1" i="1" dirty="0" smtClean="0">
              <a:solidFill>
                <a:schemeClr val="tx1"/>
              </a:solidFill>
              <a:latin typeface="Arial" panose="020B0604020202020204" pitchFamily="34" charset="0"/>
              <a:ea typeface="Times" pitchFamily="18" charset="0"/>
              <a:cs typeface="Arial" panose="020B0604020202020204" pitchFamily="34" charset="0"/>
            </a:endParaRPr>
          </a:p>
          <a:p>
            <a:pPr lvl="3">
              <a:lnSpc>
                <a:spcPct val="100000"/>
              </a:lnSpc>
              <a:spcAft>
                <a:spcPts val="0"/>
              </a:spcAft>
              <a:buFont typeface="Wingdings"/>
              <a:buChar char="à"/>
              <a:defRPr/>
            </a:pPr>
            <a:r>
              <a:rPr lang="en-US" sz="1100" b="1" dirty="0" smtClean="0">
                <a:solidFill>
                  <a:schemeClr val="tx1"/>
                </a:solidFill>
                <a:latin typeface="Arial" panose="020B0604020202020204" pitchFamily="34" charset="0"/>
                <a:cs typeface="Arial" panose="020B0604020202020204" pitchFamily="34" charset="0"/>
              </a:rPr>
              <a:t>CICC </a:t>
            </a:r>
            <a:r>
              <a:rPr lang="en-US" sz="1100" b="1" dirty="0" smtClean="0">
                <a:solidFill>
                  <a:srgbClr val="C00000"/>
                </a:solidFill>
                <a:latin typeface="Arial" panose="020B0604020202020204" pitchFamily="34" charset="0"/>
                <a:cs typeface="Arial" panose="020B0604020202020204" pitchFamily="34" charset="0"/>
              </a:rPr>
              <a:t>Heat exchange coefficient </a:t>
            </a:r>
            <a:r>
              <a:rPr lang="fr-FR" sz="1100" b="1" i="1" dirty="0" err="1" smtClean="0">
                <a:solidFill>
                  <a:schemeClr val="tx1"/>
                </a:solidFill>
                <a:latin typeface="Arial" panose="020B0604020202020204" pitchFamily="34" charset="0"/>
                <a:cs typeface="Arial" panose="020B0604020202020204" pitchFamily="34" charset="0"/>
              </a:rPr>
              <a:t>Colburn</a:t>
            </a:r>
            <a:endParaRPr lang="en-US" sz="1100" b="1" i="1" dirty="0" smtClean="0">
              <a:solidFill>
                <a:schemeClr val="tx1"/>
              </a:solidFill>
              <a:latin typeface="Arial" panose="020B0604020202020204" pitchFamily="34" charset="0"/>
              <a:cs typeface="Arial" panose="020B0604020202020204" pitchFamily="34" charset="0"/>
            </a:endParaRPr>
          </a:p>
          <a:p>
            <a:pPr lvl="3">
              <a:lnSpc>
                <a:spcPct val="100000"/>
              </a:lnSpc>
              <a:spcAft>
                <a:spcPts val="0"/>
              </a:spcAft>
              <a:buFont typeface="Wingdings"/>
              <a:buChar char="à"/>
              <a:defRPr/>
            </a:pPr>
            <a:r>
              <a:rPr lang="en-US" sz="1100" b="1" dirty="0" smtClean="0">
                <a:solidFill>
                  <a:schemeClr val="tx1"/>
                </a:solidFill>
                <a:latin typeface="Arial" panose="020B0604020202020204" pitchFamily="34" charset="0"/>
                <a:cs typeface="Arial" panose="020B0604020202020204" pitchFamily="34" charset="0"/>
                <a:sym typeface="Wingdings" panose="05000000000000000000" pitchFamily="2" charset="2"/>
              </a:rPr>
              <a:t>Pancakes </a:t>
            </a:r>
            <a:r>
              <a:rPr lang="en-US" sz="1100" b="1" dirty="0" smtClean="0">
                <a:solidFill>
                  <a:srgbClr val="C00000"/>
                </a:solidFill>
                <a:latin typeface="Arial" panose="020B0604020202020204" pitchFamily="34" charset="0"/>
                <a:cs typeface="Arial" panose="020B0604020202020204" pitchFamily="34" charset="0"/>
                <a:sym typeface="Wingdings" panose="05000000000000000000" pitchFamily="2" charset="2"/>
              </a:rPr>
              <a:t>Magnetic Field </a:t>
            </a:r>
            <a:r>
              <a:rPr lang="en-US" sz="1100" b="1" i="1" dirty="0" smtClean="0">
                <a:solidFill>
                  <a:schemeClr val="tx1"/>
                </a:solidFill>
                <a:latin typeface="Arial" panose="020B0604020202020204" pitchFamily="34" charset="0"/>
                <a:cs typeface="Arial" panose="020B0604020202020204" pitchFamily="34" charset="0"/>
                <a:sym typeface="Wingdings" panose="05000000000000000000" pitchFamily="2" charset="2"/>
              </a:rPr>
              <a:t>(field.dat)</a:t>
            </a:r>
          </a:p>
          <a:p>
            <a:pPr lvl="3">
              <a:lnSpc>
                <a:spcPct val="100000"/>
              </a:lnSpc>
              <a:spcAft>
                <a:spcPts val="0"/>
              </a:spcAft>
              <a:buFont typeface="Wingdings"/>
              <a:buChar char="à"/>
              <a:defRPr/>
            </a:pPr>
            <a:r>
              <a:rPr lang="en-US" sz="1100" b="1" dirty="0" smtClean="0">
                <a:solidFill>
                  <a:srgbClr val="C00000"/>
                </a:solidFill>
                <a:latin typeface="Arial" panose="020B0604020202020204" pitchFamily="34" charset="0"/>
                <a:cs typeface="Arial" panose="020B0604020202020204" pitchFamily="34" charset="0"/>
                <a:sym typeface="Wingdings" panose="05000000000000000000" pitchFamily="2" charset="2"/>
              </a:rPr>
              <a:t>Strands Performances </a:t>
            </a:r>
            <a:r>
              <a:rPr lang="en-US" sz="1100" b="1" i="1" dirty="0" err="1">
                <a:solidFill>
                  <a:schemeClr val="tx1"/>
                </a:solidFill>
                <a:latin typeface="Arial" panose="020B0604020202020204" pitchFamily="34" charset="0"/>
                <a:cs typeface="Arial" panose="020B0604020202020204" pitchFamily="34" charset="0"/>
                <a:sym typeface="Wingdings" panose="05000000000000000000" pitchFamily="2" charset="2"/>
              </a:rPr>
              <a:t>NbTi</a:t>
            </a:r>
            <a:r>
              <a:rPr lang="en-US" sz="1100" b="1" i="1" dirty="0">
                <a:solidFill>
                  <a:schemeClr val="tx1"/>
                </a:solidFill>
                <a:latin typeface="Arial" panose="020B0604020202020204" pitchFamily="34" charset="0"/>
                <a:cs typeface="Arial" panose="020B0604020202020204" pitchFamily="34" charset="0"/>
                <a:sym typeface="Wingdings" panose="05000000000000000000" pitchFamily="2" charset="2"/>
              </a:rPr>
              <a:t> </a:t>
            </a:r>
            <a:r>
              <a:rPr lang="en-US" sz="1100" b="1" i="1" dirty="0" err="1">
                <a:solidFill>
                  <a:schemeClr val="tx1"/>
                </a:solidFill>
                <a:latin typeface="Arial" panose="020B0604020202020204" pitchFamily="34" charset="0"/>
                <a:cs typeface="Arial" panose="020B0604020202020204" pitchFamily="34" charset="0"/>
                <a:sym typeface="Wingdings" panose="05000000000000000000" pitchFamily="2" charset="2"/>
              </a:rPr>
              <a:t>Jc</a:t>
            </a:r>
            <a:r>
              <a:rPr lang="en-US" sz="1100" b="1" i="1" dirty="0">
                <a:solidFill>
                  <a:schemeClr val="tx1"/>
                </a:solidFill>
                <a:latin typeface="Arial" panose="020B0604020202020204" pitchFamily="34" charset="0"/>
                <a:cs typeface="Arial" panose="020B0604020202020204" pitchFamily="34" charset="0"/>
                <a:sym typeface="Wingdings" panose="05000000000000000000" pitchFamily="2" charset="2"/>
              </a:rPr>
              <a:t> (B, T) with L. </a:t>
            </a:r>
            <a:r>
              <a:rPr lang="en-US" sz="1100" b="1" i="1" dirty="0" err="1">
                <a:solidFill>
                  <a:schemeClr val="tx1"/>
                </a:solidFill>
                <a:latin typeface="Arial" panose="020B0604020202020204" pitchFamily="34" charset="0"/>
                <a:cs typeface="Arial" panose="020B0604020202020204" pitchFamily="34" charset="0"/>
                <a:sym typeface="Wingdings" panose="05000000000000000000" pitchFamily="2" charset="2"/>
              </a:rPr>
              <a:t>Bottura</a:t>
            </a:r>
            <a:r>
              <a:rPr lang="en-US" sz="1100" b="1" i="1" dirty="0">
                <a:solidFill>
                  <a:schemeClr val="tx1"/>
                </a:solidFill>
                <a:latin typeface="Arial" panose="020B0604020202020204" pitchFamily="34" charset="0"/>
                <a:cs typeface="Arial" panose="020B0604020202020204" pitchFamily="34" charset="0"/>
                <a:sym typeface="Wingdings" panose="05000000000000000000" pitchFamily="2" charset="2"/>
              </a:rPr>
              <a:t> Law, strands of average performances (identical)</a:t>
            </a:r>
          </a:p>
          <a:p>
            <a:pPr lvl="3">
              <a:lnSpc>
                <a:spcPct val="100000"/>
              </a:lnSpc>
              <a:spcAft>
                <a:spcPts val="0"/>
              </a:spcAft>
              <a:buFont typeface="Wingdings"/>
              <a:buChar char="à"/>
              <a:defRPr/>
            </a:pPr>
            <a:r>
              <a:rPr lang="en-US" sz="1100" b="1" dirty="0" smtClean="0">
                <a:solidFill>
                  <a:srgbClr val="C00000"/>
                </a:solidFill>
                <a:latin typeface="Arial" panose="020B0604020202020204" pitchFamily="34" charset="0"/>
                <a:cs typeface="Arial" panose="020B0604020202020204" pitchFamily="34" charset="0"/>
                <a:sym typeface="Wingdings" panose="05000000000000000000" pitchFamily="2" charset="2"/>
              </a:rPr>
              <a:t>Heat load </a:t>
            </a:r>
            <a:r>
              <a:rPr lang="en-US" sz="1100" b="1" dirty="0" smtClean="0">
                <a:solidFill>
                  <a:schemeClr val="tx1"/>
                </a:solidFill>
                <a:latin typeface="Arial" panose="020B0604020202020204" pitchFamily="34" charset="0"/>
                <a:cs typeface="Arial" panose="020B0604020202020204" pitchFamily="34" charset="0"/>
                <a:sym typeface="Wingdings" panose="05000000000000000000" pitchFamily="2" charset="2"/>
              </a:rPr>
              <a:t>(from casing) </a:t>
            </a:r>
            <a:r>
              <a:rPr lang="en-US" sz="1100" b="1" dirty="0" smtClean="0">
                <a:solidFill>
                  <a:srgbClr val="C00000"/>
                </a:solidFill>
                <a:latin typeface="Arial" panose="020B0604020202020204" pitchFamily="34" charset="0"/>
                <a:cs typeface="Arial" panose="020B0604020202020204" pitchFamily="34" charset="0"/>
                <a:sym typeface="Wingdings" panose="05000000000000000000" pitchFamily="2" charset="2"/>
              </a:rPr>
              <a:t>to Pancakes </a:t>
            </a:r>
            <a:r>
              <a:rPr lang="en-US" sz="1100" b="1" dirty="0" smtClean="0">
                <a:solidFill>
                  <a:schemeClr val="tx1"/>
                </a:solidFill>
                <a:latin typeface="Arial" panose="020B0604020202020204" pitchFamily="34" charset="0"/>
                <a:cs typeface="Arial" panose="020B0604020202020204" pitchFamily="34" charset="0"/>
                <a:sym typeface="Wingdings" panose="05000000000000000000" pitchFamily="2" charset="2"/>
              </a:rPr>
              <a:t>(lateral + first and last turn of central in W/m </a:t>
            </a:r>
            <a:r>
              <a:rPr lang="en-US" sz="1100" b="1" i="1" dirty="0" smtClean="0">
                <a:solidFill>
                  <a:schemeClr val="tx1"/>
                </a:solidFill>
                <a:latin typeface="Arial" panose="020B0604020202020204" pitchFamily="34" charset="0"/>
                <a:cs typeface="Arial" panose="020B0604020202020204" pitchFamily="34" charset="0"/>
                <a:sym typeface="Wingdings" panose="05000000000000000000" pitchFamily="2" charset="2"/>
              </a:rPr>
              <a:t>via power.dat</a:t>
            </a:r>
            <a:r>
              <a:rPr lang="en-US" sz="1100" b="1" dirty="0" smtClean="0">
                <a:solidFill>
                  <a:schemeClr val="tx1"/>
                </a:solidFill>
                <a:latin typeface="Arial" panose="020B0604020202020204" pitchFamily="34" charset="0"/>
                <a:cs typeface="Arial" panose="020B0604020202020204" pitchFamily="34" charset="0"/>
                <a:sym typeface="Wingdings" panose="05000000000000000000" pitchFamily="2" charset="2"/>
              </a:rPr>
              <a:t>)</a:t>
            </a:r>
          </a:p>
          <a:p>
            <a:pPr lvl="3">
              <a:lnSpc>
                <a:spcPct val="100000"/>
              </a:lnSpc>
              <a:spcAft>
                <a:spcPts val="0"/>
              </a:spcAft>
              <a:buFont typeface="Wingdings"/>
              <a:buChar char="à"/>
              <a:defRPr/>
            </a:pPr>
            <a:r>
              <a:rPr lang="en-US" sz="1100" b="1" dirty="0" smtClean="0">
                <a:solidFill>
                  <a:srgbClr val="C00000"/>
                </a:solidFill>
                <a:latin typeface="Arial" panose="020B0604020202020204" pitchFamily="34" charset="0"/>
                <a:cs typeface="Arial" panose="020B0604020202020204" pitchFamily="34" charset="0"/>
                <a:sym typeface="Wingdings" panose="05000000000000000000" pitchFamily="2" charset="2"/>
              </a:rPr>
              <a:t>Intern-turn coupling</a:t>
            </a:r>
          </a:p>
          <a:p>
            <a:pPr lvl="3">
              <a:lnSpc>
                <a:spcPct val="100000"/>
              </a:lnSpc>
              <a:spcAft>
                <a:spcPts val="0"/>
              </a:spcAft>
              <a:buFont typeface="Wingdings"/>
              <a:buChar char="à"/>
              <a:defRPr/>
            </a:pPr>
            <a:r>
              <a:rPr lang="en-US" sz="1100" b="1" dirty="0" smtClean="0">
                <a:solidFill>
                  <a:schemeClr val="tx1"/>
                </a:solidFill>
                <a:latin typeface="Arial" panose="020B0604020202020204" pitchFamily="34" charset="0"/>
                <a:cs typeface="Arial" panose="020B0604020202020204" pitchFamily="34" charset="0"/>
                <a:sym typeface="Wingdings" panose="05000000000000000000" pitchFamily="2" charset="2"/>
              </a:rPr>
              <a:t>Eventually, Initiation of Quench by </a:t>
            </a:r>
            <a:r>
              <a:rPr lang="en-US" sz="1100" b="1" dirty="0" smtClean="0">
                <a:solidFill>
                  <a:srgbClr val="C00000"/>
                </a:solidFill>
                <a:latin typeface="Arial" panose="020B0604020202020204" pitchFamily="34" charset="0"/>
                <a:cs typeface="Arial" panose="020B0604020202020204" pitchFamily="34" charset="0"/>
                <a:sym typeface="Wingdings" panose="05000000000000000000" pitchFamily="2" charset="2"/>
              </a:rPr>
              <a:t>local perturbation </a:t>
            </a:r>
            <a:r>
              <a:rPr lang="en-US" sz="1100" b="1" dirty="0" smtClean="0">
                <a:solidFill>
                  <a:schemeClr val="tx1"/>
                </a:solidFill>
                <a:latin typeface="Arial" panose="020B0604020202020204" pitchFamily="34" charset="0"/>
                <a:cs typeface="Arial" panose="020B0604020202020204" pitchFamily="34" charset="0"/>
                <a:sym typeface="Wingdings" panose="05000000000000000000" pitchFamily="2" charset="2"/>
              </a:rPr>
              <a:t>in W/m over given length and duration </a:t>
            </a:r>
            <a:r>
              <a:rPr lang="en-US" sz="1100" b="1" i="1" dirty="0" smtClean="0">
                <a:solidFill>
                  <a:schemeClr val="tx1"/>
                </a:solidFill>
                <a:latin typeface="Arial" panose="020B0604020202020204" pitchFamily="34" charset="0"/>
                <a:cs typeface="Arial" panose="020B0604020202020204" pitchFamily="34" charset="0"/>
                <a:sym typeface="Wingdings" panose="05000000000000000000" pitchFamily="2" charset="2"/>
              </a:rPr>
              <a:t>via perturb.dat</a:t>
            </a:r>
          </a:p>
          <a:p>
            <a:pPr lvl="3">
              <a:lnSpc>
                <a:spcPct val="100000"/>
              </a:lnSpc>
              <a:spcAft>
                <a:spcPts val="0"/>
              </a:spcAft>
              <a:buFont typeface="Wingdings"/>
              <a:buChar char="à"/>
              <a:defRPr/>
            </a:pPr>
            <a:r>
              <a:rPr lang="en-US" sz="1100" b="1" dirty="0" smtClean="0">
                <a:solidFill>
                  <a:schemeClr val="tx1"/>
                </a:solidFill>
                <a:latin typeface="Arial" panose="020B0604020202020204" pitchFamily="34" charset="0"/>
                <a:cs typeface="Arial" panose="020B0604020202020204" pitchFamily="34" charset="0"/>
                <a:sym typeface="Wingdings" panose="05000000000000000000" pitchFamily="2" charset="2"/>
              </a:rPr>
              <a:t>Coil </a:t>
            </a:r>
            <a:r>
              <a:rPr lang="en-US" sz="1100" b="1" dirty="0" smtClean="0">
                <a:solidFill>
                  <a:srgbClr val="C00000"/>
                </a:solidFill>
                <a:latin typeface="Arial" panose="020B0604020202020204" pitchFamily="34" charset="0"/>
                <a:cs typeface="Arial" panose="020B0604020202020204" pitchFamily="34" charset="0"/>
                <a:sym typeface="Wingdings" panose="05000000000000000000" pitchFamily="2" charset="2"/>
              </a:rPr>
              <a:t>Current</a:t>
            </a:r>
            <a:r>
              <a:rPr lang="en-US" sz="1100" b="1" dirty="0" smtClean="0">
                <a:solidFill>
                  <a:schemeClr val="tx1"/>
                </a:solidFill>
                <a:latin typeface="Arial" panose="020B0604020202020204" pitchFamily="34" charset="0"/>
                <a:cs typeface="Arial" panose="020B0604020202020204" pitchFamily="34" charset="0"/>
                <a:sym typeface="Wingdings" panose="05000000000000000000" pitchFamily="2" charset="2"/>
              </a:rPr>
              <a:t> </a:t>
            </a:r>
            <a:r>
              <a:rPr lang="en-US" sz="1100" b="1" i="1" dirty="0" smtClean="0">
                <a:solidFill>
                  <a:schemeClr val="tx1"/>
                </a:solidFill>
                <a:latin typeface="Arial" panose="020B0604020202020204" pitchFamily="34" charset="0"/>
                <a:cs typeface="Arial" panose="020B0604020202020204" pitchFamily="34" charset="0"/>
                <a:sym typeface="Wingdings" panose="05000000000000000000" pitchFamily="2" charset="2"/>
              </a:rPr>
              <a:t>(</a:t>
            </a:r>
            <a:r>
              <a:rPr lang="en-US" sz="1100" b="1" i="1" dirty="0" smtClean="0">
                <a:solidFill>
                  <a:srgbClr val="C00000"/>
                </a:solidFill>
                <a:latin typeface="Arial" panose="020B0604020202020204" pitchFamily="34" charset="0"/>
                <a:cs typeface="Arial" panose="020B0604020202020204" pitchFamily="34" charset="0"/>
                <a:sym typeface="Wingdings" panose="05000000000000000000" pitchFamily="2" charset="2"/>
              </a:rPr>
              <a:t>nominal &amp; fast safety discharge decrease </a:t>
            </a:r>
            <a:r>
              <a:rPr lang="en-US" sz="1100" b="1" i="1" dirty="0" smtClean="0">
                <a:solidFill>
                  <a:schemeClr val="tx1"/>
                </a:solidFill>
                <a:latin typeface="Arial" panose="020B0604020202020204" pitchFamily="34" charset="0"/>
                <a:cs typeface="Arial" panose="020B0604020202020204" pitchFamily="34" charset="0"/>
                <a:sym typeface="Wingdings" panose="05000000000000000000" pitchFamily="2" charset="2"/>
              </a:rPr>
              <a:t>via current.dat)</a:t>
            </a:r>
          </a:p>
          <a:p>
            <a:pPr lvl="3">
              <a:lnSpc>
                <a:spcPct val="100000"/>
              </a:lnSpc>
              <a:spcAft>
                <a:spcPts val="0"/>
              </a:spcAft>
              <a:buFont typeface="Wingdings"/>
              <a:buChar char="à"/>
              <a:defRPr/>
            </a:pPr>
            <a:r>
              <a:rPr lang="en-US" sz="1100" b="1" dirty="0" smtClean="0">
                <a:solidFill>
                  <a:schemeClr val="tx1"/>
                </a:solidFill>
                <a:latin typeface="Arial" panose="020B0604020202020204" pitchFamily="34" charset="0"/>
                <a:cs typeface="Arial" panose="020B0604020202020204" pitchFamily="34" charset="0"/>
                <a:sym typeface="Wingdings" panose="05000000000000000000" pitchFamily="2" charset="2"/>
              </a:rPr>
              <a:t>Parameters of </a:t>
            </a:r>
            <a:r>
              <a:rPr lang="en-US" sz="1100" b="1" dirty="0" smtClean="0">
                <a:solidFill>
                  <a:srgbClr val="C00000"/>
                </a:solidFill>
                <a:latin typeface="Arial" panose="020B0604020202020204" pitchFamily="34" charset="0"/>
                <a:cs typeface="Arial" panose="020B0604020202020204" pitchFamily="34" charset="0"/>
                <a:sym typeface="Wingdings" panose="05000000000000000000" pitchFamily="2" charset="2"/>
              </a:rPr>
              <a:t>electrical quench detection </a:t>
            </a:r>
            <a:r>
              <a:rPr lang="en-US" sz="1100" b="1" dirty="0" smtClean="0">
                <a:solidFill>
                  <a:schemeClr val="tx1"/>
                </a:solidFill>
                <a:latin typeface="Arial" panose="020B0604020202020204" pitchFamily="34" charset="0"/>
                <a:cs typeface="Arial" panose="020B0604020202020204" pitchFamily="34" charset="0"/>
                <a:sym typeface="Wingdings" panose="05000000000000000000" pitchFamily="2" charset="2"/>
              </a:rPr>
              <a:t>(DV=0.1 V and </a:t>
            </a:r>
            <a:r>
              <a:rPr lang="en-US" sz="1100" b="1" dirty="0" err="1" smtClean="0">
                <a:solidFill>
                  <a:schemeClr val="tx1"/>
                </a:solidFill>
                <a:latin typeface="Arial" panose="020B0604020202020204" pitchFamily="34" charset="0"/>
                <a:cs typeface="Arial" panose="020B0604020202020204" pitchFamily="34" charset="0"/>
                <a:sym typeface="Wingdings" panose="05000000000000000000" pitchFamily="2" charset="2"/>
              </a:rPr>
              <a:t>Tda</a:t>
            </a:r>
            <a:r>
              <a:rPr lang="en-US" sz="1100" b="1" dirty="0" smtClean="0">
                <a:solidFill>
                  <a:schemeClr val="tx1"/>
                </a:solidFill>
                <a:latin typeface="Arial" panose="020B0604020202020204" pitchFamily="34" charset="0"/>
                <a:cs typeface="Arial" panose="020B0604020202020204" pitchFamily="34" charset="0"/>
                <a:sym typeface="Wingdings" panose="05000000000000000000" pitchFamily="2" charset="2"/>
              </a:rPr>
              <a:t>=0.1 s) trigger current discharge</a:t>
            </a:r>
            <a:endParaRPr lang="en-US" sz="1100" b="1" i="1" dirty="0" smtClean="0">
              <a:solidFill>
                <a:schemeClr val="tx1"/>
              </a:solidFill>
              <a:latin typeface="Arial" panose="020B0604020202020204" pitchFamily="34" charset="0"/>
              <a:cs typeface="Arial" panose="020B0604020202020204" pitchFamily="34" charset="0"/>
              <a:sym typeface="Wingdings" panose="05000000000000000000" pitchFamily="2" charset="2"/>
            </a:endParaRPr>
          </a:p>
        </p:txBody>
      </p:sp>
      <p:pic>
        <p:nvPicPr>
          <p:cNvPr id="3" name="Image 2"/>
          <p:cNvPicPr>
            <a:picLocks noChangeAspect="1"/>
          </p:cNvPicPr>
          <p:nvPr/>
        </p:nvPicPr>
        <p:blipFill>
          <a:blip r:embed="rId7"/>
          <a:stretch>
            <a:fillRect/>
          </a:stretch>
        </p:blipFill>
        <p:spPr>
          <a:xfrm>
            <a:off x="4325094" y="1009536"/>
            <a:ext cx="3773751" cy="1420491"/>
          </a:xfrm>
          <a:prstGeom prst="rect">
            <a:avLst/>
          </a:prstGeom>
        </p:spPr>
      </p:pic>
      <mc:AlternateContent xmlns:mc="http://schemas.openxmlformats.org/markup-compatibility/2006" xmlns:a14="http://schemas.microsoft.com/office/drawing/2010/main">
        <mc:Choice Requires="a14">
          <p:sp>
            <p:nvSpPr>
              <p:cNvPr id="13" name="Rectangle 12"/>
              <p:cNvSpPr/>
              <p:nvPr/>
            </p:nvSpPr>
            <p:spPr>
              <a:xfrm>
                <a:off x="3471845" y="2605067"/>
                <a:ext cx="4572000" cy="327013"/>
              </a:xfrm>
              <a:prstGeom prst="rect">
                <a:avLst/>
              </a:prstGeom>
            </p:spPr>
            <p:txBody>
              <a:bodyPr>
                <a:spAutoFit/>
              </a:bodyPr>
              <a:lstStyle/>
              <a:p>
                <a14:m>
                  <m:oMath xmlns:m="http://schemas.openxmlformats.org/officeDocument/2006/math">
                    <m:sSub>
                      <m:sSubPr>
                        <m:ctrlPr>
                          <a:rPr lang="fr-FR" sz="900" i="1">
                            <a:latin typeface="Cambria Math" panose="02040503050406030204" pitchFamily="18" charset="0"/>
                          </a:rPr>
                        </m:ctrlPr>
                      </m:sSubPr>
                      <m:e>
                        <m:r>
                          <a:rPr lang="en-US" sz="900" i="1">
                            <a:latin typeface="Cambria Math"/>
                          </a:rPr>
                          <m:t>𝐻</m:t>
                        </m:r>
                      </m:e>
                      <m:sub>
                        <m:r>
                          <a:rPr lang="en-US" sz="900" i="1">
                            <a:latin typeface="Cambria Math"/>
                          </a:rPr>
                          <m:t>𝑐𝑜𝑛𝑣</m:t>
                        </m:r>
                      </m:sub>
                    </m:sSub>
                    <m:r>
                      <a:rPr lang="en-US" sz="900" i="1">
                        <a:latin typeface="Cambria Math"/>
                      </a:rPr>
                      <m:t>=</m:t>
                    </m:r>
                    <m:sSub>
                      <m:sSubPr>
                        <m:ctrlPr>
                          <a:rPr lang="fr-FR" sz="900" i="1">
                            <a:latin typeface="Cambria Math" panose="02040503050406030204" pitchFamily="18" charset="0"/>
                          </a:rPr>
                        </m:ctrlPr>
                      </m:sSubPr>
                      <m:e>
                        <m:r>
                          <a:rPr lang="en-US" sz="900" i="1">
                            <a:latin typeface="Cambria Math"/>
                          </a:rPr>
                          <m:t>𝜆</m:t>
                        </m:r>
                      </m:e>
                      <m:sub>
                        <m:r>
                          <a:rPr lang="en-US" sz="900" i="1">
                            <a:latin typeface="Cambria Math"/>
                          </a:rPr>
                          <m:t>𝐻𝑒</m:t>
                        </m:r>
                      </m:sub>
                    </m:sSub>
                    <m:r>
                      <a:rPr lang="en-US" sz="900" i="1">
                        <a:latin typeface="Cambria Math"/>
                      </a:rPr>
                      <m:t>∗</m:t>
                    </m:r>
                    <m:d>
                      <m:dPr>
                        <m:ctrlPr>
                          <a:rPr lang="fr-FR" sz="900" i="1">
                            <a:latin typeface="Cambria Math" panose="02040503050406030204" pitchFamily="18" charset="0"/>
                          </a:rPr>
                        </m:ctrlPr>
                      </m:dPr>
                      <m:e>
                        <m:r>
                          <a:rPr lang="en-US" sz="900" i="1">
                            <a:latin typeface="Cambria Math"/>
                          </a:rPr>
                          <m:t>0.023∗</m:t>
                        </m:r>
                        <m:sSubSup>
                          <m:sSubSupPr>
                            <m:ctrlPr>
                              <a:rPr lang="fr-FR" sz="900" i="1">
                                <a:latin typeface="Cambria Math" panose="02040503050406030204" pitchFamily="18" charset="0"/>
                              </a:rPr>
                            </m:ctrlPr>
                          </m:sSubSupPr>
                          <m:e>
                            <m:r>
                              <a:rPr lang="en-US" sz="900" i="1">
                                <a:latin typeface="Cambria Math"/>
                              </a:rPr>
                              <m:t>𝑅𝑒</m:t>
                            </m:r>
                          </m:e>
                          <m:sub>
                            <m:r>
                              <a:rPr lang="en-US" sz="900" i="1">
                                <a:latin typeface="Cambria Math"/>
                              </a:rPr>
                              <m:t>𝐻𝑒</m:t>
                            </m:r>
                          </m:sub>
                          <m:sup>
                            <m:r>
                              <a:rPr lang="en-US" sz="900" i="1">
                                <a:latin typeface="Cambria Math"/>
                              </a:rPr>
                              <m:t>0.8</m:t>
                            </m:r>
                          </m:sup>
                        </m:sSubSup>
                      </m:e>
                    </m:d>
                    <m:r>
                      <a:rPr lang="en-US" sz="900" i="1">
                        <a:latin typeface="Cambria Math"/>
                      </a:rPr>
                      <m:t>∗</m:t>
                    </m:r>
                    <m:sSubSup>
                      <m:sSubSupPr>
                        <m:ctrlPr>
                          <a:rPr lang="fr-FR" sz="900" i="1">
                            <a:latin typeface="Cambria Math" panose="02040503050406030204" pitchFamily="18" charset="0"/>
                          </a:rPr>
                        </m:ctrlPr>
                      </m:sSubSupPr>
                      <m:e>
                        <m:r>
                          <a:rPr lang="en-US" sz="900" i="1">
                            <a:latin typeface="Cambria Math"/>
                          </a:rPr>
                          <m:t>𝑃𝑟</m:t>
                        </m:r>
                      </m:e>
                      <m:sub>
                        <m:r>
                          <a:rPr lang="en-US" sz="900" i="1">
                            <a:latin typeface="Cambria Math"/>
                          </a:rPr>
                          <m:t>𝐻𝑒</m:t>
                        </m:r>
                      </m:sub>
                      <m:sup>
                        <m:f>
                          <m:fPr>
                            <m:ctrlPr>
                              <a:rPr lang="fr-FR" sz="900" i="1">
                                <a:latin typeface="Cambria Math" panose="02040503050406030204" pitchFamily="18" charset="0"/>
                              </a:rPr>
                            </m:ctrlPr>
                          </m:fPr>
                          <m:num>
                            <m:r>
                              <a:rPr lang="en-US" sz="900" i="1">
                                <a:latin typeface="Cambria Math"/>
                              </a:rPr>
                              <m:t>1</m:t>
                            </m:r>
                          </m:num>
                          <m:den>
                            <m:r>
                              <a:rPr lang="en-US" sz="900" i="1">
                                <a:latin typeface="Cambria Math"/>
                              </a:rPr>
                              <m:t>3</m:t>
                            </m:r>
                          </m:den>
                        </m:f>
                      </m:sup>
                    </m:sSubSup>
                    <m:r>
                      <a:rPr lang="en-US" sz="900" i="1">
                        <a:latin typeface="Cambria Math"/>
                      </a:rPr>
                      <m:t>/</m:t>
                    </m:r>
                    <m:sSub>
                      <m:sSubPr>
                        <m:ctrlPr>
                          <a:rPr lang="fr-FR" sz="900" i="1">
                            <a:latin typeface="Cambria Math" panose="02040503050406030204" pitchFamily="18" charset="0"/>
                          </a:rPr>
                        </m:ctrlPr>
                      </m:sSubPr>
                      <m:e>
                        <m:r>
                          <a:rPr lang="en-US" sz="900" i="1">
                            <a:latin typeface="Cambria Math"/>
                          </a:rPr>
                          <m:t>𝐷h</m:t>
                        </m:r>
                      </m:e>
                      <m:sub>
                        <m:r>
                          <a:rPr lang="en-US" sz="900" i="1">
                            <a:latin typeface="Cambria Math"/>
                          </a:rPr>
                          <m:t>𝐻𝑒</m:t>
                        </m:r>
                      </m:sub>
                    </m:sSub>
                  </m:oMath>
                </a14:m>
                <a:r>
                  <a:rPr lang="en-US" sz="900" dirty="0"/>
                  <a:t> </a:t>
                </a:r>
                <a:endParaRPr lang="fr-FR" sz="900" dirty="0"/>
              </a:p>
            </p:txBody>
          </p:sp>
        </mc:Choice>
        <mc:Fallback xmlns="">
          <p:sp>
            <p:nvSpPr>
              <p:cNvPr id="13" name="Rectangle 12"/>
              <p:cNvSpPr>
                <a:spLocks noRot="1" noChangeAspect="1" noMove="1" noResize="1" noEditPoints="1" noAdjustHandles="1" noChangeArrowheads="1" noChangeShapeType="1" noTextEdit="1"/>
              </p:cNvSpPr>
              <p:nvPr/>
            </p:nvSpPr>
            <p:spPr>
              <a:xfrm>
                <a:off x="3471845" y="2605067"/>
                <a:ext cx="4572000" cy="327013"/>
              </a:xfrm>
              <a:prstGeom prst="rect">
                <a:avLst/>
              </a:prstGeom>
              <a:blipFill>
                <a:blip r:embed="rId8"/>
                <a:stretch>
                  <a:fillRect/>
                </a:stretch>
              </a:blipFill>
            </p:spPr>
            <p:txBody>
              <a:bodyPr/>
              <a:lstStyle/>
              <a:p>
                <a:r>
                  <a:rPr lang="fr-FR">
                    <a:noFill/>
                  </a:rPr>
                  <a:t> </a:t>
                </a:r>
              </a:p>
            </p:txBody>
          </p:sp>
        </mc:Fallback>
      </mc:AlternateContent>
    </p:spTree>
    <p:extLst>
      <p:ext uri="{BB962C8B-B14F-4D97-AF65-F5344CB8AC3E}">
        <p14:creationId xmlns:p14="http://schemas.microsoft.com/office/powerpoint/2010/main" val="181324920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solidFill>
                  <a:srgbClr val="C00000"/>
                </a:solidFill>
              </a:rPr>
              <a:t>JT-60SA TFC FLOWER CODE &amp; MODELS</a:t>
            </a:r>
            <a:endParaRPr lang="fr-FR" dirty="0">
              <a:solidFill>
                <a:srgbClr val="C00000"/>
              </a:solidFill>
            </a:endParaRPr>
          </a:p>
        </p:txBody>
      </p:sp>
      <p:sp>
        <p:nvSpPr>
          <p:cNvPr id="5" name="Espace réservé du numéro de diapositive 4"/>
          <p:cNvSpPr>
            <a:spLocks noGrp="1"/>
          </p:cNvSpPr>
          <p:nvPr>
            <p:ph type="sldNum" sz="quarter" idx="4"/>
          </p:nvPr>
        </p:nvSpPr>
        <p:spPr/>
        <p:txBody>
          <a:bodyPr/>
          <a:lstStyle/>
          <a:p>
            <a:pPr algn="ctr"/>
            <a:fld id="{854A34C9-9A4B-6445-85E1-F779B5E87362}" type="slidenum">
              <a:rPr lang="fr-FR" sz="700" smtClean="0">
                <a:solidFill>
                  <a:schemeClr val="bg1"/>
                </a:solidFill>
                <a:latin typeface="Arial" charset="0"/>
                <a:ea typeface="Arial" charset="0"/>
                <a:cs typeface="Arial" charset="0"/>
              </a:rPr>
              <a:pPr algn="ctr"/>
              <a:t>15</a:t>
            </a:fld>
            <a:endParaRPr lang="fr-FR" sz="700" dirty="0">
              <a:solidFill>
                <a:schemeClr val="bg1"/>
              </a:solidFill>
              <a:latin typeface="Arial" charset="0"/>
              <a:ea typeface="Arial" charset="0"/>
              <a:cs typeface="Arial" charset="0"/>
            </a:endParaRPr>
          </a:p>
        </p:txBody>
      </p:sp>
      <p:pic>
        <p:nvPicPr>
          <p:cNvPr id="6" name="Imag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53320" y="679450"/>
            <a:ext cx="3396767" cy="4073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Connecteur droit avec flèche 6"/>
          <p:cNvCxnSpPr/>
          <p:nvPr/>
        </p:nvCxnSpPr>
        <p:spPr>
          <a:xfrm flipH="1" flipV="1">
            <a:off x="6389701" y="3847677"/>
            <a:ext cx="1569555" cy="517589"/>
          </a:xfrm>
          <a:prstGeom prst="straightConnector1">
            <a:avLst/>
          </a:prstGeom>
          <a:ln w="25400">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8" name="Espace réservé du contenu 4"/>
          <p:cNvSpPr txBox="1">
            <a:spLocks/>
          </p:cNvSpPr>
          <p:nvPr/>
        </p:nvSpPr>
        <p:spPr>
          <a:xfrm>
            <a:off x="6839005" y="4373534"/>
            <a:ext cx="2495550" cy="500063"/>
          </a:xfrm>
          <a:prstGeom prst="rect">
            <a:avLst/>
          </a:prstGeom>
        </p:spPr>
        <p:txBody>
          <a:bodyPr/>
          <a:lstStyle>
            <a:lvl1pPr marL="923925" algn="l" rtl="0" eaLnBrk="0" fontAlgn="base" hangingPunct="0">
              <a:spcBef>
                <a:spcPct val="0"/>
              </a:spcBef>
              <a:spcAft>
                <a:spcPts val="400"/>
              </a:spcAft>
              <a:buFont typeface="Arial" charset="0"/>
              <a:defRPr sz="2200" kern="1200">
                <a:solidFill>
                  <a:schemeClr val="tx2"/>
                </a:solidFill>
                <a:latin typeface="+mn-lt"/>
                <a:ea typeface="+mn-ea"/>
                <a:cs typeface="+mn-cs"/>
              </a:defRPr>
            </a:lvl1pPr>
            <a:lvl2pPr marL="360363" indent="-360363" algn="l" rtl="0" eaLnBrk="0" fontAlgn="base" hangingPunct="0">
              <a:lnSpc>
                <a:spcPts val="2000"/>
              </a:lnSpc>
              <a:spcBef>
                <a:spcPct val="0"/>
              </a:spcBef>
              <a:spcAft>
                <a:spcPct val="0"/>
              </a:spcAft>
              <a:buSzPct val="90000"/>
              <a:buBlip>
                <a:blip r:embed="rId3"/>
              </a:buBlip>
              <a:defRPr sz="1600" kern="1200">
                <a:solidFill>
                  <a:srgbClr val="666666"/>
                </a:solidFill>
                <a:latin typeface="+mn-lt"/>
                <a:ea typeface="+mn-ea"/>
                <a:cs typeface="+mn-cs"/>
              </a:defRPr>
            </a:lvl2pPr>
            <a:lvl3pPr marL="361950" algn="l" rtl="0" eaLnBrk="0" fontAlgn="base" hangingPunct="0">
              <a:lnSpc>
                <a:spcPts val="2000"/>
              </a:lnSpc>
              <a:spcBef>
                <a:spcPct val="0"/>
              </a:spcBef>
              <a:spcAft>
                <a:spcPct val="0"/>
              </a:spcAft>
              <a:buSzPct val="36000"/>
              <a:buFont typeface="Arial" charset="0"/>
              <a:defRPr sz="1600" kern="1200">
                <a:solidFill>
                  <a:srgbClr val="666666"/>
                </a:solidFill>
                <a:latin typeface="+mn-lt"/>
                <a:ea typeface="+mn-ea"/>
                <a:cs typeface="+mn-cs"/>
              </a:defRPr>
            </a:lvl3pPr>
            <a:lvl4pPr marL="1009650" indent="-238125" algn="l" rtl="0" eaLnBrk="0" fontAlgn="base" hangingPunct="0">
              <a:lnSpc>
                <a:spcPts val="2000"/>
              </a:lnSpc>
              <a:spcBef>
                <a:spcPct val="0"/>
              </a:spcBef>
              <a:spcAft>
                <a:spcPct val="0"/>
              </a:spcAft>
              <a:buClr>
                <a:srgbClr val="666666"/>
              </a:buClr>
              <a:buSzPct val="36000"/>
              <a:buBlip>
                <a:blip r:embed="rId4"/>
              </a:buBlip>
              <a:defRPr sz="1600" kern="1200">
                <a:solidFill>
                  <a:srgbClr val="666666"/>
                </a:solidFill>
                <a:latin typeface="+mn-lt"/>
                <a:ea typeface="+mn-ea"/>
                <a:cs typeface="+mn-cs"/>
              </a:defRPr>
            </a:lvl4pPr>
            <a:lvl5pPr marL="1133475" indent="-114300" algn="l" rtl="0" eaLnBrk="0" fontAlgn="base" hangingPunct="0">
              <a:lnSpc>
                <a:spcPts val="2000"/>
              </a:lnSpc>
              <a:spcBef>
                <a:spcPct val="0"/>
              </a:spcBef>
              <a:spcAft>
                <a:spcPct val="0"/>
              </a:spcAft>
              <a:buClr>
                <a:srgbClr val="666666"/>
              </a:buClr>
              <a:buFont typeface="Arial" charset="0"/>
              <a:buChar char="-"/>
              <a:defRPr sz="1600" kern="1200">
                <a:solidFill>
                  <a:srgbClr val="666666"/>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771525" lvl="3" indent="0">
              <a:buFontTx/>
              <a:buNone/>
              <a:defRPr/>
            </a:pPr>
            <a:r>
              <a:rPr lang="en-US" sz="1400" b="1" dirty="0" smtClean="0">
                <a:solidFill>
                  <a:schemeClr val="accent3">
                    <a:lumMod val="75000"/>
                  </a:schemeClr>
                </a:solidFill>
              </a:rPr>
              <a:t>1 THEA / Pancake</a:t>
            </a:r>
          </a:p>
        </p:txBody>
      </p:sp>
      <p:sp>
        <p:nvSpPr>
          <p:cNvPr id="9" name="Espace réservé du contenu 4"/>
          <p:cNvSpPr txBox="1">
            <a:spLocks/>
          </p:cNvSpPr>
          <p:nvPr/>
        </p:nvSpPr>
        <p:spPr>
          <a:xfrm>
            <a:off x="-470452" y="636588"/>
            <a:ext cx="5032941" cy="3593506"/>
          </a:xfrm>
          <a:prstGeom prst="rect">
            <a:avLst/>
          </a:prstGeom>
        </p:spPr>
        <p:txBody>
          <a:bodyPr/>
          <a:lstStyle>
            <a:lvl1pPr marL="923925" algn="l" rtl="0" eaLnBrk="0" fontAlgn="base" hangingPunct="0">
              <a:spcBef>
                <a:spcPct val="0"/>
              </a:spcBef>
              <a:spcAft>
                <a:spcPts val="400"/>
              </a:spcAft>
              <a:buFont typeface="Arial" charset="0"/>
              <a:defRPr sz="2200" kern="1200">
                <a:solidFill>
                  <a:schemeClr val="tx2"/>
                </a:solidFill>
                <a:latin typeface="+mn-lt"/>
                <a:ea typeface="+mn-ea"/>
                <a:cs typeface="+mn-cs"/>
              </a:defRPr>
            </a:lvl1pPr>
            <a:lvl2pPr marL="360363" indent="-360363" algn="l" rtl="0" eaLnBrk="0" fontAlgn="base" hangingPunct="0">
              <a:lnSpc>
                <a:spcPts val="2000"/>
              </a:lnSpc>
              <a:spcBef>
                <a:spcPct val="0"/>
              </a:spcBef>
              <a:spcAft>
                <a:spcPct val="0"/>
              </a:spcAft>
              <a:buSzPct val="90000"/>
              <a:buBlip>
                <a:blip r:embed="rId3"/>
              </a:buBlip>
              <a:defRPr sz="1600" kern="1200">
                <a:solidFill>
                  <a:srgbClr val="666666"/>
                </a:solidFill>
                <a:latin typeface="+mn-lt"/>
                <a:ea typeface="+mn-ea"/>
                <a:cs typeface="+mn-cs"/>
              </a:defRPr>
            </a:lvl2pPr>
            <a:lvl3pPr marL="361950" algn="l" rtl="0" eaLnBrk="0" fontAlgn="base" hangingPunct="0">
              <a:lnSpc>
                <a:spcPts val="2000"/>
              </a:lnSpc>
              <a:spcBef>
                <a:spcPct val="0"/>
              </a:spcBef>
              <a:spcAft>
                <a:spcPct val="0"/>
              </a:spcAft>
              <a:buSzPct val="36000"/>
              <a:buFont typeface="Arial" charset="0"/>
              <a:defRPr sz="1600" kern="1200">
                <a:solidFill>
                  <a:srgbClr val="666666"/>
                </a:solidFill>
                <a:latin typeface="+mn-lt"/>
                <a:ea typeface="+mn-ea"/>
                <a:cs typeface="+mn-cs"/>
              </a:defRPr>
            </a:lvl3pPr>
            <a:lvl4pPr marL="1009650" indent="-238125" algn="l" rtl="0" eaLnBrk="0" fontAlgn="base" hangingPunct="0">
              <a:lnSpc>
                <a:spcPts val="2000"/>
              </a:lnSpc>
              <a:spcBef>
                <a:spcPct val="0"/>
              </a:spcBef>
              <a:spcAft>
                <a:spcPct val="0"/>
              </a:spcAft>
              <a:buClr>
                <a:srgbClr val="666666"/>
              </a:buClr>
              <a:buSzPct val="36000"/>
              <a:buBlip>
                <a:blip r:embed="rId4"/>
              </a:buBlip>
              <a:defRPr sz="1600" kern="1200">
                <a:solidFill>
                  <a:srgbClr val="666666"/>
                </a:solidFill>
                <a:latin typeface="+mn-lt"/>
                <a:ea typeface="+mn-ea"/>
                <a:cs typeface="+mn-cs"/>
              </a:defRPr>
            </a:lvl4pPr>
            <a:lvl5pPr marL="1133475" indent="-114300" algn="l" rtl="0" eaLnBrk="0" fontAlgn="base" hangingPunct="0">
              <a:lnSpc>
                <a:spcPts val="2000"/>
              </a:lnSpc>
              <a:spcBef>
                <a:spcPct val="0"/>
              </a:spcBef>
              <a:spcAft>
                <a:spcPct val="0"/>
              </a:spcAft>
              <a:buClr>
                <a:srgbClr val="666666"/>
              </a:buClr>
              <a:buFont typeface="Arial" charset="0"/>
              <a:buChar char="-"/>
              <a:defRPr sz="1600" kern="1200">
                <a:solidFill>
                  <a:srgbClr val="666666"/>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771525" lvl="3" indent="0">
              <a:lnSpc>
                <a:spcPct val="100000"/>
              </a:lnSpc>
              <a:spcAft>
                <a:spcPts val="0"/>
              </a:spcAft>
              <a:buFontTx/>
              <a:buNone/>
              <a:defRPr/>
            </a:pPr>
            <a:r>
              <a:rPr lang="en-US" altLang="fr-FR" sz="1200" b="1" dirty="0" smtClean="0">
                <a:solidFill>
                  <a:schemeClr val="tx1"/>
                </a:solidFill>
                <a:ea typeface="Times" pitchFamily="18" charset="0"/>
                <a:cs typeface="Times" pitchFamily="18" charset="0"/>
              </a:rPr>
              <a:t>FLOWER Code [4] Implementation &amp; Description of Cryogenic Components:</a:t>
            </a:r>
          </a:p>
          <a:p>
            <a:pPr marL="771525" lvl="3" indent="0">
              <a:lnSpc>
                <a:spcPct val="100000"/>
              </a:lnSpc>
              <a:spcAft>
                <a:spcPts val="0"/>
              </a:spcAft>
              <a:buFontTx/>
              <a:buNone/>
              <a:defRPr/>
            </a:pPr>
            <a:endParaRPr lang="en-US" altLang="fr-FR" sz="1200" b="1" dirty="0">
              <a:solidFill>
                <a:schemeClr val="tx1"/>
              </a:solidFill>
              <a:ea typeface="Times" pitchFamily="18" charset="0"/>
              <a:cs typeface="Times" pitchFamily="18" charset="0"/>
            </a:endParaRPr>
          </a:p>
          <a:p>
            <a:pPr marL="771525" lvl="3" indent="0">
              <a:lnSpc>
                <a:spcPct val="100000"/>
              </a:lnSpc>
              <a:spcAft>
                <a:spcPts val="0"/>
              </a:spcAft>
              <a:buFontTx/>
              <a:buNone/>
              <a:defRPr/>
            </a:pPr>
            <a:r>
              <a:rPr lang="en-US" altLang="fr-FR" sz="1200" b="1" dirty="0" smtClean="0">
                <a:solidFill>
                  <a:schemeClr val="tx1"/>
                </a:solidFill>
                <a:ea typeface="Times" pitchFamily="18" charset="0"/>
                <a:cs typeface="Times" pitchFamily="18" charset="0"/>
              </a:rPr>
              <a:t>JUNCTIONS (1-D with compressible fluid) defined by (P, T, v)</a:t>
            </a:r>
          </a:p>
          <a:p>
            <a:pPr lvl="3">
              <a:lnSpc>
                <a:spcPct val="100000"/>
              </a:lnSpc>
              <a:spcAft>
                <a:spcPts val="0"/>
              </a:spcAft>
              <a:buFont typeface="Wingdings" panose="05000000000000000000" pitchFamily="2" charset="2"/>
              <a:buChar char="à"/>
              <a:defRPr/>
            </a:pPr>
            <a:r>
              <a:rPr lang="en-US" altLang="fr-FR" sz="1200" b="1" dirty="0" err="1" smtClean="0">
                <a:solidFill>
                  <a:schemeClr val="tx1"/>
                </a:solidFill>
                <a:ea typeface="Times" pitchFamily="18" charset="0"/>
                <a:cs typeface="Times" pitchFamily="18" charset="0"/>
                <a:sym typeface="Wingdings" panose="05000000000000000000" pitchFamily="2" charset="2"/>
              </a:rPr>
              <a:t>Cryolines</a:t>
            </a:r>
            <a:r>
              <a:rPr lang="en-US" altLang="fr-FR" sz="1200" b="1" dirty="0" smtClean="0">
                <a:solidFill>
                  <a:schemeClr val="tx1"/>
                </a:solidFill>
                <a:ea typeface="Times" pitchFamily="18" charset="0"/>
                <a:cs typeface="Times" pitchFamily="18" charset="0"/>
                <a:sym typeface="Wingdings" panose="05000000000000000000" pitchFamily="2" charset="2"/>
              </a:rPr>
              <a:t>, manifolds &amp; tubes</a:t>
            </a:r>
          </a:p>
          <a:p>
            <a:pPr lvl="3">
              <a:lnSpc>
                <a:spcPct val="100000"/>
              </a:lnSpc>
              <a:spcAft>
                <a:spcPts val="0"/>
              </a:spcAft>
              <a:buFont typeface="Wingdings" panose="05000000000000000000" pitchFamily="2" charset="2"/>
              <a:buChar char="à"/>
              <a:defRPr/>
            </a:pPr>
            <a:r>
              <a:rPr lang="en-US" altLang="fr-FR" sz="1200" b="1" dirty="0" smtClean="0">
                <a:solidFill>
                  <a:schemeClr val="tx1"/>
                </a:solidFill>
                <a:ea typeface="Times" pitchFamily="18" charset="0"/>
                <a:cs typeface="Times" pitchFamily="18" charset="0"/>
                <a:sym typeface="Wingdings" panose="05000000000000000000" pitchFamily="2" charset="2"/>
              </a:rPr>
              <a:t>Control Valve, quench relief valve (Burst Disk with pressure set), check valve</a:t>
            </a:r>
          </a:p>
          <a:p>
            <a:pPr lvl="3">
              <a:lnSpc>
                <a:spcPct val="100000"/>
              </a:lnSpc>
              <a:spcAft>
                <a:spcPts val="0"/>
              </a:spcAft>
              <a:buFont typeface="Wingdings" panose="05000000000000000000" pitchFamily="2" charset="2"/>
              <a:buChar char="à"/>
              <a:defRPr/>
            </a:pPr>
            <a:r>
              <a:rPr lang="en-US" altLang="fr-FR" sz="1200" b="1" dirty="0" smtClean="0">
                <a:solidFill>
                  <a:schemeClr val="tx1"/>
                </a:solidFill>
                <a:ea typeface="Times" pitchFamily="18" charset="0"/>
                <a:cs typeface="Times" pitchFamily="18" charset="0"/>
                <a:sym typeface="Wingdings" panose="05000000000000000000" pitchFamily="2" charset="2"/>
              </a:rPr>
              <a:t>Heat exchangers</a:t>
            </a:r>
          </a:p>
          <a:p>
            <a:pPr lvl="3">
              <a:lnSpc>
                <a:spcPct val="100000"/>
              </a:lnSpc>
              <a:spcAft>
                <a:spcPts val="0"/>
              </a:spcAft>
              <a:buFont typeface="Wingdings" panose="05000000000000000000" pitchFamily="2" charset="2"/>
              <a:buChar char="à"/>
              <a:defRPr/>
            </a:pPr>
            <a:r>
              <a:rPr lang="en-US" altLang="fr-FR" sz="1200" b="1" dirty="0" smtClean="0">
                <a:solidFill>
                  <a:schemeClr val="tx1"/>
                </a:solidFill>
                <a:ea typeface="Times" pitchFamily="18" charset="0"/>
                <a:cs typeface="Times" pitchFamily="18" charset="0"/>
                <a:sym typeface="Wingdings" panose="05000000000000000000" pitchFamily="2" charset="2"/>
              </a:rPr>
              <a:t>Pumps</a:t>
            </a:r>
          </a:p>
          <a:p>
            <a:pPr lvl="3">
              <a:lnSpc>
                <a:spcPct val="100000"/>
              </a:lnSpc>
              <a:spcAft>
                <a:spcPts val="0"/>
              </a:spcAft>
              <a:buFont typeface="Wingdings" panose="05000000000000000000" pitchFamily="2" charset="2"/>
              <a:buChar char="à"/>
              <a:defRPr/>
            </a:pPr>
            <a:r>
              <a:rPr lang="en-US" altLang="fr-FR" sz="1200" b="1" i="1" dirty="0" smtClean="0">
                <a:solidFill>
                  <a:schemeClr val="tx1"/>
                </a:solidFill>
                <a:ea typeface="Times" pitchFamily="18" charset="0"/>
                <a:cs typeface="Times" pitchFamily="18" charset="0"/>
                <a:sym typeface="Wingdings" panose="05000000000000000000" pitchFamily="2" charset="2"/>
              </a:rPr>
              <a:t>Possibility of a additional heater (JT-60SA CTF: increase of </a:t>
            </a:r>
            <a:r>
              <a:rPr lang="en-US" altLang="fr-FR" sz="1200" b="1" i="1" dirty="0" err="1" smtClean="0">
                <a:solidFill>
                  <a:schemeClr val="tx1"/>
                </a:solidFill>
                <a:ea typeface="Times" pitchFamily="18" charset="0"/>
                <a:cs typeface="Times" pitchFamily="18" charset="0"/>
                <a:sym typeface="Wingdings" panose="05000000000000000000" pitchFamily="2" charset="2"/>
              </a:rPr>
              <a:t>The,inlet</a:t>
            </a:r>
            <a:r>
              <a:rPr lang="en-US" altLang="fr-FR" sz="1200" b="1" i="1" dirty="0" smtClean="0">
                <a:solidFill>
                  <a:schemeClr val="tx1"/>
                </a:solidFill>
                <a:ea typeface="Times" pitchFamily="18" charset="0"/>
                <a:cs typeface="Times" pitchFamily="18" charset="0"/>
                <a:sym typeface="Wingdings" panose="05000000000000000000" pitchFamily="2" charset="2"/>
              </a:rPr>
              <a:t>  until T=7,5 K) implemented in subroutines</a:t>
            </a:r>
          </a:p>
          <a:p>
            <a:pPr marL="771525" lvl="3" indent="0">
              <a:lnSpc>
                <a:spcPct val="100000"/>
              </a:lnSpc>
              <a:spcAft>
                <a:spcPts val="0"/>
              </a:spcAft>
              <a:buFontTx/>
              <a:buNone/>
              <a:defRPr/>
            </a:pPr>
            <a:endParaRPr lang="en-US" altLang="fr-FR" sz="1200" b="1" dirty="0" smtClean="0">
              <a:solidFill>
                <a:schemeClr val="tx1"/>
              </a:solidFill>
              <a:ea typeface="Times" pitchFamily="18" charset="0"/>
              <a:cs typeface="Times" pitchFamily="18" charset="0"/>
              <a:sym typeface="Wingdings" panose="05000000000000000000" pitchFamily="2" charset="2"/>
            </a:endParaRPr>
          </a:p>
          <a:p>
            <a:pPr marL="771525" lvl="3" indent="0">
              <a:lnSpc>
                <a:spcPct val="100000"/>
              </a:lnSpc>
              <a:spcAft>
                <a:spcPts val="0"/>
              </a:spcAft>
              <a:buFontTx/>
              <a:buNone/>
              <a:defRPr/>
            </a:pPr>
            <a:r>
              <a:rPr lang="en-US" altLang="fr-FR" sz="1200" b="1" dirty="0" smtClean="0">
                <a:solidFill>
                  <a:schemeClr val="tx1"/>
                </a:solidFill>
                <a:ea typeface="Times" pitchFamily="18" charset="0"/>
                <a:cs typeface="Times" pitchFamily="18" charset="0"/>
                <a:sym typeface="Wingdings" panose="05000000000000000000" pitchFamily="2" charset="2"/>
              </a:rPr>
              <a:t>VOLUMES (0-D) defined by (P, T)</a:t>
            </a:r>
          </a:p>
          <a:p>
            <a:pPr lvl="3">
              <a:lnSpc>
                <a:spcPct val="100000"/>
              </a:lnSpc>
              <a:spcAft>
                <a:spcPts val="0"/>
              </a:spcAft>
              <a:buFont typeface="Wingdings" panose="05000000000000000000" pitchFamily="2" charset="2"/>
              <a:buChar char="à"/>
              <a:defRPr/>
            </a:pPr>
            <a:r>
              <a:rPr lang="en-US" altLang="fr-FR" sz="1200" b="1" dirty="0">
                <a:solidFill>
                  <a:schemeClr val="tx1"/>
                </a:solidFill>
                <a:ea typeface="Times" pitchFamily="18" charset="0"/>
                <a:cs typeface="Times" pitchFamily="18" charset="0"/>
                <a:sym typeface="Wingdings" panose="05000000000000000000" pitchFamily="2" charset="2"/>
              </a:rPr>
              <a:t>Tank (relief</a:t>
            </a:r>
            <a:r>
              <a:rPr lang="en-US" altLang="fr-FR" sz="1200" b="1" dirty="0" smtClean="0">
                <a:solidFill>
                  <a:schemeClr val="tx1"/>
                </a:solidFill>
                <a:ea typeface="Times" pitchFamily="18" charset="0"/>
                <a:cs typeface="Times" pitchFamily="18" charset="0"/>
                <a:sym typeface="Wingdings" panose="05000000000000000000" pitchFamily="2" charset="2"/>
              </a:rPr>
              <a:t>)</a:t>
            </a:r>
          </a:p>
          <a:p>
            <a:pPr lvl="3">
              <a:lnSpc>
                <a:spcPct val="100000"/>
              </a:lnSpc>
              <a:spcAft>
                <a:spcPts val="0"/>
              </a:spcAft>
              <a:buFont typeface="Wingdings" panose="05000000000000000000" pitchFamily="2" charset="2"/>
              <a:buChar char="à"/>
              <a:defRPr/>
            </a:pPr>
            <a:r>
              <a:rPr lang="en-US" altLang="fr-FR" sz="1200" b="1" dirty="0" smtClean="0">
                <a:solidFill>
                  <a:schemeClr val="tx1"/>
                </a:solidFill>
                <a:ea typeface="Times" pitchFamily="18" charset="0"/>
                <a:cs typeface="Times" pitchFamily="18" charset="0"/>
                <a:sym typeface="Wingdings" panose="05000000000000000000" pitchFamily="2" charset="2"/>
              </a:rPr>
              <a:t>Additional “connection” volumes between 2 Junctions</a:t>
            </a:r>
          </a:p>
          <a:p>
            <a:pPr lvl="3">
              <a:lnSpc>
                <a:spcPct val="100000"/>
              </a:lnSpc>
              <a:spcAft>
                <a:spcPts val="0"/>
              </a:spcAft>
              <a:buFont typeface="Wingdings" panose="05000000000000000000" pitchFamily="2" charset="2"/>
              <a:buChar char="à"/>
              <a:defRPr/>
            </a:pPr>
            <a:endParaRPr lang="en-US" altLang="fr-FR" sz="1200" b="1" dirty="0">
              <a:solidFill>
                <a:schemeClr val="tx1"/>
              </a:solidFill>
              <a:ea typeface="Times" pitchFamily="18" charset="0"/>
              <a:cs typeface="Times" pitchFamily="18" charset="0"/>
              <a:sym typeface="Wingdings" panose="05000000000000000000" pitchFamily="2" charset="2"/>
            </a:endParaRPr>
          </a:p>
          <a:p>
            <a:pPr marL="771525" lvl="3" indent="0">
              <a:lnSpc>
                <a:spcPct val="100000"/>
              </a:lnSpc>
              <a:spcAft>
                <a:spcPts val="0"/>
              </a:spcAft>
              <a:buFontTx/>
              <a:buNone/>
              <a:defRPr/>
            </a:pPr>
            <a:r>
              <a:rPr lang="en-US" altLang="fr-FR" sz="1200" b="1" dirty="0" smtClean="0">
                <a:solidFill>
                  <a:schemeClr val="tx1"/>
                </a:solidFill>
                <a:ea typeface="Times" pitchFamily="18" charset="0"/>
                <a:cs typeface="Times" pitchFamily="18" charset="0"/>
                <a:sym typeface="Wingdings" panose="05000000000000000000" pitchFamily="2" charset="2"/>
              </a:rPr>
              <a:t>Each Junction is connected to 2 Volumes</a:t>
            </a:r>
          </a:p>
          <a:p>
            <a:pPr marL="771525" lvl="3" indent="0">
              <a:lnSpc>
                <a:spcPct val="100000"/>
              </a:lnSpc>
              <a:spcAft>
                <a:spcPts val="0"/>
              </a:spcAft>
              <a:buFontTx/>
              <a:buNone/>
              <a:defRPr/>
            </a:pPr>
            <a:r>
              <a:rPr lang="en-US" altLang="fr-FR" sz="1200" b="1" dirty="0" smtClean="0">
                <a:solidFill>
                  <a:schemeClr val="tx1"/>
                </a:solidFill>
                <a:ea typeface="Times" pitchFamily="18" charset="0"/>
                <a:cs typeface="Times" pitchFamily="18" charset="0"/>
                <a:sym typeface="Wingdings" panose="05000000000000000000" pitchFamily="2" charset="2"/>
              </a:rPr>
              <a:t>Each Volume is connected to minimum 2 Junctions</a:t>
            </a:r>
            <a:endParaRPr lang="en-US" altLang="fr-FR" sz="1200" b="1" dirty="0">
              <a:solidFill>
                <a:schemeClr val="tx1"/>
              </a:solidFill>
              <a:ea typeface="Times" pitchFamily="18" charset="0"/>
              <a:cs typeface="Times" pitchFamily="18" charset="0"/>
              <a:sym typeface="Wingdings" panose="05000000000000000000" pitchFamily="2" charset="2"/>
            </a:endParaRPr>
          </a:p>
          <a:p>
            <a:pPr lvl="3">
              <a:lnSpc>
                <a:spcPct val="100000"/>
              </a:lnSpc>
              <a:spcAft>
                <a:spcPts val="0"/>
              </a:spcAft>
              <a:buFont typeface="Wingdings" panose="05000000000000000000" pitchFamily="2" charset="2"/>
              <a:buChar char="à"/>
              <a:defRPr/>
            </a:pPr>
            <a:endParaRPr lang="en-US" altLang="fr-FR" sz="1200" b="1" dirty="0" smtClean="0">
              <a:solidFill>
                <a:schemeClr val="tx1"/>
              </a:solidFill>
              <a:ea typeface="Times" pitchFamily="18" charset="0"/>
              <a:cs typeface="Times" pitchFamily="18" charset="0"/>
              <a:sym typeface="Wingdings" panose="05000000000000000000" pitchFamily="2" charset="2"/>
            </a:endParaRPr>
          </a:p>
          <a:p>
            <a:pPr lvl="3">
              <a:lnSpc>
                <a:spcPct val="100000"/>
              </a:lnSpc>
              <a:spcAft>
                <a:spcPts val="0"/>
              </a:spcAft>
              <a:buFont typeface="Wingdings"/>
              <a:buChar char="à"/>
              <a:defRPr/>
            </a:pPr>
            <a:endParaRPr lang="en-US" altLang="fr-FR" sz="1200" b="1" dirty="0" smtClean="0">
              <a:solidFill>
                <a:schemeClr val="tx1"/>
              </a:solidFill>
              <a:ea typeface="Times" pitchFamily="18" charset="0"/>
              <a:cs typeface="Times" pitchFamily="18" charset="0"/>
            </a:endParaRPr>
          </a:p>
        </p:txBody>
      </p:sp>
      <p:sp>
        <p:nvSpPr>
          <p:cNvPr id="10" name="Rectangle 8"/>
          <p:cNvSpPr>
            <a:spLocks noChangeArrowheads="1"/>
          </p:cNvSpPr>
          <p:nvPr/>
        </p:nvSpPr>
        <p:spPr bwMode="auto">
          <a:xfrm>
            <a:off x="131625" y="4173479"/>
            <a:ext cx="475047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Aft>
                <a:spcPts val="400"/>
              </a:spcAft>
              <a:buFont typeface="Arial" panose="020B0604020202020204" pitchFamily="34" charset="0"/>
              <a:defRPr sz="2200">
                <a:solidFill>
                  <a:schemeClr val="tx2"/>
                </a:solidFill>
                <a:latin typeface="Arial" panose="020B0604020202020204" pitchFamily="34" charset="0"/>
              </a:defRPr>
            </a:lvl1pPr>
            <a:lvl2pPr marL="742950" indent="-285750">
              <a:lnSpc>
                <a:spcPts val="2000"/>
              </a:lnSpc>
              <a:buSzPct val="90000"/>
              <a:buBlip>
                <a:blip r:embed="rId3"/>
              </a:buBlip>
              <a:defRPr sz="1600">
                <a:solidFill>
                  <a:srgbClr val="666666"/>
                </a:solidFill>
                <a:latin typeface="Arial" panose="020B0604020202020204" pitchFamily="34" charset="0"/>
              </a:defRPr>
            </a:lvl2pPr>
            <a:lvl3pPr marL="1143000" indent="-228600">
              <a:lnSpc>
                <a:spcPts val="2000"/>
              </a:lnSpc>
              <a:buSzPct val="36000"/>
              <a:buFont typeface="Arial" panose="020B0604020202020204" pitchFamily="34" charset="0"/>
              <a:defRPr sz="1600">
                <a:solidFill>
                  <a:srgbClr val="666666"/>
                </a:solidFill>
                <a:latin typeface="Arial" panose="020B0604020202020204" pitchFamily="34" charset="0"/>
              </a:defRPr>
            </a:lvl3pPr>
            <a:lvl4pPr marL="1600200" indent="-228600">
              <a:lnSpc>
                <a:spcPts val="2000"/>
              </a:lnSpc>
              <a:buClr>
                <a:srgbClr val="666666"/>
              </a:buClr>
              <a:buSzPct val="36000"/>
              <a:buBlip>
                <a:blip r:embed="rId4"/>
              </a:buBlip>
              <a:defRPr sz="1600">
                <a:solidFill>
                  <a:srgbClr val="666666"/>
                </a:solidFill>
                <a:latin typeface="Arial" panose="020B0604020202020204" pitchFamily="34" charset="0"/>
              </a:defRPr>
            </a:lvl4pPr>
            <a:lvl5pPr marL="2057400" indent="-228600">
              <a:lnSpc>
                <a:spcPts val="2000"/>
              </a:lnSpc>
              <a:buClr>
                <a:srgbClr val="666666"/>
              </a:buClr>
              <a:buFont typeface="Arial" panose="020B0604020202020204" pitchFamily="34" charset="0"/>
              <a:buChar char="-"/>
              <a:defRPr sz="1600">
                <a:solidFill>
                  <a:srgbClr val="666666"/>
                </a:solidFill>
                <a:latin typeface="Arial" panose="020B0604020202020204" pitchFamily="34" charset="0"/>
              </a:defRPr>
            </a:lvl5pPr>
            <a:lvl6pPr marL="2514600" indent="-228600" eaLnBrk="0" fontAlgn="base" hangingPunct="0">
              <a:lnSpc>
                <a:spcPts val="2000"/>
              </a:lnSpc>
              <a:spcBef>
                <a:spcPct val="0"/>
              </a:spcBef>
              <a:spcAft>
                <a:spcPct val="0"/>
              </a:spcAft>
              <a:buClr>
                <a:srgbClr val="666666"/>
              </a:buClr>
              <a:buFont typeface="Arial" panose="020B0604020202020204" pitchFamily="34" charset="0"/>
              <a:buChar char="-"/>
              <a:defRPr sz="1600">
                <a:solidFill>
                  <a:srgbClr val="666666"/>
                </a:solidFill>
                <a:latin typeface="Arial" panose="020B0604020202020204" pitchFamily="34" charset="0"/>
              </a:defRPr>
            </a:lvl6pPr>
            <a:lvl7pPr marL="2971800" indent="-228600" eaLnBrk="0" fontAlgn="base" hangingPunct="0">
              <a:lnSpc>
                <a:spcPts val="2000"/>
              </a:lnSpc>
              <a:spcBef>
                <a:spcPct val="0"/>
              </a:spcBef>
              <a:spcAft>
                <a:spcPct val="0"/>
              </a:spcAft>
              <a:buClr>
                <a:srgbClr val="666666"/>
              </a:buClr>
              <a:buFont typeface="Arial" panose="020B0604020202020204" pitchFamily="34" charset="0"/>
              <a:buChar char="-"/>
              <a:defRPr sz="1600">
                <a:solidFill>
                  <a:srgbClr val="666666"/>
                </a:solidFill>
                <a:latin typeface="Arial" panose="020B0604020202020204" pitchFamily="34" charset="0"/>
              </a:defRPr>
            </a:lvl7pPr>
            <a:lvl8pPr marL="3429000" indent="-228600" eaLnBrk="0" fontAlgn="base" hangingPunct="0">
              <a:lnSpc>
                <a:spcPts val="2000"/>
              </a:lnSpc>
              <a:spcBef>
                <a:spcPct val="0"/>
              </a:spcBef>
              <a:spcAft>
                <a:spcPct val="0"/>
              </a:spcAft>
              <a:buClr>
                <a:srgbClr val="666666"/>
              </a:buClr>
              <a:buFont typeface="Arial" panose="020B0604020202020204" pitchFamily="34" charset="0"/>
              <a:buChar char="-"/>
              <a:defRPr sz="1600">
                <a:solidFill>
                  <a:srgbClr val="666666"/>
                </a:solidFill>
                <a:latin typeface="Arial" panose="020B0604020202020204" pitchFamily="34" charset="0"/>
              </a:defRPr>
            </a:lvl8pPr>
            <a:lvl9pPr marL="3886200" indent="-228600" eaLnBrk="0" fontAlgn="base" hangingPunct="0">
              <a:lnSpc>
                <a:spcPts val="2000"/>
              </a:lnSpc>
              <a:spcBef>
                <a:spcPct val="0"/>
              </a:spcBef>
              <a:spcAft>
                <a:spcPct val="0"/>
              </a:spcAft>
              <a:buClr>
                <a:srgbClr val="666666"/>
              </a:buClr>
              <a:buFont typeface="Arial" panose="020B0604020202020204" pitchFamily="34" charset="0"/>
              <a:buChar char="-"/>
              <a:defRPr sz="1600">
                <a:solidFill>
                  <a:srgbClr val="666666"/>
                </a:solidFill>
                <a:latin typeface="Arial" panose="020B0604020202020204" pitchFamily="34" charset="0"/>
              </a:defRPr>
            </a:lvl9pPr>
          </a:lstStyle>
          <a:p>
            <a:r>
              <a:rPr lang="en-GB" altLang="fr-FR" sz="1000" b="1" dirty="0" smtClean="0">
                <a:solidFill>
                  <a:srgbClr val="008000"/>
                </a:solidFill>
              </a:rPr>
              <a:t>[3] </a:t>
            </a:r>
            <a:r>
              <a:rPr lang="en-US" altLang="fr-FR" sz="1000" b="1" dirty="0" err="1">
                <a:solidFill>
                  <a:srgbClr val="008000"/>
                </a:solidFill>
              </a:rPr>
              <a:t>Bottura</a:t>
            </a:r>
            <a:r>
              <a:rPr lang="en-US" altLang="fr-FR" sz="1000" b="1" dirty="0">
                <a:solidFill>
                  <a:srgbClr val="008000"/>
                </a:solidFill>
              </a:rPr>
              <a:t> L, Rosso C. Flower a model for the Analysis of Hydraulic Networks and Processes. CHATS Workshop, </a:t>
            </a:r>
            <a:r>
              <a:rPr lang="en-US" altLang="fr-FR" sz="1000" b="1" i="1" dirty="0">
                <a:solidFill>
                  <a:srgbClr val="008000"/>
                </a:solidFill>
              </a:rPr>
              <a:t>Cryogenics</a:t>
            </a:r>
            <a:r>
              <a:rPr lang="en-US" altLang="fr-FR" sz="1000" b="1" dirty="0">
                <a:solidFill>
                  <a:srgbClr val="008000"/>
                </a:solidFill>
              </a:rPr>
              <a:t>, 2003; 43: 215-223. </a:t>
            </a:r>
            <a:endParaRPr lang="fr-FR" altLang="fr-FR" sz="1000" b="1" dirty="0">
              <a:solidFill>
                <a:srgbClr val="008000"/>
              </a:solidFill>
            </a:endParaRPr>
          </a:p>
        </p:txBody>
      </p:sp>
      <p:sp>
        <p:nvSpPr>
          <p:cNvPr id="11" name="Espace réservé du contenu 4"/>
          <p:cNvSpPr txBox="1">
            <a:spLocks/>
          </p:cNvSpPr>
          <p:nvPr/>
        </p:nvSpPr>
        <p:spPr>
          <a:xfrm>
            <a:off x="7323027" y="858091"/>
            <a:ext cx="1527506" cy="456053"/>
          </a:xfrm>
          <a:prstGeom prst="rect">
            <a:avLst/>
          </a:prstGeom>
        </p:spPr>
        <p:txBody>
          <a:bodyPr/>
          <a:lstStyle>
            <a:lvl1pPr marL="923925" algn="l" rtl="0" eaLnBrk="0" fontAlgn="base" hangingPunct="0">
              <a:spcBef>
                <a:spcPct val="0"/>
              </a:spcBef>
              <a:spcAft>
                <a:spcPts val="400"/>
              </a:spcAft>
              <a:buFont typeface="Arial" charset="0"/>
              <a:defRPr sz="2200" kern="1200">
                <a:solidFill>
                  <a:schemeClr val="tx2"/>
                </a:solidFill>
                <a:latin typeface="+mn-lt"/>
                <a:ea typeface="+mn-ea"/>
                <a:cs typeface="+mn-cs"/>
              </a:defRPr>
            </a:lvl1pPr>
            <a:lvl2pPr marL="360363" indent="-360363" algn="l" rtl="0" eaLnBrk="0" fontAlgn="base" hangingPunct="0">
              <a:lnSpc>
                <a:spcPts val="2000"/>
              </a:lnSpc>
              <a:spcBef>
                <a:spcPct val="0"/>
              </a:spcBef>
              <a:spcAft>
                <a:spcPct val="0"/>
              </a:spcAft>
              <a:buSzPct val="90000"/>
              <a:buBlip>
                <a:blip r:embed="rId3"/>
              </a:buBlip>
              <a:defRPr sz="1600" kern="1200">
                <a:solidFill>
                  <a:srgbClr val="666666"/>
                </a:solidFill>
                <a:latin typeface="+mn-lt"/>
                <a:ea typeface="+mn-ea"/>
                <a:cs typeface="+mn-cs"/>
              </a:defRPr>
            </a:lvl2pPr>
            <a:lvl3pPr marL="361950" algn="l" rtl="0" eaLnBrk="0" fontAlgn="base" hangingPunct="0">
              <a:lnSpc>
                <a:spcPts val="2000"/>
              </a:lnSpc>
              <a:spcBef>
                <a:spcPct val="0"/>
              </a:spcBef>
              <a:spcAft>
                <a:spcPct val="0"/>
              </a:spcAft>
              <a:buSzPct val="36000"/>
              <a:buFont typeface="Arial" charset="0"/>
              <a:defRPr sz="1600" kern="1200">
                <a:solidFill>
                  <a:srgbClr val="666666"/>
                </a:solidFill>
                <a:latin typeface="+mn-lt"/>
                <a:ea typeface="+mn-ea"/>
                <a:cs typeface="+mn-cs"/>
              </a:defRPr>
            </a:lvl3pPr>
            <a:lvl4pPr marL="1009650" indent="-238125" algn="l" rtl="0" eaLnBrk="0" fontAlgn="base" hangingPunct="0">
              <a:lnSpc>
                <a:spcPts val="2000"/>
              </a:lnSpc>
              <a:spcBef>
                <a:spcPct val="0"/>
              </a:spcBef>
              <a:spcAft>
                <a:spcPct val="0"/>
              </a:spcAft>
              <a:buClr>
                <a:srgbClr val="666666"/>
              </a:buClr>
              <a:buSzPct val="36000"/>
              <a:buBlip>
                <a:blip r:embed="rId4"/>
              </a:buBlip>
              <a:defRPr sz="1600" kern="1200">
                <a:solidFill>
                  <a:srgbClr val="666666"/>
                </a:solidFill>
                <a:latin typeface="+mn-lt"/>
                <a:ea typeface="+mn-ea"/>
                <a:cs typeface="+mn-cs"/>
              </a:defRPr>
            </a:lvl4pPr>
            <a:lvl5pPr marL="1133475" indent="-114300" algn="l" rtl="0" eaLnBrk="0" fontAlgn="base" hangingPunct="0">
              <a:lnSpc>
                <a:spcPts val="2000"/>
              </a:lnSpc>
              <a:spcBef>
                <a:spcPct val="0"/>
              </a:spcBef>
              <a:spcAft>
                <a:spcPct val="0"/>
              </a:spcAft>
              <a:buClr>
                <a:srgbClr val="666666"/>
              </a:buClr>
              <a:buFont typeface="Arial" charset="0"/>
              <a:buChar char="-"/>
              <a:defRPr sz="1600" kern="1200">
                <a:solidFill>
                  <a:srgbClr val="666666"/>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8644" lvl="3" indent="0">
              <a:lnSpc>
                <a:spcPct val="100000"/>
              </a:lnSpc>
              <a:spcAft>
                <a:spcPts val="225"/>
              </a:spcAft>
              <a:buNone/>
            </a:pPr>
            <a:r>
              <a:rPr lang="en-US" altLang="fr-FR" sz="900" b="1" dirty="0" smtClean="0">
                <a:solidFill>
                  <a:schemeClr val="tx1"/>
                </a:solidFill>
                <a:ea typeface="Times" pitchFamily="18" charset="0"/>
                <a:cs typeface="Times" pitchFamily="18" charset="0"/>
                <a:sym typeface="Wingdings" panose="05000000000000000000" pitchFamily="2" charset="2"/>
              </a:rPr>
              <a:t> </a:t>
            </a:r>
            <a:r>
              <a:rPr lang="en-US" altLang="fr-FR" sz="900" b="1" dirty="0">
                <a:solidFill>
                  <a:schemeClr val="tx1"/>
                </a:solidFill>
                <a:ea typeface="Times" pitchFamily="18" charset="0"/>
                <a:cs typeface="Times" pitchFamily="18" charset="0"/>
                <a:sym typeface="Wingdings" panose="05000000000000000000" pitchFamily="2" charset="2"/>
              </a:rPr>
              <a:t>Power of Heater to obtain the increase of </a:t>
            </a:r>
            <a:r>
              <a:rPr lang="en-US" altLang="fr-FR" sz="900" b="1" dirty="0" err="1">
                <a:solidFill>
                  <a:schemeClr val="tx1"/>
                </a:solidFill>
                <a:ea typeface="Times" pitchFamily="18" charset="0"/>
                <a:cs typeface="Times" pitchFamily="18" charset="0"/>
                <a:sym typeface="Wingdings" panose="05000000000000000000" pitchFamily="2" charset="2"/>
              </a:rPr>
              <a:t>The,in</a:t>
            </a:r>
            <a:r>
              <a:rPr lang="en-US" altLang="fr-FR" sz="900" b="1" dirty="0">
                <a:solidFill>
                  <a:schemeClr val="tx1"/>
                </a:solidFill>
                <a:ea typeface="Times" pitchFamily="18" charset="0"/>
                <a:cs typeface="Times" pitchFamily="18" charset="0"/>
                <a:sym typeface="Wingdings" panose="05000000000000000000" pitchFamily="2" charset="2"/>
              </a:rPr>
              <a:t>  until quench at 7,5 K</a:t>
            </a:r>
          </a:p>
          <a:p>
            <a:pPr lvl="3">
              <a:lnSpc>
                <a:spcPct val="100000"/>
              </a:lnSpc>
              <a:spcAft>
                <a:spcPts val="225"/>
              </a:spcAft>
              <a:buFont typeface="Wingdings"/>
              <a:buChar char="à"/>
            </a:pPr>
            <a:endParaRPr lang="en-US" altLang="fr-FR" sz="900" b="1" dirty="0">
              <a:solidFill>
                <a:schemeClr val="tx1"/>
              </a:solidFill>
              <a:ea typeface="Times" pitchFamily="18" charset="0"/>
              <a:cs typeface="Times" pitchFamily="18" charset="0"/>
            </a:endParaRPr>
          </a:p>
        </p:txBody>
      </p:sp>
    </p:spTree>
    <p:extLst>
      <p:ext uri="{BB962C8B-B14F-4D97-AF65-F5344CB8AC3E}">
        <p14:creationId xmlns:p14="http://schemas.microsoft.com/office/powerpoint/2010/main" val="79825863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0580" y="129867"/>
            <a:ext cx="6172200" cy="318924"/>
          </a:xfrm>
        </p:spPr>
        <p:txBody>
          <a:bodyPr/>
          <a:lstStyle/>
          <a:p>
            <a:r>
              <a:rPr lang="fr-FR" dirty="0" smtClean="0">
                <a:solidFill>
                  <a:srgbClr val="C00000"/>
                </a:solidFill>
              </a:rPr>
              <a:t>STREAM MODEL</a:t>
            </a:r>
            <a:endParaRPr lang="fr-FR" dirty="0">
              <a:solidFill>
                <a:srgbClr val="C00000"/>
              </a:solidFill>
            </a:endParaRPr>
          </a:p>
        </p:txBody>
      </p:sp>
      <p:sp>
        <p:nvSpPr>
          <p:cNvPr id="5" name="Espace réservé du numéro de diapositive 4"/>
          <p:cNvSpPr>
            <a:spLocks noGrp="1"/>
          </p:cNvSpPr>
          <p:nvPr>
            <p:ph type="sldNum" sz="quarter" idx="4"/>
          </p:nvPr>
        </p:nvSpPr>
        <p:spPr/>
        <p:txBody>
          <a:bodyPr/>
          <a:lstStyle/>
          <a:p>
            <a:pPr algn="ctr"/>
            <a:fld id="{854A34C9-9A4B-6445-85E1-F779B5E87362}" type="slidenum">
              <a:rPr lang="fr-FR" sz="700" smtClean="0">
                <a:solidFill>
                  <a:schemeClr val="bg1"/>
                </a:solidFill>
                <a:latin typeface="Arial" charset="0"/>
                <a:ea typeface="Arial" charset="0"/>
                <a:cs typeface="Arial" charset="0"/>
              </a:rPr>
              <a:pPr algn="ctr"/>
              <a:t>16</a:t>
            </a:fld>
            <a:endParaRPr lang="fr-FR" sz="700" dirty="0">
              <a:solidFill>
                <a:schemeClr val="bg1"/>
              </a:solidFill>
              <a:latin typeface="Arial" charset="0"/>
              <a:ea typeface="Arial" charset="0"/>
              <a:cs typeface="Arial" charset="0"/>
            </a:endParaRPr>
          </a:p>
        </p:txBody>
      </p:sp>
      <p:sp>
        <p:nvSpPr>
          <p:cNvPr id="7" name="Rectangle 3"/>
          <p:cNvSpPr>
            <a:spLocks noChangeArrowheads="1"/>
          </p:cNvSpPr>
          <p:nvPr/>
        </p:nvSpPr>
        <p:spPr bwMode="auto">
          <a:xfrm>
            <a:off x="1" y="645249"/>
            <a:ext cx="450839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spcAft>
                <a:spcPts val="400"/>
              </a:spcAft>
              <a:buFont typeface="Arial" panose="020B0604020202020204" pitchFamily="34" charset="0"/>
              <a:tabLst>
                <a:tab pos="996950" algn="l"/>
              </a:tabLst>
              <a:defRPr sz="2200">
                <a:solidFill>
                  <a:schemeClr val="tx2"/>
                </a:solidFill>
                <a:latin typeface="Arial" panose="020B0604020202020204" pitchFamily="34" charset="0"/>
              </a:defRPr>
            </a:lvl1pPr>
            <a:lvl2pPr marL="742950" indent="-285750">
              <a:lnSpc>
                <a:spcPts val="2000"/>
              </a:lnSpc>
              <a:buSzPct val="90000"/>
              <a:buBlip>
                <a:blip r:embed="rId2"/>
              </a:buBlip>
              <a:tabLst>
                <a:tab pos="996950" algn="l"/>
              </a:tabLst>
              <a:defRPr sz="1600">
                <a:solidFill>
                  <a:srgbClr val="666666"/>
                </a:solidFill>
                <a:latin typeface="Arial" panose="020B0604020202020204" pitchFamily="34" charset="0"/>
              </a:defRPr>
            </a:lvl2pPr>
            <a:lvl3pPr marL="1143000" indent="-228600">
              <a:lnSpc>
                <a:spcPts val="2000"/>
              </a:lnSpc>
              <a:buSzPct val="36000"/>
              <a:buFont typeface="Arial" panose="020B0604020202020204" pitchFamily="34" charset="0"/>
              <a:tabLst>
                <a:tab pos="996950" algn="l"/>
              </a:tabLst>
              <a:defRPr sz="1600">
                <a:solidFill>
                  <a:srgbClr val="666666"/>
                </a:solidFill>
                <a:latin typeface="Arial" panose="020B0604020202020204" pitchFamily="34" charset="0"/>
              </a:defRPr>
            </a:lvl3pPr>
            <a:lvl4pPr marL="1600200" indent="-228600">
              <a:lnSpc>
                <a:spcPts val="2000"/>
              </a:lnSpc>
              <a:buClr>
                <a:srgbClr val="666666"/>
              </a:buClr>
              <a:buSzPct val="36000"/>
              <a:buBlip>
                <a:blip r:embed="rId3"/>
              </a:buBlip>
              <a:tabLst>
                <a:tab pos="996950" algn="l"/>
              </a:tabLst>
              <a:defRPr sz="1600">
                <a:solidFill>
                  <a:srgbClr val="666666"/>
                </a:solidFill>
                <a:latin typeface="Arial" panose="020B0604020202020204" pitchFamily="34" charset="0"/>
              </a:defRPr>
            </a:lvl4pPr>
            <a:lvl5pPr marL="2057400" indent="-228600">
              <a:lnSpc>
                <a:spcPts val="2000"/>
              </a:lnSpc>
              <a:buClr>
                <a:srgbClr val="666666"/>
              </a:buClr>
              <a:buFont typeface="Arial" panose="020B0604020202020204" pitchFamily="34" charset="0"/>
              <a:buChar char="-"/>
              <a:tabLst>
                <a:tab pos="996950" algn="l"/>
              </a:tabLst>
              <a:defRPr sz="1600">
                <a:solidFill>
                  <a:srgbClr val="666666"/>
                </a:solidFill>
                <a:latin typeface="Arial" panose="020B0604020202020204" pitchFamily="34" charset="0"/>
              </a:defRPr>
            </a:lvl5pPr>
            <a:lvl6pPr marL="2514600" indent="-228600" eaLnBrk="0" fontAlgn="base" hangingPunct="0">
              <a:lnSpc>
                <a:spcPts val="2000"/>
              </a:lnSpc>
              <a:spcBef>
                <a:spcPct val="0"/>
              </a:spcBef>
              <a:spcAft>
                <a:spcPct val="0"/>
              </a:spcAft>
              <a:buClr>
                <a:srgbClr val="666666"/>
              </a:buClr>
              <a:buFont typeface="Arial" panose="020B0604020202020204" pitchFamily="34" charset="0"/>
              <a:buChar char="-"/>
              <a:tabLst>
                <a:tab pos="996950" algn="l"/>
              </a:tabLst>
              <a:defRPr sz="1600">
                <a:solidFill>
                  <a:srgbClr val="666666"/>
                </a:solidFill>
                <a:latin typeface="Arial" panose="020B0604020202020204" pitchFamily="34" charset="0"/>
              </a:defRPr>
            </a:lvl6pPr>
            <a:lvl7pPr marL="2971800" indent="-228600" eaLnBrk="0" fontAlgn="base" hangingPunct="0">
              <a:lnSpc>
                <a:spcPts val="2000"/>
              </a:lnSpc>
              <a:spcBef>
                <a:spcPct val="0"/>
              </a:spcBef>
              <a:spcAft>
                <a:spcPct val="0"/>
              </a:spcAft>
              <a:buClr>
                <a:srgbClr val="666666"/>
              </a:buClr>
              <a:buFont typeface="Arial" panose="020B0604020202020204" pitchFamily="34" charset="0"/>
              <a:buChar char="-"/>
              <a:tabLst>
                <a:tab pos="996950" algn="l"/>
              </a:tabLst>
              <a:defRPr sz="1600">
                <a:solidFill>
                  <a:srgbClr val="666666"/>
                </a:solidFill>
                <a:latin typeface="Arial" panose="020B0604020202020204" pitchFamily="34" charset="0"/>
              </a:defRPr>
            </a:lvl7pPr>
            <a:lvl8pPr marL="3429000" indent="-228600" eaLnBrk="0" fontAlgn="base" hangingPunct="0">
              <a:lnSpc>
                <a:spcPts val="2000"/>
              </a:lnSpc>
              <a:spcBef>
                <a:spcPct val="0"/>
              </a:spcBef>
              <a:spcAft>
                <a:spcPct val="0"/>
              </a:spcAft>
              <a:buClr>
                <a:srgbClr val="666666"/>
              </a:buClr>
              <a:buFont typeface="Arial" panose="020B0604020202020204" pitchFamily="34" charset="0"/>
              <a:buChar char="-"/>
              <a:tabLst>
                <a:tab pos="996950" algn="l"/>
              </a:tabLst>
              <a:defRPr sz="1600">
                <a:solidFill>
                  <a:srgbClr val="666666"/>
                </a:solidFill>
                <a:latin typeface="Arial" panose="020B0604020202020204" pitchFamily="34" charset="0"/>
              </a:defRPr>
            </a:lvl8pPr>
            <a:lvl9pPr marL="3886200" indent="-228600" eaLnBrk="0" fontAlgn="base" hangingPunct="0">
              <a:lnSpc>
                <a:spcPts val="2000"/>
              </a:lnSpc>
              <a:spcBef>
                <a:spcPct val="0"/>
              </a:spcBef>
              <a:spcAft>
                <a:spcPct val="0"/>
              </a:spcAft>
              <a:buClr>
                <a:srgbClr val="666666"/>
              </a:buClr>
              <a:buFont typeface="Arial" panose="020B0604020202020204" pitchFamily="34" charset="0"/>
              <a:buChar char="-"/>
              <a:tabLst>
                <a:tab pos="996950" algn="l"/>
              </a:tabLst>
              <a:defRPr sz="1600">
                <a:solidFill>
                  <a:srgbClr val="666666"/>
                </a:solidFill>
                <a:latin typeface="Arial" panose="020B0604020202020204" pitchFamily="34" charset="0"/>
              </a:defRPr>
            </a:lvl9pPr>
          </a:lstStyle>
          <a:p>
            <a:pPr algn="ctr" eaLnBrk="1" hangingPunct="1">
              <a:spcAft>
                <a:spcPct val="0"/>
              </a:spcAft>
            </a:pPr>
            <a:r>
              <a:rPr lang="en-US" altLang="fr-FR" sz="1200" b="1" dirty="0">
                <a:solidFill>
                  <a:srgbClr val="002060"/>
                </a:solidFill>
                <a:ea typeface="Times" panose="02020603050405020304" pitchFamily="18" charset="0"/>
                <a:cs typeface="Times" panose="02020603050405020304" pitchFamily="18" charset="0"/>
              </a:rPr>
              <a:t>STREAM: SUPERCONDUCTOR THERMOHYDRAULICAL AND RESISTIVE ELECTRICAL ANALYTICAL </a:t>
            </a:r>
            <a:r>
              <a:rPr lang="en-US" altLang="fr-FR" sz="1200" b="1" dirty="0" smtClean="0">
                <a:solidFill>
                  <a:srgbClr val="002060"/>
                </a:solidFill>
                <a:ea typeface="Times" panose="02020603050405020304" pitchFamily="18" charset="0"/>
                <a:cs typeface="Times" panose="02020603050405020304" pitchFamily="18" charset="0"/>
              </a:rPr>
              <a:t>MODEL</a:t>
            </a:r>
            <a:endParaRPr lang="en-US" altLang="fr-FR" sz="1200" b="1" dirty="0">
              <a:solidFill>
                <a:srgbClr val="002060"/>
              </a:solidFill>
              <a:ea typeface="Times" panose="02020603050405020304" pitchFamily="18" charset="0"/>
              <a:cs typeface="Times" panose="02020603050405020304" pitchFamily="18" charset="0"/>
            </a:endParaRPr>
          </a:p>
        </p:txBody>
      </p:sp>
      <p:sp>
        <p:nvSpPr>
          <p:cNvPr id="8" name="Rectangle 7"/>
          <p:cNvSpPr>
            <a:spLocks noChangeArrowheads="1"/>
          </p:cNvSpPr>
          <p:nvPr/>
        </p:nvSpPr>
        <p:spPr bwMode="auto">
          <a:xfrm>
            <a:off x="4755346" y="645249"/>
            <a:ext cx="3595015"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eaLnBrk="0" hangingPunct="0">
              <a:spcAft>
                <a:spcPts val="400"/>
              </a:spcAft>
              <a:buFont typeface="Arial" panose="020B0604020202020204" pitchFamily="34" charset="0"/>
              <a:defRPr sz="2200">
                <a:solidFill>
                  <a:schemeClr val="tx2"/>
                </a:solidFill>
                <a:latin typeface="Arial" panose="020B0604020202020204" pitchFamily="34" charset="0"/>
              </a:defRPr>
            </a:lvl1pPr>
            <a:lvl2pPr marL="742950" indent="-285750" eaLnBrk="0" hangingPunct="0">
              <a:lnSpc>
                <a:spcPts val="2000"/>
              </a:lnSpc>
              <a:buSzPct val="90000"/>
              <a:buBlip>
                <a:blip r:embed="rId2"/>
              </a:buBlip>
              <a:defRPr sz="1600">
                <a:solidFill>
                  <a:srgbClr val="666666"/>
                </a:solidFill>
                <a:latin typeface="Arial" panose="020B0604020202020204" pitchFamily="34" charset="0"/>
              </a:defRPr>
            </a:lvl2pPr>
            <a:lvl3pPr marL="1143000" indent="-228600" eaLnBrk="0" hangingPunct="0">
              <a:lnSpc>
                <a:spcPts val="2000"/>
              </a:lnSpc>
              <a:buSzPct val="36000"/>
              <a:buFont typeface="Arial" panose="020B0604020202020204" pitchFamily="34" charset="0"/>
              <a:defRPr sz="1600">
                <a:solidFill>
                  <a:srgbClr val="666666"/>
                </a:solidFill>
                <a:latin typeface="Arial" panose="020B0604020202020204" pitchFamily="34" charset="0"/>
              </a:defRPr>
            </a:lvl3pPr>
            <a:lvl4pPr marL="1600200" indent="-228600" eaLnBrk="0" hangingPunct="0">
              <a:lnSpc>
                <a:spcPts val="2000"/>
              </a:lnSpc>
              <a:buClr>
                <a:srgbClr val="666666"/>
              </a:buClr>
              <a:buSzPct val="36000"/>
              <a:buBlip>
                <a:blip r:embed="rId3"/>
              </a:buBlip>
              <a:defRPr sz="1600">
                <a:solidFill>
                  <a:srgbClr val="666666"/>
                </a:solidFill>
                <a:latin typeface="Arial" panose="020B0604020202020204" pitchFamily="34" charset="0"/>
              </a:defRPr>
            </a:lvl4pPr>
            <a:lvl5pPr marL="2057400" indent="-228600" eaLnBrk="0" hangingPunct="0">
              <a:lnSpc>
                <a:spcPts val="2000"/>
              </a:lnSpc>
              <a:buClr>
                <a:srgbClr val="666666"/>
              </a:buClr>
              <a:buFont typeface="Arial" panose="020B0604020202020204" pitchFamily="34" charset="0"/>
              <a:buChar char="-"/>
              <a:defRPr sz="1600">
                <a:solidFill>
                  <a:srgbClr val="666666"/>
                </a:solidFill>
                <a:latin typeface="Arial" panose="020B0604020202020204" pitchFamily="34" charset="0"/>
              </a:defRPr>
            </a:lvl5pPr>
            <a:lvl6pPr marL="2514600" indent="-228600" eaLnBrk="0" fontAlgn="base" hangingPunct="0">
              <a:lnSpc>
                <a:spcPts val="2000"/>
              </a:lnSpc>
              <a:spcBef>
                <a:spcPct val="0"/>
              </a:spcBef>
              <a:spcAft>
                <a:spcPct val="0"/>
              </a:spcAft>
              <a:buClr>
                <a:srgbClr val="666666"/>
              </a:buClr>
              <a:buFont typeface="Arial" panose="020B0604020202020204" pitchFamily="34" charset="0"/>
              <a:buChar char="-"/>
              <a:defRPr sz="1600">
                <a:solidFill>
                  <a:srgbClr val="666666"/>
                </a:solidFill>
                <a:latin typeface="Arial" panose="020B0604020202020204" pitchFamily="34" charset="0"/>
              </a:defRPr>
            </a:lvl6pPr>
            <a:lvl7pPr marL="2971800" indent="-228600" eaLnBrk="0" fontAlgn="base" hangingPunct="0">
              <a:lnSpc>
                <a:spcPts val="2000"/>
              </a:lnSpc>
              <a:spcBef>
                <a:spcPct val="0"/>
              </a:spcBef>
              <a:spcAft>
                <a:spcPct val="0"/>
              </a:spcAft>
              <a:buClr>
                <a:srgbClr val="666666"/>
              </a:buClr>
              <a:buFont typeface="Arial" panose="020B0604020202020204" pitchFamily="34" charset="0"/>
              <a:buChar char="-"/>
              <a:defRPr sz="1600">
                <a:solidFill>
                  <a:srgbClr val="666666"/>
                </a:solidFill>
                <a:latin typeface="Arial" panose="020B0604020202020204" pitchFamily="34" charset="0"/>
              </a:defRPr>
            </a:lvl7pPr>
            <a:lvl8pPr marL="3429000" indent="-228600" eaLnBrk="0" fontAlgn="base" hangingPunct="0">
              <a:lnSpc>
                <a:spcPts val="2000"/>
              </a:lnSpc>
              <a:spcBef>
                <a:spcPct val="0"/>
              </a:spcBef>
              <a:spcAft>
                <a:spcPct val="0"/>
              </a:spcAft>
              <a:buClr>
                <a:srgbClr val="666666"/>
              </a:buClr>
              <a:buFont typeface="Arial" panose="020B0604020202020204" pitchFamily="34" charset="0"/>
              <a:buChar char="-"/>
              <a:defRPr sz="1600">
                <a:solidFill>
                  <a:srgbClr val="666666"/>
                </a:solidFill>
                <a:latin typeface="Arial" panose="020B0604020202020204" pitchFamily="34" charset="0"/>
              </a:defRPr>
            </a:lvl8pPr>
            <a:lvl9pPr marL="3886200" indent="-228600" eaLnBrk="0" fontAlgn="base" hangingPunct="0">
              <a:lnSpc>
                <a:spcPts val="2000"/>
              </a:lnSpc>
              <a:spcBef>
                <a:spcPct val="0"/>
              </a:spcBef>
              <a:spcAft>
                <a:spcPct val="0"/>
              </a:spcAft>
              <a:buClr>
                <a:srgbClr val="666666"/>
              </a:buClr>
              <a:buFont typeface="Arial" panose="020B0604020202020204" pitchFamily="34" charset="0"/>
              <a:buChar char="-"/>
              <a:defRPr sz="1600">
                <a:solidFill>
                  <a:srgbClr val="666666"/>
                </a:solidFill>
                <a:latin typeface="Arial" panose="020B0604020202020204" pitchFamily="34" charset="0"/>
              </a:defRPr>
            </a:lvl9pPr>
          </a:lstStyle>
          <a:p>
            <a:pPr>
              <a:spcAft>
                <a:spcPts val="600"/>
              </a:spcAft>
              <a:defRPr/>
            </a:pPr>
            <a:r>
              <a:rPr lang="en-GB" sz="1400" b="1" dirty="0" smtClean="0">
                <a:solidFill>
                  <a:srgbClr val="008000"/>
                </a:solidFill>
              </a:rPr>
              <a:t>STREAM Model Main Characteristics</a:t>
            </a:r>
            <a:endParaRPr lang="en-US" altLang="fr-FR" sz="1200" b="1" dirty="0" smtClean="0">
              <a:solidFill>
                <a:srgbClr val="008000"/>
              </a:solidFill>
            </a:endParaRPr>
          </a:p>
        </p:txBody>
      </p:sp>
      <p:sp>
        <p:nvSpPr>
          <p:cNvPr id="9" name="Rectangle 8"/>
          <p:cNvSpPr>
            <a:spLocks noChangeArrowheads="1"/>
          </p:cNvSpPr>
          <p:nvPr/>
        </p:nvSpPr>
        <p:spPr bwMode="auto">
          <a:xfrm>
            <a:off x="4235048" y="978882"/>
            <a:ext cx="4635609" cy="3416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eaLnBrk="0" hangingPunct="0">
              <a:spcAft>
                <a:spcPts val="400"/>
              </a:spcAft>
              <a:buFont typeface="Arial" panose="020B0604020202020204" pitchFamily="34" charset="0"/>
              <a:defRPr sz="2200">
                <a:solidFill>
                  <a:schemeClr val="tx2"/>
                </a:solidFill>
                <a:latin typeface="Arial" panose="020B0604020202020204" pitchFamily="34" charset="0"/>
              </a:defRPr>
            </a:lvl1pPr>
            <a:lvl2pPr marL="742950" indent="-285750" eaLnBrk="0" hangingPunct="0">
              <a:lnSpc>
                <a:spcPts val="2000"/>
              </a:lnSpc>
              <a:buSzPct val="90000"/>
              <a:buBlip>
                <a:blip r:embed="rId2"/>
              </a:buBlip>
              <a:defRPr sz="1600">
                <a:solidFill>
                  <a:srgbClr val="666666"/>
                </a:solidFill>
                <a:latin typeface="Arial" panose="020B0604020202020204" pitchFamily="34" charset="0"/>
              </a:defRPr>
            </a:lvl2pPr>
            <a:lvl3pPr marL="1143000" indent="-228600" eaLnBrk="0" hangingPunct="0">
              <a:lnSpc>
                <a:spcPts val="2000"/>
              </a:lnSpc>
              <a:buSzPct val="36000"/>
              <a:buFont typeface="Arial" panose="020B0604020202020204" pitchFamily="34" charset="0"/>
              <a:defRPr sz="1600">
                <a:solidFill>
                  <a:srgbClr val="666666"/>
                </a:solidFill>
                <a:latin typeface="Arial" panose="020B0604020202020204" pitchFamily="34" charset="0"/>
              </a:defRPr>
            </a:lvl3pPr>
            <a:lvl4pPr marL="1600200" indent="-228600" eaLnBrk="0" hangingPunct="0">
              <a:lnSpc>
                <a:spcPts val="2000"/>
              </a:lnSpc>
              <a:buClr>
                <a:srgbClr val="666666"/>
              </a:buClr>
              <a:buSzPct val="36000"/>
              <a:buBlip>
                <a:blip r:embed="rId3"/>
              </a:buBlip>
              <a:defRPr sz="1600">
                <a:solidFill>
                  <a:srgbClr val="666666"/>
                </a:solidFill>
                <a:latin typeface="Arial" panose="020B0604020202020204" pitchFamily="34" charset="0"/>
              </a:defRPr>
            </a:lvl4pPr>
            <a:lvl5pPr marL="2057400" indent="-228600" eaLnBrk="0" hangingPunct="0">
              <a:lnSpc>
                <a:spcPts val="2000"/>
              </a:lnSpc>
              <a:buClr>
                <a:srgbClr val="666666"/>
              </a:buClr>
              <a:buFont typeface="Arial" panose="020B0604020202020204" pitchFamily="34" charset="0"/>
              <a:buChar char="-"/>
              <a:defRPr sz="1600">
                <a:solidFill>
                  <a:srgbClr val="666666"/>
                </a:solidFill>
                <a:latin typeface="Arial" panose="020B0604020202020204" pitchFamily="34" charset="0"/>
              </a:defRPr>
            </a:lvl5pPr>
            <a:lvl6pPr marL="2514600" indent="-228600" eaLnBrk="0" fontAlgn="base" hangingPunct="0">
              <a:lnSpc>
                <a:spcPts val="2000"/>
              </a:lnSpc>
              <a:spcBef>
                <a:spcPct val="0"/>
              </a:spcBef>
              <a:spcAft>
                <a:spcPct val="0"/>
              </a:spcAft>
              <a:buClr>
                <a:srgbClr val="666666"/>
              </a:buClr>
              <a:buFont typeface="Arial" panose="020B0604020202020204" pitchFamily="34" charset="0"/>
              <a:buChar char="-"/>
              <a:defRPr sz="1600">
                <a:solidFill>
                  <a:srgbClr val="666666"/>
                </a:solidFill>
                <a:latin typeface="Arial" panose="020B0604020202020204" pitchFamily="34" charset="0"/>
              </a:defRPr>
            </a:lvl6pPr>
            <a:lvl7pPr marL="2971800" indent="-228600" eaLnBrk="0" fontAlgn="base" hangingPunct="0">
              <a:lnSpc>
                <a:spcPts val="2000"/>
              </a:lnSpc>
              <a:spcBef>
                <a:spcPct val="0"/>
              </a:spcBef>
              <a:spcAft>
                <a:spcPct val="0"/>
              </a:spcAft>
              <a:buClr>
                <a:srgbClr val="666666"/>
              </a:buClr>
              <a:buFont typeface="Arial" panose="020B0604020202020204" pitchFamily="34" charset="0"/>
              <a:buChar char="-"/>
              <a:defRPr sz="1600">
                <a:solidFill>
                  <a:srgbClr val="666666"/>
                </a:solidFill>
                <a:latin typeface="Arial" panose="020B0604020202020204" pitchFamily="34" charset="0"/>
              </a:defRPr>
            </a:lvl7pPr>
            <a:lvl8pPr marL="3429000" indent="-228600" eaLnBrk="0" fontAlgn="base" hangingPunct="0">
              <a:lnSpc>
                <a:spcPts val="2000"/>
              </a:lnSpc>
              <a:spcBef>
                <a:spcPct val="0"/>
              </a:spcBef>
              <a:spcAft>
                <a:spcPct val="0"/>
              </a:spcAft>
              <a:buClr>
                <a:srgbClr val="666666"/>
              </a:buClr>
              <a:buFont typeface="Arial" panose="020B0604020202020204" pitchFamily="34" charset="0"/>
              <a:buChar char="-"/>
              <a:defRPr sz="1600">
                <a:solidFill>
                  <a:srgbClr val="666666"/>
                </a:solidFill>
                <a:latin typeface="Arial" panose="020B0604020202020204" pitchFamily="34" charset="0"/>
              </a:defRPr>
            </a:lvl8pPr>
            <a:lvl9pPr marL="3886200" indent="-228600" eaLnBrk="0" fontAlgn="base" hangingPunct="0">
              <a:lnSpc>
                <a:spcPts val="2000"/>
              </a:lnSpc>
              <a:spcBef>
                <a:spcPct val="0"/>
              </a:spcBef>
              <a:spcAft>
                <a:spcPct val="0"/>
              </a:spcAft>
              <a:buClr>
                <a:srgbClr val="666666"/>
              </a:buClr>
              <a:buFont typeface="Arial" panose="020B0604020202020204" pitchFamily="34" charset="0"/>
              <a:buChar char="-"/>
              <a:defRPr sz="1600">
                <a:solidFill>
                  <a:srgbClr val="666666"/>
                </a:solidFill>
                <a:latin typeface="Arial" panose="020B0604020202020204" pitchFamily="34" charset="0"/>
              </a:defRPr>
            </a:lvl9pPr>
          </a:lstStyle>
          <a:p>
            <a:pPr marL="171450" indent="-171450">
              <a:spcAft>
                <a:spcPts val="600"/>
              </a:spcAft>
              <a:buFontTx/>
              <a:buChar char="-"/>
              <a:defRPr/>
            </a:pPr>
            <a:r>
              <a:rPr lang="en-ZA" sz="1100" dirty="0">
                <a:solidFill>
                  <a:srgbClr val="008000"/>
                </a:solidFill>
              </a:rPr>
              <a:t>C</a:t>
            </a:r>
            <a:r>
              <a:rPr lang="en-ZA" sz="1100" dirty="0" smtClean="0">
                <a:solidFill>
                  <a:srgbClr val="008000"/>
                </a:solidFill>
              </a:rPr>
              <a:t>omputer code used for </a:t>
            </a:r>
            <a:r>
              <a:rPr lang="en-ZA" sz="1100" b="1" dirty="0" smtClean="0">
                <a:solidFill>
                  <a:srgbClr val="008000"/>
                </a:solidFill>
              </a:rPr>
              <a:t>thermodynamic helium or hydrogen properties</a:t>
            </a:r>
            <a:r>
              <a:rPr lang="en-ZA" sz="1100" dirty="0" smtClean="0">
                <a:solidFill>
                  <a:srgbClr val="008000"/>
                </a:solidFill>
              </a:rPr>
              <a:t>.</a:t>
            </a:r>
            <a:endParaRPr lang="fr-FR" sz="1100" dirty="0" smtClean="0">
              <a:solidFill>
                <a:srgbClr val="008000"/>
              </a:solidFill>
            </a:endParaRPr>
          </a:p>
          <a:p>
            <a:pPr marL="171450" indent="-171450">
              <a:spcAft>
                <a:spcPts val="600"/>
              </a:spcAft>
              <a:buFontTx/>
              <a:buChar char="-"/>
              <a:defRPr/>
            </a:pPr>
            <a:r>
              <a:rPr lang="en-ZA" sz="1100" dirty="0" smtClean="0">
                <a:solidFill>
                  <a:srgbClr val="008000"/>
                </a:solidFill>
              </a:rPr>
              <a:t>STREAM model: </a:t>
            </a:r>
            <a:r>
              <a:rPr lang="en-ZA" sz="1100" b="1" dirty="0" smtClean="0">
                <a:solidFill>
                  <a:srgbClr val="008000"/>
                </a:solidFill>
              </a:rPr>
              <a:t>0-D model</a:t>
            </a:r>
            <a:r>
              <a:rPr lang="en-ZA" sz="1100" dirty="0">
                <a:solidFill>
                  <a:srgbClr val="008000"/>
                </a:solidFill>
              </a:rPr>
              <a:t> </a:t>
            </a:r>
            <a:r>
              <a:rPr lang="en-ZA" sz="1100" dirty="0" smtClean="0">
                <a:solidFill>
                  <a:srgbClr val="008000"/>
                </a:solidFill>
              </a:rPr>
              <a:t>(no space discretization in coil or Tank).     Only two volumes « hot » and « cold » considered with corresponding temperatures.</a:t>
            </a:r>
          </a:p>
          <a:p>
            <a:pPr marL="171450" indent="-171450">
              <a:spcAft>
                <a:spcPts val="600"/>
              </a:spcAft>
              <a:buFontTx/>
              <a:buChar char="-"/>
              <a:defRPr/>
            </a:pPr>
            <a:r>
              <a:rPr lang="en-ZA" sz="1100" b="1" dirty="0" smtClean="0">
                <a:solidFill>
                  <a:srgbClr val="008000"/>
                </a:solidFill>
              </a:rPr>
              <a:t>The resolution is explicit</a:t>
            </a:r>
            <a:endParaRPr lang="fr-FR" sz="1100" b="1" dirty="0" smtClean="0">
              <a:solidFill>
                <a:srgbClr val="008000"/>
              </a:solidFill>
            </a:endParaRPr>
          </a:p>
          <a:p>
            <a:pPr marL="171450" indent="-171450">
              <a:spcAft>
                <a:spcPts val="600"/>
              </a:spcAft>
              <a:buFontTx/>
              <a:buChar char="-"/>
              <a:defRPr/>
            </a:pPr>
            <a:r>
              <a:rPr lang="en-GB" sz="1100" dirty="0" smtClean="0">
                <a:solidFill>
                  <a:srgbClr val="008000"/>
                </a:solidFill>
              </a:rPr>
              <a:t>The final (or next time step) </a:t>
            </a:r>
            <a:r>
              <a:rPr lang="en-GB" sz="1100" b="1" dirty="0" smtClean="0">
                <a:solidFill>
                  <a:srgbClr val="008000"/>
                </a:solidFill>
              </a:rPr>
              <a:t>heated and non heated volume </a:t>
            </a:r>
            <a:r>
              <a:rPr lang="en-GB" sz="1100" dirty="0" smtClean="0">
                <a:solidFill>
                  <a:srgbClr val="008000"/>
                </a:solidFill>
              </a:rPr>
              <a:t>(inside the coil) </a:t>
            </a:r>
            <a:r>
              <a:rPr lang="en-GB" sz="1100" b="1" dirty="0" smtClean="0">
                <a:solidFill>
                  <a:srgbClr val="008000"/>
                </a:solidFill>
              </a:rPr>
              <a:t>are at the same pressure</a:t>
            </a:r>
            <a:r>
              <a:rPr lang="en-GB" sz="1100" dirty="0" smtClean="0">
                <a:solidFill>
                  <a:srgbClr val="008000"/>
                </a:solidFill>
              </a:rPr>
              <a:t>: </a:t>
            </a:r>
          </a:p>
          <a:p>
            <a:pPr>
              <a:spcAft>
                <a:spcPts val="600"/>
              </a:spcAft>
              <a:defRPr/>
            </a:pPr>
            <a:r>
              <a:rPr lang="en-GB" sz="1100" dirty="0" smtClean="0">
                <a:solidFill>
                  <a:srgbClr val="008000"/>
                </a:solidFill>
              </a:rPr>
              <a:t>	</a:t>
            </a:r>
            <a:r>
              <a:rPr lang="en-GB" sz="1100" dirty="0" err="1" smtClean="0">
                <a:solidFill>
                  <a:srgbClr val="008000"/>
                </a:solidFill>
              </a:rPr>
              <a:t>P</a:t>
            </a:r>
            <a:r>
              <a:rPr lang="en-GB" sz="1100" baseline="-25000" dirty="0" err="1" smtClean="0">
                <a:solidFill>
                  <a:srgbClr val="008000"/>
                </a:solidFill>
              </a:rPr>
              <a:t>He,c</a:t>
            </a:r>
            <a:r>
              <a:rPr lang="en-GB" sz="1100" dirty="0" smtClean="0">
                <a:solidFill>
                  <a:srgbClr val="008000"/>
                </a:solidFill>
              </a:rPr>
              <a:t> (t) = </a:t>
            </a:r>
            <a:r>
              <a:rPr lang="en-GB" sz="1100" dirty="0" err="1" smtClean="0">
                <a:solidFill>
                  <a:srgbClr val="008000"/>
                </a:solidFill>
              </a:rPr>
              <a:t>P</a:t>
            </a:r>
            <a:r>
              <a:rPr lang="en-GB" sz="1100" baseline="-25000" dirty="0" err="1" smtClean="0">
                <a:solidFill>
                  <a:srgbClr val="008000"/>
                </a:solidFill>
              </a:rPr>
              <a:t>He,h</a:t>
            </a:r>
            <a:r>
              <a:rPr lang="en-GB" sz="1100" baseline="-25000" dirty="0" smtClean="0">
                <a:solidFill>
                  <a:srgbClr val="008000"/>
                </a:solidFill>
              </a:rPr>
              <a:t> </a:t>
            </a:r>
            <a:r>
              <a:rPr lang="en-GB" sz="1100" dirty="0" smtClean="0">
                <a:solidFill>
                  <a:srgbClr val="008000"/>
                </a:solidFill>
              </a:rPr>
              <a:t>(t) = </a:t>
            </a:r>
            <a:r>
              <a:rPr lang="en-GB" sz="1100" dirty="0" err="1" smtClean="0">
                <a:solidFill>
                  <a:srgbClr val="008000"/>
                </a:solidFill>
              </a:rPr>
              <a:t>P</a:t>
            </a:r>
            <a:r>
              <a:rPr lang="en-GB" sz="1100" baseline="-25000" dirty="0" err="1" smtClean="0">
                <a:solidFill>
                  <a:srgbClr val="008000"/>
                </a:solidFill>
              </a:rPr>
              <a:t>He</a:t>
            </a:r>
            <a:r>
              <a:rPr lang="en-GB" sz="1100" dirty="0" smtClean="0">
                <a:solidFill>
                  <a:srgbClr val="008000"/>
                </a:solidFill>
              </a:rPr>
              <a:t> (t)</a:t>
            </a:r>
            <a:endParaRPr lang="fr-FR" sz="1100" dirty="0" smtClean="0">
              <a:solidFill>
                <a:srgbClr val="008000"/>
              </a:solidFill>
            </a:endParaRPr>
          </a:p>
          <a:p>
            <a:pPr marL="171450" indent="-171450">
              <a:spcAft>
                <a:spcPts val="600"/>
              </a:spcAft>
              <a:buFontTx/>
              <a:buChar char="-"/>
              <a:defRPr/>
            </a:pPr>
            <a:r>
              <a:rPr lang="en-ZA" sz="1100" dirty="0" smtClean="0">
                <a:solidFill>
                  <a:srgbClr val="008000"/>
                </a:solidFill>
              </a:rPr>
              <a:t>Safety valves models: P</a:t>
            </a:r>
            <a:r>
              <a:rPr lang="en-ZA" sz="1100" baseline="-25000" dirty="0" smtClean="0">
                <a:solidFill>
                  <a:srgbClr val="008000"/>
                </a:solidFill>
              </a:rPr>
              <a:t>CLAP</a:t>
            </a:r>
            <a:r>
              <a:rPr lang="en-ZA" sz="1100" dirty="0" smtClean="0">
                <a:solidFill>
                  <a:srgbClr val="008000"/>
                </a:solidFill>
              </a:rPr>
              <a:t> = pressure set of safety valves</a:t>
            </a:r>
          </a:p>
          <a:p>
            <a:pPr>
              <a:spcAft>
                <a:spcPts val="600"/>
              </a:spcAft>
              <a:defRPr/>
            </a:pPr>
            <a:r>
              <a:rPr lang="en-ZA" sz="1100" dirty="0" smtClean="0">
                <a:solidFill>
                  <a:srgbClr val="008000"/>
                </a:solidFill>
              </a:rPr>
              <a:t>for P &lt; P</a:t>
            </a:r>
            <a:r>
              <a:rPr lang="en-ZA" sz="1100" baseline="-25000" dirty="0" smtClean="0">
                <a:solidFill>
                  <a:srgbClr val="008000"/>
                </a:solidFill>
              </a:rPr>
              <a:t>CLAP</a:t>
            </a:r>
            <a:r>
              <a:rPr lang="en-ZA" sz="1100" dirty="0" smtClean="0">
                <a:solidFill>
                  <a:srgbClr val="008000"/>
                </a:solidFill>
              </a:rPr>
              <a:t>, MF = 0 (Fluid Mass Flow)                                                              for </a:t>
            </a:r>
            <a:r>
              <a:rPr lang="en-ZA" sz="1100" b="1" dirty="0" smtClean="0">
                <a:solidFill>
                  <a:srgbClr val="008000"/>
                </a:solidFill>
              </a:rPr>
              <a:t>P &gt; P</a:t>
            </a:r>
            <a:r>
              <a:rPr lang="en-ZA" sz="1100" b="1" baseline="-25000" dirty="0" smtClean="0">
                <a:solidFill>
                  <a:srgbClr val="008000"/>
                </a:solidFill>
              </a:rPr>
              <a:t>CLAP</a:t>
            </a:r>
            <a:r>
              <a:rPr lang="en-ZA" sz="1100" b="1" dirty="0" smtClean="0">
                <a:solidFill>
                  <a:srgbClr val="008000"/>
                </a:solidFill>
              </a:rPr>
              <a:t>, valve is open</a:t>
            </a:r>
            <a:r>
              <a:rPr lang="en-ZA" sz="1100" dirty="0" smtClean="0">
                <a:solidFill>
                  <a:srgbClr val="008000"/>
                </a:solidFill>
              </a:rPr>
              <a:t>. </a:t>
            </a:r>
            <a:r>
              <a:rPr lang="en-ZA" sz="1100" dirty="0">
                <a:solidFill>
                  <a:srgbClr val="008000"/>
                </a:solidFill>
              </a:rPr>
              <a:t> </a:t>
            </a:r>
            <a:r>
              <a:rPr lang="en-ZA" sz="1100" dirty="0" smtClean="0">
                <a:solidFill>
                  <a:srgbClr val="008000"/>
                </a:solidFill>
              </a:rPr>
              <a:t>                                                                             If P &lt; P</a:t>
            </a:r>
            <a:r>
              <a:rPr lang="en-ZA" sz="1100" baseline="-25000" dirty="0" smtClean="0">
                <a:solidFill>
                  <a:srgbClr val="008000"/>
                </a:solidFill>
              </a:rPr>
              <a:t>CLAP</a:t>
            </a:r>
            <a:r>
              <a:rPr lang="en-ZA" sz="1100" dirty="0" smtClean="0">
                <a:solidFill>
                  <a:srgbClr val="008000"/>
                </a:solidFill>
              </a:rPr>
              <a:t> after valve opening, </a:t>
            </a:r>
            <a:r>
              <a:rPr lang="en-ZA" sz="1100" b="1" dirty="0" smtClean="0">
                <a:solidFill>
                  <a:srgbClr val="008000"/>
                </a:solidFill>
              </a:rPr>
              <a:t>reduced section </a:t>
            </a:r>
            <a:r>
              <a:rPr lang="en-ZA" sz="1100" dirty="0" smtClean="0">
                <a:solidFill>
                  <a:srgbClr val="008000"/>
                </a:solidFill>
              </a:rPr>
              <a:t>for </a:t>
            </a:r>
            <a:r>
              <a:rPr lang="en-ZA" sz="1100" b="1" dirty="0" smtClean="0">
                <a:solidFill>
                  <a:srgbClr val="008000"/>
                </a:solidFill>
              </a:rPr>
              <a:t>spring valve</a:t>
            </a:r>
            <a:r>
              <a:rPr lang="en-ZA" sz="1100" dirty="0" smtClean="0">
                <a:solidFill>
                  <a:srgbClr val="008000"/>
                </a:solidFill>
              </a:rPr>
              <a:t> </a:t>
            </a:r>
          </a:p>
          <a:p>
            <a:pPr marL="171450" indent="-171450">
              <a:spcAft>
                <a:spcPts val="600"/>
              </a:spcAft>
              <a:buFontTx/>
              <a:buChar char="-"/>
              <a:defRPr/>
            </a:pPr>
            <a:r>
              <a:rPr lang="fr-FR" sz="1100" b="1" dirty="0" smtClean="0">
                <a:solidFill>
                  <a:srgbClr val="008000"/>
                </a:solidFill>
              </a:rPr>
              <a:t>The code </a:t>
            </a:r>
            <a:r>
              <a:rPr lang="fr-FR" sz="1100" b="1" dirty="0" err="1" smtClean="0">
                <a:solidFill>
                  <a:srgbClr val="008000"/>
                </a:solidFill>
              </a:rPr>
              <a:t>can</a:t>
            </a:r>
            <a:r>
              <a:rPr lang="fr-FR" sz="1100" b="1" dirty="0" smtClean="0">
                <a:solidFill>
                  <a:srgbClr val="008000"/>
                </a:solidFill>
              </a:rPr>
              <a:t> </a:t>
            </a:r>
            <a:r>
              <a:rPr lang="fr-FR" sz="1100" b="1" dirty="0" err="1" smtClean="0">
                <a:solidFill>
                  <a:srgbClr val="008000"/>
                </a:solidFill>
              </a:rPr>
              <a:t>take</a:t>
            </a:r>
            <a:r>
              <a:rPr lang="fr-FR" sz="1100" b="1" dirty="0" smtClean="0">
                <a:solidFill>
                  <a:srgbClr val="008000"/>
                </a:solidFill>
              </a:rPr>
              <a:t> </a:t>
            </a:r>
            <a:r>
              <a:rPr lang="fr-FR" sz="1100" b="1" dirty="0" err="1" smtClean="0">
                <a:solidFill>
                  <a:srgbClr val="008000"/>
                </a:solidFill>
              </a:rPr>
              <a:t>into</a:t>
            </a:r>
            <a:r>
              <a:rPr lang="fr-FR" sz="1100" b="1" dirty="0" smtClean="0">
                <a:solidFill>
                  <a:srgbClr val="008000"/>
                </a:solidFill>
              </a:rPr>
              <a:t> </a:t>
            </a:r>
            <a:r>
              <a:rPr lang="fr-FR" sz="1100" b="1" dirty="0" err="1" smtClean="0">
                <a:solidFill>
                  <a:srgbClr val="008000"/>
                </a:solidFill>
              </a:rPr>
              <a:t>account</a:t>
            </a:r>
            <a:r>
              <a:rPr lang="fr-FR" sz="1100" b="1" dirty="0" smtClean="0">
                <a:solidFill>
                  <a:srgbClr val="008000"/>
                </a:solidFill>
              </a:rPr>
              <a:t> a </a:t>
            </a:r>
            <a:r>
              <a:rPr lang="fr-FR" sz="1100" b="1" dirty="0" err="1" smtClean="0">
                <a:solidFill>
                  <a:srgbClr val="008000"/>
                </a:solidFill>
              </a:rPr>
              <a:t>shock</a:t>
            </a:r>
            <a:r>
              <a:rPr lang="fr-FR" sz="1100" b="1" dirty="0" smtClean="0">
                <a:solidFill>
                  <a:srgbClr val="008000"/>
                </a:solidFill>
              </a:rPr>
              <a:t> </a:t>
            </a:r>
            <a:r>
              <a:rPr lang="fr-FR" sz="1100" b="1" dirty="0" err="1" smtClean="0">
                <a:solidFill>
                  <a:srgbClr val="008000"/>
                </a:solidFill>
              </a:rPr>
              <a:t>wave</a:t>
            </a:r>
            <a:endParaRPr lang="fr-FR" sz="1100" b="1" dirty="0" smtClean="0">
              <a:solidFill>
                <a:srgbClr val="008000"/>
              </a:solidFill>
            </a:endParaRPr>
          </a:p>
          <a:p>
            <a:pPr marL="171450" indent="-171450">
              <a:spcAft>
                <a:spcPts val="600"/>
              </a:spcAft>
              <a:buFontTx/>
              <a:buChar char="-"/>
              <a:defRPr/>
            </a:pPr>
            <a:r>
              <a:rPr lang="en-ZA" sz="1100" dirty="0" smtClean="0">
                <a:solidFill>
                  <a:srgbClr val="008000"/>
                </a:solidFill>
              </a:rPr>
              <a:t>Pressure drop &amp; heat transfer coefficients in exhaust pipe determined using experimental results. </a:t>
            </a:r>
            <a:endParaRPr lang="en-US" altLang="fr-FR" sz="1100" b="1" dirty="0" smtClean="0">
              <a:solidFill>
                <a:srgbClr val="008000"/>
              </a:solidFill>
            </a:endParaRPr>
          </a:p>
        </p:txBody>
      </p:sp>
      <p:pic>
        <p:nvPicPr>
          <p:cNvPr id="3" name="Image 2"/>
          <p:cNvPicPr>
            <a:picLocks noChangeAspect="1"/>
          </p:cNvPicPr>
          <p:nvPr/>
        </p:nvPicPr>
        <p:blipFill>
          <a:blip r:embed="rId4"/>
          <a:stretch>
            <a:fillRect/>
          </a:stretch>
        </p:blipFill>
        <p:spPr>
          <a:xfrm>
            <a:off x="695474" y="1138742"/>
            <a:ext cx="2687515" cy="3694569"/>
          </a:xfrm>
          <a:prstGeom prst="rect">
            <a:avLst/>
          </a:prstGeom>
        </p:spPr>
      </p:pic>
      <p:sp>
        <p:nvSpPr>
          <p:cNvPr id="10" name="Titre 1"/>
          <p:cNvSpPr txBox="1">
            <a:spLocks/>
          </p:cNvSpPr>
          <p:nvPr/>
        </p:nvSpPr>
        <p:spPr>
          <a:xfrm>
            <a:off x="3916680" y="4395202"/>
            <a:ext cx="4865914" cy="580534"/>
          </a:xfrm>
          <a:prstGeom prst="rect">
            <a:avLst/>
          </a:prstGeom>
        </p:spPr>
        <p:txBody>
          <a:bodyPr vert="horz" wrap="square" lIns="91440" tIns="36000" rIns="91440" bIns="36000" rtlCol="0" anchor="ctr">
            <a:spAutoFit/>
          </a:bodyPr>
          <a:lstStyle>
            <a:lvl1pPr algn="l" defTabSz="457200" rtl="0" eaLnBrk="1" latinLnBrk="0" hangingPunct="1">
              <a:spcBef>
                <a:spcPct val="0"/>
              </a:spcBef>
              <a:buNone/>
              <a:defRPr sz="1600" b="1" kern="1200">
                <a:solidFill>
                  <a:schemeClr val="tx1">
                    <a:lumMod val="50000"/>
                    <a:lumOff val="50000"/>
                  </a:schemeClr>
                </a:solidFill>
                <a:latin typeface="+mj-lt"/>
                <a:ea typeface="+mj-ea"/>
                <a:cs typeface="+mj-cs"/>
              </a:defRPr>
            </a:lvl1pPr>
          </a:lstStyle>
          <a:p>
            <a:pPr algn="ctr"/>
            <a:r>
              <a:rPr lang="en-US" sz="1100" b="0" i="1" dirty="0" smtClean="0">
                <a:solidFill>
                  <a:srgbClr val="C00000"/>
                </a:solidFill>
              </a:rPr>
              <a:t>S. Nicollet &amp; WEST Team, Superconductor </a:t>
            </a:r>
            <a:r>
              <a:rPr lang="en-US" sz="1100" b="0" i="1" dirty="0" err="1" smtClean="0">
                <a:solidFill>
                  <a:srgbClr val="C00000"/>
                </a:solidFill>
              </a:rPr>
              <a:t>Thermohydraulical</a:t>
            </a:r>
            <a:r>
              <a:rPr lang="en-US" sz="1100" b="0" i="1" dirty="0" smtClean="0">
                <a:solidFill>
                  <a:srgbClr val="C00000"/>
                </a:solidFill>
              </a:rPr>
              <a:t> and Resistive Electrical Analytical Model (STREAM) applied to WEST TF Coil Quench Analysis, </a:t>
            </a:r>
            <a:r>
              <a:rPr lang="en-US" sz="1100" b="0" i="1" dirty="0" smtClean="0">
                <a:solidFill>
                  <a:srgbClr val="C00000"/>
                </a:solidFill>
                <a:hlinkClick r:id="rId5" tooltip="Go to Cryogenics on ScienceDirect"/>
              </a:rPr>
              <a:t>Cryogenics</a:t>
            </a:r>
            <a:r>
              <a:rPr lang="en-US" sz="1100" b="0" i="1" dirty="0" smtClean="0">
                <a:solidFill>
                  <a:srgbClr val="C00000"/>
                </a:solidFill>
              </a:rPr>
              <a:t>, </a:t>
            </a:r>
            <a:r>
              <a:rPr lang="en-US" sz="1100" b="0" i="1" dirty="0" smtClean="0">
                <a:solidFill>
                  <a:srgbClr val="C00000"/>
                </a:solidFill>
                <a:hlinkClick r:id="rId6" tooltip="Go to table of contents for this volume/issue"/>
              </a:rPr>
              <a:t>Volume </a:t>
            </a:r>
            <a:r>
              <a:rPr lang="en-US" sz="1100" b="0" i="1" dirty="0">
                <a:solidFill>
                  <a:srgbClr val="C00000"/>
                </a:solidFill>
                <a:hlinkClick r:id="rId6" tooltip="Go to table of contents for this volume/issue"/>
              </a:rPr>
              <a:t>125</a:t>
            </a:r>
            <a:r>
              <a:rPr lang="en-US" sz="1100" b="0" i="1" dirty="0">
                <a:solidFill>
                  <a:srgbClr val="C00000"/>
                </a:solidFill>
              </a:rPr>
              <a:t>, July 2022, </a:t>
            </a:r>
            <a:r>
              <a:rPr lang="en-US" sz="1100" b="0" i="1" dirty="0" smtClean="0">
                <a:solidFill>
                  <a:srgbClr val="C00000"/>
                </a:solidFill>
              </a:rPr>
              <a:t>103493</a:t>
            </a:r>
            <a:endParaRPr lang="en-US" sz="1100" b="0" i="1" dirty="0">
              <a:solidFill>
                <a:srgbClr val="C00000"/>
              </a:solidFill>
            </a:endParaRPr>
          </a:p>
        </p:txBody>
      </p:sp>
      <p:sp>
        <p:nvSpPr>
          <p:cNvPr id="11" name="Titre 1"/>
          <p:cNvSpPr txBox="1">
            <a:spLocks/>
          </p:cNvSpPr>
          <p:nvPr/>
        </p:nvSpPr>
        <p:spPr>
          <a:xfrm>
            <a:off x="2996292" y="68918"/>
            <a:ext cx="6147707" cy="411257"/>
          </a:xfrm>
          <a:prstGeom prst="rect">
            <a:avLst/>
          </a:prstGeom>
        </p:spPr>
        <p:txBody>
          <a:bodyPr vert="horz" wrap="square" lIns="91440" tIns="36000" rIns="91440" bIns="36000" rtlCol="0" anchor="ctr">
            <a:spAutoFit/>
          </a:bodyPr>
          <a:lstStyle>
            <a:lvl1pPr algn="l" defTabSz="457200" rtl="0" eaLnBrk="1" latinLnBrk="0" hangingPunct="1">
              <a:spcBef>
                <a:spcPct val="0"/>
              </a:spcBef>
              <a:buNone/>
              <a:defRPr sz="1600" b="1" kern="1200">
                <a:solidFill>
                  <a:schemeClr val="tx1">
                    <a:lumMod val="50000"/>
                    <a:lumOff val="50000"/>
                  </a:schemeClr>
                </a:solidFill>
                <a:latin typeface="+mj-lt"/>
                <a:ea typeface="+mj-ea"/>
                <a:cs typeface="+mj-cs"/>
              </a:defRPr>
            </a:lvl1pPr>
          </a:lstStyle>
          <a:p>
            <a:r>
              <a:rPr lang="en-US" sz="1100" i="1" dirty="0" smtClean="0">
                <a:solidFill>
                  <a:srgbClr val="C00000"/>
                </a:solidFill>
              </a:rPr>
              <a:t>S. Nicollet &amp; WEST Team, Superconductor </a:t>
            </a:r>
            <a:r>
              <a:rPr lang="en-US" sz="1100" i="1" dirty="0" err="1" smtClean="0">
                <a:solidFill>
                  <a:srgbClr val="C00000"/>
                </a:solidFill>
              </a:rPr>
              <a:t>Thermohydraulical</a:t>
            </a:r>
            <a:r>
              <a:rPr lang="en-US" sz="1100" i="1" dirty="0" smtClean="0">
                <a:solidFill>
                  <a:srgbClr val="C00000"/>
                </a:solidFill>
              </a:rPr>
              <a:t> and Resistive Electrical Analytical Model (STREAM) applied to WEST TF Coil Quench Analysis, </a:t>
            </a:r>
            <a:r>
              <a:rPr lang="en-US" sz="1100" i="1" dirty="0" smtClean="0">
                <a:solidFill>
                  <a:srgbClr val="C00000"/>
                </a:solidFill>
                <a:hlinkClick r:id="rId5" tooltip="Go to Cryogenics on ScienceDirect"/>
              </a:rPr>
              <a:t>Cryogenics</a:t>
            </a:r>
            <a:r>
              <a:rPr lang="en-US" sz="1100" i="1" dirty="0" smtClean="0">
                <a:solidFill>
                  <a:srgbClr val="C00000"/>
                </a:solidFill>
              </a:rPr>
              <a:t>, </a:t>
            </a:r>
            <a:r>
              <a:rPr lang="en-US" sz="1100" i="1" dirty="0" smtClean="0">
                <a:solidFill>
                  <a:srgbClr val="C00000"/>
                </a:solidFill>
                <a:hlinkClick r:id="rId6" tooltip="Go to table of contents for this volume/issue"/>
              </a:rPr>
              <a:t>Volume </a:t>
            </a:r>
            <a:r>
              <a:rPr lang="en-US" sz="1100" i="1" dirty="0">
                <a:solidFill>
                  <a:srgbClr val="C00000"/>
                </a:solidFill>
                <a:hlinkClick r:id="rId6" tooltip="Go to table of contents for this volume/issue"/>
              </a:rPr>
              <a:t>125</a:t>
            </a:r>
            <a:r>
              <a:rPr lang="en-US" sz="1100" i="1" dirty="0">
                <a:solidFill>
                  <a:srgbClr val="C00000"/>
                </a:solidFill>
              </a:rPr>
              <a:t>, July 2022, </a:t>
            </a:r>
            <a:r>
              <a:rPr lang="en-US" sz="1100" i="1" dirty="0" smtClean="0">
                <a:solidFill>
                  <a:srgbClr val="C00000"/>
                </a:solidFill>
              </a:rPr>
              <a:t>103493</a:t>
            </a:r>
            <a:endParaRPr lang="en-US" sz="1100" i="1" dirty="0">
              <a:solidFill>
                <a:srgbClr val="C00000"/>
              </a:solidFill>
            </a:endParaRPr>
          </a:p>
        </p:txBody>
      </p:sp>
    </p:spTree>
    <p:extLst>
      <p:ext uri="{BB962C8B-B14F-4D97-AF65-F5344CB8AC3E}">
        <p14:creationId xmlns:p14="http://schemas.microsoft.com/office/powerpoint/2010/main" val="46157313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re 16"/>
          <p:cNvSpPr>
            <a:spLocks noGrp="1"/>
          </p:cNvSpPr>
          <p:nvPr>
            <p:ph type="title"/>
          </p:nvPr>
        </p:nvSpPr>
        <p:spPr>
          <a:xfrm>
            <a:off x="830580" y="129867"/>
            <a:ext cx="7513320" cy="318924"/>
          </a:xfrm>
        </p:spPr>
        <p:txBody>
          <a:bodyPr/>
          <a:lstStyle/>
          <a:p>
            <a:pPr>
              <a:defRPr/>
            </a:pPr>
            <a:r>
              <a:rPr lang="fr-FR" dirty="0" smtClean="0">
                <a:solidFill>
                  <a:srgbClr val="C00000"/>
                </a:solidFill>
              </a:rPr>
              <a:t>SUMMARY - ATA’S COMPLEMENTARY TESTS MEASUREMENTS ANALYSES</a:t>
            </a:r>
            <a:endParaRPr lang="fr-FR" sz="1350" dirty="0">
              <a:solidFill>
                <a:srgbClr val="C00000"/>
              </a:solidFill>
            </a:endParaRPr>
          </a:p>
        </p:txBody>
      </p:sp>
      <p:sp>
        <p:nvSpPr>
          <p:cNvPr id="2" name="Rectangle 1"/>
          <p:cNvSpPr/>
          <p:nvPr/>
        </p:nvSpPr>
        <p:spPr>
          <a:xfrm>
            <a:off x="1412530" y="892195"/>
            <a:ext cx="1027845" cy="207749"/>
          </a:xfrm>
          <a:prstGeom prst="rect">
            <a:avLst/>
          </a:prstGeom>
          <a:solidFill>
            <a:srgbClr val="FFFF00"/>
          </a:solidFill>
          <a:ln>
            <a:solidFill>
              <a:srgbClr val="000099"/>
            </a:solidFill>
          </a:ln>
        </p:spPr>
        <p:txBody>
          <a:bodyPr wrap="none">
            <a:spAutoFit/>
          </a:bodyPr>
          <a:lstStyle/>
          <a:p>
            <a:r>
              <a:rPr lang="en-US" sz="750" dirty="0"/>
              <a:t>Parametric deviation </a:t>
            </a:r>
          </a:p>
        </p:txBody>
      </p:sp>
      <p:sp>
        <p:nvSpPr>
          <p:cNvPr id="15" name="Rectangle 14"/>
          <p:cNvSpPr/>
          <p:nvPr/>
        </p:nvSpPr>
        <p:spPr>
          <a:xfrm>
            <a:off x="1412530" y="1105376"/>
            <a:ext cx="837089" cy="196208"/>
          </a:xfrm>
          <a:prstGeom prst="rect">
            <a:avLst/>
          </a:prstGeom>
          <a:noFill/>
          <a:ln w="28575">
            <a:solidFill>
              <a:schemeClr val="tx1"/>
            </a:solidFill>
          </a:ln>
        </p:spPr>
        <p:txBody>
          <a:bodyPr wrap="none" anchor="ctr">
            <a:spAutoFit/>
          </a:bodyPr>
          <a:lstStyle/>
          <a:p>
            <a:r>
              <a:rPr lang="en-US" sz="675" b="1" dirty="0"/>
              <a:t>Color =Quench DP</a:t>
            </a:r>
          </a:p>
        </p:txBody>
      </p:sp>
      <p:pic>
        <p:nvPicPr>
          <p:cNvPr id="16" name="Imag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82469" y="1370901"/>
            <a:ext cx="1923690" cy="1612406"/>
          </a:xfrm>
          <a:prstGeom prst="rect">
            <a:avLst/>
          </a:prstGeom>
          <a:ln>
            <a:solidFill>
              <a:srgbClr val="008000"/>
            </a:solidFill>
          </a:ln>
        </p:spPr>
      </p:pic>
      <p:sp>
        <p:nvSpPr>
          <p:cNvPr id="4" name="Rectangle 3"/>
          <p:cNvSpPr/>
          <p:nvPr/>
        </p:nvSpPr>
        <p:spPr>
          <a:xfrm>
            <a:off x="2247176" y="1640931"/>
            <a:ext cx="778337" cy="127297"/>
          </a:xfrm>
          <a:prstGeom prst="rect">
            <a:avLst/>
          </a:prstGeom>
          <a:no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Rectangle 17"/>
          <p:cNvSpPr/>
          <p:nvPr/>
        </p:nvSpPr>
        <p:spPr>
          <a:xfrm>
            <a:off x="2293771" y="2040262"/>
            <a:ext cx="778337" cy="127297"/>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 name="Rectangle 18"/>
          <p:cNvSpPr/>
          <p:nvPr/>
        </p:nvSpPr>
        <p:spPr>
          <a:xfrm>
            <a:off x="2293771" y="2242851"/>
            <a:ext cx="778337" cy="127297"/>
          </a:xfrm>
          <a:prstGeom prst="rect">
            <a:avLst/>
          </a:prstGeom>
          <a:noFill/>
          <a:ln>
            <a:solidFill>
              <a:srgbClr val="00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1" name="ZoneTexte 20"/>
          <p:cNvSpPr txBox="1"/>
          <p:nvPr/>
        </p:nvSpPr>
        <p:spPr>
          <a:xfrm>
            <a:off x="1241080" y="3372907"/>
            <a:ext cx="6996684" cy="1446550"/>
          </a:xfrm>
          <a:prstGeom prst="rect">
            <a:avLst/>
          </a:prstGeom>
          <a:noFill/>
        </p:spPr>
        <p:txBody>
          <a:bodyPr wrap="square" rtlCol="0">
            <a:spAutoFit/>
          </a:bodyPr>
          <a:lstStyle/>
          <a:p>
            <a:pPr marL="214313" indent="-214313">
              <a:buFont typeface="Wingdings"/>
              <a:buChar char="à"/>
            </a:pPr>
            <a:r>
              <a:rPr lang="fr-FR" sz="1100" b="1" dirty="0" err="1">
                <a:sym typeface="Wingdings" panose="05000000000000000000" pitchFamily="2" charset="2"/>
              </a:rPr>
              <a:t>Different</a:t>
            </a:r>
            <a:r>
              <a:rPr lang="fr-FR" sz="1100" b="1" dirty="0">
                <a:sym typeface="Wingdings" panose="05000000000000000000" pitchFamily="2" charset="2"/>
              </a:rPr>
              <a:t> </a:t>
            </a:r>
            <a:r>
              <a:rPr lang="fr-FR" sz="1100" b="1" dirty="0" err="1">
                <a:sym typeface="Wingdings" panose="05000000000000000000" pitchFamily="2" charset="2"/>
              </a:rPr>
              <a:t>Quench</a:t>
            </a:r>
            <a:r>
              <a:rPr lang="fr-FR" sz="1100" b="1" dirty="0">
                <a:sym typeface="Wingdings" panose="05000000000000000000" pitchFamily="2" charset="2"/>
              </a:rPr>
              <a:t> localisation on the 18 </a:t>
            </a:r>
            <a:r>
              <a:rPr lang="fr-FR" sz="1100" b="1" dirty="0" err="1">
                <a:sym typeface="Wingdings" panose="05000000000000000000" pitchFamily="2" charset="2"/>
              </a:rPr>
              <a:t>Coils</a:t>
            </a:r>
            <a:endParaRPr lang="fr-FR" sz="1100" b="1" dirty="0">
              <a:sym typeface="Wingdings" panose="05000000000000000000" pitchFamily="2" charset="2"/>
            </a:endParaRPr>
          </a:p>
          <a:p>
            <a:pPr marL="214313" indent="-214313">
              <a:buFont typeface="Wingdings"/>
              <a:buChar char="à"/>
            </a:pPr>
            <a:r>
              <a:rPr lang="fr-FR" sz="1100" b="1" dirty="0">
                <a:sym typeface="Wingdings" panose="05000000000000000000" pitchFamily="2" charset="2"/>
              </a:rPr>
              <a:t>For one </a:t>
            </a:r>
            <a:r>
              <a:rPr lang="fr-FR" sz="1100" b="1" dirty="0" err="1">
                <a:sym typeface="Wingdings" panose="05000000000000000000" pitchFamily="2" charset="2"/>
              </a:rPr>
              <a:t>coil</a:t>
            </a:r>
            <a:r>
              <a:rPr lang="fr-FR" sz="1100" b="1" dirty="0">
                <a:sym typeface="Wingdings" panose="05000000000000000000" pitchFamily="2" charset="2"/>
              </a:rPr>
              <a:t> TFC02: </a:t>
            </a:r>
            <a:r>
              <a:rPr lang="fr-FR" sz="1100" b="1" dirty="0" err="1">
                <a:sym typeface="Wingdings" panose="05000000000000000000" pitchFamily="2" charset="2"/>
              </a:rPr>
              <a:t>different</a:t>
            </a:r>
            <a:r>
              <a:rPr lang="fr-FR" sz="1100" b="1" dirty="0">
                <a:sym typeface="Wingdings" panose="05000000000000000000" pitchFamily="2" charset="2"/>
              </a:rPr>
              <a:t> tests conditions  </a:t>
            </a:r>
            <a:r>
              <a:rPr lang="fr-FR" sz="1100" b="1" dirty="0" err="1">
                <a:sym typeface="Wingdings" panose="05000000000000000000" pitchFamily="2" charset="2"/>
              </a:rPr>
              <a:t>Different</a:t>
            </a:r>
            <a:r>
              <a:rPr lang="fr-FR" sz="1100" b="1" dirty="0">
                <a:sym typeface="Wingdings" panose="05000000000000000000" pitchFamily="2" charset="2"/>
              </a:rPr>
              <a:t> DV </a:t>
            </a:r>
            <a:r>
              <a:rPr lang="fr-FR" sz="1100" b="1" dirty="0" err="1">
                <a:sym typeface="Wingdings" panose="05000000000000000000" pitchFamily="2" charset="2"/>
              </a:rPr>
              <a:t>Results</a:t>
            </a:r>
            <a:r>
              <a:rPr lang="fr-FR" sz="1100" b="1" dirty="0">
                <a:sym typeface="Wingdings" panose="05000000000000000000" pitchFamily="2" charset="2"/>
              </a:rPr>
              <a:t> (</a:t>
            </a:r>
            <a:r>
              <a:rPr lang="fr-FR" sz="1100" b="1" dirty="0" err="1">
                <a:sym typeface="Wingdings" panose="05000000000000000000" pitchFamily="2" charset="2"/>
              </a:rPr>
              <a:t>Quench</a:t>
            </a:r>
            <a:r>
              <a:rPr lang="fr-FR" sz="1100" b="1" dirty="0">
                <a:sym typeface="Wingdings" panose="05000000000000000000" pitchFamily="2" charset="2"/>
              </a:rPr>
              <a:t> location)</a:t>
            </a:r>
          </a:p>
          <a:p>
            <a:r>
              <a:rPr lang="fr-FR" sz="1100" b="1" dirty="0">
                <a:solidFill>
                  <a:srgbClr val="669900"/>
                </a:solidFill>
                <a:sym typeface="Wingdings" panose="05000000000000000000" pitchFamily="2" charset="2"/>
              </a:rPr>
              <a:t>  </a:t>
            </a:r>
            <a:r>
              <a:rPr lang="fr-FR" sz="1100" b="1" dirty="0" err="1">
                <a:solidFill>
                  <a:srgbClr val="669900"/>
                </a:solidFill>
                <a:sym typeface="Wingdings" panose="05000000000000000000" pitchFamily="2" charset="2"/>
              </a:rPr>
              <a:t>Remark</a:t>
            </a:r>
            <a:r>
              <a:rPr lang="fr-FR" sz="1100" b="1" dirty="0">
                <a:solidFill>
                  <a:srgbClr val="669900"/>
                </a:solidFill>
                <a:sym typeface="Wingdings" panose="05000000000000000000" pitchFamily="2" charset="2"/>
              </a:rPr>
              <a:t> : Propagation to </a:t>
            </a:r>
            <a:r>
              <a:rPr lang="fr-FR" sz="1100" b="1" dirty="0" err="1">
                <a:solidFill>
                  <a:srgbClr val="669900"/>
                </a:solidFill>
                <a:sym typeface="Wingdings" panose="05000000000000000000" pitchFamily="2" charset="2"/>
              </a:rPr>
              <a:t>other</a:t>
            </a:r>
            <a:r>
              <a:rPr lang="fr-FR" sz="1100" b="1" dirty="0">
                <a:solidFill>
                  <a:srgbClr val="669900"/>
                </a:solidFill>
                <a:sym typeface="Wingdings" panose="05000000000000000000" pitchFamily="2" charset="2"/>
              </a:rPr>
              <a:t> DP = positive factor for </a:t>
            </a:r>
            <a:r>
              <a:rPr lang="fr-FR" sz="1100" b="1" dirty="0" err="1">
                <a:solidFill>
                  <a:srgbClr val="669900"/>
                </a:solidFill>
                <a:sym typeface="Wingdings" panose="05000000000000000000" pitchFamily="2" charset="2"/>
              </a:rPr>
              <a:t>quench</a:t>
            </a:r>
            <a:r>
              <a:rPr lang="fr-FR" sz="1100" b="1" dirty="0">
                <a:solidFill>
                  <a:srgbClr val="669900"/>
                </a:solidFill>
                <a:sym typeface="Wingdings" panose="05000000000000000000" pitchFamily="2" charset="2"/>
              </a:rPr>
              <a:t> </a:t>
            </a:r>
            <a:r>
              <a:rPr lang="fr-FR" sz="1100" b="1" dirty="0" err="1">
                <a:solidFill>
                  <a:srgbClr val="669900"/>
                </a:solidFill>
                <a:sym typeface="Wingdings" panose="05000000000000000000" pitchFamily="2" charset="2"/>
              </a:rPr>
              <a:t>detection</a:t>
            </a:r>
            <a:endParaRPr lang="fr-FR" sz="1100" b="1" dirty="0">
              <a:solidFill>
                <a:srgbClr val="669900"/>
              </a:solidFill>
              <a:sym typeface="Wingdings" panose="05000000000000000000" pitchFamily="2" charset="2"/>
            </a:endParaRPr>
          </a:p>
          <a:p>
            <a:r>
              <a:rPr lang="fr-FR" sz="1100" b="1" i="1" dirty="0">
                <a:sym typeface="Wingdings" panose="05000000000000000000" pitchFamily="2" charset="2"/>
              </a:rPr>
              <a:t>Trends   </a:t>
            </a:r>
          </a:p>
          <a:p>
            <a:pPr marL="257175" indent="-257175">
              <a:buAutoNum type="arabicParenR"/>
            </a:pPr>
            <a:r>
              <a:rPr lang="fr-FR" sz="1100" b="1" i="1" dirty="0">
                <a:sym typeface="Wingdings" panose="05000000000000000000" pitchFamily="2" charset="2"/>
              </a:rPr>
              <a:t>M</a:t>
            </a:r>
            <a:r>
              <a:rPr lang="fr-FR" sz="1100" b="1" i="1" baseline="-25000" dirty="0">
                <a:sym typeface="Wingdings" panose="05000000000000000000" pitchFamily="2" charset="2"/>
              </a:rPr>
              <a:t>HE</a:t>
            </a:r>
            <a:r>
              <a:rPr lang="fr-FR" sz="1100" b="1" i="1" dirty="0">
                <a:sym typeface="Wingdings" panose="05000000000000000000" pitchFamily="2" charset="2"/>
              </a:rPr>
              <a:t> </a:t>
            </a:r>
            <a:r>
              <a:rPr lang="fr-FR" sz="1100" b="1" i="1" dirty="0" err="1">
                <a:sym typeface="Wingdings" panose="05000000000000000000" pitchFamily="2" charset="2"/>
              </a:rPr>
              <a:t>increases</a:t>
            </a:r>
            <a:r>
              <a:rPr lang="fr-FR" sz="1100" b="1" i="1" dirty="0">
                <a:sym typeface="Wingdings" panose="05000000000000000000" pitchFamily="2" charset="2"/>
              </a:rPr>
              <a:t> </a:t>
            </a:r>
            <a:r>
              <a:rPr lang="fr-FR" sz="1100" b="1" i="1" dirty="0">
                <a:sym typeface="Symbol"/>
              </a:rPr>
              <a:t> </a:t>
            </a:r>
            <a:r>
              <a:rPr lang="fr-FR" sz="1100" b="1" i="1" dirty="0" err="1">
                <a:sym typeface="Symbol"/>
              </a:rPr>
              <a:t>quench</a:t>
            </a:r>
            <a:r>
              <a:rPr lang="fr-FR" sz="1100" b="1" i="1" dirty="0">
                <a:sym typeface="Symbol"/>
              </a:rPr>
              <a:t> on central DP // </a:t>
            </a:r>
            <a:r>
              <a:rPr lang="fr-FR" sz="1100" b="1" i="1" dirty="0">
                <a:sym typeface="Wingdings" panose="05000000000000000000" pitchFamily="2" charset="2"/>
              </a:rPr>
              <a:t>M</a:t>
            </a:r>
            <a:r>
              <a:rPr lang="fr-FR" sz="1100" b="1" i="1" baseline="-25000" dirty="0">
                <a:sym typeface="Wingdings" panose="05000000000000000000" pitchFamily="2" charset="2"/>
              </a:rPr>
              <a:t>HE</a:t>
            </a:r>
            <a:r>
              <a:rPr lang="fr-FR" sz="1100" b="1" i="1" dirty="0">
                <a:sym typeface="Wingdings" panose="05000000000000000000" pitchFamily="2" charset="2"/>
              </a:rPr>
              <a:t> </a:t>
            </a:r>
            <a:r>
              <a:rPr lang="fr-FR" sz="1100" b="1" i="1" dirty="0" err="1">
                <a:sym typeface="Wingdings" panose="05000000000000000000" pitchFamily="2" charset="2"/>
              </a:rPr>
              <a:t>decreases</a:t>
            </a:r>
            <a:r>
              <a:rPr lang="fr-FR" sz="1100" b="1" i="1" dirty="0">
                <a:sym typeface="Wingdings" panose="05000000000000000000" pitchFamily="2" charset="2"/>
              </a:rPr>
              <a:t> </a:t>
            </a:r>
            <a:r>
              <a:rPr lang="fr-FR" sz="1100" b="1" i="1" dirty="0">
                <a:sym typeface="Symbol"/>
              </a:rPr>
              <a:t> </a:t>
            </a:r>
            <a:r>
              <a:rPr lang="fr-FR" sz="1100" b="1" i="1" dirty="0" err="1">
                <a:sym typeface="Symbol"/>
              </a:rPr>
              <a:t>quench</a:t>
            </a:r>
            <a:r>
              <a:rPr lang="fr-FR" sz="1100" b="1" i="1" dirty="0">
                <a:sym typeface="Symbol"/>
              </a:rPr>
              <a:t> on </a:t>
            </a:r>
            <a:r>
              <a:rPr lang="fr-FR" sz="1100" b="1" i="1" dirty="0" err="1">
                <a:sym typeface="Symbol"/>
              </a:rPr>
              <a:t>lateral</a:t>
            </a:r>
            <a:r>
              <a:rPr lang="fr-FR" sz="1100" b="1" i="1" dirty="0">
                <a:sym typeface="Symbol"/>
              </a:rPr>
              <a:t> D</a:t>
            </a:r>
          </a:p>
          <a:p>
            <a:pPr marL="257175" indent="-257175">
              <a:buAutoNum type="arabicParenR"/>
            </a:pPr>
            <a:r>
              <a:rPr lang="fr-FR" sz="1100" b="1" i="1" dirty="0" err="1">
                <a:sym typeface="Symbol"/>
              </a:rPr>
              <a:t>current</a:t>
            </a:r>
            <a:r>
              <a:rPr lang="fr-FR" sz="1100" b="1" i="1" dirty="0">
                <a:sym typeface="Symbol"/>
              </a:rPr>
              <a:t> </a:t>
            </a:r>
            <a:r>
              <a:rPr lang="fr-FR" sz="1100" b="1" i="1" dirty="0" err="1">
                <a:sym typeface="Symbol"/>
              </a:rPr>
              <a:t>decrease</a:t>
            </a:r>
            <a:r>
              <a:rPr lang="fr-FR" sz="1100" b="1" i="1" dirty="0">
                <a:sym typeface="Symbol"/>
              </a:rPr>
              <a:t>  no influence on </a:t>
            </a:r>
            <a:r>
              <a:rPr lang="fr-FR" sz="1100" b="1" i="1" dirty="0" err="1">
                <a:sym typeface="Symbol"/>
              </a:rPr>
              <a:t>quench</a:t>
            </a:r>
            <a:r>
              <a:rPr lang="fr-FR" sz="1100" b="1" i="1" dirty="0">
                <a:sym typeface="Symbol"/>
              </a:rPr>
              <a:t> DP &amp; T</a:t>
            </a:r>
            <a:r>
              <a:rPr lang="fr-FR" sz="1100" b="1" i="1" baseline="-25000" dirty="0">
                <a:sym typeface="Symbol"/>
              </a:rPr>
              <a:t>HEMAX</a:t>
            </a:r>
            <a:r>
              <a:rPr lang="fr-FR" sz="1100" b="1" i="1" dirty="0">
                <a:sym typeface="Symbol"/>
              </a:rPr>
              <a:t> </a:t>
            </a:r>
            <a:r>
              <a:rPr lang="fr-FR" sz="1100" b="1" i="1" dirty="0" err="1">
                <a:sym typeface="Symbol"/>
              </a:rPr>
              <a:t>decrease</a:t>
            </a:r>
            <a:r>
              <a:rPr lang="fr-FR" sz="1100" b="1" i="1" dirty="0">
                <a:sym typeface="Symbol"/>
              </a:rPr>
              <a:t>  (</a:t>
            </a:r>
            <a:r>
              <a:rPr lang="fr-FR" sz="1100" b="1" i="1" dirty="0" err="1">
                <a:sym typeface="Symbol"/>
              </a:rPr>
              <a:t>except</a:t>
            </a:r>
            <a:r>
              <a:rPr lang="fr-FR" sz="1100" b="1" i="1" dirty="0">
                <a:sym typeface="Symbol"/>
              </a:rPr>
              <a:t>  for I=50 %, </a:t>
            </a:r>
            <a:r>
              <a:rPr lang="fr-FR" sz="1100" b="1" i="1" dirty="0" err="1">
                <a:sym typeface="Symbol"/>
              </a:rPr>
              <a:t>smoother</a:t>
            </a:r>
            <a:r>
              <a:rPr lang="fr-FR" sz="1100" b="1" i="1" dirty="0">
                <a:sym typeface="Symbol"/>
              </a:rPr>
              <a:t> </a:t>
            </a:r>
            <a:r>
              <a:rPr lang="fr-FR" sz="1100" b="1" i="1" dirty="0" err="1">
                <a:sym typeface="Symbol"/>
              </a:rPr>
              <a:t>quench</a:t>
            </a:r>
            <a:r>
              <a:rPr lang="fr-FR" sz="1100" b="1" i="1" dirty="0">
                <a:sym typeface="Symbol"/>
              </a:rPr>
              <a:t>)</a:t>
            </a:r>
          </a:p>
          <a:p>
            <a:pPr marL="257175" indent="-257175">
              <a:buAutoNum type="arabicParenR"/>
            </a:pPr>
            <a:r>
              <a:rPr lang="fr-FR" sz="1100" b="1" i="1" dirty="0" err="1">
                <a:sym typeface="Symbol"/>
              </a:rPr>
              <a:t>t</a:t>
            </a:r>
            <a:r>
              <a:rPr lang="fr-FR" sz="1100" b="1" i="1" baseline="-25000" dirty="0" err="1">
                <a:sym typeface="Symbol"/>
              </a:rPr>
              <a:t>DA</a:t>
            </a:r>
            <a:r>
              <a:rPr lang="fr-FR" sz="1100" b="1" i="1" dirty="0">
                <a:sym typeface="Symbol"/>
              </a:rPr>
              <a:t> </a:t>
            </a:r>
            <a:r>
              <a:rPr lang="fr-FR" sz="1100" b="1" i="1" dirty="0" err="1">
                <a:sym typeface="Symbol"/>
              </a:rPr>
              <a:t>increase</a:t>
            </a:r>
            <a:r>
              <a:rPr lang="fr-FR" sz="1100" b="1" i="1" dirty="0">
                <a:sym typeface="Symbol"/>
              </a:rPr>
              <a:t>  T</a:t>
            </a:r>
            <a:r>
              <a:rPr lang="fr-FR" sz="1100" b="1" i="1" baseline="-25000" dirty="0">
                <a:sym typeface="Symbol"/>
              </a:rPr>
              <a:t>HEMAX</a:t>
            </a:r>
            <a:r>
              <a:rPr lang="fr-FR" sz="1100" b="1" i="1" dirty="0">
                <a:sym typeface="Symbol"/>
              </a:rPr>
              <a:t> </a:t>
            </a:r>
            <a:r>
              <a:rPr lang="fr-FR" sz="1100" b="1" i="1" dirty="0" err="1">
                <a:sym typeface="Symbol"/>
              </a:rPr>
              <a:t>increase</a:t>
            </a:r>
            <a:endParaRPr lang="fr-FR" sz="1100" b="1" i="1" dirty="0">
              <a:sym typeface="Symbol"/>
            </a:endParaRPr>
          </a:p>
          <a:p>
            <a:pPr marL="257175" indent="-257175">
              <a:buAutoNum type="arabicParenR"/>
            </a:pPr>
            <a:r>
              <a:rPr lang="fr-FR" sz="1100" b="1" i="1" dirty="0">
                <a:sym typeface="Symbol"/>
              </a:rPr>
              <a:t>T_P6-7 &gt; T_P12 </a:t>
            </a:r>
            <a:r>
              <a:rPr lang="fr-FR" sz="1100" b="1" i="1" dirty="0" err="1">
                <a:sym typeface="Symbol"/>
              </a:rPr>
              <a:t>before</a:t>
            </a:r>
            <a:r>
              <a:rPr lang="fr-FR" sz="1100" b="1" i="1" dirty="0">
                <a:sym typeface="Symbol"/>
              </a:rPr>
              <a:t> </a:t>
            </a:r>
            <a:r>
              <a:rPr lang="fr-FR" sz="1100" b="1" i="1" dirty="0" err="1">
                <a:sym typeface="Symbol"/>
              </a:rPr>
              <a:t>quench</a:t>
            </a:r>
            <a:r>
              <a:rPr lang="fr-FR" sz="1100" b="1" i="1" dirty="0">
                <a:sym typeface="Symbol"/>
              </a:rPr>
              <a:t>  </a:t>
            </a:r>
            <a:r>
              <a:rPr lang="fr-FR" sz="1100" b="1" i="1" dirty="0" err="1">
                <a:sym typeface="Symbol"/>
              </a:rPr>
              <a:t>Quench</a:t>
            </a:r>
            <a:r>
              <a:rPr lang="fr-FR" sz="1100" b="1" i="1" dirty="0">
                <a:sym typeface="Symbol"/>
              </a:rPr>
              <a:t> on DP3 // on the </a:t>
            </a:r>
            <a:r>
              <a:rPr lang="fr-FR" sz="1100" b="1" i="1" dirty="0" err="1">
                <a:sym typeface="Symbol"/>
              </a:rPr>
              <a:t>contrary</a:t>
            </a:r>
            <a:r>
              <a:rPr lang="fr-FR" sz="1100" b="1" i="1" dirty="0">
                <a:sym typeface="Symbol"/>
              </a:rPr>
              <a:t>  </a:t>
            </a:r>
            <a:r>
              <a:rPr lang="fr-FR" sz="1100" b="1" i="1" dirty="0" err="1">
                <a:sym typeface="Symbol"/>
              </a:rPr>
              <a:t>Quench</a:t>
            </a:r>
            <a:r>
              <a:rPr lang="fr-FR" sz="1100" b="1" i="1" dirty="0">
                <a:sym typeface="Symbol"/>
              </a:rPr>
              <a:t> on DP6</a:t>
            </a:r>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78969" y="762336"/>
            <a:ext cx="4822031" cy="25309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9308195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0579" y="6756"/>
            <a:ext cx="8313421" cy="565146"/>
          </a:xfrm>
        </p:spPr>
        <p:txBody>
          <a:bodyPr/>
          <a:lstStyle/>
          <a:p>
            <a:r>
              <a:rPr lang="fr-FR" dirty="0" smtClean="0">
                <a:solidFill>
                  <a:srgbClr val="C00000"/>
                </a:solidFill>
              </a:rPr>
              <a:t>SUMMARY - ACCEPTANCE &amp; COMPLEMENATRY QUENCH TESTS (TFC11 &amp; TFC02):</a:t>
            </a:r>
            <a:br>
              <a:rPr lang="fr-FR" dirty="0" smtClean="0">
                <a:solidFill>
                  <a:srgbClr val="C00000"/>
                </a:solidFill>
              </a:rPr>
            </a:br>
            <a:r>
              <a:rPr lang="fr-FR" dirty="0" smtClean="0">
                <a:solidFill>
                  <a:srgbClr val="C00000"/>
                </a:solidFill>
              </a:rPr>
              <a:t>THERMAL-HYDRAULICS RESULTS (</a:t>
            </a:r>
            <a:r>
              <a:rPr lang="fr-FR" dirty="0" err="1" smtClean="0">
                <a:solidFill>
                  <a:srgbClr val="C00000"/>
                </a:solidFill>
              </a:rPr>
              <a:t>Measurements</a:t>
            </a:r>
            <a:r>
              <a:rPr lang="fr-FR" dirty="0" smtClean="0">
                <a:solidFill>
                  <a:srgbClr val="C00000"/>
                </a:solidFill>
              </a:rPr>
              <a:t> </a:t>
            </a:r>
            <a:r>
              <a:rPr lang="fr-FR" dirty="0" err="1" smtClean="0">
                <a:solidFill>
                  <a:srgbClr val="C00000"/>
                </a:solidFill>
              </a:rPr>
              <a:t>with</a:t>
            </a:r>
            <a:r>
              <a:rPr lang="fr-FR" dirty="0" smtClean="0">
                <a:solidFill>
                  <a:srgbClr val="C00000"/>
                </a:solidFill>
              </a:rPr>
              <a:t> </a:t>
            </a:r>
            <a:r>
              <a:rPr lang="fr-FR" dirty="0" err="1" smtClean="0">
                <a:solidFill>
                  <a:srgbClr val="C00000"/>
                </a:solidFill>
              </a:rPr>
              <a:t>SuperMagnet</a:t>
            </a:r>
            <a:r>
              <a:rPr lang="fr-FR" dirty="0" smtClean="0">
                <a:solidFill>
                  <a:srgbClr val="C00000"/>
                </a:solidFill>
              </a:rPr>
              <a:t> &amp; STREAM)</a:t>
            </a:r>
            <a:endParaRPr lang="fr-FR" dirty="0">
              <a:solidFill>
                <a:srgbClr val="C00000"/>
              </a:solidFill>
            </a:endParaRPr>
          </a:p>
        </p:txBody>
      </p:sp>
      <p:sp>
        <p:nvSpPr>
          <p:cNvPr id="5" name="Espace réservé du numéro de diapositive 4"/>
          <p:cNvSpPr>
            <a:spLocks noGrp="1"/>
          </p:cNvSpPr>
          <p:nvPr>
            <p:ph type="sldNum" sz="quarter" idx="4"/>
          </p:nvPr>
        </p:nvSpPr>
        <p:spPr/>
        <p:txBody>
          <a:bodyPr/>
          <a:lstStyle/>
          <a:p>
            <a:pPr algn="ctr"/>
            <a:fld id="{854A34C9-9A4B-6445-85E1-F779B5E87362}" type="slidenum">
              <a:rPr lang="fr-FR" sz="700" smtClean="0">
                <a:solidFill>
                  <a:schemeClr val="bg1"/>
                </a:solidFill>
                <a:latin typeface="Arial" charset="0"/>
                <a:ea typeface="Arial" charset="0"/>
                <a:cs typeface="Arial" charset="0"/>
              </a:rPr>
              <a:pPr algn="ctr"/>
              <a:t>18</a:t>
            </a:fld>
            <a:endParaRPr lang="fr-FR" sz="700" dirty="0">
              <a:solidFill>
                <a:schemeClr val="bg1"/>
              </a:solidFill>
              <a:latin typeface="Arial" charset="0"/>
              <a:ea typeface="Arial" charset="0"/>
              <a:cs typeface="Arial" charset="0"/>
            </a:endParaRPr>
          </a:p>
        </p:txBody>
      </p:sp>
      <p:sp>
        <p:nvSpPr>
          <p:cNvPr id="13" name="ZoneTexte 12"/>
          <p:cNvSpPr txBox="1"/>
          <p:nvPr/>
        </p:nvSpPr>
        <p:spPr>
          <a:xfrm>
            <a:off x="-1" y="4203462"/>
            <a:ext cx="9132217" cy="738664"/>
          </a:xfrm>
          <a:prstGeom prst="rect">
            <a:avLst/>
          </a:prstGeom>
          <a:noFill/>
        </p:spPr>
        <p:txBody>
          <a:bodyPr wrap="square" rtlCol="0">
            <a:spAutoFit/>
          </a:bodyPr>
          <a:lstStyle/>
          <a:p>
            <a:pPr marL="171450" indent="-171450">
              <a:buFont typeface="Wingdings" panose="05000000000000000000" pitchFamily="2" charset="2"/>
              <a:buChar char="Ø"/>
            </a:pPr>
            <a:r>
              <a:rPr lang="fr-FR" sz="1400" b="1" dirty="0">
                <a:solidFill>
                  <a:schemeClr val="accent3">
                    <a:lumMod val="50000"/>
                  </a:schemeClr>
                </a:solidFill>
              </a:rPr>
              <a:t>BUT </a:t>
            </a:r>
            <a:r>
              <a:rPr lang="fr-FR" sz="1400" b="1" dirty="0" err="1">
                <a:solidFill>
                  <a:schemeClr val="accent3">
                    <a:lumMod val="50000"/>
                  </a:schemeClr>
                </a:solidFill>
              </a:rPr>
              <a:t>difficulty</a:t>
            </a:r>
            <a:r>
              <a:rPr lang="fr-FR" sz="1400" b="1" dirty="0">
                <a:solidFill>
                  <a:schemeClr val="accent3">
                    <a:lumMod val="50000"/>
                  </a:schemeClr>
                </a:solidFill>
              </a:rPr>
              <a:t> to </a:t>
            </a:r>
            <a:r>
              <a:rPr lang="fr-FR" sz="1400" b="1" dirty="0" err="1">
                <a:solidFill>
                  <a:schemeClr val="accent3">
                    <a:lumMod val="50000"/>
                  </a:schemeClr>
                </a:solidFill>
              </a:rPr>
              <a:t>measure</a:t>
            </a:r>
            <a:r>
              <a:rPr lang="fr-FR" sz="1400" b="1" dirty="0">
                <a:solidFill>
                  <a:schemeClr val="accent3">
                    <a:lumMod val="50000"/>
                  </a:schemeClr>
                </a:solidFill>
              </a:rPr>
              <a:t> reverse mass flow at CTF </a:t>
            </a:r>
            <a:r>
              <a:rPr lang="fr-FR" sz="1400" b="1" dirty="0" smtClean="0">
                <a:solidFill>
                  <a:schemeClr val="accent3">
                    <a:lumMod val="50000"/>
                  </a:schemeClr>
                </a:solidFill>
              </a:rPr>
              <a:t>Tests (instrumentation)</a:t>
            </a:r>
            <a:endParaRPr lang="fr-FR" sz="1400" b="1" dirty="0">
              <a:solidFill>
                <a:schemeClr val="accent3">
                  <a:lumMod val="50000"/>
                </a:schemeClr>
              </a:solidFill>
            </a:endParaRPr>
          </a:p>
          <a:p>
            <a:pPr marL="171450" indent="-171450">
              <a:buFont typeface="Wingdings" panose="05000000000000000000" pitchFamily="2" charset="2"/>
              <a:buChar char="Ø"/>
            </a:pPr>
            <a:r>
              <a:rPr lang="fr-FR" sz="1400" b="1" dirty="0" smtClean="0">
                <a:solidFill>
                  <a:schemeClr val="accent3">
                    <a:lumMod val="50000"/>
                  </a:schemeClr>
                </a:solidFill>
              </a:rPr>
              <a:t>Good agreement of maximal Pressure (20 bar) BUT </a:t>
            </a:r>
            <a:r>
              <a:rPr lang="fr-FR" sz="1400" b="1" dirty="0" err="1" smtClean="0">
                <a:solidFill>
                  <a:schemeClr val="accent3">
                    <a:lumMod val="50000"/>
                  </a:schemeClr>
                </a:solidFill>
              </a:rPr>
              <a:t>difficulty</a:t>
            </a:r>
            <a:r>
              <a:rPr lang="fr-FR" sz="1400" b="1" dirty="0" smtClean="0">
                <a:solidFill>
                  <a:schemeClr val="accent3">
                    <a:lumMod val="50000"/>
                  </a:schemeClr>
                </a:solidFill>
              </a:rPr>
              <a:t> to observe « </a:t>
            </a:r>
            <a:r>
              <a:rPr lang="fr-FR" sz="1400" b="1" dirty="0" err="1" smtClean="0">
                <a:solidFill>
                  <a:schemeClr val="accent3">
                    <a:lumMod val="50000"/>
                  </a:schemeClr>
                </a:solidFill>
              </a:rPr>
              <a:t>dynamics</a:t>
            </a:r>
            <a:r>
              <a:rPr lang="fr-FR" sz="1400" b="1" dirty="0" smtClean="0">
                <a:solidFill>
                  <a:schemeClr val="accent3">
                    <a:lumMod val="50000"/>
                  </a:schemeClr>
                </a:solidFill>
              </a:rPr>
              <a:t> » of pressure </a:t>
            </a:r>
            <a:r>
              <a:rPr lang="fr-FR" sz="1400" b="1" dirty="0" err="1" smtClean="0">
                <a:solidFill>
                  <a:schemeClr val="accent3">
                    <a:lumMod val="50000"/>
                  </a:schemeClr>
                </a:solidFill>
              </a:rPr>
              <a:t>decrease</a:t>
            </a:r>
            <a:r>
              <a:rPr lang="fr-FR" sz="1400" b="1" dirty="0" smtClean="0">
                <a:solidFill>
                  <a:schemeClr val="accent3">
                    <a:lumMod val="50000"/>
                  </a:schemeClr>
                </a:solidFill>
              </a:rPr>
              <a:t> in manifolds at end of </a:t>
            </a:r>
            <a:r>
              <a:rPr lang="fr-FR" sz="1400" b="1" dirty="0" err="1" smtClean="0">
                <a:solidFill>
                  <a:schemeClr val="accent3">
                    <a:lumMod val="50000"/>
                  </a:schemeClr>
                </a:solidFill>
              </a:rPr>
              <a:t>quench</a:t>
            </a:r>
            <a:r>
              <a:rPr lang="fr-FR" sz="1400" b="1" dirty="0" smtClean="0">
                <a:solidFill>
                  <a:schemeClr val="accent3">
                    <a:lumMod val="50000"/>
                  </a:schemeClr>
                </a:solidFill>
              </a:rPr>
              <a:t>: </a:t>
            </a:r>
            <a:r>
              <a:rPr lang="fr-FR" sz="1400" b="1" dirty="0" err="1" smtClean="0">
                <a:solidFill>
                  <a:schemeClr val="accent3">
                    <a:lumMod val="50000"/>
                  </a:schemeClr>
                </a:solidFill>
              </a:rPr>
              <a:t>need</a:t>
            </a:r>
            <a:r>
              <a:rPr lang="fr-FR" sz="1400" b="1" dirty="0" smtClean="0">
                <a:solidFill>
                  <a:schemeClr val="accent3">
                    <a:lumMod val="50000"/>
                  </a:schemeClr>
                </a:solidFill>
              </a:rPr>
              <a:t> </a:t>
            </a:r>
            <a:r>
              <a:rPr lang="fr-FR" sz="1400" b="1" dirty="0" err="1" smtClean="0">
                <a:solidFill>
                  <a:schemeClr val="accent3">
                    <a:lumMod val="50000"/>
                  </a:schemeClr>
                </a:solidFill>
              </a:rPr>
              <a:t>Csi</a:t>
            </a:r>
            <a:r>
              <a:rPr lang="fr-FR" sz="1400" b="1" dirty="0" smtClean="0">
                <a:solidFill>
                  <a:schemeClr val="accent3">
                    <a:lumMod val="50000"/>
                  </a:schemeClr>
                </a:solidFill>
              </a:rPr>
              <a:t> factor (&amp; Section) of </a:t>
            </a:r>
            <a:r>
              <a:rPr lang="fr-FR" sz="1400" b="1" dirty="0" err="1" smtClean="0">
                <a:solidFill>
                  <a:schemeClr val="accent3">
                    <a:lumMod val="50000"/>
                  </a:schemeClr>
                </a:solidFill>
              </a:rPr>
              <a:t>quench</a:t>
            </a:r>
            <a:r>
              <a:rPr lang="fr-FR" sz="1400" b="1" dirty="0" smtClean="0">
                <a:solidFill>
                  <a:schemeClr val="accent3">
                    <a:lumMod val="50000"/>
                  </a:schemeClr>
                </a:solidFill>
              </a:rPr>
              <a:t> relief Valves </a:t>
            </a:r>
            <a:r>
              <a:rPr lang="fr-FR" sz="1400" b="1" dirty="0" err="1" smtClean="0">
                <a:solidFill>
                  <a:schemeClr val="accent3">
                    <a:lumMod val="50000"/>
                  </a:schemeClr>
                </a:solidFill>
              </a:rPr>
              <a:t>adjustment</a:t>
            </a:r>
            <a:r>
              <a:rPr lang="fr-FR" sz="1400" b="1" dirty="0" smtClean="0">
                <a:solidFill>
                  <a:schemeClr val="accent3">
                    <a:lumMod val="50000"/>
                  </a:schemeClr>
                </a:solidFill>
              </a:rPr>
              <a:t> (data)</a:t>
            </a:r>
          </a:p>
        </p:txBody>
      </p:sp>
      <p:pic>
        <p:nvPicPr>
          <p:cNvPr id="9" name="Image 8"/>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48242" y="552387"/>
            <a:ext cx="2550527" cy="1811998"/>
          </a:xfrm>
          <a:prstGeom prst="rect">
            <a:avLst/>
          </a:prstGeom>
          <a:noFill/>
        </p:spPr>
      </p:pic>
      <p:pic>
        <p:nvPicPr>
          <p:cNvPr id="15" name="Image 14"/>
          <p:cNvPicPr/>
          <p:nvPr/>
        </p:nvPicPr>
        <p:blipFill>
          <a:blip r:embed="rId3">
            <a:extLst>
              <a:ext uri="{28A0092B-C50C-407E-A947-70E740481C1C}">
                <a14:useLocalDpi xmlns:a14="http://schemas.microsoft.com/office/drawing/2010/main" val="0"/>
              </a:ext>
            </a:extLst>
          </a:blip>
          <a:srcRect/>
          <a:stretch>
            <a:fillRect/>
          </a:stretch>
        </p:blipFill>
        <p:spPr bwMode="auto">
          <a:xfrm>
            <a:off x="90914" y="571902"/>
            <a:ext cx="3452386" cy="2438833"/>
          </a:xfrm>
          <a:prstGeom prst="rect">
            <a:avLst/>
          </a:prstGeom>
          <a:noFill/>
          <a:ln>
            <a:noFill/>
          </a:ln>
        </p:spPr>
      </p:pic>
      <p:pic>
        <p:nvPicPr>
          <p:cNvPr id="16" name="Image 15"/>
          <p:cNvPicPr/>
          <p:nvPr/>
        </p:nvPicPr>
        <p:blipFill>
          <a:blip r:embed="rId4">
            <a:extLst>
              <a:ext uri="{28A0092B-C50C-407E-A947-70E740481C1C}">
                <a14:useLocalDpi xmlns:a14="http://schemas.microsoft.com/office/drawing/2010/main" val="0"/>
              </a:ext>
            </a:extLst>
          </a:blip>
          <a:srcRect/>
          <a:stretch>
            <a:fillRect/>
          </a:stretch>
        </p:blipFill>
        <p:spPr bwMode="auto">
          <a:xfrm>
            <a:off x="6617034" y="571902"/>
            <a:ext cx="2526965" cy="1803715"/>
          </a:xfrm>
          <a:prstGeom prst="rect">
            <a:avLst/>
          </a:prstGeom>
          <a:noFill/>
          <a:ln>
            <a:noFill/>
          </a:ln>
        </p:spPr>
      </p:pic>
      <p:pic>
        <p:nvPicPr>
          <p:cNvPr id="17" name="Image 16"/>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617035" y="2364385"/>
            <a:ext cx="2515182" cy="1776239"/>
          </a:xfrm>
          <a:prstGeom prst="rect">
            <a:avLst/>
          </a:prstGeom>
          <a:noFill/>
        </p:spPr>
      </p:pic>
      <p:pic>
        <p:nvPicPr>
          <p:cNvPr id="10" name="Image 9"/>
          <p:cNvPicPr>
            <a:picLocks noChangeAspect="1"/>
          </p:cNvPicPr>
          <p:nvPr/>
        </p:nvPicPr>
        <p:blipFill>
          <a:blip r:embed="rId6"/>
          <a:stretch>
            <a:fillRect/>
          </a:stretch>
        </p:blipFill>
        <p:spPr>
          <a:xfrm>
            <a:off x="3954132" y="2364385"/>
            <a:ext cx="2538746" cy="1777854"/>
          </a:xfrm>
          <a:prstGeom prst="rect">
            <a:avLst/>
          </a:prstGeom>
        </p:spPr>
      </p:pic>
      <p:sp>
        <p:nvSpPr>
          <p:cNvPr id="11" name="ZoneTexte 10"/>
          <p:cNvSpPr txBox="1"/>
          <p:nvPr/>
        </p:nvSpPr>
        <p:spPr>
          <a:xfrm>
            <a:off x="0" y="3033911"/>
            <a:ext cx="3662888" cy="1169551"/>
          </a:xfrm>
          <a:prstGeom prst="rect">
            <a:avLst/>
          </a:prstGeom>
          <a:noFill/>
        </p:spPr>
        <p:txBody>
          <a:bodyPr wrap="square" rtlCol="0">
            <a:spAutoFit/>
          </a:bodyPr>
          <a:lstStyle/>
          <a:p>
            <a:pPr marL="171450" indent="-171450">
              <a:buFont typeface="Wingdings" panose="05000000000000000000" pitchFamily="2" charset="2"/>
              <a:buChar char="Ø"/>
            </a:pPr>
            <a:r>
              <a:rPr lang="fr-FR" sz="1400" b="1" dirty="0" smtClean="0">
                <a:solidFill>
                  <a:schemeClr val="accent3">
                    <a:lumMod val="50000"/>
                  </a:schemeClr>
                </a:solidFill>
              </a:rPr>
              <a:t>HOT SPOT TEMPERATURE : </a:t>
            </a:r>
            <a:r>
              <a:rPr lang="fr-FR" sz="1400" b="1" dirty="0" err="1" smtClean="0">
                <a:solidFill>
                  <a:schemeClr val="accent3">
                    <a:lumMod val="50000"/>
                  </a:schemeClr>
                </a:solidFill>
              </a:rPr>
              <a:t>SuperMagnet</a:t>
            </a:r>
            <a:r>
              <a:rPr lang="fr-FR" sz="1400" b="1" dirty="0" smtClean="0">
                <a:solidFill>
                  <a:schemeClr val="accent3">
                    <a:lumMod val="50000"/>
                  </a:schemeClr>
                </a:solidFill>
              </a:rPr>
              <a:t> </a:t>
            </a:r>
            <a:r>
              <a:rPr lang="fr-FR" sz="1400" b="1" dirty="0" err="1" smtClean="0">
                <a:solidFill>
                  <a:schemeClr val="accent3">
                    <a:lumMod val="50000"/>
                  </a:schemeClr>
                </a:solidFill>
              </a:rPr>
              <a:t>Calculated</a:t>
            </a:r>
            <a:r>
              <a:rPr lang="fr-FR" sz="1400" b="1" dirty="0" smtClean="0">
                <a:solidFill>
                  <a:schemeClr val="accent3">
                    <a:lumMod val="50000"/>
                  </a:schemeClr>
                </a:solidFill>
              </a:rPr>
              <a:t> = 40 K </a:t>
            </a:r>
          </a:p>
          <a:p>
            <a:pPr marL="171450" indent="-171450">
              <a:buFont typeface="Wingdings" panose="05000000000000000000" pitchFamily="2" charset="2"/>
              <a:buChar char="Ø"/>
            </a:pPr>
            <a:r>
              <a:rPr lang="fr-FR" sz="1400" b="1" dirty="0" smtClean="0">
                <a:solidFill>
                  <a:schemeClr val="accent3">
                    <a:lumMod val="50000"/>
                  </a:schemeClr>
                </a:solidFill>
              </a:rPr>
              <a:t>CALCULATED EXPULSED REVERSE MASS FLOW: -0.5 kg/s at </a:t>
            </a:r>
            <a:r>
              <a:rPr lang="fr-FR" sz="1400" b="1" dirty="0" err="1" smtClean="0">
                <a:solidFill>
                  <a:schemeClr val="accent3">
                    <a:lumMod val="50000"/>
                  </a:schemeClr>
                </a:solidFill>
              </a:rPr>
              <a:t>inlet</a:t>
            </a:r>
            <a:endParaRPr lang="fr-FR" sz="1400" b="1" dirty="0" smtClean="0">
              <a:solidFill>
                <a:schemeClr val="accent3">
                  <a:lumMod val="50000"/>
                </a:schemeClr>
              </a:solidFill>
            </a:endParaRPr>
          </a:p>
          <a:p>
            <a:pPr marL="171450" indent="-171450">
              <a:buFont typeface="Wingdings" panose="05000000000000000000" pitchFamily="2" charset="2"/>
              <a:buChar char="Ø"/>
            </a:pPr>
            <a:r>
              <a:rPr lang="fr-FR" sz="1400" b="1" dirty="0" smtClean="0">
                <a:solidFill>
                  <a:schemeClr val="accent3">
                    <a:lumMod val="50000"/>
                  </a:schemeClr>
                </a:solidFill>
              </a:rPr>
              <a:t>GOOD AGREEMENT</a:t>
            </a:r>
          </a:p>
        </p:txBody>
      </p:sp>
    </p:spTree>
    <p:extLst>
      <p:ext uri="{BB962C8B-B14F-4D97-AF65-F5344CB8AC3E}">
        <p14:creationId xmlns:p14="http://schemas.microsoft.com/office/powerpoint/2010/main" val="281269026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Espace réservé du numéro de diapositive 4"/>
          <p:cNvSpPr txBox="1">
            <a:spLocks/>
          </p:cNvSpPr>
          <p:nvPr/>
        </p:nvSpPr>
        <p:spPr>
          <a:xfrm>
            <a:off x="8544253" y="5004965"/>
            <a:ext cx="470958" cy="107722"/>
          </a:xfrm>
          <a:prstGeom prst="rect">
            <a:avLst/>
          </a:prstGeom>
        </p:spPr>
        <p:txBody>
          <a:bodyPr tIns="0" bIns="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854A34C9-9A4B-6445-85E1-F779B5E87362}" type="slidenum">
              <a:rPr lang="fr-FR" sz="700" smtClean="0">
                <a:solidFill>
                  <a:schemeClr val="bg1"/>
                </a:solidFill>
                <a:ea typeface="Arial" charset="0"/>
                <a:cs typeface="Arial" charset="0"/>
              </a:rPr>
              <a:pPr algn="ctr"/>
              <a:t>19</a:t>
            </a:fld>
            <a:endParaRPr lang="fr-FR" sz="700" dirty="0">
              <a:solidFill>
                <a:schemeClr val="bg1"/>
              </a:solidFill>
              <a:ea typeface="Arial" charset="0"/>
              <a:cs typeface="Arial" charset="0"/>
            </a:endParaRPr>
          </a:p>
        </p:txBody>
      </p:sp>
      <p:sp>
        <p:nvSpPr>
          <p:cNvPr id="22" name="Titre 3"/>
          <p:cNvSpPr txBox="1">
            <a:spLocks/>
          </p:cNvSpPr>
          <p:nvPr/>
        </p:nvSpPr>
        <p:spPr>
          <a:xfrm>
            <a:off x="819478" y="74296"/>
            <a:ext cx="8812202" cy="372528"/>
          </a:xfrm>
          <a:prstGeom prst="rect">
            <a:avLst/>
          </a:prstGeom>
        </p:spPr>
        <p:txBody>
          <a:bodyPr wrap="square" lIns="95792" tIns="37714" rIns="95792" bIns="37714" anchor="ctr">
            <a:spAutoFit/>
          </a:bodyPr>
          <a:lstStyle>
            <a:lvl1pPr marL="0" algn="l" defTabSz="957925" rtl="0" eaLnBrk="1" latinLnBrk="0" hangingPunct="1">
              <a:lnSpc>
                <a:spcPct val="80000"/>
              </a:lnSpc>
              <a:spcBef>
                <a:spcPct val="0"/>
              </a:spcBef>
              <a:buNone/>
              <a:defRPr lang="fr-FR" sz="2200" b="1" kern="1200" cap="none" baseline="0">
                <a:solidFill>
                  <a:schemeClr val="bg2">
                    <a:lumMod val="50000"/>
                  </a:schemeClr>
                </a:solidFill>
                <a:latin typeface="Calibri"/>
                <a:ea typeface="+mj-ea"/>
                <a:cs typeface="+mj-cs"/>
              </a:defRPr>
            </a:lvl1pPr>
          </a:lstStyle>
          <a:p>
            <a:pPr>
              <a:lnSpc>
                <a:spcPct val="107000"/>
              </a:lnSpc>
              <a:spcAft>
                <a:spcPts val="800"/>
              </a:spcAft>
            </a:pPr>
            <a:r>
              <a:rPr lang="fr-FR" altLang="fr-FR" sz="1800" i="1" dirty="0" smtClean="0">
                <a:solidFill>
                  <a:srgbClr val="C00000"/>
                </a:solidFill>
                <a:latin typeface="+mn-lt"/>
                <a:sym typeface="Wingdings" panose="05000000000000000000" pitchFamily="2" charset="2"/>
              </a:rPr>
              <a:t>JT-60SA </a:t>
            </a:r>
            <a:r>
              <a:rPr lang="fr-FR" altLang="fr-FR" sz="1800" i="1" dirty="0">
                <a:solidFill>
                  <a:srgbClr val="C00000"/>
                </a:solidFill>
                <a:latin typeface="+mn-lt"/>
                <a:sym typeface="Wingdings" panose="05000000000000000000" pitchFamily="2" charset="2"/>
              </a:rPr>
              <a:t>TFC </a:t>
            </a:r>
            <a:r>
              <a:rPr lang="fr-FR" altLang="fr-FR" sz="1800" i="1" dirty="0" smtClean="0">
                <a:solidFill>
                  <a:srgbClr val="C00000"/>
                </a:solidFill>
                <a:latin typeface="+mn-lt"/>
                <a:sym typeface="Wingdings" panose="05000000000000000000" pitchFamily="2" charset="2"/>
              </a:rPr>
              <a:t>IN </a:t>
            </a:r>
            <a:r>
              <a:rPr lang="fr-FR" altLang="fr-FR" sz="1800" i="1" dirty="0">
                <a:solidFill>
                  <a:srgbClr val="C00000"/>
                </a:solidFill>
                <a:latin typeface="+mn-lt"/>
                <a:sym typeface="Wingdings" panose="05000000000000000000" pitchFamily="2" charset="2"/>
              </a:rPr>
              <a:t>TOKAMAK </a:t>
            </a:r>
            <a:r>
              <a:rPr lang="fr-FR" altLang="fr-FR" sz="1800" i="1" dirty="0" smtClean="0">
                <a:solidFill>
                  <a:srgbClr val="C00000"/>
                </a:solidFill>
                <a:latin typeface="+mn-lt"/>
                <a:sym typeface="Wingdings" panose="05000000000000000000" pitchFamily="2" charset="2"/>
              </a:rPr>
              <a:t>CONFIGURATION</a:t>
            </a:r>
            <a:endParaRPr lang="fr-FR" sz="1800" i="1" dirty="0">
              <a:solidFill>
                <a:srgbClr val="C00000"/>
              </a:solidFill>
              <a:latin typeface="+mn-lt"/>
              <a:ea typeface="Times New Roman" panose="02020603050405020304" pitchFamily="18" charset="0"/>
              <a:cs typeface="Times New Roman" panose="02020603050405020304" pitchFamily="18" charset="0"/>
              <a:sym typeface="Wingdings" panose="05000000000000000000" pitchFamily="2" charset="2"/>
            </a:endParaRPr>
          </a:p>
        </p:txBody>
      </p:sp>
      <p:sp>
        <p:nvSpPr>
          <p:cNvPr id="23" name="Rectangle 40"/>
          <p:cNvSpPr>
            <a:spLocks noChangeArrowheads="1"/>
          </p:cNvSpPr>
          <p:nvPr/>
        </p:nvSpPr>
        <p:spPr bwMode="auto">
          <a:xfrm>
            <a:off x="1011238" y="5133975"/>
            <a:ext cx="397033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fr-FR" altLang="fr-FR">
              <a:solidFill>
                <a:srgbClr val="FF0000"/>
              </a:solidFill>
              <a:latin typeface="+mn-lt"/>
              <a:sym typeface="Wingdings" panose="05000000000000000000" pitchFamily="2" charset="2"/>
            </a:endParaRPr>
          </a:p>
          <a:p>
            <a:endParaRPr lang="fr-FR" altLang="fr-FR" b="1">
              <a:solidFill>
                <a:srgbClr val="FF0000"/>
              </a:solidFill>
              <a:latin typeface="+mn-lt"/>
            </a:endParaRPr>
          </a:p>
        </p:txBody>
      </p:sp>
      <p:sp>
        <p:nvSpPr>
          <p:cNvPr id="29" name="Espace réservé du numéro de diapositive 6"/>
          <p:cNvSpPr txBox="1">
            <a:spLocks/>
          </p:cNvSpPr>
          <p:nvPr/>
        </p:nvSpPr>
        <p:spPr bwMode="auto">
          <a:xfrm>
            <a:off x="4823373" y="4884520"/>
            <a:ext cx="4089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spcAft>
                <a:spcPts val="400"/>
              </a:spcAft>
              <a:buFont typeface="Arial" panose="020B0604020202020204" pitchFamily="34" charset="0"/>
              <a:defRPr sz="2200">
                <a:solidFill>
                  <a:schemeClr val="tx2"/>
                </a:solidFill>
                <a:latin typeface="Arial" panose="020B0604020202020204" pitchFamily="34" charset="0"/>
              </a:defRPr>
            </a:lvl1pPr>
            <a:lvl2pPr marL="360363" indent="-360363">
              <a:lnSpc>
                <a:spcPts val="2000"/>
              </a:lnSpc>
              <a:buSzPct val="90000"/>
              <a:buBlip>
                <a:blip r:embed="rId3"/>
              </a:buBlip>
              <a:defRPr sz="1600">
                <a:solidFill>
                  <a:srgbClr val="666666"/>
                </a:solidFill>
                <a:latin typeface="Arial" panose="020B0604020202020204" pitchFamily="34" charset="0"/>
              </a:defRPr>
            </a:lvl2pPr>
            <a:lvl3pPr marL="1143000" indent="-228600">
              <a:lnSpc>
                <a:spcPts val="2000"/>
              </a:lnSpc>
              <a:buSzPct val="36000"/>
              <a:buFont typeface="Arial" panose="020B0604020202020204" pitchFamily="34" charset="0"/>
              <a:defRPr sz="1600">
                <a:solidFill>
                  <a:srgbClr val="666666"/>
                </a:solidFill>
                <a:latin typeface="Arial" panose="020B0604020202020204" pitchFamily="34" charset="0"/>
              </a:defRPr>
            </a:lvl3pPr>
            <a:lvl4pPr marL="1009650" indent="-238125">
              <a:lnSpc>
                <a:spcPts val="2000"/>
              </a:lnSpc>
              <a:buClr>
                <a:srgbClr val="666666"/>
              </a:buClr>
              <a:buSzPct val="36000"/>
              <a:buBlip>
                <a:blip r:embed="rId4"/>
              </a:buBlip>
              <a:defRPr sz="1600">
                <a:solidFill>
                  <a:srgbClr val="666666"/>
                </a:solidFill>
                <a:latin typeface="Arial" panose="020B0604020202020204" pitchFamily="34" charset="0"/>
              </a:defRPr>
            </a:lvl4pPr>
            <a:lvl5pPr marL="1133475" indent="-114300">
              <a:lnSpc>
                <a:spcPts val="2000"/>
              </a:lnSpc>
              <a:buClr>
                <a:srgbClr val="666666"/>
              </a:buClr>
              <a:buFont typeface="Arial" panose="020B0604020202020204" pitchFamily="34" charset="0"/>
              <a:buChar char="-"/>
              <a:defRPr sz="1600">
                <a:solidFill>
                  <a:srgbClr val="666666"/>
                </a:solidFill>
                <a:latin typeface="Arial" panose="020B0604020202020204" pitchFamily="34" charset="0"/>
              </a:defRPr>
            </a:lvl5pPr>
            <a:lvl6pPr marL="1590675" indent="-114300" eaLnBrk="0" fontAlgn="base" hangingPunct="0">
              <a:lnSpc>
                <a:spcPts val="2000"/>
              </a:lnSpc>
              <a:spcBef>
                <a:spcPct val="0"/>
              </a:spcBef>
              <a:spcAft>
                <a:spcPct val="0"/>
              </a:spcAft>
              <a:buClr>
                <a:srgbClr val="666666"/>
              </a:buClr>
              <a:buFont typeface="Arial" panose="020B0604020202020204" pitchFamily="34" charset="0"/>
              <a:buChar char="-"/>
              <a:defRPr sz="1600">
                <a:solidFill>
                  <a:srgbClr val="666666"/>
                </a:solidFill>
                <a:latin typeface="Arial" panose="020B0604020202020204" pitchFamily="34" charset="0"/>
              </a:defRPr>
            </a:lvl6pPr>
            <a:lvl7pPr marL="2047875" indent="-114300" eaLnBrk="0" fontAlgn="base" hangingPunct="0">
              <a:lnSpc>
                <a:spcPts val="2000"/>
              </a:lnSpc>
              <a:spcBef>
                <a:spcPct val="0"/>
              </a:spcBef>
              <a:spcAft>
                <a:spcPct val="0"/>
              </a:spcAft>
              <a:buClr>
                <a:srgbClr val="666666"/>
              </a:buClr>
              <a:buFont typeface="Arial" panose="020B0604020202020204" pitchFamily="34" charset="0"/>
              <a:buChar char="-"/>
              <a:defRPr sz="1600">
                <a:solidFill>
                  <a:srgbClr val="666666"/>
                </a:solidFill>
                <a:latin typeface="Arial" panose="020B0604020202020204" pitchFamily="34" charset="0"/>
              </a:defRPr>
            </a:lvl7pPr>
            <a:lvl8pPr marL="2505075" indent="-114300" eaLnBrk="0" fontAlgn="base" hangingPunct="0">
              <a:lnSpc>
                <a:spcPts val="2000"/>
              </a:lnSpc>
              <a:spcBef>
                <a:spcPct val="0"/>
              </a:spcBef>
              <a:spcAft>
                <a:spcPct val="0"/>
              </a:spcAft>
              <a:buClr>
                <a:srgbClr val="666666"/>
              </a:buClr>
              <a:buFont typeface="Arial" panose="020B0604020202020204" pitchFamily="34" charset="0"/>
              <a:buChar char="-"/>
              <a:defRPr sz="1600">
                <a:solidFill>
                  <a:srgbClr val="666666"/>
                </a:solidFill>
                <a:latin typeface="Arial" panose="020B0604020202020204" pitchFamily="34" charset="0"/>
              </a:defRPr>
            </a:lvl8pPr>
            <a:lvl9pPr marL="2962275" indent="-114300" eaLnBrk="0" fontAlgn="base" hangingPunct="0">
              <a:lnSpc>
                <a:spcPts val="2000"/>
              </a:lnSpc>
              <a:spcBef>
                <a:spcPct val="0"/>
              </a:spcBef>
              <a:spcAft>
                <a:spcPct val="0"/>
              </a:spcAft>
              <a:buClr>
                <a:srgbClr val="666666"/>
              </a:buClr>
              <a:buFont typeface="Arial" panose="020B0604020202020204" pitchFamily="34" charset="0"/>
              <a:buChar char="-"/>
              <a:defRPr sz="1600">
                <a:solidFill>
                  <a:srgbClr val="666666"/>
                </a:solidFill>
                <a:latin typeface="Arial" panose="020B0604020202020204" pitchFamily="34" charset="0"/>
              </a:defRPr>
            </a:lvl9pPr>
          </a:lstStyle>
          <a:p>
            <a:pPr algn="ctr">
              <a:spcAft>
                <a:spcPct val="0"/>
              </a:spcAft>
              <a:buFontTx/>
              <a:buNone/>
            </a:pPr>
            <a:r>
              <a:rPr lang="fr-FR" altLang="fr-FR" sz="1000">
                <a:solidFill>
                  <a:srgbClr val="666666"/>
                </a:solidFill>
                <a:latin typeface="+mn-lt"/>
              </a:rPr>
              <a:t>PhD Q. Gorit: </a:t>
            </a:r>
            <a:r>
              <a:rPr lang="fr-FR" altLang="fr-FR" sz="1000" smtClean="0">
                <a:solidFill>
                  <a:srgbClr val="666666"/>
                </a:solidFill>
                <a:latin typeface="+mn-lt"/>
              </a:rPr>
              <a:t>CHATS 2021 </a:t>
            </a:r>
            <a:r>
              <a:rPr lang="fr-FR" altLang="fr-FR" sz="1000">
                <a:solidFill>
                  <a:srgbClr val="666666"/>
                </a:solidFill>
                <a:latin typeface="+mn-lt"/>
              </a:rPr>
              <a:t>Presentation, </a:t>
            </a:r>
            <a:r>
              <a:rPr lang="fr-FR" altLang="fr-FR" sz="1000" smtClean="0">
                <a:solidFill>
                  <a:srgbClr val="666666"/>
                </a:solidFill>
                <a:latin typeface="+mn-lt"/>
              </a:rPr>
              <a:t>20/09/2021</a:t>
            </a:r>
            <a:endParaRPr lang="fr-FR" altLang="fr-FR" sz="1000">
              <a:solidFill>
                <a:srgbClr val="666666"/>
              </a:solidFill>
              <a:latin typeface="+mn-lt"/>
            </a:endParaRPr>
          </a:p>
        </p:txBody>
      </p:sp>
      <p:graphicFrame>
        <p:nvGraphicFramePr>
          <p:cNvPr id="5" name="Tableau 4"/>
          <p:cNvGraphicFramePr>
            <a:graphicFrameLocks noGrp="1"/>
          </p:cNvGraphicFramePr>
          <p:nvPr>
            <p:extLst/>
          </p:nvPr>
        </p:nvGraphicFramePr>
        <p:xfrm>
          <a:off x="489230" y="1196401"/>
          <a:ext cx="4334143" cy="1600200"/>
        </p:xfrm>
        <a:graphic>
          <a:graphicData uri="http://schemas.openxmlformats.org/drawingml/2006/table">
            <a:tbl>
              <a:tblPr firstRow="1" firstCol="1" bandRow="1"/>
              <a:tblGrid>
                <a:gridCol w="2360096">
                  <a:extLst>
                    <a:ext uri="{9D8B030D-6E8A-4147-A177-3AD203B41FA5}">
                      <a16:colId xmlns:a16="http://schemas.microsoft.com/office/drawing/2014/main" val="44932501"/>
                    </a:ext>
                  </a:extLst>
                </a:gridCol>
                <a:gridCol w="726086">
                  <a:extLst>
                    <a:ext uri="{9D8B030D-6E8A-4147-A177-3AD203B41FA5}">
                      <a16:colId xmlns:a16="http://schemas.microsoft.com/office/drawing/2014/main" val="3746406202"/>
                    </a:ext>
                  </a:extLst>
                </a:gridCol>
                <a:gridCol w="544565">
                  <a:extLst>
                    <a:ext uri="{9D8B030D-6E8A-4147-A177-3AD203B41FA5}">
                      <a16:colId xmlns:a16="http://schemas.microsoft.com/office/drawing/2014/main" val="433072766"/>
                    </a:ext>
                  </a:extLst>
                </a:gridCol>
                <a:gridCol w="703396">
                  <a:extLst>
                    <a:ext uri="{9D8B030D-6E8A-4147-A177-3AD203B41FA5}">
                      <a16:colId xmlns:a16="http://schemas.microsoft.com/office/drawing/2014/main" val="4153449398"/>
                    </a:ext>
                  </a:extLst>
                </a:gridCol>
              </a:tblGrid>
              <a:tr h="103321">
                <a:tc>
                  <a:txBody>
                    <a:bodyPr/>
                    <a:lstStyle/>
                    <a:p>
                      <a:pPr algn="just">
                        <a:spcAft>
                          <a:spcPts val="0"/>
                        </a:spcAft>
                      </a:pPr>
                      <a:r>
                        <a:rPr lang="en-US" sz="1050">
                          <a:effectLst/>
                          <a:latin typeface="Arial" panose="020B0604020202020204" pitchFamily="34" charset="0"/>
                          <a:ea typeface="MS Mincho"/>
                        </a:rPr>
                        <a:t>Name</a:t>
                      </a:r>
                      <a:endParaRPr lang="fr-FR" sz="1050">
                        <a:effectLst/>
                        <a:latin typeface="Times New Roman" panose="02020603050405020304" pitchFamily="18" charset="0"/>
                        <a:ea typeface="MS Mincho"/>
                      </a:endParaRPr>
                    </a:p>
                  </a:txBody>
                  <a:tcPr marL="20930" marR="209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50" smtClean="0">
                          <a:solidFill>
                            <a:srgbClr val="C00000"/>
                          </a:solidFill>
                          <a:effectLst/>
                          <a:latin typeface="Arial" panose="020B0604020202020204" pitchFamily="34" charset="0"/>
                          <a:ea typeface="MS Mincho"/>
                        </a:rPr>
                        <a:t>Tokamak</a:t>
                      </a:r>
                      <a:endParaRPr lang="fr-FR" sz="1050">
                        <a:solidFill>
                          <a:srgbClr val="C00000"/>
                        </a:solidFill>
                        <a:effectLst/>
                        <a:latin typeface="Times New Roman" panose="02020603050405020304" pitchFamily="18" charset="0"/>
                        <a:ea typeface="MS Mincho"/>
                      </a:endParaRPr>
                    </a:p>
                  </a:txBody>
                  <a:tcPr marL="20930" marR="209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050" smtClean="0">
                          <a:effectLst/>
                          <a:latin typeface="Times New Roman" panose="02020603050405020304" pitchFamily="18" charset="0"/>
                          <a:ea typeface="MS Mincho"/>
                        </a:rPr>
                        <a:t>CTF</a:t>
                      </a:r>
                      <a:endParaRPr lang="fr-FR" sz="1050">
                        <a:effectLst/>
                        <a:latin typeface="Times New Roman" panose="02020603050405020304" pitchFamily="18" charset="0"/>
                        <a:ea typeface="MS Mincho"/>
                      </a:endParaRPr>
                    </a:p>
                  </a:txBody>
                  <a:tcPr marL="20930" marR="209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50">
                          <a:effectLst/>
                          <a:latin typeface="Arial" panose="020B0604020202020204" pitchFamily="34" charset="0"/>
                          <a:ea typeface="MS Mincho"/>
                        </a:rPr>
                        <a:t>Unit</a:t>
                      </a:r>
                      <a:endParaRPr lang="fr-FR" sz="1050">
                        <a:effectLst/>
                        <a:latin typeface="Times New Roman" panose="02020603050405020304" pitchFamily="18" charset="0"/>
                        <a:ea typeface="MS Mincho"/>
                      </a:endParaRPr>
                    </a:p>
                  </a:txBody>
                  <a:tcPr marL="20930" marR="209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68121795"/>
                  </a:ext>
                </a:extLst>
              </a:tr>
              <a:tr h="113653">
                <a:tc gridSpan="4">
                  <a:txBody>
                    <a:bodyPr/>
                    <a:lstStyle/>
                    <a:p>
                      <a:pPr algn="just">
                        <a:spcAft>
                          <a:spcPts val="0"/>
                        </a:spcAft>
                      </a:pPr>
                      <a:r>
                        <a:rPr lang="en-US" sz="1050" b="1" i="1">
                          <a:effectLst/>
                          <a:latin typeface="Arial" panose="020B0604020202020204" pitchFamily="34" charset="0"/>
                          <a:ea typeface="MS Mincho"/>
                        </a:rPr>
                        <a:t>TF </a:t>
                      </a:r>
                      <a:r>
                        <a:rPr lang="en-US" sz="1050" b="1" i="1" smtClean="0">
                          <a:effectLst/>
                          <a:latin typeface="Arial" panose="020B0604020202020204" pitchFamily="34" charset="0"/>
                          <a:ea typeface="MS Mincho"/>
                        </a:rPr>
                        <a:t>Coil</a:t>
                      </a:r>
                      <a:r>
                        <a:rPr lang="en-US" sz="1050">
                          <a:effectLst/>
                          <a:latin typeface="Arial" panose="020B0604020202020204" pitchFamily="34" charset="0"/>
                          <a:ea typeface="MS Mincho"/>
                        </a:rPr>
                        <a:t> </a:t>
                      </a:r>
                      <a:endParaRPr lang="fr-FR" sz="1050">
                        <a:effectLst/>
                        <a:latin typeface="Times New Roman" panose="02020603050405020304" pitchFamily="18" charset="0"/>
                        <a:ea typeface="MS Mincho"/>
                      </a:endParaRPr>
                    </a:p>
                  </a:txBody>
                  <a:tcPr marL="20930" marR="209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a:spcAft>
                          <a:spcPts val="0"/>
                        </a:spcAft>
                      </a:pPr>
                      <a:endParaRPr lang="fr-FR" sz="1050">
                        <a:solidFill>
                          <a:srgbClr val="C00000"/>
                        </a:solidFill>
                        <a:effectLst/>
                        <a:latin typeface="Times New Roman" panose="02020603050405020304" pitchFamily="18" charset="0"/>
                        <a:ea typeface="MS Mincho"/>
                      </a:endParaRPr>
                    </a:p>
                  </a:txBody>
                  <a:tcPr marL="20930" marR="209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a:spcAft>
                          <a:spcPts val="0"/>
                        </a:spcAft>
                      </a:pPr>
                      <a:endParaRPr lang="fr-FR" sz="1050">
                        <a:effectLst/>
                        <a:latin typeface="Times New Roman" panose="02020603050405020304" pitchFamily="18" charset="0"/>
                        <a:ea typeface="MS Mincho"/>
                      </a:endParaRPr>
                    </a:p>
                  </a:txBody>
                  <a:tcPr marL="20930" marR="209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a:spcAft>
                          <a:spcPts val="0"/>
                        </a:spcAft>
                      </a:pPr>
                      <a:endParaRPr lang="fr-FR" sz="1050">
                        <a:effectLst/>
                        <a:latin typeface="Times New Roman" panose="02020603050405020304" pitchFamily="18" charset="0"/>
                        <a:ea typeface="MS Mincho"/>
                      </a:endParaRPr>
                    </a:p>
                  </a:txBody>
                  <a:tcPr marL="20930" marR="209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90551782"/>
                  </a:ext>
                </a:extLst>
              </a:tr>
              <a:tr h="103321">
                <a:tc>
                  <a:txBody>
                    <a:bodyPr/>
                    <a:lstStyle/>
                    <a:p>
                      <a:pPr algn="just">
                        <a:spcAft>
                          <a:spcPts val="0"/>
                        </a:spcAft>
                      </a:pPr>
                      <a:r>
                        <a:rPr lang="en-US" sz="1050">
                          <a:effectLst/>
                          <a:latin typeface="Arial" panose="020B0604020202020204" pitchFamily="34" charset="0"/>
                          <a:ea typeface="MS Mincho"/>
                        </a:rPr>
                        <a:t>TF </a:t>
                      </a:r>
                      <a:r>
                        <a:rPr lang="en-US" sz="1050" smtClean="0">
                          <a:effectLst/>
                          <a:latin typeface="Arial" panose="020B0604020202020204" pitchFamily="34" charset="0"/>
                          <a:ea typeface="MS Mincho"/>
                        </a:rPr>
                        <a:t>stored </a:t>
                      </a:r>
                      <a:r>
                        <a:rPr lang="en-US" sz="1050">
                          <a:effectLst/>
                          <a:latin typeface="Arial" panose="020B0604020202020204" pitchFamily="34" charset="0"/>
                          <a:ea typeface="MS Mincho"/>
                        </a:rPr>
                        <a:t>magnetic </a:t>
                      </a:r>
                      <a:r>
                        <a:rPr lang="en-US" sz="1050" smtClean="0">
                          <a:effectLst/>
                          <a:latin typeface="Arial" panose="020B0604020202020204" pitchFamily="34" charset="0"/>
                          <a:ea typeface="MS Mincho"/>
                        </a:rPr>
                        <a:t>energy</a:t>
                      </a:r>
                      <a:endParaRPr lang="fr-FR" sz="1050">
                        <a:effectLst/>
                        <a:latin typeface="Times New Roman" panose="02020603050405020304" pitchFamily="18" charset="0"/>
                        <a:ea typeface="MS Mincho"/>
                      </a:endParaRPr>
                    </a:p>
                  </a:txBody>
                  <a:tcPr marL="20930" marR="209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50">
                          <a:solidFill>
                            <a:srgbClr val="C00000"/>
                          </a:solidFill>
                          <a:effectLst/>
                          <a:latin typeface="Arial" panose="020B0604020202020204" pitchFamily="34" charset="0"/>
                          <a:ea typeface="MS Mincho"/>
                        </a:rPr>
                        <a:t>58 </a:t>
                      </a:r>
                      <a:endParaRPr lang="fr-FR" sz="1050">
                        <a:solidFill>
                          <a:srgbClr val="C00000"/>
                        </a:solidFill>
                        <a:effectLst/>
                        <a:latin typeface="Times New Roman" panose="02020603050405020304" pitchFamily="18" charset="0"/>
                        <a:ea typeface="MS Mincho"/>
                      </a:endParaRPr>
                    </a:p>
                  </a:txBody>
                  <a:tcPr marL="20930" marR="209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50" smtClean="0">
                          <a:effectLst/>
                          <a:latin typeface="Arial" panose="020B0604020202020204" pitchFamily="34" charset="0"/>
                          <a:ea typeface="MS Mincho"/>
                        </a:rPr>
                        <a:t>20.5</a:t>
                      </a:r>
                      <a:endParaRPr lang="fr-FR" sz="1050">
                        <a:effectLst/>
                        <a:latin typeface="Times New Roman" panose="02020603050405020304" pitchFamily="18" charset="0"/>
                        <a:ea typeface="MS Mincho"/>
                      </a:endParaRPr>
                    </a:p>
                  </a:txBody>
                  <a:tcPr marL="20930" marR="209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50">
                          <a:effectLst/>
                          <a:latin typeface="Arial" panose="020B0604020202020204" pitchFamily="34" charset="0"/>
                          <a:ea typeface="MS Mincho"/>
                        </a:rPr>
                        <a:t>MJ</a:t>
                      </a:r>
                      <a:endParaRPr lang="fr-FR" sz="1050">
                        <a:effectLst/>
                        <a:latin typeface="Times New Roman" panose="02020603050405020304" pitchFamily="18" charset="0"/>
                        <a:ea typeface="MS Mincho"/>
                      </a:endParaRPr>
                    </a:p>
                  </a:txBody>
                  <a:tcPr marL="20930" marR="209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2075365"/>
                  </a:ext>
                </a:extLst>
              </a:tr>
              <a:tr h="113653">
                <a:tc>
                  <a:txBody>
                    <a:bodyPr/>
                    <a:lstStyle/>
                    <a:p>
                      <a:pPr algn="just">
                        <a:spcAft>
                          <a:spcPts val="0"/>
                        </a:spcAft>
                      </a:pPr>
                      <a:r>
                        <a:rPr lang="en-US" sz="1050">
                          <a:effectLst/>
                          <a:latin typeface="Arial" panose="020B0604020202020204" pitchFamily="34" charset="0"/>
                          <a:ea typeface="MS Mincho"/>
                        </a:rPr>
                        <a:t>Maximum magnetic </a:t>
                      </a:r>
                      <a:r>
                        <a:rPr lang="en-US" sz="1050" smtClean="0">
                          <a:effectLst/>
                          <a:latin typeface="Arial" panose="020B0604020202020204" pitchFamily="34" charset="0"/>
                          <a:ea typeface="MS Mincho"/>
                        </a:rPr>
                        <a:t>field</a:t>
                      </a:r>
                      <a:endParaRPr lang="fr-FR" sz="1050">
                        <a:effectLst/>
                        <a:latin typeface="Times New Roman" panose="02020603050405020304" pitchFamily="18" charset="0"/>
                        <a:ea typeface="MS Mincho"/>
                      </a:endParaRPr>
                    </a:p>
                  </a:txBody>
                  <a:tcPr marL="20930" marR="209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50">
                          <a:solidFill>
                            <a:srgbClr val="C00000"/>
                          </a:solidFill>
                          <a:effectLst/>
                          <a:latin typeface="Arial" panose="020B0604020202020204" pitchFamily="34" charset="0"/>
                          <a:ea typeface="MS Mincho"/>
                        </a:rPr>
                        <a:t>5.65 </a:t>
                      </a:r>
                      <a:endParaRPr lang="fr-FR" sz="1050">
                        <a:solidFill>
                          <a:srgbClr val="C00000"/>
                        </a:solidFill>
                        <a:effectLst/>
                        <a:latin typeface="Times New Roman" panose="02020603050405020304" pitchFamily="18" charset="0"/>
                        <a:ea typeface="MS Mincho"/>
                      </a:endParaRPr>
                    </a:p>
                  </a:txBody>
                  <a:tcPr marL="20930" marR="209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050" smtClean="0">
                          <a:solidFill>
                            <a:schemeClr val="tx1"/>
                          </a:solidFill>
                          <a:effectLst/>
                          <a:latin typeface="Arial" panose="020B0604020202020204" pitchFamily="34" charset="0"/>
                          <a:ea typeface="MS Mincho"/>
                        </a:rPr>
                        <a:t>3.05</a:t>
                      </a:r>
                      <a:endParaRPr lang="fr-FR" sz="1050" smtClean="0">
                        <a:solidFill>
                          <a:schemeClr val="tx1"/>
                        </a:solidFill>
                        <a:effectLst/>
                        <a:latin typeface="Times New Roman" panose="02020603050405020304" pitchFamily="18" charset="0"/>
                        <a:ea typeface="MS Mincho"/>
                      </a:endParaRPr>
                    </a:p>
                  </a:txBody>
                  <a:tcPr marL="20930" marR="209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50">
                          <a:effectLst/>
                          <a:latin typeface="Arial" panose="020B0604020202020204" pitchFamily="34" charset="0"/>
                          <a:ea typeface="MS Mincho"/>
                        </a:rPr>
                        <a:t>T</a:t>
                      </a:r>
                      <a:endParaRPr lang="fr-FR" sz="1050">
                        <a:effectLst/>
                        <a:latin typeface="Times New Roman" panose="02020603050405020304" pitchFamily="18" charset="0"/>
                        <a:ea typeface="MS Mincho"/>
                      </a:endParaRPr>
                    </a:p>
                  </a:txBody>
                  <a:tcPr marL="20930" marR="209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07501536"/>
                  </a:ext>
                </a:extLst>
              </a:tr>
              <a:tr h="113653">
                <a:tc>
                  <a:txBody>
                    <a:bodyPr/>
                    <a:lstStyle/>
                    <a:p>
                      <a:pPr algn="just">
                        <a:spcAft>
                          <a:spcPts val="0"/>
                        </a:spcAft>
                      </a:pPr>
                      <a:r>
                        <a:rPr lang="en-US" sz="1050">
                          <a:effectLst/>
                          <a:latin typeface="Arial" panose="020B0604020202020204" pitchFamily="34" charset="0"/>
                          <a:ea typeface="MS Mincho"/>
                        </a:rPr>
                        <a:t>Minimal Current Sharing </a:t>
                      </a:r>
                      <a:r>
                        <a:rPr lang="en-US" sz="1050" smtClean="0">
                          <a:effectLst/>
                          <a:latin typeface="Arial" panose="020B0604020202020204" pitchFamily="34" charset="0"/>
                          <a:ea typeface="MS Mincho"/>
                        </a:rPr>
                        <a:t>Temperature</a:t>
                      </a:r>
                      <a:endParaRPr lang="fr-FR" sz="1050">
                        <a:effectLst/>
                        <a:latin typeface="Times New Roman" panose="02020603050405020304" pitchFamily="18" charset="0"/>
                        <a:ea typeface="MS Mincho"/>
                      </a:endParaRPr>
                    </a:p>
                  </a:txBody>
                  <a:tcPr marL="20930" marR="209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50">
                          <a:solidFill>
                            <a:srgbClr val="C00000"/>
                          </a:solidFill>
                          <a:effectLst/>
                          <a:latin typeface="Arial" panose="020B0604020202020204" pitchFamily="34" charset="0"/>
                          <a:ea typeface="MS Mincho"/>
                        </a:rPr>
                        <a:t>6.47 </a:t>
                      </a:r>
                      <a:endParaRPr lang="fr-FR" sz="1050">
                        <a:solidFill>
                          <a:srgbClr val="C00000"/>
                        </a:solidFill>
                        <a:effectLst/>
                        <a:latin typeface="Times New Roman" panose="02020603050405020304" pitchFamily="18" charset="0"/>
                        <a:ea typeface="MS Mincho"/>
                      </a:endParaRPr>
                    </a:p>
                  </a:txBody>
                  <a:tcPr marL="20930" marR="209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050" smtClean="0">
                          <a:solidFill>
                            <a:schemeClr val="tx1"/>
                          </a:solidFill>
                          <a:effectLst/>
                          <a:latin typeface="Arial" panose="020B0604020202020204" pitchFamily="34" charset="0"/>
                          <a:ea typeface="MS Mincho"/>
                        </a:rPr>
                        <a:t>7.45</a:t>
                      </a:r>
                      <a:endParaRPr lang="fr-FR" sz="1050" smtClean="0">
                        <a:solidFill>
                          <a:schemeClr val="tx1"/>
                        </a:solidFill>
                        <a:effectLst/>
                        <a:latin typeface="Times New Roman" panose="02020603050405020304" pitchFamily="18" charset="0"/>
                        <a:ea typeface="MS Mincho"/>
                      </a:endParaRPr>
                    </a:p>
                  </a:txBody>
                  <a:tcPr marL="20930" marR="209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50">
                          <a:effectLst/>
                          <a:latin typeface="Arial" panose="020B0604020202020204" pitchFamily="34" charset="0"/>
                          <a:ea typeface="MS Mincho"/>
                        </a:rPr>
                        <a:t>K</a:t>
                      </a:r>
                      <a:endParaRPr lang="fr-FR" sz="1050">
                        <a:effectLst/>
                        <a:latin typeface="Times New Roman" panose="02020603050405020304" pitchFamily="18" charset="0"/>
                        <a:ea typeface="MS Mincho"/>
                      </a:endParaRPr>
                    </a:p>
                  </a:txBody>
                  <a:tcPr marL="20930" marR="209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83230472"/>
                  </a:ext>
                </a:extLst>
              </a:tr>
              <a:tr h="113653">
                <a:tc>
                  <a:txBody>
                    <a:bodyPr/>
                    <a:lstStyle/>
                    <a:p>
                      <a:pPr algn="just">
                        <a:spcAft>
                          <a:spcPts val="0"/>
                        </a:spcAft>
                      </a:pPr>
                      <a:r>
                        <a:rPr lang="en-US" sz="1050">
                          <a:effectLst/>
                          <a:latin typeface="Arial" panose="020B0604020202020204" pitchFamily="34" charset="0"/>
                          <a:ea typeface="MS Mincho"/>
                        </a:rPr>
                        <a:t>Current discharge time </a:t>
                      </a:r>
                      <a:r>
                        <a:rPr lang="en-US" sz="1050" smtClean="0">
                          <a:effectLst/>
                          <a:latin typeface="Arial" panose="020B0604020202020204" pitchFamily="34" charset="0"/>
                          <a:ea typeface="MS Mincho"/>
                        </a:rPr>
                        <a:t>constant</a:t>
                      </a:r>
                      <a:endParaRPr lang="fr-FR" sz="1050">
                        <a:effectLst/>
                        <a:latin typeface="Times New Roman" panose="02020603050405020304" pitchFamily="18" charset="0"/>
                        <a:ea typeface="MS Mincho"/>
                      </a:endParaRPr>
                    </a:p>
                  </a:txBody>
                  <a:tcPr marL="20930" marR="209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50">
                          <a:solidFill>
                            <a:srgbClr val="C00000"/>
                          </a:solidFill>
                          <a:effectLst/>
                          <a:latin typeface="Arial" panose="020B0604020202020204" pitchFamily="34" charset="0"/>
                          <a:ea typeface="MS Mincho"/>
                        </a:rPr>
                        <a:t>14 </a:t>
                      </a:r>
                      <a:endParaRPr lang="fr-FR" sz="1050">
                        <a:solidFill>
                          <a:srgbClr val="C00000"/>
                        </a:solidFill>
                        <a:effectLst/>
                        <a:latin typeface="Times New Roman" panose="02020603050405020304" pitchFamily="18" charset="0"/>
                        <a:ea typeface="MS Mincho"/>
                      </a:endParaRPr>
                    </a:p>
                  </a:txBody>
                  <a:tcPr marL="20930" marR="209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050" smtClean="0">
                          <a:effectLst/>
                          <a:latin typeface="Arial" panose="020B0604020202020204" pitchFamily="34" charset="0"/>
                          <a:ea typeface="MS Mincho"/>
                        </a:rPr>
                        <a:t>8</a:t>
                      </a:r>
                      <a:endParaRPr lang="fr-FR" sz="1050" smtClean="0">
                        <a:effectLst/>
                        <a:latin typeface="Times New Roman" panose="02020603050405020304" pitchFamily="18" charset="0"/>
                        <a:ea typeface="MS Mincho"/>
                      </a:endParaRPr>
                    </a:p>
                  </a:txBody>
                  <a:tcPr marL="20930" marR="209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50">
                          <a:effectLst/>
                          <a:latin typeface="Arial" panose="020B0604020202020204" pitchFamily="34" charset="0"/>
                          <a:ea typeface="MS Mincho"/>
                        </a:rPr>
                        <a:t>s </a:t>
                      </a:r>
                      <a:endParaRPr lang="fr-FR" sz="1050">
                        <a:effectLst/>
                        <a:latin typeface="Times New Roman" panose="02020603050405020304" pitchFamily="18" charset="0"/>
                        <a:ea typeface="MS Mincho"/>
                      </a:endParaRPr>
                    </a:p>
                  </a:txBody>
                  <a:tcPr marL="20930" marR="209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31714303"/>
                  </a:ext>
                </a:extLst>
              </a:tr>
              <a:tr h="103321">
                <a:tc gridSpan="4">
                  <a:txBody>
                    <a:bodyPr/>
                    <a:lstStyle/>
                    <a:p>
                      <a:pPr algn="just">
                        <a:spcAft>
                          <a:spcPts val="0"/>
                        </a:spcAft>
                      </a:pPr>
                      <a:r>
                        <a:rPr lang="en-US" sz="1050" b="1" i="1">
                          <a:effectLst/>
                          <a:latin typeface="Arial" panose="020B0604020202020204" pitchFamily="34" charset="0"/>
                          <a:ea typeface="MS Mincho"/>
                        </a:rPr>
                        <a:t>Helium </a:t>
                      </a:r>
                      <a:r>
                        <a:rPr lang="en-US" sz="1050" b="1" i="1" smtClean="0">
                          <a:effectLst/>
                          <a:latin typeface="Arial" panose="020B0604020202020204" pitchFamily="34" charset="0"/>
                          <a:ea typeface="MS Mincho"/>
                        </a:rPr>
                        <a:t>Coolant</a:t>
                      </a:r>
                      <a:r>
                        <a:rPr lang="en-US" sz="1050">
                          <a:effectLst/>
                          <a:latin typeface="Arial" panose="020B0604020202020204" pitchFamily="34" charset="0"/>
                          <a:ea typeface="MS Mincho"/>
                        </a:rPr>
                        <a:t> </a:t>
                      </a:r>
                      <a:endParaRPr lang="fr-FR" sz="1050">
                        <a:effectLst/>
                        <a:latin typeface="Times New Roman" panose="02020603050405020304" pitchFamily="18" charset="0"/>
                        <a:ea typeface="MS Mincho"/>
                      </a:endParaRPr>
                    </a:p>
                  </a:txBody>
                  <a:tcPr marL="20930" marR="209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a:spcAft>
                          <a:spcPts val="0"/>
                        </a:spcAft>
                      </a:pPr>
                      <a:endParaRPr lang="fr-FR" sz="1050">
                        <a:solidFill>
                          <a:srgbClr val="C00000"/>
                        </a:solidFill>
                        <a:effectLst/>
                        <a:latin typeface="Times New Roman" panose="02020603050405020304" pitchFamily="18" charset="0"/>
                        <a:ea typeface="MS Mincho"/>
                      </a:endParaRPr>
                    </a:p>
                  </a:txBody>
                  <a:tcPr marL="20930" marR="209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a:spcAft>
                          <a:spcPts val="0"/>
                        </a:spcAft>
                      </a:pPr>
                      <a:endParaRPr lang="fr-FR" sz="1050">
                        <a:effectLst/>
                        <a:latin typeface="Times New Roman" panose="02020603050405020304" pitchFamily="18" charset="0"/>
                        <a:ea typeface="MS Mincho"/>
                      </a:endParaRPr>
                    </a:p>
                  </a:txBody>
                  <a:tcPr marL="20930" marR="209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a:spcAft>
                          <a:spcPts val="0"/>
                        </a:spcAft>
                      </a:pPr>
                      <a:endParaRPr lang="fr-FR" sz="1050">
                        <a:effectLst/>
                        <a:latin typeface="Times New Roman" panose="02020603050405020304" pitchFamily="18" charset="0"/>
                        <a:ea typeface="MS Mincho"/>
                      </a:endParaRPr>
                    </a:p>
                  </a:txBody>
                  <a:tcPr marL="20930" marR="209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94580546"/>
                  </a:ext>
                </a:extLst>
              </a:tr>
              <a:tr h="103321">
                <a:tc>
                  <a:txBody>
                    <a:bodyPr/>
                    <a:lstStyle/>
                    <a:p>
                      <a:pPr algn="just">
                        <a:spcAft>
                          <a:spcPts val="0"/>
                        </a:spcAft>
                      </a:pPr>
                      <a:r>
                        <a:rPr lang="en-US" sz="1050">
                          <a:effectLst/>
                          <a:latin typeface="Arial" panose="020B0604020202020204" pitchFamily="34" charset="0"/>
                          <a:ea typeface="MS Mincho"/>
                        </a:rPr>
                        <a:t>WP Helium inlet </a:t>
                      </a:r>
                      <a:r>
                        <a:rPr lang="en-US" sz="1050" smtClean="0">
                          <a:effectLst/>
                          <a:latin typeface="Arial" panose="020B0604020202020204" pitchFamily="34" charset="0"/>
                          <a:ea typeface="MS Mincho"/>
                        </a:rPr>
                        <a:t>temperature</a:t>
                      </a:r>
                      <a:endParaRPr lang="fr-FR" sz="1050">
                        <a:effectLst/>
                        <a:latin typeface="Times New Roman" panose="02020603050405020304" pitchFamily="18" charset="0"/>
                        <a:ea typeface="MS Mincho"/>
                      </a:endParaRPr>
                    </a:p>
                  </a:txBody>
                  <a:tcPr marL="20930" marR="209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50" smtClean="0">
                          <a:solidFill>
                            <a:srgbClr val="C00000"/>
                          </a:solidFill>
                          <a:effectLst/>
                          <a:latin typeface="Arial" panose="020B0604020202020204" pitchFamily="34" charset="0"/>
                          <a:ea typeface="MS Mincho"/>
                        </a:rPr>
                        <a:t>4.5 </a:t>
                      </a:r>
                      <a:endParaRPr lang="fr-FR" sz="1050">
                        <a:solidFill>
                          <a:srgbClr val="C00000"/>
                        </a:solidFill>
                        <a:effectLst/>
                        <a:latin typeface="Times New Roman" panose="02020603050405020304" pitchFamily="18" charset="0"/>
                        <a:ea typeface="MS Mincho"/>
                      </a:endParaRPr>
                    </a:p>
                  </a:txBody>
                  <a:tcPr marL="20930" marR="209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050" smtClean="0">
                          <a:effectLst/>
                          <a:latin typeface="Arial" panose="020B0604020202020204" pitchFamily="34" charset="0"/>
                          <a:ea typeface="MS Mincho"/>
                        </a:rPr>
                        <a:t>4.7</a:t>
                      </a:r>
                      <a:endParaRPr lang="fr-FR" sz="1050" smtClean="0">
                        <a:effectLst/>
                        <a:latin typeface="Times New Roman" panose="02020603050405020304" pitchFamily="18" charset="0"/>
                        <a:ea typeface="MS Mincho"/>
                      </a:endParaRPr>
                    </a:p>
                  </a:txBody>
                  <a:tcPr marL="20930" marR="209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50">
                          <a:effectLst/>
                          <a:latin typeface="Arial" panose="020B0604020202020204" pitchFamily="34" charset="0"/>
                          <a:ea typeface="MS Mincho"/>
                        </a:rPr>
                        <a:t>K</a:t>
                      </a:r>
                      <a:endParaRPr lang="fr-FR" sz="1050">
                        <a:effectLst/>
                        <a:latin typeface="Times New Roman" panose="02020603050405020304" pitchFamily="18" charset="0"/>
                        <a:ea typeface="MS Mincho"/>
                      </a:endParaRPr>
                    </a:p>
                  </a:txBody>
                  <a:tcPr marL="20930" marR="209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16261403"/>
                  </a:ext>
                </a:extLst>
              </a:tr>
              <a:tr h="103321">
                <a:tc>
                  <a:txBody>
                    <a:bodyPr/>
                    <a:lstStyle/>
                    <a:p>
                      <a:pPr algn="just">
                        <a:spcAft>
                          <a:spcPts val="0"/>
                        </a:spcAft>
                      </a:pPr>
                      <a:r>
                        <a:rPr lang="en-US" sz="1050">
                          <a:effectLst/>
                          <a:latin typeface="Arial" panose="020B0604020202020204" pitchFamily="34" charset="0"/>
                          <a:ea typeface="MS Mincho"/>
                        </a:rPr>
                        <a:t>WP Helium inlet </a:t>
                      </a:r>
                      <a:r>
                        <a:rPr lang="en-US" sz="1050" smtClean="0">
                          <a:effectLst/>
                          <a:latin typeface="Arial" panose="020B0604020202020204" pitchFamily="34" charset="0"/>
                          <a:ea typeface="MS Mincho"/>
                        </a:rPr>
                        <a:t>pressure</a:t>
                      </a:r>
                      <a:endParaRPr lang="fr-FR" sz="1050">
                        <a:effectLst/>
                        <a:latin typeface="Times New Roman" panose="02020603050405020304" pitchFamily="18" charset="0"/>
                        <a:ea typeface="MS Mincho"/>
                      </a:endParaRPr>
                    </a:p>
                  </a:txBody>
                  <a:tcPr marL="20930" marR="209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50">
                          <a:solidFill>
                            <a:srgbClr val="C00000"/>
                          </a:solidFill>
                          <a:effectLst/>
                          <a:latin typeface="Arial" panose="020B0604020202020204" pitchFamily="34" charset="0"/>
                          <a:ea typeface="MS Mincho"/>
                        </a:rPr>
                        <a:t>0.53 </a:t>
                      </a:r>
                      <a:endParaRPr lang="fr-FR" sz="1050">
                        <a:solidFill>
                          <a:srgbClr val="C00000"/>
                        </a:solidFill>
                        <a:effectLst/>
                        <a:latin typeface="Times New Roman" panose="02020603050405020304" pitchFamily="18" charset="0"/>
                        <a:ea typeface="MS Mincho"/>
                      </a:endParaRPr>
                    </a:p>
                  </a:txBody>
                  <a:tcPr marL="20930" marR="209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050" smtClean="0">
                          <a:effectLst/>
                          <a:latin typeface="Arial" panose="020B0604020202020204" pitchFamily="34" charset="0"/>
                          <a:ea typeface="MS Mincho"/>
                        </a:rPr>
                        <a:t>1.038</a:t>
                      </a:r>
                      <a:endParaRPr lang="fr-FR" sz="1050" smtClean="0">
                        <a:effectLst/>
                        <a:latin typeface="Times New Roman" panose="02020603050405020304" pitchFamily="18" charset="0"/>
                        <a:ea typeface="MS Mincho"/>
                      </a:endParaRPr>
                    </a:p>
                  </a:txBody>
                  <a:tcPr marL="20930" marR="209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50">
                          <a:effectLst/>
                          <a:latin typeface="Arial" panose="020B0604020202020204" pitchFamily="34" charset="0"/>
                          <a:ea typeface="MS Mincho"/>
                        </a:rPr>
                        <a:t>MPa</a:t>
                      </a:r>
                      <a:endParaRPr lang="fr-FR" sz="1050">
                        <a:effectLst/>
                        <a:latin typeface="Times New Roman" panose="02020603050405020304" pitchFamily="18" charset="0"/>
                        <a:ea typeface="MS Mincho"/>
                      </a:endParaRPr>
                    </a:p>
                  </a:txBody>
                  <a:tcPr marL="20930" marR="209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01220436"/>
                  </a:ext>
                </a:extLst>
              </a:tr>
              <a:tr h="103321">
                <a:tc>
                  <a:txBody>
                    <a:bodyPr/>
                    <a:lstStyle/>
                    <a:p>
                      <a:pPr algn="just">
                        <a:spcAft>
                          <a:spcPts val="0"/>
                        </a:spcAft>
                      </a:pPr>
                      <a:r>
                        <a:rPr lang="en-US" sz="1050">
                          <a:effectLst/>
                          <a:latin typeface="Arial" panose="020B0604020202020204" pitchFamily="34" charset="0"/>
                          <a:ea typeface="MS Mincho"/>
                        </a:rPr>
                        <a:t>WP Nominal mass flow </a:t>
                      </a:r>
                      <a:r>
                        <a:rPr lang="en-US" sz="1050" smtClean="0">
                          <a:effectLst/>
                          <a:latin typeface="Arial" panose="020B0604020202020204" pitchFamily="34" charset="0"/>
                          <a:ea typeface="MS Mincho"/>
                        </a:rPr>
                        <a:t>rate</a:t>
                      </a:r>
                      <a:endParaRPr lang="fr-FR" sz="1050">
                        <a:effectLst/>
                        <a:latin typeface="Times New Roman" panose="02020603050405020304" pitchFamily="18" charset="0"/>
                        <a:ea typeface="MS Mincho"/>
                      </a:endParaRPr>
                    </a:p>
                  </a:txBody>
                  <a:tcPr marL="20930" marR="209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50">
                          <a:solidFill>
                            <a:srgbClr val="C00000"/>
                          </a:solidFill>
                          <a:effectLst/>
                          <a:latin typeface="Arial" panose="020B0604020202020204" pitchFamily="34" charset="0"/>
                          <a:ea typeface="MS Mincho"/>
                        </a:rPr>
                        <a:t>48 </a:t>
                      </a:r>
                      <a:endParaRPr lang="fr-FR" sz="1050">
                        <a:solidFill>
                          <a:srgbClr val="C00000"/>
                        </a:solidFill>
                        <a:effectLst/>
                        <a:latin typeface="Times New Roman" panose="02020603050405020304" pitchFamily="18" charset="0"/>
                        <a:ea typeface="MS Mincho"/>
                      </a:endParaRPr>
                    </a:p>
                  </a:txBody>
                  <a:tcPr marL="20930" marR="209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050" smtClean="0">
                          <a:effectLst/>
                          <a:latin typeface="Arial" panose="020B0604020202020204" pitchFamily="34" charset="0"/>
                          <a:ea typeface="MS Mincho"/>
                        </a:rPr>
                        <a:t>24</a:t>
                      </a:r>
                      <a:endParaRPr lang="fr-FR" sz="1050" smtClean="0">
                        <a:effectLst/>
                        <a:latin typeface="Times New Roman" panose="02020603050405020304" pitchFamily="18" charset="0"/>
                        <a:ea typeface="MS Mincho"/>
                      </a:endParaRPr>
                    </a:p>
                  </a:txBody>
                  <a:tcPr marL="20930" marR="209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50">
                          <a:effectLst/>
                          <a:latin typeface="Arial" panose="020B0604020202020204" pitchFamily="34" charset="0"/>
                          <a:ea typeface="MS Mincho"/>
                        </a:rPr>
                        <a:t>g/s</a:t>
                      </a:r>
                      <a:endParaRPr lang="fr-FR" sz="1050">
                        <a:effectLst/>
                        <a:latin typeface="Times New Roman" panose="02020603050405020304" pitchFamily="18" charset="0"/>
                        <a:ea typeface="MS Mincho"/>
                      </a:endParaRPr>
                    </a:p>
                  </a:txBody>
                  <a:tcPr marL="20930" marR="209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34114282"/>
                  </a:ext>
                </a:extLst>
              </a:tr>
            </a:tbl>
          </a:graphicData>
        </a:graphic>
      </p:graphicFrame>
      <p:pic>
        <p:nvPicPr>
          <p:cNvPr id="42" name="Image 41"/>
          <p:cNvPicPr>
            <a:picLocks noChangeAspect="1"/>
          </p:cNvPicPr>
          <p:nvPr/>
        </p:nvPicPr>
        <p:blipFill>
          <a:blip r:embed="rId5"/>
          <a:stretch>
            <a:fillRect/>
          </a:stretch>
        </p:blipFill>
        <p:spPr>
          <a:xfrm>
            <a:off x="5238822" y="1014305"/>
            <a:ext cx="2871514" cy="2180984"/>
          </a:xfrm>
          <a:prstGeom prst="rect">
            <a:avLst/>
          </a:prstGeom>
        </p:spPr>
      </p:pic>
      <p:sp>
        <p:nvSpPr>
          <p:cNvPr id="6" name="ZoneTexte 5"/>
          <p:cNvSpPr txBox="1"/>
          <p:nvPr/>
        </p:nvSpPr>
        <p:spPr>
          <a:xfrm>
            <a:off x="513693" y="4012611"/>
            <a:ext cx="8169770" cy="769441"/>
          </a:xfrm>
          <a:prstGeom prst="rect">
            <a:avLst/>
          </a:prstGeom>
          <a:noFill/>
        </p:spPr>
        <p:txBody>
          <a:bodyPr wrap="square" rtlCol="0">
            <a:spAutoFit/>
          </a:bodyPr>
          <a:lstStyle/>
          <a:p>
            <a:r>
              <a:rPr lang="fr-FR" sz="1100" b="1" smtClean="0">
                <a:solidFill>
                  <a:srgbClr val="C00000"/>
                </a:solidFill>
              </a:rPr>
              <a:t>Quench initiation: </a:t>
            </a:r>
          </a:p>
          <a:p>
            <a:r>
              <a:rPr lang="fr-FR" sz="1100" smtClean="0"/>
              <a:t>The resistive transition is induced by </a:t>
            </a:r>
            <a:r>
              <a:rPr lang="fr-FR" sz="1100" b="1" smtClean="0"/>
              <a:t>Minimum Quench Energy </a:t>
            </a:r>
            <a:r>
              <a:rPr lang="fr-FR" sz="1100"/>
              <a:t>deposition of </a:t>
            </a:r>
            <a:r>
              <a:rPr lang="fr-FR" sz="1100" b="1"/>
              <a:t>30 W/m</a:t>
            </a:r>
            <a:r>
              <a:rPr lang="fr-FR" sz="1100"/>
              <a:t> during </a:t>
            </a:r>
            <a:r>
              <a:rPr lang="fr-FR" sz="1100" b="1"/>
              <a:t>5 s</a:t>
            </a:r>
            <a:r>
              <a:rPr lang="fr-FR" sz="1100"/>
              <a:t> over </a:t>
            </a:r>
            <a:r>
              <a:rPr lang="fr-FR" sz="1100" b="1" smtClean="0"/>
              <a:t>each pancake first turn, </a:t>
            </a:r>
            <a:r>
              <a:rPr lang="fr-FR" sz="1100" smtClean="0"/>
              <a:t>precisely at absissa </a:t>
            </a:r>
            <a:r>
              <a:rPr lang="fr-FR" sz="1100" b="1" smtClean="0"/>
              <a:t>5&lt;x&lt;19 m</a:t>
            </a:r>
            <a:r>
              <a:rPr lang="fr-FR" sz="1100" smtClean="0"/>
              <a:t>. The quench </a:t>
            </a:r>
            <a:r>
              <a:rPr lang="fr-FR" sz="1100" b="1" smtClean="0"/>
              <a:t>begins at the helium inlet of the central pancake 6 </a:t>
            </a:r>
            <a:r>
              <a:rPr lang="fr-FR" sz="1100" smtClean="0"/>
              <a:t>where the minimal current sharing temperature belongs.</a:t>
            </a:r>
          </a:p>
          <a:p>
            <a:endParaRPr lang="fr-FR" sz="1100">
              <a:solidFill>
                <a:srgbClr val="C00000"/>
              </a:solidFill>
            </a:endParaRPr>
          </a:p>
        </p:txBody>
      </p:sp>
      <p:sp>
        <p:nvSpPr>
          <p:cNvPr id="43" name="ZoneTexte 42"/>
          <p:cNvSpPr txBox="1"/>
          <p:nvPr/>
        </p:nvSpPr>
        <p:spPr>
          <a:xfrm>
            <a:off x="4359128" y="3186968"/>
            <a:ext cx="4656083" cy="230832"/>
          </a:xfrm>
          <a:prstGeom prst="rect">
            <a:avLst/>
          </a:prstGeom>
          <a:noFill/>
        </p:spPr>
        <p:txBody>
          <a:bodyPr wrap="square" rtlCol="0">
            <a:spAutoFit/>
          </a:bodyPr>
          <a:lstStyle/>
          <a:p>
            <a:r>
              <a:rPr lang="fr-FR" sz="900" i="1" smtClean="0"/>
              <a:t>JT-60SA TFC in Tokamak configuration, Magnetic field and current sharing temperature profiles </a:t>
            </a:r>
            <a:endParaRPr lang="fr-FR" sz="900" i="1"/>
          </a:p>
        </p:txBody>
      </p:sp>
      <p:sp>
        <p:nvSpPr>
          <p:cNvPr id="7" name="Rectangle 6"/>
          <p:cNvSpPr/>
          <p:nvPr/>
        </p:nvSpPr>
        <p:spPr>
          <a:xfrm>
            <a:off x="513693" y="3347636"/>
            <a:ext cx="8030560" cy="600164"/>
          </a:xfrm>
          <a:prstGeom prst="rect">
            <a:avLst/>
          </a:prstGeom>
        </p:spPr>
        <p:txBody>
          <a:bodyPr wrap="square">
            <a:spAutoFit/>
          </a:bodyPr>
          <a:lstStyle/>
          <a:p>
            <a:pPr algn="just"/>
            <a:r>
              <a:rPr lang="fr-FR" sz="1100" b="1" smtClean="0">
                <a:solidFill>
                  <a:srgbClr val="C00000"/>
                </a:solidFill>
              </a:rPr>
              <a:t>Hydraulical coil protection: </a:t>
            </a:r>
          </a:p>
          <a:p>
            <a:pPr algn="just"/>
            <a:r>
              <a:rPr lang="en-US" sz="1100"/>
              <a:t>T</a:t>
            </a:r>
            <a:r>
              <a:rPr lang="en-US" sz="1100" smtClean="0"/>
              <a:t>he </a:t>
            </a:r>
            <a:r>
              <a:rPr lang="en-US" sz="1100"/>
              <a:t>quench incident during Tokamak operation is simulated </a:t>
            </a:r>
            <a:r>
              <a:rPr lang="en-US" sz="1100" b="1"/>
              <a:t>without isolating the coil from cryogenic </a:t>
            </a:r>
            <a:r>
              <a:rPr lang="en-US" sz="1100" b="1" smtClean="0"/>
              <a:t>plant </a:t>
            </a:r>
            <a:r>
              <a:rPr lang="en-US" sz="1100" smtClean="0"/>
              <a:t>at the quench detection time.</a:t>
            </a:r>
            <a:r>
              <a:rPr lang="en-US" sz="1100" b="1" smtClean="0"/>
              <a:t> </a:t>
            </a:r>
            <a:r>
              <a:rPr lang="en-US" sz="1100"/>
              <a:t>For this configuration </a:t>
            </a:r>
            <a:r>
              <a:rPr lang="en-US" sz="1100" b="1"/>
              <a:t>quench relief </a:t>
            </a:r>
            <a:r>
              <a:rPr lang="en-US" sz="1100" b="1" smtClean="0"/>
              <a:t>valves with pressure threshold of 20 bars </a:t>
            </a:r>
            <a:r>
              <a:rPr lang="en-US" sz="1100"/>
              <a:t>are the only </a:t>
            </a:r>
            <a:r>
              <a:rPr lang="en-US" sz="1100" smtClean="0"/>
              <a:t>hydraulical </a:t>
            </a:r>
            <a:r>
              <a:rPr lang="en-US" sz="1100"/>
              <a:t>protection for the coil.</a:t>
            </a:r>
            <a:endParaRPr lang="fr-FR" sz="1100"/>
          </a:p>
        </p:txBody>
      </p:sp>
      <p:cxnSp>
        <p:nvCxnSpPr>
          <p:cNvPr id="49" name="Connecteur droit 48"/>
          <p:cNvCxnSpPr/>
          <p:nvPr/>
        </p:nvCxnSpPr>
        <p:spPr>
          <a:xfrm flipV="1">
            <a:off x="6084369" y="2308921"/>
            <a:ext cx="0" cy="487680"/>
          </a:xfrm>
          <a:prstGeom prst="line">
            <a:avLst/>
          </a:prstGeom>
          <a:ln w="12700" cap="flat" cmpd="sng" algn="ctr">
            <a:solidFill>
              <a:schemeClr val="dk1"/>
            </a:solidFill>
            <a:prstDash val="lgDashDotDot"/>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50" name="Connecteur droit 49"/>
          <p:cNvCxnSpPr/>
          <p:nvPr/>
        </p:nvCxnSpPr>
        <p:spPr>
          <a:xfrm flipV="1">
            <a:off x="6432032" y="2482342"/>
            <a:ext cx="0" cy="335280"/>
          </a:xfrm>
          <a:prstGeom prst="line">
            <a:avLst/>
          </a:prstGeom>
          <a:ln w="12700" cap="flat" cmpd="sng" algn="ctr">
            <a:solidFill>
              <a:schemeClr val="dk1"/>
            </a:solidFill>
            <a:prstDash val="lgDashDotDot"/>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1" name="Accolade ouvrante 10"/>
          <p:cNvSpPr/>
          <p:nvPr/>
        </p:nvSpPr>
        <p:spPr>
          <a:xfrm rot="5400000">
            <a:off x="5677889" y="1281223"/>
            <a:ext cx="170656" cy="280987"/>
          </a:xfrm>
          <a:prstGeom prst="leftBrace">
            <a:avLst/>
          </a:prstGeom>
          <a:ln w="12700">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endParaRPr lang="fr-FR"/>
          </a:p>
        </p:txBody>
      </p:sp>
      <mc:AlternateContent xmlns:mc="http://schemas.openxmlformats.org/markup-compatibility/2006" xmlns:a14="http://schemas.microsoft.com/office/drawing/2010/main">
        <mc:Choice Requires="a14">
          <p:sp>
            <p:nvSpPr>
              <p:cNvPr id="12" name="ZoneTexte 11"/>
              <p:cNvSpPr txBox="1"/>
              <p:nvPr/>
            </p:nvSpPr>
            <p:spPr>
              <a:xfrm>
                <a:off x="5482229" y="1077490"/>
                <a:ext cx="280988" cy="26898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fr-FR" sz="1100" b="0" i="1" smtClean="0">
                              <a:latin typeface="Cambria Math" panose="02040503050406030204" pitchFamily="18" charset="0"/>
                            </a:rPr>
                          </m:ctrlPr>
                        </m:sSubPr>
                        <m:e>
                          <m:r>
                            <a:rPr lang="fr-FR" sz="1100" b="0" i="1" smtClean="0">
                              <a:latin typeface="Cambria Math" panose="02040503050406030204" pitchFamily="18" charset="0"/>
                            </a:rPr>
                            <m:t>𝑇</m:t>
                          </m:r>
                        </m:e>
                        <m:sub>
                          <m:r>
                            <a:rPr lang="fr-FR" sz="1100" b="0" i="1" smtClean="0">
                              <a:latin typeface="Cambria Math" panose="02040503050406030204" pitchFamily="18" charset="0"/>
                            </a:rPr>
                            <m:t>𝑐𝑠</m:t>
                          </m:r>
                          <m:r>
                            <a:rPr lang="fr-FR" sz="1100" b="0" i="1" smtClean="0">
                              <a:latin typeface="Cambria Math" panose="02040503050406030204" pitchFamily="18" charset="0"/>
                            </a:rPr>
                            <m:t>,</m:t>
                          </m:r>
                          <m:r>
                            <a:rPr lang="fr-FR" sz="1100" b="0" i="1" smtClean="0">
                              <a:latin typeface="Cambria Math" panose="02040503050406030204" pitchFamily="18" charset="0"/>
                            </a:rPr>
                            <m:t>𝑚𝑖𝑛</m:t>
                          </m:r>
                        </m:sub>
                      </m:sSub>
                    </m:oMath>
                  </m:oMathPara>
                </a14:m>
                <a:endParaRPr lang="fr-FR"/>
              </a:p>
            </p:txBody>
          </p:sp>
        </mc:Choice>
        <mc:Fallback xmlns="">
          <p:sp>
            <p:nvSpPr>
              <p:cNvPr id="12" name="ZoneTexte 11"/>
              <p:cNvSpPr txBox="1">
                <a:spLocks noRot="1" noChangeAspect="1" noMove="1" noResize="1" noEditPoints="1" noAdjustHandles="1" noChangeArrowheads="1" noChangeShapeType="1" noTextEdit="1"/>
              </p:cNvSpPr>
              <p:nvPr/>
            </p:nvSpPr>
            <p:spPr>
              <a:xfrm>
                <a:off x="5482229" y="1077490"/>
                <a:ext cx="280988" cy="268984"/>
              </a:xfrm>
              <a:prstGeom prst="rect">
                <a:avLst/>
              </a:prstGeom>
              <a:blipFill>
                <a:blip r:embed="rId6"/>
                <a:stretch>
                  <a:fillRect r="-78261"/>
                </a:stretch>
              </a:blipFill>
            </p:spPr>
            <p:txBody>
              <a:bodyPr/>
              <a:lstStyle/>
              <a:p>
                <a:r>
                  <a:rPr lang="fr-FR">
                    <a:noFill/>
                  </a:rPr>
                  <a:t> </a:t>
                </a:r>
              </a:p>
            </p:txBody>
          </p:sp>
        </mc:Fallback>
      </mc:AlternateContent>
      <p:sp>
        <p:nvSpPr>
          <p:cNvPr id="52" name="Rectangle 5"/>
          <p:cNvSpPr>
            <a:spLocks noChangeArrowheads="1"/>
          </p:cNvSpPr>
          <p:nvPr/>
        </p:nvSpPr>
        <p:spPr bwMode="auto">
          <a:xfrm>
            <a:off x="1932230" y="331670"/>
            <a:ext cx="7661974"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fr-FR" b="1" u="sng">
              <a:latin typeface="+mn-lt"/>
              <a:sym typeface="Wingdings" panose="05000000000000000000" pitchFamily="2" charset="2"/>
            </a:endParaRPr>
          </a:p>
          <a:p>
            <a:r>
              <a:rPr lang="fr-FR" altLang="fr-FR" sz="1200" i="1" smtClean="0">
                <a:latin typeface="+mn-lt"/>
                <a:sym typeface="Wingdings" panose="05000000000000000000" pitchFamily="2" charset="2"/>
              </a:rPr>
              <a:t>Study in collaboration with A. Louzguiti in the framework of WPSA</a:t>
            </a:r>
            <a:endParaRPr lang="fr-FR" altLang="fr-FR" sz="1200" i="1">
              <a:latin typeface="+mn-lt"/>
              <a:sym typeface="Wingdings" panose="05000000000000000000" pitchFamily="2" charset="2"/>
            </a:endParaRPr>
          </a:p>
        </p:txBody>
      </p:sp>
      <p:sp>
        <p:nvSpPr>
          <p:cNvPr id="14" name="ZoneTexte 13"/>
          <p:cNvSpPr txBox="1"/>
          <p:nvPr/>
        </p:nvSpPr>
        <p:spPr>
          <a:xfrm>
            <a:off x="6432032" y="2616533"/>
            <a:ext cx="1043627" cy="230832"/>
          </a:xfrm>
          <a:prstGeom prst="rect">
            <a:avLst/>
          </a:prstGeom>
          <a:noFill/>
        </p:spPr>
        <p:txBody>
          <a:bodyPr wrap="square" rtlCol="0">
            <a:spAutoFit/>
          </a:bodyPr>
          <a:lstStyle/>
          <a:p>
            <a:r>
              <a:rPr lang="fr-FR" sz="900" smtClean="0"/>
              <a:t>48 m</a:t>
            </a:r>
            <a:endParaRPr lang="fr-FR" sz="900"/>
          </a:p>
        </p:txBody>
      </p:sp>
      <p:sp>
        <p:nvSpPr>
          <p:cNvPr id="53" name="ZoneTexte 52"/>
          <p:cNvSpPr txBox="1"/>
          <p:nvPr/>
        </p:nvSpPr>
        <p:spPr>
          <a:xfrm>
            <a:off x="5711852" y="2603773"/>
            <a:ext cx="1043627" cy="230832"/>
          </a:xfrm>
          <a:prstGeom prst="rect">
            <a:avLst/>
          </a:prstGeom>
          <a:noFill/>
        </p:spPr>
        <p:txBody>
          <a:bodyPr wrap="square" rtlCol="0">
            <a:spAutoFit/>
          </a:bodyPr>
          <a:lstStyle/>
          <a:p>
            <a:r>
              <a:rPr lang="fr-FR" sz="900" smtClean="0"/>
              <a:t>29 m</a:t>
            </a:r>
            <a:endParaRPr lang="fr-FR" sz="900"/>
          </a:p>
        </p:txBody>
      </p:sp>
    </p:spTree>
    <p:extLst>
      <p:ext uri="{BB962C8B-B14F-4D97-AF65-F5344CB8AC3E}">
        <p14:creationId xmlns:p14="http://schemas.microsoft.com/office/powerpoint/2010/main" val="2795714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62928" y="1207484"/>
            <a:ext cx="804069" cy="938081"/>
          </a:xfrm>
          <a:prstGeom prst="rect">
            <a:avLst/>
          </a:prstGeom>
          <a:noFill/>
          <a:ln w="3810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Espace réservé du numéro de diapositive 4"/>
          <p:cNvSpPr>
            <a:spLocks noGrp="1"/>
          </p:cNvSpPr>
          <p:nvPr>
            <p:ph type="sldNum" sz="quarter" idx="4"/>
          </p:nvPr>
        </p:nvSpPr>
        <p:spPr>
          <a:xfrm>
            <a:off x="8799841" y="4422352"/>
            <a:ext cx="470958" cy="107722"/>
          </a:xfrm>
        </p:spPr>
        <p:txBody>
          <a:bodyPr/>
          <a:lstStyle/>
          <a:p>
            <a:pPr algn="ctr"/>
            <a:fld id="{854A34C9-9A4B-6445-85E1-F779B5E87362}" type="slidenum">
              <a:rPr lang="fr-FR" sz="700" smtClean="0">
                <a:solidFill>
                  <a:schemeClr val="bg1"/>
                </a:solidFill>
                <a:ea typeface="Arial" charset="0"/>
                <a:cs typeface="Arial" charset="0"/>
              </a:rPr>
              <a:pPr algn="ctr"/>
              <a:t>2</a:t>
            </a:fld>
            <a:endParaRPr lang="fr-FR" sz="700" dirty="0">
              <a:solidFill>
                <a:schemeClr val="bg1"/>
              </a:solidFill>
              <a:ea typeface="Arial" charset="0"/>
              <a:cs typeface="Arial" charset="0"/>
            </a:endParaRPr>
          </a:p>
        </p:txBody>
      </p:sp>
      <p:sp>
        <p:nvSpPr>
          <p:cNvPr id="8" name="Espace réservé du contenu 4"/>
          <p:cNvSpPr txBox="1">
            <a:spLocks/>
          </p:cNvSpPr>
          <p:nvPr/>
        </p:nvSpPr>
        <p:spPr>
          <a:xfrm>
            <a:off x="471534" y="4362378"/>
            <a:ext cx="8951912" cy="311150"/>
          </a:xfrm>
          <a:prstGeom prst="rect">
            <a:avLst/>
          </a:prstGeom>
        </p:spPr>
        <p:txBody>
          <a:bodyPr/>
          <a:lstStyle>
            <a:lvl1pPr marL="923925" algn="l" rtl="0" eaLnBrk="0" fontAlgn="base" hangingPunct="0">
              <a:spcBef>
                <a:spcPct val="0"/>
              </a:spcBef>
              <a:spcAft>
                <a:spcPts val="400"/>
              </a:spcAft>
              <a:buFont typeface="Arial" charset="0"/>
              <a:defRPr sz="2200" kern="1200">
                <a:solidFill>
                  <a:schemeClr val="tx2"/>
                </a:solidFill>
                <a:latin typeface="+mn-lt"/>
                <a:ea typeface="+mn-ea"/>
                <a:cs typeface="+mn-cs"/>
              </a:defRPr>
            </a:lvl1pPr>
            <a:lvl2pPr marL="360363" indent="-360363" algn="l" rtl="0" eaLnBrk="0" fontAlgn="base" hangingPunct="0">
              <a:lnSpc>
                <a:spcPts val="2000"/>
              </a:lnSpc>
              <a:spcBef>
                <a:spcPct val="0"/>
              </a:spcBef>
              <a:spcAft>
                <a:spcPct val="0"/>
              </a:spcAft>
              <a:buSzPct val="90000"/>
              <a:buBlip>
                <a:blip r:embed="rId4"/>
              </a:buBlip>
              <a:defRPr sz="1600" kern="1200">
                <a:solidFill>
                  <a:srgbClr val="666666"/>
                </a:solidFill>
                <a:latin typeface="+mn-lt"/>
                <a:ea typeface="+mn-ea"/>
                <a:cs typeface="+mn-cs"/>
              </a:defRPr>
            </a:lvl2pPr>
            <a:lvl3pPr marL="361950" algn="l" rtl="0" eaLnBrk="0" fontAlgn="base" hangingPunct="0">
              <a:lnSpc>
                <a:spcPts val="2000"/>
              </a:lnSpc>
              <a:spcBef>
                <a:spcPct val="0"/>
              </a:spcBef>
              <a:spcAft>
                <a:spcPct val="0"/>
              </a:spcAft>
              <a:buSzPct val="36000"/>
              <a:buFont typeface="Arial" charset="0"/>
              <a:defRPr sz="1600" kern="1200">
                <a:solidFill>
                  <a:srgbClr val="666666"/>
                </a:solidFill>
                <a:latin typeface="+mn-lt"/>
                <a:ea typeface="+mn-ea"/>
                <a:cs typeface="+mn-cs"/>
              </a:defRPr>
            </a:lvl3pPr>
            <a:lvl4pPr marL="1009650" indent="-238125" algn="l" rtl="0" eaLnBrk="0" fontAlgn="base" hangingPunct="0">
              <a:lnSpc>
                <a:spcPts val="2000"/>
              </a:lnSpc>
              <a:spcBef>
                <a:spcPct val="0"/>
              </a:spcBef>
              <a:spcAft>
                <a:spcPct val="0"/>
              </a:spcAft>
              <a:buClr>
                <a:srgbClr val="666666"/>
              </a:buClr>
              <a:buSzPct val="36000"/>
              <a:buBlip>
                <a:blip r:embed="rId5"/>
              </a:buBlip>
              <a:defRPr sz="1600" kern="1200">
                <a:solidFill>
                  <a:srgbClr val="666666"/>
                </a:solidFill>
                <a:latin typeface="+mn-lt"/>
                <a:ea typeface="+mn-ea"/>
                <a:cs typeface="+mn-cs"/>
              </a:defRPr>
            </a:lvl4pPr>
            <a:lvl5pPr marL="1133475" indent="-114300" algn="l" rtl="0" eaLnBrk="0" fontAlgn="base" hangingPunct="0">
              <a:lnSpc>
                <a:spcPts val="2000"/>
              </a:lnSpc>
              <a:spcBef>
                <a:spcPct val="0"/>
              </a:spcBef>
              <a:spcAft>
                <a:spcPct val="0"/>
              </a:spcAft>
              <a:buClr>
                <a:srgbClr val="666666"/>
              </a:buClr>
              <a:buFont typeface="Arial" charset="0"/>
              <a:buChar char="-"/>
              <a:defRPr sz="1600" kern="1200">
                <a:solidFill>
                  <a:srgbClr val="666666"/>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eaLnBrk="1" hangingPunct="1">
              <a:spcAft>
                <a:spcPts val="600"/>
              </a:spcAft>
              <a:defRPr/>
            </a:pPr>
            <a:endParaRPr lang="en-US" altLang="fr-FR" sz="1400" b="1" dirty="0" smtClean="0">
              <a:solidFill>
                <a:schemeClr val="tx1">
                  <a:lumMod val="50000"/>
                  <a:lumOff val="50000"/>
                </a:schemeClr>
              </a:solidFill>
              <a:ea typeface="Times" pitchFamily="18" charset="0"/>
              <a:cs typeface="Times" pitchFamily="18" charset="0"/>
            </a:endParaRPr>
          </a:p>
        </p:txBody>
      </p:sp>
      <p:sp>
        <p:nvSpPr>
          <p:cNvPr id="12" name="Titre 1"/>
          <p:cNvSpPr>
            <a:spLocks noGrp="1"/>
          </p:cNvSpPr>
          <p:nvPr>
            <p:ph type="title"/>
          </p:nvPr>
        </p:nvSpPr>
        <p:spPr>
          <a:xfrm>
            <a:off x="-1496471" y="117132"/>
            <a:ext cx="8604765" cy="349702"/>
          </a:xfrm>
        </p:spPr>
        <p:txBody>
          <a:bodyPr/>
          <a:lstStyle/>
          <a:p>
            <a:pPr algn="ctr">
              <a:defRPr/>
            </a:pPr>
            <a:r>
              <a:rPr lang="fr-FR" sz="1800" i="1" dirty="0" smtClean="0">
                <a:solidFill>
                  <a:srgbClr val="C00000"/>
                </a:solidFill>
              </a:rPr>
              <a:t>JT-60SA TF COIL AND QUENCH IN CICC</a:t>
            </a:r>
            <a:endParaRPr lang="fr-FR" sz="1800" i="1" dirty="0">
              <a:solidFill>
                <a:srgbClr val="C00000"/>
              </a:solidFill>
            </a:endParaRPr>
          </a:p>
        </p:txBody>
      </p:sp>
      <p:pic>
        <p:nvPicPr>
          <p:cNvPr id="13" name="Picture 1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45543" y="1368001"/>
            <a:ext cx="662671" cy="663728"/>
          </a:xfrm>
          <a:prstGeom prst="rect">
            <a:avLst/>
          </a:prstGeom>
          <a:noFill/>
          <a:ln w="5080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45" descr="2010 0511 - TFC and OIS moved"/>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44254" y="612170"/>
            <a:ext cx="1386724" cy="2473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5" name="Connecteur droit 14"/>
          <p:cNvCxnSpPr/>
          <p:nvPr/>
        </p:nvCxnSpPr>
        <p:spPr>
          <a:xfrm flipH="1" flipV="1">
            <a:off x="1863874" y="1282734"/>
            <a:ext cx="1183042" cy="335316"/>
          </a:xfrm>
          <a:prstGeom prst="line">
            <a:avLst/>
          </a:prstGeom>
          <a:ln w="2540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16" name="Connecteur droit 15"/>
          <p:cNvCxnSpPr/>
          <p:nvPr/>
        </p:nvCxnSpPr>
        <p:spPr>
          <a:xfrm flipH="1">
            <a:off x="1808215" y="1618050"/>
            <a:ext cx="1238701" cy="473851"/>
          </a:xfrm>
          <a:prstGeom prst="line">
            <a:avLst/>
          </a:prstGeom>
          <a:ln w="25400">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18" name="Rectangle 61"/>
          <p:cNvSpPr>
            <a:spLocks noChangeArrowheads="1"/>
          </p:cNvSpPr>
          <p:nvPr/>
        </p:nvSpPr>
        <p:spPr bwMode="auto">
          <a:xfrm>
            <a:off x="1167320" y="2127191"/>
            <a:ext cx="60285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fr-FR" altLang="fr-FR" sz="1200" b="1">
                <a:latin typeface="+mn-lt"/>
              </a:rPr>
              <a:t>Strand</a:t>
            </a:r>
          </a:p>
        </p:txBody>
      </p:sp>
      <p:sp>
        <p:nvSpPr>
          <p:cNvPr id="19" name="Rectangle 62"/>
          <p:cNvSpPr>
            <a:spLocks noChangeArrowheads="1"/>
          </p:cNvSpPr>
          <p:nvPr/>
        </p:nvSpPr>
        <p:spPr bwMode="auto">
          <a:xfrm>
            <a:off x="2264850" y="2242383"/>
            <a:ext cx="202824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fr-FR" altLang="fr-FR" sz="1200" b="1" smtClean="0">
                <a:latin typeface="+mn-lt"/>
              </a:rPr>
              <a:t>CICC</a:t>
            </a:r>
          </a:p>
          <a:p>
            <a:pPr algn="ctr"/>
            <a:r>
              <a:rPr lang="fr-FR" altLang="fr-FR" sz="1200" smtClean="0">
                <a:latin typeface="+mn-lt"/>
              </a:rPr>
              <a:t>(Cable-In-Conduit-Conductor)</a:t>
            </a:r>
            <a:endParaRPr lang="fr-FR" altLang="fr-FR" sz="1200">
              <a:latin typeface="+mn-lt"/>
            </a:endParaRPr>
          </a:p>
        </p:txBody>
      </p:sp>
      <p:sp>
        <p:nvSpPr>
          <p:cNvPr id="20" name="Rectangle 63"/>
          <p:cNvSpPr>
            <a:spLocks noChangeArrowheads="1"/>
          </p:cNvSpPr>
          <p:nvPr/>
        </p:nvSpPr>
        <p:spPr bwMode="auto">
          <a:xfrm>
            <a:off x="4636488" y="2700016"/>
            <a:ext cx="168421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fr-FR" altLang="fr-FR" sz="1200" b="1" smtClean="0">
                <a:latin typeface="+mn-lt"/>
              </a:rPr>
              <a:t>WP </a:t>
            </a:r>
            <a:r>
              <a:rPr lang="fr-FR" altLang="fr-FR" sz="1200" smtClean="0">
                <a:latin typeface="+mn-lt"/>
              </a:rPr>
              <a:t>(Winding Pack)</a:t>
            </a:r>
            <a:endParaRPr lang="fr-FR" altLang="fr-FR" sz="1200">
              <a:latin typeface="+mn-lt"/>
            </a:endParaRPr>
          </a:p>
        </p:txBody>
      </p:sp>
      <p:sp>
        <p:nvSpPr>
          <p:cNvPr id="21" name="Rectangle 64"/>
          <p:cNvSpPr>
            <a:spLocks noChangeArrowheads="1"/>
          </p:cNvSpPr>
          <p:nvPr/>
        </p:nvSpPr>
        <p:spPr bwMode="auto">
          <a:xfrm>
            <a:off x="6849992" y="3061129"/>
            <a:ext cx="201050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fr-FR" altLang="fr-FR" sz="1200" b="1" smtClean="0">
                <a:latin typeface="+mn-lt"/>
              </a:rPr>
              <a:t>TFC </a:t>
            </a:r>
            <a:r>
              <a:rPr lang="fr-FR" altLang="fr-FR" sz="1200" smtClean="0">
                <a:latin typeface="+mn-lt"/>
              </a:rPr>
              <a:t>(Toroidal Field Coil)</a:t>
            </a:r>
            <a:endParaRPr lang="fr-FR" altLang="fr-FR" sz="1200">
              <a:latin typeface="+mn-lt"/>
            </a:endParaRPr>
          </a:p>
        </p:txBody>
      </p:sp>
      <p:cxnSp>
        <p:nvCxnSpPr>
          <p:cNvPr id="22" name="Connecteur droit avec flèche 21"/>
          <p:cNvCxnSpPr/>
          <p:nvPr/>
        </p:nvCxnSpPr>
        <p:spPr>
          <a:xfrm flipH="1">
            <a:off x="1076278" y="1244176"/>
            <a:ext cx="787596" cy="1"/>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23" name="Zone de texte 54338"/>
          <p:cNvSpPr txBox="1"/>
          <p:nvPr/>
        </p:nvSpPr>
        <p:spPr>
          <a:xfrm>
            <a:off x="1104059" y="1013989"/>
            <a:ext cx="833437" cy="26670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a:lstStyle/>
          <a:p>
            <a:pPr algn="ctr">
              <a:lnSpc>
                <a:spcPct val="115000"/>
              </a:lnSpc>
              <a:spcAft>
                <a:spcPts val="1000"/>
              </a:spcAft>
              <a:defRPr/>
            </a:pPr>
            <a:r>
              <a:rPr lang="fr-FR" sz="1100" dirty="0">
                <a:solidFill>
                  <a:schemeClr val="accent1"/>
                </a:solidFill>
                <a:ea typeface="Calibri"/>
                <a:cs typeface="Times New Roman"/>
              </a:rPr>
              <a:t>0,8 mm</a:t>
            </a:r>
          </a:p>
        </p:txBody>
      </p:sp>
      <p:cxnSp>
        <p:nvCxnSpPr>
          <p:cNvPr id="24" name="Connecteur droit avec flèche 23"/>
          <p:cNvCxnSpPr/>
          <p:nvPr/>
        </p:nvCxnSpPr>
        <p:spPr>
          <a:xfrm flipH="1">
            <a:off x="2839539" y="1083801"/>
            <a:ext cx="839787" cy="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25" name="Zone de texte 54338"/>
          <p:cNvSpPr txBox="1"/>
          <p:nvPr/>
        </p:nvSpPr>
        <p:spPr>
          <a:xfrm>
            <a:off x="2929441" y="828251"/>
            <a:ext cx="661988" cy="26670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a:lstStyle/>
          <a:p>
            <a:pPr algn="ctr">
              <a:lnSpc>
                <a:spcPct val="115000"/>
              </a:lnSpc>
              <a:spcAft>
                <a:spcPts val="1000"/>
              </a:spcAft>
              <a:defRPr/>
            </a:pPr>
            <a:r>
              <a:rPr lang="fr-FR" sz="1100" dirty="0">
                <a:solidFill>
                  <a:schemeClr val="accent1"/>
                </a:solidFill>
                <a:ea typeface="Calibri"/>
                <a:cs typeface="Times New Roman"/>
              </a:rPr>
              <a:t>22 mm</a:t>
            </a:r>
          </a:p>
        </p:txBody>
      </p:sp>
      <p:cxnSp>
        <p:nvCxnSpPr>
          <p:cNvPr id="26" name="Connecteur droit avec flèche 25"/>
          <p:cNvCxnSpPr/>
          <p:nvPr/>
        </p:nvCxnSpPr>
        <p:spPr>
          <a:xfrm>
            <a:off x="2702429" y="1166389"/>
            <a:ext cx="352" cy="985789"/>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27" name="Zone de texte 54338"/>
          <p:cNvSpPr txBox="1"/>
          <p:nvPr/>
        </p:nvSpPr>
        <p:spPr>
          <a:xfrm>
            <a:off x="2177551" y="1472776"/>
            <a:ext cx="661988" cy="26670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a:lstStyle/>
          <a:p>
            <a:pPr algn="ctr">
              <a:lnSpc>
                <a:spcPct val="115000"/>
              </a:lnSpc>
              <a:spcAft>
                <a:spcPts val="1000"/>
              </a:spcAft>
              <a:defRPr/>
            </a:pPr>
            <a:r>
              <a:rPr lang="fr-FR" sz="1100" dirty="0">
                <a:solidFill>
                  <a:schemeClr val="accent1"/>
                </a:solidFill>
                <a:ea typeface="Calibri"/>
                <a:cs typeface="Times New Roman"/>
              </a:rPr>
              <a:t>26 mm</a:t>
            </a:r>
          </a:p>
        </p:txBody>
      </p:sp>
      <p:sp>
        <p:nvSpPr>
          <p:cNvPr id="28" name="Zone de texte 54338"/>
          <p:cNvSpPr txBox="1"/>
          <p:nvPr/>
        </p:nvSpPr>
        <p:spPr>
          <a:xfrm>
            <a:off x="7193257" y="1558501"/>
            <a:ext cx="661988" cy="26670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a:lstStyle/>
          <a:p>
            <a:pPr algn="ctr">
              <a:lnSpc>
                <a:spcPct val="115000"/>
              </a:lnSpc>
              <a:spcAft>
                <a:spcPts val="1000"/>
              </a:spcAft>
              <a:defRPr/>
            </a:pPr>
            <a:r>
              <a:rPr lang="fr-FR" sz="1100" dirty="0">
                <a:solidFill>
                  <a:schemeClr val="accent1"/>
                </a:solidFill>
                <a:ea typeface="Calibri"/>
                <a:cs typeface="Times New Roman"/>
              </a:rPr>
              <a:t>≈8 m</a:t>
            </a:r>
          </a:p>
        </p:txBody>
      </p:sp>
      <p:pic>
        <p:nvPicPr>
          <p:cNvPr id="29" name="Picture 2" descr="CrosssectionCoil"/>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275375" y="869053"/>
            <a:ext cx="2314076" cy="183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0" name="Connecteur droit 29"/>
          <p:cNvCxnSpPr/>
          <p:nvPr/>
        </p:nvCxnSpPr>
        <p:spPr>
          <a:xfrm flipH="1">
            <a:off x="3650786" y="1618050"/>
            <a:ext cx="1530613" cy="599618"/>
          </a:xfrm>
          <a:prstGeom prst="line">
            <a:avLst/>
          </a:prstGeom>
          <a:ln w="2540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31" name="Connecteur droit 30"/>
          <p:cNvCxnSpPr/>
          <p:nvPr/>
        </p:nvCxnSpPr>
        <p:spPr>
          <a:xfrm flipH="1" flipV="1">
            <a:off x="3628375" y="1157077"/>
            <a:ext cx="1553024" cy="405313"/>
          </a:xfrm>
          <a:prstGeom prst="line">
            <a:avLst/>
          </a:prstGeom>
          <a:ln w="2540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32" name="Connecteur droit 31"/>
          <p:cNvCxnSpPr/>
          <p:nvPr/>
        </p:nvCxnSpPr>
        <p:spPr>
          <a:xfrm flipH="1" flipV="1">
            <a:off x="6207241" y="667445"/>
            <a:ext cx="937014" cy="685567"/>
          </a:xfrm>
          <a:prstGeom prst="line">
            <a:avLst/>
          </a:prstGeom>
          <a:ln w="2540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33" name="Connecteur droit avec flèche 32"/>
          <p:cNvCxnSpPr/>
          <p:nvPr/>
        </p:nvCxnSpPr>
        <p:spPr>
          <a:xfrm>
            <a:off x="7033128" y="769971"/>
            <a:ext cx="0" cy="1799768"/>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34" name="Connecteur droit 33"/>
          <p:cNvCxnSpPr/>
          <p:nvPr/>
        </p:nvCxnSpPr>
        <p:spPr>
          <a:xfrm flipH="1">
            <a:off x="6127147" y="2145565"/>
            <a:ext cx="1047242" cy="490844"/>
          </a:xfrm>
          <a:prstGeom prst="line">
            <a:avLst/>
          </a:prstGeom>
          <a:ln w="2540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35" name="Connecteur droit avec flèche 34"/>
          <p:cNvCxnSpPr/>
          <p:nvPr/>
        </p:nvCxnSpPr>
        <p:spPr>
          <a:xfrm flipV="1">
            <a:off x="1028948" y="1888394"/>
            <a:ext cx="487906" cy="257171"/>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36" name="Zone de texte 54338"/>
          <p:cNvSpPr txBox="1"/>
          <p:nvPr/>
        </p:nvSpPr>
        <p:spPr>
          <a:xfrm>
            <a:off x="138314" y="2039513"/>
            <a:ext cx="1133475" cy="23812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a:lstStyle/>
          <a:p>
            <a:pPr>
              <a:lnSpc>
                <a:spcPct val="115000"/>
              </a:lnSpc>
              <a:spcAft>
                <a:spcPts val="1000"/>
              </a:spcAft>
              <a:defRPr/>
            </a:pPr>
            <a:r>
              <a:rPr lang="fr-FR" sz="1100" dirty="0" err="1">
                <a:ea typeface="Calibri"/>
                <a:cs typeface="Times New Roman"/>
              </a:rPr>
              <a:t>NbTi</a:t>
            </a:r>
            <a:r>
              <a:rPr lang="fr-FR" sz="1100" dirty="0">
                <a:ea typeface="Calibri"/>
                <a:cs typeface="Times New Roman"/>
              </a:rPr>
              <a:t> filaments</a:t>
            </a:r>
          </a:p>
        </p:txBody>
      </p:sp>
      <p:cxnSp>
        <p:nvCxnSpPr>
          <p:cNvPr id="37" name="Connecteur droit avec flèche 36"/>
          <p:cNvCxnSpPr/>
          <p:nvPr/>
        </p:nvCxnSpPr>
        <p:spPr>
          <a:xfrm>
            <a:off x="866276" y="1166389"/>
            <a:ext cx="588813" cy="531174"/>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38" name="Zone de texte 54338"/>
          <p:cNvSpPr txBox="1"/>
          <p:nvPr/>
        </p:nvSpPr>
        <p:spPr>
          <a:xfrm>
            <a:off x="127156" y="869053"/>
            <a:ext cx="1133475" cy="239712"/>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a:lstStyle/>
          <a:p>
            <a:pPr>
              <a:lnSpc>
                <a:spcPct val="115000"/>
              </a:lnSpc>
              <a:spcAft>
                <a:spcPts val="1000"/>
              </a:spcAft>
              <a:defRPr/>
            </a:pPr>
            <a:r>
              <a:rPr lang="fr-FR" sz="1100" dirty="0">
                <a:ea typeface="Calibri"/>
                <a:cs typeface="Times New Roman"/>
              </a:rPr>
              <a:t>Copper matrix</a:t>
            </a:r>
          </a:p>
        </p:txBody>
      </p:sp>
      <p:sp>
        <p:nvSpPr>
          <p:cNvPr id="40" name="Espace réservé du contenu 10"/>
          <p:cNvSpPr>
            <a:spLocks/>
          </p:cNvSpPr>
          <p:nvPr/>
        </p:nvSpPr>
        <p:spPr bwMode="auto">
          <a:xfrm>
            <a:off x="589541" y="3135558"/>
            <a:ext cx="9374188" cy="60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342900" indent="-342900">
              <a:spcAft>
                <a:spcPts val="400"/>
              </a:spcAft>
              <a:buFont typeface="Arial" panose="020B0604020202020204" pitchFamily="34" charset="0"/>
              <a:defRPr sz="2200">
                <a:solidFill>
                  <a:schemeClr val="tx2"/>
                </a:solidFill>
                <a:latin typeface="Arial" panose="020B0604020202020204" pitchFamily="34" charset="0"/>
              </a:defRPr>
            </a:lvl1pPr>
            <a:lvl2pPr marL="360363" indent="-360363">
              <a:lnSpc>
                <a:spcPts val="2000"/>
              </a:lnSpc>
              <a:buSzPct val="90000"/>
              <a:buBlip>
                <a:blip r:embed="rId4"/>
              </a:buBlip>
              <a:defRPr sz="1600">
                <a:solidFill>
                  <a:srgbClr val="666666"/>
                </a:solidFill>
                <a:latin typeface="Arial" panose="020B0604020202020204" pitchFamily="34" charset="0"/>
              </a:defRPr>
            </a:lvl2pPr>
            <a:lvl3pPr marL="1143000" indent="-228600">
              <a:lnSpc>
                <a:spcPts val="2000"/>
              </a:lnSpc>
              <a:buSzPct val="36000"/>
              <a:buFont typeface="Arial" panose="020B0604020202020204" pitchFamily="34" charset="0"/>
              <a:defRPr sz="1600">
                <a:solidFill>
                  <a:srgbClr val="666666"/>
                </a:solidFill>
                <a:latin typeface="Arial" panose="020B0604020202020204" pitchFamily="34" charset="0"/>
              </a:defRPr>
            </a:lvl3pPr>
            <a:lvl4pPr marL="1009650" indent="-238125">
              <a:lnSpc>
                <a:spcPts val="2000"/>
              </a:lnSpc>
              <a:buClr>
                <a:srgbClr val="666666"/>
              </a:buClr>
              <a:buSzPct val="36000"/>
              <a:buBlip>
                <a:blip r:embed="rId5"/>
              </a:buBlip>
              <a:defRPr sz="1600">
                <a:solidFill>
                  <a:srgbClr val="666666"/>
                </a:solidFill>
                <a:latin typeface="Arial" panose="020B0604020202020204" pitchFamily="34" charset="0"/>
              </a:defRPr>
            </a:lvl4pPr>
            <a:lvl5pPr marL="2057400" indent="-228600">
              <a:lnSpc>
                <a:spcPts val="2000"/>
              </a:lnSpc>
              <a:buClr>
                <a:srgbClr val="666666"/>
              </a:buClr>
              <a:buFont typeface="Arial" panose="020B0604020202020204" pitchFamily="34" charset="0"/>
              <a:buChar char="-"/>
              <a:defRPr sz="1600">
                <a:solidFill>
                  <a:srgbClr val="666666"/>
                </a:solidFill>
                <a:latin typeface="Arial" panose="020B0604020202020204" pitchFamily="34" charset="0"/>
              </a:defRPr>
            </a:lvl5pPr>
            <a:lvl6pPr marL="2514600" indent="-228600" eaLnBrk="0" fontAlgn="base" hangingPunct="0">
              <a:lnSpc>
                <a:spcPts val="2000"/>
              </a:lnSpc>
              <a:spcBef>
                <a:spcPct val="0"/>
              </a:spcBef>
              <a:spcAft>
                <a:spcPct val="0"/>
              </a:spcAft>
              <a:buClr>
                <a:srgbClr val="666666"/>
              </a:buClr>
              <a:buFont typeface="Arial" panose="020B0604020202020204" pitchFamily="34" charset="0"/>
              <a:buChar char="-"/>
              <a:defRPr sz="1600">
                <a:solidFill>
                  <a:srgbClr val="666666"/>
                </a:solidFill>
                <a:latin typeface="Arial" panose="020B0604020202020204" pitchFamily="34" charset="0"/>
              </a:defRPr>
            </a:lvl6pPr>
            <a:lvl7pPr marL="2971800" indent="-228600" eaLnBrk="0" fontAlgn="base" hangingPunct="0">
              <a:lnSpc>
                <a:spcPts val="2000"/>
              </a:lnSpc>
              <a:spcBef>
                <a:spcPct val="0"/>
              </a:spcBef>
              <a:spcAft>
                <a:spcPct val="0"/>
              </a:spcAft>
              <a:buClr>
                <a:srgbClr val="666666"/>
              </a:buClr>
              <a:buFont typeface="Arial" panose="020B0604020202020204" pitchFamily="34" charset="0"/>
              <a:buChar char="-"/>
              <a:defRPr sz="1600">
                <a:solidFill>
                  <a:srgbClr val="666666"/>
                </a:solidFill>
                <a:latin typeface="Arial" panose="020B0604020202020204" pitchFamily="34" charset="0"/>
              </a:defRPr>
            </a:lvl7pPr>
            <a:lvl8pPr marL="3429000" indent="-228600" eaLnBrk="0" fontAlgn="base" hangingPunct="0">
              <a:lnSpc>
                <a:spcPts val="2000"/>
              </a:lnSpc>
              <a:spcBef>
                <a:spcPct val="0"/>
              </a:spcBef>
              <a:spcAft>
                <a:spcPct val="0"/>
              </a:spcAft>
              <a:buClr>
                <a:srgbClr val="666666"/>
              </a:buClr>
              <a:buFont typeface="Arial" panose="020B0604020202020204" pitchFamily="34" charset="0"/>
              <a:buChar char="-"/>
              <a:defRPr sz="1600">
                <a:solidFill>
                  <a:srgbClr val="666666"/>
                </a:solidFill>
                <a:latin typeface="Arial" panose="020B0604020202020204" pitchFamily="34" charset="0"/>
              </a:defRPr>
            </a:lvl8pPr>
            <a:lvl9pPr marL="3886200" indent="-228600" eaLnBrk="0" fontAlgn="base" hangingPunct="0">
              <a:lnSpc>
                <a:spcPts val="2000"/>
              </a:lnSpc>
              <a:spcBef>
                <a:spcPct val="0"/>
              </a:spcBef>
              <a:spcAft>
                <a:spcPct val="0"/>
              </a:spcAft>
              <a:buClr>
                <a:srgbClr val="666666"/>
              </a:buClr>
              <a:buFont typeface="Arial" panose="020B0604020202020204" pitchFamily="34" charset="0"/>
              <a:buChar char="-"/>
              <a:defRPr sz="1600">
                <a:solidFill>
                  <a:srgbClr val="666666"/>
                </a:solidFill>
                <a:latin typeface="Arial" panose="020B0604020202020204" pitchFamily="34" charset="0"/>
              </a:defRPr>
            </a:lvl9pPr>
          </a:lstStyle>
          <a:p>
            <a:pPr marL="0" lvl="1" indent="0" eaLnBrk="1" hangingPunct="1">
              <a:lnSpc>
                <a:spcPts val="2200"/>
              </a:lnSpc>
              <a:buNone/>
            </a:pPr>
            <a:r>
              <a:rPr lang="fr-FR" altLang="fr-FR" sz="1200" b="1" smtClean="0">
                <a:solidFill>
                  <a:srgbClr val="C00000"/>
                </a:solidFill>
                <a:latin typeface="+mn-lt"/>
              </a:rPr>
              <a:t>Quench</a:t>
            </a:r>
            <a:r>
              <a:rPr lang="fr-FR" altLang="fr-FR" sz="1200">
                <a:solidFill>
                  <a:srgbClr val="C00000"/>
                </a:solidFill>
                <a:latin typeface="+mn-lt"/>
              </a:rPr>
              <a:t>:</a:t>
            </a:r>
            <a:r>
              <a:rPr lang="fr-FR" altLang="fr-FR" sz="1200">
                <a:solidFill>
                  <a:srgbClr val="FF0000"/>
                </a:solidFill>
                <a:latin typeface="+mn-lt"/>
              </a:rPr>
              <a:t> </a:t>
            </a:r>
            <a:r>
              <a:rPr lang="fr-FR" altLang="fr-FR" sz="1200">
                <a:solidFill>
                  <a:schemeClr val="tx1"/>
                </a:solidFill>
                <a:latin typeface="+mn-lt"/>
              </a:rPr>
              <a:t>Irreversible transition from superconducting state to normal resistive </a:t>
            </a:r>
            <a:r>
              <a:rPr lang="fr-FR" altLang="fr-FR" sz="1200" smtClean="0">
                <a:solidFill>
                  <a:schemeClr val="tx1"/>
                </a:solidFill>
                <a:latin typeface="+mn-lt"/>
              </a:rPr>
              <a:t>state.</a:t>
            </a:r>
            <a:endParaRPr lang="fr-FR" altLang="fr-FR" sz="1200">
              <a:solidFill>
                <a:schemeClr val="tx1"/>
              </a:solidFill>
              <a:latin typeface="+mn-lt"/>
            </a:endParaRPr>
          </a:p>
          <a:p>
            <a:pPr lvl="1" eaLnBrk="1" hangingPunct="1">
              <a:lnSpc>
                <a:spcPts val="2200"/>
              </a:lnSpc>
              <a:buFont typeface="Wingdings" panose="05000000000000000000" pitchFamily="2" charset="2"/>
              <a:buChar char="Ø"/>
            </a:pPr>
            <a:r>
              <a:rPr lang="fr-FR" altLang="fr-FR" sz="1100">
                <a:solidFill>
                  <a:schemeClr val="tx1"/>
                </a:solidFill>
                <a:latin typeface="+mn-lt"/>
              </a:rPr>
              <a:t>If not quickly detected, </a:t>
            </a:r>
            <a:r>
              <a:rPr lang="fr-FR" altLang="fr-FR" sz="1100" smtClean="0">
                <a:solidFill>
                  <a:schemeClr val="tx1"/>
                </a:solidFill>
                <a:latin typeface="+mn-lt"/>
              </a:rPr>
              <a:t>it may lead to </a:t>
            </a:r>
            <a:r>
              <a:rPr lang="fr-FR" altLang="fr-FR" sz="1100" b="1" smtClean="0">
                <a:solidFill>
                  <a:schemeClr val="tx1"/>
                </a:solidFill>
                <a:latin typeface="+mn-lt"/>
              </a:rPr>
              <a:t>possible </a:t>
            </a:r>
            <a:r>
              <a:rPr lang="fr-FR" altLang="fr-FR" sz="1100" b="1">
                <a:solidFill>
                  <a:schemeClr val="tx1"/>
                </a:solidFill>
                <a:latin typeface="+mn-lt"/>
              </a:rPr>
              <a:t>permanent damage</a:t>
            </a:r>
            <a:r>
              <a:rPr lang="fr-FR" altLang="fr-FR" sz="1100">
                <a:solidFill>
                  <a:schemeClr val="tx1"/>
                </a:solidFill>
                <a:latin typeface="+mn-lt"/>
              </a:rPr>
              <a:t> of the </a:t>
            </a:r>
            <a:r>
              <a:rPr lang="fr-FR" altLang="fr-FR" sz="1100" smtClean="0">
                <a:solidFill>
                  <a:schemeClr val="tx1"/>
                </a:solidFill>
                <a:latin typeface="+mn-lt"/>
              </a:rPr>
              <a:t>magnet.</a:t>
            </a:r>
            <a:endParaRPr lang="fr-FR" altLang="fr-FR" sz="1100">
              <a:solidFill>
                <a:schemeClr val="tx1"/>
              </a:solidFill>
              <a:latin typeface="+mn-lt"/>
            </a:endParaRPr>
          </a:p>
        </p:txBody>
      </p:sp>
      <p:sp>
        <p:nvSpPr>
          <p:cNvPr id="41" name="Rectangle 44"/>
          <p:cNvSpPr>
            <a:spLocks noChangeArrowheads="1"/>
          </p:cNvSpPr>
          <p:nvPr/>
        </p:nvSpPr>
        <p:spPr bwMode="auto">
          <a:xfrm>
            <a:off x="1800989" y="4461420"/>
            <a:ext cx="1812925" cy="76200"/>
          </a:xfrm>
          <a:prstGeom prst="rect">
            <a:avLst/>
          </a:prstGeom>
          <a:blipFill dpi="0" rotWithShape="0">
            <a:blip r:embed="rId9"/>
            <a:srcRect/>
            <a:tile tx="0" ty="0" sx="100000" sy="100000" flip="none" algn="tl"/>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Aft>
                <a:spcPts val="400"/>
              </a:spcAft>
              <a:buFont typeface="Arial" panose="020B0604020202020204" pitchFamily="34" charset="0"/>
              <a:defRPr sz="2200">
                <a:solidFill>
                  <a:schemeClr val="tx2"/>
                </a:solidFill>
                <a:latin typeface="Arial" panose="020B0604020202020204" pitchFamily="34" charset="0"/>
              </a:defRPr>
            </a:lvl1pPr>
            <a:lvl2pPr marL="742950" indent="-285750">
              <a:lnSpc>
                <a:spcPts val="2000"/>
              </a:lnSpc>
              <a:buSzPct val="90000"/>
              <a:buBlip>
                <a:blip r:embed="rId4"/>
              </a:buBlip>
              <a:defRPr sz="1600">
                <a:solidFill>
                  <a:srgbClr val="666666"/>
                </a:solidFill>
                <a:latin typeface="Arial" panose="020B0604020202020204" pitchFamily="34" charset="0"/>
              </a:defRPr>
            </a:lvl2pPr>
            <a:lvl3pPr marL="1143000" indent="-228600">
              <a:lnSpc>
                <a:spcPts val="2000"/>
              </a:lnSpc>
              <a:buSzPct val="36000"/>
              <a:buFont typeface="Arial" panose="020B0604020202020204" pitchFamily="34" charset="0"/>
              <a:defRPr sz="1600">
                <a:solidFill>
                  <a:srgbClr val="666666"/>
                </a:solidFill>
                <a:latin typeface="Arial" panose="020B0604020202020204" pitchFamily="34" charset="0"/>
              </a:defRPr>
            </a:lvl3pPr>
            <a:lvl4pPr marL="1600200" indent="-228600">
              <a:lnSpc>
                <a:spcPts val="2000"/>
              </a:lnSpc>
              <a:buClr>
                <a:srgbClr val="666666"/>
              </a:buClr>
              <a:buSzPct val="36000"/>
              <a:buBlip>
                <a:blip r:embed="rId5"/>
              </a:buBlip>
              <a:defRPr sz="1600">
                <a:solidFill>
                  <a:srgbClr val="666666"/>
                </a:solidFill>
                <a:latin typeface="Arial" panose="020B0604020202020204" pitchFamily="34" charset="0"/>
              </a:defRPr>
            </a:lvl4pPr>
            <a:lvl5pPr marL="2057400" indent="-228600">
              <a:lnSpc>
                <a:spcPts val="2000"/>
              </a:lnSpc>
              <a:buClr>
                <a:srgbClr val="666666"/>
              </a:buClr>
              <a:buFont typeface="Arial" panose="020B0604020202020204" pitchFamily="34" charset="0"/>
              <a:buChar char="-"/>
              <a:defRPr sz="1600">
                <a:solidFill>
                  <a:srgbClr val="666666"/>
                </a:solidFill>
                <a:latin typeface="Arial" panose="020B0604020202020204" pitchFamily="34" charset="0"/>
              </a:defRPr>
            </a:lvl5pPr>
            <a:lvl6pPr marL="2514600" indent="-228600" eaLnBrk="0" fontAlgn="base" hangingPunct="0">
              <a:lnSpc>
                <a:spcPts val="2000"/>
              </a:lnSpc>
              <a:spcBef>
                <a:spcPct val="0"/>
              </a:spcBef>
              <a:spcAft>
                <a:spcPct val="0"/>
              </a:spcAft>
              <a:buClr>
                <a:srgbClr val="666666"/>
              </a:buClr>
              <a:buFont typeface="Arial" panose="020B0604020202020204" pitchFamily="34" charset="0"/>
              <a:buChar char="-"/>
              <a:defRPr sz="1600">
                <a:solidFill>
                  <a:srgbClr val="666666"/>
                </a:solidFill>
                <a:latin typeface="Arial" panose="020B0604020202020204" pitchFamily="34" charset="0"/>
              </a:defRPr>
            </a:lvl6pPr>
            <a:lvl7pPr marL="2971800" indent="-228600" eaLnBrk="0" fontAlgn="base" hangingPunct="0">
              <a:lnSpc>
                <a:spcPts val="2000"/>
              </a:lnSpc>
              <a:spcBef>
                <a:spcPct val="0"/>
              </a:spcBef>
              <a:spcAft>
                <a:spcPct val="0"/>
              </a:spcAft>
              <a:buClr>
                <a:srgbClr val="666666"/>
              </a:buClr>
              <a:buFont typeface="Arial" panose="020B0604020202020204" pitchFamily="34" charset="0"/>
              <a:buChar char="-"/>
              <a:defRPr sz="1600">
                <a:solidFill>
                  <a:srgbClr val="666666"/>
                </a:solidFill>
                <a:latin typeface="Arial" panose="020B0604020202020204" pitchFamily="34" charset="0"/>
              </a:defRPr>
            </a:lvl7pPr>
            <a:lvl8pPr marL="3429000" indent="-228600" eaLnBrk="0" fontAlgn="base" hangingPunct="0">
              <a:lnSpc>
                <a:spcPts val="2000"/>
              </a:lnSpc>
              <a:spcBef>
                <a:spcPct val="0"/>
              </a:spcBef>
              <a:spcAft>
                <a:spcPct val="0"/>
              </a:spcAft>
              <a:buClr>
                <a:srgbClr val="666666"/>
              </a:buClr>
              <a:buFont typeface="Arial" panose="020B0604020202020204" pitchFamily="34" charset="0"/>
              <a:buChar char="-"/>
              <a:defRPr sz="1600">
                <a:solidFill>
                  <a:srgbClr val="666666"/>
                </a:solidFill>
                <a:latin typeface="Arial" panose="020B0604020202020204" pitchFamily="34" charset="0"/>
              </a:defRPr>
            </a:lvl8pPr>
            <a:lvl9pPr marL="3886200" indent="-228600" eaLnBrk="0" fontAlgn="base" hangingPunct="0">
              <a:lnSpc>
                <a:spcPts val="2000"/>
              </a:lnSpc>
              <a:spcBef>
                <a:spcPct val="0"/>
              </a:spcBef>
              <a:spcAft>
                <a:spcPct val="0"/>
              </a:spcAft>
              <a:buClr>
                <a:srgbClr val="666666"/>
              </a:buClr>
              <a:buFont typeface="Arial" panose="020B0604020202020204" pitchFamily="34" charset="0"/>
              <a:buChar char="-"/>
              <a:defRPr sz="1600">
                <a:solidFill>
                  <a:srgbClr val="666666"/>
                </a:solidFill>
                <a:latin typeface="Arial" panose="020B0604020202020204" pitchFamily="34" charset="0"/>
              </a:defRPr>
            </a:lvl9pPr>
          </a:lstStyle>
          <a:p>
            <a:pPr eaLnBrk="1" hangingPunct="1">
              <a:spcAft>
                <a:spcPct val="0"/>
              </a:spcAft>
              <a:buFontTx/>
              <a:buNone/>
            </a:pPr>
            <a:endParaRPr lang="fr-FR" altLang="fr-FR" sz="1800">
              <a:solidFill>
                <a:schemeClr val="tx1"/>
              </a:solidFill>
              <a:latin typeface="+mn-lt"/>
            </a:endParaRPr>
          </a:p>
        </p:txBody>
      </p:sp>
      <p:sp>
        <p:nvSpPr>
          <p:cNvPr id="42" name="Rectangle 45"/>
          <p:cNvSpPr>
            <a:spLocks noChangeArrowheads="1"/>
          </p:cNvSpPr>
          <p:nvPr/>
        </p:nvSpPr>
        <p:spPr bwMode="auto">
          <a:xfrm>
            <a:off x="2960867" y="4107514"/>
            <a:ext cx="2700337" cy="503238"/>
          </a:xfrm>
          <a:prstGeom prst="rect">
            <a:avLst/>
          </a:prstGeom>
          <a:noFill/>
          <a:ln>
            <a:noFill/>
          </a:ln>
          <a:effectLst/>
          <a:extLst>
            <a:ext uri="{909E8E84-426E-40DD-AFC4-6F175D3DCCD1}">
              <a14:hiddenFill xmlns:a14="http://schemas.microsoft.com/office/drawing/2010/main">
                <a:solidFill>
                  <a:srgbClr val="004494"/>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28600" rIns="228600" anchor="ctr"/>
          <a:lstStyle>
            <a:lvl1pPr defTabSz="4859338">
              <a:spcAft>
                <a:spcPts val="400"/>
              </a:spcAft>
              <a:buFont typeface="Arial" panose="020B0604020202020204" pitchFamily="34" charset="0"/>
              <a:defRPr sz="2200">
                <a:solidFill>
                  <a:schemeClr val="tx2"/>
                </a:solidFill>
                <a:latin typeface="Arial" panose="020B0604020202020204" pitchFamily="34" charset="0"/>
              </a:defRPr>
            </a:lvl1pPr>
            <a:lvl2pPr marL="742950" indent="-285750" defTabSz="4859338">
              <a:lnSpc>
                <a:spcPts val="2000"/>
              </a:lnSpc>
              <a:buSzPct val="90000"/>
              <a:buBlip>
                <a:blip r:embed="rId4"/>
              </a:buBlip>
              <a:defRPr sz="1600">
                <a:solidFill>
                  <a:srgbClr val="666666"/>
                </a:solidFill>
                <a:latin typeface="Arial" panose="020B0604020202020204" pitchFamily="34" charset="0"/>
              </a:defRPr>
            </a:lvl2pPr>
            <a:lvl3pPr marL="1143000" indent="-228600" defTabSz="4859338">
              <a:lnSpc>
                <a:spcPts val="2000"/>
              </a:lnSpc>
              <a:buSzPct val="36000"/>
              <a:buFont typeface="Arial" panose="020B0604020202020204" pitchFamily="34" charset="0"/>
              <a:defRPr sz="1600">
                <a:solidFill>
                  <a:srgbClr val="666666"/>
                </a:solidFill>
                <a:latin typeface="Arial" panose="020B0604020202020204" pitchFamily="34" charset="0"/>
              </a:defRPr>
            </a:lvl3pPr>
            <a:lvl4pPr marL="1600200" indent="-228600" defTabSz="4859338">
              <a:lnSpc>
                <a:spcPts val="2000"/>
              </a:lnSpc>
              <a:buClr>
                <a:srgbClr val="666666"/>
              </a:buClr>
              <a:buSzPct val="36000"/>
              <a:buBlip>
                <a:blip r:embed="rId5"/>
              </a:buBlip>
              <a:defRPr sz="1600">
                <a:solidFill>
                  <a:srgbClr val="666666"/>
                </a:solidFill>
                <a:latin typeface="Arial" panose="020B0604020202020204" pitchFamily="34" charset="0"/>
              </a:defRPr>
            </a:lvl4pPr>
            <a:lvl5pPr marL="2057400" indent="-228600" defTabSz="4859338">
              <a:lnSpc>
                <a:spcPts val="2000"/>
              </a:lnSpc>
              <a:buClr>
                <a:srgbClr val="666666"/>
              </a:buClr>
              <a:buFont typeface="Arial" panose="020B0604020202020204" pitchFamily="34" charset="0"/>
              <a:buChar char="-"/>
              <a:defRPr sz="1600">
                <a:solidFill>
                  <a:srgbClr val="666666"/>
                </a:solidFill>
                <a:latin typeface="Arial" panose="020B0604020202020204" pitchFamily="34" charset="0"/>
              </a:defRPr>
            </a:lvl5pPr>
            <a:lvl6pPr marL="2514600" indent="-228600" defTabSz="4859338" eaLnBrk="0" fontAlgn="base" hangingPunct="0">
              <a:lnSpc>
                <a:spcPts val="2000"/>
              </a:lnSpc>
              <a:spcBef>
                <a:spcPct val="0"/>
              </a:spcBef>
              <a:spcAft>
                <a:spcPct val="0"/>
              </a:spcAft>
              <a:buClr>
                <a:srgbClr val="666666"/>
              </a:buClr>
              <a:buFont typeface="Arial" panose="020B0604020202020204" pitchFamily="34" charset="0"/>
              <a:buChar char="-"/>
              <a:defRPr sz="1600">
                <a:solidFill>
                  <a:srgbClr val="666666"/>
                </a:solidFill>
                <a:latin typeface="Arial" panose="020B0604020202020204" pitchFamily="34" charset="0"/>
              </a:defRPr>
            </a:lvl6pPr>
            <a:lvl7pPr marL="2971800" indent="-228600" defTabSz="4859338" eaLnBrk="0" fontAlgn="base" hangingPunct="0">
              <a:lnSpc>
                <a:spcPts val="2000"/>
              </a:lnSpc>
              <a:spcBef>
                <a:spcPct val="0"/>
              </a:spcBef>
              <a:spcAft>
                <a:spcPct val="0"/>
              </a:spcAft>
              <a:buClr>
                <a:srgbClr val="666666"/>
              </a:buClr>
              <a:buFont typeface="Arial" panose="020B0604020202020204" pitchFamily="34" charset="0"/>
              <a:buChar char="-"/>
              <a:defRPr sz="1600">
                <a:solidFill>
                  <a:srgbClr val="666666"/>
                </a:solidFill>
                <a:latin typeface="Arial" panose="020B0604020202020204" pitchFamily="34" charset="0"/>
              </a:defRPr>
            </a:lvl7pPr>
            <a:lvl8pPr marL="3429000" indent="-228600" defTabSz="4859338" eaLnBrk="0" fontAlgn="base" hangingPunct="0">
              <a:lnSpc>
                <a:spcPts val="2000"/>
              </a:lnSpc>
              <a:spcBef>
                <a:spcPct val="0"/>
              </a:spcBef>
              <a:spcAft>
                <a:spcPct val="0"/>
              </a:spcAft>
              <a:buClr>
                <a:srgbClr val="666666"/>
              </a:buClr>
              <a:buFont typeface="Arial" panose="020B0604020202020204" pitchFamily="34" charset="0"/>
              <a:buChar char="-"/>
              <a:defRPr sz="1600">
                <a:solidFill>
                  <a:srgbClr val="666666"/>
                </a:solidFill>
                <a:latin typeface="Arial" panose="020B0604020202020204" pitchFamily="34" charset="0"/>
              </a:defRPr>
            </a:lvl8pPr>
            <a:lvl9pPr marL="3886200" indent="-228600" defTabSz="4859338" eaLnBrk="0" fontAlgn="base" hangingPunct="0">
              <a:lnSpc>
                <a:spcPts val="2000"/>
              </a:lnSpc>
              <a:spcBef>
                <a:spcPct val="0"/>
              </a:spcBef>
              <a:spcAft>
                <a:spcPct val="0"/>
              </a:spcAft>
              <a:buClr>
                <a:srgbClr val="666666"/>
              </a:buClr>
              <a:buFont typeface="Arial" panose="020B0604020202020204" pitchFamily="34" charset="0"/>
              <a:buChar char="-"/>
              <a:defRPr sz="1600">
                <a:solidFill>
                  <a:srgbClr val="666666"/>
                </a:solidFill>
                <a:latin typeface="Arial" panose="020B0604020202020204" pitchFamily="34" charset="0"/>
              </a:defRPr>
            </a:lvl9pPr>
          </a:lstStyle>
          <a:p>
            <a:pPr algn="ctr" eaLnBrk="1" hangingPunct="1">
              <a:spcAft>
                <a:spcPct val="0"/>
              </a:spcAft>
              <a:buFontTx/>
              <a:buNone/>
            </a:pPr>
            <a:endParaRPr lang="en-US" altLang="ja-JP" b="1">
              <a:solidFill>
                <a:schemeClr val="accent2"/>
              </a:solidFill>
              <a:latin typeface="+mn-lt"/>
              <a:ea typeface="ＭＳ Ｐゴシック" panose="020B0600070205080204" pitchFamily="34" charset="-128"/>
            </a:endParaRPr>
          </a:p>
        </p:txBody>
      </p:sp>
      <p:sp>
        <p:nvSpPr>
          <p:cNvPr id="43" name="Rectangle 46"/>
          <p:cNvSpPr>
            <a:spLocks noChangeArrowheads="1"/>
          </p:cNvSpPr>
          <p:nvPr/>
        </p:nvSpPr>
        <p:spPr bwMode="auto">
          <a:xfrm>
            <a:off x="138314" y="3731338"/>
            <a:ext cx="8570165" cy="278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Aft>
                <a:spcPts val="400"/>
              </a:spcAft>
              <a:buFont typeface="Arial" panose="020B0604020202020204" pitchFamily="34" charset="0"/>
              <a:defRPr sz="2200">
                <a:solidFill>
                  <a:schemeClr val="tx2"/>
                </a:solidFill>
                <a:latin typeface="Arial" panose="020B0604020202020204" pitchFamily="34" charset="0"/>
              </a:defRPr>
            </a:lvl1pPr>
            <a:lvl2pPr marL="742950" indent="-285750">
              <a:lnSpc>
                <a:spcPts val="2000"/>
              </a:lnSpc>
              <a:buSzPct val="90000"/>
              <a:buBlip>
                <a:blip r:embed="rId4"/>
              </a:buBlip>
              <a:defRPr sz="1600">
                <a:solidFill>
                  <a:srgbClr val="666666"/>
                </a:solidFill>
                <a:latin typeface="Arial" panose="020B0604020202020204" pitchFamily="34" charset="0"/>
              </a:defRPr>
            </a:lvl2pPr>
            <a:lvl3pPr marL="1143000" indent="-228600">
              <a:lnSpc>
                <a:spcPts val="2000"/>
              </a:lnSpc>
              <a:buSzPct val="36000"/>
              <a:buFont typeface="Arial" panose="020B0604020202020204" pitchFamily="34" charset="0"/>
              <a:defRPr sz="1600">
                <a:solidFill>
                  <a:srgbClr val="666666"/>
                </a:solidFill>
                <a:latin typeface="Arial" panose="020B0604020202020204" pitchFamily="34" charset="0"/>
              </a:defRPr>
            </a:lvl3pPr>
            <a:lvl4pPr marL="1600200" indent="-228600">
              <a:lnSpc>
                <a:spcPts val="2000"/>
              </a:lnSpc>
              <a:buClr>
                <a:srgbClr val="666666"/>
              </a:buClr>
              <a:buSzPct val="36000"/>
              <a:buBlip>
                <a:blip r:embed="rId5"/>
              </a:buBlip>
              <a:defRPr sz="1600">
                <a:solidFill>
                  <a:srgbClr val="666666"/>
                </a:solidFill>
                <a:latin typeface="Arial" panose="020B0604020202020204" pitchFamily="34" charset="0"/>
              </a:defRPr>
            </a:lvl4pPr>
            <a:lvl5pPr marL="2057400" indent="-228600">
              <a:lnSpc>
                <a:spcPts val="2000"/>
              </a:lnSpc>
              <a:buClr>
                <a:srgbClr val="666666"/>
              </a:buClr>
              <a:buFont typeface="Arial" panose="020B0604020202020204" pitchFamily="34" charset="0"/>
              <a:buChar char="-"/>
              <a:defRPr sz="1600">
                <a:solidFill>
                  <a:srgbClr val="666666"/>
                </a:solidFill>
                <a:latin typeface="Arial" panose="020B0604020202020204" pitchFamily="34" charset="0"/>
              </a:defRPr>
            </a:lvl5pPr>
            <a:lvl6pPr marL="2514600" indent="-228600" eaLnBrk="0" fontAlgn="base" hangingPunct="0">
              <a:lnSpc>
                <a:spcPts val="2000"/>
              </a:lnSpc>
              <a:spcBef>
                <a:spcPct val="0"/>
              </a:spcBef>
              <a:spcAft>
                <a:spcPct val="0"/>
              </a:spcAft>
              <a:buClr>
                <a:srgbClr val="666666"/>
              </a:buClr>
              <a:buFont typeface="Arial" panose="020B0604020202020204" pitchFamily="34" charset="0"/>
              <a:buChar char="-"/>
              <a:defRPr sz="1600">
                <a:solidFill>
                  <a:srgbClr val="666666"/>
                </a:solidFill>
                <a:latin typeface="Arial" panose="020B0604020202020204" pitchFamily="34" charset="0"/>
              </a:defRPr>
            </a:lvl6pPr>
            <a:lvl7pPr marL="2971800" indent="-228600" eaLnBrk="0" fontAlgn="base" hangingPunct="0">
              <a:lnSpc>
                <a:spcPts val="2000"/>
              </a:lnSpc>
              <a:spcBef>
                <a:spcPct val="0"/>
              </a:spcBef>
              <a:spcAft>
                <a:spcPct val="0"/>
              </a:spcAft>
              <a:buClr>
                <a:srgbClr val="666666"/>
              </a:buClr>
              <a:buFont typeface="Arial" panose="020B0604020202020204" pitchFamily="34" charset="0"/>
              <a:buChar char="-"/>
              <a:defRPr sz="1600">
                <a:solidFill>
                  <a:srgbClr val="666666"/>
                </a:solidFill>
                <a:latin typeface="Arial" panose="020B0604020202020204" pitchFamily="34" charset="0"/>
              </a:defRPr>
            </a:lvl7pPr>
            <a:lvl8pPr marL="3429000" indent="-228600" eaLnBrk="0" fontAlgn="base" hangingPunct="0">
              <a:lnSpc>
                <a:spcPts val="2000"/>
              </a:lnSpc>
              <a:spcBef>
                <a:spcPct val="0"/>
              </a:spcBef>
              <a:spcAft>
                <a:spcPct val="0"/>
              </a:spcAft>
              <a:buClr>
                <a:srgbClr val="666666"/>
              </a:buClr>
              <a:buFont typeface="Arial" panose="020B0604020202020204" pitchFamily="34" charset="0"/>
              <a:buChar char="-"/>
              <a:defRPr sz="1600">
                <a:solidFill>
                  <a:srgbClr val="666666"/>
                </a:solidFill>
                <a:latin typeface="Arial" panose="020B0604020202020204" pitchFamily="34" charset="0"/>
              </a:defRPr>
            </a:lvl8pPr>
            <a:lvl9pPr marL="3886200" indent="-228600" eaLnBrk="0" fontAlgn="base" hangingPunct="0">
              <a:lnSpc>
                <a:spcPts val="2000"/>
              </a:lnSpc>
              <a:spcBef>
                <a:spcPct val="0"/>
              </a:spcBef>
              <a:spcAft>
                <a:spcPct val="0"/>
              </a:spcAft>
              <a:buClr>
                <a:srgbClr val="666666"/>
              </a:buClr>
              <a:buFont typeface="Arial" panose="020B0604020202020204" pitchFamily="34" charset="0"/>
              <a:buChar char="-"/>
              <a:defRPr sz="1600">
                <a:solidFill>
                  <a:srgbClr val="666666"/>
                </a:solidFill>
                <a:latin typeface="Arial" panose="020B0604020202020204" pitchFamily="34" charset="0"/>
              </a:defRPr>
            </a:lvl9pPr>
          </a:lstStyle>
          <a:p>
            <a:pPr marL="171450" indent="-171450" algn="ctr" eaLnBrk="1" hangingPunct="1">
              <a:lnSpc>
                <a:spcPct val="110000"/>
              </a:lnSpc>
              <a:spcAft>
                <a:spcPct val="0"/>
              </a:spcAft>
              <a:buFont typeface="Wingdings" panose="05000000000000000000" pitchFamily="2" charset="2"/>
              <a:buChar char="Ø"/>
            </a:pPr>
            <a:r>
              <a:rPr lang="en-US" altLang="ja-JP" sz="1100" smtClean="0">
                <a:solidFill>
                  <a:schemeClr val="tx1"/>
                </a:solidFill>
                <a:latin typeface="+mn-lt"/>
                <a:ea typeface="ＭＳ Ｐゴシック" panose="020B0600070205080204" pitchFamily="34" charset="-128"/>
              </a:rPr>
              <a:t>      Starting </a:t>
            </a:r>
            <a:r>
              <a:rPr lang="en-US" altLang="ja-JP" sz="1100">
                <a:solidFill>
                  <a:schemeClr val="tx1"/>
                </a:solidFill>
                <a:latin typeface="+mn-lt"/>
                <a:ea typeface="ＭＳ Ｐゴシック" panose="020B0600070205080204" pitchFamily="34" charset="-128"/>
              </a:rPr>
              <a:t>from a </a:t>
            </a:r>
            <a:r>
              <a:rPr lang="en-US" altLang="ja-JP" sz="1100" smtClean="0">
                <a:solidFill>
                  <a:schemeClr val="tx1"/>
                </a:solidFill>
                <a:latin typeface="+mn-lt"/>
                <a:ea typeface="ＭＳ Ｐゴシック" panose="020B0600070205080204" pitchFamily="34" charset="-128"/>
              </a:rPr>
              <a:t>local </a:t>
            </a:r>
            <a:r>
              <a:rPr lang="en-US" altLang="ja-JP" sz="1100">
                <a:solidFill>
                  <a:schemeClr val="tx1"/>
                </a:solidFill>
                <a:latin typeface="+mn-lt"/>
                <a:ea typeface="ＭＳ Ｐゴシック" panose="020B0600070205080204" pitchFamily="34" charset="-128"/>
              </a:rPr>
              <a:t>perturbation, the </a:t>
            </a:r>
            <a:r>
              <a:rPr lang="en-US" altLang="ja-JP" sz="1100">
                <a:solidFill>
                  <a:srgbClr val="C00000"/>
                </a:solidFill>
                <a:latin typeface="+mn-lt"/>
                <a:ea typeface="ＭＳ Ｐゴシック" panose="020B0600070205080204" pitchFamily="34" charset="-128"/>
              </a:rPr>
              <a:t>normal (quenched) zone </a:t>
            </a:r>
            <a:r>
              <a:rPr lang="en-US" altLang="ja-JP" sz="1100">
                <a:solidFill>
                  <a:schemeClr val="tx1"/>
                </a:solidFill>
                <a:latin typeface="+mn-lt"/>
                <a:ea typeface="ＭＳ Ｐゴシック" panose="020B0600070205080204" pitchFamily="34" charset="-128"/>
              </a:rPr>
              <a:t>propagates and </a:t>
            </a:r>
            <a:r>
              <a:rPr lang="en-US" altLang="ja-JP" sz="1100" smtClean="0">
                <a:solidFill>
                  <a:schemeClr val="tx1"/>
                </a:solidFill>
                <a:latin typeface="+mn-lt"/>
                <a:ea typeface="ＭＳ Ｐゴシック" panose="020B0600070205080204" pitchFamily="34" charset="-128"/>
              </a:rPr>
              <a:t>generates a </a:t>
            </a:r>
            <a:r>
              <a:rPr lang="en-US" altLang="ja-JP" sz="1100">
                <a:solidFill>
                  <a:schemeClr val="tx1"/>
                </a:solidFill>
                <a:latin typeface="+mn-lt"/>
                <a:ea typeface="ＭＳ Ｐゴシック" panose="020B0600070205080204" pitchFamily="34" charset="-128"/>
              </a:rPr>
              <a:t>large resistive </a:t>
            </a:r>
            <a:r>
              <a:rPr lang="en-US" altLang="ja-JP" sz="1100" smtClean="0">
                <a:solidFill>
                  <a:schemeClr val="tx1"/>
                </a:solidFill>
                <a:latin typeface="+mn-lt"/>
                <a:ea typeface="ＭＳ Ｐゴシック" panose="020B0600070205080204" pitchFamily="34" charset="-128"/>
              </a:rPr>
              <a:t>power by Joule effect.</a:t>
            </a:r>
            <a:endParaRPr lang="en-US" altLang="ja-JP" sz="1100">
              <a:solidFill>
                <a:schemeClr val="tx1"/>
              </a:solidFill>
              <a:latin typeface="+mn-lt"/>
              <a:ea typeface="ＭＳ Ｐゴシック" panose="020B0600070205080204" pitchFamily="34" charset="-128"/>
            </a:endParaRPr>
          </a:p>
        </p:txBody>
      </p:sp>
      <p:sp>
        <p:nvSpPr>
          <p:cNvPr id="44" name="Rectangle 47"/>
          <p:cNvSpPr>
            <a:spLocks noChangeArrowheads="1"/>
          </p:cNvSpPr>
          <p:nvPr/>
        </p:nvSpPr>
        <p:spPr bwMode="auto">
          <a:xfrm>
            <a:off x="1799402" y="4451895"/>
            <a:ext cx="5629275" cy="95250"/>
          </a:xfrm>
          <a:prstGeom prst="rect">
            <a:avLst/>
          </a:prstGeom>
          <a:noFill/>
          <a:ln w="19050">
            <a:solidFill>
              <a:srgbClr val="6666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Aft>
                <a:spcPts val="400"/>
              </a:spcAft>
              <a:buFont typeface="Arial" panose="020B0604020202020204" pitchFamily="34" charset="0"/>
              <a:defRPr sz="2200">
                <a:solidFill>
                  <a:schemeClr val="tx2"/>
                </a:solidFill>
                <a:latin typeface="Arial" panose="020B0604020202020204" pitchFamily="34" charset="0"/>
              </a:defRPr>
            </a:lvl1pPr>
            <a:lvl2pPr marL="742950" indent="-285750">
              <a:lnSpc>
                <a:spcPts val="2000"/>
              </a:lnSpc>
              <a:buSzPct val="90000"/>
              <a:buBlip>
                <a:blip r:embed="rId4"/>
              </a:buBlip>
              <a:defRPr sz="1600">
                <a:solidFill>
                  <a:srgbClr val="666666"/>
                </a:solidFill>
                <a:latin typeface="Arial" panose="020B0604020202020204" pitchFamily="34" charset="0"/>
              </a:defRPr>
            </a:lvl2pPr>
            <a:lvl3pPr marL="1143000" indent="-228600">
              <a:lnSpc>
                <a:spcPts val="2000"/>
              </a:lnSpc>
              <a:buSzPct val="36000"/>
              <a:buFont typeface="Arial" panose="020B0604020202020204" pitchFamily="34" charset="0"/>
              <a:defRPr sz="1600">
                <a:solidFill>
                  <a:srgbClr val="666666"/>
                </a:solidFill>
                <a:latin typeface="Arial" panose="020B0604020202020204" pitchFamily="34" charset="0"/>
              </a:defRPr>
            </a:lvl3pPr>
            <a:lvl4pPr marL="1600200" indent="-228600">
              <a:lnSpc>
                <a:spcPts val="2000"/>
              </a:lnSpc>
              <a:buClr>
                <a:srgbClr val="666666"/>
              </a:buClr>
              <a:buSzPct val="36000"/>
              <a:buBlip>
                <a:blip r:embed="rId5"/>
              </a:buBlip>
              <a:defRPr sz="1600">
                <a:solidFill>
                  <a:srgbClr val="666666"/>
                </a:solidFill>
                <a:latin typeface="Arial" panose="020B0604020202020204" pitchFamily="34" charset="0"/>
              </a:defRPr>
            </a:lvl4pPr>
            <a:lvl5pPr marL="2057400" indent="-228600">
              <a:lnSpc>
                <a:spcPts val="2000"/>
              </a:lnSpc>
              <a:buClr>
                <a:srgbClr val="666666"/>
              </a:buClr>
              <a:buFont typeface="Arial" panose="020B0604020202020204" pitchFamily="34" charset="0"/>
              <a:buChar char="-"/>
              <a:defRPr sz="1600">
                <a:solidFill>
                  <a:srgbClr val="666666"/>
                </a:solidFill>
                <a:latin typeface="Arial" panose="020B0604020202020204" pitchFamily="34" charset="0"/>
              </a:defRPr>
            </a:lvl5pPr>
            <a:lvl6pPr marL="2514600" indent="-228600" eaLnBrk="0" fontAlgn="base" hangingPunct="0">
              <a:lnSpc>
                <a:spcPts val="2000"/>
              </a:lnSpc>
              <a:spcBef>
                <a:spcPct val="0"/>
              </a:spcBef>
              <a:spcAft>
                <a:spcPct val="0"/>
              </a:spcAft>
              <a:buClr>
                <a:srgbClr val="666666"/>
              </a:buClr>
              <a:buFont typeface="Arial" panose="020B0604020202020204" pitchFamily="34" charset="0"/>
              <a:buChar char="-"/>
              <a:defRPr sz="1600">
                <a:solidFill>
                  <a:srgbClr val="666666"/>
                </a:solidFill>
                <a:latin typeface="Arial" panose="020B0604020202020204" pitchFamily="34" charset="0"/>
              </a:defRPr>
            </a:lvl6pPr>
            <a:lvl7pPr marL="2971800" indent="-228600" eaLnBrk="0" fontAlgn="base" hangingPunct="0">
              <a:lnSpc>
                <a:spcPts val="2000"/>
              </a:lnSpc>
              <a:spcBef>
                <a:spcPct val="0"/>
              </a:spcBef>
              <a:spcAft>
                <a:spcPct val="0"/>
              </a:spcAft>
              <a:buClr>
                <a:srgbClr val="666666"/>
              </a:buClr>
              <a:buFont typeface="Arial" panose="020B0604020202020204" pitchFamily="34" charset="0"/>
              <a:buChar char="-"/>
              <a:defRPr sz="1600">
                <a:solidFill>
                  <a:srgbClr val="666666"/>
                </a:solidFill>
                <a:latin typeface="Arial" panose="020B0604020202020204" pitchFamily="34" charset="0"/>
              </a:defRPr>
            </a:lvl7pPr>
            <a:lvl8pPr marL="3429000" indent="-228600" eaLnBrk="0" fontAlgn="base" hangingPunct="0">
              <a:lnSpc>
                <a:spcPts val="2000"/>
              </a:lnSpc>
              <a:spcBef>
                <a:spcPct val="0"/>
              </a:spcBef>
              <a:spcAft>
                <a:spcPct val="0"/>
              </a:spcAft>
              <a:buClr>
                <a:srgbClr val="666666"/>
              </a:buClr>
              <a:buFont typeface="Arial" panose="020B0604020202020204" pitchFamily="34" charset="0"/>
              <a:buChar char="-"/>
              <a:defRPr sz="1600">
                <a:solidFill>
                  <a:srgbClr val="666666"/>
                </a:solidFill>
                <a:latin typeface="Arial" panose="020B0604020202020204" pitchFamily="34" charset="0"/>
              </a:defRPr>
            </a:lvl8pPr>
            <a:lvl9pPr marL="3886200" indent="-228600" eaLnBrk="0" fontAlgn="base" hangingPunct="0">
              <a:lnSpc>
                <a:spcPts val="2000"/>
              </a:lnSpc>
              <a:spcBef>
                <a:spcPct val="0"/>
              </a:spcBef>
              <a:spcAft>
                <a:spcPct val="0"/>
              </a:spcAft>
              <a:buClr>
                <a:srgbClr val="666666"/>
              </a:buClr>
              <a:buFont typeface="Arial" panose="020B0604020202020204" pitchFamily="34" charset="0"/>
              <a:buChar char="-"/>
              <a:defRPr sz="1600">
                <a:solidFill>
                  <a:srgbClr val="666666"/>
                </a:solidFill>
                <a:latin typeface="Arial" panose="020B0604020202020204" pitchFamily="34" charset="0"/>
              </a:defRPr>
            </a:lvl9pPr>
          </a:lstStyle>
          <a:p>
            <a:pPr algn="ctr" eaLnBrk="1" hangingPunct="1">
              <a:spcAft>
                <a:spcPct val="0"/>
              </a:spcAft>
              <a:buFontTx/>
              <a:buNone/>
            </a:pPr>
            <a:endParaRPr lang="fr-FR" altLang="fr-FR" sz="2000">
              <a:solidFill>
                <a:schemeClr val="accent2"/>
              </a:solidFill>
              <a:latin typeface="+mn-lt"/>
            </a:endParaRPr>
          </a:p>
        </p:txBody>
      </p:sp>
      <p:sp>
        <p:nvSpPr>
          <p:cNvPr id="45" name="AutoShape 48"/>
          <p:cNvSpPr>
            <a:spLocks noChangeArrowheads="1"/>
          </p:cNvSpPr>
          <p:nvPr/>
        </p:nvSpPr>
        <p:spPr bwMode="auto">
          <a:xfrm rot="-493152">
            <a:off x="3620264" y="4135983"/>
            <a:ext cx="211138" cy="282575"/>
          </a:xfrm>
          <a:prstGeom prst="lightningBol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Aft>
                <a:spcPts val="400"/>
              </a:spcAft>
              <a:buFont typeface="Arial" panose="020B0604020202020204" pitchFamily="34" charset="0"/>
              <a:defRPr sz="2200">
                <a:solidFill>
                  <a:schemeClr val="tx2"/>
                </a:solidFill>
                <a:latin typeface="Arial" panose="020B0604020202020204" pitchFamily="34" charset="0"/>
              </a:defRPr>
            </a:lvl1pPr>
            <a:lvl2pPr marL="742950" indent="-285750">
              <a:lnSpc>
                <a:spcPts val="2000"/>
              </a:lnSpc>
              <a:buSzPct val="90000"/>
              <a:buBlip>
                <a:blip r:embed="rId4"/>
              </a:buBlip>
              <a:defRPr sz="1600">
                <a:solidFill>
                  <a:srgbClr val="666666"/>
                </a:solidFill>
                <a:latin typeface="Arial" panose="020B0604020202020204" pitchFamily="34" charset="0"/>
              </a:defRPr>
            </a:lvl2pPr>
            <a:lvl3pPr marL="1143000" indent="-228600">
              <a:lnSpc>
                <a:spcPts val="2000"/>
              </a:lnSpc>
              <a:buSzPct val="36000"/>
              <a:buFont typeface="Arial" panose="020B0604020202020204" pitchFamily="34" charset="0"/>
              <a:defRPr sz="1600">
                <a:solidFill>
                  <a:srgbClr val="666666"/>
                </a:solidFill>
                <a:latin typeface="Arial" panose="020B0604020202020204" pitchFamily="34" charset="0"/>
              </a:defRPr>
            </a:lvl3pPr>
            <a:lvl4pPr marL="1600200" indent="-228600">
              <a:lnSpc>
                <a:spcPts val="2000"/>
              </a:lnSpc>
              <a:buClr>
                <a:srgbClr val="666666"/>
              </a:buClr>
              <a:buSzPct val="36000"/>
              <a:buBlip>
                <a:blip r:embed="rId5"/>
              </a:buBlip>
              <a:defRPr sz="1600">
                <a:solidFill>
                  <a:srgbClr val="666666"/>
                </a:solidFill>
                <a:latin typeface="Arial" panose="020B0604020202020204" pitchFamily="34" charset="0"/>
              </a:defRPr>
            </a:lvl4pPr>
            <a:lvl5pPr marL="2057400" indent="-228600">
              <a:lnSpc>
                <a:spcPts val="2000"/>
              </a:lnSpc>
              <a:buClr>
                <a:srgbClr val="666666"/>
              </a:buClr>
              <a:buFont typeface="Arial" panose="020B0604020202020204" pitchFamily="34" charset="0"/>
              <a:buChar char="-"/>
              <a:defRPr sz="1600">
                <a:solidFill>
                  <a:srgbClr val="666666"/>
                </a:solidFill>
                <a:latin typeface="Arial" panose="020B0604020202020204" pitchFamily="34" charset="0"/>
              </a:defRPr>
            </a:lvl5pPr>
            <a:lvl6pPr marL="2514600" indent="-228600" eaLnBrk="0" fontAlgn="base" hangingPunct="0">
              <a:lnSpc>
                <a:spcPts val="2000"/>
              </a:lnSpc>
              <a:spcBef>
                <a:spcPct val="0"/>
              </a:spcBef>
              <a:spcAft>
                <a:spcPct val="0"/>
              </a:spcAft>
              <a:buClr>
                <a:srgbClr val="666666"/>
              </a:buClr>
              <a:buFont typeface="Arial" panose="020B0604020202020204" pitchFamily="34" charset="0"/>
              <a:buChar char="-"/>
              <a:defRPr sz="1600">
                <a:solidFill>
                  <a:srgbClr val="666666"/>
                </a:solidFill>
                <a:latin typeface="Arial" panose="020B0604020202020204" pitchFamily="34" charset="0"/>
              </a:defRPr>
            </a:lvl6pPr>
            <a:lvl7pPr marL="2971800" indent="-228600" eaLnBrk="0" fontAlgn="base" hangingPunct="0">
              <a:lnSpc>
                <a:spcPts val="2000"/>
              </a:lnSpc>
              <a:spcBef>
                <a:spcPct val="0"/>
              </a:spcBef>
              <a:spcAft>
                <a:spcPct val="0"/>
              </a:spcAft>
              <a:buClr>
                <a:srgbClr val="666666"/>
              </a:buClr>
              <a:buFont typeface="Arial" panose="020B0604020202020204" pitchFamily="34" charset="0"/>
              <a:buChar char="-"/>
              <a:defRPr sz="1600">
                <a:solidFill>
                  <a:srgbClr val="666666"/>
                </a:solidFill>
                <a:latin typeface="Arial" panose="020B0604020202020204" pitchFamily="34" charset="0"/>
              </a:defRPr>
            </a:lvl7pPr>
            <a:lvl8pPr marL="3429000" indent="-228600" eaLnBrk="0" fontAlgn="base" hangingPunct="0">
              <a:lnSpc>
                <a:spcPts val="2000"/>
              </a:lnSpc>
              <a:spcBef>
                <a:spcPct val="0"/>
              </a:spcBef>
              <a:spcAft>
                <a:spcPct val="0"/>
              </a:spcAft>
              <a:buClr>
                <a:srgbClr val="666666"/>
              </a:buClr>
              <a:buFont typeface="Arial" panose="020B0604020202020204" pitchFamily="34" charset="0"/>
              <a:buChar char="-"/>
              <a:defRPr sz="1600">
                <a:solidFill>
                  <a:srgbClr val="666666"/>
                </a:solidFill>
                <a:latin typeface="Arial" panose="020B0604020202020204" pitchFamily="34" charset="0"/>
              </a:defRPr>
            </a:lvl8pPr>
            <a:lvl9pPr marL="3886200" indent="-228600" eaLnBrk="0" fontAlgn="base" hangingPunct="0">
              <a:lnSpc>
                <a:spcPts val="2000"/>
              </a:lnSpc>
              <a:spcBef>
                <a:spcPct val="0"/>
              </a:spcBef>
              <a:spcAft>
                <a:spcPct val="0"/>
              </a:spcAft>
              <a:buClr>
                <a:srgbClr val="666666"/>
              </a:buClr>
              <a:buFont typeface="Arial" panose="020B0604020202020204" pitchFamily="34" charset="0"/>
              <a:buChar char="-"/>
              <a:defRPr sz="1600">
                <a:solidFill>
                  <a:srgbClr val="666666"/>
                </a:solidFill>
                <a:latin typeface="Arial" panose="020B0604020202020204" pitchFamily="34" charset="0"/>
              </a:defRPr>
            </a:lvl9pPr>
          </a:lstStyle>
          <a:p>
            <a:pPr eaLnBrk="1" hangingPunct="1">
              <a:spcAft>
                <a:spcPct val="0"/>
              </a:spcAft>
              <a:buFontTx/>
              <a:buNone/>
            </a:pPr>
            <a:endParaRPr lang="fr-FR" altLang="fr-FR" sz="1800">
              <a:solidFill>
                <a:schemeClr val="tx1"/>
              </a:solidFill>
              <a:latin typeface="+mn-lt"/>
            </a:endParaRPr>
          </a:p>
        </p:txBody>
      </p:sp>
      <p:sp>
        <p:nvSpPr>
          <p:cNvPr id="46" name="Line 49"/>
          <p:cNvSpPr>
            <a:spLocks noChangeShapeType="1"/>
          </p:cNvSpPr>
          <p:nvPr/>
        </p:nvSpPr>
        <p:spPr bwMode="auto">
          <a:xfrm>
            <a:off x="1808927" y="4699545"/>
            <a:ext cx="5629275" cy="0"/>
          </a:xfrm>
          <a:prstGeom prst="line">
            <a:avLst/>
          </a:prstGeom>
          <a:noFill/>
          <a:ln w="9525">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7" name="Rectangle 50"/>
          <p:cNvSpPr>
            <a:spLocks noChangeArrowheads="1"/>
          </p:cNvSpPr>
          <p:nvPr/>
        </p:nvSpPr>
        <p:spPr bwMode="auto">
          <a:xfrm>
            <a:off x="3613914" y="4464595"/>
            <a:ext cx="463550" cy="73025"/>
          </a:xfrm>
          <a:prstGeom prst="rect">
            <a:avLst/>
          </a:prstGeom>
          <a:blipFill dpi="0" rotWithShape="0">
            <a:blip r:embed="rId10"/>
            <a:srcRect/>
            <a:tile tx="0" ty="0" sx="100000" sy="100000" flip="none" algn="tl"/>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Aft>
                <a:spcPts val="400"/>
              </a:spcAft>
              <a:buFont typeface="Arial" panose="020B0604020202020204" pitchFamily="34" charset="0"/>
              <a:defRPr sz="2200">
                <a:solidFill>
                  <a:schemeClr val="tx2"/>
                </a:solidFill>
                <a:latin typeface="Arial" panose="020B0604020202020204" pitchFamily="34" charset="0"/>
              </a:defRPr>
            </a:lvl1pPr>
            <a:lvl2pPr marL="742950" indent="-285750">
              <a:lnSpc>
                <a:spcPts val="2000"/>
              </a:lnSpc>
              <a:buSzPct val="90000"/>
              <a:buBlip>
                <a:blip r:embed="rId4"/>
              </a:buBlip>
              <a:defRPr sz="1600">
                <a:solidFill>
                  <a:srgbClr val="666666"/>
                </a:solidFill>
                <a:latin typeface="Arial" panose="020B0604020202020204" pitchFamily="34" charset="0"/>
              </a:defRPr>
            </a:lvl2pPr>
            <a:lvl3pPr marL="1143000" indent="-228600">
              <a:lnSpc>
                <a:spcPts val="2000"/>
              </a:lnSpc>
              <a:buSzPct val="36000"/>
              <a:buFont typeface="Arial" panose="020B0604020202020204" pitchFamily="34" charset="0"/>
              <a:defRPr sz="1600">
                <a:solidFill>
                  <a:srgbClr val="666666"/>
                </a:solidFill>
                <a:latin typeface="Arial" panose="020B0604020202020204" pitchFamily="34" charset="0"/>
              </a:defRPr>
            </a:lvl3pPr>
            <a:lvl4pPr marL="1600200" indent="-228600">
              <a:lnSpc>
                <a:spcPts val="2000"/>
              </a:lnSpc>
              <a:buClr>
                <a:srgbClr val="666666"/>
              </a:buClr>
              <a:buSzPct val="36000"/>
              <a:buBlip>
                <a:blip r:embed="rId5"/>
              </a:buBlip>
              <a:defRPr sz="1600">
                <a:solidFill>
                  <a:srgbClr val="666666"/>
                </a:solidFill>
                <a:latin typeface="Arial" panose="020B0604020202020204" pitchFamily="34" charset="0"/>
              </a:defRPr>
            </a:lvl4pPr>
            <a:lvl5pPr marL="2057400" indent="-228600">
              <a:lnSpc>
                <a:spcPts val="2000"/>
              </a:lnSpc>
              <a:buClr>
                <a:srgbClr val="666666"/>
              </a:buClr>
              <a:buFont typeface="Arial" panose="020B0604020202020204" pitchFamily="34" charset="0"/>
              <a:buChar char="-"/>
              <a:defRPr sz="1600">
                <a:solidFill>
                  <a:srgbClr val="666666"/>
                </a:solidFill>
                <a:latin typeface="Arial" panose="020B0604020202020204" pitchFamily="34" charset="0"/>
              </a:defRPr>
            </a:lvl5pPr>
            <a:lvl6pPr marL="2514600" indent="-228600" eaLnBrk="0" fontAlgn="base" hangingPunct="0">
              <a:lnSpc>
                <a:spcPts val="2000"/>
              </a:lnSpc>
              <a:spcBef>
                <a:spcPct val="0"/>
              </a:spcBef>
              <a:spcAft>
                <a:spcPct val="0"/>
              </a:spcAft>
              <a:buClr>
                <a:srgbClr val="666666"/>
              </a:buClr>
              <a:buFont typeface="Arial" panose="020B0604020202020204" pitchFamily="34" charset="0"/>
              <a:buChar char="-"/>
              <a:defRPr sz="1600">
                <a:solidFill>
                  <a:srgbClr val="666666"/>
                </a:solidFill>
                <a:latin typeface="Arial" panose="020B0604020202020204" pitchFamily="34" charset="0"/>
              </a:defRPr>
            </a:lvl6pPr>
            <a:lvl7pPr marL="2971800" indent="-228600" eaLnBrk="0" fontAlgn="base" hangingPunct="0">
              <a:lnSpc>
                <a:spcPts val="2000"/>
              </a:lnSpc>
              <a:spcBef>
                <a:spcPct val="0"/>
              </a:spcBef>
              <a:spcAft>
                <a:spcPct val="0"/>
              </a:spcAft>
              <a:buClr>
                <a:srgbClr val="666666"/>
              </a:buClr>
              <a:buFont typeface="Arial" panose="020B0604020202020204" pitchFamily="34" charset="0"/>
              <a:buChar char="-"/>
              <a:defRPr sz="1600">
                <a:solidFill>
                  <a:srgbClr val="666666"/>
                </a:solidFill>
                <a:latin typeface="Arial" panose="020B0604020202020204" pitchFamily="34" charset="0"/>
              </a:defRPr>
            </a:lvl7pPr>
            <a:lvl8pPr marL="3429000" indent="-228600" eaLnBrk="0" fontAlgn="base" hangingPunct="0">
              <a:lnSpc>
                <a:spcPts val="2000"/>
              </a:lnSpc>
              <a:spcBef>
                <a:spcPct val="0"/>
              </a:spcBef>
              <a:spcAft>
                <a:spcPct val="0"/>
              </a:spcAft>
              <a:buClr>
                <a:srgbClr val="666666"/>
              </a:buClr>
              <a:buFont typeface="Arial" panose="020B0604020202020204" pitchFamily="34" charset="0"/>
              <a:buChar char="-"/>
              <a:defRPr sz="1600">
                <a:solidFill>
                  <a:srgbClr val="666666"/>
                </a:solidFill>
                <a:latin typeface="Arial" panose="020B0604020202020204" pitchFamily="34" charset="0"/>
              </a:defRPr>
            </a:lvl8pPr>
            <a:lvl9pPr marL="3886200" indent="-228600" eaLnBrk="0" fontAlgn="base" hangingPunct="0">
              <a:lnSpc>
                <a:spcPts val="2000"/>
              </a:lnSpc>
              <a:spcBef>
                <a:spcPct val="0"/>
              </a:spcBef>
              <a:spcAft>
                <a:spcPct val="0"/>
              </a:spcAft>
              <a:buClr>
                <a:srgbClr val="666666"/>
              </a:buClr>
              <a:buFont typeface="Arial" panose="020B0604020202020204" pitchFamily="34" charset="0"/>
              <a:buChar char="-"/>
              <a:defRPr sz="1600">
                <a:solidFill>
                  <a:srgbClr val="666666"/>
                </a:solidFill>
                <a:latin typeface="Arial" panose="020B0604020202020204" pitchFamily="34" charset="0"/>
              </a:defRPr>
            </a:lvl9pPr>
          </a:lstStyle>
          <a:p>
            <a:pPr eaLnBrk="1" hangingPunct="1">
              <a:spcAft>
                <a:spcPct val="0"/>
              </a:spcAft>
              <a:buFontTx/>
              <a:buNone/>
            </a:pPr>
            <a:endParaRPr lang="fr-FR" altLang="fr-FR" sz="1800">
              <a:solidFill>
                <a:schemeClr val="tx1"/>
              </a:solidFill>
              <a:latin typeface="+mn-lt"/>
            </a:endParaRPr>
          </a:p>
        </p:txBody>
      </p:sp>
      <p:sp>
        <p:nvSpPr>
          <p:cNvPr id="48" name="Line 51"/>
          <p:cNvSpPr>
            <a:spLocks noChangeShapeType="1"/>
          </p:cNvSpPr>
          <p:nvPr/>
        </p:nvSpPr>
        <p:spPr bwMode="auto">
          <a:xfrm flipH="1">
            <a:off x="3353499" y="4492087"/>
            <a:ext cx="247650" cy="0"/>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0" name="Line 53"/>
          <p:cNvSpPr>
            <a:spLocks noChangeShapeType="1"/>
          </p:cNvSpPr>
          <p:nvPr/>
        </p:nvSpPr>
        <p:spPr bwMode="auto">
          <a:xfrm>
            <a:off x="1799402" y="4670970"/>
            <a:ext cx="0" cy="666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1" name="Rectangle 54"/>
          <p:cNvSpPr>
            <a:spLocks noChangeArrowheads="1"/>
          </p:cNvSpPr>
          <p:nvPr/>
        </p:nvSpPr>
        <p:spPr bwMode="auto">
          <a:xfrm>
            <a:off x="7335014" y="4628789"/>
            <a:ext cx="606425" cy="260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Aft>
                <a:spcPts val="400"/>
              </a:spcAft>
              <a:buFont typeface="Arial" panose="020B0604020202020204" pitchFamily="34" charset="0"/>
              <a:defRPr sz="2200">
                <a:solidFill>
                  <a:schemeClr val="tx2"/>
                </a:solidFill>
                <a:latin typeface="Arial" panose="020B0604020202020204" pitchFamily="34" charset="0"/>
              </a:defRPr>
            </a:lvl1pPr>
            <a:lvl2pPr marL="742950" indent="-285750">
              <a:lnSpc>
                <a:spcPts val="2000"/>
              </a:lnSpc>
              <a:buSzPct val="90000"/>
              <a:buBlip>
                <a:blip r:embed="rId4"/>
              </a:buBlip>
              <a:defRPr sz="1600">
                <a:solidFill>
                  <a:srgbClr val="666666"/>
                </a:solidFill>
                <a:latin typeface="Arial" panose="020B0604020202020204" pitchFamily="34" charset="0"/>
              </a:defRPr>
            </a:lvl2pPr>
            <a:lvl3pPr marL="1143000" indent="-228600">
              <a:lnSpc>
                <a:spcPts val="2000"/>
              </a:lnSpc>
              <a:buSzPct val="36000"/>
              <a:buFont typeface="Arial" panose="020B0604020202020204" pitchFamily="34" charset="0"/>
              <a:defRPr sz="1600">
                <a:solidFill>
                  <a:srgbClr val="666666"/>
                </a:solidFill>
                <a:latin typeface="Arial" panose="020B0604020202020204" pitchFamily="34" charset="0"/>
              </a:defRPr>
            </a:lvl3pPr>
            <a:lvl4pPr marL="1600200" indent="-228600">
              <a:lnSpc>
                <a:spcPts val="2000"/>
              </a:lnSpc>
              <a:buClr>
                <a:srgbClr val="666666"/>
              </a:buClr>
              <a:buSzPct val="36000"/>
              <a:buBlip>
                <a:blip r:embed="rId5"/>
              </a:buBlip>
              <a:defRPr sz="1600">
                <a:solidFill>
                  <a:srgbClr val="666666"/>
                </a:solidFill>
                <a:latin typeface="Arial" panose="020B0604020202020204" pitchFamily="34" charset="0"/>
              </a:defRPr>
            </a:lvl4pPr>
            <a:lvl5pPr marL="2057400" indent="-228600">
              <a:lnSpc>
                <a:spcPts val="2000"/>
              </a:lnSpc>
              <a:buClr>
                <a:srgbClr val="666666"/>
              </a:buClr>
              <a:buFont typeface="Arial" panose="020B0604020202020204" pitchFamily="34" charset="0"/>
              <a:buChar char="-"/>
              <a:defRPr sz="1600">
                <a:solidFill>
                  <a:srgbClr val="666666"/>
                </a:solidFill>
                <a:latin typeface="Arial" panose="020B0604020202020204" pitchFamily="34" charset="0"/>
              </a:defRPr>
            </a:lvl5pPr>
            <a:lvl6pPr marL="2514600" indent="-228600" eaLnBrk="0" fontAlgn="base" hangingPunct="0">
              <a:lnSpc>
                <a:spcPts val="2000"/>
              </a:lnSpc>
              <a:spcBef>
                <a:spcPct val="0"/>
              </a:spcBef>
              <a:spcAft>
                <a:spcPct val="0"/>
              </a:spcAft>
              <a:buClr>
                <a:srgbClr val="666666"/>
              </a:buClr>
              <a:buFont typeface="Arial" panose="020B0604020202020204" pitchFamily="34" charset="0"/>
              <a:buChar char="-"/>
              <a:defRPr sz="1600">
                <a:solidFill>
                  <a:srgbClr val="666666"/>
                </a:solidFill>
                <a:latin typeface="Arial" panose="020B0604020202020204" pitchFamily="34" charset="0"/>
              </a:defRPr>
            </a:lvl6pPr>
            <a:lvl7pPr marL="2971800" indent="-228600" eaLnBrk="0" fontAlgn="base" hangingPunct="0">
              <a:lnSpc>
                <a:spcPts val="2000"/>
              </a:lnSpc>
              <a:spcBef>
                <a:spcPct val="0"/>
              </a:spcBef>
              <a:spcAft>
                <a:spcPct val="0"/>
              </a:spcAft>
              <a:buClr>
                <a:srgbClr val="666666"/>
              </a:buClr>
              <a:buFont typeface="Arial" panose="020B0604020202020204" pitchFamily="34" charset="0"/>
              <a:buChar char="-"/>
              <a:defRPr sz="1600">
                <a:solidFill>
                  <a:srgbClr val="666666"/>
                </a:solidFill>
                <a:latin typeface="Arial" panose="020B0604020202020204" pitchFamily="34" charset="0"/>
              </a:defRPr>
            </a:lvl7pPr>
            <a:lvl8pPr marL="3429000" indent="-228600" eaLnBrk="0" fontAlgn="base" hangingPunct="0">
              <a:lnSpc>
                <a:spcPts val="2000"/>
              </a:lnSpc>
              <a:spcBef>
                <a:spcPct val="0"/>
              </a:spcBef>
              <a:spcAft>
                <a:spcPct val="0"/>
              </a:spcAft>
              <a:buClr>
                <a:srgbClr val="666666"/>
              </a:buClr>
              <a:buFont typeface="Arial" panose="020B0604020202020204" pitchFamily="34" charset="0"/>
              <a:buChar char="-"/>
              <a:defRPr sz="1600">
                <a:solidFill>
                  <a:srgbClr val="666666"/>
                </a:solidFill>
                <a:latin typeface="Arial" panose="020B0604020202020204" pitchFamily="34" charset="0"/>
              </a:defRPr>
            </a:lvl8pPr>
            <a:lvl9pPr marL="3886200" indent="-228600" eaLnBrk="0" fontAlgn="base" hangingPunct="0">
              <a:lnSpc>
                <a:spcPts val="2000"/>
              </a:lnSpc>
              <a:spcBef>
                <a:spcPct val="0"/>
              </a:spcBef>
              <a:spcAft>
                <a:spcPct val="0"/>
              </a:spcAft>
              <a:buClr>
                <a:srgbClr val="666666"/>
              </a:buClr>
              <a:buFont typeface="Arial" panose="020B0604020202020204" pitchFamily="34" charset="0"/>
              <a:buChar char="-"/>
              <a:defRPr sz="1600">
                <a:solidFill>
                  <a:srgbClr val="666666"/>
                </a:solidFill>
                <a:latin typeface="Arial" panose="020B0604020202020204" pitchFamily="34" charset="0"/>
              </a:defRPr>
            </a:lvl9pPr>
          </a:lstStyle>
          <a:p>
            <a:pPr algn="ctr" eaLnBrk="1" hangingPunct="1">
              <a:lnSpc>
                <a:spcPct val="110000"/>
              </a:lnSpc>
              <a:spcAft>
                <a:spcPct val="0"/>
              </a:spcAft>
              <a:buFont typeface="Wingdings" panose="05000000000000000000" pitchFamily="2" charset="2"/>
              <a:buNone/>
            </a:pPr>
            <a:r>
              <a:rPr lang="en-US" altLang="ja-JP" sz="1000" b="1" i="1" smtClean="0">
                <a:solidFill>
                  <a:schemeClr val="tx1"/>
                </a:solidFill>
                <a:latin typeface="+mn-lt"/>
                <a:ea typeface="ＭＳ Ｐゴシック" panose="020B0600070205080204" pitchFamily="34" charset="-128"/>
                <a:cs typeface="Arial" panose="020B0604020202020204" pitchFamily="34" charset="0"/>
              </a:rPr>
              <a:t>113 </a:t>
            </a:r>
            <a:r>
              <a:rPr lang="en-US" altLang="ja-JP" sz="1000" b="1" i="1">
                <a:solidFill>
                  <a:schemeClr val="tx1"/>
                </a:solidFill>
                <a:latin typeface="+mn-lt"/>
                <a:ea typeface="ＭＳ Ｐゴシック" panose="020B0600070205080204" pitchFamily="34" charset="-128"/>
                <a:cs typeface="Arial" panose="020B0604020202020204" pitchFamily="34" charset="0"/>
              </a:rPr>
              <a:t>m</a:t>
            </a:r>
          </a:p>
        </p:txBody>
      </p:sp>
      <p:sp>
        <p:nvSpPr>
          <p:cNvPr id="52" name="Rectangle 55"/>
          <p:cNvSpPr>
            <a:spLocks noChangeArrowheads="1"/>
          </p:cNvSpPr>
          <p:nvPr/>
        </p:nvSpPr>
        <p:spPr bwMode="auto">
          <a:xfrm>
            <a:off x="4074289" y="4463008"/>
            <a:ext cx="3344863" cy="76200"/>
          </a:xfrm>
          <a:prstGeom prst="rect">
            <a:avLst/>
          </a:prstGeom>
          <a:blipFill dpi="0" rotWithShape="0">
            <a:blip r:embed="rId9"/>
            <a:srcRect/>
            <a:tile tx="0" ty="0" sx="100000" sy="100000" flip="none" algn="tl"/>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Aft>
                <a:spcPts val="400"/>
              </a:spcAft>
              <a:buFont typeface="Arial" panose="020B0604020202020204" pitchFamily="34" charset="0"/>
              <a:defRPr sz="2200">
                <a:solidFill>
                  <a:schemeClr val="tx2"/>
                </a:solidFill>
                <a:latin typeface="Arial" panose="020B0604020202020204" pitchFamily="34" charset="0"/>
              </a:defRPr>
            </a:lvl1pPr>
            <a:lvl2pPr marL="742950" indent="-285750">
              <a:lnSpc>
                <a:spcPts val="2000"/>
              </a:lnSpc>
              <a:buSzPct val="90000"/>
              <a:buBlip>
                <a:blip r:embed="rId4"/>
              </a:buBlip>
              <a:defRPr sz="1600">
                <a:solidFill>
                  <a:srgbClr val="666666"/>
                </a:solidFill>
                <a:latin typeface="Arial" panose="020B0604020202020204" pitchFamily="34" charset="0"/>
              </a:defRPr>
            </a:lvl2pPr>
            <a:lvl3pPr marL="1143000" indent="-228600">
              <a:lnSpc>
                <a:spcPts val="2000"/>
              </a:lnSpc>
              <a:buSzPct val="36000"/>
              <a:buFont typeface="Arial" panose="020B0604020202020204" pitchFamily="34" charset="0"/>
              <a:defRPr sz="1600">
                <a:solidFill>
                  <a:srgbClr val="666666"/>
                </a:solidFill>
                <a:latin typeface="Arial" panose="020B0604020202020204" pitchFamily="34" charset="0"/>
              </a:defRPr>
            </a:lvl3pPr>
            <a:lvl4pPr marL="1600200" indent="-228600">
              <a:lnSpc>
                <a:spcPts val="2000"/>
              </a:lnSpc>
              <a:buClr>
                <a:srgbClr val="666666"/>
              </a:buClr>
              <a:buSzPct val="36000"/>
              <a:buBlip>
                <a:blip r:embed="rId5"/>
              </a:buBlip>
              <a:defRPr sz="1600">
                <a:solidFill>
                  <a:srgbClr val="666666"/>
                </a:solidFill>
                <a:latin typeface="Arial" panose="020B0604020202020204" pitchFamily="34" charset="0"/>
              </a:defRPr>
            </a:lvl4pPr>
            <a:lvl5pPr marL="2057400" indent="-228600">
              <a:lnSpc>
                <a:spcPts val="2000"/>
              </a:lnSpc>
              <a:buClr>
                <a:srgbClr val="666666"/>
              </a:buClr>
              <a:buFont typeface="Arial" panose="020B0604020202020204" pitchFamily="34" charset="0"/>
              <a:buChar char="-"/>
              <a:defRPr sz="1600">
                <a:solidFill>
                  <a:srgbClr val="666666"/>
                </a:solidFill>
                <a:latin typeface="Arial" panose="020B0604020202020204" pitchFamily="34" charset="0"/>
              </a:defRPr>
            </a:lvl5pPr>
            <a:lvl6pPr marL="2514600" indent="-228600" eaLnBrk="0" fontAlgn="base" hangingPunct="0">
              <a:lnSpc>
                <a:spcPts val="2000"/>
              </a:lnSpc>
              <a:spcBef>
                <a:spcPct val="0"/>
              </a:spcBef>
              <a:spcAft>
                <a:spcPct val="0"/>
              </a:spcAft>
              <a:buClr>
                <a:srgbClr val="666666"/>
              </a:buClr>
              <a:buFont typeface="Arial" panose="020B0604020202020204" pitchFamily="34" charset="0"/>
              <a:buChar char="-"/>
              <a:defRPr sz="1600">
                <a:solidFill>
                  <a:srgbClr val="666666"/>
                </a:solidFill>
                <a:latin typeface="Arial" panose="020B0604020202020204" pitchFamily="34" charset="0"/>
              </a:defRPr>
            </a:lvl6pPr>
            <a:lvl7pPr marL="2971800" indent="-228600" eaLnBrk="0" fontAlgn="base" hangingPunct="0">
              <a:lnSpc>
                <a:spcPts val="2000"/>
              </a:lnSpc>
              <a:spcBef>
                <a:spcPct val="0"/>
              </a:spcBef>
              <a:spcAft>
                <a:spcPct val="0"/>
              </a:spcAft>
              <a:buClr>
                <a:srgbClr val="666666"/>
              </a:buClr>
              <a:buFont typeface="Arial" panose="020B0604020202020204" pitchFamily="34" charset="0"/>
              <a:buChar char="-"/>
              <a:defRPr sz="1600">
                <a:solidFill>
                  <a:srgbClr val="666666"/>
                </a:solidFill>
                <a:latin typeface="Arial" panose="020B0604020202020204" pitchFamily="34" charset="0"/>
              </a:defRPr>
            </a:lvl7pPr>
            <a:lvl8pPr marL="3429000" indent="-228600" eaLnBrk="0" fontAlgn="base" hangingPunct="0">
              <a:lnSpc>
                <a:spcPts val="2000"/>
              </a:lnSpc>
              <a:spcBef>
                <a:spcPct val="0"/>
              </a:spcBef>
              <a:spcAft>
                <a:spcPct val="0"/>
              </a:spcAft>
              <a:buClr>
                <a:srgbClr val="666666"/>
              </a:buClr>
              <a:buFont typeface="Arial" panose="020B0604020202020204" pitchFamily="34" charset="0"/>
              <a:buChar char="-"/>
              <a:defRPr sz="1600">
                <a:solidFill>
                  <a:srgbClr val="666666"/>
                </a:solidFill>
                <a:latin typeface="Arial" panose="020B0604020202020204" pitchFamily="34" charset="0"/>
              </a:defRPr>
            </a:lvl8pPr>
            <a:lvl9pPr marL="3886200" indent="-228600" eaLnBrk="0" fontAlgn="base" hangingPunct="0">
              <a:lnSpc>
                <a:spcPts val="2000"/>
              </a:lnSpc>
              <a:spcBef>
                <a:spcPct val="0"/>
              </a:spcBef>
              <a:spcAft>
                <a:spcPct val="0"/>
              </a:spcAft>
              <a:buClr>
                <a:srgbClr val="666666"/>
              </a:buClr>
              <a:buFont typeface="Arial" panose="020B0604020202020204" pitchFamily="34" charset="0"/>
              <a:buChar char="-"/>
              <a:defRPr sz="1600">
                <a:solidFill>
                  <a:srgbClr val="666666"/>
                </a:solidFill>
                <a:latin typeface="Arial" panose="020B0604020202020204" pitchFamily="34" charset="0"/>
              </a:defRPr>
            </a:lvl9pPr>
          </a:lstStyle>
          <a:p>
            <a:pPr eaLnBrk="1" hangingPunct="1">
              <a:spcAft>
                <a:spcPct val="0"/>
              </a:spcAft>
              <a:buFontTx/>
              <a:buNone/>
            </a:pPr>
            <a:endParaRPr lang="fr-FR" altLang="fr-FR" sz="1800">
              <a:solidFill>
                <a:schemeClr val="tx1"/>
              </a:solidFill>
              <a:latin typeface="+mn-lt"/>
            </a:endParaRPr>
          </a:p>
        </p:txBody>
      </p:sp>
      <p:sp>
        <p:nvSpPr>
          <p:cNvPr id="53" name="Rectangle 56"/>
          <p:cNvSpPr>
            <a:spLocks noChangeArrowheads="1"/>
          </p:cNvSpPr>
          <p:nvPr/>
        </p:nvSpPr>
        <p:spPr bwMode="auto">
          <a:xfrm>
            <a:off x="780227" y="4156620"/>
            <a:ext cx="1311275"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Aft>
                <a:spcPts val="400"/>
              </a:spcAft>
              <a:buFont typeface="Arial" panose="020B0604020202020204" pitchFamily="34" charset="0"/>
              <a:defRPr sz="2200">
                <a:solidFill>
                  <a:schemeClr val="tx2"/>
                </a:solidFill>
                <a:latin typeface="Arial" panose="020B0604020202020204" pitchFamily="34" charset="0"/>
              </a:defRPr>
            </a:lvl1pPr>
            <a:lvl2pPr marL="742950" indent="-285750">
              <a:lnSpc>
                <a:spcPts val="2000"/>
              </a:lnSpc>
              <a:buSzPct val="90000"/>
              <a:buBlip>
                <a:blip r:embed="rId4"/>
              </a:buBlip>
              <a:defRPr sz="1600">
                <a:solidFill>
                  <a:srgbClr val="666666"/>
                </a:solidFill>
                <a:latin typeface="Arial" panose="020B0604020202020204" pitchFamily="34" charset="0"/>
              </a:defRPr>
            </a:lvl2pPr>
            <a:lvl3pPr marL="1143000" indent="-228600">
              <a:lnSpc>
                <a:spcPts val="2000"/>
              </a:lnSpc>
              <a:buSzPct val="36000"/>
              <a:buFont typeface="Arial" panose="020B0604020202020204" pitchFamily="34" charset="0"/>
              <a:defRPr sz="1600">
                <a:solidFill>
                  <a:srgbClr val="666666"/>
                </a:solidFill>
                <a:latin typeface="Arial" panose="020B0604020202020204" pitchFamily="34" charset="0"/>
              </a:defRPr>
            </a:lvl3pPr>
            <a:lvl4pPr marL="1600200" indent="-228600">
              <a:lnSpc>
                <a:spcPts val="2000"/>
              </a:lnSpc>
              <a:buClr>
                <a:srgbClr val="666666"/>
              </a:buClr>
              <a:buSzPct val="36000"/>
              <a:buBlip>
                <a:blip r:embed="rId5"/>
              </a:buBlip>
              <a:defRPr sz="1600">
                <a:solidFill>
                  <a:srgbClr val="666666"/>
                </a:solidFill>
                <a:latin typeface="Arial" panose="020B0604020202020204" pitchFamily="34" charset="0"/>
              </a:defRPr>
            </a:lvl4pPr>
            <a:lvl5pPr marL="2057400" indent="-228600">
              <a:lnSpc>
                <a:spcPts val="2000"/>
              </a:lnSpc>
              <a:buClr>
                <a:srgbClr val="666666"/>
              </a:buClr>
              <a:buFont typeface="Arial" panose="020B0604020202020204" pitchFamily="34" charset="0"/>
              <a:buChar char="-"/>
              <a:defRPr sz="1600">
                <a:solidFill>
                  <a:srgbClr val="666666"/>
                </a:solidFill>
                <a:latin typeface="Arial" panose="020B0604020202020204" pitchFamily="34" charset="0"/>
              </a:defRPr>
            </a:lvl5pPr>
            <a:lvl6pPr marL="2514600" indent="-228600" eaLnBrk="0" fontAlgn="base" hangingPunct="0">
              <a:lnSpc>
                <a:spcPts val="2000"/>
              </a:lnSpc>
              <a:spcBef>
                <a:spcPct val="0"/>
              </a:spcBef>
              <a:spcAft>
                <a:spcPct val="0"/>
              </a:spcAft>
              <a:buClr>
                <a:srgbClr val="666666"/>
              </a:buClr>
              <a:buFont typeface="Arial" panose="020B0604020202020204" pitchFamily="34" charset="0"/>
              <a:buChar char="-"/>
              <a:defRPr sz="1600">
                <a:solidFill>
                  <a:srgbClr val="666666"/>
                </a:solidFill>
                <a:latin typeface="Arial" panose="020B0604020202020204" pitchFamily="34" charset="0"/>
              </a:defRPr>
            </a:lvl6pPr>
            <a:lvl7pPr marL="2971800" indent="-228600" eaLnBrk="0" fontAlgn="base" hangingPunct="0">
              <a:lnSpc>
                <a:spcPts val="2000"/>
              </a:lnSpc>
              <a:spcBef>
                <a:spcPct val="0"/>
              </a:spcBef>
              <a:spcAft>
                <a:spcPct val="0"/>
              </a:spcAft>
              <a:buClr>
                <a:srgbClr val="666666"/>
              </a:buClr>
              <a:buFont typeface="Arial" panose="020B0604020202020204" pitchFamily="34" charset="0"/>
              <a:buChar char="-"/>
              <a:defRPr sz="1600">
                <a:solidFill>
                  <a:srgbClr val="666666"/>
                </a:solidFill>
                <a:latin typeface="Arial" panose="020B0604020202020204" pitchFamily="34" charset="0"/>
              </a:defRPr>
            </a:lvl7pPr>
            <a:lvl8pPr marL="3429000" indent="-228600" eaLnBrk="0" fontAlgn="base" hangingPunct="0">
              <a:lnSpc>
                <a:spcPts val="2000"/>
              </a:lnSpc>
              <a:spcBef>
                <a:spcPct val="0"/>
              </a:spcBef>
              <a:spcAft>
                <a:spcPct val="0"/>
              </a:spcAft>
              <a:buClr>
                <a:srgbClr val="666666"/>
              </a:buClr>
              <a:buFont typeface="Arial" panose="020B0604020202020204" pitchFamily="34" charset="0"/>
              <a:buChar char="-"/>
              <a:defRPr sz="1600">
                <a:solidFill>
                  <a:srgbClr val="666666"/>
                </a:solidFill>
                <a:latin typeface="Arial" panose="020B0604020202020204" pitchFamily="34" charset="0"/>
              </a:defRPr>
            </a:lvl8pPr>
            <a:lvl9pPr marL="3886200" indent="-228600" eaLnBrk="0" fontAlgn="base" hangingPunct="0">
              <a:lnSpc>
                <a:spcPts val="2000"/>
              </a:lnSpc>
              <a:spcBef>
                <a:spcPct val="0"/>
              </a:spcBef>
              <a:spcAft>
                <a:spcPct val="0"/>
              </a:spcAft>
              <a:buClr>
                <a:srgbClr val="666666"/>
              </a:buClr>
              <a:buFont typeface="Arial" panose="020B0604020202020204" pitchFamily="34" charset="0"/>
              <a:buChar char="-"/>
              <a:defRPr sz="1600">
                <a:solidFill>
                  <a:srgbClr val="666666"/>
                </a:solidFill>
                <a:latin typeface="Arial" panose="020B0604020202020204" pitchFamily="34" charset="0"/>
              </a:defRPr>
            </a:lvl9pPr>
          </a:lstStyle>
          <a:p>
            <a:pPr algn="ctr" eaLnBrk="1" hangingPunct="1">
              <a:lnSpc>
                <a:spcPct val="110000"/>
              </a:lnSpc>
              <a:spcAft>
                <a:spcPct val="0"/>
              </a:spcAft>
              <a:buFont typeface="Wingdings" panose="05000000000000000000" pitchFamily="2" charset="2"/>
              <a:buNone/>
            </a:pPr>
            <a:r>
              <a:rPr lang="en-US" altLang="ja-JP" sz="1000" b="1" i="1">
                <a:solidFill>
                  <a:srgbClr val="6666FF"/>
                </a:solidFill>
                <a:latin typeface="+mn-lt"/>
                <a:ea typeface="ＭＳ Ｐゴシック" panose="020B0600070205080204" pitchFamily="34" charset="-128"/>
                <a:cs typeface="Arial" panose="020B0604020202020204" pitchFamily="34" charset="0"/>
              </a:rPr>
              <a:t>He inlet</a:t>
            </a:r>
          </a:p>
        </p:txBody>
      </p:sp>
      <p:sp>
        <p:nvSpPr>
          <p:cNvPr id="54" name="Rectangle 57"/>
          <p:cNvSpPr>
            <a:spLocks noChangeArrowheads="1"/>
          </p:cNvSpPr>
          <p:nvPr/>
        </p:nvSpPr>
        <p:spPr bwMode="auto">
          <a:xfrm>
            <a:off x="7174244" y="4177547"/>
            <a:ext cx="1311275"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Aft>
                <a:spcPts val="400"/>
              </a:spcAft>
              <a:buFont typeface="Arial" panose="020B0604020202020204" pitchFamily="34" charset="0"/>
              <a:defRPr sz="2200">
                <a:solidFill>
                  <a:schemeClr val="tx2"/>
                </a:solidFill>
                <a:latin typeface="Arial" panose="020B0604020202020204" pitchFamily="34" charset="0"/>
              </a:defRPr>
            </a:lvl1pPr>
            <a:lvl2pPr marL="742950" indent="-285750">
              <a:lnSpc>
                <a:spcPts val="2000"/>
              </a:lnSpc>
              <a:buSzPct val="90000"/>
              <a:buBlip>
                <a:blip r:embed="rId4"/>
              </a:buBlip>
              <a:defRPr sz="1600">
                <a:solidFill>
                  <a:srgbClr val="666666"/>
                </a:solidFill>
                <a:latin typeface="Arial" panose="020B0604020202020204" pitchFamily="34" charset="0"/>
              </a:defRPr>
            </a:lvl2pPr>
            <a:lvl3pPr marL="1143000" indent="-228600">
              <a:lnSpc>
                <a:spcPts val="2000"/>
              </a:lnSpc>
              <a:buSzPct val="36000"/>
              <a:buFont typeface="Arial" panose="020B0604020202020204" pitchFamily="34" charset="0"/>
              <a:defRPr sz="1600">
                <a:solidFill>
                  <a:srgbClr val="666666"/>
                </a:solidFill>
                <a:latin typeface="Arial" panose="020B0604020202020204" pitchFamily="34" charset="0"/>
              </a:defRPr>
            </a:lvl3pPr>
            <a:lvl4pPr marL="1600200" indent="-228600">
              <a:lnSpc>
                <a:spcPts val="2000"/>
              </a:lnSpc>
              <a:buClr>
                <a:srgbClr val="666666"/>
              </a:buClr>
              <a:buSzPct val="36000"/>
              <a:buBlip>
                <a:blip r:embed="rId5"/>
              </a:buBlip>
              <a:defRPr sz="1600">
                <a:solidFill>
                  <a:srgbClr val="666666"/>
                </a:solidFill>
                <a:latin typeface="Arial" panose="020B0604020202020204" pitchFamily="34" charset="0"/>
              </a:defRPr>
            </a:lvl4pPr>
            <a:lvl5pPr marL="2057400" indent="-228600">
              <a:lnSpc>
                <a:spcPts val="2000"/>
              </a:lnSpc>
              <a:buClr>
                <a:srgbClr val="666666"/>
              </a:buClr>
              <a:buFont typeface="Arial" panose="020B0604020202020204" pitchFamily="34" charset="0"/>
              <a:buChar char="-"/>
              <a:defRPr sz="1600">
                <a:solidFill>
                  <a:srgbClr val="666666"/>
                </a:solidFill>
                <a:latin typeface="Arial" panose="020B0604020202020204" pitchFamily="34" charset="0"/>
              </a:defRPr>
            </a:lvl5pPr>
            <a:lvl6pPr marL="2514600" indent="-228600" eaLnBrk="0" fontAlgn="base" hangingPunct="0">
              <a:lnSpc>
                <a:spcPts val="2000"/>
              </a:lnSpc>
              <a:spcBef>
                <a:spcPct val="0"/>
              </a:spcBef>
              <a:spcAft>
                <a:spcPct val="0"/>
              </a:spcAft>
              <a:buClr>
                <a:srgbClr val="666666"/>
              </a:buClr>
              <a:buFont typeface="Arial" panose="020B0604020202020204" pitchFamily="34" charset="0"/>
              <a:buChar char="-"/>
              <a:defRPr sz="1600">
                <a:solidFill>
                  <a:srgbClr val="666666"/>
                </a:solidFill>
                <a:latin typeface="Arial" panose="020B0604020202020204" pitchFamily="34" charset="0"/>
              </a:defRPr>
            </a:lvl6pPr>
            <a:lvl7pPr marL="2971800" indent="-228600" eaLnBrk="0" fontAlgn="base" hangingPunct="0">
              <a:lnSpc>
                <a:spcPts val="2000"/>
              </a:lnSpc>
              <a:spcBef>
                <a:spcPct val="0"/>
              </a:spcBef>
              <a:spcAft>
                <a:spcPct val="0"/>
              </a:spcAft>
              <a:buClr>
                <a:srgbClr val="666666"/>
              </a:buClr>
              <a:buFont typeface="Arial" panose="020B0604020202020204" pitchFamily="34" charset="0"/>
              <a:buChar char="-"/>
              <a:defRPr sz="1600">
                <a:solidFill>
                  <a:srgbClr val="666666"/>
                </a:solidFill>
                <a:latin typeface="Arial" panose="020B0604020202020204" pitchFamily="34" charset="0"/>
              </a:defRPr>
            </a:lvl7pPr>
            <a:lvl8pPr marL="3429000" indent="-228600" eaLnBrk="0" fontAlgn="base" hangingPunct="0">
              <a:lnSpc>
                <a:spcPts val="2000"/>
              </a:lnSpc>
              <a:spcBef>
                <a:spcPct val="0"/>
              </a:spcBef>
              <a:spcAft>
                <a:spcPct val="0"/>
              </a:spcAft>
              <a:buClr>
                <a:srgbClr val="666666"/>
              </a:buClr>
              <a:buFont typeface="Arial" panose="020B0604020202020204" pitchFamily="34" charset="0"/>
              <a:buChar char="-"/>
              <a:defRPr sz="1600">
                <a:solidFill>
                  <a:srgbClr val="666666"/>
                </a:solidFill>
                <a:latin typeface="Arial" panose="020B0604020202020204" pitchFamily="34" charset="0"/>
              </a:defRPr>
            </a:lvl8pPr>
            <a:lvl9pPr marL="3886200" indent="-228600" eaLnBrk="0" fontAlgn="base" hangingPunct="0">
              <a:lnSpc>
                <a:spcPts val="2000"/>
              </a:lnSpc>
              <a:spcBef>
                <a:spcPct val="0"/>
              </a:spcBef>
              <a:spcAft>
                <a:spcPct val="0"/>
              </a:spcAft>
              <a:buClr>
                <a:srgbClr val="666666"/>
              </a:buClr>
              <a:buFont typeface="Arial" panose="020B0604020202020204" pitchFamily="34" charset="0"/>
              <a:buChar char="-"/>
              <a:defRPr sz="1600">
                <a:solidFill>
                  <a:srgbClr val="666666"/>
                </a:solidFill>
                <a:latin typeface="Arial" panose="020B0604020202020204" pitchFamily="34" charset="0"/>
              </a:defRPr>
            </a:lvl9pPr>
          </a:lstStyle>
          <a:p>
            <a:pPr algn="ctr" eaLnBrk="1" hangingPunct="1">
              <a:lnSpc>
                <a:spcPct val="110000"/>
              </a:lnSpc>
              <a:spcAft>
                <a:spcPct val="0"/>
              </a:spcAft>
              <a:buFont typeface="Wingdings" panose="05000000000000000000" pitchFamily="2" charset="2"/>
              <a:buNone/>
            </a:pPr>
            <a:r>
              <a:rPr lang="en-US" altLang="ja-JP" sz="1000" b="1" i="1">
                <a:solidFill>
                  <a:srgbClr val="6666FF"/>
                </a:solidFill>
                <a:latin typeface="+mn-lt"/>
                <a:ea typeface="ＭＳ Ｐゴシック" panose="020B0600070205080204" pitchFamily="34" charset="-128"/>
                <a:cs typeface="Arial" panose="020B0604020202020204" pitchFamily="34" charset="0"/>
              </a:rPr>
              <a:t>He outlet</a:t>
            </a:r>
          </a:p>
        </p:txBody>
      </p:sp>
      <p:sp>
        <p:nvSpPr>
          <p:cNvPr id="55" name="Line 58"/>
          <p:cNvSpPr>
            <a:spLocks noChangeShapeType="1"/>
          </p:cNvSpPr>
          <p:nvPr/>
        </p:nvSpPr>
        <p:spPr bwMode="auto">
          <a:xfrm flipV="1">
            <a:off x="1224727" y="4505870"/>
            <a:ext cx="447675" cy="0"/>
          </a:xfrm>
          <a:prstGeom prst="line">
            <a:avLst/>
          </a:prstGeom>
          <a:noFill/>
          <a:ln w="19050">
            <a:solidFill>
              <a:srgbClr val="6666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6" name="Line 59"/>
          <p:cNvSpPr>
            <a:spLocks noChangeShapeType="1"/>
          </p:cNvSpPr>
          <p:nvPr/>
        </p:nvSpPr>
        <p:spPr bwMode="auto">
          <a:xfrm flipV="1">
            <a:off x="7538214" y="4504283"/>
            <a:ext cx="447675" cy="0"/>
          </a:xfrm>
          <a:prstGeom prst="line">
            <a:avLst/>
          </a:prstGeom>
          <a:noFill/>
          <a:ln w="19050">
            <a:solidFill>
              <a:srgbClr val="6666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7" name="Line 70"/>
          <p:cNvSpPr>
            <a:spLocks noChangeShapeType="1"/>
          </p:cNvSpPr>
          <p:nvPr/>
        </p:nvSpPr>
        <p:spPr bwMode="auto">
          <a:xfrm flipH="1">
            <a:off x="3988735" y="3971303"/>
            <a:ext cx="0" cy="452058"/>
          </a:xfrm>
          <a:prstGeom prst="line">
            <a:avLst/>
          </a:prstGeom>
          <a:noFill/>
          <a:ln w="9525">
            <a:solidFill>
              <a:srgbClr val="FF0000"/>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9" name="Line 52"/>
          <p:cNvSpPr>
            <a:spLocks noChangeShapeType="1"/>
          </p:cNvSpPr>
          <p:nvPr/>
        </p:nvSpPr>
        <p:spPr bwMode="auto">
          <a:xfrm>
            <a:off x="4077464" y="4499159"/>
            <a:ext cx="247650" cy="0"/>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77" name="Espace réservé du numéro de diapositive 4"/>
          <p:cNvSpPr txBox="1">
            <a:spLocks/>
          </p:cNvSpPr>
          <p:nvPr/>
        </p:nvSpPr>
        <p:spPr>
          <a:xfrm>
            <a:off x="8544253" y="5004965"/>
            <a:ext cx="470958" cy="107722"/>
          </a:xfrm>
          <a:prstGeom prst="rect">
            <a:avLst/>
          </a:prstGeom>
        </p:spPr>
        <p:txBody>
          <a:bodyPr tIns="0" bIns="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854A34C9-9A4B-6445-85E1-F779B5E87362}" type="slidenum">
              <a:rPr lang="fr-FR" sz="700" smtClean="0">
                <a:solidFill>
                  <a:schemeClr val="bg1"/>
                </a:solidFill>
                <a:ea typeface="Arial" charset="0"/>
                <a:cs typeface="Arial" charset="0"/>
              </a:rPr>
              <a:pPr algn="ctr"/>
              <a:t>2</a:t>
            </a:fld>
            <a:endParaRPr lang="fr-FR" sz="700" dirty="0">
              <a:solidFill>
                <a:schemeClr val="bg1"/>
              </a:solidFill>
              <a:ea typeface="Arial" charset="0"/>
              <a:cs typeface="Arial" charset="0"/>
            </a:endParaRPr>
          </a:p>
        </p:txBody>
      </p:sp>
      <p:sp>
        <p:nvSpPr>
          <p:cNvPr id="59" name="Espace réservé du numéro de diapositive 6"/>
          <p:cNvSpPr txBox="1">
            <a:spLocks/>
          </p:cNvSpPr>
          <p:nvPr/>
        </p:nvSpPr>
        <p:spPr bwMode="auto">
          <a:xfrm>
            <a:off x="4823373" y="4884520"/>
            <a:ext cx="4089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spcAft>
                <a:spcPts val="400"/>
              </a:spcAft>
              <a:buFont typeface="Arial" panose="020B0604020202020204" pitchFamily="34" charset="0"/>
              <a:defRPr sz="2200">
                <a:solidFill>
                  <a:schemeClr val="tx2"/>
                </a:solidFill>
                <a:latin typeface="Arial" panose="020B0604020202020204" pitchFamily="34" charset="0"/>
              </a:defRPr>
            </a:lvl1pPr>
            <a:lvl2pPr marL="360363" indent="-360363">
              <a:lnSpc>
                <a:spcPts val="2000"/>
              </a:lnSpc>
              <a:buSzPct val="90000"/>
              <a:buBlip>
                <a:blip r:embed="rId4"/>
              </a:buBlip>
              <a:defRPr sz="1600">
                <a:solidFill>
                  <a:srgbClr val="666666"/>
                </a:solidFill>
                <a:latin typeface="Arial" panose="020B0604020202020204" pitchFamily="34" charset="0"/>
              </a:defRPr>
            </a:lvl2pPr>
            <a:lvl3pPr marL="1143000" indent="-228600">
              <a:lnSpc>
                <a:spcPts val="2000"/>
              </a:lnSpc>
              <a:buSzPct val="36000"/>
              <a:buFont typeface="Arial" panose="020B0604020202020204" pitchFamily="34" charset="0"/>
              <a:defRPr sz="1600">
                <a:solidFill>
                  <a:srgbClr val="666666"/>
                </a:solidFill>
                <a:latin typeface="Arial" panose="020B0604020202020204" pitchFamily="34" charset="0"/>
              </a:defRPr>
            </a:lvl3pPr>
            <a:lvl4pPr marL="1009650" indent="-238125">
              <a:lnSpc>
                <a:spcPts val="2000"/>
              </a:lnSpc>
              <a:buClr>
                <a:srgbClr val="666666"/>
              </a:buClr>
              <a:buSzPct val="36000"/>
              <a:buBlip>
                <a:blip r:embed="rId5"/>
              </a:buBlip>
              <a:defRPr sz="1600">
                <a:solidFill>
                  <a:srgbClr val="666666"/>
                </a:solidFill>
                <a:latin typeface="Arial" panose="020B0604020202020204" pitchFamily="34" charset="0"/>
              </a:defRPr>
            </a:lvl4pPr>
            <a:lvl5pPr marL="1133475" indent="-114300">
              <a:lnSpc>
                <a:spcPts val="2000"/>
              </a:lnSpc>
              <a:buClr>
                <a:srgbClr val="666666"/>
              </a:buClr>
              <a:buFont typeface="Arial" panose="020B0604020202020204" pitchFamily="34" charset="0"/>
              <a:buChar char="-"/>
              <a:defRPr sz="1600">
                <a:solidFill>
                  <a:srgbClr val="666666"/>
                </a:solidFill>
                <a:latin typeface="Arial" panose="020B0604020202020204" pitchFamily="34" charset="0"/>
              </a:defRPr>
            </a:lvl5pPr>
            <a:lvl6pPr marL="1590675" indent="-114300" eaLnBrk="0" fontAlgn="base" hangingPunct="0">
              <a:lnSpc>
                <a:spcPts val="2000"/>
              </a:lnSpc>
              <a:spcBef>
                <a:spcPct val="0"/>
              </a:spcBef>
              <a:spcAft>
                <a:spcPct val="0"/>
              </a:spcAft>
              <a:buClr>
                <a:srgbClr val="666666"/>
              </a:buClr>
              <a:buFont typeface="Arial" panose="020B0604020202020204" pitchFamily="34" charset="0"/>
              <a:buChar char="-"/>
              <a:defRPr sz="1600">
                <a:solidFill>
                  <a:srgbClr val="666666"/>
                </a:solidFill>
                <a:latin typeface="Arial" panose="020B0604020202020204" pitchFamily="34" charset="0"/>
              </a:defRPr>
            </a:lvl6pPr>
            <a:lvl7pPr marL="2047875" indent="-114300" eaLnBrk="0" fontAlgn="base" hangingPunct="0">
              <a:lnSpc>
                <a:spcPts val="2000"/>
              </a:lnSpc>
              <a:spcBef>
                <a:spcPct val="0"/>
              </a:spcBef>
              <a:spcAft>
                <a:spcPct val="0"/>
              </a:spcAft>
              <a:buClr>
                <a:srgbClr val="666666"/>
              </a:buClr>
              <a:buFont typeface="Arial" panose="020B0604020202020204" pitchFamily="34" charset="0"/>
              <a:buChar char="-"/>
              <a:defRPr sz="1600">
                <a:solidFill>
                  <a:srgbClr val="666666"/>
                </a:solidFill>
                <a:latin typeface="Arial" panose="020B0604020202020204" pitchFamily="34" charset="0"/>
              </a:defRPr>
            </a:lvl7pPr>
            <a:lvl8pPr marL="2505075" indent="-114300" eaLnBrk="0" fontAlgn="base" hangingPunct="0">
              <a:lnSpc>
                <a:spcPts val="2000"/>
              </a:lnSpc>
              <a:spcBef>
                <a:spcPct val="0"/>
              </a:spcBef>
              <a:spcAft>
                <a:spcPct val="0"/>
              </a:spcAft>
              <a:buClr>
                <a:srgbClr val="666666"/>
              </a:buClr>
              <a:buFont typeface="Arial" panose="020B0604020202020204" pitchFamily="34" charset="0"/>
              <a:buChar char="-"/>
              <a:defRPr sz="1600">
                <a:solidFill>
                  <a:srgbClr val="666666"/>
                </a:solidFill>
                <a:latin typeface="Arial" panose="020B0604020202020204" pitchFamily="34" charset="0"/>
              </a:defRPr>
            </a:lvl8pPr>
            <a:lvl9pPr marL="2962275" indent="-114300" eaLnBrk="0" fontAlgn="base" hangingPunct="0">
              <a:lnSpc>
                <a:spcPts val="2000"/>
              </a:lnSpc>
              <a:spcBef>
                <a:spcPct val="0"/>
              </a:spcBef>
              <a:spcAft>
                <a:spcPct val="0"/>
              </a:spcAft>
              <a:buClr>
                <a:srgbClr val="666666"/>
              </a:buClr>
              <a:buFont typeface="Arial" panose="020B0604020202020204" pitchFamily="34" charset="0"/>
              <a:buChar char="-"/>
              <a:defRPr sz="1600">
                <a:solidFill>
                  <a:srgbClr val="666666"/>
                </a:solidFill>
                <a:latin typeface="Arial" panose="020B0604020202020204" pitchFamily="34" charset="0"/>
              </a:defRPr>
            </a:lvl9pPr>
          </a:lstStyle>
          <a:p>
            <a:pPr algn="ctr">
              <a:spcAft>
                <a:spcPct val="0"/>
              </a:spcAft>
              <a:buFontTx/>
              <a:buNone/>
            </a:pPr>
            <a:r>
              <a:rPr lang="fr-FR" altLang="fr-FR" sz="1000">
                <a:solidFill>
                  <a:srgbClr val="666666"/>
                </a:solidFill>
                <a:latin typeface="+mn-lt"/>
              </a:rPr>
              <a:t>PhD Q. Gorit: </a:t>
            </a:r>
            <a:r>
              <a:rPr lang="fr-FR" altLang="fr-FR" sz="1000" smtClean="0">
                <a:solidFill>
                  <a:srgbClr val="666666"/>
                </a:solidFill>
                <a:latin typeface="+mn-lt"/>
              </a:rPr>
              <a:t>CHATS 2021 </a:t>
            </a:r>
            <a:r>
              <a:rPr lang="fr-FR" altLang="fr-FR" sz="1000">
                <a:solidFill>
                  <a:srgbClr val="666666"/>
                </a:solidFill>
                <a:latin typeface="+mn-lt"/>
              </a:rPr>
              <a:t>Presentation, </a:t>
            </a:r>
            <a:r>
              <a:rPr lang="fr-FR" altLang="fr-FR" sz="1000" smtClean="0">
                <a:solidFill>
                  <a:srgbClr val="666666"/>
                </a:solidFill>
                <a:latin typeface="+mn-lt"/>
              </a:rPr>
              <a:t>20/09/2021</a:t>
            </a:r>
            <a:endParaRPr lang="fr-FR" altLang="fr-FR" sz="1000">
              <a:solidFill>
                <a:srgbClr val="666666"/>
              </a:solidFill>
              <a:latin typeface="+mn-lt"/>
            </a:endParaRPr>
          </a:p>
        </p:txBody>
      </p:sp>
      <p:sp>
        <p:nvSpPr>
          <p:cNvPr id="2" name="Accolade fermante 1"/>
          <p:cNvSpPr/>
          <p:nvPr/>
        </p:nvSpPr>
        <p:spPr>
          <a:xfrm>
            <a:off x="6263973" y="1697563"/>
            <a:ext cx="113465" cy="127638"/>
          </a:xfrm>
          <a:prstGeom prst="rightBrace">
            <a:avLst/>
          </a:prstGeom>
          <a:ln w="952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txBody>
          <a:bodyPr rtlCol="0" anchor="ctr"/>
          <a:lstStyle/>
          <a:p>
            <a:pPr algn="ctr"/>
            <a:endParaRPr lang="fr-FR"/>
          </a:p>
        </p:txBody>
      </p:sp>
      <p:sp>
        <p:nvSpPr>
          <p:cNvPr id="58" name="Accolade fermante 57"/>
          <p:cNvSpPr/>
          <p:nvPr/>
        </p:nvSpPr>
        <p:spPr>
          <a:xfrm>
            <a:off x="6263973" y="1845137"/>
            <a:ext cx="113465" cy="150352"/>
          </a:xfrm>
          <a:prstGeom prst="rightBrace">
            <a:avLst/>
          </a:prstGeom>
          <a:ln w="952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txBody>
          <a:bodyPr rtlCol="0" anchor="ctr"/>
          <a:lstStyle/>
          <a:p>
            <a:pPr algn="ctr"/>
            <a:endParaRPr lang="fr-FR"/>
          </a:p>
        </p:txBody>
      </p:sp>
      <p:sp>
        <p:nvSpPr>
          <p:cNvPr id="60" name="Accolade fermante 59"/>
          <p:cNvSpPr/>
          <p:nvPr/>
        </p:nvSpPr>
        <p:spPr>
          <a:xfrm>
            <a:off x="6263973" y="2009079"/>
            <a:ext cx="113465" cy="150352"/>
          </a:xfrm>
          <a:prstGeom prst="rightBrace">
            <a:avLst/>
          </a:prstGeom>
          <a:ln w="952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txBody>
          <a:bodyPr rtlCol="0" anchor="ctr"/>
          <a:lstStyle/>
          <a:p>
            <a:pPr algn="ctr"/>
            <a:endParaRPr lang="fr-FR"/>
          </a:p>
        </p:txBody>
      </p:sp>
      <p:sp>
        <p:nvSpPr>
          <p:cNvPr id="3" name="ZoneTexte 2"/>
          <p:cNvSpPr txBox="1"/>
          <p:nvPr/>
        </p:nvSpPr>
        <p:spPr>
          <a:xfrm>
            <a:off x="6319239" y="1626784"/>
            <a:ext cx="1061506" cy="230832"/>
          </a:xfrm>
          <a:prstGeom prst="rect">
            <a:avLst/>
          </a:prstGeom>
          <a:noFill/>
        </p:spPr>
        <p:txBody>
          <a:bodyPr wrap="square" rtlCol="0">
            <a:spAutoFit/>
          </a:bodyPr>
          <a:lstStyle/>
          <a:p>
            <a:r>
              <a:rPr lang="fr-FR" sz="900" smtClean="0">
                <a:solidFill>
                  <a:srgbClr val="C00000"/>
                </a:solidFill>
              </a:rPr>
              <a:t>Central DP</a:t>
            </a:r>
            <a:endParaRPr lang="fr-FR" sz="900">
              <a:solidFill>
                <a:srgbClr val="C00000"/>
              </a:solidFill>
            </a:endParaRPr>
          </a:p>
        </p:txBody>
      </p:sp>
      <p:sp>
        <p:nvSpPr>
          <p:cNvPr id="61" name="ZoneTexte 60"/>
          <p:cNvSpPr txBox="1"/>
          <p:nvPr/>
        </p:nvSpPr>
        <p:spPr>
          <a:xfrm>
            <a:off x="6320706" y="1795306"/>
            <a:ext cx="1061506" cy="230832"/>
          </a:xfrm>
          <a:prstGeom prst="rect">
            <a:avLst/>
          </a:prstGeom>
          <a:noFill/>
        </p:spPr>
        <p:txBody>
          <a:bodyPr wrap="square" rtlCol="0">
            <a:spAutoFit/>
          </a:bodyPr>
          <a:lstStyle/>
          <a:p>
            <a:r>
              <a:rPr lang="fr-FR" sz="900" smtClean="0">
                <a:solidFill>
                  <a:srgbClr val="C00000"/>
                </a:solidFill>
              </a:rPr>
              <a:t>Inner DP</a:t>
            </a:r>
            <a:endParaRPr lang="fr-FR" sz="900">
              <a:solidFill>
                <a:srgbClr val="C00000"/>
              </a:solidFill>
            </a:endParaRPr>
          </a:p>
        </p:txBody>
      </p:sp>
      <p:sp>
        <p:nvSpPr>
          <p:cNvPr id="62" name="ZoneTexte 61"/>
          <p:cNvSpPr txBox="1"/>
          <p:nvPr/>
        </p:nvSpPr>
        <p:spPr>
          <a:xfrm>
            <a:off x="6319239" y="1954560"/>
            <a:ext cx="1061506" cy="230832"/>
          </a:xfrm>
          <a:prstGeom prst="rect">
            <a:avLst/>
          </a:prstGeom>
          <a:noFill/>
        </p:spPr>
        <p:txBody>
          <a:bodyPr wrap="square" rtlCol="0">
            <a:spAutoFit/>
          </a:bodyPr>
          <a:lstStyle/>
          <a:p>
            <a:r>
              <a:rPr lang="fr-FR" sz="900" smtClean="0">
                <a:solidFill>
                  <a:srgbClr val="C00000"/>
                </a:solidFill>
              </a:rPr>
              <a:t>Side DP</a:t>
            </a:r>
            <a:endParaRPr lang="fr-FR" sz="900">
              <a:solidFill>
                <a:srgbClr val="C00000"/>
              </a:solidFill>
            </a:endParaRPr>
          </a:p>
        </p:txBody>
      </p:sp>
      <p:sp>
        <p:nvSpPr>
          <p:cNvPr id="4" name="Rectangle 3"/>
          <p:cNvSpPr/>
          <p:nvPr/>
        </p:nvSpPr>
        <p:spPr>
          <a:xfrm>
            <a:off x="1958093" y="2718942"/>
            <a:ext cx="2624436" cy="261610"/>
          </a:xfrm>
          <a:prstGeom prst="rect">
            <a:avLst/>
          </a:prstGeom>
        </p:spPr>
        <p:txBody>
          <a:bodyPr wrap="none">
            <a:spAutoFit/>
          </a:bodyPr>
          <a:lstStyle/>
          <a:p>
            <a:r>
              <a:rPr lang="fr-FR" sz="1100"/>
              <a:t>cooled by supercritical helium forced-flow </a:t>
            </a:r>
          </a:p>
        </p:txBody>
      </p:sp>
    </p:spTree>
    <p:extLst>
      <p:ext uri="{BB962C8B-B14F-4D97-AF65-F5344CB8AC3E}">
        <p14:creationId xmlns:p14="http://schemas.microsoft.com/office/powerpoint/2010/main" val="3497321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1"/>
                                        </p:tgtEl>
                                        <p:attrNameLst>
                                          <p:attrName>style.visibility</p:attrName>
                                        </p:attrNameLst>
                                      </p:cBhvr>
                                      <p:to>
                                        <p:strVal val="visible"/>
                                      </p:to>
                                    </p:set>
                                  </p:childTnLst>
                                </p:cTn>
                              </p:par>
                              <p:par>
                                <p:cTn id="9" presetID="1" presetClass="entr" presetSubtype="0" fill="hold" grpId="0" nodeType="withEffect" nodePh="1">
                                  <p:stCondLst>
                                    <p:cond delay="0"/>
                                  </p:stCondLst>
                                  <p:endCondLst>
                                    <p:cond evt="begin" delay="0">
                                      <p:tn val="9"/>
                                    </p:cond>
                                  </p:endCondLst>
                                  <p:childTnLst>
                                    <p:set>
                                      <p:cBhvr>
                                        <p:cTn id="10" dur="1" fill="hold">
                                          <p:stCondLst>
                                            <p:cond delay="0"/>
                                          </p:stCondLst>
                                        </p:cTn>
                                        <p:tgtEl>
                                          <p:spTgt spid="4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54"/>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55"/>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56"/>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1" grpId="0" animBg="1"/>
      <p:bldP spid="42" grpId="0"/>
      <p:bldP spid="43" grpId="0"/>
      <p:bldP spid="44" grpId="0" animBg="1"/>
      <p:bldP spid="45" grpId="0" animBg="1"/>
      <p:bldP spid="46" grpId="0" animBg="1"/>
      <p:bldP spid="47" grpId="0" animBg="1"/>
      <p:bldP spid="48" grpId="0" animBg="1"/>
      <p:bldP spid="50" grpId="0" animBg="1"/>
      <p:bldP spid="51" grpId="0"/>
      <p:bldP spid="52" grpId="0" animBg="1"/>
      <p:bldP spid="53" grpId="0"/>
      <p:bldP spid="54" grpId="0"/>
      <p:bldP spid="55" grpId="0" animBg="1"/>
      <p:bldP spid="56" grpId="0" animBg="1"/>
      <p:bldP spid="57" grpId="0" animBg="1"/>
      <p:bldP spid="4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Espace réservé du numéro de diapositive 4"/>
          <p:cNvSpPr txBox="1">
            <a:spLocks/>
          </p:cNvSpPr>
          <p:nvPr/>
        </p:nvSpPr>
        <p:spPr>
          <a:xfrm>
            <a:off x="8544253" y="5004965"/>
            <a:ext cx="470958" cy="107722"/>
          </a:xfrm>
          <a:prstGeom prst="rect">
            <a:avLst/>
          </a:prstGeom>
        </p:spPr>
        <p:txBody>
          <a:bodyPr tIns="0" bIns="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854A34C9-9A4B-6445-85E1-F779B5E87362}" type="slidenum">
              <a:rPr lang="fr-FR" sz="700" smtClean="0">
                <a:solidFill>
                  <a:schemeClr val="bg1"/>
                </a:solidFill>
                <a:ea typeface="Arial" charset="0"/>
                <a:cs typeface="Arial" charset="0"/>
              </a:rPr>
              <a:pPr algn="ctr"/>
              <a:t>20</a:t>
            </a:fld>
            <a:endParaRPr lang="fr-FR" sz="700" dirty="0">
              <a:solidFill>
                <a:schemeClr val="bg1"/>
              </a:solidFill>
              <a:ea typeface="Arial" charset="0"/>
              <a:cs typeface="Arial" charset="0"/>
            </a:endParaRPr>
          </a:p>
        </p:txBody>
      </p:sp>
      <p:sp>
        <p:nvSpPr>
          <p:cNvPr id="22" name="Titre 3"/>
          <p:cNvSpPr txBox="1">
            <a:spLocks/>
          </p:cNvSpPr>
          <p:nvPr/>
        </p:nvSpPr>
        <p:spPr>
          <a:xfrm>
            <a:off x="778627" y="95082"/>
            <a:ext cx="8812202" cy="353164"/>
          </a:xfrm>
          <a:prstGeom prst="rect">
            <a:avLst/>
          </a:prstGeom>
        </p:spPr>
        <p:txBody>
          <a:bodyPr wrap="square" lIns="95792" tIns="37714" rIns="95792" bIns="37714" anchor="ctr">
            <a:spAutoFit/>
          </a:bodyPr>
          <a:lstStyle>
            <a:lvl1pPr marL="0" algn="l" defTabSz="957925" rtl="0" eaLnBrk="1" latinLnBrk="0" hangingPunct="1">
              <a:lnSpc>
                <a:spcPct val="80000"/>
              </a:lnSpc>
              <a:spcBef>
                <a:spcPct val="0"/>
              </a:spcBef>
              <a:buNone/>
              <a:defRPr lang="fr-FR" sz="2200" b="1" kern="1200" cap="none" baseline="0">
                <a:solidFill>
                  <a:schemeClr val="bg2">
                    <a:lumMod val="50000"/>
                  </a:schemeClr>
                </a:solidFill>
                <a:latin typeface="Calibri"/>
                <a:ea typeface="+mj-ea"/>
                <a:cs typeface="+mj-cs"/>
              </a:defRPr>
            </a:lvl1pPr>
          </a:lstStyle>
          <a:p>
            <a:pPr>
              <a:lnSpc>
                <a:spcPct val="100000"/>
              </a:lnSpc>
            </a:pPr>
            <a:r>
              <a:rPr lang="fr-FR" altLang="fr-FR" sz="1800" i="1" dirty="0" smtClean="0">
                <a:solidFill>
                  <a:srgbClr val="C00000"/>
                </a:solidFill>
                <a:sym typeface="Wingdings" panose="05000000000000000000" pitchFamily="2" charset="2"/>
              </a:rPr>
              <a:t>JT-60SA </a:t>
            </a:r>
            <a:r>
              <a:rPr lang="fr-FR" altLang="fr-FR" sz="1800" i="1" dirty="0">
                <a:solidFill>
                  <a:srgbClr val="C00000"/>
                </a:solidFill>
                <a:sym typeface="Wingdings" panose="05000000000000000000" pitchFamily="2" charset="2"/>
              </a:rPr>
              <a:t>TFC IN </a:t>
            </a:r>
            <a:r>
              <a:rPr lang="fr-FR" altLang="fr-FR" sz="1800" i="1" dirty="0" smtClean="0">
                <a:solidFill>
                  <a:srgbClr val="C00000"/>
                </a:solidFill>
                <a:sym typeface="Wingdings" panose="05000000000000000000" pitchFamily="2" charset="2"/>
              </a:rPr>
              <a:t>TOKAMAK: Q</a:t>
            </a:r>
            <a:r>
              <a:rPr lang="fr-FR" sz="1800" i="1" dirty="0" smtClean="0">
                <a:solidFill>
                  <a:srgbClr val="C00000"/>
                </a:solidFill>
                <a:latin typeface="+mn-lt"/>
                <a:sym typeface="Wingdings" panose="05000000000000000000" pitchFamily="2" charset="2"/>
              </a:rPr>
              <a:t>UENCH PROPAGATION VELOCITIES &amp; RESISTANCES</a:t>
            </a:r>
            <a:endParaRPr lang="fr-FR" sz="1800" i="1" dirty="0">
              <a:solidFill>
                <a:srgbClr val="C00000"/>
              </a:solidFill>
              <a:latin typeface="+mn-lt"/>
              <a:ea typeface="Times New Roman" panose="02020603050405020304" pitchFamily="18" charset="0"/>
              <a:cs typeface="Times New Roman" panose="02020603050405020304" pitchFamily="18" charset="0"/>
              <a:sym typeface="Wingdings" panose="05000000000000000000" pitchFamily="2" charset="2"/>
            </a:endParaRPr>
          </a:p>
        </p:txBody>
      </p:sp>
      <p:sp>
        <p:nvSpPr>
          <p:cNvPr id="23" name="Rectangle 40"/>
          <p:cNvSpPr>
            <a:spLocks noChangeArrowheads="1"/>
          </p:cNvSpPr>
          <p:nvPr/>
        </p:nvSpPr>
        <p:spPr bwMode="auto">
          <a:xfrm>
            <a:off x="1011238" y="5133975"/>
            <a:ext cx="397033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fr-FR" altLang="fr-FR">
              <a:solidFill>
                <a:srgbClr val="FF0000"/>
              </a:solidFill>
              <a:latin typeface="+mn-lt"/>
              <a:sym typeface="Wingdings" panose="05000000000000000000" pitchFamily="2" charset="2"/>
            </a:endParaRPr>
          </a:p>
          <a:p>
            <a:endParaRPr lang="fr-FR" altLang="fr-FR" b="1">
              <a:solidFill>
                <a:srgbClr val="FF0000"/>
              </a:solidFill>
              <a:latin typeface="+mn-lt"/>
            </a:endParaRPr>
          </a:p>
        </p:txBody>
      </p:sp>
      <p:sp>
        <p:nvSpPr>
          <p:cNvPr id="37" name="ZoneTexte 18"/>
          <p:cNvSpPr txBox="1">
            <a:spLocks noChangeArrowheads="1"/>
          </p:cNvSpPr>
          <p:nvPr/>
        </p:nvSpPr>
        <p:spPr bwMode="auto">
          <a:xfrm>
            <a:off x="271641" y="3194529"/>
            <a:ext cx="4457138"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fr-FR" sz="900" i="1">
                <a:latin typeface="+mn-lt"/>
              </a:rPr>
              <a:t>JT-60SA TFC </a:t>
            </a:r>
            <a:r>
              <a:rPr lang="fr-FR" sz="900" i="1" smtClean="0">
                <a:latin typeface="+mn-lt"/>
              </a:rPr>
              <a:t>in Tokamak configuration, calculated n</a:t>
            </a:r>
            <a:r>
              <a:rPr lang="fr-FR" altLang="fr-FR" sz="900" i="1" smtClean="0">
                <a:latin typeface="+mn-lt"/>
              </a:rPr>
              <a:t>ormal </a:t>
            </a:r>
            <a:r>
              <a:rPr lang="fr-FR" altLang="fr-FR" sz="900" i="1">
                <a:latin typeface="+mn-lt"/>
              </a:rPr>
              <a:t>zone </a:t>
            </a:r>
            <a:r>
              <a:rPr lang="fr-FR" altLang="fr-FR" sz="900" i="1" smtClean="0">
                <a:latin typeface="+mn-lt"/>
              </a:rPr>
              <a:t>propagation (SM, STREAM)</a:t>
            </a:r>
            <a:endParaRPr lang="fr-FR" altLang="fr-FR" sz="900" i="1">
              <a:latin typeface="+mn-lt"/>
            </a:endParaRPr>
          </a:p>
        </p:txBody>
      </p:sp>
      <p:sp>
        <p:nvSpPr>
          <p:cNvPr id="29" name="Espace réservé du numéro de diapositive 6"/>
          <p:cNvSpPr txBox="1">
            <a:spLocks/>
          </p:cNvSpPr>
          <p:nvPr/>
        </p:nvSpPr>
        <p:spPr bwMode="auto">
          <a:xfrm>
            <a:off x="4823373" y="4884520"/>
            <a:ext cx="4089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spcAft>
                <a:spcPts val="400"/>
              </a:spcAft>
              <a:buFont typeface="Arial" panose="020B0604020202020204" pitchFamily="34" charset="0"/>
              <a:defRPr sz="2200">
                <a:solidFill>
                  <a:schemeClr val="tx2"/>
                </a:solidFill>
                <a:latin typeface="Arial" panose="020B0604020202020204" pitchFamily="34" charset="0"/>
              </a:defRPr>
            </a:lvl1pPr>
            <a:lvl2pPr marL="360363" indent="-360363">
              <a:lnSpc>
                <a:spcPts val="2000"/>
              </a:lnSpc>
              <a:buSzPct val="90000"/>
              <a:buBlip>
                <a:blip r:embed="rId3"/>
              </a:buBlip>
              <a:defRPr sz="1600">
                <a:solidFill>
                  <a:srgbClr val="666666"/>
                </a:solidFill>
                <a:latin typeface="Arial" panose="020B0604020202020204" pitchFamily="34" charset="0"/>
              </a:defRPr>
            </a:lvl2pPr>
            <a:lvl3pPr marL="1143000" indent="-228600">
              <a:lnSpc>
                <a:spcPts val="2000"/>
              </a:lnSpc>
              <a:buSzPct val="36000"/>
              <a:buFont typeface="Arial" panose="020B0604020202020204" pitchFamily="34" charset="0"/>
              <a:defRPr sz="1600">
                <a:solidFill>
                  <a:srgbClr val="666666"/>
                </a:solidFill>
                <a:latin typeface="Arial" panose="020B0604020202020204" pitchFamily="34" charset="0"/>
              </a:defRPr>
            </a:lvl3pPr>
            <a:lvl4pPr marL="1009650" indent="-238125">
              <a:lnSpc>
                <a:spcPts val="2000"/>
              </a:lnSpc>
              <a:buClr>
                <a:srgbClr val="666666"/>
              </a:buClr>
              <a:buSzPct val="36000"/>
              <a:buBlip>
                <a:blip r:embed="rId4"/>
              </a:buBlip>
              <a:defRPr sz="1600">
                <a:solidFill>
                  <a:srgbClr val="666666"/>
                </a:solidFill>
                <a:latin typeface="Arial" panose="020B0604020202020204" pitchFamily="34" charset="0"/>
              </a:defRPr>
            </a:lvl4pPr>
            <a:lvl5pPr marL="1133475" indent="-114300">
              <a:lnSpc>
                <a:spcPts val="2000"/>
              </a:lnSpc>
              <a:buClr>
                <a:srgbClr val="666666"/>
              </a:buClr>
              <a:buFont typeface="Arial" panose="020B0604020202020204" pitchFamily="34" charset="0"/>
              <a:buChar char="-"/>
              <a:defRPr sz="1600">
                <a:solidFill>
                  <a:srgbClr val="666666"/>
                </a:solidFill>
                <a:latin typeface="Arial" panose="020B0604020202020204" pitchFamily="34" charset="0"/>
              </a:defRPr>
            </a:lvl5pPr>
            <a:lvl6pPr marL="1590675" indent="-114300" eaLnBrk="0" fontAlgn="base" hangingPunct="0">
              <a:lnSpc>
                <a:spcPts val="2000"/>
              </a:lnSpc>
              <a:spcBef>
                <a:spcPct val="0"/>
              </a:spcBef>
              <a:spcAft>
                <a:spcPct val="0"/>
              </a:spcAft>
              <a:buClr>
                <a:srgbClr val="666666"/>
              </a:buClr>
              <a:buFont typeface="Arial" panose="020B0604020202020204" pitchFamily="34" charset="0"/>
              <a:buChar char="-"/>
              <a:defRPr sz="1600">
                <a:solidFill>
                  <a:srgbClr val="666666"/>
                </a:solidFill>
                <a:latin typeface="Arial" panose="020B0604020202020204" pitchFamily="34" charset="0"/>
              </a:defRPr>
            </a:lvl6pPr>
            <a:lvl7pPr marL="2047875" indent="-114300" eaLnBrk="0" fontAlgn="base" hangingPunct="0">
              <a:lnSpc>
                <a:spcPts val="2000"/>
              </a:lnSpc>
              <a:spcBef>
                <a:spcPct val="0"/>
              </a:spcBef>
              <a:spcAft>
                <a:spcPct val="0"/>
              </a:spcAft>
              <a:buClr>
                <a:srgbClr val="666666"/>
              </a:buClr>
              <a:buFont typeface="Arial" panose="020B0604020202020204" pitchFamily="34" charset="0"/>
              <a:buChar char="-"/>
              <a:defRPr sz="1600">
                <a:solidFill>
                  <a:srgbClr val="666666"/>
                </a:solidFill>
                <a:latin typeface="Arial" panose="020B0604020202020204" pitchFamily="34" charset="0"/>
              </a:defRPr>
            </a:lvl7pPr>
            <a:lvl8pPr marL="2505075" indent="-114300" eaLnBrk="0" fontAlgn="base" hangingPunct="0">
              <a:lnSpc>
                <a:spcPts val="2000"/>
              </a:lnSpc>
              <a:spcBef>
                <a:spcPct val="0"/>
              </a:spcBef>
              <a:spcAft>
                <a:spcPct val="0"/>
              </a:spcAft>
              <a:buClr>
                <a:srgbClr val="666666"/>
              </a:buClr>
              <a:buFont typeface="Arial" panose="020B0604020202020204" pitchFamily="34" charset="0"/>
              <a:buChar char="-"/>
              <a:defRPr sz="1600">
                <a:solidFill>
                  <a:srgbClr val="666666"/>
                </a:solidFill>
                <a:latin typeface="Arial" panose="020B0604020202020204" pitchFamily="34" charset="0"/>
              </a:defRPr>
            </a:lvl8pPr>
            <a:lvl9pPr marL="2962275" indent="-114300" eaLnBrk="0" fontAlgn="base" hangingPunct="0">
              <a:lnSpc>
                <a:spcPts val="2000"/>
              </a:lnSpc>
              <a:spcBef>
                <a:spcPct val="0"/>
              </a:spcBef>
              <a:spcAft>
                <a:spcPct val="0"/>
              </a:spcAft>
              <a:buClr>
                <a:srgbClr val="666666"/>
              </a:buClr>
              <a:buFont typeface="Arial" panose="020B0604020202020204" pitchFamily="34" charset="0"/>
              <a:buChar char="-"/>
              <a:defRPr sz="1600">
                <a:solidFill>
                  <a:srgbClr val="666666"/>
                </a:solidFill>
                <a:latin typeface="Arial" panose="020B0604020202020204" pitchFamily="34" charset="0"/>
              </a:defRPr>
            </a:lvl9pPr>
          </a:lstStyle>
          <a:p>
            <a:pPr algn="ctr">
              <a:spcAft>
                <a:spcPct val="0"/>
              </a:spcAft>
              <a:buFontTx/>
              <a:buNone/>
            </a:pPr>
            <a:r>
              <a:rPr lang="fr-FR" altLang="fr-FR" sz="1000">
                <a:solidFill>
                  <a:srgbClr val="666666"/>
                </a:solidFill>
                <a:latin typeface="+mn-lt"/>
              </a:rPr>
              <a:t>PhD Q. Gorit: </a:t>
            </a:r>
            <a:r>
              <a:rPr lang="fr-FR" altLang="fr-FR" sz="1000" smtClean="0">
                <a:solidFill>
                  <a:srgbClr val="666666"/>
                </a:solidFill>
                <a:latin typeface="+mn-lt"/>
              </a:rPr>
              <a:t>CHATS 2021 </a:t>
            </a:r>
            <a:r>
              <a:rPr lang="fr-FR" altLang="fr-FR" sz="1000">
                <a:solidFill>
                  <a:srgbClr val="666666"/>
                </a:solidFill>
                <a:latin typeface="+mn-lt"/>
              </a:rPr>
              <a:t>Presentation, </a:t>
            </a:r>
            <a:r>
              <a:rPr lang="fr-FR" altLang="fr-FR" sz="1000" smtClean="0">
                <a:solidFill>
                  <a:srgbClr val="666666"/>
                </a:solidFill>
                <a:latin typeface="+mn-lt"/>
              </a:rPr>
              <a:t>20/09/2021</a:t>
            </a:r>
            <a:endParaRPr lang="fr-FR" altLang="fr-FR" sz="1000">
              <a:solidFill>
                <a:srgbClr val="666666"/>
              </a:solidFill>
              <a:latin typeface="+mn-lt"/>
            </a:endParaRPr>
          </a:p>
        </p:txBody>
      </p:sp>
      <p:pic>
        <p:nvPicPr>
          <p:cNvPr id="3" name="Image 2"/>
          <p:cNvPicPr>
            <a:picLocks noChangeAspect="1"/>
          </p:cNvPicPr>
          <p:nvPr/>
        </p:nvPicPr>
        <p:blipFill>
          <a:blip r:embed="rId5"/>
          <a:stretch>
            <a:fillRect/>
          </a:stretch>
        </p:blipFill>
        <p:spPr>
          <a:xfrm>
            <a:off x="660525" y="705737"/>
            <a:ext cx="3280854" cy="2451355"/>
          </a:xfrm>
          <a:prstGeom prst="rect">
            <a:avLst/>
          </a:prstGeom>
        </p:spPr>
      </p:pic>
      <mc:AlternateContent xmlns:mc="http://schemas.openxmlformats.org/markup-compatibility/2006" xmlns:a14="http://schemas.microsoft.com/office/drawing/2010/main">
        <mc:Choice Requires="a14">
          <p:sp>
            <p:nvSpPr>
              <p:cNvPr id="35" name="ZoneTexte 34"/>
              <p:cNvSpPr txBox="1"/>
              <p:nvPr/>
            </p:nvSpPr>
            <p:spPr>
              <a:xfrm>
                <a:off x="85656" y="732664"/>
                <a:ext cx="3255818" cy="25808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fr-FR" sz="1000" b="0" i="1" smtClean="0">
                              <a:solidFill>
                                <a:srgbClr val="C00000"/>
                              </a:solidFill>
                              <a:latin typeface="Cambria Math" panose="02040503050406030204" pitchFamily="18" charset="0"/>
                            </a:rPr>
                          </m:ctrlPr>
                        </m:sSubPr>
                        <m:e>
                          <m:r>
                            <a:rPr lang="fr-FR" sz="1000" b="0" i="1" smtClean="0">
                              <a:solidFill>
                                <a:srgbClr val="C00000"/>
                              </a:solidFill>
                              <a:latin typeface="Cambria Math" panose="02040503050406030204" pitchFamily="18" charset="0"/>
                            </a:rPr>
                            <m:t>𝑣</m:t>
                          </m:r>
                        </m:e>
                        <m:sub>
                          <m:r>
                            <a:rPr lang="fr-FR" sz="1000" b="0" i="1" smtClean="0">
                              <a:solidFill>
                                <a:srgbClr val="C00000"/>
                              </a:solidFill>
                              <a:latin typeface="Cambria Math" panose="02040503050406030204" pitchFamily="18" charset="0"/>
                            </a:rPr>
                            <m:t>𝑞</m:t>
                          </m:r>
                          <m:r>
                            <a:rPr lang="fr-FR" sz="1000" b="0" i="1" smtClean="0">
                              <a:solidFill>
                                <a:srgbClr val="C00000"/>
                              </a:solidFill>
                              <a:latin typeface="Cambria Math" panose="02040503050406030204" pitchFamily="18" charset="0"/>
                            </a:rPr>
                            <m:t>,</m:t>
                          </m:r>
                          <m:r>
                            <a:rPr lang="fr-FR" sz="1000" b="0" i="1" smtClean="0">
                              <a:solidFill>
                                <a:srgbClr val="C00000"/>
                              </a:solidFill>
                              <a:latin typeface="Cambria Math" panose="02040503050406030204" pitchFamily="18" charset="0"/>
                            </a:rPr>
                            <m:t>𝑃</m:t>
                          </m:r>
                          <m:r>
                            <a:rPr lang="fr-FR" sz="1000" b="0" i="1" smtClean="0">
                              <a:solidFill>
                                <a:srgbClr val="C00000"/>
                              </a:solidFill>
                              <a:latin typeface="Cambria Math" panose="02040503050406030204" pitchFamily="18" charset="0"/>
                            </a:rPr>
                            <m:t>1,</m:t>
                          </m:r>
                          <m:r>
                            <a:rPr lang="fr-FR" sz="1000" b="0" i="1" smtClean="0">
                              <a:solidFill>
                                <a:srgbClr val="C00000"/>
                              </a:solidFill>
                              <a:latin typeface="Cambria Math" panose="02040503050406030204" pitchFamily="18" charset="0"/>
                            </a:rPr>
                            <m:t>𝑆𝑀</m:t>
                          </m:r>
                        </m:sub>
                      </m:sSub>
                      <m:r>
                        <a:rPr lang="fr-FR" sz="1000" b="0" i="1" smtClean="0">
                          <a:solidFill>
                            <a:srgbClr val="C00000"/>
                          </a:solidFill>
                          <a:latin typeface="Cambria Math" panose="02040503050406030204" pitchFamily="18" charset="0"/>
                        </a:rPr>
                        <m:t>=19</m:t>
                      </m:r>
                      <m:r>
                        <a:rPr lang="fr-FR" sz="1000" b="0" i="0" smtClean="0">
                          <a:solidFill>
                            <a:srgbClr val="C00000"/>
                          </a:solidFill>
                          <a:latin typeface="Cambria Math" panose="02040503050406030204" pitchFamily="18" charset="0"/>
                        </a:rPr>
                        <m:t>.5 </m:t>
                      </m:r>
                      <m:r>
                        <m:rPr>
                          <m:sty m:val="p"/>
                        </m:rPr>
                        <a:rPr lang="fr-FR" sz="1000" b="0" i="0" smtClean="0">
                          <a:solidFill>
                            <a:srgbClr val="C00000"/>
                          </a:solidFill>
                          <a:latin typeface="Cambria Math" panose="02040503050406030204" pitchFamily="18" charset="0"/>
                        </a:rPr>
                        <m:t>m</m:t>
                      </m:r>
                      <m:r>
                        <a:rPr lang="fr-FR" sz="1000" b="0" i="0" smtClean="0">
                          <a:solidFill>
                            <a:srgbClr val="C00000"/>
                          </a:solidFill>
                          <a:latin typeface="Cambria Math" panose="02040503050406030204" pitchFamily="18" charset="0"/>
                        </a:rPr>
                        <m:t>/</m:t>
                      </m:r>
                      <m:r>
                        <m:rPr>
                          <m:sty m:val="p"/>
                        </m:rPr>
                        <a:rPr lang="fr-FR" sz="1000" b="0" i="0" smtClean="0">
                          <a:solidFill>
                            <a:srgbClr val="C00000"/>
                          </a:solidFill>
                          <a:latin typeface="Cambria Math" panose="02040503050406030204" pitchFamily="18" charset="0"/>
                        </a:rPr>
                        <m:t>s</m:t>
                      </m:r>
                    </m:oMath>
                  </m:oMathPara>
                </a14:m>
                <a:endParaRPr lang="fr-FR" sz="1100">
                  <a:solidFill>
                    <a:srgbClr val="C00000"/>
                  </a:solidFill>
                </a:endParaRPr>
              </a:p>
            </p:txBody>
          </p:sp>
        </mc:Choice>
        <mc:Fallback xmlns="">
          <p:sp>
            <p:nvSpPr>
              <p:cNvPr id="35" name="ZoneTexte 34"/>
              <p:cNvSpPr txBox="1">
                <a:spLocks noRot="1" noChangeAspect="1" noMove="1" noResize="1" noEditPoints="1" noAdjustHandles="1" noChangeArrowheads="1" noChangeShapeType="1" noTextEdit="1"/>
              </p:cNvSpPr>
              <p:nvPr/>
            </p:nvSpPr>
            <p:spPr>
              <a:xfrm>
                <a:off x="85656" y="732664"/>
                <a:ext cx="3255818" cy="258084"/>
              </a:xfrm>
              <a:prstGeom prst="rect">
                <a:avLst/>
              </a:prstGeom>
              <a:blipFill>
                <a:blip r:embed="rId6"/>
                <a:stretch>
                  <a:fillRect/>
                </a:stretch>
              </a:blipFill>
            </p:spPr>
            <p:txBody>
              <a:bodyPr/>
              <a:lstStyle/>
              <a:p>
                <a:r>
                  <a:rPr lang="fr-FR">
                    <a:noFill/>
                  </a:rPr>
                  <a:t> </a:t>
                </a:r>
              </a:p>
            </p:txBody>
          </p:sp>
        </mc:Fallback>
      </mc:AlternateContent>
      <p:pic>
        <p:nvPicPr>
          <p:cNvPr id="4" name="Image 3"/>
          <p:cNvPicPr>
            <a:picLocks noChangeAspect="1"/>
          </p:cNvPicPr>
          <p:nvPr/>
        </p:nvPicPr>
        <p:blipFill>
          <a:blip r:embed="rId7"/>
          <a:stretch>
            <a:fillRect/>
          </a:stretch>
        </p:blipFill>
        <p:spPr>
          <a:xfrm>
            <a:off x="5268510" y="705737"/>
            <a:ext cx="3275743" cy="2451355"/>
          </a:xfrm>
          <a:prstGeom prst="rect">
            <a:avLst/>
          </a:prstGeom>
        </p:spPr>
      </p:pic>
      <p:sp>
        <p:nvSpPr>
          <p:cNvPr id="19" name="ZoneTexte 18"/>
          <p:cNvSpPr txBox="1">
            <a:spLocks noChangeArrowheads="1"/>
          </p:cNvSpPr>
          <p:nvPr/>
        </p:nvSpPr>
        <p:spPr bwMode="auto">
          <a:xfrm>
            <a:off x="4981575" y="3194529"/>
            <a:ext cx="4289847"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fr-FR" sz="900" i="1">
                <a:latin typeface="+mn-lt"/>
              </a:rPr>
              <a:t>JT-60SA TFC </a:t>
            </a:r>
            <a:r>
              <a:rPr lang="fr-FR" sz="900" i="1" smtClean="0">
                <a:latin typeface="+mn-lt"/>
              </a:rPr>
              <a:t>in Tokamak configuration, calculated coil resistance (SM, STREAM)</a:t>
            </a:r>
            <a:endParaRPr lang="fr-FR" altLang="fr-FR" sz="900" i="1">
              <a:latin typeface="+mn-lt"/>
            </a:endParaRPr>
          </a:p>
        </p:txBody>
      </p:sp>
      <p:cxnSp>
        <p:nvCxnSpPr>
          <p:cNvPr id="21" name="Connecteur droit 20"/>
          <p:cNvCxnSpPr/>
          <p:nvPr/>
        </p:nvCxnSpPr>
        <p:spPr>
          <a:xfrm>
            <a:off x="1075531" y="2278380"/>
            <a:ext cx="581819" cy="0"/>
          </a:xfrm>
          <a:prstGeom prst="line">
            <a:avLst/>
          </a:prstGeom>
          <a:ln w="12700" cap="flat" cmpd="sng" algn="ctr">
            <a:solidFill>
              <a:schemeClr val="dk1"/>
            </a:solidFill>
            <a:prstDash val="lgDashDotDot"/>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4" name="Connecteur droit 23"/>
          <p:cNvCxnSpPr/>
          <p:nvPr/>
        </p:nvCxnSpPr>
        <p:spPr>
          <a:xfrm>
            <a:off x="1075531" y="1954530"/>
            <a:ext cx="915194" cy="0"/>
          </a:xfrm>
          <a:prstGeom prst="line">
            <a:avLst/>
          </a:prstGeom>
          <a:ln w="12700" cap="flat" cmpd="sng" algn="ctr">
            <a:solidFill>
              <a:schemeClr val="dk1"/>
            </a:solidFill>
            <a:prstDash val="lgDashDotDot"/>
            <a:round/>
            <a:headEnd type="none" w="med" len="med"/>
            <a:tailEnd type="none" w="med" len="med"/>
          </a:ln>
        </p:spPr>
        <p:style>
          <a:lnRef idx="0">
            <a:scrgbClr r="0" g="0" b="0"/>
          </a:lnRef>
          <a:fillRef idx="0">
            <a:scrgbClr r="0" g="0" b="0"/>
          </a:fillRef>
          <a:effectRef idx="0">
            <a:scrgbClr r="0" g="0" b="0"/>
          </a:effectRef>
          <a:fontRef idx="minor">
            <a:schemeClr val="tx1"/>
          </a:fontRef>
        </p:style>
      </p:cxnSp>
      <mc:AlternateContent xmlns:mc="http://schemas.openxmlformats.org/markup-compatibility/2006" xmlns:a14="http://schemas.microsoft.com/office/drawing/2010/main">
        <mc:Choice Requires="a14">
          <p:sp>
            <p:nvSpPr>
              <p:cNvPr id="31" name="Rectangle 30"/>
              <p:cNvSpPr/>
              <p:nvPr/>
            </p:nvSpPr>
            <p:spPr>
              <a:xfrm>
                <a:off x="204425" y="3553010"/>
                <a:ext cx="9048708" cy="861774"/>
              </a:xfrm>
              <a:prstGeom prst="rect">
                <a:avLst/>
              </a:prstGeom>
            </p:spPr>
            <p:txBody>
              <a:bodyPr wrap="square">
                <a:spAutoFit/>
              </a:bodyPr>
              <a:lstStyle/>
              <a:p>
                <a:r>
                  <a:rPr lang="en-US" sz="1000" b="1" smtClean="0"/>
                  <a:t>Magnetic </a:t>
                </a:r>
                <a:r>
                  <a:rPr lang="en-US" sz="1000" b="1"/>
                  <a:t>field </a:t>
                </a:r>
                <a:r>
                  <a:rPr lang="en-US" sz="1000" b="1" smtClean="0"/>
                  <a:t>distributions </a:t>
                </a:r>
                <a:r>
                  <a:rPr lang="en-US" sz="1000" smtClean="0"/>
                  <a:t>induce significant </a:t>
                </a:r>
                <a:r>
                  <a:rPr lang="en-US" sz="1000" b="1" smtClean="0"/>
                  <a:t>thermal margin</a:t>
                </a:r>
                <a:r>
                  <a:rPr lang="en-US" sz="1000" smtClean="0"/>
                  <a:t> and  </a:t>
                </a:r>
                <a:r>
                  <a:rPr lang="en-US" sz="1000" b="1" smtClean="0"/>
                  <a:t>quench propagation velocity differences</a:t>
                </a:r>
                <a:r>
                  <a:rPr lang="en-US" sz="1000" smtClean="0"/>
                  <a:t> between</a:t>
                </a:r>
                <a:r>
                  <a:rPr lang="en-US" sz="1000" b="1" smtClean="0"/>
                  <a:t> central, inner and side double-pancakes:</a:t>
                </a:r>
              </a:p>
              <a:p>
                <a:endParaRPr lang="en-US" sz="1000" b="1" smtClean="0">
                  <a:latin typeface="Cambria Math" panose="02040503050406030204" pitchFamily="18" charset="0"/>
                  <a:ea typeface="Cambria Math" panose="02040503050406030204" pitchFamily="18" charset="0"/>
                </a:endParaRPr>
              </a:p>
              <a:p>
                <a:r>
                  <a:rPr lang="fr-FR" sz="1000" b="0" smtClean="0">
                    <a:latin typeface="Cambria Math" panose="02040503050406030204" pitchFamily="18" charset="0"/>
                    <a:ea typeface="Cambria Math" panose="02040503050406030204" pitchFamily="18" charset="0"/>
                  </a:rPr>
                  <a:t>		</a:t>
                </a:r>
                <a14:m>
                  <m:oMath xmlns:m="http://schemas.openxmlformats.org/officeDocument/2006/math">
                    <m:r>
                      <a:rPr lang="fr-FR" sz="1000" b="0" i="0" smtClean="0">
                        <a:latin typeface="Cambria Math" panose="02040503050406030204" pitchFamily="18" charset="0"/>
                        <a:ea typeface="Cambria Math" panose="02040503050406030204" pitchFamily="18" charset="0"/>
                      </a:rPr>
                      <m:t>0 </m:t>
                    </m:r>
                    <m:r>
                      <m:rPr>
                        <m:sty m:val="p"/>
                      </m:rPr>
                      <a:rPr lang="fr-FR" sz="1000" b="0" i="0" smtClean="0">
                        <a:latin typeface="Cambria Math" panose="02040503050406030204" pitchFamily="18" charset="0"/>
                        <a:ea typeface="Cambria Math" panose="02040503050406030204" pitchFamily="18" charset="0"/>
                      </a:rPr>
                      <m:t>m</m:t>
                    </m:r>
                    <m:r>
                      <a:rPr lang="fr-FR" sz="1000" b="0" i="0" smtClean="0">
                        <a:latin typeface="Cambria Math" panose="02040503050406030204" pitchFamily="18" charset="0"/>
                        <a:ea typeface="Cambria Math" panose="02040503050406030204" pitchFamily="18" charset="0"/>
                      </a:rPr>
                      <m:t>&lt;</m:t>
                    </m:r>
                    <m:r>
                      <m:rPr>
                        <m:sty m:val="p"/>
                      </m:rPr>
                      <a:rPr lang="fr-FR" sz="1000" b="0" i="0" smtClean="0">
                        <a:latin typeface="Cambria Math" panose="02040503050406030204" pitchFamily="18" charset="0"/>
                        <a:ea typeface="Cambria Math" panose="02040503050406030204" pitchFamily="18" charset="0"/>
                      </a:rPr>
                      <m:t>NL</m:t>
                    </m:r>
                    <m:r>
                      <a:rPr lang="fr-FR" sz="1000" b="0" i="0" smtClean="0">
                        <a:latin typeface="Cambria Math" panose="02040503050406030204" pitchFamily="18" charset="0"/>
                        <a:ea typeface="Cambria Math" panose="02040503050406030204" pitchFamily="18" charset="0"/>
                      </a:rPr>
                      <m:t>&lt;29 </m:t>
                    </m:r>
                    <m:r>
                      <m:rPr>
                        <m:sty m:val="p"/>
                      </m:rPr>
                      <a:rPr lang="fr-FR" sz="1000" b="0" i="0" smtClean="0">
                        <a:latin typeface="Cambria Math" panose="02040503050406030204" pitchFamily="18" charset="0"/>
                        <a:ea typeface="Cambria Math" panose="02040503050406030204" pitchFamily="18" charset="0"/>
                      </a:rPr>
                      <m:t>m</m:t>
                    </m:r>
                  </m:oMath>
                </a14:m>
                <a:r>
                  <a:rPr lang="en-US" sz="1000" b="1" smtClean="0">
                    <a:latin typeface="Cambria Math" panose="02040503050406030204" pitchFamily="18" charset="0"/>
                    <a:ea typeface="Cambria Math" panose="02040503050406030204" pitchFamily="18" charset="0"/>
                  </a:rPr>
                  <a:t> </a:t>
                </a:r>
                <a:r>
                  <a:rPr lang="en-US" sz="1000" i="1"/>
                  <a:t>	</a:t>
                </a:r>
                <a:r>
                  <a:rPr lang="en-US" sz="1000" i="1" smtClean="0"/>
                  <a:t>			</a:t>
                </a:r>
                <a14:m>
                  <m:oMath xmlns:m="http://schemas.openxmlformats.org/officeDocument/2006/math">
                    <m:r>
                      <a:rPr lang="fr-FR" sz="1000" smtClean="0">
                        <a:latin typeface="Cambria Math" panose="02040503050406030204" pitchFamily="18" charset="0"/>
                        <a:ea typeface="Cambria Math" panose="02040503050406030204" pitchFamily="18" charset="0"/>
                      </a:rPr>
                      <m:t>2</m:t>
                    </m:r>
                    <m:r>
                      <a:rPr lang="fr-FR" sz="1000" b="0" i="0" smtClean="0">
                        <a:latin typeface="Cambria Math" panose="02040503050406030204" pitchFamily="18" charset="0"/>
                        <a:ea typeface="Cambria Math" panose="02040503050406030204" pitchFamily="18" charset="0"/>
                      </a:rPr>
                      <m:t>9</m:t>
                    </m:r>
                    <m:r>
                      <a:rPr lang="fr-FR" sz="1000">
                        <a:latin typeface="Cambria Math" panose="02040503050406030204" pitchFamily="18" charset="0"/>
                        <a:ea typeface="Cambria Math" panose="02040503050406030204" pitchFamily="18" charset="0"/>
                      </a:rPr>
                      <m:t> </m:t>
                    </m:r>
                    <m:r>
                      <m:rPr>
                        <m:sty m:val="p"/>
                      </m:rPr>
                      <a:rPr lang="fr-FR" sz="1000">
                        <a:latin typeface="Cambria Math" panose="02040503050406030204" pitchFamily="18" charset="0"/>
                        <a:ea typeface="Cambria Math" panose="02040503050406030204" pitchFamily="18" charset="0"/>
                      </a:rPr>
                      <m:t>m</m:t>
                    </m:r>
                    <m:r>
                      <a:rPr lang="fr-FR" sz="1000">
                        <a:latin typeface="Cambria Math" panose="02040503050406030204" pitchFamily="18" charset="0"/>
                        <a:ea typeface="Cambria Math" panose="02040503050406030204" pitchFamily="18" charset="0"/>
                      </a:rPr>
                      <m:t>&lt;</m:t>
                    </m:r>
                    <m:r>
                      <m:rPr>
                        <m:sty m:val="p"/>
                      </m:rPr>
                      <a:rPr lang="fr-FR" sz="1000">
                        <a:latin typeface="Cambria Math" panose="02040503050406030204" pitchFamily="18" charset="0"/>
                        <a:ea typeface="Cambria Math" panose="02040503050406030204" pitchFamily="18" charset="0"/>
                      </a:rPr>
                      <m:t>NL</m:t>
                    </m:r>
                    <m:r>
                      <a:rPr lang="fr-FR" sz="1000">
                        <a:latin typeface="Cambria Math" panose="02040503050406030204" pitchFamily="18" charset="0"/>
                        <a:ea typeface="Cambria Math" panose="02040503050406030204" pitchFamily="18" charset="0"/>
                      </a:rPr>
                      <m:t>&lt;48 </m:t>
                    </m:r>
                    <m:r>
                      <m:rPr>
                        <m:sty m:val="p"/>
                      </m:rPr>
                      <a:rPr lang="fr-FR" sz="1000">
                        <a:latin typeface="Cambria Math" panose="02040503050406030204" pitchFamily="18" charset="0"/>
                        <a:ea typeface="Cambria Math" panose="02040503050406030204" pitchFamily="18" charset="0"/>
                      </a:rPr>
                      <m:t>m</m:t>
                    </m:r>
                  </m:oMath>
                </a14:m>
                <a:r>
                  <a:rPr lang="en-US" sz="1000" i="1" smtClean="0"/>
                  <a:t>					</a:t>
                </a:r>
                <a14:m>
                  <m:oMath xmlns:m="http://schemas.openxmlformats.org/officeDocument/2006/math">
                    <m:r>
                      <a:rPr lang="fr-FR" sz="1000" b="0" i="0" smtClean="0">
                        <a:latin typeface="Cambria Math" panose="02040503050406030204" pitchFamily="18" charset="0"/>
                        <a:ea typeface="Cambria Math" panose="02040503050406030204" pitchFamily="18" charset="0"/>
                      </a:rPr>
                      <m:t>48</m:t>
                    </m:r>
                    <m:r>
                      <a:rPr lang="fr-FR" sz="1000">
                        <a:latin typeface="Cambria Math" panose="02040503050406030204" pitchFamily="18" charset="0"/>
                        <a:ea typeface="Cambria Math" panose="02040503050406030204" pitchFamily="18" charset="0"/>
                      </a:rPr>
                      <m:t> </m:t>
                    </m:r>
                    <m:r>
                      <m:rPr>
                        <m:sty m:val="p"/>
                      </m:rPr>
                      <a:rPr lang="fr-FR" sz="1000">
                        <a:latin typeface="Cambria Math" panose="02040503050406030204" pitchFamily="18" charset="0"/>
                        <a:ea typeface="Cambria Math" panose="02040503050406030204" pitchFamily="18" charset="0"/>
                      </a:rPr>
                      <m:t>m</m:t>
                    </m:r>
                    <m:r>
                      <a:rPr lang="fr-FR" sz="1000">
                        <a:latin typeface="Cambria Math" panose="02040503050406030204" pitchFamily="18" charset="0"/>
                        <a:ea typeface="Cambria Math" panose="02040503050406030204" pitchFamily="18" charset="0"/>
                      </a:rPr>
                      <m:t>&lt;</m:t>
                    </m:r>
                    <m:r>
                      <m:rPr>
                        <m:sty m:val="p"/>
                      </m:rPr>
                      <a:rPr lang="fr-FR" sz="1000">
                        <a:latin typeface="Cambria Math" panose="02040503050406030204" pitchFamily="18" charset="0"/>
                        <a:ea typeface="Cambria Math" panose="02040503050406030204" pitchFamily="18" charset="0"/>
                      </a:rPr>
                      <m:t>NL</m:t>
                    </m:r>
                    <m:r>
                      <a:rPr lang="fr-FR" sz="1000">
                        <a:latin typeface="Cambria Math" panose="02040503050406030204" pitchFamily="18" charset="0"/>
                        <a:ea typeface="Cambria Math" panose="02040503050406030204" pitchFamily="18" charset="0"/>
                      </a:rPr>
                      <m:t>&lt;113 </m:t>
                    </m:r>
                    <m:r>
                      <m:rPr>
                        <m:sty m:val="p"/>
                      </m:rPr>
                      <a:rPr lang="fr-FR" sz="1000">
                        <a:latin typeface="Cambria Math" panose="02040503050406030204" pitchFamily="18" charset="0"/>
                        <a:ea typeface="Cambria Math" panose="02040503050406030204" pitchFamily="18" charset="0"/>
                      </a:rPr>
                      <m:t>m</m:t>
                    </m:r>
                  </m:oMath>
                </a14:m>
                <a:endParaRPr lang="en-US" sz="1000" i="1" smtClean="0">
                  <a:latin typeface="Cambria Math" panose="02040503050406030204" pitchFamily="18" charset="0"/>
                  <a:ea typeface="Cambria Math" panose="02040503050406030204" pitchFamily="18" charset="0"/>
                </a:endParaRPr>
              </a:p>
              <a:p>
                <a:r>
                  <a:rPr lang="en-US" sz="1000" b="1" smtClean="0"/>
                  <a:t> </a:t>
                </a:r>
              </a:p>
              <a:p>
                <a:r>
                  <a:rPr lang="en-US" sz="1000" b="1" smtClean="0"/>
                  <a:t> </a:t>
                </a:r>
                <a:endParaRPr lang="fr-FR" sz="1000"/>
              </a:p>
            </p:txBody>
          </p:sp>
        </mc:Choice>
        <mc:Fallback xmlns="">
          <p:sp>
            <p:nvSpPr>
              <p:cNvPr id="31" name="Rectangle 30"/>
              <p:cNvSpPr>
                <a:spLocks noRot="1" noChangeAspect="1" noMove="1" noResize="1" noEditPoints="1" noAdjustHandles="1" noChangeArrowheads="1" noChangeShapeType="1" noTextEdit="1"/>
              </p:cNvSpPr>
              <p:nvPr/>
            </p:nvSpPr>
            <p:spPr>
              <a:xfrm>
                <a:off x="204425" y="3553010"/>
                <a:ext cx="9048708" cy="861774"/>
              </a:xfrm>
              <a:prstGeom prst="rect">
                <a:avLst/>
              </a:prstGeom>
              <a:blipFill>
                <a:blip r:embed="rId8"/>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38" name="ZoneTexte 37"/>
              <p:cNvSpPr txBox="1"/>
              <p:nvPr/>
            </p:nvSpPr>
            <p:spPr>
              <a:xfrm>
                <a:off x="5117983" y="758555"/>
                <a:ext cx="3255818" cy="25301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fr-FR" sz="1000" b="0" i="1" smtClean="0">
                              <a:solidFill>
                                <a:srgbClr val="C00000"/>
                              </a:solidFill>
                              <a:latin typeface="Cambria Math" panose="02040503050406030204" pitchFamily="18" charset="0"/>
                            </a:rPr>
                          </m:ctrlPr>
                        </m:sSubPr>
                        <m:e>
                          <m:r>
                            <a:rPr lang="fr-FR" sz="1000" b="0" i="1" smtClean="0">
                              <a:solidFill>
                                <a:srgbClr val="C00000"/>
                              </a:solidFill>
                              <a:latin typeface="Cambria Math" panose="02040503050406030204" pitchFamily="18" charset="0"/>
                            </a:rPr>
                            <m:t>𝑅</m:t>
                          </m:r>
                        </m:e>
                        <m:sub>
                          <m:r>
                            <a:rPr lang="fr-FR" sz="1000" b="0" i="1" smtClean="0">
                              <a:solidFill>
                                <a:srgbClr val="C00000"/>
                              </a:solidFill>
                              <a:latin typeface="Cambria Math" panose="02040503050406030204" pitchFamily="18" charset="0"/>
                            </a:rPr>
                            <m:t>𝐶𝑜𝑖𝑙</m:t>
                          </m:r>
                          <m:r>
                            <a:rPr lang="fr-FR" sz="1000" b="0" i="1" smtClean="0">
                              <a:solidFill>
                                <a:srgbClr val="C00000"/>
                              </a:solidFill>
                              <a:latin typeface="Cambria Math" panose="02040503050406030204" pitchFamily="18" charset="0"/>
                            </a:rPr>
                            <m:t>,</m:t>
                          </m:r>
                          <m:r>
                            <a:rPr lang="fr-FR" sz="1000" b="0" i="1" smtClean="0">
                              <a:solidFill>
                                <a:srgbClr val="C00000"/>
                              </a:solidFill>
                              <a:latin typeface="Cambria Math" panose="02040503050406030204" pitchFamily="18" charset="0"/>
                            </a:rPr>
                            <m:t>𝑚𝑎𝑥</m:t>
                          </m:r>
                          <m:r>
                            <a:rPr lang="fr-FR" sz="1000" b="0" i="1" smtClean="0">
                              <a:solidFill>
                                <a:srgbClr val="C00000"/>
                              </a:solidFill>
                              <a:latin typeface="Cambria Math" panose="02040503050406030204" pitchFamily="18" charset="0"/>
                            </a:rPr>
                            <m:t>,</m:t>
                          </m:r>
                          <m:r>
                            <a:rPr lang="fr-FR" sz="1000" b="0" i="1" smtClean="0">
                              <a:solidFill>
                                <a:srgbClr val="C00000"/>
                              </a:solidFill>
                              <a:latin typeface="Cambria Math" panose="02040503050406030204" pitchFamily="18" charset="0"/>
                            </a:rPr>
                            <m:t>𝑆𝑇𝑅𝐸𝐴𝑀</m:t>
                          </m:r>
                        </m:sub>
                      </m:sSub>
                      <m:r>
                        <a:rPr lang="fr-FR" sz="1000" b="0" i="1" smtClean="0">
                          <a:solidFill>
                            <a:srgbClr val="C00000"/>
                          </a:solidFill>
                          <a:latin typeface="Cambria Math" panose="02040503050406030204" pitchFamily="18" charset="0"/>
                        </a:rPr>
                        <m:t>=2.8 </m:t>
                      </m:r>
                      <m:r>
                        <m:rPr>
                          <m:sty m:val="p"/>
                        </m:rPr>
                        <a:rPr lang="fr-FR" sz="1000" b="0" i="0" smtClean="0">
                          <a:solidFill>
                            <a:srgbClr val="C00000"/>
                          </a:solidFill>
                          <a:latin typeface="Cambria Math" panose="02040503050406030204" pitchFamily="18" charset="0"/>
                        </a:rPr>
                        <m:t>m</m:t>
                      </m:r>
                      <m:r>
                        <a:rPr lang="el-GR" sz="1000" b="0" i="1" smtClean="0">
                          <a:solidFill>
                            <a:srgbClr val="C00000"/>
                          </a:solidFill>
                          <a:latin typeface="Cambria Math" panose="02040503050406030204" pitchFamily="18" charset="0"/>
                          <a:ea typeface="Cambria Math" panose="02040503050406030204" pitchFamily="18" charset="0"/>
                        </a:rPr>
                        <m:t>Ω</m:t>
                      </m:r>
                    </m:oMath>
                  </m:oMathPara>
                </a14:m>
                <a:endParaRPr lang="fr-FR" sz="1000">
                  <a:solidFill>
                    <a:srgbClr val="C00000"/>
                  </a:solidFill>
                </a:endParaRPr>
              </a:p>
            </p:txBody>
          </p:sp>
        </mc:Choice>
        <mc:Fallback xmlns="">
          <p:sp>
            <p:nvSpPr>
              <p:cNvPr id="38" name="ZoneTexte 37"/>
              <p:cNvSpPr txBox="1">
                <a:spLocks noRot="1" noChangeAspect="1" noMove="1" noResize="1" noEditPoints="1" noAdjustHandles="1" noChangeArrowheads="1" noChangeShapeType="1" noTextEdit="1"/>
              </p:cNvSpPr>
              <p:nvPr/>
            </p:nvSpPr>
            <p:spPr>
              <a:xfrm>
                <a:off x="5117983" y="758555"/>
                <a:ext cx="3255818" cy="253018"/>
              </a:xfrm>
              <a:prstGeom prst="rect">
                <a:avLst/>
              </a:prstGeom>
              <a:blipFill>
                <a:blip r:embed="rId9"/>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39" name="Rectangle 38"/>
              <p:cNvSpPr/>
              <p:nvPr/>
            </p:nvSpPr>
            <p:spPr>
              <a:xfrm>
                <a:off x="204425" y="4475969"/>
                <a:ext cx="8481834" cy="258084"/>
              </a:xfrm>
              <a:prstGeom prst="rect">
                <a:avLst/>
              </a:prstGeom>
            </p:spPr>
            <p:txBody>
              <a:bodyPr wrap="square">
                <a:spAutoFit/>
              </a:bodyPr>
              <a:lstStyle/>
              <a:p>
                <a:r>
                  <a:rPr lang="fr-FR" sz="1000" smtClean="0"/>
                  <a:t>The </a:t>
                </a:r>
                <a:r>
                  <a:rPr lang="fr-FR" sz="1000" b="1" smtClean="0"/>
                  <a:t>analytical</a:t>
                </a:r>
                <a:r>
                  <a:rPr lang="fr-FR" sz="1000" smtClean="0"/>
                  <a:t> quench propagation velocity (</a:t>
                </a:r>
                <a14:m>
                  <m:oMath xmlns:m="http://schemas.openxmlformats.org/officeDocument/2006/math">
                    <m:sSub>
                      <m:sSubPr>
                        <m:ctrlPr>
                          <a:rPr lang="fr-FR" sz="1000" i="1">
                            <a:solidFill>
                              <a:srgbClr val="C00000"/>
                            </a:solidFill>
                            <a:latin typeface="Cambria Math" panose="02040503050406030204" pitchFamily="18" charset="0"/>
                            <a:ea typeface="Cambria Math" panose="02040503050406030204" pitchFamily="18" charset="0"/>
                          </a:rPr>
                        </m:ctrlPr>
                      </m:sSubPr>
                      <m:e>
                        <m:r>
                          <a:rPr lang="fr-FR" sz="1000" i="1">
                            <a:solidFill>
                              <a:srgbClr val="C00000"/>
                            </a:solidFill>
                            <a:latin typeface="Cambria Math" panose="02040503050406030204" pitchFamily="18" charset="0"/>
                            <a:ea typeface="Cambria Math" panose="02040503050406030204" pitchFamily="18" charset="0"/>
                          </a:rPr>
                          <m:t>𝑣</m:t>
                        </m:r>
                      </m:e>
                      <m:sub>
                        <m:r>
                          <a:rPr lang="fr-FR" sz="1000" i="1">
                            <a:solidFill>
                              <a:srgbClr val="C00000"/>
                            </a:solidFill>
                            <a:latin typeface="Cambria Math" panose="02040503050406030204" pitchFamily="18" charset="0"/>
                            <a:ea typeface="Cambria Math" panose="02040503050406030204" pitchFamily="18" charset="0"/>
                          </a:rPr>
                          <m:t>𝑞</m:t>
                        </m:r>
                        <m:r>
                          <a:rPr lang="fr-FR" sz="1000" i="1">
                            <a:solidFill>
                              <a:srgbClr val="C00000"/>
                            </a:solidFill>
                            <a:latin typeface="Cambria Math" panose="02040503050406030204" pitchFamily="18" charset="0"/>
                            <a:ea typeface="Cambria Math" panose="02040503050406030204" pitchFamily="18" charset="0"/>
                          </a:rPr>
                          <m:t>,</m:t>
                        </m:r>
                        <m:r>
                          <a:rPr lang="fr-FR" sz="1000" i="1">
                            <a:solidFill>
                              <a:srgbClr val="C00000"/>
                            </a:solidFill>
                            <a:latin typeface="Cambria Math" panose="02040503050406030204" pitchFamily="18" charset="0"/>
                            <a:ea typeface="Cambria Math" panose="02040503050406030204" pitchFamily="18" charset="0"/>
                          </a:rPr>
                          <m:t>𝑆𝑇𝑅𝐸𝐴𝑀</m:t>
                        </m:r>
                      </m:sub>
                    </m:sSub>
                    <m:r>
                      <a:rPr lang="fr-FR" sz="1000">
                        <a:solidFill>
                          <a:srgbClr val="C00000"/>
                        </a:solidFill>
                        <a:latin typeface="Cambria Math" panose="02040503050406030204" pitchFamily="18" charset="0"/>
                        <a:ea typeface="Cambria Math" panose="02040503050406030204" pitchFamily="18" charset="0"/>
                      </a:rPr>
                      <m:t>=14.7 </m:t>
                    </m:r>
                    <m:r>
                      <m:rPr>
                        <m:sty m:val="p"/>
                      </m:rPr>
                      <a:rPr lang="fr-FR" sz="1000">
                        <a:solidFill>
                          <a:srgbClr val="C00000"/>
                        </a:solidFill>
                        <a:latin typeface="Cambria Math" panose="02040503050406030204" pitchFamily="18" charset="0"/>
                        <a:ea typeface="Cambria Math" panose="02040503050406030204" pitchFamily="18" charset="0"/>
                      </a:rPr>
                      <m:t>m</m:t>
                    </m:r>
                    <m:r>
                      <a:rPr lang="fr-FR" sz="1000">
                        <a:solidFill>
                          <a:srgbClr val="C00000"/>
                        </a:solidFill>
                        <a:latin typeface="Cambria Math" panose="02040503050406030204" pitchFamily="18" charset="0"/>
                        <a:ea typeface="Cambria Math" panose="02040503050406030204" pitchFamily="18" charset="0"/>
                      </a:rPr>
                      <m:t>/</m:t>
                    </m:r>
                    <m:r>
                      <m:rPr>
                        <m:sty m:val="p"/>
                      </m:rPr>
                      <a:rPr lang="fr-FR" sz="1000">
                        <a:solidFill>
                          <a:srgbClr val="C00000"/>
                        </a:solidFill>
                        <a:latin typeface="Cambria Math" panose="02040503050406030204" pitchFamily="18" charset="0"/>
                        <a:ea typeface="Cambria Math" panose="02040503050406030204" pitchFamily="18" charset="0"/>
                      </a:rPr>
                      <m:t>s</m:t>
                    </m:r>
                    <m:r>
                      <a:rPr lang="fr-FR" sz="1000" b="0" i="0" smtClean="0">
                        <a:solidFill>
                          <a:schemeClr val="tx1"/>
                        </a:solidFill>
                        <a:latin typeface="Cambria Math" panose="02040503050406030204" pitchFamily="18" charset="0"/>
                      </a:rPr>
                      <m:t>)</m:t>
                    </m:r>
                    <m:r>
                      <m:rPr>
                        <m:nor/>
                      </m:rPr>
                      <a:rPr lang="en-US" sz="1000" smtClean="0"/>
                      <m:t> </m:t>
                    </m:r>
                    <m:r>
                      <m:rPr>
                        <m:nor/>
                      </m:rPr>
                      <a:rPr lang="fr-FR" sz="1000" b="0" i="0" smtClean="0"/>
                      <m:t>allows</m:t>
                    </m:r>
                    <m:r>
                      <m:rPr>
                        <m:nor/>
                      </m:rPr>
                      <a:rPr lang="fr-FR" sz="1000" b="0" i="0" smtClean="0"/>
                      <m:t> </m:t>
                    </m:r>
                    <m:r>
                      <m:rPr>
                        <m:nor/>
                      </m:rPr>
                      <a:rPr lang="en-US" sz="1000" smtClean="0"/>
                      <m:t>to</m:t>
                    </m:r>
                    <m:r>
                      <m:rPr>
                        <m:nor/>
                      </m:rPr>
                      <a:rPr lang="en-US" sz="1000" smtClean="0"/>
                      <m:t> </m:t>
                    </m:r>
                    <m:r>
                      <m:rPr>
                        <m:nor/>
                      </m:rPr>
                      <a:rPr lang="en-US" sz="1000" smtClean="0"/>
                      <m:t>predict</m:t>
                    </m:r>
                    <m:r>
                      <m:rPr>
                        <m:nor/>
                      </m:rPr>
                      <a:rPr lang="en-US" sz="1000" smtClean="0"/>
                      <m:t> </m:t>
                    </m:r>
                    <m:r>
                      <m:rPr>
                        <m:nor/>
                      </m:rPr>
                      <a:rPr lang="fr-FR" sz="1000" b="0" i="0" smtClean="0"/>
                      <m:t>a</m:t>
                    </m:r>
                    <m:r>
                      <m:rPr>
                        <m:nor/>
                      </m:rPr>
                      <a:rPr lang="fr-FR" sz="1000" b="0" i="0" smtClean="0"/>
                      <m:t> </m:t>
                    </m:r>
                    <m:r>
                      <m:rPr>
                        <m:nor/>
                      </m:rPr>
                      <a:rPr lang="en-US" sz="1000" b="1"/>
                      <m:t>coil</m:t>
                    </m:r>
                    <m:r>
                      <m:rPr>
                        <m:nor/>
                      </m:rPr>
                      <a:rPr lang="en-US" sz="1000" b="1"/>
                      <m:t> </m:t>
                    </m:r>
                    <m:r>
                      <m:rPr>
                        <m:nor/>
                      </m:rPr>
                      <a:rPr lang="en-US" sz="1000" b="1"/>
                      <m:t>resistance</m:t>
                    </m:r>
                    <m:r>
                      <m:rPr>
                        <m:nor/>
                      </m:rPr>
                      <a:rPr lang="en-US" sz="1000"/>
                      <m:t> </m:t>
                    </m:r>
                    <m:r>
                      <m:rPr>
                        <m:nor/>
                      </m:rPr>
                      <a:rPr lang="fr-FR" sz="1000" b="0" i="0" smtClean="0"/>
                      <m:t>dynamic</m:t>
                    </m:r>
                    <m:r>
                      <m:rPr>
                        <m:nor/>
                      </m:rPr>
                      <a:rPr lang="en-US" sz="1000"/>
                      <m:t> </m:t>
                    </m:r>
                    <m:r>
                      <m:rPr>
                        <m:nor/>
                      </m:rPr>
                      <a:rPr lang="en-US" sz="1000" b="1" smtClean="0">
                        <a:solidFill>
                          <a:schemeClr val="tx1"/>
                        </a:solidFill>
                      </a:rPr>
                      <m:t>match</m:t>
                    </m:r>
                    <m:r>
                      <m:rPr>
                        <m:nor/>
                      </m:rPr>
                      <a:rPr lang="fr-FR" sz="1000" b="1" i="0" smtClean="0">
                        <a:solidFill>
                          <a:schemeClr val="tx1"/>
                        </a:solidFill>
                      </a:rPr>
                      <m:t>ing</m:t>
                    </m:r>
                    <m:r>
                      <m:rPr>
                        <m:nor/>
                      </m:rPr>
                      <a:rPr lang="en-US" sz="1000" b="1" smtClean="0">
                        <a:solidFill>
                          <a:schemeClr val="tx1"/>
                        </a:solidFill>
                      </a:rPr>
                      <m:t> </m:t>
                    </m:r>
                    <m:r>
                      <m:rPr>
                        <m:nor/>
                      </m:rPr>
                      <a:rPr lang="en-US" sz="1000"/>
                      <m:t>the</m:t>
                    </m:r>
                    <m:r>
                      <m:rPr>
                        <m:nor/>
                      </m:rPr>
                      <a:rPr lang="en-US" sz="1000"/>
                      <m:t> </m:t>
                    </m:r>
                    <m:r>
                      <m:rPr>
                        <m:nor/>
                      </m:rPr>
                      <a:rPr lang="en-US" sz="1000" b="1"/>
                      <m:t>SuperMagnet</m:t>
                    </m:r>
                    <m:r>
                      <m:rPr>
                        <m:nor/>
                      </m:rPr>
                      <a:rPr lang="fr-FR" sz="1000" b="0" i="0" smtClean="0"/>
                      <m:t> </m:t>
                    </m:r>
                    <m:r>
                      <m:rPr>
                        <m:nor/>
                      </m:rPr>
                      <a:rPr lang="fr-FR" sz="1000" b="0" i="0" smtClean="0"/>
                      <m:t>calculation</m:t>
                    </m:r>
                    <m:r>
                      <m:rPr>
                        <m:nor/>
                      </m:rPr>
                      <a:rPr lang="en-US" sz="1000"/>
                      <m:t>.</m:t>
                    </m:r>
                  </m:oMath>
                </a14:m>
                <a:endParaRPr lang="fr-FR" sz="1000">
                  <a:solidFill>
                    <a:srgbClr val="C00000"/>
                  </a:solidFill>
                </a:endParaRPr>
              </a:p>
            </p:txBody>
          </p:sp>
        </mc:Choice>
        <mc:Fallback xmlns="">
          <p:sp>
            <p:nvSpPr>
              <p:cNvPr id="39" name="Rectangle 38"/>
              <p:cNvSpPr>
                <a:spLocks noRot="1" noChangeAspect="1" noMove="1" noResize="1" noEditPoints="1" noAdjustHandles="1" noChangeArrowheads="1" noChangeShapeType="1" noTextEdit="1"/>
              </p:cNvSpPr>
              <p:nvPr/>
            </p:nvSpPr>
            <p:spPr>
              <a:xfrm>
                <a:off x="204425" y="4475969"/>
                <a:ext cx="8481834" cy="258084"/>
              </a:xfrm>
              <a:prstGeom prst="rect">
                <a:avLst/>
              </a:prstGeom>
              <a:blipFill>
                <a:blip r:embed="rId10"/>
                <a:stretch>
                  <a:fillRect b="-9302"/>
                </a:stretch>
              </a:blipFill>
            </p:spPr>
            <p:txBody>
              <a:bodyPr/>
              <a:lstStyle/>
              <a:p>
                <a:r>
                  <a:rPr lang="fr-FR">
                    <a:noFill/>
                  </a:rPr>
                  <a:t> </a:t>
                </a:r>
              </a:p>
            </p:txBody>
          </p:sp>
        </mc:Fallback>
      </mc:AlternateContent>
      <p:sp>
        <p:nvSpPr>
          <p:cNvPr id="41" name="ZoneTexte 40"/>
          <p:cNvSpPr txBox="1"/>
          <p:nvPr/>
        </p:nvSpPr>
        <p:spPr>
          <a:xfrm>
            <a:off x="1011238" y="1755513"/>
            <a:ext cx="1043627" cy="230832"/>
          </a:xfrm>
          <a:prstGeom prst="rect">
            <a:avLst/>
          </a:prstGeom>
          <a:noFill/>
        </p:spPr>
        <p:txBody>
          <a:bodyPr wrap="square" rtlCol="0">
            <a:spAutoFit/>
          </a:bodyPr>
          <a:lstStyle/>
          <a:p>
            <a:r>
              <a:rPr lang="fr-FR" sz="900" smtClean="0"/>
              <a:t>48 m</a:t>
            </a:r>
            <a:endParaRPr lang="fr-FR" sz="900"/>
          </a:p>
        </p:txBody>
      </p:sp>
      <p:sp>
        <p:nvSpPr>
          <p:cNvPr id="42" name="ZoneTexte 41"/>
          <p:cNvSpPr txBox="1"/>
          <p:nvPr/>
        </p:nvSpPr>
        <p:spPr>
          <a:xfrm>
            <a:off x="1011238" y="2104603"/>
            <a:ext cx="1043627" cy="230832"/>
          </a:xfrm>
          <a:prstGeom prst="rect">
            <a:avLst/>
          </a:prstGeom>
          <a:noFill/>
        </p:spPr>
        <p:txBody>
          <a:bodyPr wrap="square" rtlCol="0">
            <a:spAutoFit/>
          </a:bodyPr>
          <a:lstStyle/>
          <a:p>
            <a:r>
              <a:rPr lang="fr-FR" sz="900" smtClean="0"/>
              <a:t>29 m</a:t>
            </a:r>
            <a:endParaRPr lang="fr-FR" sz="900"/>
          </a:p>
        </p:txBody>
      </p:sp>
      <mc:AlternateContent xmlns:mc="http://schemas.openxmlformats.org/markup-compatibility/2006" xmlns:a14="http://schemas.microsoft.com/office/drawing/2010/main">
        <mc:Choice Requires="a14">
          <p:sp>
            <p:nvSpPr>
              <p:cNvPr id="5" name="Rectangle 4"/>
              <p:cNvSpPr/>
              <p:nvPr/>
            </p:nvSpPr>
            <p:spPr>
              <a:xfrm>
                <a:off x="533538" y="4032795"/>
                <a:ext cx="2541273" cy="258084"/>
              </a:xfrm>
              <a:prstGeom prst="rect">
                <a:avLst/>
              </a:prstGeom>
            </p:spPr>
            <p:txBody>
              <a:bodyPr wrap="none">
                <a:spAutoFit/>
              </a:bodyPr>
              <a:lstStyle/>
              <a:p>
                <a14:m>
                  <m:oMath xmlns:m="http://schemas.openxmlformats.org/officeDocument/2006/math">
                    <m:sSub>
                      <m:sSubPr>
                        <m:ctrlPr>
                          <a:rPr lang="fr-FR" sz="1000" i="1" smtClean="0">
                            <a:latin typeface="Cambria Math" panose="02040503050406030204" pitchFamily="18" charset="0"/>
                            <a:ea typeface="Cambria Math" panose="02040503050406030204" pitchFamily="18" charset="0"/>
                          </a:rPr>
                        </m:ctrlPr>
                      </m:sSubPr>
                      <m:e>
                        <m:r>
                          <a:rPr lang="fr-FR" sz="1000" i="1">
                            <a:latin typeface="Cambria Math" panose="02040503050406030204" pitchFamily="18" charset="0"/>
                            <a:ea typeface="Cambria Math" panose="02040503050406030204" pitchFamily="18" charset="0"/>
                          </a:rPr>
                          <m:t>𝑣</m:t>
                        </m:r>
                      </m:e>
                      <m:sub>
                        <m:r>
                          <a:rPr lang="fr-FR" sz="1000" i="1">
                            <a:latin typeface="Cambria Math" panose="02040503050406030204" pitchFamily="18" charset="0"/>
                            <a:ea typeface="Cambria Math" panose="02040503050406030204" pitchFamily="18" charset="0"/>
                          </a:rPr>
                          <m:t>𝑞</m:t>
                        </m:r>
                        <m:r>
                          <a:rPr lang="fr-FR" sz="1000" i="1">
                            <a:latin typeface="Cambria Math" panose="02040503050406030204" pitchFamily="18" charset="0"/>
                            <a:ea typeface="Cambria Math" panose="02040503050406030204" pitchFamily="18" charset="0"/>
                          </a:rPr>
                          <m:t>,</m:t>
                        </m:r>
                        <m:r>
                          <a:rPr lang="fr-FR" sz="1000" i="1">
                            <a:latin typeface="Cambria Math" panose="02040503050406030204" pitchFamily="18" charset="0"/>
                            <a:ea typeface="Cambria Math" panose="02040503050406030204" pitchFamily="18" charset="0"/>
                          </a:rPr>
                          <m:t>𝑃</m:t>
                        </m:r>
                        <m:r>
                          <a:rPr lang="fr-FR" sz="1000" i="1">
                            <a:latin typeface="Cambria Math" panose="02040503050406030204" pitchFamily="18" charset="0"/>
                            <a:ea typeface="Cambria Math" panose="02040503050406030204" pitchFamily="18" charset="0"/>
                          </a:rPr>
                          <m:t>6,</m:t>
                        </m:r>
                        <m:r>
                          <a:rPr lang="fr-FR" sz="1000" b="0" i="1" smtClean="0">
                            <a:latin typeface="Cambria Math" panose="02040503050406030204" pitchFamily="18" charset="0"/>
                            <a:ea typeface="Cambria Math" panose="02040503050406030204" pitchFamily="18" charset="0"/>
                          </a:rPr>
                          <m:t>𝑆𝑀</m:t>
                        </m:r>
                      </m:sub>
                    </m:sSub>
                    <m:r>
                      <a:rPr lang="fr-FR" sz="1000" i="1">
                        <a:latin typeface="Cambria Math" panose="02040503050406030204" pitchFamily="18" charset="0"/>
                        <a:ea typeface="Cambria Math" panose="02040503050406030204" pitchFamily="18" charset="0"/>
                      </a:rPr>
                      <m:t>=</m:t>
                    </m:r>
                    <m:sSub>
                      <m:sSubPr>
                        <m:ctrlPr>
                          <a:rPr lang="fr-FR" sz="1000" i="1">
                            <a:latin typeface="Cambria Math" panose="02040503050406030204" pitchFamily="18" charset="0"/>
                            <a:ea typeface="Cambria Math" panose="02040503050406030204" pitchFamily="18" charset="0"/>
                          </a:rPr>
                        </m:ctrlPr>
                      </m:sSubPr>
                      <m:e>
                        <m:r>
                          <a:rPr lang="fr-FR" sz="1000" i="1">
                            <a:latin typeface="Cambria Math" panose="02040503050406030204" pitchFamily="18" charset="0"/>
                            <a:ea typeface="Cambria Math" panose="02040503050406030204" pitchFamily="18" charset="0"/>
                          </a:rPr>
                          <m:t>𝑣</m:t>
                        </m:r>
                      </m:e>
                      <m:sub>
                        <m:r>
                          <a:rPr lang="fr-FR" sz="1000" i="1">
                            <a:latin typeface="Cambria Math" panose="02040503050406030204" pitchFamily="18" charset="0"/>
                            <a:ea typeface="Cambria Math" panose="02040503050406030204" pitchFamily="18" charset="0"/>
                          </a:rPr>
                          <m:t>𝑞</m:t>
                        </m:r>
                        <m:r>
                          <a:rPr lang="fr-FR" sz="1000" i="1">
                            <a:latin typeface="Cambria Math" panose="02040503050406030204" pitchFamily="18" charset="0"/>
                            <a:ea typeface="Cambria Math" panose="02040503050406030204" pitchFamily="18" charset="0"/>
                          </a:rPr>
                          <m:t>,</m:t>
                        </m:r>
                        <m:r>
                          <a:rPr lang="fr-FR" sz="1000" i="1">
                            <a:latin typeface="Cambria Math" panose="02040503050406030204" pitchFamily="18" charset="0"/>
                            <a:ea typeface="Cambria Math" panose="02040503050406030204" pitchFamily="18" charset="0"/>
                          </a:rPr>
                          <m:t>𝑃</m:t>
                        </m:r>
                        <m:r>
                          <a:rPr lang="fr-FR" sz="1000" i="1">
                            <a:latin typeface="Cambria Math" panose="02040503050406030204" pitchFamily="18" charset="0"/>
                            <a:ea typeface="Cambria Math" panose="02040503050406030204" pitchFamily="18" charset="0"/>
                          </a:rPr>
                          <m:t>10,</m:t>
                        </m:r>
                        <m:r>
                          <a:rPr lang="fr-FR" sz="1000" b="0" i="1" smtClean="0">
                            <a:latin typeface="Cambria Math" panose="02040503050406030204" pitchFamily="18" charset="0"/>
                            <a:ea typeface="Cambria Math" panose="02040503050406030204" pitchFamily="18" charset="0"/>
                          </a:rPr>
                          <m:t>𝑆𝑀</m:t>
                        </m:r>
                      </m:sub>
                    </m:sSub>
                    <m:sSub>
                      <m:sSubPr>
                        <m:ctrlPr>
                          <a:rPr lang="fr-FR" sz="1000" i="1">
                            <a:latin typeface="Cambria Math" panose="02040503050406030204" pitchFamily="18" charset="0"/>
                            <a:ea typeface="Cambria Math" panose="02040503050406030204" pitchFamily="18" charset="0"/>
                          </a:rPr>
                        </m:ctrlPr>
                      </m:sSubPr>
                      <m:e>
                        <m:r>
                          <a:rPr lang="fr-FR" sz="1000" b="0" i="1" smtClean="0">
                            <a:latin typeface="Cambria Math" panose="02040503050406030204" pitchFamily="18" charset="0"/>
                            <a:ea typeface="Cambria Math" panose="02040503050406030204" pitchFamily="18" charset="0"/>
                          </a:rPr>
                          <m:t>=</m:t>
                        </m:r>
                        <m:r>
                          <a:rPr lang="fr-FR" sz="1000" i="1">
                            <a:latin typeface="Cambria Math" panose="02040503050406030204" pitchFamily="18" charset="0"/>
                            <a:ea typeface="Cambria Math" panose="02040503050406030204" pitchFamily="18" charset="0"/>
                          </a:rPr>
                          <m:t>𝑣</m:t>
                        </m:r>
                      </m:e>
                      <m:sub>
                        <m:r>
                          <a:rPr lang="fr-FR" sz="1000" i="1">
                            <a:latin typeface="Cambria Math" panose="02040503050406030204" pitchFamily="18" charset="0"/>
                            <a:ea typeface="Cambria Math" panose="02040503050406030204" pitchFamily="18" charset="0"/>
                          </a:rPr>
                          <m:t>𝑞</m:t>
                        </m:r>
                        <m:r>
                          <a:rPr lang="fr-FR" sz="1000" i="1">
                            <a:latin typeface="Cambria Math" panose="02040503050406030204" pitchFamily="18" charset="0"/>
                            <a:ea typeface="Cambria Math" panose="02040503050406030204" pitchFamily="18" charset="0"/>
                          </a:rPr>
                          <m:t>,</m:t>
                        </m:r>
                        <m:r>
                          <a:rPr lang="fr-FR" sz="1000" i="1">
                            <a:latin typeface="Cambria Math" panose="02040503050406030204" pitchFamily="18" charset="0"/>
                            <a:ea typeface="Cambria Math" panose="02040503050406030204" pitchFamily="18" charset="0"/>
                          </a:rPr>
                          <m:t>𝑃</m:t>
                        </m:r>
                        <m:r>
                          <a:rPr lang="fr-FR" sz="1000" i="1">
                            <a:latin typeface="Cambria Math" panose="02040503050406030204" pitchFamily="18" charset="0"/>
                            <a:ea typeface="Cambria Math" panose="02040503050406030204" pitchFamily="18" charset="0"/>
                          </a:rPr>
                          <m:t>12,</m:t>
                        </m:r>
                        <m:r>
                          <a:rPr lang="fr-FR" sz="1000" b="0" i="1" smtClean="0">
                            <a:latin typeface="Cambria Math" panose="02040503050406030204" pitchFamily="18" charset="0"/>
                            <a:ea typeface="Cambria Math" panose="02040503050406030204" pitchFamily="18" charset="0"/>
                          </a:rPr>
                          <m:t>𝑆𝑀</m:t>
                        </m:r>
                      </m:sub>
                    </m:sSub>
                  </m:oMath>
                </a14:m>
                <a:r>
                  <a:rPr lang="fr-FR" sz="1000" smtClean="0">
                    <a:latin typeface="Cambria Math" panose="02040503050406030204" pitchFamily="18" charset="0"/>
                    <a:ea typeface="Cambria Math" panose="02040503050406030204" pitchFamily="18" charset="0"/>
                  </a:rPr>
                  <a:t>=</a:t>
                </a:r>
                <a:r>
                  <a:rPr lang="fr-FR" sz="1000">
                    <a:ea typeface="Cambria Math" panose="02040503050406030204" pitchFamily="18" charset="0"/>
                  </a:rPr>
                  <a:t> </a:t>
                </a:r>
                <a14:m>
                  <m:oMath xmlns:m="http://schemas.openxmlformats.org/officeDocument/2006/math">
                    <m:r>
                      <a:rPr lang="fr-FR" sz="1000" i="1">
                        <a:latin typeface="Cambria Math" panose="02040503050406030204" pitchFamily="18" charset="0"/>
                        <a:ea typeface="Cambria Math" panose="02040503050406030204" pitchFamily="18" charset="0"/>
                      </a:rPr>
                      <m:t>15.7 </m:t>
                    </m:r>
                    <m:r>
                      <m:rPr>
                        <m:sty m:val="p"/>
                      </m:rPr>
                      <a:rPr lang="fr-FR" sz="1000">
                        <a:latin typeface="Cambria Math" panose="02040503050406030204" pitchFamily="18" charset="0"/>
                        <a:ea typeface="Cambria Math" panose="02040503050406030204" pitchFamily="18" charset="0"/>
                      </a:rPr>
                      <m:t>m</m:t>
                    </m:r>
                    <m:r>
                      <a:rPr lang="fr-FR" sz="1000">
                        <a:latin typeface="Cambria Math" panose="02040503050406030204" pitchFamily="18" charset="0"/>
                        <a:ea typeface="Cambria Math" panose="02040503050406030204" pitchFamily="18" charset="0"/>
                      </a:rPr>
                      <m:t>/</m:t>
                    </m:r>
                    <m:r>
                      <m:rPr>
                        <m:sty m:val="p"/>
                      </m:rPr>
                      <a:rPr lang="fr-FR" sz="1000">
                        <a:latin typeface="Cambria Math" panose="02040503050406030204" pitchFamily="18" charset="0"/>
                        <a:ea typeface="Cambria Math" panose="02040503050406030204" pitchFamily="18" charset="0"/>
                      </a:rPr>
                      <m:t>s</m:t>
                    </m:r>
                  </m:oMath>
                </a14:m>
                <a:r>
                  <a:rPr lang="en-US" sz="1000">
                    <a:latin typeface="Cambria Math" panose="02040503050406030204" pitchFamily="18" charset="0"/>
                    <a:ea typeface="Cambria Math" panose="02040503050406030204" pitchFamily="18" charset="0"/>
                  </a:rPr>
                  <a:t> </a:t>
                </a:r>
                <a:endParaRPr lang="fr-FR" sz="1000">
                  <a:latin typeface="Cambria Math" panose="02040503050406030204" pitchFamily="18" charset="0"/>
                  <a:ea typeface="Cambria Math" panose="02040503050406030204" pitchFamily="18"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533538" y="4032795"/>
                <a:ext cx="2541273" cy="258084"/>
              </a:xfrm>
              <a:prstGeom prst="rect">
                <a:avLst/>
              </a:prstGeom>
              <a:blipFill>
                <a:blip r:embed="rId11"/>
                <a:stretch>
                  <a:fillRect b="-7143"/>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25" name="Rectangle 24"/>
              <p:cNvSpPr/>
              <p:nvPr/>
            </p:nvSpPr>
            <p:spPr>
              <a:xfrm>
                <a:off x="3137508" y="4029345"/>
                <a:ext cx="2548070" cy="258084"/>
              </a:xfrm>
              <a:prstGeom prst="rect">
                <a:avLst/>
              </a:prstGeom>
            </p:spPr>
            <p:txBody>
              <a:bodyPr wrap="none">
                <a:spAutoFit/>
              </a:bodyPr>
              <a:lstStyle/>
              <a:p>
                <a14:m>
                  <m:oMath xmlns:m="http://schemas.openxmlformats.org/officeDocument/2006/math">
                    <m:sSub>
                      <m:sSubPr>
                        <m:ctrlPr>
                          <a:rPr lang="fr-FR" sz="1000" i="1" smtClean="0">
                            <a:latin typeface="Cambria Math" panose="02040503050406030204" pitchFamily="18" charset="0"/>
                            <a:ea typeface="Cambria Math" panose="02040503050406030204" pitchFamily="18" charset="0"/>
                          </a:rPr>
                        </m:ctrlPr>
                      </m:sSubPr>
                      <m:e>
                        <m:r>
                          <a:rPr lang="fr-FR" sz="1000" i="1">
                            <a:latin typeface="Cambria Math" panose="02040503050406030204" pitchFamily="18" charset="0"/>
                            <a:ea typeface="Cambria Math" panose="02040503050406030204" pitchFamily="18" charset="0"/>
                          </a:rPr>
                          <m:t>𝑣</m:t>
                        </m:r>
                      </m:e>
                      <m:sub>
                        <m:r>
                          <a:rPr lang="fr-FR" sz="1000" i="1">
                            <a:latin typeface="Cambria Math" panose="02040503050406030204" pitchFamily="18" charset="0"/>
                            <a:ea typeface="Cambria Math" panose="02040503050406030204" pitchFamily="18" charset="0"/>
                          </a:rPr>
                          <m:t>𝑞</m:t>
                        </m:r>
                        <m:r>
                          <a:rPr lang="fr-FR" sz="1000" i="1">
                            <a:latin typeface="Cambria Math" panose="02040503050406030204" pitchFamily="18" charset="0"/>
                            <a:ea typeface="Cambria Math" panose="02040503050406030204" pitchFamily="18" charset="0"/>
                          </a:rPr>
                          <m:t>,</m:t>
                        </m:r>
                        <m:r>
                          <a:rPr lang="fr-FR" sz="1000" i="1">
                            <a:latin typeface="Cambria Math" panose="02040503050406030204" pitchFamily="18" charset="0"/>
                            <a:ea typeface="Cambria Math" panose="02040503050406030204" pitchFamily="18" charset="0"/>
                          </a:rPr>
                          <m:t>𝑃</m:t>
                        </m:r>
                        <m:r>
                          <a:rPr lang="fr-FR" sz="1000" i="1">
                            <a:latin typeface="Cambria Math" panose="02040503050406030204" pitchFamily="18" charset="0"/>
                            <a:ea typeface="Cambria Math" panose="02040503050406030204" pitchFamily="18" charset="0"/>
                          </a:rPr>
                          <m:t>6,</m:t>
                        </m:r>
                        <m:r>
                          <a:rPr lang="fr-FR" sz="1000" b="0" i="1" smtClean="0">
                            <a:latin typeface="Cambria Math" panose="02040503050406030204" pitchFamily="18" charset="0"/>
                            <a:ea typeface="Cambria Math" panose="02040503050406030204" pitchFamily="18" charset="0"/>
                          </a:rPr>
                          <m:t>𝑆𝑀</m:t>
                        </m:r>
                      </m:sub>
                    </m:sSub>
                    <m:r>
                      <a:rPr lang="fr-FR" sz="1000" i="1" smtClean="0">
                        <a:latin typeface="Cambria Math" panose="02040503050406030204" pitchFamily="18" charset="0"/>
                        <a:ea typeface="Cambria Math" panose="02040503050406030204" pitchFamily="18" charset="0"/>
                      </a:rPr>
                      <m:t>=</m:t>
                    </m:r>
                    <m:sSub>
                      <m:sSubPr>
                        <m:ctrlPr>
                          <a:rPr lang="fr-FR" sz="1000" i="1">
                            <a:latin typeface="Cambria Math" panose="02040503050406030204" pitchFamily="18" charset="0"/>
                            <a:ea typeface="Cambria Math" panose="02040503050406030204" pitchFamily="18" charset="0"/>
                          </a:rPr>
                        </m:ctrlPr>
                      </m:sSubPr>
                      <m:e>
                        <m:r>
                          <a:rPr lang="fr-FR" sz="1000" i="1">
                            <a:latin typeface="Cambria Math" panose="02040503050406030204" pitchFamily="18" charset="0"/>
                            <a:ea typeface="Cambria Math" panose="02040503050406030204" pitchFamily="18" charset="0"/>
                          </a:rPr>
                          <m:t>𝑣</m:t>
                        </m:r>
                      </m:e>
                      <m:sub>
                        <m:r>
                          <a:rPr lang="fr-FR" sz="1000" i="1">
                            <a:latin typeface="Cambria Math" panose="02040503050406030204" pitchFamily="18" charset="0"/>
                            <a:ea typeface="Cambria Math" panose="02040503050406030204" pitchFamily="18" charset="0"/>
                          </a:rPr>
                          <m:t>𝑞</m:t>
                        </m:r>
                        <m:r>
                          <a:rPr lang="fr-FR" sz="1000" i="1">
                            <a:latin typeface="Cambria Math" panose="02040503050406030204" pitchFamily="18" charset="0"/>
                            <a:ea typeface="Cambria Math" panose="02040503050406030204" pitchFamily="18" charset="0"/>
                          </a:rPr>
                          <m:t>,</m:t>
                        </m:r>
                        <m:r>
                          <a:rPr lang="fr-FR" sz="1000" i="1">
                            <a:latin typeface="Cambria Math" panose="02040503050406030204" pitchFamily="18" charset="0"/>
                            <a:ea typeface="Cambria Math" panose="02040503050406030204" pitchFamily="18" charset="0"/>
                          </a:rPr>
                          <m:t>𝑃</m:t>
                        </m:r>
                        <m:r>
                          <a:rPr lang="fr-FR" sz="1000" i="1">
                            <a:latin typeface="Cambria Math" panose="02040503050406030204" pitchFamily="18" charset="0"/>
                            <a:ea typeface="Cambria Math" panose="02040503050406030204" pitchFamily="18" charset="0"/>
                          </a:rPr>
                          <m:t>10,</m:t>
                        </m:r>
                        <m:r>
                          <a:rPr lang="fr-FR" sz="1000" b="0" i="1" smtClean="0">
                            <a:latin typeface="Cambria Math" panose="02040503050406030204" pitchFamily="18" charset="0"/>
                            <a:ea typeface="Cambria Math" panose="02040503050406030204" pitchFamily="18" charset="0"/>
                          </a:rPr>
                          <m:t>𝑆𝑀</m:t>
                        </m:r>
                      </m:sub>
                    </m:sSub>
                    <m:r>
                      <a:rPr lang="fr-FR" sz="1000" i="1" smtClean="0">
                        <a:latin typeface="Cambria Math" panose="02040503050406030204" pitchFamily="18" charset="0"/>
                        <a:ea typeface="Cambria Math" panose="02040503050406030204" pitchFamily="18" charset="0"/>
                      </a:rPr>
                      <m:t>=</m:t>
                    </m:r>
                    <m:r>
                      <a:rPr lang="fr-FR" sz="1000" i="1">
                        <a:latin typeface="Cambria Math" panose="02040503050406030204" pitchFamily="18" charset="0"/>
                        <a:ea typeface="Cambria Math" panose="02040503050406030204" pitchFamily="18" charset="0"/>
                      </a:rPr>
                      <m:t>1</m:t>
                    </m:r>
                    <m:r>
                      <a:rPr lang="fr-FR" sz="1000" b="0" i="1" smtClean="0">
                        <a:latin typeface="Cambria Math" panose="02040503050406030204" pitchFamily="18" charset="0"/>
                        <a:ea typeface="Cambria Math" panose="02040503050406030204" pitchFamily="18" charset="0"/>
                      </a:rPr>
                      <m:t>2</m:t>
                    </m:r>
                    <m:r>
                      <a:rPr lang="fr-FR" sz="1000" i="1">
                        <a:latin typeface="Cambria Math" panose="02040503050406030204" pitchFamily="18" charset="0"/>
                        <a:ea typeface="Cambria Math" panose="02040503050406030204" pitchFamily="18" charset="0"/>
                      </a:rPr>
                      <m:t>.</m:t>
                    </m:r>
                    <m:r>
                      <a:rPr lang="fr-FR" sz="1000" b="0" i="1" smtClean="0">
                        <a:latin typeface="Cambria Math" panose="02040503050406030204" pitchFamily="18" charset="0"/>
                        <a:ea typeface="Cambria Math" panose="02040503050406030204" pitchFamily="18" charset="0"/>
                      </a:rPr>
                      <m:t>3</m:t>
                    </m:r>
                    <m:r>
                      <a:rPr lang="fr-FR" sz="1000" i="1">
                        <a:latin typeface="Cambria Math" panose="02040503050406030204" pitchFamily="18" charset="0"/>
                        <a:ea typeface="Cambria Math" panose="02040503050406030204" pitchFamily="18" charset="0"/>
                      </a:rPr>
                      <m:t> </m:t>
                    </m:r>
                    <m:r>
                      <m:rPr>
                        <m:sty m:val="p"/>
                      </m:rPr>
                      <a:rPr lang="fr-FR" sz="1000" i="0">
                        <a:latin typeface="Cambria Math" panose="02040503050406030204" pitchFamily="18" charset="0"/>
                        <a:ea typeface="Cambria Math" panose="02040503050406030204" pitchFamily="18" charset="0"/>
                      </a:rPr>
                      <m:t>m</m:t>
                    </m:r>
                    <m:r>
                      <a:rPr lang="fr-FR" sz="1000" i="0">
                        <a:latin typeface="Cambria Math" panose="02040503050406030204" pitchFamily="18" charset="0"/>
                        <a:ea typeface="Cambria Math" panose="02040503050406030204" pitchFamily="18" charset="0"/>
                      </a:rPr>
                      <m:t>/</m:t>
                    </m:r>
                    <m:r>
                      <m:rPr>
                        <m:sty m:val="p"/>
                      </m:rPr>
                      <a:rPr lang="fr-FR" sz="1000" i="0">
                        <a:latin typeface="Cambria Math" panose="02040503050406030204" pitchFamily="18" charset="0"/>
                        <a:ea typeface="Cambria Math" panose="02040503050406030204" pitchFamily="18" charset="0"/>
                      </a:rPr>
                      <m:t>s</m:t>
                    </m:r>
                  </m:oMath>
                </a14:m>
                <a:r>
                  <a:rPr lang="en-US" sz="1000" smtClean="0">
                    <a:latin typeface="Cambria Math" panose="02040503050406030204" pitchFamily="18" charset="0"/>
                    <a:ea typeface="Cambria Math" panose="02040503050406030204" pitchFamily="18" charset="0"/>
                  </a:rPr>
                  <a:t> </a:t>
                </a:r>
                <a14:m>
                  <m:oMath xmlns:m="http://schemas.openxmlformats.org/officeDocument/2006/math">
                    <m:sSub>
                      <m:sSubPr>
                        <m:ctrlPr>
                          <a:rPr lang="fr-FR" sz="1000" i="1">
                            <a:latin typeface="Cambria Math" panose="02040503050406030204" pitchFamily="18" charset="0"/>
                            <a:ea typeface="Cambria Math" panose="02040503050406030204" pitchFamily="18" charset="0"/>
                          </a:rPr>
                        </m:ctrlPr>
                      </m:sSubPr>
                      <m:e>
                        <m:r>
                          <a:rPr lang="fr-FR" sz="1000" b="0" i="1" smtClean="0">
                            <a:latin typeface="Cambria Math" panose="02040503050406030204" pitchFamily="18" charset="0"/>
                            <a:ea typeface="Cambria Math" panose="02040503050406030204" pitchFamily="18" charset="0"/>
                          </a:rPr>
                          <m:t>&lt;</m:t>
                        </m:r>
                        <m:r>
                          <a:rPr lang="fr-FR" sz="1000" i="1">
                            <a:latin typeface="Cambria Math" panose="02040503050406030204" pitchFamily="18" charset="0"/>
                            <a:ea typeface="Cambria Math" panose="02040503050406030204" pitchFamily="18" charset="0"/>
                          </a:rPr>
                          <m:t>𝑣</m:t>
                        </m:r>
                      </m:e>
                      <m:sub>
                        <m:r>
                          <a:rPr lang="fr-FR" sz="1000" i="1">
                            <a:latin typeface="Cambria Math" panose="02040503050406030204" pitchFamily="18" charset="0"/>
                            <a:ea typeface="Cambria Math" panose="02040503050406030204" pitchFamily="18" charset="0"/>
                          </a:rPr>
                          <m:t>𝑞</m:t>
                        </m:r>
                        <m:r>
                          <a:rPr lang="fr-FR" sz="1000" i="1">
                            <a:latin typeface="Cambria Math" panose="02040503050406030204" pitchFamily="18" charset="0"/>
                            <a:ea typeface="Cambria Math" panose="02040503050406030204" pitchFamily="18" charset="0"/>
                          </a:rPr>
                          <m:t>,</m:t>
                        </m:r>
                        <m:r>
                          <a:rPr lang="fr-FR" sz="1000" i="1">
                            <a:latin typeface="Cambria Math" panose="02040503050406030204" pitchFamily="18" charset="0"/>
                            <a:ea typeface="Cambria Math" panose="02040503050406030204" pitchFamily="18" charset="0"/>
                          </a:rPr>
                          <m:t>𝑃</m:t>
                        </m:r>
                        <m:r>
                          <a:rPr lang="fr-FR" sz="1000" i="1">
                            <a:latin typeface="Cambria Math" panose="02040503050406030204" pitchFamily="18" charset="0"/>
                            <a:ea typeface="Cambria Math" panose="02040503050406030204" pitchFamily="18" charset="0"/>
                          </a:rPr>
                          <m:t>12,</m:t>
                        </m:r>
                        <m:r>
                          <a:rPr lang="fr-FR" sz="1000" b="0" i="1" smtClean="0">
                            <a:latin typeface="Cambria Math" panose="02040503050406030204" pitchFamily="18" charset="0"/>
                            <a:ea typeface="Cambria Math" panose="02040503050406030204" pitchFamily="18" charset="0"/>
                          </a:rPr>
                          <m:t>𝑆𝑀</m:t>
                        </m:r>
                      </m:sub>
                    </m:sSub>
                  </m:oMath>
                </a14:m>
                <a:endParaRPr lang="fr-FR" sz="1000">
                  <a:latin typeface="Cambria Math" panose="02040503050406030204" pitchFamily="18" charset="0"/>
                  <a:ea typeface="Cambria Math" panose="02040503050406030204" pitchFamily="18" charset="0"/>
                </a:endParaRPr>
              </a:p>
            </p:txBody>
          </p:sp>
        </mc:Choice>
        <mc:Fallback xmlns="">
          <p:sp>
            <p:nvSpPr>
              <p:cNvPr id="25" name="Rectangle 24"/>
              <p:cNvSpPr>
                <a:spLocks noRot="1" noChangeAspect="1" noMove="1" noResize="1" noEditPoints="1" noAdjustHandles="1" noChangeArrowheads="1" noChangeShapeType="1" noTextEdit="1"/>
              </p:cNvSpPr>
              <p:nvPr/>
            </p:nvSpPr>
            <p:spPr>
              <a:xfrm>
                <a:off x="3137508" y="4029345"/>
                <a:ext cx="2548070" cy="258084"/>
              </a:xfrm>
              <a:prstGeom prst="rect">
                <a:avLst/>
              </a:prstGeom>
              <a:blipFill>
                <a:blip r:embed="rId12"/>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26" name="Rectangle 25"/>
              <p:cNvSpPr/>
              <p:nvPr/>
            </p:nvSpPr>
            <p:spPr>
              <a:xfrm>
                <a:off x="5922120" y="4029436"/>
                <a:ext cx="3093091" cy="258084"/>
              </a:xfrm>
              <a:prstGeom prst="rect">
                <a:avLst/>
              </a:prstGeom>
            </p:spPr>
            <p:txBody>
              <a:bodyPr wrap="none">
                <a:spAutoFit/>
              </a:bodyPr>
              <a:lstStyle/>
              <a:p>
                <a14:m>
                  <m:oMath xmlns:m="http://schemas.openxmlformats.org/officeDocument/2006/math">
                    <m:sSub>
                      <m:sSubPr>
                        <m:ctrlPr>
                          <a:rPr lang="fr-FR" sz="1000" i="1" smtClean="0">
                            <a:latin typeface="Cambria Math" panose="02040503050406030204" pitchFamily="18" charset="0"/>
                            <a:ea typeface="Cambria Math" panose="02040503050406030204" pitchFamily="18" charset="0"/>
                          </a:rPr>
                        </m:ctrlPr>
                      </m:sSubPr>
                      <m:e>
                        <m:r>
                          <a:rPr lang="fr-FR" sz="1000" i="1">
                            <a:latin typeface="Cambria Math" panose="02040503050406030204" pitchFamily="18" charset="0"/>
                            <a:ea typeface="Cambria Math" panose="02040503050406030204" pitchFamily="18" charset="0"/>
                          </a:rPr>
                          <m:t>𝑣</m:t>
                        </m:r>
                      </m:e>
                      <m:sub>
                        <m:r>
                          <a:rPr lang="fr-FR" sz="1000" i="1">
                            <a:latin typeface="Cambria Math" panose="02040503050406030204" pitchFamily="18" charset="0"/>
                            <a:ea typeface="Cambria Math" panose="02040503050406030204" pitchFamily="18" charset="0"/>
                          </a:rPr>
                          <m:t>𝑞</m:t>
                        </m:r>
                        <m:r>
                          <a:rPr lang="fr-FR" sz="1000" i="1">
                            <a:latin typeface="Cambria Math" panose="02040503050406030204" pitchFamily="18" charset="0"/>
                            <a:ea typeface="Cambria Math" panose="02040503050406030204" pitchFamily="18" charset="0"/>
                          </a:rPr>
                          <m:t>,</m:t>
                        </m:r>
                        <m:r>
                          <a:rPr lang="fr-FR" sz="1000" i="1">
                            <a:latin typeface="Cambria Math" panose="02040503050406030204" pitchFamily="18" charset="0"/>
                            <a:ea typeface="Cambria Math" panose="02040503050406030204" pitchFamily="18" charset="0"/>
                          </a:rPr>
                          <m:t>𝑃</m:t>
                        </m:r>
                        <m:r>
                          <a:rPr lang="fr-FR" sz="1000" i="1">
                            <a:latin typeface="Cambria Math" panose="02040503050406030204" pitchFamily="18" charset="0"/>
                            <a:ea typeface="Cambria Math" panose="02040503050406030204" pitchFamily="18" charset="0"/>
                          </a:rPr>
                          <m:t>6,</m:t>
                        </m:r>
                        <m:r>
                          <a:rPr lang="fr-FR" sz="1000" b="0" i="1" smtClean="0">
                            <a:latin typeface="Cambria Math" panose="02040503050406030204" pitchFamily="18" charset="0"/>
                            <a:ea typeface="Cambria Math" panose="02040503050406030204" pitchFamily="18" charset="0"/>
                          </a:rPr>
                          <m:t>𝑆𝑀</m:t>
                        </m:r>
                      </m:sub>
                    </m:sSub>
                    <m:r>
                      <a:rPr lang="fr-FR" sz="1000" i="1">
                        <a:latin typeface="Cambria Math" panose="02040503050406030204" pitchFamily="18" charset="0"/>
                        <a:ea typeface="Cambria Math" panose="02040503050406030204" pitchFamily="18" charset="0"/>
                      </a:rPr>
                      <m:t>=</m:t>
                    </m:r>
                    <m:r>
                      <a:rPr lang="fr-FR" sz="1000" b="0" i="1" smtClean="0">
                        <a:latin typeface="Cambria Math" panose="02040503050406030204" pitchFamily="18" charset="0"/>
                        <a:ea typeface="Cambria Math" panose="02040503050406030204" pitchFamily="18" charset="0"/>
                      </a:rPr>
                      <m:t>9.4 </m:t>
                    </m:r>
                    <m:r>
                      <m:rPr>
                        <m:sty m:val="p"/>
                      </m:rPr>
                      <a:rPr lang="fr-FR" sz="1000" b="0" i="0" smtClean="0">
                        <a:latin typeface="Cambria Math" panose="02040503050406030204" pitchFamily="18" charset="0"/>
                        <a:ea typeface="Cambria Math" panose="02040503050406030204" pitchFamily="18" charset="0"/>
                      </a:rPr>
                      <m:t>m</m:t>
                    </m:r>
                    <m:r>
                      <a:rPr lang="fr-FR" sz="1000" b="0" i="0" smtClean="0">
                        <a:latin typeface="Cambria Math" panose="02040503050406030204" pitchFamily="18" charset="0"/>
                        <a:ea typeface="Cambria Math" panose="02040503050406030204" pitchFamily="18" charset="0"/>
                      </a:rPr>
                      <m:t>/</m:t>
                    </m:r>
                    <m:r>
                      <m:rPr>
                        <m:sty m:val="p"/>
                      </m:rPr>
                      <a:rPr lang="fr-FR" sz="1000" b="0" i="0" smtClean="0">
                        <a:latin typeface="Cambria Math" panose="02040503050406030204" pitchFamily="18" charset="0"/>
                        <a:ea typeface="Cambria Math" panose="02040503050406030204" pitchFamily="18" charset="0"/>
                      </a:rPr>
                      <m:t>s</m:t>
                    </m:r>
                  </m:oMath>
                </a14:m>
                <a:r>
                  <a:rPr lang="fr-FR" sz="1000" smtClean="0">
                    <a:latin typeface="Cambria Math" panose="02040503050406030204" pitchFamily="18" charset="0"/>
                    <a:ea typeface="Cambria Math" panose="02040503050406030204" pitchFamily="18" charset="0"/>
                  </a:rPr>
                  <a:t> </a:t>
                </a:r>
                <a14:m>
                  <m:oMath xmlns:m="http://schemas.openxmlformats.org/officeDocument/2006/math">
                    <m:sSub>
                      <m:sSubPr>
                        <m:ctrlPr>
                          <a:rPr lang="fr-FR" sz="1000" i="1">
                            <a:latin typeface="Cambria Math" panose="02040503050406030204" pitchFamily="18" charset="0"/>
                            <a:ea typeface="Cambria Math" panose="02040503050406030204" pitchFamily="18" charset="0"/>
                          </a:rPr>
                        </m:ctrlPr>
                      </m:sSubPr>
                      <m:e>
                        <m:r>
                          <a:rPr lang="fr-FR" sz="1000" b="0" i="1" smtClean="0">
                            <a:latin typeface="Cambria Math" panose="02040503050406030204" pitchFamily="18" charset="0"/>
                            <a:ea typeface="Cambria Math" panose="02040503050406030204" pitchFamily="18" charset="0"/>
                          </a:rPr>
                          <m:t>&lt;</m:t>
                        </m:r>
                        <m:r>
                          <a:rPr lang="fr-FR" sz="1000" i="1">
                            <a:latin typeface="Cambria Math" panose="02040503050406030204" pitchFamily="18" charset="0"/>
                            <a:ea typeface="Cambria Math" panose="02040503050406030204" pitchFamily="18" charset="0"/>
                          </a:rPr>
                          <m:t>𝑣</m:t>
                        </m:r>
                      </m:e>
                      <m:sub>
                        <m:r>
                          <a:rPr lang="fr-FR" sz="1000" i="1">
                            <a:latin typeface="Cambria Math" panose="02040503050406030204" pitchFamily="18" charset="0"/>
                            <a:ea typeface="Cambria Math" panose="02040503050406030204" pitchFamily="18" charset="0"/>
                          </a:rPr>
                          <m:t>𝑞</m:t>
                        </m:r>
                        <m:r>
                          <a:rPr lang="fr-FR" sz="1000" i="1">
                            <a:latin typeface="Cambria Math" panose="02040503050406030204" pitchFamily="18" charset="0"/>
                            <a:ea typeface="Cambria Math" panose="02040503050406030204" pitchFamily="18" charset="0"/>
                          </a:rPr>
                          <m:t>,</m:t>
                        </m:r>
                        <m:r>
                          <a:rPr lang="fr-FR" sz="1000" i="1">
                            <a:latin typeface="Cambria Math" panose="02040503050406030204" pitchFamily="18" charset="0"/>
                            <a:ea typeface="Cambria Math" panose="02040503050406030204" pitchFamily="18" charset="0"/>
                          </a:rPr>
                          <m:t>𝑃</m:t>
                        </m:r>
                        <m:r>
                          <a:rPr lang="fr-FR" sz="1000" i="1">
                            <a:latin typeface="Cambria Math" panose="02040503050406030204" pitchFamily="18" charset="0"/>
                            <a:ea typeface="Cambria Math" panose="02040503050406030204" pitchFamily="18" charset="0"/>
                          </a:rPr>
                          <m:t>10,</m:t>
                        </m:r>
                        <m:r>
                          <a:rPr lang="fr-FR" sz="1000" b="0" i="1" smtClean="0">
                            <a:latin typeface="Cambria Math" panose="02040503050406030204" pitchFamily="18" charset="0"/>
                            <a:ea typeface="Cambria Math" panose="02040503050406030204" pitchFamily="18" charset="0"/>
                          </a:rPr>
                          <m:t>𝑆𝑀</m:t>
                        </m:r>
                      </m:sub>
                    </m:sSub>
                    <m:r>
                      <a:rPr lang="fr-FR" sz="1000" i="1">
                        <a:latin typeface="Cambria Math" panose="02040503050406030204" pitchFamily="18" charset="0"/>
                        <a:ea typeface="Cambria Math" panose="02040503050406030204" pitchFamily="18" charset="0"/>
                      </a:rPr>
                      <m:t>=</m:t>
                    </m:r>
                    <m:r>
                      <a:rPr lang="fr-FR" sz="1000" i="0">
                        <a:latin typeface="Cambria Math" panose="02040503050406030204" pitchFamily="18" charset="0"/>
                        <a:ea typeface="Cambria Math" panose="02040503050406030204" pitchFamily="18" charset="0"/>
                      </a:rPr>
                      <m:t>1</m:t>
                    </m:r>
                    <m:r>
                      <a:rPr lang="fr-FR" sz="1000" b="0" i="0" smtClean="0">
                        <a:latin typeface="Cambria Math" panose="02040503050406030204" pitchFamily="18" charset="0"/>
                        <a:ea typeface="Cambria Math" panose="02040503050406030204" pitchFamily="18" charset="0"/>
                      </a:rPr>
                      <m:t>0</m:t>
                    </m:r>
                    <m:r>
                      <a:rPr lang="fr-FR" sz="1000" i="0">
                        <a:latin typeface="Cambria Math" panose="02040503050406030204" pitchFamily="18" charset="0"/>
                        <a:ea typeface="Cambria Math" panose="02040503050406030204" pitchFamily="18" charset="0"/>
                      </a:rPr>
                      <m:t>.</m:t>
                    </m:r>
                    <m:r>
                      <a:rPr lang="fr-FR" sz="1000" b="0" i="0" smtClean="0">
                        <a:latin typeface="Cambria Math" panose="02040503050406030204" pitchFamily="18" charset="0"/>
                        <a:ea typeface="Cambria Math" panose="02040503050406030204" pitchFamily="18" charset="0"/>
                      </a:rPr>
                      <m:t>9</m:t>
                    </m:r>
                    <m:r>
                      <a:rPr lang="fr-FR" sz="1000" i="0">
                        <a:latin typeface="Cambria Math" panose="02040503050406030204" pitchFamily="18" charset="0"/>
                        <a:ea typeface="Cambria Math" panose="02040503050406030204" pitchFamily="18" charset="0"/>
                      </a:rPr>
                      <m:t> </m:t>
                    </m:r>
                    <m:r>
                      <m:rPr>
                        <m:sty m:val="p"/>
                      </m:rPr>
                      <a:rPr lang="fr-FR" sz="1000" i="0">
                        <a:latin typeface="Cambria Math" panose="02040503050406030204" pitchFamily="18" charset="0"/>
                        <a:ea typeface="Cambria Math" panose="02040503050406030204" pitchFamily="18" charset="0"/>
                      </a:rPr>
                      <m:t>m</m:t>
                    </m:r>
                    <m:r>
                      <a:rPr lang="fr-FR" sz="1000" i="0">
                        <a:latin typeface="Cambria Math" panose="02040503050406030204" pitchFamily="18" charset="0"/>
                        <a:ea typeface="Cambria Math" panose="02040503050406030204" pitchFamily="18" charset="0"/>
                      </a:rPr>
                      <m:t>/</m:t>
                    </m:r>
                    <m:r>
                      <m:rPr>
                        <m:sty m:val="p"/>
                      </m:rPr>
                      <a:rPr lang="fr-FR" sz="1000" i="0">
                        <a:latin typeface="Cambria Math" panose="02040503050406030204" pitchFamily="18" charset="0"/>
                        <a:ea typeface="Cambria Math" panose="02040503050406030204" pitchFamily="18" charset="0"/>
                      </a:rPr>
                      <m:t>s</m:t>
                    </m:r>
                  </m:oMath>
                </a14:m>
                <a:r>
                  <a:rPr lang="en-US" sz="1000">
                    <a:latin typeface="Cambria Math" panose="02040503050406030204" pitchFamily="18" charset="0"/>
                    <a:ea typeface="Cambria Math" panose="02040503050406030204" pitchFamily="18" charset="0"/>
                  </a:rPr>
                  <a:t> </a:t>
                </a:r>
                <a14:m>
                  <m:oMath xmlns:m="http://schemas.openxmlformats.org/officeDocument/2006/math">
                    <m:sSub>
                      <m:sSubPr>
                        <m:ctrlPr>
                          <a:rPr lang="fr-FR" sz="1000" i="1">
                            <a:latin typeface="Cambria Math" panose="02040503050406030204" pitchFamily="18" charset="0"/>
                            <a:ea typeface="Cambria Math" panose="02040503050406030204" pitchFamily="18" charset="0"/>
                          </a:rPr>
                        </m:ctrlPr>
                      </m:sSubPr>
                      <m:e>
                        <m:r>
                          <a:rPr lang="fr-FR" sz="1000" i="1" smtClean="0">
                            <a:latin typeface="Cambria Math" panose="02040503050406030204" pitchFamily="18" charset="0"/>
                            <a:ea typeface="Cambria Math" panose="02040503050406030204" pitchFamily="18" charset="0"/>
                          </a:rPr>
                          <m:t>&lt;</m:t>
                        </m:r>
                        <m:r>
                          <a:rPr lang="fr-FR" sz="1000" i="1">
                            <a:latin typeface="Cambria Math" panose="02040503050406030204" pitchFamily="18" charset="0"/>
                            <a:ea typeface="Cambria Math" panose="02040503050406030204" pitchFamily="18" charset="0"/>
                          </a:rPr>
                          <m:t>𝑣</m:t>
                        </m:r>
                      </m:e>
                      <m:sub>
                        <m:r>
                          <a:rPr lang="fr-FR" sz="1000" i="1">
                            <a:latin typeface="Cambria Math" panose="02040503050406030204" pitchFamily="18" charset="0"/>
                            <a:ea typeface="Cambria Math" panose="02040503050406030204" pitchFamily="18" charset="0"/>
                          </a:rPr>
                          <m:t>𝑞</m:t>
                        </m:r>
                        <m:r>
                          <a:rPr lang="fr-FR" sz="1000" i="1">
                            <a:latin typeface="Cambria Math" panose="02040503050406030204" pitchFamily="18" charset="0"/>
                            <a:ea typeface="Cambria Math" panose="02040503050406030204" pitchFamily="18" charset="0"/>
                          </a:rPr>
                          <m:t>,</m:t>
                        </m:r>
                        <m:r>
                          <a:rPr lang="fr-FR" sz="1000" i="1">
                            <a:latin typeface="Cambria Math" panose="02040503050406030204" pitchFamily="18" charset="0"/>
                            <a:ea typeface="Cambria Math" panose="02040503050406030204" pitchFamily="18" charset="0"/>
                          </a:rPr>
                          <m:t>𝑃</m:t>
                        </m:r>
                        <m:r>
                          <a:rPr lang="fr-FR" sz="1000" i="1">
                            <a:latin typeface="Cambria Math" panose="02040503050406030204" pitchFamily="18" charset="0"/>
                            <a:ea typeface="Cambria Math" panose="02040503050406030204" pitchFamily="18" charset="0"/>
                          </a:rPr>
                          <m:t>12,</m:t>
                        </m:r>
                        <m:r>
                          <a:rPr lang="fr-FR" sz="1000" b="0" i="1" smtClean="0">
                            <a:latin typeface="Cambria Math" panose="02040503050406030204" pitchFamily="18" charset="0"/>
                            <a:ea typeface="Cambria Math" panose="02040503050406030204" pitchFamily="18" charset="0"/>
                          </a:rPr>
                          <m:t>𝑆𝑀</m:t>
                        </m:r>
                      </m:sub>
                    </m:sSub>
                  </m:oMath>
                </a14:m>
                <a:endParaRPr lang="fr-FR" sz="1000">
                  <a:latin typeface="Cambria Math" panose="02040503050406030204" pitchFamily="18" charset="0"/>
                  <a:ea typeface="Cambria Math" panose="02040503050406030204" pitchFamily="18" charset="0"/>
                </a:endParaRPr>
              </a:p>
            </p:txBody>
          </p:sp>
        </mc:Choice>
        <mc:Fallback xmlns="">
          <p:sp>
            <p:nvSpPr>
              <p:cNvPr id="26" name="Rectangle 25"/>
              <p:cNvSpPr>
                <a:spLocks noRot="1" noChangeAspect="1" noMove="1" noResize="1" noEditPoints="1" noAdjustHandles="1" noChangeArrowheads="1" noChangeShapeType="1" noTextEdit="1"/>
              </p:cNvSpPr>
              <p:nvPr/>
            </p:nvSpPr>
            <p:spPr>
              <a:xfrm>
                <a:off x="5922120" y="4029436"/>
                <a:ext cx="3093091" cy="258084"/>
              </a:xfrm>
              <a:prstGeom prst="rect">
                <a:avLst/>
              </a:prstGeom>
              <a:blipFill>
                <a:blip r:embed="rId13"/>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27" name="ZoneTexte 26"/>
              <p:cNvSpPr txBox="1"/>
              <p:nvPr/>
            </p:nvSpPr>
            <p:spPr>
              <a:xfrm>
                <a:off x="85656" y="981435"/>
                <a:ext cx="3255818" cy="25808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fr-FR" sz="1000" b="0" i="1" smtClean="0">
                              <a:solidFill>
                                <a:srgbClr val="C00000"/>
                              </a:solidFill>
                              <a:latin typeface="Cambria Math" panose="02040503050406030204" pitchFamily="18" charset="0"/>
                            </a:rPr>
                          </m:ctrlPr>
                        </m:sSubPr>
                        <m:e>
                          <m:r>
                            <a:rPr lang="fr-FR" sz="1000" b="0" i="1" smtClean="0">
                              <a:solidFill>
                                <a:srgbClr val="C00000"/>
                              </a:solidFill>
                              <a:latin typeface="Cambria Math" panose="02040503050406030204" pitchFamily="18" charset="0"/>
                            </a:rPr>
                            <m:t>𝑣</m:t>
                          </m:r>
                        </m:e>
                        <m:sub>
                          <m:r>
                            <a:rPr lang="fr-FR" sz="1000" b="0" i="1" smtClean="0">
                              <a:solidFill>
                                <a:srgbClr val="C00000"/>
                              </a:solidFill>
                              <a:latin typeface="Cambria Math" panose="02040503050406030204" pitchFamily="18" charset="0"/>
                            </a:rPr>
                            <m:t>𝑞</m:t>
                          </m:r>
                          <m:r>
                            <a:rPr lang="fr-FR" sz="1000" b="0" i="1" smtClean="0">
                              <a:solidFill>
                                <a:srgbClr val="C00000"/>
                              </a:solidFill>
                              <a:latin typeface="Cambria Math" panose="02040503050406030204" pitchFamily="18" charset="0"/>
                            </a:rPr>
                            <m:t>,</m:t>
                          </m:r>
                          <m:r>
                            <a:rPr lang="fr-FR" sz="1000" b="0" i="1" smtClean="0">
                              <a:solidFill>
                                <a:srgbClr val="C00000"/>
                              </a:solidFill>
                              <a:latin typeface="Cambria Math" panose="02040503050406030204" pitchFamily="18" charset="0"/>
                            </a:rPr>
                            <m:t>𝑃</m:t>
                          </m:r>
                          <m:r>
                            <a:rPr lang="fr-FR" sz="1000" b="0" i="1" smtClean="0">
                              <a:solidFill>
                                <a:srgbClr val="C00000"/>
                              </a:solidFill>
                              <a:latin typeface="Cambria Math" panose="02040503050406030204" pitchFamily="18" charset="0"/>
                            </a:rPr>
                            <m:t>12,</m:t>
                          </m:r>
                          <m:r>
                            <a:rPr lang="fr-FR" sz="1000" b="0" i="1" smtClean="0">
                              <a:solidFill>
                                <a:srgbClr val="C00000"/>
                              </a:solidFill>
                              <a:latin typeface="Cambria Math" panose="02040503050406030204" pitchFamily="18" charset="0"/>
                            </a:rPr>
                            <m:t>𝑆𝑀</m:t>
                          </m:r>
                        </m:sub>
                      </m:sSub>
                      <m:r>
                        <a:rPr lang="fr-FR" sz="1000" b="0" i="1" smtClean="0">
                          <a:solidFill>
                            <a:srgbClr val="C00000"/>
                          </a:solidFill>
                          <a:latin typeface="Cambria Math" panose="02040503050406030204" pitchFamily="18" charset="0"/>
                        </a:rPr>
                        <m:t>=1</m:t>
                      </m:r>
                      <m:r>
                        <a:rPr lang="fr-FR" sz="1000" b="0" i="0" smtClean="0">
                          <a:solidFill>
                            <a:srgbClr val="C00000"/>
                          </a:solidFill>
                          <a:latin typeface="Cambria Math" panose="02040503050406030204" pitchFamily="18" charset="0"/>
                        </a:rPr>
                        <m:t>7.7 </m:t>
                      </m:r>
                      <m:r>
                        <m:rPr>
                          <m:sty m:val="p"/>
                        </m:rPr>
                        <a:rPr lang="fr-FR" sz="1000" b="0" i="0" smtClean="0">
                          <a:solidFill>
                            <a:srgbClr val="C00000"/>
                          </a:solidFill>
                          <a:latin typeface="Cambria Math" panose="02040503050406030204" pitchFamily="18" charset="0"/>
                        </a:rPr>
                        <m:t>m</m:t>
                      </m:r>
                      <m:r>
                        <a:rPr lang="fr-FR" sz="1000" b="0" i="0" smtClean="0">
                          <a:solidFill>
                            <a:srgbClr val="C00000"/>
                          </a:solidFill>
                          <a:latin typeface="Cambria Math" panose="02040503050406030204" pitchFamily="18" charset="0"/>
                        </a:rPr>
                        <m:t>/</m:t>
                      </m:r>
                      <m:r>
                        <m:rPr>
                          <m:sty m:val="p"/>
                        </m:rPr>
                        <a:rPr lang="fr-FR" sz="1000" b="0" i="0" smtClean="0">
                          <a:solidFill>
                            <a:srgbClr val="C00000"/>
                          </a:solidFill>
                          <a:latin typeface="Cambria Math" panose="02040503050406030204" pitchFamily="18" charset="0"/>
                        </a:rPr>
                        <m:t>s</m:t>
                      </m:r>
                    </m:oMath>
                  </m:oMathPara>
                </a14:m>
                <a:endParaRPr lang="fr-FR" sz="1100">
                  <a:solidFill>
                    <a:srgbClr val="C00000"/>
                  </a:solidFill>
                </a:endParaRPr>
              </a:p>
            </p:txBody>
          </p:sp>
        </mc:Choice>
        <mc:Fallback xmlns="">
          <p:sp>
            <p:nvSpPr>
              <p:cNvPr id="27" name="ZoneTexte 26"/>
              <p:cNvSpPr txBox="1">
                <a:spLocks noRot="1" noChangeAspect="1" noMove="1" noResize="1" noEditPoints="1" noAdjustHandles="1" noChangeArrowheads="1" noChangeShapeType="1" noTextEdit="1"/>
              </p:cNvSpPr>
              <p:nvPr/>
            </p:nvSpPr>
            <p:spPr>
              <a:xfrm>
                <a:off x="85656" y="981435"/>
                <a:ext cx="3255818" cy="258084"/>
              </a:xfrm>
              <a:prstGeom prst="rect">
                <a:avLst/>
              </a:prstGeom>
              <a:blipFill>
                <a:blip r:embed="rId14"/>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28" name="ZoneTexte 27"/>
              <p:cNvSpPr txBox="1"/>
              <p:nvPr/>
            </p:nvSpPr>
            <p:spPr>
              <a:xfrm>
                <a:off x="5888182" y="1376096"/>
                <a:ext cx="3255818" cy="25301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fr-FR" sz="1000" b="0" i="1" smtClean="0">
                              <a:solidFill>
                                <a:srgbClr val="C00000"/>
                              </a:solidFill>
                              <a:latin typeface="Cambria Math" panose="02040503050406030204" pitchFamily="18" charset="0"/>
                              <a:ea typeface="Cambria Math" panose="02040503050406030204" pitchFamily="18" charset="0"/>
                            </a:rPr>
                          </m:ctrlPr>
                        </m:sSubPr>
                        <m:e>
                          <m:r>
                            <a:rPr lang="fr-FR" sz="1000" b="0" i="1" smtClean="0">
                              <a:solidFill>
                                <a:srgbClr val="C00000"/>
                              </a:solidFill>
                              <a:latin typeface="Cambria Math" panose="02040503050406030204" pitchFamily="18" charset="0"/>
                              <a:ea typeface="Cambria Math" panose="02040503050406030204" pitchFamily="18" charset="0"/>
                            </a:rPr>
                            <m:t>𝑅</m:t>
                          </m:r>
                        </m:e>
                        <m:sub>
                          <m:r>
                            <a:rPr lang="fr-FR" sz="1000" b="0" i="1" smtClean="0">
                              <a:solidFill>
                                <a:srgbClr val="C00000"/>
                              </a:solidFill>
                              <a:latin typeface="Cambria Math" panose="02040503050406030204" pitchFamily="18" charset="0"/>
                              <a:ea typeface="Cambria Math" panose="02040503050406030204" pitchFamily="18" charset="0"/>
                            </a:rPr>
                            <m:t>𝐶𝑜𝑖𝑙</m:t>
                          </m:r>
                          <m:r>
                            <a:rPr lang="fr-FR" sz="1000" b="0" i="1" smtClean="0">
                              <a:solidFill>
                                <a:srgbClr val="C00000"/>
                              </a:solidFill>
                              <a:latin typeface="Cambria Math" panose="02040503050406030204" pitchFamily="18" charset="0"/>
                              <a:ea typeface="Cambria Math" panose="02040503050406030204" pitchFamily="18" charset="0"/>
                            </a:rPr>
                            <m:t>,</m:t>
                          </m:r>
                          <m:r>
                            <a:rPr lang="fr-FR" sz="1000" b="0" i="1" smtClean="0">
                              <a:solidFill>
                                <a:srgbClr val="C00000"/>
                              </a:solidFill>
                              <a:latin typeface="Cambria Math" panose="02040503050406030204" pitchFamily="18" charset="0"/>
                              <a:ea typeface="Cambria Math" panose="02040503050406030204" pitchFamily="18" charset="0"/>
                            </a:rPr>
                            <m:t>𝑚𝑎𝑥</m:t>
                          </m:r>
                          <m:r>
                            <a:rPr lang="fr-FR" sz="1000" b="0" i="1" smtClean="0">
                              <a:solidFill>
                                <a:srgbClr val="C00000"/>
                              </a:solidFill>
                              <a:latin typeface="Cambria Math" panose="02040503050406030204" pitchFamily="18" charset="0"/>
                              <a:ea typeface="Cambria Math" panose="02040503050406030204" pitchFamily="18" charset="0"/>
                            </a:rPr>
                            <m:t>,</m:t>
                          </m:r>
                          <m:r>
                            <a:rPr lang="fr-FR" sz="1000" b="0" i="1" smtClean="0">
                              <a:solidFill>
                                <a:srgbClr val="C00000"/>
                              </a:solidFill>
                              <a:latin typeface="Cambria Math" panose="02040503050406030204" pitchFamily="18" charset="0"/>
                              <a:ea typeface="Cambria Math" panose="02040503050406030204" pitchFamily="18" charset="0"/>
                            </a:rPr>
                            <m:t>𝑆𝑀</m:t>
                          </m:r>
                        </m:sub>
                      </m:sSub>
                      <m:r>
                        <a:rPr lang="fr-FR" sz="1000" b="0" i="1" smtClean="0">
                          <a:solidFill>
                            <a:srgbClr val="C00000"/>
                          </a:solidFill>
                          <a:latin typeface="Cambria Math" panose="02040503050406030204" pitchFamily="18" charset="0"/>
                          <a:ea typeface="Cambria Math" panose="02040503050406030204" pitchFamily="18" charset="0"/>
                        </a:rPr>
                        <m:t>=2.2 </m:t>
                      </m:r>
                      <m:r>
                        <m:rPr>
                          <m:sty m:val="p"/>
                        </m:rPr>
                        <a:rPr lang="fr-FR" sz="1000" b="0" i="0" smtClean="0">
                          <a:solidFill>
                            <a:srgbClr val="C00000"/>
                          </a:solidFill>
                          <a:latin typeface="Cambria Math" panose="02040503050406030204" pitchFamily="18" charset="0"/>
                          <a:ea typeface="Cambria Math" panose="02040503050406030204" pitchFamily="18" charset="0"/>
                        </a:rPr>
                        <m:t>m</m:t>
                      </m:r>
                      <m:r>
                        <a:rPr lang="el-GR" sz="1000" b="0" i="1" smtClean="0">
                          <a:solidFill>
                            <a:srgbClr val="C00000"/>
                          </a:solidFill>
                          <a:latin typeface="Cambria Math" panose="02040503050406030204" pitchFamily="18" charset="0"/>
                          <a:ea typeface="Cambria Math" panose="02040503050406030204" pitchFamily="18" charset="0"/>
                        </a:rPr>
                        <m:t>Ω</m:t>
                      </m:r>
                    </m:oMath>
                  </m:oMathPara>
                </a14:m>
                <a:endParaRPr lang="fr-FR" sz="1000">
                  <a:solidFill>
                    <a:srgbClr val="C00000"/>
                  </a:solidFill>
                  <a:latin typeface="Cambria Math" panose="02040503050406030204" pitchFamily="18" charset="0"/>
                  <a:ea typeface="Cambria Math" panose="02040503050406030204" pitchFamily="18" charset="0"/>
                </a:endParaRPr>
              </a:p>
            </p:txBody>
          </p:sp>
        </mc:Choice>
        <mc:Fallback xmlns="">
          <p:sp>
            <p:nvSpPr>
              <p:cNvPr id="28" name="ZoneTexte 27"/>
              <p:cNvSpPr txBox="1">
                <a:spLocks noRot="1" noChangeAspect="1" noMove="1" noResize="1" noEditPoints="1" noAdjustHandles="1" noChangeArrowheads="1" noChangeShapeType="1" noTextEdit="1"/>
              </p:cNvSpPr>
              <p:nvPr/>
            </p:nvSpPr>
            <p:spPr>
              <a:xfrm>
                <a:off x="5888182" y="1376096"/>
                <a:ext cx="3255818" cy="253018"/>
              </a:xfrm>
              <a:prstGeom prst="rect">
                <a:avLst/>
              </a:prstGeom>
              <a:blipFill>
                <a:blip r:embed="rId15"/>
                <a:stretch>
                  <a:fillRect/>
                </a:stretch>
              </a:blipFill>
            </p:spPr>
            <p:txBody>
              <a:bodyPr/>
              <a:lstStyle/>
              <a:p>
                <a:r>
                  <a:rPr lang="fr-FR">
                    <a:noFill/>
                  </a:rPr>
                  <a:t> </a:t>
                </a:r>
              </a:p>
            </p:txBody>
          </p:sp>
        </mc:Fallback>
      </mc:AlternateContent>
    </p:spTree>
    <p:extLst>
      <p:ext uri="{BB962C8B-B14F-4D97-AF65-F5344CB8AC3E}">
        <p14:creationId xmlns:p14="http://schemas.microsoft.com/office/powerpoint/2010/main" val="360017655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3"/>
          <a:stretch>
            <a:fillRect/>
          </a:stretch>
        </p:blipFill>
        <p:spPr>
          <a:xfrm>
            <a:off x="5115938" y="725204"/>
            <a:ext cx="2858294" cy="2107099"/>
          </a:xfrm>
          <a:prstGeom prst="rect">
            <a:avLst/>
          </a:prstGeom>
        </p:spPr>
      </p:pic>
      <p:pic>
        <p:nvPicPr>
          <p:cNvPr id="4" name="Image 3"/>
          <p:cNvPicPr>
            <a:picLocks noChangeAspect="1"/>
          </p:cNvPicPr>
          <p:nvPr/>
        </p:nvPicPr>
        <p:blipFill>
          <a:blip r:embed="rId4"/>
          <a:stretch>
            <a:fillRect/>
          </a:stretch>
        </p:blipFill>
        <p:spPr>
          <a:xfrm>
            <a:off x="935059" y="686176"/>
            <a:ext cx="2869319" cy="2107099"/>
          </a:xfrm>
          <a:prstGeom prst="rect">
            <a:avLst/>
          </a:prstGeom>
        </p:spPr>
      </p:pic>
      <mc:AlternateContent xmlns:mc="http://schemas.openxmlformats.org/markup-compatibility/2006" xmlns:a14="http://schemas.microsoft.com/office/drawing/2010/main">
        <mc:Choice Requires="a14">
          <p:sp>
            <p:nvSpPr>
              <p:cNvPr id="32" name="ZoneTexte 31"/>
              <p:cNvSpPr txBox="1"/>
              <p:nvPr/>
            </p:nvSpPr>
            <p:spPr>
              <a:xfrm>
                <a:off x="623389" y="3223321"/>
                <a:ext cx="8056880" cy="2478499"/>
              </a:xfrm>
              <a:prstGeom prst="rect">
                <a:avLst/>
              </a:prstGeom>
              <a:noFill/>
            </p:spPr>
            <p:txBody>
              <a:bodyPr wrap="square">
                <a:spAutoFit/>
              </a:bodyPr>
              <a:lstStyle/>
              <a:p>
                <a:pPr algn="just">
                  <a:defRPr/>
                </a:pPr>
                <a:r>
                  <a:rPr lang="fr-FR" sz="1200" b="1" smtClean="0"/>
                  <a:t>Heat loads </a:t>
                </a:r>
                <a:r>
                  <a:rPr lang="fr-FR" sz="1200" b="1"/>
                  <a:t>on </a:t>
                </a:r>
                <a:r>
                  <a:rPr lang="fr-FR" sz="1200" b="1" smtClean="0"/>
                  <a:t>JT-60SA cryogenic plant:</a:t>
                </a:r>
                <a:r>
                  <a:rPr lang="fr-FR" sz="1200" b="1" smtClean="0">
                    <a:solidFill>
                      <a:srgbClr val="C00000"/>
                    </a:solidFill>
                  </a:rPr>
                  <a:t> 		</a:t>
                </a:r>
                <a:endParaRPr lang="fr-FR" sz="1200" b="1">
                  <a:solidFill>
                    <a:srgbClr val="C00000"/>
                  </a:solidFill>
                </a:endParaRPr>
              </a:p>
              <a:p>
                <a:pPr algn="just">
                  <a:defRPr/>
                </a:pPr>
                <a:r>
                  <a:rPr lang="fr-FR" sz="1200" b="1" smtClean="0">
                    <a:solidFill>
                      <a:srgbClr val="C00000"/>
                    </a:solidFill>
                  </a:rPr>
                  <a:t>	</a:t>
                </a:r>
                <a:r>
                  <a:rPr lang="fr-FR" sz="1100" b="1" smtClean="0">
                    <a:solidFill>
                      <a:srgbClr val="C00000"/>
                    </a:solidFill>
                  </a:rPr>
                  <a:t>+ 7 MJ </a:t>
                </a:r>
                <a:r>
                  <a:rPr lang="fr-FR" sz="1100" smtClean="0">
                    <a:solidFill>
                      <a:srgbClr val="C00000"/>
                    </a:solidFill>
                  </a:rPr>
                  <a:t>Conservative</a:t>
                </a:r>
                <a:r>
                  <a:rPr lang="fr-FR" sz="1100" b="1" smtClean="0">
                    <a:solidFill>
                      <a:srgbClr val="C00000"/>
                    </a:solidFill>
                  </a:rPr>
                  <a:t> </a:t>
                </a:r>
                <a:r>
                  <a:rPr lang="fr-FR" sz="1100" smtClean="0">
                    <a:solidFill>
                      <a:srgbClr val="C00000"/>
                    </a:solidFill>
                  </a:rPr>
                  <a:t>Joule energy dissipated during the </a:t>
                </a:r>
                <a:r>
                  <a:rPr lang="fr-FR" sz="1100" b="1" smtClean="0">
                    <a:solidFill>
                      <a:srgbClr val="C00000"/>
                    </a:solidFill>
                  </a:rPr>
                  <a:t>quench of one TFC </a:t>
                </a:r>
                <a:r>
                  <a:rPr lang="fr-FR" sz="1100" smtClean="0">
                    <a:solidFill>
                      <a:srgbClr val="C00000"/>
                    </a:solidFill>
                  </a:rPr>
                  <a:t>(</a:t>
                </a:r>
                <a:r>
                  <a:rPr lang="en-US" sz="1100">
                    <a:solidFill>
                      <a:srgbClr val="C00000"/>
                    </a:solidFill>
                  </a:rPr>
                  <a:t>12 % </a:t>
                </a:r>
                <a:r>
                  <a:rPr lang="en-US" sz="1100" smtClean="0">
                    <a:solidFill>
                      <a:srgbClr val="C00000"/>
                    </a:solidFill>
                  </a:rPr>
                  <a:t>of </a:t>
                </a:r>
                <a:r>
                  <a:rPr lang="en-US" sz="1100">
                    <a:solidFill>
                      <a:srgbClr val="C00000"/>
                    </a:solidFill>
                  </a:rPr>
                  <a:t>the TF stored magnetic </a:t>
                </a:r>
                <a:r>
                  <a:rPr lang="en-US" sz="1100" smtClean="0">
                    <a:solidFill>
                      <a:srgbClr val="C00000"/>
                    </a:solidFill>
                  </a:rPr>
                  <a:t>energy)</a:t>
                </a:r>
                <a:r>
                  <a:rPr lang="en-US" smtClean="0"/>
                  <a:t> </a:t>
                </a:r>
                <a:endParaRPr lang="fr-FR"/>
              </a:p>
              <a:p>
                <a:pPr algn="just">
                  <a:defRPr/>
                </a:pPr>
                <a:r>
                  <a:rPr lang="fr-FR" sz="1100" b="1">
                    <a:solidFill>
                      <a:srgbClr val="C00000"/>
                    </a:solidFill>
                    <a:sym typeface="Wingdings" panose="05000000000000000000" pitchFamily="2" charset="2"/>
                  </a:rPr>
                  <a:t>	</a:t>
                </a:r>
                <a:r>
                  <a:rPr lang="fr-FR" sz="1100" b="1" smtClean="0">
                    <a:solidFill>
                      <a:srgbClr val="C00000"/>
                    </a:solidFill>
                    <a:sym typeface="Wingdings" panose="05000000000000000000" pitchFamily="2" charset="2"/>
                  </a:rPr>
                  <a:t>+ 11 MJ </a:t>
                </a:r>
                <a:r>
                  <a:rPr lang="fr-FR" sz="1100" smtClean="0">
                    <a:solidFill>
                      <a:srgbClr val="C00000"/>
                    </a:solidFill>
                    <a:sym typeface="Wingdings" panose="05000000000000000000" pitchFamily="2" charset="2"/>
                  </a:rPr>
                  <a:t>Joule energy dissipated in the </a:t>
                </a:r>
                <a:r>
                  <a:rPr lang="en-US" sz="1100" b="1" smtClean="0">
                    <a:solidFill>
                      <a:srgbClr val="C00000"/>
                    </a:solidFill>
                  </a:rPr>
                  <a:t>18 TFC thick casings  by Eddy currents </a:t>
                </a:r>
                <a:r>
                  <a:rPr lang="en-US" sz="1100" smtClean="0">
                    <a:solidFill>
                      <a:srgbClr val="C00000"/>
                    </a:solidFill>
                  </a:rPr>
                  <a:t>induced during the Fast Current Discharge</a:t>
                </a:r>
              </a:p>
              <a:p>
                <a:pPr algn="just">
                  <a:defRPr/>
                </a:pPr>
                <a:r>
                  <a:rPr lang="en-US" sz="1100" smtClean="0">
                    <a:solidFill>
                      <a:srgbClr val="C00000"/>
                    </a:solidFill>
                  </a:rPr>
                  <a:t> </a:t>
                </a:r>
                <a:endParaRPr lang="en-US" sz="1200" b="1" smtClean="0"/>
              </a:p>
              <a:p>
                <a:pPr>
                  <a:defRPr/>
                </a:pPr>
                <a:r>
                  <a:rPr lang="en-US" sz="1200" b="1" smtClean="0"/>
                  <a:t>Quench maximal conductor temperature criteria:</a:t>
                </a:r>
              </a:p>
              <a:p>
                <a:pPr>
                  <a:defRPr/>
                </a:pPr>
                <a:r>
                  <a:rPr lang="fr-FR" sz="1200" b="1" smtClean="0">
                    <a:ea typeface="Arial Unicode MS" pitchFamily="34" charset="-128"/>
                    <a:cs typeface="Times New Roman" pitchFamily="18" charset="0"/>
                  </a:rPr>
                  <a:t>	</a:t>
                </a:r>
                <a14:m>
                  <m:oMath xmlns:m="http://schemas.openxmlformats.org/officeDocument/2006/math">
                    <m:r>
                      <a:rPr lang="fr-FR" sz="1100" b="1" i="1" smtClean="0">
                        <a:solidFill>
                          <a:srgbClr val="C00000"/>
                        </a:solidFill>
                        <a:latin typeface="Cambria Math" panose="02040503050406030204" pitchFamily="18" charset="0"/>
                        <a:ea typeface="Arial Unicode MS" pitchFamily="34" charset="-128"/>
                        <a:cs typeface="Times New Roman" pitchFamily="18" charset="0"/>
                      </a:rPr>
                      <m:t>𝑻</m:t>
                    </m:r>
                    <m:r>
                      <a:rPr lang="fr-FR" sz="1100" b="1" i="1" baseline="-25000" smtClean="0">
                        <a:solidFill>
                          <a:srgbClr val="C00000"/>
                        </a:solidFill>
                        <a:latin typeface="Cambria Math" panose="02040503050406030204" pitchFamily="18" charset="0"/>
                        <a:ea typeface="Arial Unicode MS" pitchFamily="34" charset="-128"/>
                        <a:cs typeface="Times New Roman" pitchFamily="18" charset="0"/>
                      </a:rPr>
                      <m:t>𝒄𝒐𝒏𝒅</m:t>
                    </m:r>
                    <m:r>
                      <a:rPr lang="fr-FR" sz="1100" b="1" i="1" baseline="-25000" smtClean="0">
                        <a:solidFill>
                          <a:srgbClr val="C00000"/>
                        </a:solidFill>
                        <a:latin typeface="Cambria Math" panose="02040503050406030204" pitchFamily="18" charset="0"/>
                        <a:ea typeface="Arial Unicode MS" pitchFamily="34" charset="-128"/>
                        <a:cs typeface="Times New Roman" pitchFamily="18" charset="0"/>
                      </a:rPr>
                      <m:t>,</m:t>
                    </m:r>
                    <m:r>
                      <a:rPr lang="fr-FR" sz="1100" b="1" i="1" baseline="-25000" smtClean="0">
                        <a:solidFill>
                          <a:srgbClr val="C00000"/>
                        </a:solidFill>
                        <a:latin typeface="Cambria Math" panose="02040503050406030204" pitchFamily="18" charset="0"/>
                        <a:ea typeface="Arial Unicode MS" pitchFamily="34" charset="-128"/>
                        <a:cs typeface="Times New Roman" pitchFamily="18" charset="0"/>
                      </a:rPr>
                      <m:t>𝒎𝒂𝒙𝒊𝒎𝒂𝒍</m:t>
                    </m:r>
                    <m:r>
                      <a:rPr lang="fr-FR" sz="1100" b="1" i="1" baseline="-25000" smtClean="0">
                        <a:solidFill>
                          <a:srgbClr val="C00000"/>
                        </a:solidFill>
                        <a:latin typeface="Cambria Math" panose="02040503050406030204" pitchFamily="18" charset="0"/>
                        <a:ea typeface="Arial Unicode MS" pitchFamily="34" charset="-128"/>
                        <a:cs typeface="Times New Roman" pitchFamily="18" charset="0"/>
                      </a:rPr>
                      <m:t>,</m:t>
                    </m:r>
                    <m:r>
                      <a:rPr lang="fr-FR" sz="1100" b="1" i="1" baseline="-25000" smtClean="0">
                        <a:solidFill>
                          <a:srgbClr val="C00000"/>
                        </a:solidFill>
                        <a:latin typeface="Cambria Math" panose="02040503050406030204" pitchFamily="18" charset="0"/>
                        <a:ea typeface="Arial Unicode MS" pitchFamily="34" charset="-128"/>
                        <a:cs typeface="Times New Roman" pitchFamily="18" charset="0"/>
                      </a:rPr>
                      <m:t>𝒏𝒖𝒎𝒆𝒓𝒊𝒄</m:t>
                    </m:r>
                    <m:r>
                      <a:rPr lang="fr-FR" sz="1100" b="1" i="1" smtClean="0">
                        <a:solidFill>
                          <a:srgbClr val="C00000"/>
                        </a:solidFill>
                        <a:latin typeface="Cambria Math" panose="02040503050406030204" pitchFamily="18" charset="0"/>
                        <a:ea typeface="Arial Unicode MS" pitchFamily="34" charset="-128"/>
                        <a:cs typeface="Times New Roman" pitchFamily="18" charset="0"/>
                      </a:rPr>
                      <m:t>=</m:t>
                    </m:r>
                  </m:oMath>
                </a14:m>
                <a:r>
                  <a:rPr lang="fr-FR" sz="1100" b="1" i="0" smtClean="0">
                    <a:solidFill>
                      <a:srgbClr val="C00000"/>
                    </a:solidFill>
                    <a:latin typeface="+mj-lt"/>
                    <a:ea typeface="Arial Unicode MS" pitchFamily="34" charset="-128"/>
                    <a:cs typeface="Times New Roman" pitchFamily="18" charset="0"/>
                  </a:rPr>
                  <a:t> 60.29 K</a:t>
                </a:r>
                <a14:m>
                  <m:oMath xmlns:m="http://schemas.openxmlformats.org/officeDocument/2006/math">
                    <m:r>
                      <a:rPr lang="fr-FR" sz="1100" b="1" i="1" smtClean="0">
                        <a:solidFill>
                          <a:srgbClr val="C00000"/>
                        </a:solidFill>
                        <a:latin typeface="Cambria Math" panose="02040503050406030204" pitchFamily="18" charset="0"/>
                        <a:ea typeface="Arial Unicode MS" pitchFamily="34" charset="-128"/>
                        <a:cs typeface="Times New Roman" pitchFamily="18" charset="0"/>
                      </a:rPr>
                      <m:t>&lt; </m:t>
                    </m:r>
                  </m:oMath>
                </a14:m>
                <a:r>
                  <a:rPr lang="fr-FR" sz="1100" b="1">
                    <a:solidFill>
                      <a:srgbClr val="C00000"/>
                    </a:solidFill>
                    <a:ea typeface="Arial Unicode MS" pitchFamily="34" charset="-128"/>
                    <a:cs typeface="Times New Roman" pitchFamily="18" charset="0"/>
                  </a:rPr>
                  <a:t>150 K </a:t>
                </a:r>
                <a:r>
                  <a:rPr lang="fr-FR" sz="1100" smtClean="0">
                    <a:ea typeface="Arial Unicode MS" pitchFamily="34" charset="-128"/>
                    <a:cs typeface="Times New Roman" pitchFamily="18" charset="0"/>
                  </a:rPr>
                  <a:t>(criteria for non-adiabatic conductor exchanging heat with helium and jacket)</a:t>
                </a:r>
              </a:p>
              <a:p>
                <a:pPr>
                  <a:defRPr/>
                </a:pPr>
                <a:endParaRPr lang="en-GB" sz="1200" b="1" smtClean="0"/>
              </a:p>
              <a:p>
                <a:pPr>
                  <a:defRPr/>
                </a:pPr>
                <a:r>
                  <a:rPr lang="en-GB" sz="1200" b="1" smtClean="0"/>
                  <a:t>Quench </a:t>
                </a:r>
                <a:r>
                  <a:rPr lang="en-GB" sz="1200" b="1"/>
                  <a:t>criticality:  </a:t>
                </a:r>
                <a14:m>
                  <m:oMath xmlns:m="http://schemas.openxmlformats.org/officeDocument/2006/math">
                    <m:sSub>
                      <m:sSubPr>
                        <m:ctrlPr>
                          <a:rPr lang="fr-FR" sz="1100" i="1">
                            <a:latin typeface="Cambria Math" panose="02040503050406030204" pitchFamily="18" charset="0"/>
                            <a:ea typeface="Cambria Math" panose="02040503050406030204" pitchFamily="18" charset="0"/>
                          </a:rPr>
                        </m:ctrlPr>
                      </m:sSubPr>
                      <m:e>
                        <m:r>
                          <a:rPr lang="fr-FR" sz="1100" i="1">
                            <a:latin typeface="Cambria Math" panose="02040503050406030204" pitchFamily="18" charset="0"/>
                            <a:ea typeface="Cambria Math" panose="02040503050406030204" pitchFamily="18" charset="0"/>
                          </a:rPr>
                          <m:t>𝑣</m:t>
                        </m:r>
                      </m:e>
                      <m:sub>
                        <m:r>
                          <a:rPr lang="fr-FR" sz="1100" i="1">
                            <a:latin typeface="Cambria Math" panose="02040503050406030204" pitchFamily="18" charset="0"/>
                            <a:ea typeface="Cambria Math" panose="02040503050406030204" pitchFamily="18" charset="0"/>
                          </a:rPr>
                          <m:t>𝑞</m:t>
                        </m:r>
                        <m:r>
                          <a:rPr lang="fr-FR" sz="1100" i="1">
                            <a:latin typeface="Cambria Math" panose="02040503050406030204" pitchFamily="18" charset="0"/>
                            <a:ea typeface="Cambria Math" panose="02040503050406030204" pitchFamily="18" charset="0"/>
                          </a:rPr>
                          <m:t>,</m:t>
                        </m:r>
                        <m:r>
                          <a:rPr lang="fr-FR" sz="1100" i="1">
                            <a:latin typeface="Cambria Math" panose="02040503050406030204" pitchFamily="18" charset="0"/>
                            <a:ea typeface="Cambria Math" panose="02040503050406030204" pitchFamily="18" charset="0"/>
                          </a:rPr>
                          <m:t>𝑃</m:t>
                        </m:r>
                        <m:r>
                          <a:rPr lang="fr-FR" sz="1100" i="1">
                            <a:latin typeface="Cambria Math" panose="02040503050406030204" pitchFamily="18" charset="0"/>
                            <a:ea typeface="Cambria Math" panose="02040503050406030204" pitchFamily="18" charset="0"/>
                          </a:rPr>
                          <m:t>1,</m:t>
                        </m:r>
                        <m:r>
                          <a:rPr lang="fr-FR" sz="1100" i="1">
                            <a:latin typeface="Cambria Math" panose="02040503050406030204" pitchFamily="18" charset="0"/>
                            <a:ea typeface="Cambria Math" panose="02040503050406030204" pitchFamily="18" charset="0"/>
                          </a:rPr>
                          <m:t>𝑆𝑀</m:t>
                        </m:r>
                      </m:sub>
                    </m:sSub>
                    <m:r>
                      <a:rPr lang="fr-FR" sz="1100" i="1">
                        <a:latin typeface="Cambria Math" panose="02040503050406030204" pitchFamily="18" charset="0"/>
                        <a:ea typeface="Cambria Math" panose="02040503050406030204" pitchFamily="18" charset="0"/>
                      </a:rPr>
                      <m:t>=19</m:t>
                    </m:r>
                    <m:r>
                      <a:rPr lang="fr-FR" sz="1100">
                        <a:latin typeface="Cambria Math" panose="02040503050406030204" pitchFamily="18" charset="0"/>
                        <a:ea typeface="Cambria Math" panose="02040503050406030204" pitchFamily="18" charset="0"/>
                      </a:rPr>
                      <m:t>.5 </m:t>
                    </m:r>
                    <m:r>
                      <m:rPr>
                        <m:sty m:val="p"/>
                      </m:rPr>
                      <a:rPr lang="fr-FR" sz="1100">
                        <a:latin typeface="Cambria Math" panose="02040503050406030204" pitchFamily="18" charset="0"/>
                        <a:ea typeface="Cambria Math" panose="02040503050406030204" pitchFamily="18" charset="0"/>
                      </a:rPr>
                      <m:t>m</m:t>
                    </m:r>
                    <m:r>
                      <a:rPr lang="fr-FR" sz="1100">
                        <a:latin typeface="Cambria Math" panose="02040503050406030204" pitchFamily="18" charset="0"/>
                        <a:ea typeface="Cambria Math" panose="02040503050406030204" pitchFamily="18" charset="0"/>
                      </a:rPr>
                      <m:t>/</m:t>
                    </m:r>
                    <m:r>
                      <m:rPr>
                        <m:sty m:val="p"/>
                      </m:rPr>
                      <a:rPr lang="fr-FR" sz="1100">
                        <a:latin typeface="Cambria Math" panose="02040503050406030204" pitchFamily="18" charset="0"/>
                        <a:ea typeface="Cambria Math" panose="02040503050406030204" pitchFamily="18" charset="0"/>
                      </a:rPr>
                      <m:t>s</m:t>
                    </m:r>
                  </m:oMath>
                </a14:m>
                <a:r>
                  <a:rPr lang="en-US" sz="1100">
                    <a:latin typeface="Cambria Math" panose="02040503050406030204" pitchFamily="18" charset="0"/>
                    <a:ea typeface="Cambria Math" panose="02040503050406030204" pitchFamily="18" charset="0"/>
                    <a:sym typeface="Wingdings" panose="05000000000000000000" pitchFamily="2" charset="2"/>
                  </a:rPr>
                  <a:t>  </a:t>
                </a:r>
                <a14:m>
                  <m:oMath xmlns:m="http://schemas.openxmlformats.org/officeDocument/2006/math">
                    <m:sSub>
                      <m:sSubPr>
                        <m:ctrlPr>
                          <a:rPr lang="fr-FR" sz="1100" i="1">
                            <a:latin typeface="Cambria Math" panose="02040503050406030204" pitchFamily="18" charset="0"/>
                            <a:ea typeface="Cambria Math" panose="02040503050406030204" pitchFamily="18" charset="0"/>
                          </a:rPr>
                        </m:ctrlPr>
                      </m:sSubPr>
                      <m:e>
                        <m:r>
                          <a:rPr lang="fr-FR" sz="1100" i="1">
                            <a:latin typeface="Cambria Math" panose="02040503050406030204" pitchFamily="18" charset="0"/>
                            <a:ea typeface="Cambria Math" panose="02040503050406030204" pitchFamily="18" charset="0"/>
                          </a:rPr>
                          <m:t>𝐸</m:t>
                        </m:r>
                      </m:e>
                      <m:sub>
                        <m:r>
                          <a:rPr lang="fr-FR" sz="1100" i="1">
                            <a:latin typeface="Cambria Math" panose="02040503050406030204" pitchFamily="18" charset="0"/>
                            <a:ea typeface="Cambria Math" panose="02040503050406030204" pitchFamily="18" charset="0"/>
                          </a:rPr>
                          <m:t>𝑃</m:t>
                        </m:r>
                        <m:r>
                          <a:rPr lang="fr-FR" sz="1100" i="1">
                            <a:latin typeface="Cambria Math" panose="02040503050406030204" pitchFamily="18" charset="0"/>
                            <a:ea typeface="Cambria Math" panose="02040503050406030204" pitchFamily="18" charset="0"/>
                          </a:rPr>
                          <m:t>1,</m:t>
                        </m:r>
                        <m:r>
                          <a:rPr lang="fr-FR" sz="1100" i="1">
                            <a:latin typeface="Cambria Math" panose="02040503050406030204" pitchFamily="18" charset="0"/>
                            <a:ea typeface="Cambria Math" panose="02040503050406030204" pitchFamily="18" charset="0"/>
                          </a:rPr>
                          <m:t>𝑆𝑀</m:t>
                        </m:r>
                      </m:sub>
                    </m:sSub>
                    <m:r>
                      <a:rPr lang="fr-FR" sz="1100" i="1">
                        <a:latin typeface="Cambria Math" panose="02040503050406030204" pitchFamily="18" charset="0"/>
                        <a:ea typeface="Cambria Math" panose="02040503050406030204" pitchFamily="18" charset="0"/>
                      </a:rPr>
                      <m:t>=</m:t>
                    </m:r>
                    <m:r>
                      <a:rPr lang="fr-FR" sz="1100">
                        <a:latin typeface="Cambria Math" panose="02040503050406030204" pitchFamily="18" charset="0"/>
                        <a:ea typeface="Cambria Math" panose="02040503050406030204" pitchFamily="18" charset="0"/>
                      </a:rPr>
                      <m:t>0.585 </m:t>
                    </m:r>
                    <m:r>
                      <m:rPr>
                        <m:sty m:val="p"/>
                      </m:rPr>
                      <a:rPr lang="fr-FR" sz="1100">
                        <a:latin typeface="Cambria Math" panose="02040503050406030204" pitchFamily="18" charset="0"/>
                        <a:ea typeface="Cambria Math" panose="02040503050406030204" pitchFamily="18" charset="0"/>
                      </a:rPr>
                      <m:t>MJ</m:t>
                    </m:r>
                  </m:oMath>
                </a14:m>
                <a:r>
                  <a:rPr lang="en-US" sz="1100">
                    <a:latin typeface="Cambria Math" panose="02040503050406030204" pitchFamily="18" charset="0"/>
                    <a:ea typeface="Cambria Math" panose="02040503050406030204" pitchFamily="18" charset="0"/>
                    <a:sym typeface="Wingdings" panose="05000000000000000000" pitchFamily="2" charset="2"/>
                  </a:rPr>
                  <a:t> </a:t>
                </a:r>
                <a14:m>
                  <m:oMath xmlns:m="http://schemas.openxmlformats.org/officeDocument/2006/math">
                    <m:sSub>
                      <m:sSubPr>
                        <m:ctrlPr>
                          <a:rPr lang="fr-FR" sz="1100" b="1" i="1">
                            <a:latin typeface="Cambria Math" panose="02040503050406030204" pitchFamily="18" charset="0"/>
                            <a:ea typeface="Cambria Math" panose="02040503050406030204" pitchFamily="18" charset="0"/>
                          </a:rPr>
                        </m:ctrlPr>
                      </m:sSubPr>
                      <m:e>
                        <m:r>
                          <a:rPr lang="fr-FR" sz="1100" b="1" i="1">
                            <a:latin typeface="Cambria Math" panose="02040503050406030204" pitchFamily="18" charset="0"/>
                            <a:ea typeface="Cambria Math" panose="02040503050406030204" pitchFamily="18" charset="0"/>
                          </a:rPr>
                          <m:t>𝑻</m:t>
                        </m:r>
                      </m:e>
                      <m:sub>
                        <m:r>
                          <a:rPr lang="fr-FR" sz="1100" b="1" i="1">
                            <a:latin typeface="Cambria Math" panose="02040503050406030204" pitchFamily="18" charset="0"/>
                            <a:ea typeface="Cambria Math" panose="02040503050406030204" pitchFamily="18" charset="0"/>
                          </a:rPr>
                          <m:t>𝒄𝒐𝒏𝒅</m:t>
                        </m:r>
                        <m:r>
                          <a:rPr lang="fr-FR" sz="1100" b="1" i="1">
                            <a:latin typeface="Cambria Math" panose="02040503050406030204" pitchFamily="18" charset="0"/>
                            <a:ea typeface="Cambria Math" panose="02040503050406030204" pitchFamily="18" charset="0"/>
                          </a:rPr>
                          <m:t>,</m:t>
                        </m:r>
                        <m:r>
                          <a:rPr lang="fr-FR" sz="1100" b="1" i="1">
                            <a:latin typeface="Cambria Math" panose="02040503050406030204" pitchFamily="18" charset="0"/>
                            <a:ea typeface="Cambria Math" panose="02040503050406030204" pitchFamily="18" charset="0"/>
                          </a:rPr>
                          <m:t>𝑷</m:t>
                        </m:r>
                        <m:r>
                          <a:rPr lang="fr-FR" sz="1100" b="1" i="1">
                            <a:latin typeface="Cambria Math" panose="02040503050406030204" pitchFamily="18" charset="0"/>
                            <a:ea typeface="Cambria Math" panose="02040503050406030204" pitchFamily="18" charset="0"/>
                          </a:rPr>
                          <m:t>𝟏</m:t>
                        </m:r>
                        <m:r>
                          <a:rPr lang="fr-FR" sz="1100" b="1" i="1">
                            <a:latin typeface="Cambria Math" panose="02040503050406030204" pitchFamily="18" charset="0"/>
                            <a:ea typeface="Cambria Math" panose="02040503050406030204" pitchFamily="18" charset="0"/>
                          </a:rPr>
                          <m:t>(</m:t>
                        </m:r>
                        <m:r>
                          <a:rPr lang="fr-FR" sz="1100" b="1" i="1">
                            <a:latin typeface="Cambria Math" panose="02040503050406030204" pitchFamily="18" charset="0"/>
                            <a:ea typeface="Cambria Math" panose="02040503050406030204" pitchFamily="18" charset="0"/>
                          </a:rPr>
                          <m:t>𝒊𝒏𝒍𝒆𝒕</m:t>
                        </m:r>
                        <m:r>
                          <a:rPr lang="fr-FR" sz="1100" b="1" i="1">
                            <a:latin typeface="Cambria Math" panose="02040503050406030204" pitchFamily="18" charset="0"/>
                            <a:ea typeface="Cambria Math" panose="02040503050406030204" pitchFamily="18" charset="0"/>
                          </a:rPr>
                          <m:t>),</m:t>
                        </m:r>
                        <m:r>
                          <a:rPr lang="fr-FR" sz="1100" b="1" i="1">
                            <a:latin typeface="Cambria Math" panose="02040503050406030204" pitchFamily="18" charset="0"/>
                            <a:ea typeface="Cambria Math" panose="02040503050406030204" pitchFamily="18" charset="0"/>
                          </a:rPr>
                          <m:t>𝑺𝑴</m:t>
                        </m:r>
                      </m:sub>
                    </m:sSub>
                    <m:r>
                      <a:rPr lang="fr-FR" sz="1100" b="1" i="1">
                        <a:latin typeface="Cambria Math" panose="02040503050406030204" pitchFamily="18" charset="0"/>
                        <a:ea typeface="Cambria Math" panose="02040503050406030204" pitchFamily="18" charset="0"/>
                      </a:rPr>
                      <m:t>=</m:t>
                    </m:r>
                    <m:r>
                      <a:rPr lang="fr-FR" sz="1100" b="1" i="1">
                        <a:latin typeface="Cambria Math" panose="02040503050406030204" pitchFamily="18" charset="0"/>
                        <a:ea typeface="Cambria Math" panose="02040503050406030204" pitchFamily="18" charset="0"/>
                      </a:rPr>
                      <m:t>𝟔𝟎</m:t>
                    </m:r>
                    <m:r>
                      <a:rPr lang="fr-FR" sz="1100" b="1" i="1">
                        <a:latin typeface="Cambria Math" panose="02040503050406030204" pitchFamily="18" charset="0"/>
                        <a:ea typeface="Cambria Math" panose="02040503050406030204" pitchFamily="18" charset="0"/>
                      </a:rPr>
                      <m:t>.</m:t>
                    </m:r>
                    <m:r>
                      <a:rPr lang="fr-FR" sz="1100" b="1" i="1">
                        <a:latin typeface="Cambria Math" panose="02040503050406030204" pitchFamily="18" charset="0"/>
                        <a:ea typeface="Cambria Math" panose="02040503050406030204" pitchFamily="18" charset="0"/>
                      </a:rPr>
                      <m:t>𝟐𝟗</m:t>
                    </m:r>
                  </m:oMath>
                </a14:m>
                <a:r>
                  <a:rPr lang="fr-FR" sz="1100" b="1">
                    <a:latin typeface="Cambria Math" panose="02040503050406030204" pitchFamily="18" charset="0"/>
                    <a:ea typeface="Cambria Math" panose="02040503050406030204" pitchFamily="18" charset="0"/>
                  </a:rPr>
                  <a:t> K</a:t>
                </a:r>
                <a:endParaRPr lang="en-GB" altLang="fr-FR" sz="1200" b="1"/>
              </a:p>
              <a:p>
                <a:pPr>
                  <a:defRPr/>
                </a:pPr>
                <a:endParaRPr lang="fr-FR" sz="1100">
                  <a:ea typeface="Arial Unicode MS" pitchFamily="34" charset="-128"/>
                  <a:cs typeface="Times New Roman" pitchFamily="18" charset="0"/>
                </a:endParaRPr>
              </a:p>
              <a:p>
                <a:pPr algn="ctr">
                  <a:defRPr/>
                </a:pPr>
                <a:endParaRPr lang="fr-FR" sz="1000" i="1" smtClean="0">
                  <a:latin typeface="Cambria Math" panose="02040503050406030204" pitchFamily="18" charset="0"/>
                  <a:ea typeface="Cambria Math" panose="02040503050406030204" pitchFamily="18" charset="0"/>
                </a:endParaRPr>
              </a:p>
              <a:p>
                <a:pPr algn="ctr">
                  <a:defRPr/>
                </a:pPr>
                <a:endParaRPr lang="en-US" sz="1000" smtClean="0">
                  <a:sym typeface="Wingdings" panose="05000000000000000000" pitchFamily="2" charset="2"/>
                </a:endParaRPr>
              </a:p>
              <a:p>
                <a:pPr algn="ctr">
                  <a:defRPr/>
                </a:pPr>
                <a:r>
                  <a:rPr lang="fr-FR" sz="1000" smtClean="0"/>
                  <a:t> </a:t>
                </a:r>
                <a:endParaRPr lang="en-US" sz="1000" smtClean="0">
                  <a:solidFill>
                    <a:srgbClr val="C00000"/>
                  </a:solidFill>
                </a:endParaRPr>
              </a:p>
              <a:p>
                <a:pPr>
                  <a:defRPr/>
                </a:pPr>
                <a:endParaRPr lang="fr-FR" sz="1400" dirty="0">
                  <a:solidFill>
                    <a:srgbClr val="C00000"/>
                  </a:solidFill>
                  <a:sym typeface="Wingdings" panose="05000000000000000000" pitchFamily="2" charset="2"/>
                </a:endParaRPr>
              </a:p>
            </p:txBody>
          </p:sp>
        </mc:Choice>
        <mc:Fallback xmlns="">
          <p:sp>
            <p:nvSpPr>
              <p:cNvPr id="32" name="ZoneTexte 31"/>
              <p:cNvSpPr txBox="1">
                <a:spLocks noRot="1" noChangeAspect="1" noMove="1" noResize="1" noEditPoints="1" noAdjustHandles="1" noChangeArrowheads="1" noChangeShapeType="1" noTextEdit="1"/>
              </p:cNvSpPr>
              <p:nvPr/>
            </p:nvSpPr>
            <p:spPr>
              <a:xfrm>
                <a:off x="623389" y="3223321"/>
                <a:ext cx="8056880" cy="2478499"/>
              </a:xfrm>
              <a:prstGeom prst="rect">
                <a:avLst/>
              </a:prstGeom>
              <a:blipFill>
                <a:blip r:embed="rId5"/>
                <a:stretch>
                  <a:fillRect t="-246"/>
                </a:stretch>
              </a:blipFill>
            </p:spPr>
            <p:txBody>
              <a:bodyPr/>
              <a:lstStyle/>
              <a:p>
                <a:r>
                  <a:rPr lang="fr-FR">
                    <a:noFill/>
                  </a:rPr>
                  <a:t> </a:t>
                </a:r>
              </a:p>
            </p:txBody>
          </p:sp>
        </mc:Fallback>
      </mc:AlternateContent>
      <p:sp>
        <p:nvSpPr>
          <p:cNvPr id="77" name="Espace réservé du numéro de diapositive 4"/>
          <p:cNvSpPr txBox="1">
            <a:spLocks/>
          </p:cNvSpPr>
          <p:nvPr/>
        </p:nvSpPr>
        <p:spPr>
          <a:xfrm>
            <a:off x="8544253" y="5004965"/>
            <a:ext cx="470958" cy="107722"/>
          </a:xfrm>
          <a:prstGeom prst="rect">
            <a:avLst/>
          </a:prstGeom>
        </p:spPr>
        <p:txBody>
          <a:bodyPr tIns="0" bIns="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854A34C9-9A4B-6445-85E1-F779B5E87362}" type="slidenum">
              <a:rPr lang="fr-FR" sz="700" smtClean="0">
                <a:solidFill>
                  <a:schemeClr val="bg1"/>
                </a:solidFill>
                <a:ea typeface="Arial" charset="0"/>
                <a:cs typeface="Arial" charset="0"/>
              </a:rPr>
              <a:pPr algn="ctr"/>
              <a:t>21</a:t>
            </a:fld>
            <a:endParaRPr lang="fr-FR" sz="700" dirty="0">
              <a:solidFill>
                <a:schemeClr val="bg1"/>
              </a:solidFill>
              <a:ea typeface="Arial" charset="0"/>
              <a:cs typeface="Arial" charset="0"/>
            </a:endParaRPr>
          </a:p>
        </p:txBody>
      </p:sp>
      <p:sp>
        <p:nvSpPr>
          <p:cNvPr id="22" name="Titre 3"/>
          <p:cNvSpPr txBox="1">
            <a:spLocks/>
          </p:cNvSpPr>
          <p:nvPr/>
        </p:nvSpPr>
        <p:spPr>
          <a:xfrm>
            <a:off x="819477" y="138118"/>
            <a:ext cx="8195733" cy="303278"/>
          </a:xfrm>
          <a:prstGeom prst="rect">
            <a:avLst/>
          </a:prstGeom>
        </p:spPr>
        <p:txBody>
          <a:bodyPr wrap="square" lIns="95792" tIns="37714" rIns="95792" bIns="37714" anchor="ctr">
            <a:spAutoFit/>
          </a:bodyPr>
          <a:lstStyle>
            <a:lvl1pPr marL="0" algn="l" defTabSz="957925" rtl="0" eaLnBrk="1" latinLnBrk="0" hangingPunct="1">
              <a:lnSpc>
                <a:spcPct val="80000"/>
              </a:lnSpc>
              <a:spcBef>
                <a:spcPct val="0"/>
              </a:spcBef>
              <a:buNone/>
              <a:defRPr lang="fr-FR" sz="2200" b="1" kern="1200" cap="none" baseline="0">
                <a:solidFill>
                  <a:schemeClr val="bg2">
                    <a:lumMod val="50000"/>
                  </a:schemeClr>
                </a:solidFill>
                <a:latin typeface="Calibri"/>
                <a:ea typeface="+mj-ea"/>
                <a:cs typeface="+mj-cs"/>
              </a:defRPr>
            </a:lvl1pPr>
          </a:lstStyle>
          <a:p>
            <a:pPr>
              <a:defRPr/>
            </a:pPr>
            <a:r>
              <a:rPr lang="fr-FR" altLang="fr-FR" sz="1800" i="1" dirty="0" smtClean="0">
                <a:solidFill>
                  <a:srgbClr val="C00000"/>
                </a:solidFill>
                <a:latin typeface="+mj-lt"/>
                <a:sym typeface="Wingdings" panose="05000000000000000000" pitchFamily="2" charset="2"/>
              </a:rPr>
              <a:t>JT-60SA </a:t>
            </a:r>
            <a:r>
              <a:rPr lang="fr-FR" altLang="fr-FR" sz="1800" i="1" dirty="0">
                <a:solidFill>
                  <a:srgbClr val="C00000"/>
                </a:solidFill>
                <a:latin typeface="+mj-lt"/>
                <a:sym typeface="Wingdings" panose="05000000000000000000" pitchFamily="2" charset="2"/>
              </a:rPr>
              <a:t>TFC IN TOKAMAK </a:t>
            </a:r>
            <a:r>
              <a:rPr lang="fr-FR" altLang="fr-FR" sz="1800" i="1" dirty="0" smtClean="0">
                <a:solidFill>
                  <a:srgbClr val="C00000"/>
                </a:solidFill>
                <a:latin typeface="+mj-lt"/>
                <a:sym typeface="Wingdings" panose="05000000000000000000" pitchFamily="2" charset="2"/>
              </a:rPr>
              <a:t>: CALCULATED </a:t>
            </a:r>
            <a:r>
              <a:rPr lang="fr-FR" sz="1800" i="1" dirty="0" smtClean="0">
                <a:solidFill>
                  <a:srgbClr val="C00000"/>
                </a:solidFill>
                <a:latin typeface="+mj-lt"/>
                <a:sym typeface="Wingdings" panose="05000000000000000000" pitchFamily="2" charset="2"/>
              </a:rPr>
              <a:t>JOULE </a:t>
            </a:r>
            <a:r>
              <a:rPr lang="fr-FR" sz="1800" i="1" dirty="0">
                <a:solidFill>
                  <a:srgbClr val="C00000"/>
                </a:solidFill>
                <a:latin typeface="+mj-lt"/>
                <a:sym typeface="Wingdings" panose="05000000000000000000" pitchFamily="2" charset="2"/>
              </a:rPr>
              <a:t>ENERGY </a:t>
            </a:r>
            <a:r>
              <a:rPr lang="fr-FR" sz="1800" i="1" dirty="0" smtClean="0">
                <a:solidFill>
                  <a:srgbClr val="C00000"/>
                </a:solidFill>
                <a:latin typeface="+mj-lt"/>
                <a:sym typeface="Wingdings" panose="05000000000000000000" pitchFamily="2" charset="2"/>
              </a:rPr>
              <a:t>&amp; TEMPERATURE</a:t>
            </a:r>
            <a:endParaRPr sz="1800" i="1" dirty="0" smtClean="0">
              <a:solidFill>
                <a:srgbClr val="C00000"/>
              </a:solidFill>
              <a:latin typeface="+mj-lt"/>
            </a:endParaRPr>
          </a:p>
        </p:txBody>
      </p:sp>
      <p:sp>
        <p:nvSpPr>
          <p:cNvPr id="23" name="Rectangle 40"/>
          <p:cNvSpPr>
            <a:spLocks noChangeArrowheads="1"/>
          </p:cNvSpPr>
          <p:nvPr/>
        </p:nvSpPr>
        <p:spPr bwMode="auto">
          <a:xfrm>
            <a:off x="1011238" y="5133975"/>
            <a:ext cx="397033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fr-FR" altLang="fr-FR">
              <a:solidFill>
                <a:srgbClr val="FF0000"/>
              </a:solidFill>
              <a:latin typeface="+mn-lt"/>
              <a:sym typeface="Wingdings" panose="05000000000000000000" pitchFamily="2" charset="2"/>
            </a:endParaRPr>
          </a:p>
          <a:p>
            <a:endParaRPr lang="fr-FR" altLang="fr-FR" b="1">
              <a:solidFill>
                <a:srgbClr val="FF0000"/>
              </a:solidFill>
              <a:latin typeface="+mn-lt"/>
            </a:endParaRPr>
          </a:p>
        </p:txBody>
      </p:sp>
      <p:sp>
        <p:nvSpPr>
          <p:cNvPr id="28" name="ZoneTexte 2"/>
          <p:cNvSpPr txBox="1">
            <a:spLocks noChangeArrowheads="1"/>
          </p:cNvSpPr>
          <p:nvPr/>
        </p:nvSpPr>
        <p:spPr bwMode="auto">
          <a:xfrm>
            <a:off x="-134433" y="2832303"/>
            <a:ext cx="491489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fr-FR" altLang="fr-FR" sz="900" i="1" smtClean="0">
                <a:latin typeface="+mn-lt"/>
              </a:rPr>
              <a:t>JT-60SA TFC </a:t>
            </a:r>
            <a:r>
              <a:rPr lang="fr-FR" sz="900" i="1">
                <a:latin typeface="+mn-lt"/>
              </a:rPr>
              <a:t>in Tokamak </a:t>
            </a:r>
            <a:r>
              <a:rPr lang="fr-FR" sz="900" i="1" smtClean="0">
                <a:latin typeface="+mn-lt"/>
              </a:rPr>
              <a:t>configuration, calculated coil</a:t>
            </a:r>
            <a:r>
              <a:rPr lang="fr-FR" altLang="fr-FR" sz="900" i="1" smtClean="0">
                <a:latin typeface="+mn-lt"/>
              </a:rPr>
              <a:t> </a:t>
            </a:r>
            <a:r>
              <a:rPr lang="fr-FR" altLang="fr-FR" sz="900" i="1">
                <a:latin typeface="+mn-lt"/>
              </a:rPr>
              <a:t>Joule energy </a:t>
            </a:r>
            <a:r>
              <a:rPr lang="fr-FR" altLang="fr-FR" sz="900" i="1" smtClean="0">
                <a:latin typeface="+mn-lt"/>
              </a:rPr>
              <a:t>dissipation</a:t>
            </a:r>
          </a:p>
          <a:p>
            <a:pPr algn="ctr"/>
            <a:r>
              <a:rPr lang="fr-FR" altLang="fr-FR" sz="900" i="1" smtClean="0">
                <a:latin typeface="+mn-lt"/>
              </a:rPr>
              <a:t> (SM,STREAM) </a:t>
            </a:r>
            <a:endParaRPr lang="fr-FR" altLang="fr-FR" sz="900" i="1">
              <a:latin typeface="+mn-lt"/>
            </a:endParaRPr>
          </a:p>
        </p:txBody>
      </p:sp>
      <mc:AlternateContent xmlns:mc="http://schemas.openxmlformats.org/markup-compatibility/2006" xmlns:a14="http://schemas.microsoft.com/office/drawing/2010/main">
        <mc:Choice Requires="a14">
          <p:sp>
            <p:nvSpPr>
              <p:cNvPr id="33" name="ZoneTexte 32"/>
              <p:cNvSpPr txBox="1"/>
              <p:nvPr/>
            </p:nvSpPr>
            <p:spPr>
              <a:xfrm>
                <a:off x="1613275" y="1058177"/>
                <a:ext cx="3255818" cy="27347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fr-FR" sz="1100" i="1" smtClean="0">
                              <a:solidFill>
                                <a:srgbClr val="C00000"/>
                              </a:solidFill>
                              <a:latin typeface="Cambria Math" panose="02040503050406030204" pitchFamily="18" charset="0"/>
                            </a:rPr>
                          </m:ctrlPr>
                        </m:sSubPr>
                        <m:e>
                          <m:r>
                            <a:rPr lang="fr-FR" sz="1100" i="1" smtClean="0">
                              <a:solidFill>
                                <a:srgbClr val="C00000"/>
                              </a:solidFill>
                              <a:latin typeface="Cambria Math" panose="02040503050406030204" pitchFamily="18" charset="0"/>
                            </a:rPr>
                            <m:t>𝐸</m:t>
                          </m:r>
                        </m:e>
                        <m:sub>
                          <m:r>
                            <a:rPr lang="fr-FR" sz="1100" i="1" smtClean="0">
                              <a:solidFill>
                                <a:srgbClr val="C00000"/>
                              </a:solidFill>
                              <a:latin typeface="Cambria Math" panose="02040503050406030204" pitchFamily="18" charset="0"/>
                            </a:rPr>
                            <m:t>𝐶</m:t>
                          </m:r>
                          <m:r>
                            <a:rPr lang="fr-FR" sz="1100" b="0" i="1" smtClean="0">
                              <a:solidFill>
                                <a:srgbClr val="C00000"/>
                              </a:solidFill>
                              <a:latin typeface="Cambria Math" panose="02040503050406030204" pitchFamily="18" charset="0"/>
                            </a:rPr>
                            <m:t>𝑜𝑖𝑙</m:t>
                          </m:r>
                          <m:r>
                            <a:rPr lang="fr-FR" sz="1100" b="0" i="1" smtClean="0">
                              <a:solidFill>
                                <a:srgbClr val="C00000"/>
                              </a:solidFill>
                              <a:latin typeface="Cambria Math" panose="02040503050406030204" pitchFamily="18" charset="0"/>
                            </a:rPr>
                            <m:t>,</m:t>
                          </m:r>
                          <m:r>
                            <a:rPr lang="fr-FR" sz="1100" b="0" i="1" smtClean="0">
                              <a:solidFill>
                                <a:srgbClr val="C00000"/>
                              </a:solidFill>
                              <a:latin typeface="Cambria Math" panose="02040503050406030204" pitchFamily="18" charset="0"/>
                            </a:rPr>
                            <m:t>𝑐𝑜𝑛𝑠𝑒𝑟𝑣𝑎𝑡𝑖𝑣𝑒</m:t>
                          </m:r>
                          <m:r>
                            <a:rPr lang="fr-FR" sz="1100" b="0" i="1" smtClean="0">
                              <a:solidFill>
                                <a:srgbClr val="C00000"/>
                              </a:solidFill>
                              <a:latin typeface="Cambria Math" panose="02040503050406030204" pitchFamily="18" charset="0"/>
                            </a:rPr>
                            <m:t>,</m:t>
                          </m:r>
                          <m:r>
                            <a:rPr lang="fr-FR" sz="1100" b="0" i="1" smtClean="0">
                              <a:solidFill>
                                <a:srgbClr val="C00000"/>
                              </a:solidFill>
                              <a:latin typeface="Cambria Math" panose="02040503050406030204" pitchFamily="18" charset="0"/>
                            </a:rPr>
                            <m:t>𝑆𝑀</m:t>
                          </m:r>
                        </m:sub>
                      </m:sSub>
                      <m:r>
                        <a:rPr lang="fr-FR" sz="1100" b="0" i="1" smtClean="0">
                          <a:solidFill>
                            <a:srgbClr val="C00000"/>
                          </a:solidFill>
                          <a:latin typeface="Cambria Math" panose="02040503050406030204" pitchFamily="18" charset="0"/>
                        </a:rPr>
                        <m:t>=</m:t>
                      </m:r>
                      <m:r>
                        <a:rPr lang="fr-FR" sz="1100" b="0" i="0" smtClean="0">
                          <a:solidFill>
                            <a:srgbClr val="C00000"/>
                          </a:solidFill>
                          <a:latin typeface="Cambria Math" panose="02040503050406030204" pitchFamily="18" charset="0"/>
                        </a:rPr>
                        <m:t>7.02 </m:t>
                      </m:r>
                      <m:r>
                        <m:rPr>
                          <m:sty m:val="p"/>
                        </m:rPr>
                        <a:rPr lang="fr-FR" sz="1100" b="0" i="0" smtClean="0">
                          <a:solidFill>
                            <a:srgbClr val="C00000"/>
                          </a:solidFill>
                          <a:latin typeface="Cambria Math" panose="02040503050406030204" pitchFamily="18" charset="0"/>
                        </a:rPr>
                        <m:t>MJ</m:t>
                      </m:r>
                    </m:oMath>
                  </m:oMathPara>
                </a14:m>
                <a:endParaRPr lang="fr-FR" sz="1100">
                  <a:solidFill>
                    <a:srgbClr val="C00000"/>
                  </a:solidFill>
                </a:endParaRPr>
              </a:p>
            </p:txBody>
          </p:sp>
        </mc:Choice>
        <mc:Fallback xmlns="">
          <p:sp>
            <p:nvSpPr>
              <p:cNvPr id="33" name="ZoneTexte 32"/>
              <p:cNvSpPr txBox="1">
                <a:spLocks noRot="1" noChangeAspect="1" noMove="1" noResize="1" noEditPoints="1" noAdjustHandles="1" noChangeArrowheads="1" noChangeShapeType="1" noTextEdit="1"/>
              </p:cNvSpPr>
              <p:nvPr/>
            </p:nvSpPr>
            <p:spPr>
              <a:xfrm>
                <a:off x="1613275" y="1058177"/>
                <a:ext cx="3255818" cy="273473"/>
              </a:xfrm>
              <a:prstGeom prst="rect">
                <a:avLst/>
              </a:prstGeom>
              <a:blipFill>
                <a:blip r:embed="rId6"/>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34" name="ZoneTexte 33"/>
              <p:cNvSpPr txBox="1"/>
              <p:nvPr/>
            </p:nvSpPr>
            <p:spPr>
              <a:xfrm>
                <a:off x="1255320" y="1339131"/>
                <a:ext cx="3255818" cy="26898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fr-FR" sz="1100" i="1" smtClean="0">
                              <a:solidFill>
                                <a:srgbClr val="C00000"/>
                              </a:solidFill>
                              <a:latin typeface="Cambria Math" panose="02040503050406030204" pitchFamily="18" charset="0"/>
                            </a:rPr>
                          </m:ctrlPr>
                        </m:sSubPr>
                        <m:e>
                          <m:r>
                            <a:rPr lang="fr-FR" sz="1100" i="1" smtClean="0">
                              <a:solidFill>
                                <a:srgbClr val="C00000"/>
                              </a:solidFill>
                              <a:latin typeface="Cambria Math" panose="02040503050406030204" pitchFamily="18" charset="0"/>
                            </a:rPr>
                            <m:t>𝐸</m:t>
                          </m:r>
                        </m:e>
                        <m:sub>
                          <m:r>
                            <a:rPr lang="fr-FR" sz="1100" i="1" smtClean="0">
                              <a:solidFill>
                                <a:srgbClr val="C00000"/>
                              </a:solidFill>
                              <a:latin typeface="Cambria Math" panose="02040503050406030204" pitchFamily="18" charset="0"/>
                            </a:rPr>
                            <m:t>𝐶</m:t>
                          </m:r>
                          <m:r>
                            <a:rPr lang="fr-FR" sz="1100" b="0" i="1" smtClean="0">
                              <a:solidFill>
                                <a:srgbClr val="C00000"/>
                              </a:solidFill>
                              <a:latin typeface="Cambria Math" panose="02040503050406030204" pitchFamily="18" charset="0"/>
                            </a:rPr>
                            <m:t>𝑜𝑖𝑙</m:t>
                          </m:r>
                          <m:r>
                            <a:rPr lang="fr-FR" sz="1100" b="0" i="1" smtClean="0">
                              <a:solidFill>
                                <a:srgbClr val="C00000"/>
                              </a:solidFill>
                              <a:latin typeface="Cambria Math" panose="02040503050406030204" pitchFamily="18" charset="0"/>
                            </a:rPr>
                            <m:t>,</m:t>
                          </m:r>
                          <m:r>
                            <a:rPr lang="fr-FR" sz="1100" b="0" i="1" smtClean="0">
                              <a:solidFill>
                                <a:srgbClr val="C00000"/>
                              </a:solidFill>
                              <a:latin typeface="Cambria Math" panose="02040503050406030204" pitchFamily="18" charset="0"/>
                            </a:rPr>
                            <m:t>𝑆𝑀</m:t>
                          </m:r>
                        </m:sub>
                      </m:sSub>
                      <m:r>
                        <a:rPr lang="fr-FR" sz="1100" b="0" i="1" smtClean="0">
                          <a:solidFill>
                            <a:srgbClr val="C00000"/>
                          </a:solidFill>
                          <a:latin typeface="Cambria Math" panose="02040503050406030204" pitchFamily="18" charset="0"/>
                        </a:rPr>
                        <m:t>=</m:t>
                      </m:r>
                      <m:r>
                        <a:rPr lang="fr-FR" sz="1100" b="0" i="0" smtClean="0">
                          <a:solidFill>
                            <a:srgbClr val="C00000"/>
                          </a:solidFill>
                          <a:latin typeface="Cambria Math" panose="02040503050406030204" pitchFamily="18" charset="0"/>
                        </a:rPr>
                        <m:t>5.65 </m:t>
                      </m:r>
                      <m:r>
                        <m:rPr>
                          <m:sty m:val="p"/>
                        </m:rPr>
                        <a:rPr lang="fr-FR" sz="1100" b="0" i="0" smtClean="0">
                          <a:solidFill>
                            <a:srgbClr val="C00000"/>
                          </a:solidFill>
                          <a:latin typeface="Cambria Math" panose="02040503050406030204" pitchFamily="18" charset="0"/>
                        </a:rPr>
                        <m:t>MJ</m:t>
                      </m:r>
                    </m:oMath>
                  </m:oMathPara>
                </a14:m>
                <a:endParaRPr lang="fr-FR" sz="1100">
                  <a:solidFill>
                    <a:srgbClr val="C00000"/>
                  </a:solidFill>
                </a:endParaRPr>
              </a:p>
            </p:txBody>
          </p:sp>
        </mc:Choice>
        <mc:Fallback xmlns="">
          <p:sp>
            <p:nvSpPr>
              <p:cNvPr id="34" name="ZoneTexte 33"/>
              <p:cNvSpPr txBox="1">
                <a:spLocks noRot="1" noChangeAspect="1" noMove="1" noResize="1" noEditPoints="1" noAdjustHandles="1" noChangeArrowheads="1" noChangeShapeType="1" noTextEdit="1"/>
              </p:cNvSpPr>
              <p:nvPr/>
            </p:nvSpPr>
            <p:spPr>
              <a:xfrm>
                <a:off x="1255320" y="1339131"/>
                <a:ext cx="3255818" cy="268984"/>
              </a:xfrm>
              <a:prstGeom prst="rect">
                <a:avLst/>
              </a:prstGeom>
              <a:blipFill>
                <a:blip r:embed="rId7"/>
                <a:stretch>
                  <a:fillRect/>
                </a:stretch>
              </a:blipFill>
            </p:spPr>
            <p:txBody>
              <a:bodyPr/>
              <a:lstStyle/>
              <a:p>
                <a:r>
                  <a:rPr lang="fr-FR">
                    <a:noFill/>
                  </a:rPr>
                  <a:t> </a:t>
                </a:r>
              </a:p>
            </p:txBody>
          </p:sp>
        </mc:Fallback>
      </mc:AlternateContent>
      <p:sp>
        <p:nvSpPr>
          <p:cNvPr id="31" name="Rectangle 10"/>
          <p:cNvSpPr>
            <a:spLocks noChangeArrowheads="1"/>
          </p:cNvSpPr>
          <p:nvPr/>
        </p:nvSpPr>
        <p:spPr bwMode="auto">
          <a:xfrm>
            <a:off x="4823373" y="3888212"/>
            <a:ext cx="457200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fr-FR" altLang="fr-FR" sz="900" i="1" smtClean="0">
                <a:solidFill>
                  <a:srgbClr val="0070C0"/>
                </a:solidFill>
                <a:latin typeface="+mn-lt"/>
              </a:rPr>
              <a:t>[5] </a:t>
            </a:r>
            <a:r>
              <a:rPr lang="en-US" sz="900" i="1">
                <a:solidFill>
                  <a:srgbClr val="0070C0"/>
                </a:solidFill>
                <a:latin typeface="+mn-lt"/>
              </a:rPr>
              <a:t>M. Wanner, “JT -60SA Plant Integration Document (PID),” </a:t>
            </a:r>
            <a:r>
              <a:rPr lang="en-US" sz="900" i="1" smtClean="0">
                <a:solidFill>
                  <a:srgbClr val="0070C0"/>
                </a:solidFill>
                <a:latin typeface="+mn-lt"/>
              </a:rPr>
              <a:t>V4.2</a:t>
            </a:r>
            <a:endParaRPr lang="fr-FR" sz="900" i="1">
              <a:solidFill>
                <a:srgbClr val="0070C0"/>
              </a:solidFill>
              <a:latin typeface="+mn-lt"/>
            </a:endParaRPr>
          </a:p>
        </p:txBody>
      </p:sp>
      <p:sp>
        <p:nvSpPr>
          <p:cNvPr id="29" name="Espace réservé du numéro de diapositive 6"/>
          <p:cNvSpPr txBox="1">
            <a:spLocks/>
          </p:cNvSpPr>
          <p:nvPr/>
        </p:nvSpPr>
        <p:spPr bwMode="auto">
          <a:xfrm>
            <a:off x="4823373" y="4884520"/>
            <a:ext cx="4089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spcAft>
                <a:spcPts val="400"/>
              </a:spcAft>
              <a:buFont typeface="Arial" panose="020B0604020202020204" pitchFamily="34" charset="0"/>
              <a:defRPr sz="2200">
                <a:solidFill>
                  <a:schemeClr val="tx2"/>
                </a:solidFill>
                <a:latin typeface="Arial" panose="020B0604020202020204" pitchFamily="34" charset="0"/>
              </a:defRPr>
            </a:lvl1pPr>
            <a:lvl2pPr marL="360363" indent="-360363">
              <a:lnSpc>
                <a:spcPts val="2000"/>
              </a:lnSpc>
              <a:buSzPct val="90000"/>
              <a:buBlip>
                <a:blip r:embed="rId8"/>
              </a:buBlip>
              <a:defRPr sz="1600">
                <a:solidFill>
                  <a:srgbClr val="666666"/>
                </a:solidFill>
                <a:latin typeface="Arial" panose="020B0604020202020204" pitchFamily="34" charset="0"/>
              </a:defRPr>
            </a:lvl2pPr>
            <a:lvl3pPr marL="1143000" indent="-228600">
              <a:lnSpc>
                <a:spcPts val="2000"/>
              </a:lnSpc>
              <a:buSzPct val="36000"/>
              <a:buFont typeface="Arial" panose="020B0604020202020204" pitchFamily="34" charset="0"/>
              <a:defRPr sz="1600">
                <a:solidFill>
                  <a:srgbClr val="666666"/>
                </a:solidFill>
                <a:latin typeface="Arial" panose="020B0604020202020204" pitchFamily="34" charset="0"/>
              </a:defRPr>
            </a:lvl3pPr>
            <a:lvl4pPr marL="1009650" indent="-238125">
              <a:lnSpc>
                <a:spcPts val="2000"/>
              </a:lnSpc>
              <a:buClr>
                <a:srgbClr val="666666"/>
              </a:buClr>
              <a:buSzPct val="36000"/>
              <a:buBlip>
                <a:blip r:embed="rId9"/>
              </a:buBlip>
              <a:defRPr sz="1600">
                <a:solidFill>
                  <a:srgbClr val="666666"/>
                </a:solidFill>
                <a:latin typeface="Arial" panose="020B0604020202020204" pitchFamily="34" charset="0"/>
              </a:defRPr>
            </a:lvl4pPr>
            <a:lvl5pPr marL="1133475" indent="-114300">
              <a:lnSpc>
                <a:spcPts val="2000"/>
              </a:lnSpc>
              <a:buClr>
                <a:srgbClr val="666666"/>
              </a:buClr>
              <a:buFont typeface="Arial" panose="020B0604020202020204" pitchFamily="34" charset="0"/>
              <a:buChar char="-"/>
              <a:defRPr sz="1600">
                <a:solidFill>
                  <a:srgbClr val="666666"/>
                </a:solidFill>
                <a:latin typeface="Arial" panose="020B0604020202020204" pitchFamily="34" charset="0"/>
              </a:defRPr>
            </a:lvl5pPr>
            <a:lvl6pPr marL="1590675" indent="-114300" eaLnBrk="0" fontAlgn="base" hangingPunct="0">
              <a:lnSpc>
                <a:spcPts val="2000"/>
              </a:lnSpc>
              <a:spcBef>
                <a:spcPct val="0"/>
              </a:spcBef>
              <a:spcAft>
                <a:spcPct val="0"/>
              </a:spcAft>
              <a:buClr>
                <a:srgbClr val="666666"/>
              </a:buClr>
              <a:buFont typeface="Arial" panose="020B0604020202020204" pitchFamily="34" charset="0"/>
              <a:buChar char="-"/>
              <a:defRPr sz="1600">
                <a:solidFill>
                  <a:srgbClr val="666666"/>
                </a:solidFill>
                <a:latin typeface="Arial" panose="020B0604020202020204" pitchFamily="34" charset="0"/>
              </a:defRPr>
            </a:lvl6pPr>
            <a:lvl7pPr marL="2047875" indent="-114300" eaLnBrk="0" fontAlgn="base" hangingPunct="0">
              <a:lnSpc>
                <a:spcPts val="2000"/>
              </a:lnSpc>
              <a:spcBef>
                <a:spcPct val="0"/>
              </a:spcBef>
              <a:spcAft>
                <a:spcPct val="0"/>
              </a:spcAft>
              <a:buClr>
                <a:srgbClr val="666666"/>
              </a:buClr>
              <a:buFont typeface="Arial" panose="020B0604020202020204" pitchFamily="34" charset="0"/>
              <a:buChar char="-"/>
              <a:defRPr sz="1600">
                <a:solidFill>
                  <a:srgbClr val="666666"/>
                </a:solidFill>
                <a:latin typeface="Arial" panose="020B0604020202020204" pitchFamily="34" charset="0"/>
              </a:defRPr>
            </a:lvl7pPr>
            <a:lvl8pPr marL="2505075" indent="-114300" eaLnBrk="0" fontAlgn="base" hangingPunct="0">
              <a:lnSpc>
                <a:spcPts val="2000"/>
              </a:lnSpc>
              <a:spcBef>
                <a:spcPct val="0"/>
              </a:spcBef>
              <a:spcAft>
                <a:spcPct val="0"/>
              </a:spcAft>
              <a:buClr>
                <a:srgbClr val="666666"/>
              </a:buClr>
              <a:buFont typeface="Arial" panose="020B0604020202020204" pitchFamily="34" charset="0"/>
              <a:buChar char="-"/>
              <a:defRPr sz="1600">
                <a:solidFill>
                  <a:srgbClr val="666666"/>
                </a:solidFill>
                <a:latin typeface="Arial" panose="020B0604020202020204" pitchFamily="34" charset="0"/>
              </a:defRPr>
            </a:lvl8pPr>
            <a:lvl9pPr marL="2962275" indent="-114300" eaLnBrk="0" fontAlgn="base" hangingPunct="0">
              <a:lnSpc>
                <a:spcPts val="2000"/>
              </a:lnSpc>
              <a:spcBef>
                <a:spcPct val="0"/>
              </a:spcBef>
              <a:spcAft>
                <a:spcPct val="0"/>
              </a:spcAft>
              <a:buClr>
                <a:srgbClr val="666666"/>
              </a:buClr>
              <a:buFont typeface="Arial" panose="020B0604020202020204" pitchFamily="34" charset="0"/>
              <a:buChar char="-"/>
              <a:defRPr sz="1600">
                <a:solidFill>
                  <a:srgbClr val="666666"/>
                </a:solidFill>
                <a:latin typeface="Arial" panose="020B0604020202020204" pitchFamily="34" charset="0"/>
              </a:defRPr>
            </a:lvl9pPr>
          </a:lstStyle>
          <a:p>
            <a:pPr algn="ctr">
              <a:spcAft>
                <a:spcPct val="0"/>
              </a:spcAft>
              <a:buFontTx/>
              <a:buNone/>
            </a:pPr>
            <a:r>
              <a:rPr lang="fr-FR" altLang="fr-FR" sz="1000">
                <a:solidFill>
                  <a:srgbClr val="666666"/>
                </a:solidFill>
                <a:latin typeface="+mn-lt"/>
              </a:rPr>
              <a:t>PhD Q. Gorit: </a:t>
            </a:r>
            <a:r>
              <a:rPr lang="fr-FR" altLang="fr-FR" sz="1000" smtClean="0">
                <a:solidFill>
                  <a:srgbClr val="666666"/>
                </a:solidFill>
                <a:latin typeface="+mn-lt"/>
              </a:rPr>
              <a:t>CHATS 2021 </a:t>
            </a:r>
            <a:r>
              <a:rPr lang="fr-FR" altLang="fr-FR" sz="1000">
                <a:solidFill>
                  <a:srgbClr val="666666"/>
                </a:solidFill>
                <a:latin typeface="+mn-lt"/>
              </a:rPr>
              <a:t>Presentation, </a:t>
            </a:r>
            <a:r>
              <a:rPr lang="fr-FR" altLang="fr-FR" sz="1000" smtClean="0">
                <a:solidFill>
                  <a:srgbClr val="666666"/>
                </a:solidFill>
                <a:latin typeface="+mn-lt"/>
              </a:rPr>
              <a:t>20/09/2021</a:t>
            </a:r>
            <a:endParaRPr lang="fr-FR" altLang="fr-FR" sz="1000">
              <a:solidFill>
                <a:srgbClr val="666666"/>
              </a:solidFill>
              <a:latin typeface="+mn-lt"/>
            </a:endParaRPr>
          </a:p>
        </p:txBody>
      </p:sp>
      <p:sp>
        <p:nvSpPr>
          <p:cNvPr id="24" name="ZoneTexte 2"/>
          <p:cNvSpPr txBox="1">
            <a:spLocks noChangeArrowheads="1"/>
          </p:cNvSpPr>
          <p:nvPr/>
        </p:nvSpPr>
        <p:spPr bwMode="auto">
          <a:xfrm>
            <a:off x="4229101" y="2832303"/>
            <a:ext cx="491489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fr-FR" altLang="fr-FR" sz="900" i="1" smtClean="0">
                <a:latin typeface="+mn-lt"/>
              </a:rPr>
              <a:t>JT-60SA TFC in Tokamak configuation, calculated maximal conductor temperature </a:t>
            </a:r>
          </a:p>
          <a:p>
            <a:pPr algn="ctr"/>
            <a:r>
              <a:rPr lang="fr-FR" altLang="fr-FR" sz="900" i="1" smtClean="0">
                <a:latin typeface="+mn-lt"/>
              </a:rPr>
              <a:t>(SM, STREAM)</a:t>
            </a:r>
            <a:endParaRPr lang="fr-FR" altLang="fr-FR" sz="900" i="1">
              <a:latin typeface="+mn-lt"/>
            </a:endParaRPr>
          </a:p>
        </p:txBody>
      </p:sp>
      <mc:AlternateContent xmlns:mc="http://schemas.openxmlformats.org/markup-compatibility/2006" xmlns:a14="http://schemas.microsoft.com/office/drawing/2010/main">
        <mc:Choice Requires="a14">
          <p:sp>
            <p:nvSpPr>
              <p:cNvPr id="26" name="ZoneTexte 25"/>
              <p:cNvSpPr txBox="1"/>
              <p:nvPr/>
            </p:nvSpPr>
            <p:spPr>
              <a:xfrm>
                <a:off x="1419762" y="647842"/>
                <a:ext cx="3255818" cy="26898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fr-FR" sz="1100" i="1" smtClean="0">
                              <a:solidFill>
                                <a:srgbClr val="C00000"/>
                              </a:solidFill>
                              <a:latin typeface="Cambria Math" panose="02040503050406030204" pitchFamily="18" charset="0"/>
                            </a:rPr>
                          </m:ctrlPr>
                        </m:sSubPr>
                        <m:e>
                          <m:r>
                            <a:rPr lang="fr-FR" sz="1100" i="1" smtClean="0">
                              <a:solidFill>
                                <a:srgbClr val="C00000"/>
                              </a:solidFill>
                              <a:latin typeface="Cambria Math" panose="02040503050406030204" pitchFamily="18" charset="0"/>
                            </a:rPr>
                            <m:t>𝐸</m:t>
                          </m:r>
                        </m:e>
                        <m:sub>
                          <m:r>
                            <a:rPr lang="fr-FR" sz="1100" i="1" smtClean="0">
                              <a:solidFill>
                                <a:srgbClr val="C00000"/>
                              </a:solidFill>
                              <a:latin typeface="Cambria Math" panose="02040503050406030204" pitchFamily="18" charset="0"/>
                            </a:rPr>
                            <m:t>𝐶</m:t>
                          </m:r>
                          <m:r>
                            <a:rPr lang="fr-FR" sz="1100" b="0" i="1" smtClean="0">
                              <a:solidFill>
                                <a:srgbClr val="C00000"/>
                              </a:solidFill>
                              <a:latin typeface="Cambria Math" panose="02040503050406030204" pitchFamily="18" charset="0"/>
                            </a:rPr>
                            <m:t>𝑜𝑖𝑙</m:t>
                          </m:r>
                          <m:r>
                            <a:rPr lang="fr-FR" sz="1100" b="0" i="1" smtClean="0">
                              <a:solidFill>
                                <a:srgbClr val="C00000"/>
                              </a:solidFill>
                              <a:latin typeface="Cambria Math" panose="02040503050406030204" pitchFamily="18" charset="0"/>
                            </a:rPr>
                            <m:t>,</m:t>
                          </m:r>
                          <m:r>
                            <a:rPr lang="fr-FR" sz="1100" b="0" i="1" smtClean="0">
                              <a:solidFill>
                                <a:srgbClr val="C00000"/>
                              </a:solidFill>
                              <a:latin typeface="Cambria Math" panose="02040503050406030204" pitchFamily="18" charset="0"/>
                            </a:rPr>
                            <m:t>𝑆𝑇𝑅𝐸𝐴𝑀</m:t>
                          </m:r>
                        </m:sub>
                      </m:sSub>
                      <m:r>
                        <a:rPr lang="fr-FR" sz="1100" b="0" i="1" smtClean="0">
                          <a:solidFill>
                            <a:srgbClr val="C00000"/>
                          </a:solidFill>
                          <a:latin typeface="Cambria Math" panose="02040503050406030204" pitchFamily="18" charset="0"/>
                        </a:rPr>
                        <m:t>=</m:t>
                      </m:r>
                      <m:r>
                        <a:rPr lang="fr-FR" sz="1100" b="0" i="0" smtClean="0">
                          <a:solidFill>
                            <a:srgbClr val="C00000"/>
                          </a:solidFill>
                          <a:latin typeface="Cambria Math" panose="02040503050406030204" pitchFamily="18" charset="0"/>
                        </a:rPr>
                        <m:t>7.48 </m:t>
                      </m:r>
                      <m:r>
                        <m:rPr>
                          <m:sty m:val="p"/>
                        </m:rPr>
                        <a:rPr lang="fr-FR" sz="1100" b="0" i="0" smtClean="0">
                          <a:solidFill>
                            <a:srgbClr val="C00000"/>
                          </a:solidFill>
                          <a:latin typeface="Cambria Math" panose="02040503050406030204" pitchFamily="18" charset="0"/>
                        </a:rPr>
                        <m:t>MJ</m:t>
                      </m:r>
                    </m:oMath>
                  </m:oMathPara>
                </a14:m>
                <a:endParaRPr lang="fr-FR" sz="1100">
                  <a:solidFill>
                    <a:srgbClr val="C00000"/>
                  </a:solidFill>
                </a:endParaRPr>
              </a:p>
            </p:txBody>
          </p:sp>
        </mc:Choice>
        <mc:Fallback xmlns="">
          <p:sp>
            <p:nvSpPr>
              <p:cNvPr id="26" name="ZoneTexte 25"/>
              <p:cNvSpPr txBox="1">
                <a:spLocks noRot="1" noChangeAspect="1" noMove="1" noResize="1" noEditPoints="1" noAdjustHandles="1" noChangeArrowheads="1" noChangeShapeType="1" noTextEdit="1"/>
              </p:cNvSpPr>
              <p:nvPr/>
            </p:nvSpPr>
            <p:spPr>
              <a:xfrm>
                <a:off x="1419762" y="647842"/>
                <a:ext cx="3255818" cy="268984"/>
              </a:xfrm>
              <a:prstGeom prst="rect">
                <a:avLst/>
              </a:prstGeom>
              <a:blipFill>
                <a:blip r:embed="rId10"/>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27" name="ZoneTexte 26"/>
              <p:cNvSpPr txBox="1"/>
              <p:nvPr/>
            </p:nvSpPr>
            <p:spPr>
              <a:xfrm>
                <a:off x="6253255" y="1348804"/>
                <a:ext cx="3255818" cy="273473"/>
              </a:xfrm>
              <a:prstGeom prst="rect">
                <a:avLst/>
              </a:prstGeom>
              <a:noFill/>
            </p:spPr>
            <p:txBody>
              <a:bodyPr wrap="square" rtlCol="0">
                <a:spAutoFit/>
              </a:bodyPr>
              <a:lstStyle/>
              <a:p>
                <a14:m>
                  <m:oMath xmlns:m="http://schemas.openxmlformats.org/officeDocument/2006/math">
                    <m:sSub>
                      <m:sSubPr>
                        <m:ctrlPr>
                          <a:rPr lang="fr-FR" sz="1100" i="1" smtClean="0">
                            <a:solidFill>
                              <a:srgbClr val="C00000"/>
                            </a:solidFill>
                            <a:latin typeface="Cambria Math" panose="02040503050406030204" pitchFamily="18" charset="0"/>
                          </a:rPr>
                        </m:ctrlPr>
                      </m:sSubPr>
                      <m:e>
                        <m:r>
                          <a:rPr lang="fr-FR" sz="1100" b="0" i="1" smtClean="0">
                            <a:solidFill>
                              <a:srgbClr val="C00000"/>
                            </a:solidFill>
                            <a:latin typeface="Cambria Math" panose="02040503050406030204" pitchFamily="18" charset="0"/>
                          </a:rPr>
                          <m:t>𝑇</m:t>
                        </m:r>
                      </m:e>
                      <m:sub>
                        <m:r>
                          <a:rPr lang="fr-FR" sz="1100" b="0" i="1" smtClean="0">
                            <a:solidFill>
                              <a:srgbClr val="C00000"/>
                            </a:solidFill>
                            <a:latin typeface="Cambria Math" panose="02040503050406030204" pitchFamily="18" charset="0"/>
                          </a:rPr>
                          <m:t>𝑐𝑜𝑛𝑑</m:t>
                        </m:r>
                        <m:r>
                          <a:rPr lang="fr-FR" sz="1100" b="0" i="1" smtClean="0">
                            <a:solidFill>
                              <a:srgbClr val="C00000"/>
                            </a:solidFill>
                            <a:latin typeface="Cambria Math" panose="02040503050406030204" pitchFamily="18" charset="0"/>
                          </a:rPr>
                          <m:t>,</m:t>
                        </m:r>
                        <m:r>
                          <a:rPr lang="fr-FR" sz="1100" b="0" i="1" smtClean="0">
                            <a:solidFill>
                              <a:srgbClr val="C00000"/>
                            </a:solidFill>
                            <a:latin typeface="Cambria Math" panose="02040503050406030204" pitchFamily="18" charset="0"/>
                          </a:rPr>
                          <m:t>𝑚𝑎𝑥</m:t>
                        </m:r>
                        <m:r>
                          <a:rPr lang="fr-FR" sz="1100" b="0" i="1" smtClean="0">
                            <a:solidFill>
                              <a:srgbClr val="C00000"/>
                            </a:solidFill>
                            <a:latin typeface="Cambria Math" panose="02040503050406030204" pitchFamily="18" charset="0"/>
                          </a:rPr>
                          <m:t>,</m:t>
                        </m:r>
                        <m:r>
                          <a:rPr lang="fr-FR" sz="1100" b="0" i="1" smtClean="0">
                            <a:solidFill>
                              <a:srgbClr val="C00000"/>
                            </a:solidFill>
                            <a:latin typeface="Cambria Math" panose="02040503050406030204" pitchFamily="18" charset="0"/>
                          </a:rPr>
                          <m:t>𝑆𝑀</m:t>
                        </m:r>
                      </m:sub>
                    </m:sSub>
                    <m:r>
                      <a:rPr lang="fr-FR" sz="1100" b="0" i="1" smtClean="0">
                        <a:solidFill>
                          <a:srgbClr val="C00000"/>
                        </a:solidFill>
                        <a:latin typeface="Cambria Math" panose="02040503050406030204" pitchFamily="18" charset="0"/>
                      </a:rPr>
                      <m:t>=</m:t>
                    </m:r>
                    <m:r>
                      <a:rPr lang="fr-FR" sz="1100" b="0" i="0" smtClean="0">
                        <a:solidFill>
                          <a:srgbClr val="C00000"/>
                        </a:solidFill>
                        <a:latin typeface="Cambria Math" panose="02040503050406030204" pitchFamily="18" charset="0"/>
                      </a:rPr>
                      <m:t>60.29</m:t>
                    </m:r>
                  </m:oMath>
                </a14:m>
                <a:r>
                  <a:rPr lang="fr-FR" sz="1100" smtClean="0">
                    <a:solidFill>
                      <a:srgbClr val="C00000"/>
                    </a:solidFill>
                  </a:rPr>
                  <a:t> K</a:t>
                </a:r>
                <a:endParaRPr lang="fr-FR" sz="1100">
                  <a:solidFill>
                    <a:srgbClr val="C00000"/>
                  </a:solidFill>
                </a:endParaRPr>
              </a:p>
            </p:txBody>
          </p:sp>
        </mc:Choice>
        <mc:Fallback xmlns="">
          <p:sp>
            <p:nvSpPr>
              <p:cNvPr id="27" name="ZoneTexte 26"/>
              <p:cNvSpPr txBox="1">
                <a:spLocks noRot="1" noChangeAspect="1" noMove="1" noResize="1" noEditPoints="1" noAdjustHandles="1" noChangeArrowheads="1" noChangeShapeType="1" noTextEdit="1"/>
              </p:cNvSpPr>
              <p:nvPr/>
            </p:nvSpPr>
            <p:spPr>
              <a:xfrm>
                <a:off x="6253255" y="1348804"/>
                <a:ext cx="3255818" cy="273473"/>
              </a:xfrm>
              <a:prstGeom prst="rect">
                <a:avLst/>
              </a:prstGeom>
              <a:blipFill>
                <a:blip r:embed="rId11"/>
                <a:stretch>
                  <a:fillRect b="-11111"/>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38" name="ZoneTexte 37"/>
              <p:cNvSpPr txBox="1"/>
              <p:nvPr/>
            </p:nvSpPr>
            <p:spPr>
              <a:xfrm>
                <a:off x="6253255" y="941202"/>
                <a:ext cx="3255818" cy="273473"/>
              </a:xfrm>
              <a:prstGeom prst="rect">
                <a:avLst/>
              </a:prstGeom>
              <a:noFill/>
            </p:spPr>
            <p:txBody>
              <a:bodyPr wrap="square" rtlCol="0">
                <a:spAutoFit/>
              </a:bodyPr>
              <a:lstStyle/>
              <a:p>
                <a14:m>
                  <m:oMath xmlns:m="http://schemas.openxmlformats.org/officeDocument/2006/math">
                    <m:sSub>
                      <m:sSubPr>
                        <m:ctrlPr>
                          <a:rPr lang="fr-FR" sz="1100" i="1" smtClean="0">
                            <a:solidFill>
                              <a:srgbClr val="C00000"/>
                            </a:solidFill>
                            <a:latin typeface="Cambria Math" panose="02040503050406030204" pitchFamily="18" charset="0"/>
                          </a:rPr>
                        </m:ctrlPr>
                      </m:sSubPr>
                      <m:e>
                        <m:r>
                          <a:rPr lang="fr-FR" sz="1100" b="0" i="1" smtClean="0">
                            <a:solidFill>
                              <a:srgbClr val="C00000"/>
                            </a:solidFill>
                            <a:latin typeface="Cambria Math" panose="02040503050406030204" pitchFamily="18" charset="0"/>
                          </a:rPr>
                          <m:t>𝑇</m:t>
                        </m:r>
                      </m:e>
                      <m:sub>
                        <m:r>
                          <a:rPr lang="fr-FR" sz="1100" b="0" i="1" smtClean="0">
                            <a:solidFill>
                              <a:srgbClr val="C00000"/>
                            </a:solidFill>
                            <a:latin typeface="Cambria Math" panose="02040503050406030204" pitchFamily="18" charset="0"/>
                          </a:rPr>
                          <m:t>𝑐𝑜𝑛𝑑</m:t>
                        </m:r>
                        <m:r>
                          <a:rPr lang="fr-FR" sz="1100" b="0" i="1" smtClean="0">
                            <a:solidFill>
                              <a:srgbClr val="C00000"/>
                            </a:solidFill>
                            <a:latin typeface="Cambria Math" panose="02040503050406030204" pitchFamily="18" charset="0"/>
                          </a:rPr>
                          <m:t>,</m:t>
                        </m:r>
                        <m:r>
                          <a:rPr lang="fr-FR" sz="1100" b="0" i="1" smtClean="0">
                            <a:solidFill>
                              <a:srgbClr val="C00000"/>
                            </a:solidFill>
                            <a:latin typeface="Cambria Math" panose="02040503050406030204" pitchFamily="18" charset="0"/>
                          </a:rPr>
                          <m:t>𝑚𝑎𝑥</m:t>
                        </m:r>
                        <m:r>
                          <a:rPr lang="fr-FR" sz="1100" b="0" i="1" smtClean="0">
                            <a:solidFill>
                              <a:srgbClr val="C00000"/>
                            </a:solidFill>
                            <a:latin typeface="Cambria Math" panose="02040503050406030204" pitchFamily="18" charset="0"/>
                          </a:rPr>
                          <m:t>,</m:t>
                        </m:r>
                        <m:r>
                          <a:rPr lang="fr-FR" sz="1100" b="0" i="1" smtClean="0">
                            <a:solidFill>
                              <a:srgbClr val="C00000"/>
                            </a:solidFill>
                            <a:latin typeface="Cambria Math" panose="02040503050406030204" pitchFamily="18" charset="0"/>
                          </a:rPr>
                          <m:t>𝑆𝑇𝑅𝐸𝐴𝑀</m:t>
                        </m:r>
                      </m:sub>
                    </m:sSub>
                    <m:r>
                      <a:rPr lang="fr-FR" sz="1100" b="0" i="1" smtClean="0">
                        <a:solidFill>
                          <a:srgbClr val="C00000"/>
                        </a:solidFill>
                        <a:latin typeface="Cambria Math" panose="02040503050406030204" pitchFamily="18" charset="0"/>
                      </a:rPr>
                      <m:t>=</m:t>
                    </m:r>
                  </m:oMath>
                </a14:m>
                <a:r>
                  <a:rPr lang="fr-FR" sz="1100" smtClean="0">
                    <a:solidFill>
                      <a:srgbClr val="C00000"/>
                    </a:solidFill>
                  </a:rPr>
                  <a:t>75.09 K</a:t>
                </a:r>
                <a:endParaRPr lang="fr-FR" sz="1100">
                  <a:solidFill>
                    <a:srgbClr val="C00000"/>
                  </a:solidFill>
                </a:endParaRPr>
              </a:p>
            </p:txBody>
          </p:sp>
        </mc:Choice>
        <mc:Fallback xmlns="">
          <p:sp>
            <p:nvSpPr>
              <p:cNvPr id="38" name="ZoneTexte 37"/>
              <p:cNvSpPr txBox="1">
                <a:spLocks noRot="1" noChangeAspect="1" noMove="1" noResize="1" noEditPoints="1" noAdjustHandles="1" noChangeArrowheads="1" noChangeShapeType="1" noTextEdit="1"/>
              </p:cNvSpPr>
              <p:nvPr/>
            </p:nvSpPr>
            <p:spPr>
              <a:xfrm>
                <a:off x="6253255" y="941202"/>
                <a:ext cx="3255818" cy="273473"/>
              </a:xfrm>
              <a:prstGeom prst="rect">
                <a:avLst/>
              </a:prstGeom>
              <a:blipFill>
                <a:blip r:embed="rId12"/>
                <a:stretch>
                  <a:fillRect b="-11111"/>
                </a:stretch>
              </a:blipFill>
            </p:spPr>
            <p:txBody>
              <a:bodyPr/>
              <a:lstStyle/>
              <a:p>
                <a:r>
                  <a:rPr lang="fr-FR">
                    <a:noFill/>
                  </a:rPr>
                  <a:t> </a:t>
                </a:r>
              </a:p>
            </p:txBody>
          </p:sp>
        </mc:Fallback>
      </mc:AlternateContent>
    </p:spTree>
    <p:extLst>
      <p:ext uri="{BB962C8B-B14F-4D97-AF65-F5344CB8AC3E}">
        <p14:creationId xmlns:p14="http://schemas.microsoft.com/office/powerpoint/2010/main" val="61228902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0580" y="6756"/>
            <a:ext cx="8313420" cy="565146"/>
          </a:xfrm>
        </p:spPr>
        <p:txBody>
          <a:bodyPr/>
          <a:lstStyle/>
          <a:p>
            <a:r>
              <a:rPr lang="fr-FR" dirty="0" smtClean="0">
                <a:solidFill>
                  <a:srgbClr val="C00000"/>
                </a:solidFill>
              </a:rPr>
              <a:t>CONCLUSION : SUPERMAGNET &amp; STREAM QUENCH MODELS</a:t>
            </a:r>
            <a:br>
              <a:rPr lang="fr-FR" dirty="0" smtClean="0">
                <a:solidFill>
                  <a:srgbClr val="C00000"/>
                </a:solidFill>
              </a:rPr>
            </a:br>
            <a:r>
              <a:rPr lang="fr-FR" dirty="0" smtClean="0">
                <a:solidFill>
                  <a:srgbClr val="C00000"/>
                </a:solidFill>
              </a:rPr>
              <a:t>WEST TFC QUENCH &amp; JT-60SA CTF ACCEPTANCE &amp; COMPLEMENATRY TESTS MODELS</a:t>
            </a:r>
            <a:endParaRPr lang="fr-FR" dirty="0">
              <a:solidFill>
                <a:srgbClr val="C00000"/>
              </a:solidFill>
            </a:endParaRPr>
          </a:p>
        </p:txBody>
      </p:sp>
      <p:sp>
        <p:nvSpPr>
          <p:cNvPr id="5" name="Espace réservé du numéro de diapositive 4"/>
          <p:cNvSpPr>
            <a:spLocks noGrp="1"/>
          </p:cNvSpPr>
          <p:nvPr>
            <p:ph type="sldNum" sz="quarter" idx="4"/>
          </p:nvPr>
        </p:nvSpPr>
        <p:spPr/>
        <p:txBody>
          <a:bodyPr/>
          <a:lstStyle/>
          <a:p>
            <a:pPr algn="ctr"/>
            <a:fld id="{854A34C9-9A4B-6445-85E1-F779B5E87362}" type="slidenum">
              <a:rPr lang="fr-FR" sz="700" smtClean="0">
                <a:solidFill>
                  <a:schemeClr val="bg1"/>
                </a:solidFill>
                <a:latin typeface="Arial" charset="0"/>
                <a:ea typeface="Arial" charset="0"/>
                <a:cs typeface="Arial" charset="0"/>
              </a:rPr>
              <a:pPr algn="ctr"/>
              <a:t>22</a:t>
            </a:fld>
            <a:endParaRPr lang="fr-FR" sz="700" dirty="0">
              <a:solidFill>
                <a:schemeClr val="bg1"/>
              </a:solidFill>
              <a:latin typeface="Arial" charset="0"/>
              <a:ea typeface="Arial" charset="0"/>
              <a:cs typeface="Arial" charset="0"/>
            </a:endParaRPr>
          </a:p>
        </p:txBody>
      </p:sp>
      <p:sp>
        <p:nvSpPr>
          <p:cNvPr id="6" name="Rectangle 5"/>
          <p:cNvSpPr/>
          <p:nvPr/>
        </p:nvSpPr>
        <p:spPr>
          <a:xfrm>
            <a:off x="190924" y="654168"/>
            <a:ext cx="6399512" cy="1800493"/>
          </a:xfrm>
          <a:prstGeom prst="rect">
            <a:avLst/>
          </a:prstGeom>
        </p:spPr>
        <p:txBody>
          <a:bodyPr wrap="square">
            <a:spAutoFit/>
          </a:bodyPr>
          <a:lstStyle/>
          <a:p>
            <a:pPr marL="171450" indent="-171450">
              <a:buFont typeface="Wingdings" panose="05000000000000000000" pitchFamily="2" charset="2"/>
              <a:buChar char="ü"/>
            </a:pPr>
            <a:r>
              <a:rPr lang="fr-FR" altLang="fr-FR" sz="1200" b="1" i="1" dirty="0" smtClean="0">
                <a:solidFill>
                  <a:srgbClr val="0000FF"/>
                </a:solidFill>
                <a:cs typeface="Arial" panose="020B0604020202020204" pitchFamily="34" charset="0"/>
              </a:rPr>
              <a:t>WEST TFC QUENCH RESULTS &amp; MODELS</a:t>
            </a:r>
          </a:p>
          <a:p>
            <a:pPr marL="171450" indent="-171450">
              <a:buFont typeface="Wingdings" panose="05000000000000000000" pitchFamily="2" charset="2"/>
              <a:buChar char="ü"/>
            </a:pPr>
            <a:r>
              <a:rPr lang="fr-FR" altLang="fr-FR" sz="1100" i="1" dirty="0" err="1" smtClean="0">
                <a:cs typeface="Arial" panose="020B0604020202020204" pitchFamily="34" charset="0"/>
              </a:rPr>
              <a:t>confirms</a:t>
            </a:r>
            <a:r>
              <a:rPr lang="fr-FR" altLang="fr-FR" sz="1100" i="1" dirty="0" smtClean="0">
                <a:cs typeface="Arial" panose="020B0604020202020204" pitchFamily="34" charset="0"/>
              </a:rPr>
              <a:t> </a:t>
            </a:r>
            <a:r>
              <a:rPr lang="fr-FR" altLang="fr-FR" sz="1100" b="1" i="1" dirty="0" err="1">
                <a:cs typeface="Arial" panose="020B0604020202020204" pitchFamily="34" charset="0"/>
              </a:rPr>
              <a:t>criticality</a:t>
            </a:r>
            <a:r>
              <a:rPr lang="fr-FR" altLang="fr-FR" sz="1100" b="1" i="1" dirty="0">
                <a:cs typeface="Arial" panose="020B0604020202020204" pitchFamily="34" charset="0"/>
              </a:rPr>
              <a:t> and </a:t>
            </a:r>
            <a:r>
              <a:rPr lang="fr-FR" altLang="fr-FR" sz="1100" b="1" i="1" dirty="0" smtClean="0">
                <a:cs typeface="Arial" panose="020B0604020202020204" pitchFamily="34" charset="0"/>
              </a:rPr>
              <a:t>possible </a:t>
            </a:r>
            <a:r>
              <a:rPr lang="fr-FR" altLang="fr-FR" sz="1100" b="1" i="1" dirty="0">
                <a:cs typeface="Arial" panose="020B0604020202020204" pitchFamily="34" charset="0"/>
              </a:rPr>
              <a:t>occurrence of « </a:t>
            </a:r>
            <a:r>
              <a:rPr lang="fr-FR" altLang="fr-FR" sz="1100" b="1" i="1" dirty="0" err="1">
                <a:cs typeface="Arial" panose="020B0604020202020204" pitchFamily="34" charset="0"/>
              </a:rPr>
              <a:t>smooth</a:t>
            </a:r>
            <a:r>
              <a:rPr lang="fr-FR" altLang="fr-FR" sz="1100" b="1" i="1" dirty="0">
                <a:cs typeface="Arial" panose="020B0604020202020204" pitchFamily="34" charset="0"/>
              </a:rPr>
              <a:t> </a:t>
            </a:r>
            <a:r>
              <a:rPr lang="fr-FR" altLang="fr-FR" sz="1100" b="1" i="1" dirty="0" err="1">
                <a:cs typeface="Arial" panose="020B0604020202020204" pitchFamily="34" charset="0"/>
              </a:rPr>
              <a:t>quench</a:t>
            </a:r>
            <a:r>
              <a:rPr lang="fr-FR" altLang="fr-FR" sz="1100" b="1" i="1" dirty="0">
                <a:cs typeface="Arial" panose="020B0604020202020204" pitchFamily="34" charset="0"/>
              </a:rPr>
              <a:t> » </a:t>
            </a:r>
            <a:r>
              <a:rPr lang="fr-FR" altLang="fr-FR" sz="1100" i="1" dirty="0">
                <a:cs typeface="Arial" panose="020B0604020202020204" pitchFamily="34" charset="0"/>
              </a:rPr>
              <a:t>(</a:t>
            </a:r>
            <a:r>
              <a:rPr lang="fr-FR" altLang="fr-FR" sz="1100" i="1" dirty="0" err="1">
                <a:cs typeface="Arial" panose="020B0604020202020204" pitchFamily="34" charset="0"/>
              </a:rPr>
              <a:t>small</a:t>
            </a:r>
            <a:r>
              <a:rPr lang="fr-FR" altLang="fr-FR" sz="1100" i="1" dirty="0">
                <a:cs typeface="Arial" panose="020B0604020202020204" pitchFamily="34" charset="0"/>
              </a:rPr>
              <a:t> </a:t>
            </a:r>
            <a:r>
              <a:rPr lang="fr-FR" altLang="fr-FR" sz="1100" i="1" dirty="0" err="1">
                <a:cs typeface="Arial" panose="020B0604020202020204" pitchFamily="34" charset="0"/>
              </a:rPr>
              <a:t>heat</a:t>
            </a:r>
            <a:r>
              <a:rPr lang="fr-FR" altLang="fr-FR" sz="1100" i="1" dirty="0">
                <a:cs typeface="Arial" panose="020B0604020202020204" pitchFamily="34" charset="0"/>
              </a:rPr>
              <a:t> </a:t>
            </a:r>
            <a:r>
              <a:rPr lang="fr-FR" altLang="fr-FR" sz="1100" i="1" dirty="0" err="1">
                <a:cs typeface="Arial" panose="020B0604020202020204" pitchFamily="34" charset="0"/>
              </a:rPr>
              <a:t>deposition</a:t>
            </a:r>
            <a:r>
              <a:rPr lang="fr-FR" altLang="fr-FR" sz="1100" i="1" dirty="0">
                <a:cs typeface="Arial" panose="020B0604020202020204" pitchFamily="34" charset="0"/>
              </a:rPr>
              <a:t> </a:t>
            </a:r>
            <a:r>
              <a:rPr lang="fr-FR" altLang="fr-FR" sz="1100" i="1" dirty="0" err="1">
                <a:cs typeface="Arial" panose="020B0604020202020204" pitchFamily="34" charset="0"/>
              </a:rPr>
              <a:t>length</a:t>
            </a:r>
            <a:r>
              <a:rPr lang="fr-FR" altLang="fr-FR" sz="1100" i="1" dirty="0">
                <a:cs typeface="Arial" panose="020B0604020202020204" pitchFamily="34" charset="0"/>
              </a:rPr>
              <a:t> at </a:t>
            </a:r>
            <a:r>
              <a:rPr lang="fr-FR" altLang="fr-FR" sz="1100" i="1" dirty="0" err="1">
                <a:cs typeface="Arial" panose="020B0604020202020204" pitchFamily="34" charset="0"/>
              </a:rPr>
              <a:t>low</a:t>
            </a:r>
            <a:r>
              <a:rPr lang="fr-FR" altLang="fr-FR" sz="1100" i="1" dirty="0">
                <a:cs typeface="Arial" panose="020B0604020202020204" pitchFamily="34" charset="0"/>
              </a:rPr>
              <a:t> </a:t>
            </a:r>
            <a:r>
              <a:rPr lang="fr-FR" altLang="fr-FR" sz="1100" i="1" dirty="0" err="1">
                <a:cs typeface="Arial" panose="020B0604020202020204" pitchFamily="34" charset="0"/>
              </a:rPr>
              <a:t>field</a:t>
            </a:r>
            <a:r>
              <a:rPr lang="fr-FR" altLang="fr-FR" sz="1100" i="1" dirty="0">
                <a:cs typeface="Arial" panose="020B0604020202020204" pitchFamily="34" charset="0"/>
              </a:rPr>
              <a:t> </a:t>
            </a:r>
            <a:r>
              <a:rPr lang="fr-FR" altLang="fr-FR" sz="1100" i="1" dirty="0" err="1">
                <a:cs typeface="Arial" panose="020B0604020202020204" pitchFamily="34" charset="0"/>
              </a:rPr>
              <a:t>region</a:t>
            </a:r>
            <a:r>
              <a:rPr lang="fr-FR" altLang="fr-FR" sz="1100" i="1" dirty="0" smtClean="0">
                <a:cs typeface="Arial" panose="020B0604020202020204" pitchFamily="34" charset="0"/>
              </a:rPr>
              <a:t>).</a:t>
            </a:r>
          </a:p>
          <a:p>
            <a:pPr marL="171450" indent="-171450">
              <a:buFont typeface="Wingdings" panose="05000000000000000000" pitchFamily="2" charset="2"/>
              <a:buChar char="ü"/>
            </a:pPr>
            <a:r>
              <a:rPr lang="fr-FR" sz="1100" b="1" i="1" dirty="0" err="1" smtClean="0">
                <a:cs typeface="Arial" panose="020B0604020202020204" pitchFamily="34" charset="0"/>
              </a:rPr>
              <a:t>SuperMagnet</a:t>
            </a:r>
            <a:r>
              <a:rPr lang="fr-FR" sz="1100" b="1" i="1" dirty="0" smtClean="0">
                <a:cs typeface="Arial" panose="020B0604020202020204" pitchFamily="34" charset="0"/>
              </a:rPr>
              <a:t> </a:t>
            </a:r>
            <a:r>
              <a:rPr lang="fr-FR" sz="1100" b="1" i="1" dirty="0" err="1" smtClean="0">
                <a:cs typeface="Arial" panose="020B0604020202020204" pitchFamily="34" charset="0"/>
              </a:rPr>
              <a:t>Quench</a:t>
            </a:r>
            <a:r>
              <a:rPr lang="fr-FR" sz="1100" b="1" i="1" dirty="0" smtClean="0">
                <a:cs typeface="Arial" panose="020B0604020202020204" pitchFamily="34" charset="0"/>
              </a:rPr>
              <a:t> </a:t>
            </a:r>
            <a:r>
              <a:rPr lang="fr-FR" sz="1100" b="1" i="1" dirty="0" err="1" smtClean="0">
                <a:cs typeface="Arial" panose="020B0604020202020204" pitchFamily="34" charset="0"/>
              </a:rPr>
              <a:t>modelling</a:t>
            </a:r>
            <a:r>
              <a:rPr lang="fr-FR" sz="1100" b="1" i="1" dirty="0" smtClean="0">
                <a:cs typeface="Arial" panose="020B0604020202020204" pitchFamily="34" charset="0"/>
              </a:rPr>
              <a:t> </a:t>
            </a:r>
            <a:r>
              <a:rPr lang="fr-FR" sz="1100" b="1" i="1" dirty="0" err="1" smtClean="0">
                <a:cs typeface="Arial" panose="020B0604020202020204" pitchFamily="34" charset="0"/>
              </a:rPr>
              <a:t>needs</a:t>
            </a:r>
            <a:r>
              <a:rPr lang="fr-FR" sz="1100" b="1" i="1" dirty="0" smtClean="0">
                <a:cs typeface="Arial" panose="020B0604020202020204" pitchFamily="34" charset="0"/>
              </a:rPr>
              <a:t> </a:t>
            </a:r>
            <a:r>
              <a:rPr lang="fr-FR" sz="1100" b="1" i="1" dirty="0" err="1">
                <a:cs typeface="Arial" panose="020B0604020202020204" pitchFamily="34" charset="0"/>
              </a:rPr>
              <a:t>drastic</a:t>
            </a:r>
            <a:r>
              <a:rPr lang="fr-FR" sz="1100" b="1" i="1" dirty="0">
                <a:cs typeface="Arial" panose="020B0604020202020204" pitchFamily="34" charset="0"/>
              </a:rPr>
              <a:t> time </a:t>
            </a:r>
            <a:r>
              <a:rPr lang="fr-FR" sz="1100" b="1" i="1" dirty="0" err="1">
                <a:cs typeface="Arial" panose="020B0604020202020204" pitchFamily="34" charset="0"/>
              </a:rPr>
              <a:t>step</a:t>
            </a:r>
            <a:r>
              <a:rPr lang="fr-FR" sz="1100" b="1" i="1" dirty="0">
                <a:cs typeface="Arial" panose="020B0604020202020204" pitchFamily="34" charset="0"/>
              </a:rPr>
              <a:t> </a:t>
            </a:r>
            <a:r>
              <a:rPr lang="fr-FR" sz="1100" b="1" i="1" dirty="0" err="1">
                <a:cs typeface="Arial" panose="020B0604020202020204" pitchFamily="34" charset="0"/>
              </a:rPr>
              <a:t>reduction</a:t>
            </a:r>
            <a:r>
              <a:rPr lang="fr-FR" sz="1100" b="1" i="1" dirty="0">
                <a:cs typeface="Arial" panose="020B0604020202020204" pitchFamily="34" charset="0"/>
              </a:rPr>
              <a:t> </a:t>
            </a:r>
            <a:r>
              <a:rPr lang="fr-FR" sz="1100" i="1" dirty="0">
                <a:cs typeface="Arial" panose="020B0604020202020204" pitchFamily="34" charset="0"/>
              </a:rPr>
              <a:t>(</a:t>
            </a:r>
            <a:r>
              <a:rPr lang="fr-FR" sz="1100" i="1" dirty="0" err="1">
                <a:cs typeface="Arial" panose="020B0604020202020204" pitchFamily="34" charset="0"/>
              </a:rPr>
              <a:t>imposed</a:t>
            </a:r>
            <a:r>
              <a:rPr lang="fr-FR" sz="1100" i="1" dirty="0">
                <a:cs typeface="Arial" panose="020B0604020202020204" pitchFamily="34" charset="0"/>
              </a:rPr>
              <a:t> at </a:t>
            </a:r>
            <a:r>
              <a:rPr lang="fr-FR" sz="1100" i="1" dirty="0" smtClean="0">
                <a:cs typeface="Arial" panose="020B0604020202020204" pitchFamily="34" charset="0"/>
              </a:rPr>
              <a:t>10 </a:t>
            </a:r>
            <a:r>
              <a:rPr lang="fr-FR" sz="1100" i="1" baseline="30000" dirty="0">
                <a:cs typeface="Arial" panose="020B0604020202020204" pitchFamily="34" charset="0"/>
              </a:rPr>
              <a:t>-6</a:t>
            </a:r>
            <a:r>
              <a:rPr lang="fr-FR" sz="1100" i="1" dirty="0">
                <a:cs typeface="Arial" panose="020B0604020202020204" pitchFamily="34" charset="0"/>
              </a:rPr>
              <a:t> </a:t>
            </a:r>
            <a:r>
              <a:rPr lang="fr-FR" sz="1100" i="1" dirty="0" smtClean="0">
                <a:cs typeface="Arial" panose="020B0604020202020204" pitchFamily="34" charset="0"/>
              </a:rPr>
              <a:t>s to converge) </a:t>
            </a:r>
          </a:p>
          <a:p>
            <a:pPr marL="171450" indent="-171450">
              <a:buFont typeface="Wingdings" panose="05000000000000000000" pitchFamily="2" charset="2"/>
              <a:buChar char="ü"/>
            </a:pPr>
            <a:r>
              <a:rPr lang="fr-FR" sz="1100" b="1" i="1" dirty="0" smtClean="0">
                <a:cs typeface="Arial" panose="020B0604020202020204" pitchFamily="34" charset="0"/>
              </a:rPr>
              <a:t>High computation duration </a:t>
            </a:r>
            <a:r>
              <a:rPr lang="fr-FR" sz="1100" i="1" dirty="0" smtClean="0">
                <a:cs typeface="Arial" panose="020B0604020202020204" pitchFamily="34" charset="0"/>
              </a:rPr>
              <a:t>(</a:t>
            </a:r>
            <a:r>
              <a:rPr lang="fr-FR" sz="1100" i="1" dirty="0" err="1" smtClean="0">
                <a:cs typeface="Arial" panose="020B0604020202020204" pitchFamily="34" charset="0"/>
              </a:rPr>
              <a:t>nearly</a:t>
            </a:r>
            <a:r>
              <a:rPr lang="fr-FR" sz="1100" i="1" dirty="0" smtClean="0">
                <a:cs typeface="Arial" panose="020B0604020202020204" pitchFamily="34" charset="0"/>
              </a:rPr>
              <a:t> 5 to 7 </a:t>
            </a:r>
            <a:r>
              <a:rPr lang="fr-FR" sz="1100" i="1" dirty="0" err="1" smtClean="0">
                <a:cs typeface="Arial" panose="020B0604020202020204" pitchFamily="34" charset="0"/>
              </a:rPr>
              <a:t>days</a:t>
            </a:r>
            <a:r>
              <a:rPr lang="fr-FR" sz="1100" i="1" dirty="0" smtClean="0">
                <a:cs typeface="Arial" panose="020B0604020202020204" pitchFamily="34" charset="0"/>
              </a:rPr>
              <a:t>)</a:t>
            </a:r>
            <a:endParaRPr lang="fr-FR" sz="1100" i="1" dirty="0">
              <a:cs typeface="Arial" panose="020B0604020202020204" pitchFamily="34" charset="0"/>
            </a:endParaRPr>
          </a:p>
          <a:p>
            <a:pPr marL="171450" indent="-171450">
              <a:buFont typeface="Wingdings" panose="05000000000000000000" pitchFamily="2" charset="2"/>
              <a:buChar char="ü"/>
            </a:pPr>
            <a:r>
              <a:rPr lang="fr-FR" sz="1100" i="1" dirty="0" err="1" smtClean="0">
                <a:cs typeface="Arial" panose="020B0604020202020204" pitchFamily="34" charset="0"/>
              </a:rPr>
              <a:t>SuperMagnet</a:t>
            </a:r>
            <a:r>
              <a:rPr lang="fr-FR" sz="1100" i="1" dirty="0" smtClean="0">
                <a:cs typeface="Arial" panose="020B0604020202020204" pitchFamily="34" charset="0"/>
              </a:rPr>
              <a:t> </a:t>
            </a:r>
            <a:r>
              <a:rPr lang="fr-FR" sz="1100" i="1" dirty="0" err="1" smtClean="0">
                <a:cs typeface="Arial" panose="020B0604020202020204" pitchFamily="34" charset="0"/>
              </a:rPr>
              <a:t>Difficulty</a:t>
            </a:r>
            <a:r>
              <a:rPr lang="fr-FR" sz="1100" i="1" dirty="0" smtClean="0">
                <a:cs typeface="Arial" panose="020B0604020202020204" pitchFamily="34" charset="0"/>
              </a:rPr>
              <a:t> </a:t>
            </a:r>
            <a:r>
              <a:rPr lang="fr-FR" sz="1100" i="1" dirty="0">
                <a:cs typeface="Arial" panose="020B0604020202020204" pitchFamily="34" charset="0"/>
              </a:rPr>
              <a:t>to </a:t>
            </a:r>
            <a:r>
              <a:rPr lang="fr-FR" sz="1100" i="1" dirty="0" err="1">
                <a:cs typeface="Arial" panose="020B0604020202020204" pitchFamily="34" charset="0"/>
              </a:rPr>
              <a:t>perform</a:t>
            </a:r>
            <a:r>
              <a:rPr lang="fr-FR" sz="1100" i="1" dirty="0">
                <a:cs typeface="Arial" panose="020B0604020202020204" pitchFamily="34" charset="0"/>
              </a:rPr>
              <a:t> </a:t>
            </a:r>
            <a:r>
              <a:rPr lang="fr-FR" sz="1100" i="1" dirty="0" smtClean="0">
                <a:cs typeface="Arial" panose="020B0604020202020204" pitchFamily="34" charset="0"/>
              </a:rPr>
              <a:t>THEA </a:t>
            </a:r>
            <a:r>
              <a:rPr lang="fr-FR" sz="1100" i="1" dirty="0">
                <a:cs typeface="Arial" panose="020B0604020202020204" pitchFamily="34" charset="0"/>
              </a:rPr>
              <a:t>input (MQE) and Flower components </a:t>
            </a:r>
            <a:r>
              <a:rPr lang="fr-FR" sz="1100" i="1" dirty="0" err="1">
                <a:cs typeface="Arial" panose="020B0604020202020204" pitchFamily="34" charset="0"/>
              </a:rPr>
              <a:t>parametrical</a:t>
            </a:r>
            <a:r>
              <a:rPr lang="fr-FR" sz="1100" i="1" dirty="0">
                <a:cs typeface="Arial" panose="020B0604020202020204" pitchFamily="34" charset="0"/>
              </a:rPr>
              <a:t> </a:t>
            </a:r>
            <a:r>
              <a:rPr lang="fr-FR" sz="1100" i="1" dirty="0" err="1">
                <a:cs typeface="Arial" panose="020B0604020202020204" pitchFamily="34" charset="0"/>
              </a:rPr>
              <a:t>studies</a:t>
            </a:r>
            <a:r>
              <a:rPr lang="fr-FR" sz="1100" i="1" dirty="0">
                <a:cs typeface="Arial" panose="020B0604020202020204" pitchFamily="34" charset="0"/>
              </a:rPr>
              <a:t> (</a:t>
            </a:r>
            <a:r>
              <a:rPr lang="fr-FR" sz="1100" i="1" dirty="0" err="1">
                <a:cs typeface="Arial" panose="020B0604020202020204" pitchFamily="34" charset="0"/>
              </a:rPr>
              <a:t>reduced</a:t>
            </a:r>
            <a:r>
              <a:rPr lang="fr-FR" sz="1100" i="1" dirty="0">
                <a:cs typeface="Arial" panose="020B0604020202020204" pitchFamily="34" charset="0"/>
              </a:rPr>
              <a:t> section </a:t>
            </a:r>
            <a:r>
              <a:rPr lang="fr-FR" sz="1100" i="1" dirty="0" smtClean="0">
                <a:cs typeface="Arial" panose="020B0604020202020204" pitchFamily="34" charset="0"/>
              </a:rPr>
              <a:t>and </a:t>
            </a:r>
            <a:r>
              <a:rPr lang="fr-FR" sz="1100" i="1" dirty="0" err="1" smtClean="0">
                <a:cs typeface="Arial" panose="020B0604020202020204" pitchFamily="34" charset="0"/>
              </a:rPr>
              <a:t>better</a:t>
            </a:r>
            <a:r>
              <a:rPr lang="fr-FR" sz="1100" i="1" dirty="0" smtClean="0">
                <a:cs typeface="Arial" panose="020B0604020202020204" pitchFamily="34" charset="0"/>
              </a:rPr>
              <a:t> </a:t>
            </a:r>
            <a:r>
              <a:rPr lang="fr-FR" sz="1100" i="1" dirty="0" err="1" smtClean="0">
                <a:cs typeface="Arial" panose="020B0604020202020204" pitchFamily="34" charset="0"/>
              </a:rPr>
              <a:t>modelling</a:t>
            </a:r>
            <a:r>
              <a:rPr lang="fr-FR" sz="1100" i="1" dirty="0" smtClean="0">
                <a:cs typeface="Arial" panose="020B0604020202020204" pitchFamily="34" charset="0"/>
              </a:rPr>
              <a:t> of </a:t>
            </a:r>
            <a:r>
              <a:rPr lang="fr-FR" sz="1100" i="1" dirty="0">
                <a:cs typeface="Arial" panose="020B0604020202020204" pitchFamily="34" charset="0"/>
              </a:rPr>
              <a:t>warm </a:t>
            </a:r>
            <a:r>
              <a:rPr lang="fr-FR" sz="1100" i="1" dirty="0" err="1">
                <a:cs typeface="Arial" panose="020B0604020202020204" pitchFamily="34" charset="0"/>
              </a:rPr>
              <a:t>spring</a:t>
            </a:r>
            <a:r>
              <a:rPr lang="fr-FR" sz="1100" i="1" dirty="0">
                <a:cs typeface="Arial" panose="020B0604020202020204" pitchFamily="34" charset="0"/>
              </a:rPr>
              <a:t> valves </a:t>
            </a:r>
            <a:r>
              <a:rPr lang="fr-FR" sz="1100" i="1" dirty="0" err="1">
                <a:cs typeface="Arial" panose="020B0604020202020204" pitchFamily="34" charset="0"/>
              </a:rPr>
              <a:t>when</a:t>
            </a:r>
            <a:r>
              <a:rPr lang="fr-FR" sz="1100" i="1" dirty="0">
                <a:cs typeface="Arial" panose="020B0604020202020204" pitchFamily="34" charset="0"/>
              </a:rPr>
              <a:t> </a:t>
            </a:r>
            <a:r>
              <a:rPr lang="fr-FR" sz="1100" i="1" dirty="0" err="1">
                <a:cs typeface="Arial" panose="020B0604020202020204" pitchFamily="34" charset="0"/>
              </a:rPr>
              <a:t>Phe</a:t>
            </a:r>
            <a:r>
              <a:rPr lang="fr-FR" sz="1100" i="1" dirty="0">
                <a:cs typeface="Arial" panose="020B0604020202020204" pitchFamily="34" charset="0"/>
              </a:rPr>
              <a:t> &lt; P</a:t>
            </a:r>
            <a:r>
              <a:rPr lang="fr-FR" sz="1100" i="1" baseline="-25000" dirty="0">
                <a:cs typeface="Arial" panose="020B0604020202020204" pitchFamily="34" charset="0"/>
              </a:rPr>
              <a:t>CLAP</a:t>
            </a:r>
            <a:r>
              <a:rPr lang="fr-FR" sz="1100" i="1" dirty="0" smtClean="0">
                <a:cs typeface="Arial" panose="020B0604020202020204" pitchFamily="34" charset="0"/>
              </a:rPr>
              <a:t>): </a:t>
            </a:r>
            <a:r>
              <a:rPr lang="fr-FR" sz="1100" i="1" dirty="0" err="1" smtClean="0">
                <a:cs typeface="Arial" panose="020B0604020202020204" pitchFamily="34" charset="0"/>
              </a:rPr>
              <a:t>only</a:t>
            </a:r>
            <a:r>
              <a:rPr lang="fr-FR" sz="1100" i="1" dirty="0" smtClean="0">
                <a:cs typeface="Arial" panose="020B0604020202020204" pitchFamily="34" charset="0"/>
              </a:rPr>
              <a:t> possible, </a:t>
            </a:r>
            <a:r>
              <a:rPr lang="fr-FR" sz="1100" i="1" dirty="0" err="1" smtClean="0">
                <a:cs typeface="Arial" panose="020B0604020202020204" pitchFamily="34" charset="0"/>
              </a:rPr>
              <a:t>with</a:t>
            </a:r>
            <a:r>
              <a:rPr lang="fr-FR" sz="1100" i="1" dirty="0" smtClean="0">
                <a:cs typeface="Arial" panose="020B0604020202020204" pitchFamily="34" charset="0"/>
              </a:rPr>
              <a:t> </a:t>
            </a:r>
            <a:r>
              <a:rPr lang="fr-FR" sz="1100" i="1" dirty="0" err="1" smtClean="0">
                <a:cs typeface="Arial" panose="020B0604020202020204" pitchFamily="34" charset="0"/>
              </a:rPr>
              <a:t>uncorrelated</a:t>
            </a:r>
            <a:r>
              <a:rPr lang="fr-FR" sz="1100" i="1" dirty="0" smtClean="0">
                <a:cs typeface="Arial" panose="020B0604020202020204" pitchFamily="34" charset="0"/>
              </a:rPr>
              <a:t>/</a:t>
            </a:r>
            <a:r>
              <a:rPr lang="fr-FR" sz="1100" i="1" dirty="0" err="1" smtClean="0">
                <a:cs typeface="Arial" panose="020B0604020202020204" pitchFamily="34" charset="0"/>
              </a:rPr>
              <a:t>independant</a:t>
            </a:r>
            <a:r>
              <a:rPr lang="fr-FR" sz="1100" i="1" dirty="0" smtClean="0">
                <a:cs typeface="Arial" panose="020B0604020202020204" pitchFamily="34" charset="0"/>
              </a:rPr>
              <a:t> </a:t>
            </a:r>
            <a:r>
              <a:rPr lang="fr-FR" sz="1100" i="1" dirty="0" err="1" smtClean="0">
                <a:cs typeface="Arial" panose="020B0604020202020204" pitchFamily="34" charset="0"/>
              </a:rPr>
              <a:t>parameters</a:t>
            </a:r>
            <a:endParaRPr lang="fr-FR" sz="1100" i="1" dirty="0" smtClean="0">
              <a:cs typeface="Arial" panose="020B0604020202020204" pitchFamily="34" charset="0"/>
            </a:endParaRPr>
          </a:p>
          <a:p>
            <a:pPr marL="171450" indent="-171450">
              <a:buFont typeface="Wingdings" panose="05000000000000000000" pitchFamily="2" charset="2"/>
              <a:buChar char="ü"/>
            </a:pPr>
            <a:r>
              <a:rPr lang="fr-FR" sz="1100" b="1" i="1" dirty="0" err="1" smtClean="0">
                <a:solidFill>
                  <a:srgbClr val="0000FF"/>
                </a:solidFill>
                <a:cs typeface="Arial" panose="020B0604020202020204" pitchFamily="34" charset="0"/>
              </a:rPr>
              <a:t>Development</a:t>
            </a:r>
            <a:r>
              <a:rPr lang="fr-FR" sz="1100" b="1" i="1" dirty="0" smtClean="0">
                <a:solidFill>
                  <a:srgbClr val="0000FF"/>
                </a:solidFill>
                <a:cs typeface="Arial" panose="020B0604020202020204" pitchFamily="34" charset="0"/>
              </a:rPr>
              <a:t> of STREAM </a:t>
            </a:r>
            <a:r>
              <a:rPr lang="fr-FR" sz="1100" b="1" i="1" dirty="0" err="1" smtClean="0">
                <a:solidFill>
                  <a:srgbClr val="0000FF"/>
                </a:solidFill>
                <a:cs typeface="Arial" panose="020B0604020202020204" pitchFamily="34" charset="0"/>
              </a:rPr>
              <a:t>rapid</a:t>
            </a:r>
            <a:r>
              <a:rPr lang="fr-FR" sz="1100" b="1" i="1" dirty="0" smtClean="0">
                <a:solidFill>
                  <a:srgbClr val="0000FF"/>
                </a:solidFill>
                <a:cs typeface="Arial" panose="020B0604020202020204" pitchFamily="34" charset="0"/>
              </a:rPr>
              <a:t> </a:t>
            </a:r>
            <a:r>
              <a:rPr lang="fr-FR" sz="1100" b="1" i="1" dirty="0" err="1" smtClean="0">
                <a:solidFill>
                  <a:srgbClr val="0000FF"/>
                </a:solidFill>
                <a:cs typeface="Arial" panose="020B0604020202020204" pitchFamily="34" charset="0"/>
              </a:rPr>
              <a:t>execution</a:t>
            </a:r>
            <a:r>
              <a:rPr lang="fr-FR" sz="1100" b="1" i="1" dirty="0" smtClean="0">
                <a:solidFill>
                  <a:srgbClr val="0000FF"/>
                </a:solidFill>
                <a:cs typeface="Arial" panose="020B0604020202020204" pitchFamily="34" charset="0"/>
              </a:rPr>
              <a:t> </a:t>
            </a:r>
            <a:r>
              <a:rPr lang="fr-FR" sz="1100" b="1" i="1" dirty="0" err="1" smtClean="0">
                <a:solidFill>
                  <a:srgbClr val="0000FF"/>
                </a:solidFill>
                <a:cs typeface="Arial" panose="020B0604020202020204" pitchFamily="34" charset="0"/>
              </a:rPr>
              <a:t>Quench</a:t>
            </a:r>
            <a:r>
              <a:rPr lang="fr-FR" sz="1100" b="1" i="1" dirty="0" smtClean="0">
                <a:solidFill>
                  <a:srgbClr val="0000FF"/>
                </a:solidFill>
                <a:cs typeface="Arial" panose="020B0604020202020204" pitchFamily="34" charset="0"/>
              </a:rPr>
              <a:t> </a:t>
            </a:r>
            <a:r>
              <a:rPr lang="fr-FR" sz="1100" b="1" i="1" dirty="0" err="1" smtClean="0">
                <a:solidFill>
                  <a:srgbClr val="0000FF"/>
                </a:solidFill>
                <a:cs typeface="Arial" panose="020B0604020202020204" pitchFamily="34" charset="0"/>
              </a:rPr>
              <a:t>modelling</a:t>
            </a:r>
            <a:r>
              <a:rPr lang="fr-FR" sz="1100" b="1" i="1" dirty="0" smtClean="0">
                <a:solidFill>
                  <a:srgbClr val="0000FF"/>
                </a:solidFill>
                <a:cs typeface="Arial" panose="020B0604020202020204" pitchFamily="34" charset="0"/>
              </a:rPr>
              <a:t> </a:t>
            </a:r>
            <a:r>
              <a:rPr lang="fr-FR" sz="1100" b="1" i="1" dirty="0" err="1" smtClean="0">
                <a:solidFill>
                  <a:srgbClr val="0000FF"/>
                </a:solidFill>
                <a:cs typeface="Arial" panose="020B0604020202020204" pitchFamily="34" charset="0"/>
              </a:rPr>
              <a:t>analytical</a:t>
            </a:r>
            <a:r>
              <a:rPr lang="fr-FR" sz="1100" b="1" i="1" dirty="0" smtClean="0">
                <a:solidFill>
                  <a:srgbClr val="0000FF"/>
                </a:solidFill>
                <a:cs typeface="Arial" panose="020B0604020202020204" pitchFamily="34" charset="0"/>
              </a:rPr>
              <a:t> </a:t>
            </a:r>
            <a:r>
              <a:rPr lang="fr-FR" sz="1100" b="1" i="1" dirty="0" err="1" smtClean="0">
                <a:solidFill>
                  <a:srgbClr val="0000FF"/>
                </a:solidFill>
                <a:cs typeface="Arial" panose="020B0604020202020204" pitchFamily="34" charset="0"/>
              </a:rPr>
              <a:t>tool</a:t>
            </a:r>
            <a:r>
              <a:rPr lang="fr-FR" sz="1100" b="1" i="1" dirty="0" smtClean="0">
                <a:solidFill>
                  <a:srgbClr val="0000FF"/>
                </a:solidFill>
                <a:cs typeface="Arial" panose="020B0604020202020204" pitchFamily="34" charset="0"/>
              </a:rPr>
              <a:t> </a:t>
            </a:r>
          </a:p>
          <a:p>
            <a:pPr marL="171450" indent="-171450">
              <a:buFont typeface="Wingdings" panose="05000000000000000000" pitchFamily="2" charset="2"/>
              <a:buChar char="ü"/>
            </a:pPr>
            <a:r>
              <a:rPr lang="fr-FR" sz="1100" b="1" i="1" dirty="0" smtClean="0">
                <a:solidFill>
                  <a:srgbClr val="0000FF"/>
                </a:solidFill>
                <a:cs typeface="Arial" panose="020B0604020202020204" pitchFamily="34" charset="0"/>
              </a:rPr>
              <a:t>STREAM </a:t>
            </a:r>
            <a:r>
              <a:rPr lang="fr-FR" sz="1100" b="1" i="1" dirty="0" err="1" smtClean="0">
                <a:solidFill>
                  <a:srgbClr val="0000FF"/>
                </a:solidFill>
                <a:cs typeface="Arial" panose="020B0604020202020204" pitchFamily="34" charset="0"/>
              </a:rPr>
              <a:t>permits</a:t>
            </a:r>
            <a:r>
              <a:rPr lang="fr-FR" sz="1100" b="1" i="1" dirty="0" smtClean="0">
                <a:solidFill>
                  <a:srgbClr val="0000FF"/>
                </a:solidFill>
                <a:cs typeface="Arial" panose="020B0604020202020204" pitchFamily="34" charset="0"/>
              </a:rPr>
              <a:t> to </a:t>
            </a:r>
            <a:r>
              <a:rPr lang="fr-FR" sz="1100" b="1" i="1" dirty="0" err="1" smtClean="0">
                <a:solidFill>
                  <a:srgbClr val="0000FF"/>
                </a:solidFill>
                <a:cs typeface="Arial" panose="020B0604020202020204" pitchFamily="34" charset="0"/>
              </a:rPr>
              <a:t>better</a:t>
            </a:r>
            <a:r>
              <a:rPr lang="fr-FR" sz="1100" b="1" i="1" dirty="0" smtClean="0">
                <a:solidFill>
                  <a:srgbClr val="0000FF"/>
                </a:solidFill>
                <a:cs typeface="Arial" panose="020B0604020202020204" pitchFamily="34" charset="0"/>
              </a:rPr>
              <a:t> </a:t>
            </a:r>
            <a:r>
              <a:rPr lang="fr-FR" sz="1100" b="1" i="1" dirty="0" err="1" smtClean="0">
                <a:solidFill>
                  <a:srgbClr val="0000FF"/>
                </a:solidFill>
                <a:cs typeface="Arial" panose="020B0604020202020204" pitchFamily="34" charset="0"/>
              </a:rPr>
              <a:t>understand</a:t>
            </a:r>
            <a:r>
              <a:rPr lang="fr-FR" sz="1100" b="1" i="1" dirty="0" smtClean="0">
                <a:solidFill>
                  <a:srgbClr val="0000FF"/>
                </a:solidFill>
                <a:cs typeface="Arial" panose="020B0604020202020204" pitchFamily="34" charset="0"/>
              </a:rPr>
              <a:t> the influence of </a:t>
            </a:r>
            <a:r>
              <a:rPr lang="fr-FR" sz="1100" b="1" i="1" dirty="0" err="1" smtClean="0">
                <a:solidFill>
                  <a:srgbClr val="0000FF"/>
                </a:solidFill>
                <a:cs typeface="Arial" panose="020B0604020202020204" pitchFamily="34" charset="0"/>
              </a:rPr>
              <a:t>different</a:t>
            </a:r>
            <a:r>
              <a:rPr lang="fr-FR" sz="1100" b="1" i="1" dirty="0" smtClean="0">
                <a:solidFill>
                  <a:srgbClr val="0000FF"/>
                </a:solidFill>
                <a:cs typeface="Arial" panose="020B0604020202020204" pitchFamily="34" charset="0"/>
              </a:rPr>
              <a:t> </a:t>
            </a:r>
            <a:r>
              <a:rPr lang="fr-FR" sz="1100" b="1" i="1" dirty="0" err="1" smtClean="0">
                <a:solidFill>
                  <a:srgbClr val="0000FF"/>
                </a:solidFill>
                <a:cs typeface="Arial" panose="020B0604020202020204" pitchFamily="34" charset="0"/>
              </a:rPr>
              <a:t>parameters</a:t>
            </a:r>
            <a:endParaRPr lang="fr-FR" sz="1100" b="1" i="1" dirty="0" smtClean="0">
              <a:solidFill>
                <a:srgbClr val="0000FF"/>
              </a:solidFill>
              <a:cs typeface="Arial" panose="020B0604020202020204" pitchFamily="34" charset="0"/>
            </a:endParaRPr>
          </a:p>
        </p:txBody>
      </p:sp>
      <p:sp>
        <p:nvSpPr>
          <p:cNvPr id="7" name="Text Box 17"/>
          <p:cNvSpPr txBox="1">
            <a:spLocks noChangeArrowheads="1"/>
          </p:cNvSpPr>
          <p:nvPr/>
        </p:nvSpPr>
        <p:spPr bwMode="auto">
          <a:xfrm>
            <a:off x="190924" y="2536927"/>
            <a:ext cx="8824287" cy="2323713"/>
          </a:xfrm>
          <a:prstGeom prst="rect">
            <a:avLst/>
          </a:prstGeom>
          <a:noFill/>
          <a:ln>
            <a:noFill/>
          </a:ln>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marL="171450" indent="-171450">
              <a:buFont typeface="Wingdings" panose="05000000000000000000" pitchFamily="2" charset="2"/>
              <a:buChar char="ü"/>
            </a:pPr>
            <a:r>
              <a:rPr lang="fr-FR" sz="1200" b="1" i="1" dirty="0" smtClean="0">
                <a:solidFill>
                  <a:srgbClr val="0000FF"/>
                </a:solidFill>
                <a:latin typeface="+mn-lt"/>
                <a:cs typeface="Arial" panose="020B0604020202020204" pitchFamily="34" charset="0"/>
              </a:rPr>
              <a:t>JT-60SA TFC QUENCH IN CTF &amp; TOKAMAK</a:t>
            </a:r>
          </a:p>
          <a:p>
            <a:pPr marL="171450" indent="-171450">
              <a:buFont typeface="Wingdings" panose="05000000000000000000" pitchFamily="2" charset="2"/>
              <a:buChar char="ü"/>
            </a:pPr>
            <a:r>
              <a:rPr lang="fr-FR" sz="1100" i="1" dirty="0" err="1" smtClean="0">
                <a:latin typeface="+mn-lt"/>
                <a:cs typeface="Arial" panose="020B0604020202020204" pitchFamily="34" charset="0"/>
              </a:rPr>
              <a:t>SuperMagnet</a:t>
            </a:r>
            <a:r>
              <a:rPr lang="fr-FR" sz="1100" i="1" dirty="0" smtClean="0">
                <a:latin typeface="+mn-lt"/>
                <a:cs typeface="Arial" panose="020B0604020202020204" pitchFamily="34" charset="0"/>
              </a:rPr>
              <a:t> </a:t>
            </a:r>
            <a:r>
              <a:rPr lang="fr-FR" sz="1100" i="1" dirty="0" err="1" smtClean="0">
                <a:latin typeface="+mn-lt"/>
                <a:cs typeface="Arial" panose="020B0604020202020204" pitchFamily="34" charset="0"/>
              </a:rPr>
              <a:t>Quench</a:t>
            </a:r>
            <a:r>
              <a:rPr lang="fr-FR" sz="1100" i="1" dirty="0" smtClean="0">
                <a:latin typeface="+mn-lt"/>
                <a:cs typeface="Arial" panose="020B0604020202020204" pitchFamily="34" charset="0"/>
              </a:rPr>
              <a:t> </a:t>
            </a:r>
            <a:r>
              <a:rPr lang="fr-FR" sz="1100" i="1" dirty="0" err="1" smtClean="0">
                <a:latin typeface="+mn-lt"/>
                <a:cs typeface="Arial" panose="020B0604020202020204" pitchFamily="34" charset="0"/>
              </a:rPr>
              <a:t>modelling</a:t>
            </a:r>
            <a:r>
              <a:rPr lang="fr-FR" sz="1100" i="1" dirty="0" smtClean="0">
                <a:latin typeface="+mn-lt"/>
                <a:cs typeface="Arial" panose="020B0604020202020204" pitchFamily="34" charset="0"/>
              </a:rPr>
              <a:t> </a:t>
            </a:r>
            <a:r>
              <a:rPr lang="fr-FR" sz="1100" i="1" dirty="0" err="1" smtClean="0">
                <a:latin typeface="+mn-lt"/>
                <a:cs typeface="Arial" panose="020B0604020202020204" pitchFamily="34" charset="0"/>
              </a:rPr>
              <a:t>needs</a:t>
            </a:r>
            <a:r>
              <a:rPr lang="fr-FR" sz="1100" i="1" dirty="0" smtClean="0">
                <a:latin typeface="+mn-lt"/>
                <a:cs typeface="Arial" panose="020B0604020202020204" pitchFamily="34" charset="0"/>
              </a:rPr>
              <a:t> </a:t>
            </a:r>
            <a:r>
              <a:rPr lang="fr-FR" sz="1100" i="1" dirty="0" err="1" smtClean="0">
                <a:latin typeface="+mn-lt"/>
                <a:cs typeface="Arial" panose="020B0604020202020204" pitchFamily="34" charset="0"/>
              </a:rPr>
              <a:t>sevral</a:t>
            </a:r>
            <a:r>
              <a:rPr lang="fr-FR" sz="1100" i="1" dirty="0" smtClean="0">
                <a:latin typeface="+mn-lt"/>
                <a:cs typeface="Arial" panose="020B0604020202020204" pitchFamily="34" charset="0"/>
              </a:rPr>
              <a:t> </a:t>
            </a:r>
            <a:r>
              <a:rPr lang="fr-FR" sz="1100" i="1" dirty="0" err="1" smtClean="0">
                <a:latin typeface="+mn-lt"/>
                <a:cs typeface="Arial" panose="020B0604020202020204" pitchFamily="34" charset="0"/>
              </a:rPr>
              <a:t>hours</a:t>
            </a:r>
            <a:r>
              <a:rPr lang="fr-FR" sz="1100" i="1" dirty="0" smtClean="0">
                <a:latin typeface="+mn-lt"/>
                <a:cs typeface="Arial" panose="020B0604020202020204" pitchFamily="34" charset="0"/>
              </a:rPr>
              <a:t> (up to 8h) to model 100 s </a:t>
            </a:r>
            <a:r>
              <a:rPr lang="fr-FR" sz="1100" i="1" dirty="0" err="1" smtClean="0">
                <a:latin typeface="+mn-lt"/>
                <a:cs typeface="Arial" panose="020B0604020202020204" pitchFamily="34" charset="0"/>
              </a:rPr>
              <a:t>quench</a:t>
            </a:r>
            <a:r>
              <a:rPr lang="fr-FR" sz="1100" i="1" dirty="0" smtClean="0">
                <a:latin typeface="+mn-lt"/>
                <a:cs typeface="Arial" panose="020B0604020202020204" pitchFamily="34" charset="0"/>
              </a:rPr>
              <a:t> (min adaptative time </a:t>
            </a:r>
            <a:r>
              <a:rPr lang="fr-FR" sz="1100" i="1" dirty="0" err="1" smtClean="0">
                <a:latin typeface="+mn-lt"/>
                <a:cs typeface="Arial" panose="020B0604020202020204" pitchFamily="34" charset="0"/>
              </a:rPr>
              <a:t>step</a:t>
            </a:r>
            <a:r>
              <a:rPr lang="fr-FR" sz="1100" i="1" dirty="0" smtClean="0">
                <a:latin typeface="+mn-lt"/>
                <a:cs typeface="Arial" panose="020B0604020202020204" pitchFamily="34" charset="0"/>
              </a:rPr>
              <a:t>=10</a:t>
            </a:r>
            <a:r>
              <a:rPr lang="fr-FR" sz="1100" i="1" baseline="30000" dirty="0" smtClean="0">
                <a:latin typeface="+mn-lt"/>
                <a:cs typeface="Arial" panose="020B0604020202020204" pitchFamily="34" charset="0"/>
              </a:rPr>
              <a:t>-6 </a:t>
            </a:r>
            <a:r>
              <a:rPr lang="fr-FR" sz="1100" i="1" dirty="0" smtClean="0">
                <a:latin typeface="+mn-lt"/>
                <a:cs typeface="Arial" panose="020B0604020202020204" pitchFamily="34" charset="0"/>
              </a:rPr>
              <a:t>s </a:t>
            </a:r>
            <a:r>
              <a:rPr lang="fr-FR" sz="1100" i="1" dirty="0" err="1" smtClean="0">
                <a:latin typeface="+mn-lt"/>
                <a:cs typeface="Arial" panose="020B0604020202020204" pitchFamily="34" charset="0"/>
              </a:rPr>
              <a:t>during</a:t>
            </a:r>
            <a:r>
              <a:rPr lang="fr-FR" sz="1100" i="1" dirty="0" smtClean="0">
                <a:latin typeface="+mn-lt"/>
                <a:cs typeface="Arial" panose="020B0604020202020204" pitchFamily="34" charset="0"/>
              </a:rPr>
              <a:t> </a:t>
            </a:r>
            <a:r>
              <a:rPr lang="fr-FR" sz="1100" i="1" dirty="0" err="1" smtClean="0">
                <a:latin typeface="+mn-lt"/>
                <a:cs typeface="Arial" panose="020B0604020202020204" pitchFamily="34" charset="0"/>
              </a:rPr>
              <a:t>quench</a:t>
            </a:r>
            <a:r>
              <a:rPr lang="fr-FR" sz="1100" i="1" dirty="0" smtClean="0">
                <a:latin typeface="+mn-lt"/>
                <a:cs typeface="Arial" panose="020B0604020202020204" pitchFamily="34" charset="0"/>
              </a:rPr>
              <a:t>)</a:t>
            </a:r>
          </a:p>
          <a:p>
            <a:pPr marL="171450" indent="-171450">
              <a:buFont typeface="Wingdings" panose="05000000000000000000" pitchFamily="2" charset="2"/>
              <a:buChar char="ü"/>
            </a:pPr>
            <a:r>
              <a:rPr lang="fr-FR" sz="1100" i="1" dirty="0" err="1" smtClean="0">
                <a:latin typeface="+mn-lt"/>
                <a:cs typeface="Arial" panose="020B0604020202020204" pitchFamily="34" charset="0"/>
              </a:rPr>
              <a:t>SuperMagnet</a:t>
            </a:r>
            <a:r>
              <a:rPr lang="fr-FR" sz="1100" i="1" dirty="0" smtClean="0">
                <a:latin typeface="+mn-lt"/>
                <a:cs typeface="Arial" panose="020B0604020202020204" pitchFamily="34" charset="0"/>
              </a:rPr>
              <a:t> </a:t>
            </a:r>
            <a:r>
              <a:rPr lang="fr-FR" sz="1100" i="1" dirty="0" err="1" smtClean="0">
                <a:latin typeface="+mn-lt"/>
                <a:cs typeface="Arial" panose="020B0604020202020204" pitchFamily="34" charset="0"/>
              </a:rPr>
              <a:t>difficulty</a:t>
            </a:r>
            <a:r>
              <a:rPr lang="fr-FR" sz="1100" i="1" dirty="0" smtClean="0">
                <a:latin typeface="+mn-lt"/>
                <a:cs typeface="Arial" panose="020B0604020202020204" pitchFamily="34" charset="0"/>
              </a:rPr>
              <a:t> </a:t>
            </a:r>
            <a:r>
              <a:rPr lang="fr-FR" sz="1100" i="1" dirty="0">
                <a:latin typeface="+mn-lt"/>
                <a:cs typeface="Arial" panose="020B0604020202020204" pitchFamily="34" charset="0"/>
              </a:rPr>
              <a:t>to </a:t>
            </a:r>
            <a:r>
              <a:rPr lang="fr-FR" sz="1100" i="1" dirty="0" err="1">
                <a:latin typeface="+mn-lt"/>
                <a:cs typeface="Arial" panose="020B0604020202020204" pitchFamily="34" charset="0"/>
              </a:rPr>
              <a:t>perform</a:t>
            </a:r>
            <a:r>
              <a:rPr lang="fr-FR" sz="1100" i="1" dirty="0">
                <a:latin typeface="+mn-lt"/>
                <a:cs typeface="Arial" panose="020B0604020202020204" pitchFamily="34" charset="0"/>
              </a:rPr>
              <a:t> </a:t>
            </a:r>
            <a:r>
              <a:rPr lang="fr-FR" sz="1100" i="1" dirty="0" err="1">
                <a:latin typeface="+mn-lt"/>
                <a:cs typeface="Arial" panose="020B0604020202020204" pitchFamily="34" charset="0"/>
              </a:rPr>
              <a:t>flower</a:t>
            </a:r>
            <a:r>
              <a:rPr lang="fr-FR" sz="1100" i="1" dirty="0">
                <a:latin typeface="+mn-lt"/>
                <a:cs typeface="Arial" panose="020B0604020202020204" pitchFamily="34" charset="0"/>
              </a:rPr>
              <a:t> components </a:t>
            </a:r>
            <a:r>
              <a:rPr lang="fr-FR" sz="1100" i="1" dirty="0" err="1">
                <a:latin typeface="+mn-lt"/>
                <a:cs typeface="Arial" panose="020B0604020202020204" pitchFamily="34" charset="0"/>
              </a:rPr>
              <a:t>parametrical</a:t>
            </a:r>
            <a:r>
              <a:rPr lang="fr-FR" sz="1100" i="1" dirty="0">
                <a:latin typeface="+mn-lt"/>
                <a:cs typeface="Arial" panose="020B0604020202020204" pitchFamily="34" charset="0"/>
              </a:rPr>
              <a:t> </a:t>
            </a:r>
            <a:r>
              <a:rPr lang="fr-FR" sz="1100" i="1" dirty="0" err="1">
                <a:latin typeface="+mn-lt"/>
                <a:cs typeface="Arial" panose="020B0604020202020204" pitchFamily="34" charset="0"/>
              </a:rPr>
              <a:t>studies</a:t>
            </a:r>
            <a:r>
              <a:rPr lang="fr-FR" sz="1100" i="1" dirty="0">
                <a:latin typeface="+mn-lt"/>
                <a:cs typeface="Arial" panose="020B0604020202020204" pitchFamily="34" charset="0"/>
              </a:rPr>
              <a:t> </a:t>
            </a:r>
            <a:r>
              <a:rPr lang="fr-FR" sz="1100" i="1" dirty="0" smtClean="0">
                <a:latin typeface="+mn-lt"/>
                <a:cs typeface="Arial" panose="020B0604020202020204" pitchFamily="34" charset="0"/>
              </a:rPr>
              <a:t>&amp; </a:t>
            </a:r>
            <a:r>
              <a:rPr lang="fr-FR" sz="1100" i="1" dirty="0" err="1" smtClean="0">
                <a:latin typeface="+mn-lt"/>
                <a:cs typeface="Arial" panose="020B0604020202020204" pitchFamily="34" charset="0"/>
              </a:rPr>
              <a:t>follow</a:t>
            </a:r>
            <a:r>
              <a:rPr lang="fr-FR" sz="1100" i="1" dirty="0" smtClean="0">
                <a:latin typeface="+mn-lt"/>
                <a:cs typeface="Arial" panose="020B0604020202020204" pitchFamily="34" charset="0"/>
              </a:rPr>
              <a:t> real tests </a:t>
            </a:r>
            <a:r>
              <a:rPr lang="fr-FR" sz="1100" i="1" dirty="0" err="1" smtClean="0">
                <a:latin typeface="+mn-lt"/>
                <a:cs typeface="Arial" panose="020B0604020202020204" pitchFamily="34" charset="0"/>
              </a:rPr>
              <a:t>procedures</a:t>
            </a:r>
            <a:r>
              <a:rPr lang="fr-FR" sz="1100" i="1" dirty="0" smtClean="0">
                <a:latin typeface="+mn-lt"/>
                <a:cs typeface="Arial" panose="020B0604020202020204" pitchFamily="34" charset="0"/>
              </a:rPr>
              <a:t> (high </a:t>
            </a:r>
            <a:r>
              <a:rPr lang="fr-FR" sz="1100" i="1" dirty="0">
                <a:latin typeface="+mn-lt"/>
                <a:cs typeface="Arial" panose="020B0604020202020204" pitchFamily="34" charset="0"/>
              </a:rPr>
              <a:t>computation </a:t>
            </a:r>
            <a:r>
              <a:rPr lang="fr-FR" sz="1100" i="1" dirty="0" smtClean="0">
                <a:latin typeface="+mn-lt"/>
                <a:cs typeface="Arial" panose="020B0604020202020204" pitchFamily="34" charset="0"/>
              </a:rPr>
              <a:t>duration): ex: </a:t>
            </a:r>
            <a:r>
              <a:rPr lang="fr-FR" sz="1100" i="1" dirty="0" err="1" smtClean="0">
                <a:latin typeface="+mn-lt"/>
                <a:cs typeface="Arial" panose="020B0604020202020204" pitchFamily="34" charset="0"/>
              </a:rPr>
              <a:t>helium</a:t>
            </a:r>
            <a:r>
              <a:rPr lang="fr-FR" sz="1100" i="1" dirty="0" smtClean="0">
                <a:latin typeface="+mn-lt"/>
                <a:cs typeface="Arial" panose="020B0604020202020204" pitchFamily="34" charset="0"/>
              </a:rPr>
              <a:t> </a:t>
            </a:r>
            <a:r>
              <a:rPr lang="fr-FR" sz="1100" i="1" dirty="0">
                <a:latin typeface="+mn-lt"/>
                <a:cs typeface="Arial" panose="020B0604020202020204" pitchFamily="34" charset="0"/>
              </a:rPr>
              <a:t>pressure </a:t>
            </a:r>
            <a:r>
              <a:rPr lang="fr-FR" sz="1100" i="1" dirty="0" err="1" smtClean="0">
                <a:latin typeface="+mn-lt"/>
                <a:cs typeface="Arial" panose="020B0604020202020204" pitchFamily="34" charset="0"/>
              </a:rPr>
              <a:t>decreased</a:t>
            </a:r>
            <a:r>
              <a:rPr lang="fr-FR" sz="1100" i="1" dirty="0" smtClean="0">
                <a:latin typeface="+mn-lt"/>
                <a:cs typeface="Arial" panose="020B0604020202020204" pitchFamily="34" charset="0"/>
              </a:rPr>
              <a:t> </a:t>
            </a:r>
            <a:r>
              <a:rPr lang="fr-FR" sz="1100" i="1" dirty="0" err="1">
                <a:latin typeface="+mn-lt"/>
                <a:cs typeface="Arial" panose="020B0604020202020204" pitchFamily="34" charset="0"/>
              </a:rPr>
              <a:t>dynamics</a:t>
            </a:r>
            <a:r>
              <a:rPr lang="fr-FR" sz="1100" i="1" dirty="0">
                <a:latin typeface="+mn-lt"/>
                <a:cs typeface="Arial" panose="020B0604020202020204" pitchFamily="34" charset="0"/>
              </a:rPr>
              <a:t> </a:t>
            </a:r>
            <a:r>
              <a:rPr lang="fr-FR" sz="1100" i="1" dirty="0" smtClean="0">
                <a:latin typeface="+mn-lt"/>
                <a:cs typeface="Arial" panose="020B0604020202020204" pitchFamily="34" charset="0"/>
              </a:rPr>
              <a:t>(</a:t>
            </a:r>
            <a:r>
              <a:rPr lang="fr-FR" sz="1100" i="1" dirty="0" err="1" smtClean="0">
                <a:latin typeface="+mn-lt"/>
                <a:cs typeface="Arial" panose="020B0604020202020204" pitchFamily="34" charset="0"/>
              </a:rPr>
              <a:t>exhaust</a:t>
            </a:r>
            <a:r>
              <a:rPr lang="fr-FR" sz="1100" i="1" dirty="0" smtClean="0">
                <a:latin typeface="+mn-lt"/>
                <a:cs typeface="Arial" panose="020B0604020202020204" pitchFamily="34" charset="0"/>
              </a:rPr>
              <a:t> </a:t>
            </a:r>
            <a:r>
              <a:rPr lang="fr-FR" sz="1100" i="1" dirty="0">
                <a:latin typeface="+mn-lt"/>
                <a:cs typeface="Arial" panose="020B0604020202020204" pitchFamily="34" charset="0"/>
              </a:rPr>
              <a:t>valves Cv </a:t>
            </a:r>
            <a:r>
              <a:rPr lang="fr-FR" sz="1100" i="1" dirty="0" err="1">
                <a:latin typeface="+mn-lt"/>
                <a:cs typeface="Arial" panose="020B0604020202020204" pitchFamily="34" charset="0"/>
              </a:rPr>
              <a:t>parametrical</a:t>
            </a:r>
            <a:r>
              <a:rPr lang="fr-FR" sz="1100" i="1" dirty="0">
                <a:latin typeface="+mn-lt"/>
                <a:cs typeface="Arial" panose="020B0604020202020204" pitchFamily="34" charset="0"/>
              </a:rPr>
              <a:t> </a:t>
            </a:r>
            <a:r>
              <a:rPr lang="fr-FR" sz="1100" i="1" dirty="0" err="1">
                <a:latin typeface="+mn-lt"/>
                <a:cs typeface="Arial" panose="020B0604020202020204" pitchFamily="34" charset="0"/>
              </a:rPr>
              <a:t>calculations</a:t>
            </a:r>
            <a:r>
              <a:rPr lang="fr-FR" sz="1100" i="1" dirty="0" smtClean="0">
                <a:latin typeface="+mn-lt"/>
                <a:cs typeface="Arial" panose="020B0604020202020204" pitchFamily="34" charset="0"/>
              </a:rPr>
              <a:t>)</a:t>
            </a:r>
          </a:p>
          <a:p>
            <a:pPr marL="171450" indent="-171450">
              <a:buFont typeface="Wingdings" panose="05000000000000000000" pitchFamily="2" charset="2"/>
              <a:buChar char="ü"/>
            </a:pPr>
            <a:r>
              <a:rPr lang="fr-FR" sz="1100" i="1" dirty="0" err="1" smtClean="0">
                <a:latin typeface="+mn-lt"/>
                <a:cs typeface="Arial" panose="020B0604020202020204" pitchFamily="34" charset="0"/>
              </a:rPr>
              <a:t>SuperMagnet</a:t>
            </a:r>
            <a:r>
              <a:rPr lang="fr-FR" sz="1100" i="1" dirty="0" smtClean="0">
                <a:latin typeface="+mn-lt"/>
                <a:cs typeface="Arial" panose="020B0604020202020204" pitchFamily="34" charset="0"/>
              </a:rPr>
              <a:t> </a:t>
            </a:r>
            <a:r>
              <a:rPr lang="fr-FR" sz="1100" i="1" dirty="0" err="1" smtClean="0">
                <a:latin typeface="+mn-lt"/>
                <a:cs typeface="Arial" panose="020B0604020202020204" pitchFamily="34" charset="0"/>
              </a:rPr>
              <a:t>directly</a:t>
            </a:r>
            <a:r>
              <a:rPr lang="fr-FR" sz="1100" i="1" dirty="0" smtClean="0">
                <a:latin typeface="+mn-lt"/>
                <a:cs typeface="Arial" panose="020B0604020202020204" pitchFamily="34" charset="0"/>
              </a:rPr>
              <a:t> </a:t>
            </a:r>
            <a:r>
              <a:rPr lang="fr-FR" sz="1100" i="1" dirty="0" err="1" smtClean="0">
                <a:latin typeface="+mn-lt"/>
                <a:cs typeface="Arial" panose="020B0604020202020204" pitchFamily="34" charset="0"/>
              </a:rPr>
              <a:t>from</a:t>
            </a:r>
            <a:r>
              <a:rPr lang="fr-FR" sz="1100" i="1" dirty="0" smtClean="0">
                <a:latin typeface="+mn-lt"/>
                <a:cs typeface="Arial" panose="020B0604020202020204" pitchFamily="34" charset="0"/>
              </a:rPr>
              <a:t> Nominal </a:t>
            </a:r>
            <a:r>
              <a:rPr lang="fr-FR" sz="1100" i="1" dirty="0" err="1" smtClean="0">
                <a:latin typeface="+mn-lt"/>
                <a:cs typeface="Arial" panose="020B0604020202020204" pitchFamily="34" charset="0"/>
              </a:rPr>
              <a:t>Operation</a:t>
            </a:r>
            <a:r>
              <a:rPr lang="fr-FR" sz="1100" i="1" dirty="0" smtClean="0">
                <a:latin typeface="+mn-lt"/>
                <a:cs typeface="Arial" panose="020B0604020202020204" pitchFamily="34" charset="0"/>
              </a:rPr>
              <a:t> to incident</a:t>
            </a:r>
            <a:r>
              <a:rPr lang="fr-FR" sz="1100" i="1" dirty="0" smtClean="0">
                <a:latin typeface="+mn-lt"/>
                <a:cs typeface="Arial" panose="020B0604020202020204" pitchFamily="34" charset="0"/>
                <a:sym typeface="Wingdings" panose="05000000000000000000" pitchFamily="2" charset="2"/>
              </a:rPr>
              <a:t> All </a:t>
            </a:r>
            <a:r>
              <a:rPr lang="fr-FR" sz="1100" i="1" dirty="0" err="1" smtClean="0">
                <a:latin typeface="+mn-lt"/>
                <a:cs typeface="Arial" panose="020B0604020202020204" pitchFamily="34" charset="0"/>
                <a:sym typeface="Wingdings" panose="05000000000000000000" pitchFamily="2" charset="2"/>
              </a:rPr>
              <a:t>transients</a:t>
            </a:r>
            <a:r>
              <a:rPr lang="fr-FR" sz="1100" i="1" dirty="0" smtClean="0">
                <a:latin typeface="+mn-lt"/>
                <a:cs typeface="Arial" panose="020B0604020202020204" pitchFamily="34" charset="0"/>
                <a:sym typeface="Wingdings" panose="05000000000000000000" pitchFamily="2" charset="2"/>
              </a:rPr>
              <a:t> control </a:t>
            </a:r>
            <a:r>
              <a:rPr lang="fr-FR" sz="1100" i="1" dirty="0" err="1" smtClean="0">
                <a:latin typeface="+mn-lt"/>
                <a:cs typeface="Arial" panose="020B0604020202020204" pitchFamily="34" charset="0"/>
                <a:sym typeface="Wingdings" panose="05000000000000000000" pitchFamily="2" charset="2"/>
              </a:rPr>
              <a:t>processes</a:t>
            </a:r>
            <a:r>
              <a:rPr lang="fr-FR" sz="1100" i="1" dirty="0" smtClean="0">
                <a:latin typeface="+mn-lt"/>
                <a:cs typeface="Arial" panose="020B0604020202020204" pitchFamily="34" charset="0"/>
                <a:sym typeface="Wingdings" panose="05000000000000000000" pitchFamily="2" charset="2"/>
              </a:rPr>
              <a:t> </a:t>
            </a:r>
            <a:r>
              <a:rPr lang="fr-FR" sz="1100" i="1" dirty="0" err="1" smtClean="0">
                <a:latin typeface="+mn-lt"/>
                <a:cs typeface="Arial" panose="020B0604020202020204" pitchFamily="34" charset="0"/>
                <a:sym typeface="Wingdings" panose="05000000000000000000" pitchFamily="2" charset="2"/>
              </a:rPr>
              <a:t>could</a:t>
            </a:r>
            <a:r>
              <a:rPr lang="fr-FR" sz="1100" i="1" dirty="0" smtClean="0">
                <a:latin typeface="+mn-lt"/>
                <a:cs typeface="Arial" panose="020B0604020202020204" pitchFamily="34" charset="0"/>
                <a:sym typeface="Wingdings" panose="05000000000000000000" pitchFamily="2" charset="2"/>
              </a:rPr>
              <a:t> not </a:t>
            </a:r>
            <a:r>
              <a:rPr lang="fr-FR" sz="1100" i="1" dirty="0" err="1" smtClean="0">
                <a:latin typeface="+mn-lt"/>
                <a:cs typeface="Arial" panose="020B0604020202020204" pitchFamily="34" charset="0"/>
                <a:sym typeface="Wingdings" panose="05000000000000000000" pitchFamily="2" charset="2"/>
              </a:rPr>
              <a:t>be</a:t>
            </a:r>
            <a:r>
              <a:rPr lang="fr-FR" sz="1100" i="1" dirty="0" smtClean="0">
                <a:latin typeface="+mn-lt"/>
                <a:cs typeface="Arial" panose="020B0604020202020204" pitchFamily="34" charset="0"/>
                <a:sym typeface="Wingdings" panose="05000000000000000000" pitchFamily="2" charset="2"/>
              </a:rPr>
              <a:t> </a:t>
            </a:r>
            <a:r>
              <a:rPr lang="fr-FR" sz="1100" i="1" dirty="0" err="1" smtClean="0">
                <a:latin typeface="+mn-lt"/>
                <a:cs typeface="Arial" panose="020B0604020202020204" pitchFamily="34" charset="0"/>
                <a:sym typeface="Wingdings" panose="05000000000000000000" pitchFamily="2" charset="2"/>
              </a:rPr>
              <a:t>modelled</a:t>
            </a:r>
            <a:endParaRPr lang="fr-FR" sz="1100" i="1" dirty="0">
              <a:latin typeface="+mn-lt"/>
              <a:cs typeface="Arial" panose="020B0604020202020204" pitchFamily="34" charset="0"/>
              <a:sym typeface="Wingdings" panose="05000000000000000000" pitchFamily="2" charset="2"/>
            </a:endParaRPr>
          </a:p>
          <a:p>
            <a:pPr marL="171450" indent="-171450">
              <a:buFont typeface="Wingdings" panose="05000000000000000000" pitchFamily="2" charset="2"/>
              <a:buChar char="ü"/>
            </a:pPr>
            <a:r>
              <a:rPr lang="fr-FR" sz="1100" b="1" i="1" dirty="0" err="1" smtClean="0">
                <a:solidFill>
                  <a:srgbClr val="0000FF"/>
                </a:solidFill>
                <a:latin typeface="+mn-lt"/>
                <a:cs typeface="Arial" panose="020B0604020202020204" pitchFamily="34" charset="0"/>
              </a:rPr>
              <a:t>Existing</a:t>
            </a:r>
            <a:r>
              <a:rPr lang="fr-FR" sz="1100" b="1" i="1" dirty="0" smtClean="0">
                <a:solidFill>
                  <a:srgbClr val="0000FF"/>
                </a:solidFill>
                <a:latin typeface="+mn-lt"/>
                <a:cs typeface="Arial" panose="020B0604020202020204" pitchFamily="34" charset="0"/>
              </a:rPr>
              <a:t> </a:t>
            </a:r>
            <a:r>
              <a:rPr lang="fr-FR" sz="1100" b="1" i="1" dirty="0">
                <a:solidFill>
                  <a:srgbClr val="0000FF"/>
                </a:solidFill>
                <a:latin typeface="+mn-lt"/>
                <a:cs typeface="Arial" panose="020B0604020202020204" pitchFamily="34" charset="0"/>
              </a:rPr>
              <a:t>and </a:t>
            </a:r>
            <a:r>
              <a:rPr lang="fr-FR" sz="1100" b="1" i="1" dirty="0" err="1">
                <a:solidFill>
                  <a:srgbClr val="0000FF"/>
                </a:solidFill>
                <a:latin typeface="+mn-lt"/>
                <a:cs typeface="Arial" panose="020B0604020202020204" pitchFamily="34" charset="0"/>
              </a:rPr>
              <a:t>developed</a:t>
            </a:r>
            <a:r>
              <a:rPr lang="fr-FR" sz="1100" b="1" i="1" dirty="0">
                <a:solidFill>
                  <a:srgbClr val="0000FF"/>
                </a:solidFill>
                <a:latin typeface="+mn-lt"/>
                <a:cs typeface="Arial" panose="020B0604020202020204" pitchFamily="34" charset="0"/>
              </a:rPr>
              <a:t> </a:t>
            </a:r>
            <a:r>
              <a:rPr lang="fr-FR" sz="1100" b="1" i="1" dirty="0" err="1">
                <a:solidFill>
                  <a:srgbClr val="0000FF"/>
                </a:solidFill>
                <a:latin typeface="+mn-lt"/>
                <a:cs typeface="Arial" panose="020B0604020202020204" pitchFamily="34" charset="0"/>
              </a:rPr>
              <a:t>SuperMagnet</a:t>
            </a:r>
            <a:r>
              <a:rPr lang="fr-FR" sz="1100" b="1" i="1" dirty="0">
                <a:solidFill>
                  <a:srgbClr val="0000FF"/>
                </a:solidFill>
                <a:latin typeface="+mn-lt"/>
                <a:cs typeface="Arial" panose="020B0604020202020204" pitchFamily="34" charset="0"/>
              </a:rPr>
              <a:t> Model of TFC: </a:t>
            </a:r>
            <a:r>
              <a:rPr lang="fr-FR" sz="1100" b="1" i="1" dirty="0" err="1">
                <a:solidFill>
                  <a:srgbClr val="0000FF"/>
                </a:solidFill>
                <a:latin typeface="+mn-lt"/>
                <a:cs typeface="Arial" panose="020B0604020202020204" pitchFamily="34" charset="0"/>
              </a:rPr>
              <a:t>SuperMagnet</a:t>
            </a:r>
            <a:r>
              <a:rPr lang="fr-FR" sz="1100" b="1" i="1" dirty="0">
                <a:solidFill>
                  <a:srgbClr val="0000FF"/>
                </a:solidFill>
                <a:latin typeface="+mn-lt"/>
                <a:cs typeface="Arial" panose="020B0604020202020204" pitchFamily="34" charset="0"/>
              </a:rPr>
              <a:t> </a:t>
            </a:r>
            <a:r>
              <a:rPr lang="fr-FR" sz="1100" b="1" i="1" dirty="0" err="1">
                <a:solidFill>
                  <a:srgbClr val="0000FF"/>
                </a:solidFill>
                <a:latin typeface="+mn-lt"/>
                <a:cs typeface="Arial" panose="020B0604020202020204" pitchFamily="34" charset="0"/>
              </a:rPr>
              <a:t>used</a:t>
            </a:r>
            <a:r>
              <a:rPr lang="fr-FR" sz="1100" b="1" i="1" dirty="0">
                <a:solidFill>
                  <a:srgbClr val="0000FF"/>
                </a:solidFill>
                <a:latin typeface="+mn-lt"/>
                <a:cs typeface="Arial" panose="020B0604020202020204" pitchFamily="34" charset="0"/>
              </a:rPr>
              <a:t> as </a:t>
            </a:r>
            <a:r>
              <a:rPr lang="fr-FR" sz="1100" b="1" i="1" dirty="0" err="1">
                <a:solidFill>
                  <a:srgbClr val="0000FF"/>
                </a:solidFill>
                <a:latin typeface="+mn-lt"/>
                <a:cs typeface="Arial" panose="020B0604020202020204" pitchFamily="34" charset="0"/>
              </a:rPr>
              <a:t>reference</a:t>
            </a:r>
            <a:r>
              <a:rPr lang="fr-FR" sz="1100" b="1" i="1" dirty="0">
                <a:solidFill>
                  <a:srgbClr val="0000FF"/>
                </a:solidFill>
                <a:latin typeface="+mn-lt"/>
                <a:cs typeface="Arial" panose="020B0604020202020204" pitchFamily="34" charset="0"/>
              </a:rPr>
              <a:t> (for ITER-IO) but </a:t>
            </a:r>
            <a:r>
              <a:rPr lang="fr-FR" sz="1100" b="1" i="1" dirty="0" err="1">
                <a:solidFill>
                  <a:srgbClr val="0000FF"/>
                </a:solidFill>
                <a:latin typeface="+mn-lt"/>
                <a:cs typeface="Arial" panose="020B0604020202020204" pitchFamily="34" charset="0"/>
              </a:rPr>
              <a:t>with</a:t>
            </a:r>
            <a:r>
              <a:rPr lang="fr-FR" sz="1100" b="1" i="1" dirty="0">
                <a:solidFill>
                  <a:srgbClr val="0000FF"/>
                </a:solidFill>
                <a:latin typeface="+mn-lt"/>
                <a:cs typeface="Arial" panose="020B0604020202020204" pitchFamily="34" charset="0"/>
              </a:rPr>
              <a:t> </a:t>
            </a:r>
            <a:r>
              <a:rPr lang="fr-FR" sz="1100" b="1" i="1" dirty="0" err="1">
                <a:solidFill>
                  <a:srgbClr val="0000FF"/>
                </a:solidFill>
                <a:latin typeface="+mn-lt"/>
                <a:cs typeface="Arial" panose="020B0604020202020204" pitchFamily="34" charset="0"/>
              </a:rPr>
              <a:t>necessary</a:t>
            </a:r>
            <a:r>
              <a:rPr lang="fr-FR" sz="1100" b="1" i="1" dirty="0">
                <a:solidFill>
                  <a:srgbClr val="0000FF"/>
                </a:solidFill>
                <a:latin typeface="+mn-lt"/>
                <a:cs typeface="Arial" panose="020B0604020202020204" pitchFamily="34" charset="0"/>
              </a:rPr>
              <a:t> high computation duration (</a:t>
            </a:r>
            <a:r>
              <a:rPr lang="fr-FR" sz="1100" b="1" i="1" dirty="0" err="1">
                <a:solidFill>
                  <a:srgbClr val="0000FF"/>
                </a:solidFill>
                <a:latin typeface="+mn-lt"/>
                <a:cs typeface="Arial" panose="020B0604020202020204" pitchFamily="34" charset="0"/>
              </a:rPr>
              <a:t>needs</a:t>
            </a:r>
            <a:r>
              <a:rPr lang="fr-FR" sz="1100" b="1" i="1" dirty="0">
                <a:solidFill>
                  <a:srgbClr val="0000FF"/>
                </a:solidFill>
                <a:latin typeface="+mn-lt"/>
                <a:cs typeface="Arial" panose="020B0604020202020204" pitchFamily="34" charset="0"/>
              </a:rPr>
              <a:t> of </a:t>
            </a:r>
            <a:r>
              <a:rPr lang="fr-FR" sz="1100" b="1" i="1" dirty="0" err="1">
                <a:solidFill>
                  <a:srgbClr val="0000FF"/>
                </a:solidFill>
                <a:latin typeface="+mn-lt"/>
                <a:cs typeface="Arial" panose="020B0604020202020204" pitchFamily="34" charset="0"/>
              </a:rPr>
              <a:t>platform</a:t>
            </a:r>
            <a:r>
              <a:rPr lang="fr-FR" sz="1100" b="1" i="1" dirty="0">
                <a:solidFill>
                  <a:srgbClr val="0000FF"/>
                </a:solidFill>
                <a:latin typeface="+mn-lt"/>
                <a:cs typeface="Arial" panose="020B0604020202020204" pitchFamily="34" charset="0"/>
              </a:rPr>
              <a:t>)</a:t>
            </a:r>
          </a:p>
          <a:p>
            <a:pPr marL="171450" indent="-171450">
              <a:buFont typeface="Wingdings" panose="05000000000000000000" pitchFamily="2" charset="2"/>
              <a:buChar char="ü"/>
            </a:pPr>
            <a:r>
              <a:rPr lang="fr-FR" sz="1100" b="1" i="1" dirty="0" smtClean="0">
                <a:solidFill>
                  <a:srgbClr val="0000FF"/>
                </a:solidFill>
                <a:latin typeface="+mn-lt"/>
                <a:cs typeface="Arial" panose="020B0604020202020204" pitchFamily="34" charset="0"/>
              </a:rPr>
              <a:t>STREAM </a:t>
            </a:r>
            <a:r>
              <a:rPr lang="fr-FR" sz="1100" b="1" i="1" dirty="0" err="1">
                <a:solidFill>
                  <a:srgbClr val="0000FF"/>
                </a:solidFill>
                <a:latin typeface="+mn-lt"/>
                <a:cs typeface="Arial" panose="020B0604020202020204" pitchFamily="34" charset="0"/>
              </a:rPr>
              <a:t>were</a:t>
            </a:r>
            <a:r>
              <a:rPr lang="fr-FR" sz="1100" b="1" i="1" dirty="0">
                <a:solidFill>
                  <a:srgbClr val="0000FF"/>
                </a:solidFill>
                <a:latin typeface="+mn-lt"/>
                <a:cs typeface="Arial" panose="020B0604020202020204" pitchFamily="34" charset="0"/>
              </a:rPr>
              <a:t> </a:t>
            </a:r>
            <a:r>
              <a:rPr lang="fr-FR" sz="1100" b="1" i="1" dirty="0" err="1">
                <a:solidFill>
                  <a:srgbClr val="0000FF"/>
                </a:solidFill>
                <a:latin typeface="+mn-lt"/>
                <a:cs typeface="Arial" panose="020B0604020202020204" pitchFamily="34" charset="0"/>
              </a:rPr>
              <a:t>upgraded</a:t>
            </a:r>
            <a:r>
              <a:rPr lang="fr-FR" sz="1100" b="1" i="1" dirty="0">
                <a:solidFill>
                  <a:srgbClr val="0000FF"/>
                </a:solidFill>
                <a:latin typeface="+mn-lt"/>
                <a:cs typeface="Arial" panose="020B0604020202020204" pitchFamily="34" charset="0"/>
              </a:rPr>
              <a:t> </a:t>
            </a:r>
            <a:r>
              <a:rPr lang="fr-FR" sz="1100" b="1" i="1" dirty="0" err="1">
                <a:solidFill>
                  <a:srgbClr val="0000FF"/>
                </a:solidFill>
                <a:latin typeface="+mn-lt"/>
                <a:cs typeface="Arial" panose="020B0604020202020204" pitchFamily="34" charset="0"/>
              </a:rPr>
              <a:t>from</a:t>
            </a:r>
            <a:r>
              <a:rPr lang="fr-FR" sz="1100" b="1" i="1" dirty="0">
                <a:solidFill>
                  <a:srgbClr val="0000FF"/>
                </a:solidFill>
                <a:latin typeface="+mn-lt"/>
                <a:cs typeface="Arial" panose="020B0604020202020204" pitchFamily="34" charset="0"/>
              </a:rPr>
              <a:t> </a:t>
            </a:r>
            <a:r>
              <a:rPr lang="fr-FR" sz="1100" b="1" i="1" dirty="0" err="1">
                <a:solidFill>
                  <a:srgbClr val="0000FF"/>
                </a:solidFill>
                <a:latin typeface="+mn-lt"/>
                <a:cs typeface="Arial" panose="020B0604020202020204" pitchFamily="34" charset="0"/>
              </a:rPr>
              <a:t>superfluid</a:t>
            </a:r>
            <a:r>
              <a:rPr lang="fr-FR" sz="1100" b="1" i="1" dirty="0">
                <a:solidFill>
                  <a:srgbClr val="0000FF"/>
                </a:solidFill>
                <a:latin typeface="+mn-lt"/>
                <a:cs typeface="Arial" panose="020B0604020202020204" pitchFamily="34" charset="0"/>
              </a:rPr>
              <a:t> </a:t>
            </a:r>
            <a:r>
              <a:rPr lang="fr-FR" sz="1100" b="1" i="1" dirty="0" err="1">
                <a:solidFill>
                  <a:srgbClr val="0000FF"/>
                </a:solidFill>
                <a:latin typeface="+mn-lt"/>
                <a:cs typeface="Arial" panose="020B0604020202020204" pitchFamily="34" charset="0"/>
              </a:rPr>
              <a:t>helium</a:t>
            </a:r>
            <a:r>
              <a:rPr lang="fr-FR" sz="1100" b="1" i="1" dirty="0">
                <a:solidFill>
                  <a:srgbClr val="0000FF"/>
                </a:solidFill>
                <a:latin typeface="+mn-lt"/>
                <a:cs typeface="Arial" panose="020B0604020202020204" pitchFamily="34" charset="0"/>
              </a:rPr>
              <a:t> bath to </a:t>
            </a:r>
            <a:r>
              <a:rPr lang="fr-FR" sz="1100" b="1" i="1" dirty="0" err="1">
                <a:solidFill>
                  <a:srgbClr val="0000FF"/>
                </a:solidFill>
                <a:latin typeface="+mn-lt"/>
                <a:cs typeface="Arial" panose="020B0604020202020204" pitchFamily="34" charset="0"/>
              </a:rPr>
              <a:t>Cable</a:t>
            </a:r>
            <a:r>
              <a:rPr lang="fr-FR" sz="1100" b="1" i="1" dirty="0">
                <a:solidFill>
                  <a:srgbClr val="0000FF"/>
                </a:solidFill>
                <a:latin typeface="+mn-lt"/>
                <a:cs typeface="Arial" panose="020B0604020202020204" pitchFamily="34" charset="0"/>
              </a:rPr>
              <a:t>-In-Conduit-</a:t>
            </a:r>
            <a:r>
              <a:rPr lang="fr-FR" sz="1100" b="1" i="1" dirty="0" err="1">
                <a:solidFill>
                  <a:srgbClr val="0000FF"/>
                </a:solidFill>
                <a:latin typeface="+mn-lt"/>
                <a:cs typeface="Arial" panose="020B0604020202020204" pitchFamily="34" charset="0"/>
              </a:rPr>
              <a:t>Conductor</a:t>
            </a:r>
            <a:r>
              <a:rPr lang="fr-FR" sz="1100" b="1" i="1" dirty="0">
                <a:solidFill>
                  <a:srgbClr val="0000FF"/>
                </a:solidFill>
                <a:latin typeface="+mn-lt"/>
                <a:cs typeface="Arial" panose="020B0604020202020204" pitchFamily="34" charset="0"/>
              </a:rPr>
              <a:t> </a:t>
            </a:r>
            <a:r>
              <a:rPr lang="fr-FR" sz="1100" b="1" i="1" dirty="0" err="1">
                <a:solidFill>
                  <a:srgbClr val="0000FF"/>
                </a:solidFill>
                <a:latin typeface="+mn-lt"/>
                <a:cs typeface="Arial" panose="020B0604020202020204" pitchFamily="34" charset="0"/>
              </a:rPr>
              <a:t>cooling</a:t>
            </a:r>
            <a:r>
              <a:rPr lang="fr-FR" sz="1100" b="1" i="1" dirty="0">
                <a:solidFill>
                  <a:srgbClr val="0000FF"/>
                </a:solidFill>
                <a:latin typeface="+mn-lt"/>
                <a:cs typeface="Arial" panose="020B0604020202020204" pitchFamily="34" charset="0"/>
              </a:rPr>
              <a:t> </a:t>
            </a:r>
            <a:r>
              <a:rPr lang="fr-FR" sz="1100" b="1" i="1" dirty="0" err="1" smtClean="0">
                <a:solidFill>
                  <a:srgbClr val="0000FF"/>
                </a:solidFill>
                <a:latin typeface="+mn-lt"/>
                <a:cs typeface="Arial" panose="020B0604020202020204" pitchFamily="34" charset="0"/>
              </a:rPr>
              <a:t>process</a:t>
            </a:r>
            <a:r>
              <a:rPr lang="fr-FR" sz="1100" b="1" i="1" dirty="0" smtClean="0">
                <a:solidFill>
                  <a:srgbClr val="0000FF"/>
                </a:solidFill>
                <a:latin typeface="+mn-lt"/>
                <a:cs typeface="Arial" panose="020B0604020202020204" pitchFamily="34" charset="0"/>
              </a:rPr>
              <a:t>.</a:t>
            </a:r>
          </a:p>
          <a:p>
            <a:pPr marL="171450" indent="-171450">
              <a:buFont typeface="Wingdings" panose="05000000000000000000" pitchFamily="2" charset="2"/>
              <a:buChar char="ü"/>
            </a:pPr>
            <a:endParaRPr lang="fr-FR" altLang="fr-FR" sz="1100" b="1" i="1" dirty="0">
              <a:solidFill>
                <a:srgbClr val="0000FF"/>
              </a:solidFill>
              <a:latin typeface="+mn-lt"/>
              <a:cs typeface="Arial" panose="020B0604020202020204" pitchFamily="34" charset="0"/>
            </a:endParaRPr>
          </a:p>
          <a:p>
            <a:pPr marL="171450" indent="-171450">
              <a:buFont typeface="Wingdings" panose="05000000000000000000" pitchFamily="2" charset="2"/>
              <a:buChar char="ü"/>
            </a:pPr>
            <a:r>
              <a:rPr lang="en-US" altLang="fr-FR" sz="1200" b="1" i="1" dirty="0" smtClean="0">
                <a:solidFill>
                  <a:srgbClr val="0000FF"/>
                </a:solidFill>
                <a:latin typeface="+mn-lt"/>
                <a:cs typeface="Arial" panose="020B0604020202020204" pitchFamily="34" charset="0"/>
              </a:rPr>
              <a:t>MODELS VALIDATION</a:t>
            </a:r>
          </a:p>
          <a:p>
            <a:pPr marL="171450" indent="-171450">
              <a:buFont typeface="Wingdings" panose="05000000000000000000" pitchFamily="2" charset="2"/>
              <a:buChar char="ü"/>
            </a:pPr>
            <a:r>
              <a:rPr lang="fr-FR" sz="1100" b="1" i="1" dirty="0" smtClean="0">
                <a:solidFill>
                  <a:srgbClr val="0000FF"/>
                </a:solidFill>
                <a:latin typeface="+mn-lt"/>
                <a:cs typeface="Arial" panose="020B0604020202020204" pitchFamily="34" charset="0"/>
              </a:rPr>
              <a:t>Large </a:t>
            </a:r>
            <a:r>
              <a:rPr lang="fr-FR" sz="1100" b="1" i="1" dirty="0" err="1">
                <a:solidFill>
                  <a:srgbClr val="0000FF"/>
                </a:solidFill>
                <a:latin typeface="+mn-lt"/>
                <a:cs typeface="Arial" panose="020B0604020202020204" pitchFamily="34" charset="0"/>
              </a:rPr>
              <a:t>scale</a:t>
            </a:r>
            <a:r>
              <a:rPr lang="fr-FR" sz="1100" b="1" i="1" dirty="0">
                <a:solidFill>
                  <a:srgbClr val="0000FF"/>
                </a:solidFill>
                <a:latin typeface="+mn-lt"/>
                <a:cs typeface="Arial" panose="020B0604020202020204" pitchFamily="34" charset="0"/>
              </a:rPr>
              <a:t> </a:t>
            </a:r>
            <a:r>
              <a:rPr lang="fr-FR" sz="1100" b="1" i="1" dirty="0" err="1">
                <a:solidFill>
                  <a:srgbClr val="0000FF"/>
                </a:solidFill>
                <a:latin typeface="+mn-lt"/>
                <a:cs typeface="Arial" panose="020B0604020202020204" pitchFamily="34" charset="0"/>
              </a:rPr>
              <a:t>models</a:t>
            </a:r>
            <a:r>
              <a:rPr lang="fr-FR" sz="1100" b="1" i="1" dirty="0">
                <a:solidFill>
                  <a:srgbClr val="0000FF"/>
                </a:solidFill>
                <a:latin typeface="+mn-lt"/>
                <a:cs typeface="Arial" panose="020B0604020202020204" pitchFamily="34" charset="0"/>
              </a:rPr>
              <a:t> of the JT-60SA TFC and </a:t>
            </a:r>
            <a:r>
              <a:rPr lang="fr-FR" sz="1100" b="1" i="1" dirty="0" err="1">
                <a:solidFill>
                  <a:srgbClr val="0000FF"/>
                </a:solidFill>
                <a:latin typeface="+mn-lt"/>
                <a:cs typeface="Arial" panose="020B0604020202020204" pitchFamily="34" charset="0"/>
              </a:rPr>
              <a:t>its</a:t>
            </a:r>
            <a:r>
              <a:rPr lang="fr-FR" sz="1100" b="1" i="1" dirty="0">
                <a:solidFill>
                  <a:srgbClr val="0000FF"/>
                </a:solidFill>
                <a:latin typeface="+mn-lt"/>
                <a:cs typeface="Arial" panose="020B0604020202020204" pitchFamily="34" charset="0"/>
              </a:rPr>
              <a:t> </a:t>
            </a:r>
            <a:r>
              <a:rPr lang="fr-FR" sz="1100" b="1" i="1" dirty="0" err="1">
                <a:solidFill>
                  <a:srgbClr val="0000FF"/>
                </a:solidFill>
                <a:latin typeface="+mn-lt"/>
                <a:cs typeface="Arial" panose="020B0604020202020204" pitchFamily="34" charset="0"/>
              </a:rPr>
              <a:t>cryodistribution</a:t>
            </a:r>
            <a:r>
              <a:rPr lang="fr-FR" sz="1100" b="1" i="1" dirty="0">
                <a:solidFill>
                  <a:srgbClr val="0000FF"/>
                </a:solidFill>
                <a:latin typeface="+mn-lt"/>
                <a:cs typeface="Arial" panose="020B0604020202020204" pitchFamily="34" charset="0"/>
              </a:rPr>
              <a:t> </a:t>
            </a:r>
            <a:r>
              <a:rPr lang="fr-FR" sz="1100" b="1" i="1" dirty="0" err="1">
                <a:solidFill>
                  <a:srgbClr val="0000FF"/>
                </a:solidFill>
                <a:latin typeface="+mn-lt"/>
                <a:cs typeface="Arial" panose="020B0604020202020204" pitchFamily="34" charset="0"/>
              </a:rPr>
              <a:t>simulated</a:t>
            </a:r>
            <a:r>
              <a:rPr lang="fr-FR" sz="1100" b="1" i="1" dirty="0">
                <a:solidFill>
                  <a:srgbClr val="0000FF"/>
                </a:solidFill>
                <a:latin typeface="+mn-lt"/>
                <a:cs typeface="Arial" panose="020B0604020202020204" pitchFamily="34" charset="0"/>
              </a:rPr>
              <a:t> the TFC02 </a:t>
            </a:r>
            <a:r>
              <a:rPr lang="fr-FR" sz="1100" b="1" i="1" dirty="0" err="1">
                <a:solidFill>
                  <a:srgbClr val="0000FF"/>
                </a:solidFill>
                <a:latin typeface="+mn-lt"/>
                <a:cs typeface="Arial" panose="020B0604020202020204" pitchFamily="34" charset="0"/>
              </a:rPr>
              <a:t>quench</a:t>
            </a:r>
            <a:r>
              <a:rPr lang="fr-FR" sz="1100" b="1" i="1" dirty="0">
                <a:solidFill>
                  <a:srgbClr val="0000FF"/>
                </a:solidFill>
                <a:latin typeface="+mn-lt"/>
                <a:cs typeface="Arial" panose="020B0604020202020204" pitchFamily="34" charset="0"/>
              </a:rPr>
              <a:t> </a:t>
            </a:r>
            <a:r>
              <a:rPr lang="fr-FR" sz="1100" b="1" i="1" dirty="0" err="1">
                <a:solidFill>
                  <a:srgbClr val="0000FF"/>
                </a:solidFill>
                <a:latin typeface="+mn-lt"/>
                <a:cs typeface="Arial" panose="020B0604020202020204" pitchFamily="34" charset="0"/>
              </a:rPr>
              <a:t>acceptance</a:t>
            </a:r>
            <a:r>
              <a:rPr lang="fr-FR" sz="1100" b="1" i="1" dirty="0">
                <a:solidFill>
                  <a:srgbClr val="0000FF"/>
                </a:solidFill>
                <a:latin typeface="+mn-lt"/>
                <a:cs typeface="Arial" panose="020B0604020202020204" pitchFamily="34" charset="0"/>
              </a:rPr>
              <a:t> test in Cold Test Facility </a:t>
            </a:r>
            <a:r>
              <a:rPr lang="fr-FR" sz="1100" b="1" i="1" dirty="0" err="1">
                <a:solidFill>
                  <a:srgbClr val="0000FF"/>
                </a:solidFill>
                <a:latin typeface="+mn-lt"/>
                <a:cs typeface="Arial" panose="020B0604020202020204" pitchFamily="34" charset="0"/>
              </a:rPr>
              <a:t>using</a:t>
            </a:r>
            <a:r>
              <a:rPr lang="fr-FR" sz="1100" b="1" i="1" dirty="0">
                <a:solidFill>
                  <a:srgbClr val="0000FF"/>
                </a:solidFill>
                <a:latin typeface="+mn-lt"/>
                <a:cs typeface="Arial" panose="020B0604020202020204" pitchFamily="34" charset="0"/>
              </a:rPr>
              <a:t> the </a:t>
            </a:r>
            <a:r>
              <a:rPr lang="fr-FR" sz="1100" b="1" i="1" dirty="0" err="1">
                <a:solidFill>
                  <a:srgbClr val="0000FF"/>
                </a:solidFill>
                <a:latin typeface="+mn-lt"/>
                <a:cs typeface="Arial" panose="020B0604020202020204" pitchFamily="34" charset="0"/>
              </a:rPr>
              <a:t>numerical</a:t>
            </a:r>
            <a:r>
              <a:rPr lang="fr-FR" sz="1100" b="1" i="1" dirty="0">
                <a:solidFill>
                  <a:srgbClr val="0000FF"/>
                </a:solidFill>
                <a:latin typeface="+mn-lt"/>
                <a:cs typeface="Arial" panose="020B0604020202020204" pitchFamily="34" charset="0"/>
              </a:rPr>
              <a:t> code </a:t>
            </a:r>
            <a:r>
              <a:rPr lang="fr-FR" sz="1100" b="1" i="1" dirty="0" err="1">
                <a:solidFill>
                  <a:srgbClr val="0000FF"/>
                </a:solidFill>
                <a:latin typeface="+mn-lt"/>
                <a:cs typeface="Arial" panose="020B0604020202020204" pitchFamily="34" charset="0"/>
              </a:rPr>
              <a:t>SuperMagnet</a:t>
            </a:r>
            <a:r>
              <a:rPr lang="fr-FR" sz="1100" b="1" i="1" dirty="0">
                <a:solidFill>
                  <a:srgbClr val="0000FF"/>
                </a:solidFill>
                <a:latin typeface="+mn-lt"/>
                <a:cs typeface="Arial" panose="020B0604020202020204" pitchFamily="34" charset="0"/>
              </a:rPr>
              <a:t> as </a:t>
            </a:r>
            <a:r>
              <a:rPr lang="fr-FR" sz="1100" b="1" i="1" dirty="0" err="1">
                <a:solidFill>
                  <a:srgbClr val="0000FF"/>
                </a:solidFill>
                <a:latin typeface="+mn-lt"/>
                <a:cs typeface="Arial" panose="020B0604020202020204" pitchFamily="34" charset="0"/>
              </a:rPr>
              <a:t>well</a:t>
            </a:r>
            <a:r>
              <a:rPr lang="fr-FR" sz="1100" b="1" i="1" dirty="0">
                <a:solidFill>
                  <a:srgbClr val="0000FF"/>
                </a:solidFill>
                <a:latin typeface="+mn-lt"/>
                <a:cs typeface="Arial" panose="020B0604020202020204" pitchFamily="34" charset="0"/>
              </a:rPr>
              <a:t> as the </a:t>
            </a:r>
            <a:r>
              <a:rPr lang="fr-FR" sz="1100" b="1" i="1" dirty="0" err="1">
                <a:solidFill>
                  <a:srgbClr val="0000FF"/>
                </a:solidFill>
                <a:latin typeface="+mn-lt"/>
                <a:cs typeface="Arial" panose="020B0604020202020204" pitchFamily="34" charset="0"/>
              </a:rPr>
              <a:t>analytical</a:t>
            </a:r>
            <a:r>
              <a:rPr lang="fr-FR" sz="1100" b="1" i="1" dirty="0">
                <a:solidFill>
                  <a:srgbClr val="0000FF"/>
                </a:solidFill>
                <a:latin typeface="+mn-lt"/>
                <a:cs typeface="Arial" panose="020B0604020202020204" pitchFamily="34" charset="0"/>
              </a:rPr>
              <a:t> STREAM model. </a:t>
            </a:r>
            <a:endParaRPr lang="fr-FR" sz="1100" b="1" i="1" dirty="0" smtClean="0">
              <a:solidFill>
                <a:srgbClr val="0000FF"/>
              </a:solidFill>
              <a:latin typeface="+mn-lt"/>
              <a:cs typeface="Arial" panose="020B0604020202020204" pitchFamily="34" charset="0"/>
            </a:endParaRPr>
          </a:p>
          <a:p>
            <a:pPr marL="171450" indent="-171450">
              <a:buFont typeface="Wingdings" panose="05000000000000000000" pitchFamily="2" charset="2"/>
              <a:buChar char="ü"/>
            </a:pPr>
            <a:r>
              <a:rPr lang="fr-FR" sz="1100" b="1" i="1" dirty="0" err="1" smtClean="0">
                <a:solidFill>
                  <a:srgbClr val="0000FF"/>
                </a:solidFill>
                <a:latin typeface="+mn-lt"/>
                <a:cs typeface="Arial" panose="020B0604020202020204" pitchFamily="34" charset="0"/>
              </a:rPr>
              <a:t>They</a:t>
            </a:r>
            <a:r>
              <a:rPr lang="fr-FR" sz="1100" b="1" i="1" dirty="0" smtClean="0">
                <a:solidFill>
                  <a:srgbClr val="0000FF"/>
                </a:solidFill>
                <a:latin typeface="+mn-lt"/>
                <a:cs typeface="Arial" panose="020B0604020202020204" pitchFamily="34" charset="0"/>
              </a:rPr>
              <a:t> </a:t>
            </a:r>
            <a:r>
              <a:rPr lang="fr-FR" sz="1100" b="1" i="1" dirty="0" err="1">
                <a:solidFill>
                  <a:srgbClr val="0000FF"/>
                </a:solidFill>
                <a:latin typeface="+mn-lt"/>
                <a:cs typeface="Arial" panose="020B0604020202020204" pitchFamily="34" charset="0"/>
              </a:rPr>
              <a:t>proved</a:t>
            </a:r>
            <a:r>
              <a:rPr lang="fr-FR" sz="1100" b="1" i="1" dirty="0">
                <a:solidFill>
                  <a:srgbClr val="0000FF"/>
                </a:solidFill>
                <a:latin typeface="+mn-lt"/>
                <a:cs typeface="Arial" panose="020B0604020202020204" pitchFamily="34" charset="0"/>
              </a:rPr>
              <a:t> </a:t>
            </a:r>
            <a:r>
              <a:rPr lang="fr-FR" sz="1100" b="1" i="1" dirty="0" err="1">
                <a:solidFill>
                  <a:srgbClr val="0000FF"/>
                </a:solidFill>
                <a:latin typeface="+mn-lt"/>
                <a:cs typeface="Arial" panose="020B0604020202020204" pitchFamily="34" charset="0"/>
              </a:rPr>
              <a:t>their</a:t>
            </a:r>
            <a:r>
              <a:rPr lang="fr-FR" sz="1100" b="1" i="1" dirty="0">
                <a:solidFill>
                  <a:srgbClr val="0000FF"/>
                </a:solidFill>
                <a:latin typeface="+mn-lt"/>
                <a:cs typeface="Arial" panose="020B0604020202020204" pitchFamily="34" charset="0"/>
              </a:rPr>
              <a:t> </a:t>
            </a:r>
            <a:r>
              <a:rPr lang="fr-FR" sz="1100" b="1" i="1" dirty="0" err="1">
                <a:solidFill>
                  <a:srgbClr val="0000FF"/>
                </a:solidFill>
                <a:latin typeface="+mn-lt"/>
                <a:cs typeface="Arial" panose="020B0604020202020204" pitchFamily="34" charset="0"/>
              </a:rPr>
              <a:t>robuthness</a:t>
            </a:r>
            <a:r>
              <a:rPr lang="fr-FR" sz="1100" b="1" i="1" dirty="0">
                <a:solidFill>
                  <a:srgbClr val="0000FF"/>
                </a:solidFill>
                <a:latin typeface="+mn-lt"/>
                <a:cs typeface="Arial" panose="020B0604020202020204" pitchFamily="34" charset="0"/>
              </a:rPr>
              <a:t> and </a:t>
            </a:r>
            <a:r>
              <a:rPr lang="fr-FR" sz="1100" b="1" i="1" dirty="0" err="1">
                <a:solidFill>
                  <a:srgbClr val="0000FF"/>
                </a:solidFill>
                <a:latin typeface="+mn-lt"/>
                <a:cs typeface="Arial" panose="020B0604020202020204" pitchFamily="34" charset="0"/>
              </a:rPr>
              <a:t>capacity</a:t>
            </a:r>
            <a:r>
              <a:rPr lang="fr-FR" sz="1100" b="1" i="1" dirty="0">
                <a:solidFill>
                  <a:srgbClr val="0000FF"/>
                </a:solidFill>
                <a:latin typeface="+mn-lt"/>
                <a:cs typeface="Arial" panose="020B0604020202020204" pitchFamily="34" charset="0"/>
              </a:rPr>
              <a:t> to </a:t>
            </a:r>
            <a:r>
              <a:rPr lang="fr-FR" sz="1100" b="1" i="1" dirty="0" err="1">
                <a:solidFill>
                  <a:srgbClr val="0000FF"/>
                </a:solidFill>
                <a:latin typeface="+mn-lt"/>
                <a:cs typeface="Arial" panose="020B0604020202020204" pitchFamily="34" charset="0"/>
              </a:rPr>
              <a:t>simulate</a:t>
            </a:r>
            <a:r>
              <a:rPr lang="fr-FR" sz="1100" b="1" i="1" dirty="0">
                <a:solidFill>
                  <a:srgbClr val="0000FF"/>
                </a:solidFill>
                <a:latin typeface="+mn-lt"/>
                <a:cs typeface="Arial" panose="020B0604020202020204" pitchFamily="34" charset="0"/>
              </a:rPr>
              <a:t> the </a:t>
            </a:r>
            <a:r>
              <a:rPr lang="fr-FR" sz="1100" b="1" i="1" dirty="0" err="1">
                <a:solidFill>
                  <a:srgbClr val="0000FF"/>
                </a:solidFill>
                <a:latin typeface="+mn-lt"/>
                <a:cs typeface="Arial" panose="020B0604020202020204" pitchFamily="34" charset="0"/>
              </a:rPr>
              <a:t>quench</a:t>
            </a:r>
            <a:r>
              <a:rPr lang="fr-FR" sz="1100" b="1" i="1" dirty="0">
                <a:solidFill>
                  <a:srgbClr val="0000FF"/>
                </a:solidFill>
                <a:latin typeface="+mn-lt"/>
                <a:cs typeface="Arial" panose="020B0604020202020204" pitchFamily="34" charset="0"/>
              </a:rPr>
              <a:t> </a:t>
            </a:r>
            <a:r>
              <a:rPr lang="fr-FR" sz="1100" b="1" i="1" dirty="0" err="1">
                <a:solidFill>
                  <a:srgbClr val="0000FF"/>
                </a:solidFill>
                <a:latin typeface="+mn-lt"/>
                <a:cs typeface="Arial" panose="020B0604020202020204" pitchFamily="34" charset="0"/>
              </a:rPr>
              <a:t>phenomenon</a:t>
            </a:r>
            <a:r>
              <a:rPr lang="fr-FR" sz="1100" b="1" i="1" dirty="0">
                <a:solidFill>
                  <a:srgbClr val="0000FF"/>
                </a:solidFill>
                <a:latin typeface="+mn-lt"/>
                <a:cs typeface="Arial" panose="020B0604020202020204" pitchFamily="34" charset="0"/>
              </a:rPr>
              <a:t> </a:t>
            </a:r>
            <a:r>
              <a:rPr lang="fr-FR" sz="1100" b="1" i="1" dirty="0" err="1">
                <a:solidFill>
                  <a:srgbClr val="0000FF"/>
                </a:solidFill>
                <a:latin typeface="+mn-lt"/>
                <a:cs typeface="Arial" panose="020B0604020202020204" pitchFamily="34" charset="0"/>
              </a:rPr>
              <a:t>against</a:t>
            </a:r>
            <a:r>
              <a:rPr lang="fr-FR" sz="1100" b="1" i="1" dirty="0">
                <a:solidFill>
                  <a:srgbClr val="0000FF"/>
                </a:solidFill>
                <a:latin typeface="+mn-lt"/>
                <a:cs typeface="Arial" panose="020B0604020202020204" pitchFamily="34" charset="0"/>
              </a:rPr>
              <a:t> </a:t>
            </a:r>
            <a:r>
              <a:rPr lang="fr-FR" sz="1100" b="1" i="1" dirty="0" err="1">
                <a:solidFill>
                  <a:srgbClr val="0000FF"/>
                </a:solidFill>
                <a:latin typeface="+mn-lt"/>
                <a:cs typeface="Arial" panose="020B0604020202020204" pitchFamily="34" charset="0"/>
              </a:rPr>
              <a:t>experimental</a:t>
            </a:r>
            <a:r>
              <a:rPr lang="fr-FR" sz="1100" b="1" i="1" dirty="0">
                <a:solidFill>
                  <a:srgbClr val="0000FF"/>
                </a:solidFill>
                <a:latin typeface="+mn-lt"/>
                <a:cs typeface="Arial" panose="020B0604020202020204" pitchFamily="34" charset="0"/>
              </a:rPr>
              <a:t> data</a:t>
            </a:r>
            <a:r>
              <a:rPr lang="fr-FR" sz="1100" b="1" i="1" dirty="0" smtClean="0">
                <a:solidFill>
                  <a:srgbClr val="0000FF"/>
                </a:solidFill>
                <a:latin typeface="+mn-lt"/>
                <a:cs typeface="Arial" panose="020B0604020202020204" pitchFamily="34" charset="0"/>
              </a:rPr>
              <a:t>.</a:t>
            </a:r>
            <a:endParaRPr lang="fr-FR" sz="1100" b="1" i="1" dirty="0">
              <a:solidFill>
                <a:srgbClr val="0000FF"/>
              </a:solidFill>
              <a:latin typeface="+mn-lt"/>
              <a:cs typeface="Arial" panose="020B0604020202020204" pitchFamily="34" charset="0"/>
            </a:endParaRPr>
          </a:p>
        </p:txBody>
      </p:sp>
      <p:grpSp>
        <p:nvGrpSpPr>
          <p:cNvPr id="8" name="Groupe 9"/>
          <p:cNvGrpSpPr>
            <a:grpSpLocks noChangeAspect="1"/>
          </p:cNvGrpSpPr>
          <p:nvPr/>
        </p:nvGrpSpPr>
        <p:grpSpPr bwMode="auto">
          <a:xfrm>
            <a:off x="6609512" y="921418"/>
            <a:ext cx="1018628" cy="1006874"/>
            <a:chOff x="6789420" y="723213"/>
            <a:chExt cx="5266898" cy="5204911"/>
          </a:xfrm>
        </p:grpSpPr>
        <p:pic>
          <p:nvPicPr>
            <p:cNvPr id="9" name="Image 1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247681" y="723213"/>
              <a:ext cx="4808637" cy="5204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orme libre 9"/>
            <p:cNvSpPr/>
            <p:nvPr/>
          </p:nvSpPr>
          <p:spPr>
            <a:xfrm>
              <a:off x="6789420" y="763718"/>
              <a:ext cx="2646954" cy="2059010"/>
            </a:xfrm>
            <a:custGeom>
              <a:avLst/>
              <a:gdLst>
                <a:gd name="connsiteX0" fmla="*/ 1920240 w 2647950"/>
                <a:gd name="connsiteY0" fmla="*/ 1935480 h 2057400"/>
                <a:gd name="connsiteX1" fmla="*/ 1798320 w 2647950"/>
                <a:gd name="connsiteY1" fmla="*/ 2015490 h 2057400"/>
                <a:gd name="connsiteX2" fmla="*/ 769620 w 2647950"/>
                <a:gd name="connsiteY2" fmla="*/ 2057400 h 2057400"/>
                <a:gd name="connsiteX3" fmla="*/ 678180 w 2647950"/>
                <a:gd name="connsiteY3" fmla="*/ 2053590 h 2057400"/>
                <a:gd name="connsiteX4" fmla="*/ 621030 w 2647950"/>
                <a:gd name="connsiteY4" fmla="*/ 2049780 h 2057400"/>
                <a:gd name="connsiteX5" fmla="*/ 0 w 2647950"/>
                <a:gd name="connsiteY5" fmla="*/ 1306830 h 2057400"/>
                <a:gd name="connsiteX6" fmla="*/ 15240 w 2647950"/>
                <a:gd name="connsiteY6" fmla="*/ 1276350 h 2057400"/>
                <a:gd name="connsiteX7" fmla="*/ 22860 w 2647950"/>
                <a:gd name="connsiteY7" fmla="*/ 1242060 h 2057400"/>
                <a:gd name="connsiteX8" fmla="*/ 26670 w 2647950"/>
                <a:gd name="connsiteY8" fmla="*/ 1215390 h 2057400"/>
                <a:gd name="connsiteX9" fmla="*/ 308610 w 2647950"/>
                <a:gd name="connsiteY9" fmla="*/ 91440 h 2057400"/>
                <a:gd name="connsiteX10" fmla="*/ 601980 w 2647950"/>
                <a:gd name="connsiteY10" fmla="*/ 0 h 2057400"/>
                <a:gd name="connsiteX11" fmla="*/ 2327910 w 2647950"/>
                <a:gd name="connsiteY11" fmla="*/ 152400 h 2057400"/>
                <a:gd name="connsiteX12" fmla="*/ 2647950 w 2647950"/>
                <a:gd name="connsiteY12" fmla="*/ 609600 h 2057400"/>
                <a:gd name="connsiteX13" fmla="*/ 2503170 w 2647950"/>
                <a:gd name="connsiteY13" fmla="*/ 674370 h 2057400"/>
                <a:gd name="connsiteX14" fmla="*/ 2506980 w 2647950"/>
                <a:gd name="connsiteY14" fmla="*/ 1371600 h 2057400"/>
                <a:gd name="connsiteX15" fmla="*/ 2205990 w 2647950"/>
                <a:gd name="connsiteY15" fmla="*/ 1535430 h 2057400"/>
                <a:gd name="connsiteX16" fmla="*/ 2213610 w 2647950"/>
                <a:gd name="connsiteY16" fmla="*/ 1687830 h 2057400"/>
                <a:gd name="connsiteX17" fmla="*/ 2167890 w 2647950"/>
                <a:gd name="connsiteY17" fmla="*/ 1729740 h 2057400"/>
                <a:gd name="connsiteX18" fmla="*/ 2148840 w 2647950"/>
                <a:gd name="connsiteY18" fmla="*/ 1764030 h 2057400"/>
                <a:gd name="connsiteX19" fmla="*/ 2076450 w 2647950"/>
                <a:gd name="connsiteY19" fmla="*/ 1798320 h 2057400"/>
                <a:gd name="connsiteX20" fmla="*/ 1935480 w 2647950"/>
                <a:gd name="connsiteY20" fmla="*/ 1885950 h 2057400"/>
                <a:gd name="connsiteX21" fmla="*/ 1920240 w 2647950"/>
                <a:gd name="connsiteY21" fmla="*/ 1935480 h 2057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7950" h="2057400">
                  <a:moveTo>
                    <a:pt x="1920240" y="1935480"/>
                  </a:moveTo>
                  <a:lnTo>
                    <a:pt x="1798320" y="2015490"/>
                  </a:lnTo>
                  <a:lnTo>
                    <a:pt x="769620" y="2057400"/>
                  </a:lnTo>
                  <a:lnTo>
                    <a:pt x="678180" y="2053590"/>
                  </a:lnTo>
                  <a:cubicBezTo>
                    <a:pt x="604091" y="2049585"/>
                    <a:pt x="648587" y="2049780"/>
                    <a:pt x="621030" y="2049780"/>
                  </a:cubicBezTo>
                  <a:lnTo>
                    <a:pt x="0" y="1306830"/>
                  </a:lnTo>
                  <a:cubicBezTo>
                    <a:pt x="5080" y="1296670"/>
                    <a:pt x="10871" y="1286835"/>
                    <a:pt x="15240" y="1276350"/>
                  </a:cubicBezTo>
                  <a:cubicBezTo>
                    <a:pt x="17143" y="1271783"/>
                    <a:pt x="22324" y="1245276"/>
                    <a:pt x="22860" y="1242060"/>
                  </a:cubicBezTo>
                  <a:cubicBezTo>
                    <a:pt x="24336" y="1233202"/>
                    <a:pt x="26670" y="1215390"/>
                    <a:pt x="26670" y="1215390"/>
                  </a:cubicBezTo>
                  <a:lnTo>
                    <a:pt x="308610" y="91440"/>
                  </a:lnTo>
                  <a:lnTo>
                    <a:pt x="601980" y="0"/>
                  </a:lnTo>
                  <a:lnTo>
                    <a:pt x="2327910" y="152400"/>
                  </a:lnTo>
                  <a:lnTo>
                    <a:pt x="2647950" y="609600"/>
                  </a:lnTo>
                  <a:lnTo>
                    <a:pt x="2503170" y="674370"/>
                  </a:lnTo>
                  <a:lnTo>
                    <a:pt x="2506980" y="1371600"/>
                  </a:lnTo>
                  <a:lnTo>
                    <a:pt x="2205990" y="1535430"/>
                  </a:lnTo>
                  <a:lnTo>
                    <a:pt x="2213610" y="1687830"/>
                  </a:lnTo>
                  <a:lnTo>
                    <a:pt x="2167890" y="1729740"/>
                  </a:lnTo>
                  <a:lnTo>
                    <a:pt x="2148840" y="1764030"/>
                  </a:lnTo>
                  <a:lnTo>
                    <a:pt x="2076450" y="1798320"/>
                  </a:lnTo>
                  <a:lnTo>
                    <a:pt x="1935480" y="1885950"/>
                  </a:lnTo>
                  <a:lnTo>
                    <a:pt x="1920240" y="193548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1" name="Forme libre 10"/>
            <p:cNvSpPr/>
            <p:nvPr/>
          </p:nvSpPr>
          <p:spPr>
            <a:xfrm>
              <a:off x="8605827" y="4868241"/>
              <a:ext cx="2545665" cy="1019378"/>
            </a:xfrm>
            <a:custGeom>
              <a:avLst/>
              <a:gdLst>
                <a:gd name="connsiteX0" fmla="*/ 0 w 2543175"/>
                <a:gd name="connsiteY0" fmla="*/ 337185 h 1024890"/>
                <a:gd name="connsiteX1" fmla="*/ 0 w 2543175"/>
                <a:gd name="connsiteY1" fmla="*/ 337185 h 1024890"/>
                <a:gd name="connsiteX2" fmla="*/ 156210 w 2543175"/>
                <a:gd name="connsiteY2" fmla="*/ 161925 h 1024890"/>
                <a:gd name="connsiteX3" fmla="*/ 619125 w 2543175"/>
                <a:gd name="connsiteY3" fmla="*/ 106680 h 1024890"/>
                <a:gd name="connsiteX4" fmla="*/ 870585 w 2543175"/>
                <a:gd name="connsiteY4" fmla="*/ 171450 h 1024890"/>
                <a:gd name="connsiteX5" fmla="*/ 889635 w 2543175"/>
                <a:gd name="connsiteY5" fmla="*/ 167640 h 1024890"/>
                <a:gd name="connsiteX6" fmla="*/ 901065 w 2543175"/>
                <a:gd name="connsiteY6" fmla="*/ 163830 h 1024890"/>
                <a:gd name="connsiteX7" fmla="*/ 1009650 w 2543175"/>
                <a:gd name="connsiteY7" fmla="*/ 49530 h 1024890"/>
                <a:gd name="connsiteX8" fmla="*/ 1047750 w 2543175"/>
                <a:gd name="connsiteY8" fmla="*/ 11430 h 1024890"/>
                <a:gd name="connsiteX9" fmla="*/ 1144905 w 2543175"/>
                <a:gd name="connsiteY9" fmla="*/ 0 h 1024890"/>
                <a:gd name="connsiteX10" fmla="*/ 1224915 w 2543175"/>
                <a:gd name="connsiteY10" fmla="*/ 118110 h 1024890"/>
                <a:gd name="connsiteX11" fmla="*/ 1234440 w 2543175"/>
                <a:gd name="connsiteY11" fmla="*/ 142875 h 1024890"/>
                <a:gd name="connsiteX12" fmla="*/ 2543175 w 2543175"/>
                <a:gd name="connsiteY12" fmla="*/ 925830 h 1024890"/>
                <a:gd name="connsiteX13" fmla="*/ 2312670 w 2543175"/>
                <a:gd name="connsiteY13" fmla="*/ 1024890 h 1024890"/>
                <a:gd name="connsiteX14" fmla="*/ 1097280 w 2543175"/>
                <a:gd name="connsiteY14" fmla="*/ 1011555 h 1024890"/>
                <a:gd name="connsiteX15" fmla="*/ 1068705 w 2543175"/>
                <a:gd name="connsiteY15" fmla="*/ 1011555 h 1024890"/>
                <a:gd name="connsiteX16" fmla="*/ 384810 w 2543175"/>
                <a:gd name="connsiteY16" fmla="*/ 927735 h 1024890"/>
                <a:gd name="connsiteX17" fmla="*/ 11430 w 2543175"/>
                <a:gd name="connsiteY17" fmla="*/ 430530 h 1024890"/>
                <a:gd name="connsiteX18" fmla="*/ 0 w 2543175"/>
                <a:gd name="connsiteY18" fmla="*/ 337185 h 1024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543175" h="1024890">
                  <a:moveTo>
                    <a:pt x="0" y="337185"/>
                  </a:moveTo>
                  <a:lnTo>
                    <a:pt x="0" y="337185"/>
                  </a:lnTo>
                  <a:lnTo>
                    <a:pt x="156210" y="161925"/>
                  </a:lnTo>
                  <a:lnTo>
                    <a:pt x="619125" y="106680"/>
                  </a:lnTo>
                  <a:lnTo>
                    <a:pt x="870585" y="171450"/>
                  </a:lnTo>
                  <a:cubicBezTo>
                    <a:pt x="876935" y="170180"/>
                    <a:pt x="883353" y="169211"/>
                    <a:pt x="889635" y="167640"/>
                  </a:cubicBezTo>
                  <a:cubicBezTo>
                    <a:pt x="893531" y="166666"/>
                    <a:pt x="901065" y="163830"/>
                    <a:pt x="901065" y="163830"/>
                  </a:cubicBezTo>
                  <a:lnTo>
                    <a:pt x="1009650" y="49530"/>
                  </a:lnTo>
                  <a:lnTo>
                    <a:pt x="1047750" y="11430"/>
                  </a:lnTo>
                  <a:lnTo>
                    <a:pt x="1144905" y="0"/>
                  </a:lnTo>
                  <a:lnTo>
                    <a:pt x="1224915" y="118110"/>
                  </a:lnTo>
                  <a:cubicBezTo>
                    <a:pt x="1233020" y="140399"/>
                    <a:pt x="1229211" y="132417"/>
                    <a:pt x="1234440" y="142875"/>
                  </a:cubicBezTo>
                  <a:lnTo>
                    <a:pt x="2543175" y="925830"/>
                  </a:lnTo>
                  <a:lnTo>
                    <a:pt x="2312670" y="1024890"/>
                  </a:lnTo>
                  <a:lnTo>
                    <a:pt x="1097280" y="1011555"/>
                  </a:lnTo>
                  <a:lnTo>
                    <a:pt x="1068705" y="1011555"/>
                  </a:lnTo>
                  <a:lnTo>
                    <a:pt x="384810" y="927735"/>
                  </a:lnTo>
                  <a:lnTo>
                    <a:pt x="11430" y="430530"/>
                  </a:lnTo>
                  <a:lnTo>
                    <a:pt x="0" y="33718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grpSp>
      <p:sp>
        <p:nvSpPr>
          <p:cNvPr id="12" name="ZoneTexte 11"/>
          <p:cNvSpPr txBox="1"/>
          <p:nvPr/>
        </p:nvSpPr>
        <p:spPr>
          <a:xfrm>
            <a:off x="6590436" y="1928292"/>
            <a:ext cx="1284908" cy="338554"/>
          </a:xfrm>
          <a:prstGeom prst="rect">
            <a:avLst/>
          </a:prstGeom>
          <a:noFill/>
        </p:spPr>
        <p:txBody>
          <a:bodyPr wrap="square" rtlCol="0">
            <a:spAutoFit/>
          </a:bodyPr>
          <a:lstStyle/>
          <a:p>
            <a:pPr algn="ctr"/>
            <a:r>
              <a:rPr lang="fr-FR" sz="800" i="1" dirty="0" smtClean="0"/>
              <a:t>WEST TFC </a:t>
            </a:r>
            <a:r>
              <a:rPr lang="fr-FR" sz="800" i="1" dirty="0" err="1" smtClean="0"/>
              <a:t>cooled</a:t>
            </a:r>
            <a:r>
              <a:rPr lang="fr-FR" sz="800" i="1" dirty="0" smtClean="0"/>
              <a:t> by </a:t>
            </a:r>
            <a:r>
              <a:rPr lang="fr-FR" sz="800" i="1" dirty="0" err="1" smtClean="0"/>
              <a:t>superfluid</a:t>
            </a:r>
            <a:r>
              <a:rPr lang="fr-FR" sz="800" i="1" dirty="0" smtClean="0"/>
              <a:t> </a:t>
            </a:r>
            <a:r>
              <a:rPr lang="fr-FR" sz="800" i="1" dirty="0" err="1" smtClean="0"/>
              <a:t>helium</a:t>
            </a:r>
            <a:r>
              <a:rPr lang="fr-FR" sz="800" i="1" dirty="0" smtClean="0"/>
              <a:t> bath </a:t>
            </a:r>
            <a:endParaRPr lang="fr-FR" sz="800" i="1" dirty="0"/>
          </a:p>
        </p:txBody>
      </p:sp>
      <p:pic>
        <p:nvPicPr>
          <p:cNvPr id="13" name="Imag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90808" y="940618"/>
            <a:ext cx="1068728" cy="805571"/>
          </a:xfrm>
          <a:prstGeom prst="rect">
            <a:avLst/>
          </a:prstGeom>
        </p:spPr>
      </p:pic>
      <p:sp>
        <p:nvSpPr>
          <p:cNvPr id="14" name="ZoneTexte 13"/>
          <p:cNvSpPr txBox="1"/>
          <p:nvPr/>
        </p:nvSpPr>
        <p:spPr>
          <a:xfrm>
            <a:off x="7842357" y="1939214"/>
            <a:ext cx="1120791" cy="461665"/>
          </a:xfrm>
          <a:prstGeom prst="rect">
            <a:avLst/>
          </a:prstGeom>
          <a:noFill/>
        </p:spPr>
        <p:txBody>
          <a:bodyPr wrap="square" rtlCol="0">
            <a:spAutoFit/>
          </a:bodyPr>
          <a:lstStyle/>
          <a:p>
            <a:pPr algn="ctr"/>
            <a:r>
              <a:rPr lang="fr-FR" sz="800" i="1" dirty="0" smtClean="0"/>
              <a:t>CICC </a:t>
            </a:r>
            <a:r>
              <a:rPr lang="fr-FR" sz="800" i="1" dirty="0" err="1" smtClean="0"/>
              <a:t>cooled</a:t>
            </a:r>
            <a:r>
              <a:rPr lang="fr-FR" sz="800" i="1" dirty="0" smtClean="0"/>
              <a:t> by</a:t>
            </a:r>
            <a:r>
              <a:rPr lang="fr-FR" sz="800" i="1" dirty="0"/>
              <a:t> </a:t>
            </a:r>
            <a:r>
              <a:rPr lang="fr-FR" sz="800" i="1" dirty="0" err="1"/>
              <a:t>supercritical</a:t>
            </a:r>
            <a:r>
              <a:rPr lang="fr-FR" sz="800" i="1" dirty="0"/>
              <a:t> </a:t>
            </a:r>
            <a:r>
              <a:rPr lang="fr-FR" sz="800" i="1" dirty="0" err="1"/>
              <a:t>helium</a:t>
            </a:r>
            <a:r>
              <a:rPr lang="fr-FR" sz="800" i="1" dirty="0"/>
              <a:t> </a:t>
            </a:r>
            <a:r>
              <a:rPr lang="fr-FR" sz="800" i="1" dirty="0" err="1"/>
              <a:t>forced</a:t>
            </a:r>
            <a:r>
              <a:rPr lang="fr-FR" sz="800" i="1" dirty="0"/>
              <a:t>-flow</a:t>
            </a:r>
            <a:r>
              <a:rPr lang="fr-FR" sz="800" i="1" dirty="0" smtClean="0"/>
              <a:t> </a:t>
            </a:r>
            <a:endParaRPr lang="fr-FR" sz="800" i="1" dirty="0"/>
          </a:p>
        </p:txBody>
      </p:sp>
    </p:spTree>
    <p:extLst>
      <p:ext uri="{BB962C8B-B14F-4D97-AF65-F5344CB8AC3E}">
        <p14:creationId xmlns:p14="http://schemas.microsoft.com/office/powerpoint/2010/main" val="166401404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0580" y="6756"/>
            <a:ext cx="6172200" cy="565146"/>
          </a:xfrm>
        </p:spPr>
        <p:txBody>
          <a:bodyPr/>
          <a:lstStyle/>
          <a:p>
            <a:r>
              <a:rPr lang="fr-FR" dirty="0">
                <a:solidFill>
                  <a:srgbClr val="C00000"/>
                </a:solidFill>
              </a:rPr>
              <a:t>CONCLUSION THERMOHYDRAULICS MODELS: </a:t>
            </a:r>
            <a:br>
              <a:rPr lang="fr-FR" dirty="0">
                <a:solidFill>
                  <a:srgbClr val="C00000"/>
                </a:solidFill>
              </a:rPr>
            </a:br>
            <a:r>
              <a:rPr lang="fr-FR" dirty="0">
                <a:solidFill>
                  <a:srgbClr val="C00000"/>
                </a:solidFill>
              </a:rPr>
              <a:t>JT-60SA </a:t>
            </a:r>
            <a:r>
              <a:rPr lang="fr-FR" dirty="0" smtClean="0">
                <a:solidFill>
                  <a:srgbClr val="C00000"/>
                </a:solidFill>
              </a:rPr>
              <a:t>WPSA WORK PLAN (2023-2025)</a:t>
            </a:r>
            <a:endParaRPr lang="fr-FR" dirty="0"/>
          </a:p>
        </p:txBody>
      </p:sp>
      <p:sp>
        <p:nvSpPr>
          <p:cNvPr id="5" name="Espace réservé du numéro de diapositive 4"/>
          <p:cNvSpPr>
            <a:spLocks noGrp="1"/>
          </p:cNvSpPr>
          <p:nvPr>
            <p:ph type="sldNum" sz="quarter" idx="4"/>
          </p:nvPr>
        </p:nvSpPr>
        <p:spPr/>
        <p:txBody>
          <a:bodyPr/>
          <a:lstStyle/>
          <a:p>
            <a:pPr algn="ctr"/>
            <a:fld id="{854A34C9-9A4B-6445-85E1-F779B5E87362}" type="slidenum">
              <a:rPr lang="fr-FR" sz="700" smtClean="0">
                <a:solidFill>
                  <a:schemeClr val="bg1"/>
                </a:solidFill>
                <a:latin typeface="Arial" charset="0"/>
                <a:ea typeface="Arial" charset="0"/>
                <a:cs typeface="Arial" charset="0"/>
              </a:rPr>
              <a:pPr algn="ctr"/>
              <a:t>23</a:t>
            </a:fld>
            <a:endParaRPr lang="fr-FR" sz="700" dirty="0">
              <a:solidFill>
                <a:schemeClr val="bg1"/>
              </a:solidFill>
              <a:latin typeface="Arial" charset="0"/>
              <a:ea typeface="Arial" charset="0"/>
              <a:cs typeface="Arial" charset="0"/>
            </a:endParaRPr>
          </a:p>
        </p:txBody>
      </p:sp>
      <p:pic>
        <p:nvPicPr>
          <p:cNvPr id="4" name="Image 3"/>
          <p:cNvPicPr>
            <a:picLocks noChangeAspect="1"/>
          </p:cNvPicPr>
          <p:nvPr/>
        </p:nvPicPr>
        <p:blipFill>
          <a:blip r:embed="rId2"/>
          <a:stretch>
            <a:fillRect/>
          </a:stretch>
        </p:blipFill>
        <p:spPr>
          <a:xfrm>
            <a:off x="100014" y="710211"/>
            <a:ext cx="8831716" cy="2845158"/>
          </a:xfrm>
          <a:prstGeom prst="rect">
            <a:avLst/>
          </a:prstGeom>
        </p:spPr>
      </p:pic>
      <p:sp>
        <p:nvSpPr>
          <p:cNvPr id="3" name="Rectangle 2"/>
          <p:cNvSpPr/>
          <p:nvPr/>
        </p:nvSpPr>
        <p:spPr>
          <a:xfrm>
            <a:off x="6204857" y="1804307"/>
            <a:ext cx="2726873" cy="391886"/>
          </a:xfrm>
          <a:prstGeom prst="rect">
            <a:avLst/>
          </a:prstGeom>
          <a:noFill/>
          <a:ln w="2540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7" name="Titre 1"/>
          <p:cNvSpPr txBox="1">
            <a:spLocks/>
          </p:cNvSpPr>
          <p:nvPr/>
        </p:nvSpPr>
        <p:spPr>
          <a:xfrm>
            <a:off x="6204857" y="1560302"/>
            <a:ext cx="1011673" cy="288147"/>
          </a:xfrm>
          <a:prstGeom prst="rect">
            <a:avLst/>
          </a:prstGeom>
        </p:spPr>
        <p:txBody>
          <a:bodyPr vert="horz" wrap="square" lIns="91440" tIns="36000" rIns="91440" bIns="36000" rtlCol="0" anchor="ctr">
            <a:spAutoFit/>
          </a:bodyPr>
          <a:lstStyle>
            <a:lvl1pPr algn="l" defTabSz="457200" rtl="0" eaLnBrk="1" latinLnBrk="0" hangingPunct="1">
              <a:spcBef>
                <a:spcPct val="0"/>
              </a:spcBef>
              <a:buNone/>
              <a:defRPr sz="1600" b="1" kern="1200">
                <a:solidFill>
                  <a:schemeClr val="tx1">
                    <a:lumMod val="50000"/>
                    <a:lumOff val="50000"/>
                  </a:schemeClr>
                </a:solidFill>
                <a:latin typeface="+mj-lt"/>
                <a:ea typeface="+mj-ea"/>
                <a:cs typeface="+mj-cs"/>
              </a:defRPr>
            </a:lvl1pPr>
          </a:lstStyle>
          <a:p>
            <a:pPr marL="285750" indent="-285750">
              <a:buFont typeface="Wingdings" panose="05000000000000000000" pitchFamily="2" charset="2"/>
              <a:buChar char="ü"/>
            </a:pPr>
            <a:r>
              <a:rPr lang="fr-FR" sz="1400" dirty="0" smtClean="0">
                <a:solidFill>
                  <a:srgbClr val="C00000"/>
                </a:solidFill>
              </a:rPr>
              <a:t>2023</a:t>
            </a:r>
            <a:endParaRPr lang="fr-FR" sz="1400" dirty="0"/>
          </a:p>
        </p:txBody>
      </p:sp>
    </p:spTree>
    <p:extLst>
      <p:ext uri="{BB962C8B-B14F-4D97-AF65-F5344CB8AC3E}">
        <p14:creationId xmlns:p14="http://schemas.microsoft.com/office/powerpoint/2010/main" val="6174408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925011" y="145692"/>
            <a:ext cx="5291138" cy="407194"/>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l" rtl="0" eaLnBrk="0" fontAlgn="base" hangingPunct="0">
              <a:spcBef>
                <a:spcPct val="0"/>
              </a:spcBef>
              <a:spcAft>
                <a:spcPct val="0"/>
              </a:spcAft>
              <a:defRPr sz="2200" b="1" kern="1200" cap="all">
                <a:solidFill>
                  <a:schemeClr val="bg1"/>
                </a:solidFill>
                <a:latin typeface="+mj-lt"/>
                <a:ea typeface="+mj-ea"/>
                <a:cs typeface="+mj-cs"/>
              </a:defRPr>
            </a:lvl1pPr>
            <a:lvl2pPr algn="l" rtl="0" eaLnBrk="0" fontAlgn="base" hangingPunct="0">
              <a:spcBef>
                <a:spcPct val="0"/>
              </a:spcBef>
              <a:spcAft>
                <a:spcPct val="0"/>
              </a:spcAft>
              <a:defRPr sz="2200" b="1">
                <a:solidFill>
                  <a:schemeClr val="bg1"/>
                </a:solidFill>
                <a:latin typeface="Arial" charset="0"/>
              </a:defRPr>
            </a:lvl2pPr>
            <a:lvl3pPr algn="l" rtl="0" eaLnBrk="0" fontAlgn="base" hangingPunct="0">
              <a:spcBef>
                <a:spcPct val="0"/>
              </a:spcBef>
              <a:spcAft>
                <a:spcPct val="0"/>
              </a:spcAft>
              <a:defRPr sz="2200" b="1">
                <a:solidFill>
                  <a:schemeClr val="bg1"/>
                </a:solidFill>
                <a:latin typeface="Arial" charset="0"/>
              </a:defRPr>
            </a:lvl3pPr>
            <a:lvl4pPr algn="l" rtl="0" eaLnBrk="0" fontAlgn="base" hangingPunct="0">
              <a:spcBef>
                <a:spcPct val="0"/>
              </a:spcBef>
              <a:spcAft>
                <a:spcPct val="0"/>
              </a:spcAft>
              <a:defRPr sz="2200" b="1">
                <a:solidFill>
                  <a:schemeClr val="bg1"/>
                </a:solidFill>
                <a:latin typeface="Arial" charset="0"/>
              </a:defRPr>
            </a:lvl4pPr>
            <a:lvl5pPr algn="l" rtl="0" eaLnBrk="0" fontAlgn="base" hangingPunct="0">
              <a:spcBef>
                <a:spcPct val="0"/>
              </a:spcBef>
              <a:spcAft>
                <a:spcPct val="0"/>
              </a:spcAft>
              <a:defRPr sz="2200" b="1">
                <a:solidFill>
                  <a:schemeClr val="bg1"/>
                </a:solidFill>
                <a:latin typeface="Arial" charset="0"/>
              </a:defRPr>
            </a:lvl5pPr>
            <a:lvl6pPr marL="457200" algn="l" rtl="0" eaLnBrk="1" fontAlgn="base" hangingPunct="1">
              <a:spcBef>
                <a:spcPct val="0"/>
              </a:spcBef>
              <a:spcAft>
                <a:spcPct val="0"/>
              </a:spcAft>
              <a:defRPr sz="2200" b="1">
                <a:solidFill>
                  <a:schemeClr val="bg1"/>
                </a:solidFill>
                <a:latin typeface="Arial" charset="0"/>
              </a:defRPr>
            </a:lvl6pPr>
            <a:lvl7pPr marL="914400" algn="l" rtl="0" eaLnBrk="1" fontAlgn="base" hangingPunct="1">
              <a:spcBef>
                <a:spcPct val="0"/>
              </a:spcBef>
              <a:spcAft>
                <a:spcPct val="0"/>
              </a:spcAft>
              <a:defRPr sz="2200" b="1">
                <a:solidFill>
                  <a:schemeClr val="bg1"/>
                </a:solidFill>
                <a:latin typeface="Arial" charset="0"/>
              </a:defRPr>
            </a:lvl7pPr>
            <a:lvl8pPr marL="1371600" algn="l" rtl="0" eaLnBrk="1" fontAlgn="base" hangingPunct="1">
              <a:spcBef>
                <a:spcPct val="0"/>
              </a:spcBef>
              <a:spcAft>
                <a:spcPct val="0"/>
              </a:spcAft>
              <a:defRPr sz="2200" b="1">
                <a:solidFill>
                  <a:schemeClr val="bg1"/>
                </a:solidFill>
                <a:latin typeface="Arial" charset="0"/>
              </a:defRPr>
            </a:lvl8pPr>
            <a:lvl9pPr marL="1828800" algn="l" rtl="0" eaLnBrk="1" fontAlgn="base" hangingPunct="1">
              <a:spcBef>
                <a:spcPct val="0"/>
              </a:spcBef>
              <a:spcAft>
                <a:spcPct val="0"/>
              </a:spcAft>
              <a:defRPr sz="2200" b="1">
                <a:solidFill>
                  <a:schemeClr val="bg1"/>
                </a:solidFill>
                <a:latin typeface="Arial" charset="0"/>
              </a:defRPr>
            </a:lvl9pPr>
          </a:lstStyle>
          <a:p>
            <a:pPr>
              <a:defRPr/>
            </a:pPr>
            <a:r>
              <a:rPr lang="en-GB" altLang="fr-FR" sz="1500" dirty="0" smtClean="0">
                <a:solidFill>
                  <a:srgbClr val="C00000"/>
                </a:solidFill>
              </a:rPr>
              <a:t>CEA TOOL &amp; TEAM</a:t>
            </a:r>
            <a:endParaRPr lang="fr-FR" altLang="fr-FR" sz="1500" dirty="0">
              <a:solidFill>
                <a:srgbClr val="C00000"/>
              </a:solidFill>
            </a:endParaRPr>
          </a:p>
        </p:txBody>
      </p:sp>
      <p:sp>
        <p:nvSpPr>
          <p:cNvPr id="3" name="Espace réservé du contenu 4"/>
          <p:cNvSpPr txBox="1">
            <a:spLocks/>
          </p:cNvSpPr>
          <p:nvPr/>
        </p:nvSpPr>
        <p:spPr>
          <a:xfrm>
            <a:off x="130024" y="743154"/>
            <a:ext cx="8801705" cy="3706382"/>
          </a:xfrm>
          <a:prstGeom prst="rect">
            <a:avLst/>
          </a:prstGeom>
        </p:spPr>
        <p:txBody>
          <a:bodyPr/>
          <a:lstStyle>
            <a:lvl1pPr marL="923925" algn="l" rtl="0" eaLnBrk="0" fontAlgn="base" hangingPunct="0">
              <a:spcBef>
                <a:spcPct val="0"/>
              </a:spcBef>
              <a:spcAft>
                <a:spcPts val="400"/>
              </a:spcAft>
              <a:buFont typeface="Arial" charset="0"/>
              <a:defRPr sz="2200" kern="1200">
                <a:solidFill>
                  <a:schemeClr val="tx2"/>
                </a:solidFill>
                <a:latin typeface="+mn-lt"/>
                <a:ea typeface="+mn-ea"/>
                <a:cs typeface="+mn-cs"/>
              </a:defRPr>
            </a:lvl1pPr>
            <a:lvl2pPr marL="360363" indent="-360363" algn="l" rtl="0" eaLnBrk="0" fontAlgn="base" hangingPunct="0">
              <a:lnSpc>
                <a:spcPts val="2000"/>
              </a:lnSpc>
              <a:spcBef>
                <a:spcPct val="0"/>
              </a:spcBef>
              <a:spcAft>
                <a:spcPct val="0"/>
              </a:spcAft>
              <a:buSzPct val="90000"/>
              <a:buBlip>
                <a:blip r:embed="rId2"/>
              </a:buBlip>
              <a:defRPr sz="1600" kern="1200">
                <a:solidFill>
                  <a:srgbClr val="666666"/>
                </a:solidFill>
                <a:latin typeface="+mn-lt"/>
                <a:ea typeface="+mn-ea"/>
                <a:cs typeface="+mn-cs"/>
              </a:defRPr>
            </a:lvl2pPr>
            <a:lvl3pPr marL="361950" algn="l" rtl="0" eaLnBrk="0" fontAlgn="base" hangingPunct="0">
              <a:lnSpc>
                <a:spcPts val="2000"/>
              </a:lnSpc>
              <a:spcBef>
                <a:spcPct val="0"/>
              </a:spcBef>
              <a:spcAft>
                <a:spcPct val="0"/>
              </a:spcAft>
              <a:buSzPct val="36000"/>
              <a:buFont typeface="Arial" charset="0"/>
              <a:defRPr sz="1600" kern="1200">
                <a:solidFill>
                  <a:srgbClr val="666666"/>
                </a:solidFill>
                <a:latin typeface="+mn-lt"/>
                <a:ea typeface="+mn-ea"/>
                <a:cs typeface="+mn-cs"/>
              </a:defRPr>
            </a:lvl3pPr>
            <a:lvl4pPr marL="1009650" indent="-238125" algn="l" rtl="0" eaLnBrk="0" fontAlgn="base" hangingPunct="0">
              <a:lnSpc>
                <a:spcPts val="2000"/>
              </a:lnSpc>
              <a:spcBef>
                <a:spcPct val="0"/>
              </a:spcBef>
              <a:spcAft>
                <a:spcPct val="0"/>
              </a:spcAft>
              <a:buClr>
                <a:srgbClr val="666666"/>
              </a:buClr>
              <a:buSzPct val="36000"/>
              <a:buBlip>
                <a:blip r:embed="rId3"/>
              </a:buBlip>
              <a:defRPr sz="1600" kern="1200">
                <a:solidFill>
                  <a:srgbClr val="666666"/>
                </a:solidFill>
                <a:latin typeface="+mn-lt"/>
                <a:ea typeface="+mn-ea"/>
                <a:cs typeface="+mn-cs"/>
              </a:defRPr>
            </a:lvl4pPr>
            <a:lvl5pPr marL="1133475" indent="-114300" algn="l" rtl="0" eaLnBrk="0" fontAlgn="base" hangingPunct="0">
              <a:lnSpc>
                <a:spcPts val="2000"/>
              </a:lnSpc>
              <a:spcBef>
                <a:spcPct val="0"/>
              </a:spcBef>
              <a:spcAft>
                <a:spcPct val="0"/>
              </a:spcAft>
              <a:buClr>
                <a:srgbClr val="666666"/>
              </a:buClr>
              <a:buFont typeface="Arial" charset="0"/>
              <a:buChar char="-"/>
              <a:defRPr sz="1600" kern="1200">
                <a:solidFill>
                  <a:srgbClr val="666666"/>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eaLnBrk="1" hangingPunct="1">
              <a:spcAft>
                <a:spcPct val="0"/>
              </a:spcAft>
            </a:pPr>
            <a:r>
              <a:rPr lang="en-US" altLang="fr-FR" sz="1300" b="1" dirty="0" smtClean="0">
                <a:solidFill>
                  <a:schemeClr val="accent3">
                    <a:lumMod val="50000"/>
                  </a:schemeClr>
                </a:solidFill>
                <a:ea typeface="Times" pitchFamily="18" charset="0"/>
                <a:cs typeface="Times" pitchFamily="18" charset="0"/>
              </a:rPr>
              <a:t>ITER TOOL: </a:t>
            </a:r>
          </a:p>
          <a:p>
            <a:pPr marL="0" eaLnBrk="1" hangingPunct="1">
              <a:spcAft>
                <a:spcPct val="0"/>
              </a:spcAft>
            </a:pPr>
            <a:r>
              <a:rPr lang="en-US" altLang="fr-FR" sz="1300" b="1" dirty="0" smtClean="0">
                <a:solidFill>
                  <a:schemeClr val="accent3">
                    <a:lumMod val="50000"/>
                  </a:schemeClr>
                </a:solidFill>
                <a:ea typeface="Times" pitchFamily="18" charset="0"/>
                <a:cs typeface="Times" pitchFamily="18" charset="0"/>
              </a:rPr>
              <a:t>- SUPERMAGNET Reference Code, Only one tool maintained </a:t>
            </a:r>
            <a:r>
              <a:rPr lang="en-US" altLang="fr-FR" sz="1300" b="1" dirty="0" smtClean="0">
                <a:solidFill>
                  <a:schemeClr val="accent3">
                    <a:lumMod val="50000"/>
                  </a:schemeClr>
                </a:solidFill>
                <a:ea typeface="Times" pitchFamily="18" charset="0"/>
                <a:cs typeface="Times" pitchFamily="18" charset="0"/>
                <a:sym typeface="Wingdings" panose="05000000000000000000" pitchFamily="2" charset="2"/>
              </a:rPr>
              <a:t> Important Risks on Calculations Results</a:t>
            </a:r>
            <a:endParaRPr lang="en-US" altLang="fr-FR" sz="1300" b="1" dirty="0" smtClean="0">
              <a:solidFill>
                <a:schemeClr val="accent3">
                  <a:lumMod val="50000"/>
                </a:schemeClr>
              </a:solidFill>
              <a:ea typeface="Times" pitchFamily="18" charset="0"/>
              <a:cs typeface="Times" pitchFamily="18" charset="0"/>
            </a:endParaRPr>
          </a:p>
          <a:p>
            <a:pPr marL="0" eaLnBrk="1" hangingPunct="1">
              <a:spcAft>
                <a:spcPct val="0"/>
              </a:spcAft>
            </a:pPr>
            <a:endParaRPr lang="en-US" altLang="fr-FR" sz="1300" b="1" dirty="0">
              <a:solidFill>
                <a:schemeClr val="accent3">
                  <a:lumMod val="50000"/>
                </a:schemeClr>
              </a:solidFill>
              <a:ea typeface="Times" pitchFamily="18" charset="0"/>
              <a:cs typeface="Times" pitchFamily="18" charset="0"/>
            </a:endParaRPr>
          </a:p>
          <a:p>
            <a:pPr marL="0" eaLnBrk="1" hangingPunct="1">
              <a:spcAft>
                <a:spcPct val="0"/>
              </a:spcAft>
            </a:pPr>
            <a:r>
              <a:rPr lang="en-US" altLang="fr-FR" sz="1300" b="1" dirty="0" smtClean="0">
                <a:solidFill>
                  <a:schemeClr val="accent3">
                    <a:lumMod val="50000"/>
                  </a:schemeClr>
                </a:solidFill>
                <a:ea typeface="Times" pitchFamily="18" charset="0"/>
                <a:cs typeface="Times" pitchFamily="18" charset="0"/>
              </a:rPr>
              <a:t>CEA TOOL:</a:t>
            </a:r>
          </a:p>
          <a:p>
            <a:pPr marL="171450" indent="-171450" eaLnBrk="1" hangingPunct="1">
              <a:spcAft>
                <a:spcPct val="0"/>
              </a:spcAft>
              <a:buFontTx/>
              <a:buChar char="-"/>
            </a:pPr>
            <a:r>
              <a:rPr lang="en-US" altLang="fr-FR" sz="1300" b="1" dirty="0" smtClean="0">
                <a:solidFill>
                  <a:schemeClr val="accent3">
                    <a:lumMod val="50000"/>
                  </a:schemeClr>
                </a:solidFill>
                <a:ea typeface="Times" pitchFamily="18" charset="0"/>
                <a:cs typeface="Times" pitchFamily="18" charset="0"/>
              </a:rPr>
              <a:t>on MATHWORKS Environment (</a:t>
            </a:r>
            <a:r>
              <a:rPr lang="en-US" altLang="fr-FR" sz="1300" b="1" dirty="0" err="1" smtClean="0">
                <a:solidFill>
                  <a:schemeClr val="accent3">
                    <a:lumMod val="50000"/>
                  </a:schemeClr>
                </a:solidFill>
                <a:ea typeface="Times" pitchFamily="18" charset="0"/>
                <a:cs typeface="Times" pitchFamily="18" charset="0"/>
              </a:rPr>
              <a:t>Matlab</a:t>
            </a:r>
            <a:r>
              <a:rPr lang="en-US" altLang="fr-FR" sz="1300" b="1" dirty="0" smtClean="0">
                <a:solidFill>
                  <a:schemeClr val="accent3">
                    <a:lumMod val="50000"/>
                  </a:schemeClr>
                </a:solidFill>
                <a:ea typeface="Times" pitchFamily="18" charset="0"/>
                <a:cs typeface="Times" pitchFamily="18" charset="0"/>
              </a:rPr>
              <a:t>, Simulink, Simscape, etc…..): only one platform</a:t>
            </a:r>
          </a:p>
          <a:p>
            <a:pPr marL="171450" indent="-171450" eaLnBrk="1" hangingPunct="1">
              <a:spcAft>
                <a:spcPct val="0"/>
              </a:spcAft>
              <a:buFontTx/>
              <a:buChar char="-"/>
            </a:pPr>
            <a:r>
              <a:rPr lang="en-US" altLang="fr-FR" sz="1300" b="1" dirty="0">
                <a:solidFill>
                  <a:schemeClr val="accent3">
                    <a:lumMod val="50000"/>
                  </a:schemeClr>
                </a:solidFill>
                <a:ea typeface="Times" pitchFamily="18" charset="0"/>
                <a:cs typeface="Times" pitchFamily="18" charset="0"/>
              </a:rPr>
              <a:t>For OPERATION (</a:t>
            </a:r>
            <a:r>
              <a:rPr lang="en-US" altLang="fr-FR" sz="1300" b="1" dirty="0" smtClean="0">
                <a:solidFill>
                  <a:schemeClr val="accent3">
                    <a:lumMod val="50000"/>
                  </a:schemeClr>
                </a:solidFill>
                <a:ea typeface="Times" pitchFamily="18" charset="0"/>
                <a:cs typeface="Times" pitchFamily="18" charset="0"/>
              </a:rPr>
              <a:t>Simcryogenics</a:t>
            </a:r>
            <a:r>
              <a:rPr lang="en-US" altLang="fr-FR" sz="1300" b="1" dirty="0">
                <a:solidFill>
                  <a:schemeClr val="accent3">
                    <a:lumMod val="50000"/>
                  </a:schemeClr>
                </a:solidFill>
                <a:ea typeface="Times" pitchFamily="18" charset="0"/>
                <a:cs typeface="Times" pitchFamily="18" charset="0"/>
              </a:rPr>
              <a:t>, ST-AM) as well as QUENCH &amp; SAFETY (STREAM, potentially Upgraded </a:t>
            </a:r>
            <a:r>
              <a:rPr lang="en-US" altLang="fr-FR" sz="1300" b="1" dirty="0" smtClean="0">
                <a:solidFill>
                  <a:schemeClr val="accent3">
                    <a:lumMod val="50000"/>
                  </a:schemeClr>
                </a:solidFill>
                <a:ea typeface="Times" pitchFamily="18" charset="0"/>
                <a:cs typeface="Times" pitchFamily="18" charset="0"/>
              </a:rPr>
              <a:t>Simcryogenics)</a:t>
            </a:r>
          </a:p>
          <a:p>
            <a:pPr marL="171450" indent="-171450" eaLnBrk="1" hangingPunct="1">
              <a:spcAft>
                <a:spcPct val="0"/>
              </a:spcAft>
              <a:buFontTx/>
              <a:buChar char="-"/>
            </a:pPr>
            <a:r>
              <a:rPr lang="en-US" altLang="fr-FR" sz="1300" b="1" dirty="0" smtClean="0">
                <a:solidFill>
                  <a:schemeClr val="accent3">
                    <a:lumMod val="50000"/>
                  </a:schemeClr>
                </a:solidFill>
                <a:ea typeface="Times" pitchFamily="18" charset="0"/>
                <a:cs typeface="Times" pitchFamily="18" charset="0"/>
              </a:rPr>
              <a:t>Tool based on modules: basic &amp; elementary functions &amp; “bricks” (for modeling some Cryogenics components, </a:t>
            </a:r>
            <a:r>
              <a:rPr lang="en-US" altLang="fr-FR" sz="1300" b="1" dirty="0" err="1" smtClean="0">
                <a:solidFill>
                  <a:schemeClr val="accent3">
                    <a:lumMod val="50000"/>
                  </a:schemeClr>
                </a:solidFill>
                <a:ea typeface="Times" pitchFamily="18" charset="0"/>
                <a:cs typeface="Times" pitchFamily="18" charset="0"/>
              </a:rPr>
              <a:t>THermohydraulics</a:t>
            </a:r>
            <a:r>
              <a:rPr lang="en-US" altLang="fr-FR" sz="1300" b="1" dirty="0" smtClean="0">
                <a:solidFill>
                  <a:schemeClr val="accent3">
                    <a:lumMod val="50000"/>
                  </a:schemeClr>
                </a:solidFill>
                <a:ea typeface="Times" pitchFamily="18" charset="0"/>
                <a:cs typeface="Times" pitchFamily="18" charset="0"/>
              </a:rPr>
              <a:t> phenomena, Electrical Properties, Quench Propagation, etc…..) </a:t>
            </a:r>
            <a:r>
              <a:rPr lang="en-US" altLang="fr-FR" sz="1300" b="1" dirty="0" smtClean="0">
                <a:solidFill>
                  <a:schemeClr val="accent3">
                    <a:lumMod val="50000"/>
                  </a:schemeClr>
                </a:solidFill>
                <a:ea typeface="Times" pitchFamily="18" charset="0"/>
                <a:cs typeface="Times" pitchFamily="18" charset="0"/>
                <a:sym typeface="Wingdings" panose="05000000000000000000" pitchFamily="2" charset="2"/>
              </a:rPr>
              <a:t> “bricks” </a:t>
            </a:r>
            <a:r>
              <a:rPr lang="en-US" altLang="fr-FR" sz="1300" b="1" dirty="0" smtClean="0">
                <a:solidFill>
                  <a:schemeClr val="accent3">
                    <a:lumMod val="50000"/>
                  </a:schemeClr>
                </a:solidFill>
                <a:ea typeface="Times" pitchFamily="18" charset="0"/>
                <a:cs typeface="Times" pitchFamily="18" charset="0"/>
              </a:rPr>
              <a:t>exchangeable in CEA Team</a:t>
            </a:r>
          </a:p>
          <a:p>
            <a:pPr marL="171450" indent="-171450" eaLnBrk="1" hangingPunct="1">
              <a:spcAft>
                <a:spcPct val="0"/>
              </a:spcAft>
              <a:buFontTx/>
              <a:buChar char="-"/>
            </a:pPr>
            <a:r>
              <a:rPr lang="en-US" altLang="fr-FR" sz="1300" b="1" dirty="0" smtClean="0">
                <a:solidFill>
                  <a:schemeClr val="accent3">
                    <a:lumMod val="50000"/>
                  </a:schemeClr>
                </a:solidFill>
                <a:ea typeface="Times" pitchFamily="18" charset="0"/>
                <a:cs typeface="Times" pitchFamily="18" charset="0"/>
              </a:rPr>
              <a:t>Tool submitting to evolution &amp; upgrades (with additional phenomena, ex: radial transverse heat transfer from Case to WP)</a:t>
            </a:r>
          </a:p>
          <a:p>
            <a:pPr marL="171450" indent="-171450" eaLnBrk="1" hangingPunct="1">
              <a:spcAft>
                <a:spcPct val="0"/>
              </a:spcAft>
              <a:buFontTx/>
              <a:buChar char="-"/>
            </a:pPr>
            <a:r>
              <a:rPr lang="en-US" altLang="fr-FR" sz="1300" b="1" dirty="0">
                <a:solidFill>
                  <a:schemeClr val="accent3">
                    <a:lumMod val="50000"/>
                  </a:schemeClr>
                </a:solidFill>
                <a:ea typeface="Times" pitchFamily="18" charset="0"/>
                <a:cs typeface="Times" pitchFamily="18" charset="0"/>
              </a:rPr>
              <a:t>T</a:t>
            </a:r>
            <a:r>
              <a:rPr lang="en-US" altLang="fr-FR" sz="1300" b="1" dirty="0" smtClean="0">
                <a:solidFill>
                  <a:schemeClr val="accent3">
                    <a:lumMod val="50000"/>
                  </a:schemeClr>
                </a:solidFill>
                <a:ea typeface="Times" pitchFamily="18" charset="0"/>
                <a:cs typeface="Times" pitchFamily="18" charset="0"/>
              </a:rPr>
              <a:t>ool with rapid execution time duration (useful for Magnets Operation with Cryogenic System &amp; Refrigerator models)</a:t>
            </a:r>
          </a:p>
          <a:p>
            <a:pPr marL="171450" indent="-171450" eaLnBrk="1" hangingPunct="1">
              <a:spcAft>
                <a:spcPct val="0"/>
              </a:spcAft>
              <a:buFontTx/>
              <a:buChar char="-"/>
            </a:pPr>
            <a:r>
              <a:rPr lang="en-US" altLang="fr-FR" sz="1300" b="1" dirty="0" smtClean="0">
                <a:solidFill>
                  <a:schemeClr val="accent3">
                    <a:lumMod val="50000"/>
                  </a:schemeClr>
                </a:solidFill>
                <a:ea typeface="Times" pitchFamily="18" charset="0"/>
                <a:cs typeface="Times" pitchFamily="18" charset="0"/>
              </a:rPr>
              <a:t>Already existing partly applied models (for JT-60SA or EU-DEMO)</a:t>
            </a:r>
          </a:p>
          <a:p>
            <a:pPr marL="171450" indent="-171450" eaLnBrk="1" hangingPunct="1">
              <a:spcAft>
                <a:spcPct val="0"/>
              </a:spcAft>
              <a:buFontTx/>
              <a:buChar char="-"/>
            </a:pPr>
            <a:r>
              <a:rPr lang="en-US" altLang="fr-FR" sz="1300" b="1" dirty="0" smtClean="0">
                <a:solidFill>
                  <a:schemeClr val="accent3">
                    <a:lumMod val="50000"/>
                  </a:schemeClr>
                </a:solidFill>
                <a:ea typeface="Times" pitchFamily="18" charset="0"/>
                <a:cs typeface="Times" pitchFamily="18" charset="0"/>
              </a:rPr>
              <a:t>Models Consolidation for applied operation and safety modelling (comparison of CEA Tool Results &amp; </a:t>
            </a:r>
            <a:r>
              <a:rPr lang="en-US" altLang="fr-FR" sz="1300" b="1" dirty="0" err="1" smtClean="0">
                <a:solidFill>
                  <a:schemeClr val="accent3">
                    <a:lumMod val="50000"/>
                  </a:schemeClr>
                </a:solidFill>
                <a:ea typeface="Times" pitchFamily="18" charset="0"/>
                <a:cs typeface="Times" pitchFamily="18" charset="0"/>
              </a:rPr>
              <a:t>SuperMagnet</a:t>
            </a:r>
            <a:r>
              <a:rPr lang="en-US" altLang="fr-FR" sz="1300" b="1" dirty="0" smtClean="0">
                <a:solidFill>
                  <a:schemeClr val="accent3">
                    <a:lumMod val="50000"/>
                  </a:schemeClr>
                </a:solidFill>
                <a:ea typeface="Times" pitchFamily="18" charset="0"/>
                <a:cs typeface="Times" pitchFamily="18" charset="0"/>
              </a:rPr>
              <a:t> Results with Measurements)</a:t>
            </a:r>
          </a:p>
          <a:p>
            <a:pPr marL="171450" indent="-171450" eaLnBrk="1" hangingPunct="1">
              <a:spcAft>
                <a:spcPct val="0"/>
              </a:spcAft>
              <a:buFontTx/>
              <a:buChar char="-"/>
            </a:pPr>
            <a:r>
              <a:rPr lang="en-US" altLang="fr-FR" sz="1300" b="1" dirty="0" smtClean="0">
                <a:solidFill>
                  <a:schemeClr val="accent3">
                    <a:lumMod val="50000"/>
                  </a:schemeClr>
                </a:solidFill>
                <a:ea typeface="Times" pitchFamily="18" charset="0"/>
                <a:cs typeface="Times" pitchFamily="18" charset="0"/>
                <a:sym typeface="Wingdings" panose="05000000000000000000" pitchFamily="2" charset="2"/>
              </a:rPr>
              <a:t> RAPID EXECUTION TOOL (Aim: Once minute)</a:t>
            </a:r>
            <a:endParaRPr lang="en-US" altLang="fr-FR" sz="1300" b="1" dirty="0" smtClean="0">
              <a:solidFill>
                <a:schemeClr val="accent3">
                  <a:lumMod val="50000"/>
                </a:schemeClr>
              </a:solidFill>
              <a:ea typeface="Times" pitchFamily="18" charset="0"/>
              <a:cs typeface="Times" pitchFamily="18" charset="0"/>
            </a:endParaRPr>
          </a:p>
          <a:p>
            <a:pPr marL="171450" indent="-171450" eaLnBrk="1" hangingPunct="1">
              <a:spcAft>
                <a:spcPct val="0"/>
              </a:spcAft>
              <a:buFontTx/>
              <a:buChar char="-"/>
            </a:pPr>
            <a:endParaRPr lang="en-US" altLang="fr-FR" sz="1300" b="1" dirty="0" smtClean="0">
              <a:solidFill>
                <a:schemeClr val="accent3">
                  <a:lumMod val="50000"/>
                </a:schemeClr>
              </a:solidFill>
              <a:ea typeface="Times" pitchFamily="18" charset="0"/>
              <a:cs typeface="Times" pitchFamily="18" charset="0"/>
            </a:endParaRPr>
          </a:p>
          <a:p>
            <a:pPr marL="0" eaLnBrk="1" hangingPunct="1">
              <a:spcAft>
                <a:spcPct val="0"/>
              </a:spcAft>
            </a:pPr>
            <a:r>
              <a:rPr lang="en-US" altLang="fr-FR" sz="1300" b="1" dirty="0" smtClean="0">
                <a:solidFill>
                  <a:schemeClr val="accent3">
                    <a:lumMod val="50000"/>
                  </a:schemeClr>
                </a:solidFill>
                <a:ea typeface="Times" pitchFamily="18" charset="0"/>
                <a:cs typeface="Times" pitchFamily="18" charset="0"/>
              </a:rPr>
              <a:t>CEA </a:t>
            </a:r>
            <a:r>
              <a:rPr lang="en-US" altLang="fr-FR" sz="1300" b="1" dirty="0">
                <a:solidFill>
                  <a:schemeClr val="accent3">
                    <a:lumMod val="50000"/>
                  </a:schemeClr>
                </a:solidFill>
                <a:ea typeface="Times" pitchFamily="18" charset="0"/>
                <a:cs typeface="Times" pitchFamily="18" charset="0"/>
              </a:rPr>
              <a:t>TEAM </a:t>
            </a:r>
          </a:p>
          <a:p>
            <a:pPr marL="171450" indent="-171450" eaLnBrk="1" hangingPunct="1">
              <a:spcAft>
                <a:spcPct val="0"/>
              </a:spcAft>
              <a:buFontTx/>
              <a:buChar char="-"/>
            </a:pPr>
            <a:r>
              <a:rPr lang="en-US" altLang="fr-FR" sz="1300" b="1" dirty="0">
                <a:solidFill>
                  <a:schemeClr val="accent3">
                    <a:lumMod val="50000"/>
                  </a:schemeClr>
                </a:solidFill>
                <a:ea typeface="Times" pitchFamily="18" charset="0"/>
                <a:cs typeface="Times" pitchFamily="18" charset="0"/>
              </a:rPr>
              <a:t>for JT-60SA WPSA Modelling: DSBT (F. </a:t>
            </a:r>
            <a:r>
              <a:rPr lang="en-US" altLang="fr-FR" sz="1300" b="1" dirty="0" smtClean="0">
                <a:solidFill>
                  <a:schemeClr val="accent3">
                    <a:lumMod val="50000"/>
                  </a:schemeClr>
                </a:solidFill>
                <a:ea typeface="Times" pitchFamily="18" charset="0"/>
                <a:cs typeface="Times" pitchFamily="18" charset="0"/>
              </a:rPr>
              <a:t>Bonne &amp; F. Michel) </a:t>
            </a:r>
            <a:r>
              <a:rPr lang="en-US" altLang="fr-FR" sz="1300" b="1" dirty="0">
                <a:solidFill>
                  <a:schemeClr val="accent3">
                    <a:lumMod val="50000"/>
                  </a:schemeClr>
                </a:solidFill>
                <a:ea typeface="Times" pitchFamily="18" charset="0"/>
                <a:cs typeface="Times" pitchFamily="18" charset="0"/>
              </a:rPr>
              <a:t>&amp; IRFM (S. Nicollet)</a:t>
            </a:r>
          </a:p>
          <a:p>
            <a:pPr marL="171450" indent="-171450" eaLnBrk="1" hangingPunct="1">
              <a:spcAft>
                <a:spcPct val="0"/>
              </a:spcAft>
              <a:buFontTx/>
              <a:buChar char="-"/>
            </a:pPr>
            <a:r>
              <a:rPr lang="en-US" altLang="fr-FR" sz="1300" b="1" dirty="0">
                <a:solidFill>
                  <a:schemeClr val="accent3">
                    <a:lumMod val="50000"/>
                  </a:schemeClr>
                </a:solidFill>
                <a:ea typeface="Times" pitchFamily="18" charset="0"/>
                <a:cs typeface="Times" pitchFamily="18" charset="0"/>
              </a:rPr>
              <a:t>Competences in </a:t>
            </a:r>
            <a:r>
              <a:rPr lang="en-US" altLang="fr-FR" sz="1300" b="1" dirty="0" smtClean="0">
                <a:solidFill>
                  <a:schemeClr val="accent3">
                    <a:lumMod val="50000"/>
                  </a:schemeClr>
                </a:solidFill>
                <a:ea typeface="Times" pitchFamily="18" charset="0"/>
                <a:cs typeface="Times" pitchFamily="18" charset="0"/>
              </a:rPr>
              <a:t>Cryogenics, </a:t>
            </a:r>
            <a:r>
              <a:rPr lang="en-US" altLang="fr-FR" sz="1300" b="1" dirty="0" err="1" smtClean="0">
                <a:solidFill>
                  <a:schemeClr val="accent3">
                    <a:lumMod val="50000"/>
                  </a:schemeClr>
                </a:solidFill>
                <a:ea typeface="Times" pitchFamily="18" charset="0"/>
                <a:cs typeface="Times" pitchFamily="18" charset="0"/>
              </a:rPr>
              <a:t>Thermohydraulics</a:t>
            </a:r>
            <a:r>
              <a:rPr lang="en-US" altLang="fr-FR" sz="1300" b="1" dirty="0" smtClean="0">
                <a:solidFill>
                  <a:schemeClr val="accent3">
                    <a:lumMod val="50000"/>
                  </a:schemeClr>
                </a:solidFill>
                <a:ea typeface="Times" pitchFamily="18" charset="0"/>
                <a:cs typeface="Times" pitchFamily="18" charset="0"/>
              </a:rPr>
              <a:t>, </a:t>
            </a:r>
            <a:r>
              <a:rPr lang="en-US" altLang="fr-FR" sz="1300" b="1" dirty="0">
                <a:solidFill>
                  <a:schemeClr val="accent3">
                    <a:lumMod val="50000"/>
                  </a:schemeClr>
                </a:solidFill>
                <a:ea typeface="Times" pitchFamily="18" charset="0"/>
                <a:cs typeface="Times" pitchFamily="18" charset="0"/>
              </a:rPr>
              <a:t>as well as in Superconducting Magnets</a:t>
            </a:r>
          </a:p>
          <a:p>
            <a:pPr marL="0" eaLnBrk="1" hangingPunct="1">
              <a:spcAft>
                <a:spcPct val="0"/>
              </a:spcAft>
            </a:pPr>
            <a:endParaRPr lang="en-US" altLang="fr-FR" sz="1300" b="1" dirty="0">
              <a:solidFill>
                <a:schemeClr val="accent3">
                  <a:lumMod val="50000"/>
                </a:schemeClr>
              </a:solidFill>
              <a:ea typeface="Times" pitchFamily="18" charset="0"/>
              <a:cs typeface="Times" pitchFamily="18" charset="0"/>
            </a:endParaRPr>
          </a:p>
        </p:txBody>
      </p:sp>
    </p:spTree>
    <p:extLst>
      <p:ext uri="{BB962C8B-B14F-4D97-AF65-F5344CB8AC3E}">
        <p14:creationId xmlns:p14="http://schemas.microsoft.com/office/powerpoint/2010/main" val="27388840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 name="Groupe 70">
            <a:extLst>
              <a:ext uri="{FF2B5EF4-FFF2-40B4-BE49-F238E27FC236}">
                <a16:creationId xmlns:a16="http://schemas.microsoft.com/office/drawing/2014/main" id="{7D33B44C-D4AB-4437-B61B-D444B93AC893}"/>
              </a:ext>
            </a:extLst>
          </p:cNvPr>
          <p:cNvGrpSpPr/>
          <p:nvPr/>
        </p:nvGrpSpPr>
        <p:grpSpPr>
          <a:xfrm>
            <a:off x="4646545" y="646163"/>
            <a:ext cx="2913584" cy="2912763"/>
            <a:chOff x="0" y="0"/>
            <a:chExt cx="4972050" cy="5172075"/>
          </a:xfrm>
        </p:grpSpPr>
        <p:grpSp>
          <p:nvGrpSpPr>
            <p:cNvPr id="72" name="Groupe 71">
              <a:extLst>
                <a:ext uri="{FF2B5EF4-FFF2-40B4-BE49-F238E27FC236}">
                  <a16:creationId xmlns:a16="http://schemas.microsoft.com/office/drawing/2014/main" id="{1C1AE330-5494-47DC-89A4-D33338971F3B}"/>
                </a:ext>
              </a:extLst>
            </p:cNvPr>
            <p:cNvGrpSpPr/>
            <p:nvPr/>
          </p:nvGrpSpPr>
          <p:grpSpPr>
            <a:xfrm>
              <a:off x="0" y="0"/>
              <a:ext cx="4972050" cy="5172075"/>
              <a:chOff x="0" y="0"/>
              <a:chExt cx="4972050" cy="5172075"/>
            </a:xfrm>
          </p:grpSpPr>
          <p:grpSp>
            <p:nvGrpSpPr>
              <p:cNvPr id="74" name="Groupe 73">
                <a:extLst>
                  <a:ext uri="{FF2B5EF4-FFF2-40B4-BE49-F238E27FC236}">
                    <a16:creationId xmlns:a16="http://schemas.microsoft.com/office/drawing/2014/main" id="{717E1916-7B9A-4CA4-ADAB-92B79DF3C2CB}"/>
                  </a:ext>
                </a:extLst>
              </p:cNvPr>
              <p:cNvGrpSpPr/>
              <p:nvPr/>
            </p:nvGrpSpPr>
            <p:grpSpPr>
              <a:xfrm>
                <a:off x="0" y="0"/>
                <a:ext cx="4972050" cy="5172075"/>
                <a:chOff x="0" y="0"/>
                <a:chExt cx="4972050" cy="5172075"/>
              </a:xfrm>
            </p:grpSpPr>
            <p:grpSp>
              <p:nvGrpSpPr>
                <p:cNvPr id="76" name="Groupe 75">
                  <a:extLst>
                    <a:ext uri="{FF2B5EF4-FFF2-40B4-BE49-F238E27FC236}">
                      <a16:creationId xmlns:a16="http://schemas.microsoft.com/office/drawing/2014/main" id="{24A02DB9-84BE-4ABF-941D-E2382CFF7445}"/>
                    </a:ext>
                  </a:extLst>
                </p:cNvPr>
                <p:cNvGrpSpPr/>
                <p:nvPr/>
              </p:nvGrpSpPr>
              <p:grpSpPr>
                <a:xfrm>
                  <a:off x="0" y="0"/>
                  <a:ext cx="4972050" cy="5172075"/>
                  <a:chOff x="0" y="0"/>
                  <a:chExt cx="4972050" cy="5172075"/>
                </a:xfrm>
              </p:grpSpPr>
              <p:grpSp>
                <p:nvGrpSpPr>
                  <p:cNvPr id="78" name="Groupe 77">
                    <a:extLst>
                      <a:ext uri="{FF2B5EF4-FFF2-40B4-BE49-F238E27FC236}">
                        <a16:creationId xmlns:a16="http://schemas.microsoft.com/office/drawing/2014/main" id="{439956EC-EA76-45CD-A16D-4613F252297B}"/>
                      </a:ext>
                    </a:extLst>
                  </p:cNvPr>
                  <p:cNvGrpSpPr/>
                  <p:nvPr/>
                </p:nvGrpSpPr>
                <p:grpSpPr>
                  <a:xfrm>
                    <a:off x="0" y="0"/>
                    <a:ext cx="4972050" cy="5172075"/>
                    <a:chOff x="0" y="0"/>
                    <a:chExt cx="4972050" cy="5172075"/>
                  </a:xfrm>
                </p:grpSpPr>
                <p:grpSp>
                  <p:nvGrpSpPr>
                    <p:cNvPr id="80" name="Groupe 79">
                      <a:extLst>
                        <a:ext uri="{FF2B5EF4-FFF2-40B4-BE49-F238E27FC236}">
                          <a16:creationId xmlns:a16="http://schemas.microsoft.com/office/drawing/2014/main" id="{49679251-CE02-4775-8CAF-63799507B2A7}"/>
                        </a:ext>
                      </a:extLst>
                    </p:cNvPr>
                    <p:cNvGrpSpPr/>
                    <p:nvPr/>
                  </p:nvGrpSpPr>
                  <p:grpSpPr>
                    <a:xfrm>
                      <a:off x="0" y="0"/>
                      <a:ext cx="4972050" cy="5172075"/>
                      <a:chOff x="0" y="0"/>
                      <a:chExt cx="4972050" cy="5172075"/>
                    </a:xfrm>
                  </p:grpSpPr>
                  <p:grpSp>
                    <p:nvGrpSpPr>
                      <p:cNvPr id="82" name="Groupe 81">
                        <a:extLst>
                          <a:ext uri="{FF2B5EF4-FFF2-40B4-BE49-F238E27FC236}">
                            <a16:creationId xmlns:a16="http://schemas.microsoft.com/office/drawing/2014/main" id="{36CDFA57-4707-4281-B33F-C8B14158226A}"/>
                          </a:ext>
                        </a:extLst>
                      </p:cNvPr>
                      <p:cNvGrpSpPr/>
                      <p:nvPr/>
                    </p:nvGrpSpPr>
                    <p:grpSpPr>
                      <a:xfrm>
                        <a:off x="0" y="0"/>
                        <a:ext cx="4972050" cy="5172075"/>
                        <a:chOff x="0" y="0"/>
                        <a:chExt cx="4972050" cy="5172075"/>
                      </a:xfrm>
                    </p:grpSpPr>
                    <p:grpSp>
                      <p:nvGrpSpPr>
                        <p:cNvPr id="84" name="Groupe 83">
                          <a:extLst>
                            <a:ext uri="{FF2B5EF4-FFF2-40B4-BE49-F238E27FC236}">
                              <a16:creationId xmlns:a16="http://schemas.microsoft.com/office/drawing/2014/main" id="{6D2B682D-F2A0-4EAE-A428-2704A7D0F70B}"/>
                            </a:ext>
                          </a:extLst>
                        </p:cNvPr>
                        <p:cNvGrpSpPr/>
                        <p:nvPr/>
                      </p:nvGrpSpPr>
                      <p:grpSpPr>
                        <a:xfrm>
                          <a:off x="0" y="0"/>
                          <a:ext cx="4972050" cy="5172075"/>
                          <a:chOff x="0" y="0"/>
                          <a:chExt cx="4972050" cy="5172075"/>
                        </a:xfrm>
                      </p:grpSpPr>
                      <p:grpSp>
                        <p:nvGrpSpPr>
                          <p:cNvPr id="86" name="Groupe 85">
                            <a:extLst>
                              <a:ext uri="{FF2B5EF4-FFF2-40B4-BE49-F238E27FC236}">
                                <a16:creationId xmlns:a16="http://schemas.microsoft.com/office/drawing/2014/main" id="{ECE2DFA3-1FBC-4CB8-A85D-8E1A9E0DDD52}"/>
                              </a:ext>
                            </a:extLst>
                          </p:cNvPr>
                          <p:cNvGrpSpPr/>
                          <p:nvPr/>
                        </p:nvGrpSpPr>
                        <p:grpSpPr>
                          <a:xfrm>
                            <a:off x="0" y="0"/>
                            <a:ext cx="4972050" cy="5172075"/>
                            <a:chOff x="0" y="0"/>
                            <a:chExt cx="4972050" cy="5172075"/>
                          </a:xfrm>
                        </p:grpSpPr>
                        <p:grpSp>
                          <p:nvGrpSpPr>
                            <p:cNvPr id="88" name="Groupe 87">
                              <a:extLst>
                                <a:ext uri="{FF2B5EF4-FFF2-40B4-BE49-F238E27FC236}">
                                  <a16:creationId xmlns:a16="http://schemas.microsoft.com/office/drawing/2014/main" id="{5728318C-1D24-430A-A2CE-8F1224E035F3}"/>
                                </a:ext>
                              </a:extLst>
                            </p:cNvPr>
                            <p:cNvGrpSpPr/>
                            <p:nvPr/>
                          </p:nvGrpSpPr>
                          <p:grpSpPr>
                            <a:xfrm>
                              <a:off x="0" y="0"/>
                              <a:ext cx="4972050" cy="5172075"/>
                              <a:chOff x="0" y="0"/>
                              <a:chExt cx="4972050" cy="5172075"/>
                            </a:xfrm>
                          </p:grpSpPr>
                          <p:grpSp>
                            <p:nvGrpSpPr>
                              <p:cNvPr id="90" name="Groupe 89">
                                <a:extLst>
                                  <a:ext uri="{FF2B5EF4-FFF2-40B4-BE49-F238E27FC236}">
                                    <a16:creationId xmlns:a16="http://schemas.microsoft.com/office/drawing/2014/main" id="{C7C9914C-76D3-4865-99EF-0418593625B3}"/>
                                  </a:ext>
                                </a:extLst>
                              </p:cNvPr>
                              <p:cNvGrpSpPr/>
                              <p:nvPr/>
                            </p:nvGrpSpPr>
                            <p:grpSpPr>
                              <a:xfrm>
                                <a:off x="0" y="0"/>
                                <a:ext cx="4972050" cy="5172075"/>
                                <a:chOff x="0" y="0"/>
                                <a:chExt cx="4972050" cy="5172075"/>
                              </a:xfrm>
                            </p:grpSpPr>
                            <p:pic>
                              <p:nvPicPr>
                                <p:cNvPr id="92" name="Image 91">
                                  <a:extLst>
                                    <a:ext uri="{FF2B5EF4-FFF2-40B4-BE49-F238E27FC236}">
                                      <a16:creationId xmlns:a16="http://schemas.microsoft.com/office/drawing/2014/main" id="{041880C8-9ADA-4487-98E9-475913A56F5E}"/>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4972050" cy="5172075"/>
                                </a:xfrm>
                                <a:prstGeom prst="rect">
                                  <a:avLst/>
                                </a:prstGeom>
                                <a:noFill/>
                                <a:ln>
                                  <a:noFill/>
                                </a:ln>
                              </p:spPr>
                            </p:pic>
                            <p:sp>
                              <p:nvSpPr>
                                <p:cNvPr id="93" name="Rectangle 92">
                                  <a:extLst>
                                    <a:ext uri="{FF2B5EF4-FFF2-40B4-BE49-F238E27FC236}">
                                      <a16:creationId xmlns:a16="http://schemas.microsoft.com/office/drawing/2014/main" id="{560ED2B4-CEAA-4435-AE1F-34B2A4D6B890}"/>
                                    </a:ext>
                                  </a:extLst>
                                </p:cNvPr>
                                <p:cNvSpPr/>
                                <p:nvPr/>
                              </p:nvSpPr>
                              <p:spPr>
                                <a:xfrm>
                                  <a:off x="2390775" y="638175"/>
                                  <a:ext cx="381000" cy="466725"/>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fr-FR" sz="1350"/>
                                </a:p>
                              </p:txBody>
                            </p:sp>
                            <p:sp>
                              <p:nvSpPr>
                                <p:cNvPr id="94" name="Rectangle 93">
                                  <a:extLst>
                                    <a:ext uri="{FF2B5EF4-FFF2-40B4-BE49-F238E27FC236}">
                                      <a16:creationId xmlns:a16="http://schemas.microsoft.com/office/drawing/2014/main" id="{DCF9FD9D-955E-4959-AF55-BDFFAE3B271D}"/>
                                    </a:ext>
                                  </a:extLst>
                                </p:cNvPr>
                                <p:cNvSpPr/>
                                <p:nvPr/>
                              </p:nvSpPr>
                              <p:spPr>
                                <a:xfrm>
                                  <a:off x="1981200" y="1533525"/>
                                  <a:ext cx="1009650" cy="114300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fr-FR" sz="1350"/>
                                </a:p>
                              </p:txBody>
                            </p:sp>
                            <p:sp>
                              <p:nvSpPr>
                                <p:cNvPr id="95" name="Rectangle 94">
                                  <a:extLst>
                                    <a:ext uri="{FF2B5EF4-FFF2-40B4-BE49-F238E27FC236}">
                                      <a16:creationId xmlns:a16="http://schemas.microsoft.com/office/drawing/2014/main" id="{DD3274EF-F179-4153-B03C-679C8BF3EEE1}"/>
                                    </a:ext>
                                  </a:extLst>
                                </p:cNvPr>
                                <p:cNvSpPr/>
                                <p:nvPr/>
                              </p:nvSpPr>
                              <p:spPr>
                                <a:xfrm>
                                  <a:off x="2505075" y="3676650"/>
                                  <a:ext cx="266700" cy="466725"/>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fr-FR" sz="1350"/>
                                </a:p>
                              </p:txBody>
                            </p:sp>
                            <p:sp>
                              <p:nvSpPr>
                                <p:cNvPr id="96" name="Rectangle 95">
                                  <a:extLst>
                                    <a:ext uri="{FF2B5EF4-FFF2-40B4-BE49-F238E27FC236}">
                                      <a16:creationId xmlns:a16="http://schemas.microsoft.com/office/drawing/2014/main" id="{B74DBFBA-080D-47E0-B755-670162608E06}"/>
                                    </a:ext>
                                  </a:extLst>
                                </p:cNvPr>
                                <p:cNvSpPr/>
                                <p:nvPr/>
                              </p:nvSpPr>
                              <p:spPr>
                                <a:xfrm>
                                  <a:off x="1752600" y="4067175"/>
                                  <a:ext cx="285750" cy="15240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fr-FR" sz="1350"/>
                                </a:p>
                              </p:txBody>
                            </p:sp>
                            <p:sp>
                              <p:nvSpPr>
                                <p:cNvPr id="97" name="Rectangle 96">
                                  <a:extLst>
                                    <a:ext uri="{FF2B5EF4-FFF2-40B4-BE49-F238E27FC236}">
                                      <a16:creationId xmlns:a16="http://schemas.microsoft.com/office/drawing/2014/main" id="{088505D2-ECEB-4B67-9A9E-1C4BB1B7A090}"/>
                                    </a:ext>
                                  </a:extLst>
                                </p:cNvPr>
                                <p:cNvSpPr/>
                                <p:nvPr/>
                              </p:nvSpPr>
                              <p:spPr>
                                <a:xfrm>
                                  <a:off x="1209675" y="4457700"/>
                                  <a:ext cx="1381125" cy="628650"/>
                                </a:xfrm>
                                <a:prstGeom prst="rect">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fr-FR" sz="1350"/>
                                </a:p>
                              </p:txBody>
                            </p:sp>
                            <p:sp>
                              <p:nvSpPr>
                                <p:cNvPr id="98" name="Rectangle 97">
                                  <a:extLst>
                                    <a:ext uri="{FF2B5EF4-FFF2-40B4-BE49-F238E27FC236}">
                                      <a16:creationId xmlns:a16="http://schemas.microsoft.com/office/drawing/2014/main" id="{1106330E-DC3E-44B1-A425-FB3F042010C6}"/>
                                    </a:ext>
                                  </a:extLst>
                                </p:cNvPr>
                                <p:cNvSpPr/>
                                <p:nvPr/>
                              </p:nvSpPr>
                              <p:spPr>
                                <a:xfrm>
                                  <a:off x="1666875" y="504825"/>
                                  <a:ext cx="666750" cy="695325"/>
                                </a:xfrm>
                                <a:prstGeom prst="rect">
                                  <a:avLst/>
                                </a:prstGeom>
                                <a:no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fr-FR" sz="1350"/>
                                </a:p>
                              </p:txBody>
                            </p:sp>
                            <p:sp>
                              <p:nvSpPr>
                                <p:cNvPr id="99" name="Rectangle 98">
                                  <a:extLst>
                                    <a:ext uri="{FF2B5EF4-FFF2-40B4-BE49-F238E27FC236}">
                                      <a16:creationId xmlns:a16="http://schemas.microsoft.com/office/drawing/2014/main" id="{7DAC4E11-F38E-4006-871F-EFADB1941AAA}"/>
                                    </a:ext>
                                  </a:extLst>
                                </p:cNvPr>
                                <p:cNvSpPr/>
                                <p:nvPr/>
                              </p:nvSpPr>
                              <p:spPr>
                                <a:xfrm>
                                  <a:off x="3219450" y="504825"/>
                                  <a:ext cx="647700" cy="628650"/>
                                </a:xfrm>
                                <a:prstGeom prst="rect">
                                  <a:avLst/>
                                </a:prstGeom>
                                <a:no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fr-FR" sz="1350"/>
                                </a:p>
                              </p:txBody>
                            </p:sp>
                            <p:sp>
                              <p:nvSpPr>
                                <p:cNvPr id="100" name="Rectangle 99">
                                  <a:extLst>
                                    <a:ext uri="{FF2B5EF4-FFF2-40B4-BE49-F238E27FC236}">
                                      <a16:creationId xmlns:a16="http://schemas.microsoft.com/office/drawing/2014/main" id="{C9DB2BD1-8E1A-4F42-8295-6562D435C433}"/>
                                    </a:ext>
                                  </a:extLst>
                                </p:cNvPr>
                                <p:cNvSpPr/>
                                <p:nvPr/>
                              </p:nvSpPr>
                              <p:spPr>
                                <a:xfrm>
                                  <a:off x="285750" y="638175"/>
                                  <a:ext cx="590550" cy="714375"/>
                                </a:xfrm>
                                <a:prstGeom prst="rect">
                                  <a:avLst/>
                                </a:prstGeom>
                                <a:no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fr-FR" sz="1350"/>
                                </a:p>
                              </p:txBody>
                            </p:sp>
                            <p:sp>
                              <p:nvSpPr>
                                <p:cNvPr id="101" name="Rectangle 100">
                                  <a:extLst>
                                    <a:ext uri="{FF2B5EF4-FFF2-40B4-BE49-F238E27FC236}">
                                      <a16:creationId xmlns:a16="http://schemas.microsoft.com/office/drawing/2014/main" id="{5369BE11-ACBB-4E14-AF15-159E12974600}"/>
                                    </a:ext>
                                  </a:extLst>
                                </p:cNvPr>
                                <p:cNvSpPr/>
                                <p:nvPr/>
                              </p:nvSpPr>
                              <p:spPr>
                                <a:xfrm>
                                  <a:off x="1381125" y="733425"/>
                                  <a:ext cx="285750" cy="66675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fr-FR" sz="1350"/>
                                </a:p>
                              </p:txBody>
                            </p:sp>
                          </p:grpSp>
                          <p:sp>
                            <p:nvSpPr>
                              <p:cNvPr id="91" name="Zone de texte 15370">
                                <a:extLst>
                                  <a:ext uri="{FF2B5EF4-FFF2-40B4-BE49-F238E27FC236}">
                                    <a16:creationId xmlns:a16="http://schemas.microsoft.com/office/drawing/2014/main" id="{AF86706A-BF58-402C-874F-004114E885A4}"/>
                                  </a:ext>
                                </a:extLst>
                              </p:cNvPr>
                              <p:cNvSpPr txBox="1"/>
                              <p:nvPr/>
                            </p:nvSpPr>
                            <p:spPr>
                              <a:xfrm>
                                <a:off x="1666875" y="4010025"/>
                                <a:ext cx="409575" cy="26670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68580" tIns="34290" rIns="68580" bIns="34290" numCol="1" spcCol="0" rtlCol="0" fromWordArt="0" anchor="t" anchorCtr="0" forceAA="0" compatLnSpc="1">
                                <a:prstTxWarp prst="textNoShape">
                                  <a:avLst/>
                                </a:prstTxWarp>
                                <a:noAutofit/>
                              </a:bodyPr>
                              <a:lstStyle/>
                              <a:p>
                                <a:pPr algn="ctr">
                                  <a:lnSpc>
                                    <a:spcPct val="115000"/>
                                  </a:lnSpc>
                                </a:pPr>
                                <a:r>
                                  <a:rPr lang="fr-FR" sz="825" b="1" dirty="0">
                                    <a:solidFill>
                                      <a:srgbClr val="FF0000"/>
                                    </a:solidFill>
                                    <a:ea typeface="Calibri" panose="020F0502020204030204" pitchFamily="34" charset="0"/>
                                    <a:cs typeface="Times New Roman" panose="02020603050405020304" pitchFamily="18" charset="0"/>
                                  </a:rPr>
                                  <a:t>D</a:t>
                                </a:r>
                                <a:endParaRPr lang="fr-FR" sz="825" dirty="0">
                                  <a:ea typeface="Calibri" panose="020F0502020204030204" pitchFamily="34" charset="0"/>
                                  <a:cs typeface="Times New Roman" panose="02020603050405020304" pitchFamily="18" charset="0"/>
                                </a:endParaRPr>
                              </a:p>
                            </p:txBody>
                          </p:sp>
                        </p:grpSp>
                        <p:sp>
                          <p:nvSpPr>
                            <p:cNvPr id="89" name="Zone de texte 15372">
                              <a:extLst>
                                <a:ext uri="{FF2B5EF4-FFF2-40B4-BE49-F238E27FC236}">
                                  <a16:creationId xmlns:a16="http://schemas.microsoft.com/office/drawing/2014/main" id="{F9E6F131-9F75-4A49-8A8C-A8F7E43303CC}"/>
                                </a:ext>
                              </a:extLst>
                            </p:cNvPr>
                            <p:cNvSpPr txBox="1"/>
                            <p:nvPr/>
                          </p:nvSpPr>
                          <p:spPr>
                            <a:xfrm>
                              <a:off x="2428875" y="3952875"/>
                              <a:ext cx="342900" cy="26670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68580" tIns="34290" rIns="68580" bIns="34290" numCol="1" spcCol="0" rtlCol="0" fromWordArt="0" anchor="t" anchorCtr="0" forceAA="0" compatLnSpc="1">
                              <a:prstTxWarp prst="textNoShape">
                                <a:avLst/>
                              </a:prstTxWarp>
                              <a:noAutofit/>
                            </a:bodyPr>
                            <a:lstStyle/>
                            <a:p>
                              <a:pPr algn="ctr">
                                <a:lnSpc>
                                  <a:spcPct val="115000"/>
                                </a:lnSpc>
                              </a:pPr>
                              <a:r>
                                <a:rPr lang="fr-FR" sz="825" b="1">
                                  <a:solidFill>
                                    <a:srgbClr val="FF0000"/>
                                  </a:solidFill>
                                  <a:ea typeface="Calibri" panose="020F0502020204030204" pitchFamily="34" charset="0"/>
                                  <a:cs typeface="Times New Roman" panose="02020603050405020304" pitchFamily="18" charset="0"/>
                                </a:rPr>
                                <a:t>C</a:t>
                              </a:r>
                              <a:endParaRPr lang="fr-FR" sz="825">
                                <a:ea typeface="Calibri" panose="020F0502020204030204" pitchFamily="34" charset="0"/>
                                <a:cs typeface="Times New Roman" panose="02020603050405020304" pitchFamily="18" charset="0"/>
                              </a:endParaRPr>
                            </a:p>
                          </p:txBody>
                        </p:sp>
                      </p:grpSp>
                      <p:sp>
                        <p:nvSpPr>
                          <p:cNvPr id="87" name="Zone de texte 15373">
                            <a:extLst>
                              <a:ext uri="{FF2B5EF4-FFF2-40B4-BE49-F238E27FC236}">
                                <a16:creationId xmlns:a16="http://schemas.microsoft.com/office/drawing/2014/main" id="{B5EA09BC-3856-48E3-BD87-808E72C09D34}"/>
                              </a:ext>
                            </a:extLst>
                          </p:cNvPr>
                          <p:cNvSpPr txBox="1"/>
                          <p:nvPr/>
                        </p:nvSpPr>
                        <p:spPr>
                          <a:xfrm>
                            <a:off x="2647950" y="2409825"/>
                            <a:ext cx="342900" cy="26670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68580" tIns="34290" rIns="68580" bIns="34290" numCol="1" spcCol="0" rtlCol="0" fromWordArt="0" anchor="t" anchorCtr="0" forceAA="0" compatLnSpc="1">
                            <a:prstTxWarp prst="textNoShape">
                              <a:avLst/>
                            </a:prstTxWarp>
                            <a:noAutofit/>
                          </a:bodyPr>
                          <a:lstStyle/>
                          <a:p>
                            <a:pPr algn="ctr">
                              <a:lnSpc>
                                <a:spcPct val="115000"/>
                              </a:lnSpc>
                            </a:pPr>
                            <a:r>
                              <a:rPr lang="fr-FR" sz="825" b="1">
                                <a:solidFill>
                                  <a:srgbClr val="FF0000"/>
                                </a:solidFill>
                                <a:ea typeface="Calibri" panose="020F0502020204030204" pitchFamily="34" charset="0"/>
                                <a:cs typeface="Times New Roman" panose="02020603050405020304" pitchFamily="18" charset="0"/>
                              </a:rPr>
                              <a:t>B</a:t>
                            </a:r>
                            <a:endParaRPr lang="fr-FR" sz="825">
                              <a:ea typeface="Calibri" panose="020F0502020204030204" pitchFamily="34" charset="0"/>
                              <a:cs typeface="Times New Roman" panose="02020603050405020304" pitchFamily="18" charset="0"/>
                            </a:endParaRPr>
                          </a:p>
                        </p:txBody>
                      </p:sp>
                    </p:grpSp>
                    <p:sp>
                      <p:nvSpPr>
                        <p:cNvPr id="85" name="Zone de texte 15376">
                          <a:extLst>
                            <a:ext uri="{FF2B5EF4-FFF2-40B4-BE49-F238E27FC236}">
                              <a16:creationId xmlns:a16="http://schemas.microsoft.com/office/drawing/2014/main" id="{D8F01EDE-BC84-47D3-9C60-203C1EB2C640}"/>
                            </a:ext>
                          </a:extLst>
                        </p:cNvPr>
                        <p:cNvSpPr txBox="1"/>
                        <p:nvPr/>
                      </p:nvSpPr>
                      <p:spPr>
                        <a:xfrm>
                          <a:off x="3590925" y="904875"/>
                          <a:ext cx="342900" cy="26670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68580" tIns="34290" rIns="68580" bIns="34290" numCol="1" spcCol="0" rtlCol="0" fromWordArt="0" anchor="t" anchorCtr="0" forceAA="0" compatLnSpc="1">
                          <a:prstTxWarp prst="textNoShape">
                            <a:avLst/>
                          </a:prstTxWarp>
                          <a:noAutofit/>
                        </a:bodyPr>
                        <a:lstStyle/>
                        <a:p>
                          <a:pPr algn="ctr">
                            <a:lnSpc>
                              <a:spcPct val="115000"/>
                            </a:lnSpc>
                          </a:pPr>
                          <a:r>
                            <a:rPr lang="fr-FR" sz="825" b="1">
                              <a:solidFill>
                                <a:srgbClr val="7030A0"/>
                              </a:solidFill>
                              <a:ea typeface="Calibri" panose="020F0502020204030204" pitchFamily="34" charset="0"/>
                              <a:cs typeface="Times New Roman" panose="02020603050405020304" pitchFamily="18" charset="0"/>
                            </a:rPr>
                            <a:t>F</a:t>
                          </a:r>
                          <a:endParaRPr lang="fr-FR" sz="825">
                            <a:ea typeface="Calibri" panose="020F0502020204030204" pitchFamily="34" charset="0"/>
                            <a:cs typeface="Times New Roman" panose="02020603050405020304" pitchFamily="18" charset="0"/>
                          </a:endParaRPr>
                        </a:p>
                      </p:txBody>
                    </p:sp>
                  </p:grpSp>
                  <p:sp>
                    <p:nvSpPr>
                      <p:cNvPr id="83" name="Zone de texte 15378">
                        <a:extLst>
                          <a:ext uri="{FF2B5EF4-FFF2-40B4-BE49-F238E27FC236}">
                            <a16:creationId xmlns:a16="http://schemas.microsoft.com/office/drawing/2014/main" id="{FE403044-29B5-4D1F-A323-CB6AE7FB44C3}"/>
                          </a:ext>
                        </a:extLst>
                      </p:cNvPr>
                      <p:cNvSpPr txBox="1"/>
                      <p:nvPr/>
                    </p:nvSpPr>
                    <p:spPr>
                      <a:xfrm>
                        <a:off x="2895600" y="3228975"/>
                        <a:ext cx="495300" cy="26670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68580" tIns="34290" rIns="68580" bIns="34290" numCol="1" spcCol="0" rtlCol="0" fromWordArt="0" anchor="t" anchorCtr="0" forceAA="0" compatLnSpc="1">
                        <a:prstTxWarp prst="textNoShape">
                          <a:avLst/>
                        </a:prstTxWarp>
                        <a:noAutofit/>
                      </a:bodyPr>
                      <a:lstStyle/>
                      <a:p>
                        <a:pPr algn="ctr">
                          <a:lnSpc>
                            <a:spcPct val="115000"/>
                          </a:lnSpc>
                        </a:pPr>
                        <a:r>
                          <a:rPr lang="fr-FR" sz="825" b="1">
                            <a:solidFill>
                              <a:srgbClr val="00B0F0"/>
                            </a:solidFill>
                            <a:ea typeface="Calibri" panose="020F0502020204030204" pitchFamily="34" charset="0"/>
                            <a:cs typeface="Times New Roman" panose="02020603050405020304" pitchFamily="18" charset="0"/>
                          </a:rPr>
                          <a:t>He</a:t>
                        </a:r>
                        <a:endParaRPr lang="fr-FR" sz="825">
                          <a:ea typeface="Calibri" panose="020F0502020204030204" pitchFamily="34" charset="0"/>
                          <a:cs typeface="Times New Roman" panose="02020603050405020304" pitchFamily="18" charset="0"/>
                        </a:endParaRPr>
                      </a:p>
                    </p:txBody>
                  </p:sp>
                </p:grpSp>
                <p:cxnSp>
                  <p:nvCxnSpPr>
                    <p:cNvPr id="81" name="Connecteur droit avec flèche 80">
                      <a:extLst>
                        <a:ext uri="{FF2B5EF4-FFF2-40B4-BE49-F238E27FC236}">
                          <a16:creationId xmlns:a16="http://schemas.microsoft.com/office/drawing/2014/main" id="{0F6F977B-A108-42E9-A8E6-172924A10CD3}"/>
                        </a:ext>
                      </a:extLst>
                    </p:cNvPr>
                    <p:cNvCxnSpPr/>
                    <p:nvPr/>
                  </p:nvCxnSpPr>
                  <p:spPr>
                    <a:xfrm>
                      <a:off x="2990850" y="3105150"/>
                      <a:ext cx="0" cy="495300"/>
                    </a:xfrm>
                    <a:prstGeom prst="straightConnector1">
                      <a:avLst/>
                    </a:prstGeom>
                    <a:ln w="19050">
                      <a:solidFill>
                        <a:srgbClr val="00B0F0"/>
                      </a:solidFill>
                      <a:tailEnd type="arrow"/>
                    </a:ln>
                  </p:spPr>
                  <p:style>
                    <a:lnRef idx="1">
                      <a:schemeClr val="accent1"/>
                    </a:lnRef>
                    <a:fillRef idx="0">
                      <a:schemeClr val="accent1"/>
                    </a:fillRef>
                    <a:effectRef idx="0">
                      <a:schemeClr val="accent1"/>
                    </a:effectRef>
                    <a:fontRef idx="minor">
                      <a:schemeClr val="tx1"/>
                    </a:fontRef>
                  </p:style>
                </p:cxnSp>
              </p:grpSp>
              <p:sp>
                <p:nvSpPr>
                  <p:cNvPr id="79" name="Zone de texte 15384">
                    <a:extLst>
                      <a:ext uri="{FF2B5EF4-FFF2-40B4-BE49-F238E27FC236}">
                        <a16:creationId xmlns:a16="http://schemas.microsoft.com/office/drawing/2014/main" id="{4B1458BC-B207-4C8A-B41D-B1D41CEC0200}"/>
                      </a:ext>
                    </a:extLst>
                  </p:cNvPr>
                  <p:cNvSpPr txBox="1"/>
                  <p:nvPr/>
                </p:nvSpPr>
                <p:spPr>
                  <a:xfrm>
                    <a:off x="2505075" y="904875"/>
                    <a:ext cx="342900" cy="26670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68580" tIns="34290" rIns="68580" bIns="34290" numCol="1" spcCol="0" rtlCol="0" fromWordArt="0" anchor="t" anchorCtr="0" forceAA="0" compatLnSpc="1">
                    <a:prstTxWarp prst="textNoShape">
                      <a:avLst/>
                    </a:prstTxWarp>
                    <a:noAutofit/>
                  </a:bodyPr>
                  <a:lstStyle/>
                  <a:p>
                    <a:pPr algn="ctr">
                      <a:lnSpc>
                        <a:spcPct val="115000"/>
                      </a:lnSpc>
                    </a:pPr>
                    <a:r>
                      <a:rPr lang="fr-FR" sz="825" b="1">
                        <a:solidFill>
                          <a:srgbClr val="FF0000"/>
                        </a:solidFill>
                        <a:ea typeface="Calibri" panose="020F0502020204030204" pitchFamily="34" charset="0"/>
                        <a:cs typeface="Times New Roman" panose="02020603050405020304" pitchFamily="18" charset="0"/>
                      </a:rPr>
                      <a:t>A</a:t>
                    </a:r>
                    <a:endParaRPr lang="fr-FR" sz="825">
                      <a:ea typeface="Calibri" panose="020F0502020204030204" pitchFamily="34" charset="0"/>
                      <a:cs typeface="Times New Roman" panose="02020603050405020304" pitchFamily="18" charset="0"/>
                    </a:endParaRPr>
                  </a:p>
                </p:txBody>
              </p:sp>
            </p:grpSp>
            <p:sp>
              <p:nvSpPr>
                <p:cNvPr id="77" name="Zone de texte 15386">
                  <a:extLst>
                    <a:ext uri="{FF2B5EF4-FFF2-40B4-BE49-F238E27FC236}">
                      <a16:creationId xmlns:a16="http://schemas.microsoft.com/office/drawing/2014/main" id="{0B5F17CE-A1A7-47C2-9D50-0EFA752B3770}"/>
                    </a:ext>
                  </a:extLst>
                </p:cNvPr>
                <p:cNvSpPr txBox="1"/>
                <p:nvPr/>
              </p:nvSpPr>
              <p:spPr>
                <a:xfrm>
                  <a:off x="1666875" y="981075"/>
                  <a:ext cx="342900" cy="26670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68580" tIns="34290" rIns="68580" bIns="34290" numCol="1" spcCol="0" rtlCol="0" fromWordArt="0" anchor="t" anchorCtr="0" forceAA="0" compatLnSpc="1">
                  <a:prstTxWarp prst="textNoShape">
                    <a:avLst/>
                  </a:prstTxWarp>
                  <a:noAutofit/>
                </a:bodyPr>
                <a:lstStyle/>
                <a:p>
                  <a:pPr algn="ctr">
                    <a:lnSpc>
                      <a:spcPct val="115000"/>
                    </a:lnSpc>
                  </a:pPr>
                  <a:r>
                    <a:rPr lang="fr-FR" sz="825" b="1">
                      <a:solidFill>
                        <a:srgbClr val="7030A0"/>
                      </a:solidFill>
                      <a:ea typeface="Calibri" panose="020F0502020204030204" pitchFamily="34" charset="0"/>
                      <a:cs typeface="Times New Roman" panose="02020603050405020304" pitchFamily="18" charset="0"/>
                    </a:rPr>
                    <a:t>E</a:t>
                  </a:r>
                  <a:endParaRPr lang="fr-FR" sz="825">
                    <a:ea typeface="Calibri" panose="020F0502020204030204" pitchFamily="34" charset="0"/>
                    <a:cs typeface="Times New Roman" panose="02020603050405020304" pitchFamily="18" charset="0"/>
                  </a:endParaRPr>
                </a:p>
              </p:txBody>
            </p:sp>
          </p:grpSp>
          <p:sp>
            <p:nvSpPr>
              <p:cNvPr id="75" name="Zone de texte 15388">
                <a:extLst>
                  <a:ext uri="{FF2B5EF4-FFF2-40B4-BE49-F238E27FC236}">
                    <a16:creationId xmlns:a16="http://schemas.microsoft.com/office/drawing/2014/main" id="{D2B4BAFC-23A6-4DF8-BC33-DF3A26C55F15}"/>
                  </a:ext>
                </a:extLst>
              </p:cNvPr>
              <p:cNvSpPr txBox="1"/>
              <p:nvPr/>
            </p:nvSpPr>
            <p:spPr>
              <a:xfrm>
                <a:off x="533400" y="1133475"/>
                <a:ext cx="342900" cy="26670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68580" tIns="34290" rIns="68580" bIns="34290" numCol="1" spcCol="0" rtlCol="0" fromWordArt="0" anchor="t" anchorCtr="0" forceAA="0" compatLnSpc="1">
                <a:prstTxWarp prst="textNoShape">
                  <a:avLst/>
                </a:prstTxWarp>
                <a:noAutofit/>
              </a:bodyPr>
              <a:lstStyle/>
              <a:p>
                <a:pPr algn="ctr">
                  <a:lnSpc>
                    <a:spcPct val="115000"/>
                  </a:lnSpc>
                </a:pPr>
                <a:r>
                  <a:rPr lang="fr-FR" sz="825" b="1">
                    <a:solidFill>
                      <a:srgbClr val="7030A0"/>
                    </a:solidFill>
                    <a:ea typeface="Calibri" panose="020F0502020204030204" pitchFamily="34" charset="0"/>
                    <a:cs typeface="Times New Roman" panose="02020603050405020304" pitchFamily="18" charset="0"/>
                  </a:rPr>
                  <a:t>G</a:t>
                </a:r>
                <a:endParaRPr lang="fr-FR" sz="825">
                  <a:ea typeface="Calibri" panose="020F0502020204030204" pitchFamily="34" charset="0"/>
                  <a:cs typeface="Times New Roman" panose="02020603050405020304" pitchFamily="18" charset="0"/>
                </a:endParaRPr>
              </a:p>
            </p:txBody>
          </p:sp>
        </p:grpSp>
        <p:sp>
          <p:nvSpPr>
            <p:cNvPr id="73" name="Zone de texte 15390">
              <a:extLst>
                <a:ext uri="{FF2B5EF4-FFF2-40B4-BE49-F238E27FC236}">
                  <a16:creationId xmlns:a16="http://schemas.microsoft.com/office/drawing/2014/main" id="{49CECAA2-CE85-435F-A668-F625B2135E6C}"/>
                </a:ext>
              </a:extLst>
            </p:cNvPr>
            <p:cNvSpPr txBox="1"/>
            <p:nvPr/>
          </p:nvSpPr>
          <p:spPr>
            <a:xfrm>
              <a:off x="1371600" y="1133475"/>
              <a:ext cx="342900" cy="26670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68580" tIns="34290" rIns="68580" bIns="34290" numCol="1" spcCol="0" rtlCol="0" fromWordArt="0" anchor="t" anchorCtr="0" forceAA="0" compatLnSpc="1">
              <a:prstTxWarp prst="textNoShape">
                <a:avLst/>
              </a:prstTxWarp>
              <a:noAutofit/>
            </a:bodyPr>
            <a:lstStyle/>
            <a:p>
              <a:pPr algn="ctr">
                <a:lnSpc>
                  <a:spcPct val="115000"/>
                </a:lnSpc>
              </a:pPr>
              <a:r>
                <a:rPr lang="fr-FR" sz="825" b="1">
                  <a:solidFill>
                    <a:srgbClr val="FF0000"/>
                  </a:solidFill>
                  <a:ea typeface="Calibri" panose="020F0502020204030204" pitchFamily="34" charset="0"/>
                  <a:cs typeface="Times New Roman" panose="02020603050405020304" pitchFamily="18" charset="0"/>
                </a:rPr>
                <a:t>A’</a:t>
              </a:r>
              <a:endParaRPr lang="fr-FR" sz="825">
                <a:ea typeface="Calibri" panose="020F0502020204030204" pitchFamily="34" charset="0"/>
                <a:cs typeface="Times New Roman" panose="02020603050405020304" pitchFamily="18" charset="0"/>
              </a:endParaRPr>
            </a:p>
          </p:txBody>
        </p:sp>
      </p:grpSp>
      <p:sp>
        <p:nvSpPr>
          <p:cNvPr id="11" name="Espace réservé du contenu 4"/>
          <p:cNvSpPr txBox="1">
            <a:spLocks/>
          </p:cNvSpPr>
          <p:nvPr/>
        </p:nvSpPr>
        <p:spPr>
          <a:xfrm>
            <a:off x="71190" y="615724"/>
            <a:ext cx="4530875" cy="337478"/>
          </a:xfrm>
          <a:prstGeom prst="rect">
            <a:avLst/>
          </a:prstGeom>
        </p:spPr>
        <p:txBody>
          <a:bodyPr/>
          <a:lstStyle>
            <a:lvl1pPr marL="923925" algn="l" rtl="0" eaLnBrk="0" fontAlgn="base" hangingPunct="0">
              <a:spcBef>
                <a:spcPct val="0"/>
              </a:spcBef>
              <a:spcAft>
                <a:spcPts val="400"/>
              </a:spcAft>
              <a:buFont typeface="Arial" charset="0"/>
              <a:defRPr sz="2200" kern="1200">
                <a:solidFill>
                  <a:schemeClr val="tx2"/>
                </a:solidFill>
                <a:latin typeface="+mn-lt"/>
                <a:ea typeface="+mn-ea"/>
                <a:cs typeface="+mn-cs"/>
              </a:defRPr>
            </a:lvl1pPr>
            <a:lvl2pPr marL="360363" indent="-360363" algn="l" rtl="0" eaLnBrk="0" fontAlgn="base" hangingPunct="0">
              <a:lnSpc>
                <a:spcPts val="2000"/>
              </a:lnSpc>
              <a:spcBef>
                <a:spcPct val="0"/>
              </a:spcBef>
              <a:spcAft>
                <a:spcPct val="0"/>
              </a:spcAft>
              <a:buSzPct val="90000"/>
              <a:buBlip>
                <a:blip r:embed="rId3"/>
              </a:buBlip>
              <a:defRPr sz="1600" kern="1200">
                <a:solidFill>
                  <a:srgbClr val="666666"/>
                </a:solidFill>
                <a:latin typeface="+mn-lt"/>
                <a:ea typeface="+mn-ea"/>
                <a:cs typeface="+mn-cs"/>
              </a:defRPr>
            </a:lvl2pPr>
            <a:lvl3pPr marL="361950" algn="l" rtl="0" eaLnBrk="0" fontAlgn="base" hangingPunct="0">
              <a:lnSpc>
                <a:spcPts val="2000"/>
              </a:lnSpc>
              <a:spcBef>
                <a:spcPct val="0"/>
              </a:spcBef>
              <a:spcAft>
                <a:spcPct val="0"/>
              </a:spcAft>
              <a:buSzPct val="36000"/>
              <a:buFont typeface="Arial" charset="0"/>
              <a:defRPr sz="1600" kern="1200">
                <a:solidFill>
                  <a:srgbClr val="666666"/>
                </a:solidFill>
                <a:latin typeface="+mn-lt"/>
                <a:ea typeface="+mn-ea"/>
                <a:cs typeface="+mn-cs"/>
              </a:defRPr>
            </a:lvl3pPr>
            <a:lvl4pPr marL="1009650" indent="-238125" algn="l" rtl="0" eaLnBrk="0" fontAlgn="base" hangingPunct="0">
              <a:lnSpc>
                <a:spcPts val="2000"/>
              </a:lnSpc>
              <a:spcBef>
                <a:spcPct val="0"/>
              </a:spcBef>
              <a:spcAft>
                <a:spcPct val="0"/>
              </a:spcAft>
              <a:buClr>
                <a:srgbClr val="666666"/>
              </a:buClr>
              <a:buSzPct val="36000"/>
              <a:buBlip>
                <a:blip r:embed="rId4"/>
              </a:buBlip>
              <a:defRPr sz="1600" kern="1200">
                <a:solidFill>
                  <a:srgbClr val="666666"/>
                </a:solidFill>
                <a:latin typeface="+mn-lt"/>
                <a:ea typeface="+mn-ea"/>
                <a:cs typeface="+mn-cs"/>
              </a:defRPr>
            </a:lvl4pPr>
            <a:lvl5pPr marL="1133475" indent="-114300" algn="l" rtl="0" eaLnBrk="0" fontAlgn="base" hangingPunct="0">
              <a:lnSpc>
                <a:spcPts val="2000"/>
              </a:lnSpc>
              <a:spcBef>
                <a:spcPct val="0"/>
              </a:spcBef>
              <a:spcAft>
                <a:spcPct val="0"/>
              </a:spcAft>
              <a:buClr>
                <a:srgbClr val="666666"/>
              </a:buClr>
              <a:buFont typeface="Arial" charset="0"/>
              <a:buChar char="-"/>
              <a:defRPr sz="1600" kern="1200">
                <a:solidFill>
                  <a:srgbClr val="666666"/>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eaLnBrk="1" hangingPunct="1">
              <a:spcAft>
                <a:spcPct val="0"/>
              </a:spcAft>
            </a:pPr>
            <a:r>
              <a:rPr lang="en-US" altLang="fr-FR" sz="1350" b="1" dirty="0">
                <a:solidFill>
                  <a:schemeClr val="accent2"/>
                </a:solidFill>
                <a:ea typeface="Times" pitchFamily="18" charset="0"/>
                <a:cs typeface="Times" pitchFamily="18" charset="0"/>
              </a:rPr>
              <a:t>SIMCRYOGENICS</a:t>
            </a:r>
            <a:r>
              <a:rPr lang="en-US" altLang="fr-FR" sz="1350" dirty="0">
                <a:solidFill>
                  <a:schemeClr val="accent2"/>
                </a:solidFill>
                <a:ea typeface="Times" pitchFamily="18" charset="0"/>
                <a:cs typeface="Times" pitchFamily="18" charset="0"/>
              </a:rPr>
              <a:t> (</a:t>
            </a:r>
            <a:r>
              <a:rPr lang="en-US" altLang="fr-FR" sz="1350" dirty="0" err="1" smtClean="0">
                <a:solidFill>
                  <a:schemeClr val="accent2"/>
                </a:solidFill>
                <a:ea typeface="Times" pitchFamily="18" charset="0"/>
                <a:cs typeface="Times" pitchFamily="18" charset="0"/>
              </a:rPr>
              <a:t>Matlab</a:t>
            </a:r>
            <a:r>
              <a:rPr lang="en-US" altLang="fr-FR" sz="1350" dirty="0" smtClean="0">
                <a:solidFill>
                  <a:schemeClr val="accent2"/>
                </a:solidFill>
                <a:ea typeface="Times" pitchFamily="18" charset="0"/>
                <a:cs typeface="Times" pitchFamily="18" charset="0"/>
              </a:rPr>
              <a:t>-Simulink</a:t>
            </a:r>
            <a:r>
              <a:rPr lang="en-US" altLang="fr-FR" sz="1350" dirty="0">
                <a:solidFill>
                  <a:schemeClr val="accent2"/>
                </a:solidFill>
                <a:ea typeface="Times" pitchFamily="18" charset="0"/>
                <a:cs typeface="Times" pitchFamily="18" charset="0"/>
              </a:rPr>
              <a:t>, </a:t>
            </a:r>
            <a:r>
              <a:rPr lang="en-US" altLang="fr-FR" sz="1350" dirty="0" smtClean="0">
                <a:solidFill>
                  <a:schemeClr val="accent2"/>
                </a:solidFill>
                <a:ea typeface="Times" pitchFamily="18" charset="0"/>
                <a:cs typeface="Times" pitchFamily="18" charset="0"/>
              </a:rPr>
              <a:t>CEA/IRIG/</a:t>
            </a:r>
            <a:r>
              <a:rPr lang="en-US" altLang="fr-FR" sz="1350" dirty="0">
                <a:solidFill>
                  <a:schemeClr val="accent2"/>
                </a:solidFill>
                <a:ea typeface="Times" pitchFamily="18" charset="0"/>
                <a:cs typeface="Times" pitchFamily="18" charset="0"/>
              </a:rPr>
              <a:t>D</a:t>
            </a:r>
            <a:r>
              <a:rPr lang="en-US" altLang="fr-FR" sz="1350" dirty="0" smtClean="0">
                <a:solidFill>
                  <a:schemeClr val="accent2"/>
                </a:solidFill>
                <a:ea typeface="Times" pitchFamily="18" charset="0"/>
                <a:cs typeface="Times" pitchFamily="18" charset="0"/>
              </a:rPr>
              <a:t>SBT</a:t>
            </a:r>
            <a:r>
              <a:rPr lang="en-US" altLang="fr-FR" sz="1350" dirty="0">
                <a:solidFill>
                  <a:schemeClr val="accent2"/>
                </a:solidFill>
                <a:ea typeface="Times" pitchFamily="18" charset="0"/>
                <a:cs typeface="Times" pitchFamily="18" charset="0"/>
              </a:rPr>
              <a:t>)</a:t>
            </a:r>
          </a:p>
        </p:txBody>
      </p:sp>
      <p:sp>
        <p:nvSpPr>
          <p:cNvPr id="67" name="Rectangle 2"/>
          <p:cNvSpPr txBox="1">
            <a:spLocks noChangeArrowheads="1"/>
          </p:cNvSpPr>
          <p:nvPr/>
        </p:nvSpPr>
        <p:spPr bwMode="auto">
          <a:xfrm>
            <a:off x="925011" y="72214"/>
            <a:ext cx="5291138" cy="407194"/>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l" rtl="0" eaLnBrk="0" fontAlgn="base" hangingPunct="0">
              <a:spcBef>
                <a:spcPct val="0"/>
              </a:spcBef>
              <a:spcAft>
                <a:spcPct val="0"/>
              </a:spcAft>
              <a:defRPr sz="2200" b="1" kern="1200" cap="all">
                <a:solidFill>
                  <a:schemeClr val="bg1"/>
                </a:solidFill>
                <a:latin typeface="+mj-lt"/>
                <a:ea typeface="+mj-ea"/>
                <a:cs typeface="+mj-cs"/>
              </a:defRPr>
            </a:lvl1pPr>
            <a:lvl2pPr algn="l" rtl="0" eaLnBrk="0" fontAlgn="base" hangingPunct="0">
              <a:spcBef>
                <a:spcPct val="0"/>
              </a:spcBef>
              <a:spcAft>
                <a:spcPct val="0"/>
              </a:spcAft>
              <a:defRPr sz="2200" b="1">
                <a:solidFill>
                  <a:schemeClr val="bg1"/>
                </a:solidFill>
                <a:latin typeface="Arial" charset="0"/>
              </a:defRPr>
            </a:lvl2pPr>
            <a:lvl3pPr algn="l" rtl="0" eaLnBrk="0" fontAlgn="base" hangingPunct="0">
              <a:spcBef>
                <a:spcPct val="0"/>
              </a:spcBef>
              <a:spcAft>
                <a:spcPct val="0"/>
              </a:spcAft>
              <a:defRPr sz="2200" b="1">
                <a:solidFill>
                  <a:schemeClr val="bg1"/>
                </a:solidFill>
                <a:latin typeface="Arial" charset="0"/>
              </a:defRPr>
            </a:lvl3pPr>
            <a:lvl4pPr algn="l" rtl="0" eaLnBrk="0" fontAlgn="base" hangingPunct="0">
              <a:spcBef>
                <a:spcPct val="0"/>
              </a:spcBef>
              <a:spcAft>
                <a:spcPct val="0"/>
              </a:spcAft>
              <a:defRPr sz="2200" b="1">
                <a:solidFill>
                  <a:schemeClr val="bg1"/>
                </a:solidFill>
                <a:latin typeface="Arial" charset="0"/>
              </a:defRPr>
            </a:lvl4pPr>
            <a:lvl5pPr algn="l" rtl="0" eaLnBrk="0" fontAlgn="base" hangingPunct="0">
              <a:spcBef>
                <a:spcPct val="0"/>
              </a:spcBef>
              <a:spcAft>
                <a:spcPct val="0"/>
              </a:spcAft>
              <a:defRPr sz="2200" b="1">
                <a:solidFill>
                  <a:schemeClr val="bg1"/>
                </a:solidFill>
                <a:latin typeface="Arial" charset="0"/>
              </a:defRPr>
            </a:lvl5pPr>
            <a:lvl6pPr marL="457200" algn="l" rtl="0" eaLnBrk="1" fontAlgn="base" hangingPunct="1">
              <a:spcBef>
                <a:spcPct val="0"/>
              </a:spcBef>
              <a:spcAft>
                <a:spcPct val="0"/>
              </a:spcAft>
              <a:defRPr sz="2200" b="1">
                <a:solidFill>
                  <a:schemeClr val="bg1"/>
                </a:solidFill>
                <a:latin typeface="Arial" charset="0"/>
              </a:defRPr>
            </a:lvl6pPr>
            <a:lvl7pPr marL="914400" algn="l" rtl="0" eaLnBrk="1" fontAlgn="base" hangingPunct="1">
              <a:spcBef>
                <a:spcPct val="0"/>
              </a:spcBef>
              <a:spcAft>
                <a:spcPct val="0"/>
              </a:spcAft>
              <a:defRPr sz="2200" b="1">
                <a:solidFill>
                  <a:schemeClr val="bg1"/>
                </a:solidFill>
                <a:latin typeface="Arial" charset="0"/>
              </a:defRPr>
            </a:lvl7pPr>
            <a:lvl8pPr marL="1371600" algn="l" rtl="0" eaLnBrk="1" fontAlgn="base" hangingPunct="1">
              <a:spcBef>
                <a:spcPct val="0"/>
              </a:spcBef>
              <a:spcAft>
                <a:spcPct val="0"/>
              </a:spcAft>
              <a:defRPr sz="2200" b="1">
                <a:solidFill>
                  <a:schemeClr val="bg1"/>
                </a:solidFill>
                <a:latin typeface="Arial" charset="0"/>
              </a:defRPr>
            </a:lvl8pPr>
            <a:lvl9pPr marL="1828800" algn="l" rtl="0" eaLnBrk="1" fontAlgn="base" hangingPunct="1">
              <a:spcBef>
                <a:spcPct val="0"/>
              </a:spcBef>
              <a:spcAft>
                <a:spcPct val="0"/>
              </a:spcAft>
              <a:defRPr sz="2200" b="1">
                <a:solidFill>
                  <a:schemeClr val="bg1"/>
                </a:solidFill>
                <a:latin typeface="Arial" charset="0"/>
              </a:defRPr>
            </a:lvl9pPr>
          </a:lstStyle>
          <a:p>
            <a:pPr>
              <a:defRPr/>
            </a:pPr>
            <a:r>
              <a:rPr lang="en-GB" altLang="fr-FR" sz="1500" dirty="0" smtClean="0">
                <a:solidFill>
                  <a:srgbClr val="C00000"/>
                </a:solidFill>
              </a:rPr>
              <a:t>SIMCRYOGENICS </a:t>
            </a:r>
            <a:r>
              <a:rPr lang="en-GB" altLang="fr-FR" sz="1500" dirty="0">
                <a:solidFill>
                  <a:srgbClr val="C00000"/>
                </a:solidFill>
              </a:rPr>
              <a:t>Models</a:t>
            </a:r>
            <a:endParaRPr lang="fr-FR" altLang="fr-FR" sz="1500" dirty="0">
              <a:solidFill>
                <a:srgbClr val="C00000"/>
              </a:solidFill>
            </a:endParaRPr>
          </a:p>
        </p:txBody>
      </p:sp>
      <p:sp>
        <p:nvSpPr>
          <p:cNvPr id="70" name="Espace réservé du numéro de diapositive 6"/>
          <p:cNvSpPr txBox="1">
            <a:spLocks/>
          </p:cNvSpPr>
          <p:nvPr/>
        </p:nvSpPr>
        <p:spPr bwMode="auto">
          <a:xfrm>
            <a:off x="7161610" y="4727973"/>
            <a:ext cx="839390" cy="273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spcAft>
                <a:spcPts val="400"/>
              </a:spcAft>
              <a:buFont typeface="Arial" charset="0"/>
              <a:defRPr sz="2200">
                <a:solidFill>
                  <a:schemeClr val="tx2"/>
                </a:solidFill>
                <a:latin typeface="Arial" charset="0"/>
              </a:defRPr>
            </a:lvl1pPr>
            <a:lvl2pPr marL="360363" indent="-360363" eaLnBrk="0" hangingPunct="0">
              <a:lnSpc>
                <a:spcPts val="2000"/>
              </a:lnSpc>
              <a:buSzPct val="90000"/>
              <a:buBlip>
                <a:blip r:embed="rId3"/>
              </a:buBlip>
              <a:defRPr sz="1600">
                <a:solidFill>
                  <a:srgbClr val="666666"/>
                </a:solidFill>
                <a:latin typeface="Arial" charset="0"/>
              </a:defRPr>
            </a:lvl2pPr>
            <a:lvl3pPr marL="1143000" indent="-228600" eaLnBrk="0" hangingPunct="0">
              <a:lnSpc>
                <a:spcPts val="2000"/>
              </a:lnSpc>
              <a:buSzPct val="36000"/>
              <a:buFont typeface="Arial" charset="0"/>
              <a:defRPr sz="1600">
                <a:solidFill>
                  <a:srgbClr val="666666"/>
                </a:solidFill>
                <a:latin typeface="Arial" charset="0"/>
              </a:defRPr>
            </a:lvl3pPr>
            <a:lvl4pPr marL="1009650" indent="-238125" eaLnBrk="0" hangingPunct="0">
              <a:lnSpc>
                <a:spcPts val="2000"/>
              </a:lnSpc>
              <a:buClr>
                <a:srgbClr val="666666"/>
              </a:buClr>
              <a:buSzPct val="36000"/>
              <a:buBlip>
                <a:blip r:embed="rId4"/>
              </a:buBlip>
              <a:defRPr sz="1600">
                <a:solidFill>
                  <a:srgbClr val="666666"/>
                </a:solidFill>
                <a:latin typeface="Arial" charset="0"/>
              </a:defRPr>
            </a:lvl4pPr>
            <a:lvl5pPr marL="1133475" indent="-114300" eaLnBrk="0" hangingPunct="0">
              <a:lnSpc>
                <a:spcPts val="2000"/>
              </a:lnSpc>
              <a:buClr>
                <a:srgbClr val="666666"/>
              </a:buClr>
              <a:buFont typeface="Arial" charset="0"/>
              <a:buChar char="-"/>
              <a:defRPr sz="1600">
                <a:solidFill>
                  <a:srgbClr val="666666"/>
                </a:solidFill>
                <a:latin typeface="Arial" charset="0"/>
              </a:defRPr>
            </a:lvl5pPr>
            <a:lvl6pPr marL="1590675" indent="-114300" eaLnBrk="0" fontAlgn="base" hangingPunct="0">
              <a:lnSpc>
                <a:spcPts val="2000"/>
              </a:lnSpc>
              <a:spcBef>
                <a:spcPct val="0"/>
              </a:spcBef>
              <a:spcAft>
                <a:spcPct val="0"/>
              </a:spcAft>
              <a:buClr>
                <a:srgbClr val="666666"/>
              </a:buClr>
              <a:buFont typeface="Arial" charset="0"/>
              <a:buChar char="-"/>
              <a:defRPr sz="1600">
                <a:solidFill>
                  <a:srgbClr val="666666"/>
                </a:solidFill>
                <a:latin typeface="Arial" charset="0"/>
              </a:defRPr>
            </a:lvl6pPr>
            <a:lvl7pPr marL="2047875" indent="-114300" eaLnBrk="0" fontAlgn="base" hangingPunct="0">
              <a:lnSpc>
                <a:spcPts val="2000"/>
              </a:lnSpc>
              <a:spcBef>
                <a:spcPct val="0"/>
              </a:spcBef>
              <a:spcAft>
                <a:spcPct val="0"/>
              </a:spcAft>
              <a:buClr>
                <a:srgbClr val="666666"/>
              </a:buClr>
              <a:buFont typeface="Arial" charset="0"/>
              <a:buChar char="-"/>
              <a:defRPr sz="1600">
                <a:solidFill>
                  <a:srgbClr val="666666"/>
                </a:solidFill>
                <a:latin typeface="Arial" charset="0"/>
              </a:defRPr>
            </a:lvl7pPr>
            <a:lvl8pPr marL="2505075" indent="-114300" eaLnBrk="0" fontAlgn="base" hangingPunct="0">
              <a:lnSpc>
                <a:spcPts val="2000"/>
              </a:lnSpc>
              <a:spcBef>
                <a:spcPct val="0"/>
              </a:spcBef>
              <a:spcAft>
                <a:spcPct val="0"/>
              </a:spcAft>
              <a:buClr>
                <a:srgbClr val="666666"/>
              </a:buClr>
              <a:buFont typeface="Arial" charset="0"/>
              <a:buChar char="-"/>
              <a:defRPr sz="1600">
                <a:solidFill>
                  <a:srgbClr val="666666"/>
                </a:solidFill>
                <a:latin typeface="Arial" charset="0"/>
              </a:defRPr>
            </a:lvl8pPr>
            <a:lvl9pPr marL="2962275" indent="-114300" eaLnBrk="0" fontAlgn="base" hangingPunct="0">
              <a:lnSpc>
                <a:spcPts val="2000"/>
              </a:lnSpc>
              <a:spcBef>
                <a:spcPct val="0"/>
              </a:spcBef>
              <a:spcAft>
                <a:spcPct val="0"/>
              </a:spcAft>
              <a:buClr>
                <a:srgbClr val="666666"/>
              </a:buClr>
              <a:buFont typeface="Arial" charset="0"/>
              <a:buChar char="-"/>
              <a:defRPr sz="1600">
                <a:solidFill>
                  <a:srgbClr val="666666"/>
                </a:solidFill>
                <a:latin typeface="Arial" charset="0"/>
              </a:defRPr>
            </a:lvl9pPr>
          </a:lstStyle>
          <a:p>
            <a:pPr eaLnBrk="1" hangingPunct="1">
              <a:spcAft>
                <a:spcPct val="0"/>
              </a:spcAft>
              <a:buFontTx/>
              <a:buNone/>
            </a:pPr>
            <a:r>
              <a:rPr lang="fr-FR" altLang="fr-FR" sz="750" dirty="0">
                <a:solidFill>
                  <a:srgbClr val="666666"/>
                </a:solidFill>
              </a:rPr>
              <a:t>|  PAGE </a:t>
            </a:r>
            <a:fld id="{68F19B85-DCBB-4FAE-90F6-FCD99634F229}" type="slidenum">
              <a:rPr lang="fr-FR" altLang="fr-FR" sz="750">
                <a:solidFill>
                  <a:srgbClr val="666666"/>
                </a:solidFill>
              </a:rPr>
              <a:pPr eaLnBrk="1" hangingPunct="1">
                <a:spcAft>
                  <a:spcPct val="0"/>
                </a:spcAft>
                <a:buFontTx/>
                <a:buNone/>
              </a:pPr>
              <a:t>4</a:t>
            </a:fld>
            <a:endParaRPr lang="fr-FR" altLang="fr-FR" sz="750" dirty="0">
              <a:solidFill>
                <a:srgbClr val="666666"/>
              </a:solidFill>
            </a:endParaRPr>
          </a:p>
        </p:txBody>
      </p:sp>
      <p:sp>
        <p:nvSpPr>
          <p:cNvPr id="135" name="Espace réservé du contenu 4">
            <a:extLst>
              <a:ext uri="{FF2B5EF4-FFF2-40B4-BE49-F238E27FC236}">
                <a16:creationId xmlns:a16="http://schemas.microsoft.com/office/drawing/2014/main" id="{F08D4D01-0779-4561-BF59-7038C8B24138}"/>
              </a:ext>
            </a:extLst>
          </p:cNvPr>
          <p:cNvSpPr txBox="1">
            <a:spLocks/>
          </p:cNvSpPr>
          <p:nvPr/>
        </p:nvSpPr>
        <p:spPr>
          <a:xfrm>
            <a:off x="-216868" y="1754160"/>
            <a:ext cx="4563249" cy="1756488"/>
          </a:xfrm>
          <a:prstGeom prst="rect">
            <a:avLst/>
          </a:prstGeom>
        </p:spPr>
        <p:txBody>
          <a:bodyPr/>
          <a:lstStyle>
            <a:lvl1pPr marL="923925" algn="l" rtl="0" eaLnBrk="0" fontAlgn="base" hangingPunct="0">
              <a:spcBef>
                <a:spcPct val="0"/>
              </a:spcBef>
              <a:spcAft>
                <a:spcPts val="400"/>
              </a:spcAft>
              <a:buFont typeface="Arial" charset="0"/>
              <a:defRPr sz="2200" kern="1200">
                <a:solidFill>
                  <a:schemeClr val="tx2"/>
                </a:solidFill>
                <a:latin typeface="+mn-lt"/>
                <a:ea typeface="+mn-ea"/>
                <a:cs typeface="+mn-cs"/>
              </a:defRPr>
            </a:lvl1pPr>
            <a:lvl2pPr marL="360363" indent="-360363" algn="l" rtl="0" eaLnBrk="0" fontAlgn="base" hangingPunct="0">
              <a:lnSpc>
                <a:spcPts val="2000"/>
              </a:lnSpc>
              <a:spcBef>
                <a:spcPct val="0"/>
              </a:spcBef>
              <a:spcAft>
                <a:spcPct val="0"/>
              </a:spcAft>
              <a:buSzPct val="90000"/>
              <a:buBlip>
                <a:blip r:embed="rId3"/>
              </a:buBlip>
              <a:defRPr sz="1600" kern="1200">
                <a:solidFill>
                  <a:srgbClr val="666666"/>
                </a:solidFill>
                <a:latin typeface="+mn-lt"/>
                <a:ea typeface="+mn-ea"/>
                <a:cs typeface="+mn-cs"/>
              </a:defRPr>
            </a:lvl2pPr>
            <a:lvl3pPr marL="361950" algn="l" rtl="0" eaLnBrk="0" fontAlgn="base" hangingPunct="0">
              <a:lnSpc>
                <a:spcPts val="2000"/>
              </a:lnSpc>
              <a:spcBef>
                <a:spcPct val="0"/>
              </a:spcBef>
              <a:spcAft>
                <a:spcPct val="0"/>
              </a:spcAft>
              <a:buSzPct val="36000"/>
              <a:buFont typeface="Arial" charset="0"/>
              <a:defRPr sz="1600" kern="1200">
                <a:solidFill>
                  <a:srgbClr val="666666"/>
                </a:solidFill>
                <a:latin typeface="+mn-lt"/>
                <a:ea typeface="+mn-ea"/>
                <a:cs typeface="+mn-cs"/>
              </a:defRPr>
            </a:lvl3pPr>
            <a:lvl4pPr marL="1009650" indent="-238125" algn="l" rtl="0" eaLnBrk="0" fontAlgn="base" hangingPunct="0">
              <a:lnSpc>
                <a:spcPts val="2000"/>
              </a:lnSpc>
              <a:spcBef>
                <a:spcPct val="0"/>
              </a:spcBef>
              <a:spcAft>
                <a:spcPct val="0"/>
              </a:spcAft>
              <a:buClr>
                <a:srgbClr val="666666"/>
              </a:buClr>
              <a:buSzPct val="36000"/>
              <a:buBlip>
                <a:blip r:embed="rId4"/>
              </a:buBlip>
              <a:defRPr sz="1600" kern="1200">
                <a:solidFill>
                  <a:srgbClr val="666666"/>
                </a:solidFill>
                <a:latin typeface="+mn-lt"/>
                <a:ea typeface="+mn-ea"/>
                <a:cs typeface="+mn-cs"/>
              </a:defRPr>
            </a:lvl4pPr>
            <a:lvl5pPr marL="1133475" indent="-114300" algn="l" rtl="0" eaLnBrk="0" fontAlgn="base" hangingPunct="0">
              <a:lnSpc>
                <a:spcPts val="2000"/>
              </a:lnSpc>
              <a:spcBef>
                <a:spcPct val="0"/>
              </a:spcBef>
              <a:spcAft>
                <a:spcPct val="0"/>
              </a:spcAft>
              <a:buClr>
                <a:srgbClr val="666666"/>
              </a:buClr>
              <a:buFont typeface="Arial" charset="0"/>
              <a:buChar char="-"/>
              <a:defRPr sz="1600" kern="1200">
                <a:solidFill>
                  <a:srgbClr val="666666"/>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8644" lvl="3" indent="0">
              <a:lnSpc>
                <a:spcPct val="100000"/>
              </a:lnSpc>
              <a:buNone/>
            </a:pPr>
            <a:r>
              <a:rPr lang="en-US" sz="1050" b="1" dirty="0"/>
              <a:t>CTF developed </a:t>
            </a:r>
            <a:r>
              <a:rPr lang="en-US" sz="1050" b="1" dirty="0" smtClean="0"/>
              <a:t>model Bloc </a:t>
            </a:r>
            <a:r>
              <a:rPr lang="en-US" sz="1050" b="1" dirty="0"/>
              <a:t>description:</a:t>
            </a:r>
          </a:p>
          <a:p>
            <a:pPr lvl="3">
              <a:lnSpc>
                <a:spcPct val="100000"/>
              </a:lnSpc>
            </a:pPr>
            <a:r>
              <a:rPr lang="en-US" sz="1050" b="1" dirty="0"/>
              <a:t>A</a:t>
            </a:r>
            <a:r>
              <a:rPr lang="en-US" sz="1050" dirty="0"/>
              <a:t>: injection valve – pressure control</a:t>
            </a:r>
          </a:p>
          <a:p>
            <a:pPr lvl="3">
              <a:lnSpc>
                <a:spcPct val="100000"/>
              </a:lnSpc>
            </a:pPr>
            <a:r>
              <a:rPr lang="en-US" sz="1050" b="1" dirty="0"/>
              <a:t>A’</a:t>
            </a:r>
            <a:r>
              <a:rPr lang="en-US" sz="1050" dirty="0"/>
              <a:t>:</a:t>
            </a:r>
            <a:r>
              <a:rPr lang="en-US" sz="1050" b="1" dirty="0"/>
              <a:t> </a:t>
            </a:r>
            <a:r>
              <a:rPr lang="en-US" sz="1050" dirty="0"/>
              <a:t>extraction valve</a:t>
            </a:r>
          </a:p>
          <a:p>
            <a:pPr lvl="3">
              <a:lnSpc>
                <a:spcPct val="100000"/>
              </a:lnSpc>
            </a:pPr>
            <a:r>
              <a:rPr lang="en-US" sz="1050" b="1" dirty="0"/>
              <a:t>B</a:t>
            </a:r>
            <a:r>
              <a:rPr lang="en-US" sz="1050" dirty="0"/>
              <a:t>: mixing valves – temperature control</a:t>
            </a:r>
          </a:p>
          <a:p>
            <a:pPr lvl="3">
              <a:lnSpc>
                <a:spcPct val="100000"/>
              </a:lnSpc>
            </a:pPr>
            <a:r>
              <a:rPr lang="en-US" sz="1050" b="1" dirty="0"/>
              <a:t>C</a:t>
            </a:r>
            <a:r>
              <a:rPr lang="en-US" sz="1050" dirty="0"/>
              <a:t>: pipe with thermal losses</a:t>
            </a:r>
          </a:p>
          <a:p>
            <a:pPr lvl="3">
              <a:lnSpc>
                <a:spcPct val="100000"/>
              </a:lnSpc>
            </a:pPr>
            <a:r>
              <a:rPr lang="en-US" sz="1050" b="1" dirty="0"/>
              <a:t>D</a:t>
            </a:r>
            <a:r>
              <a:rPr lang="en-US" sz="1050" dirty="0"/>
              <a:t>: Cable in Conduit Conductor (CICC)</a:t>
            </a:r>
          </a:p>
          <a:p>
            <a:pPr lvl="3">
              <a:lnSpc>
                <a:spcPct val="100000"/>
              </a:lnSpc>
            </a:pPr>
            <a:r>
              <a:rPr lang="en-US" sz="1050" b="1" dirty="0"/>
              <a:t>E</a:t>
            </a:r>
            <a:r>
              <a:rPr lang="en-US" sz="1050" dirty="0"/>
              <a:t>: pump (circulator)</a:t>
            </a:r>
          </a:p>
          <a:p>
            <a:pPr lvl="3">
              <a:lnSpc>
                <a:spcPct val="100000"/>
              </a:lnSpc>
            </a:pPr>
            <a:r>
              <a:rPr lang="en-US" sz="1050" b="1" dirty="0"/>
              <a:t>F</a:t>
            </a:r>
            <a:r>
              <a:rPr lang="en-US" sz="1050" dirty="0"/>
              <a:t>: bath level controlling valve (JT-valve)</a:t>
            </a:r>
          </a:p>
          <a:p>
            <a:pPr lvl="3">
              <a:lnSpc>
                <a:spcPct val="100000"/>
              </a:lnSpc>
            </a:pPr>
            <a:r>
              <a:rPr lang="en-US" sz="1050" b="1" dirty="0"/>
              <a:t>G</a:t>
            </a:r>
            <a:r>
              <a:rPr lang="en-US" sz="1050" dirty="0"/>
              <a:t>: gas compressor</a:t>
            </a:r>
          </a:p>
          <a:p>
            <a:pPr lvl="3">
              <a:lnSpc>
                <a:spcPct val="100000"/>
              </a:lnSpc>
            </a:pPr>
            <a:r>
              <a:rPr lang="en-US" sz="1050" b="1" dirty="0"/>
              <a:t>H</a:t>
            </a:r>
            <a:r>
              <a:rPr lang="en-US" sz="1050" dirty="0"/>
              <a:t>: quench tank – pressure release</a:t>
            </a:r>
          </a:p>
          <a:p>
            <a:pPr marL="578644" lvl="3" indent="0">
              <a:lnSpc>
                <a:spcPct val="100000"/>
              </a:lnSpc>
              <a:buNone/>
            </a:pPr>
            <a:endParaRPr lang="en-US" sz="1050" dirty="0"/>
          </a:p>
          <a:p>
            <a:pPr marL="578644" lvl="3" indent="0">
              <a:lnSpc>
                <a:spcPct val="100000"/>
              </a:lnSpc>
              <a:buNone/>
            </a:pPr>
            <a:endParaRPr lang="en-US" sz="1050" dirty="0"/>
          </a:p>
        </p:txBody>
      </p:sp>
      <p:sp>
        <p:nvSpPr>
          <p:cNvPr id="45" name="Espace réservé du contenu 4"/>
          <p:cNvSpPr txBox="1">
            <a:spLocks/>
          </p:cNvSpPr>
          <p:nvPr/>
        </p:nvSpPr>
        <p:spPr>
          <a:xfrm>
            <a:off x="380163" y="865504"/>
            <a:ext cx="4266381" cy="888656"/>
          </a:xfrm>
          <a:prstGeom prst="rect">
            <a:avLst/>
          </a:prstGeom>
        </p:spPr>
        <p:txBody>
          <a:bodyPr/>
          <a:lstStyle>
            <a:lvl1pPr marL="923925" algn="l" rtl="0" eaLnBrk="0" fontAlgn="base" hangingPunct="0">
              <a:spcBef>
                <a:spcPct val="0"/>
              </a:spcBef>
              <a:spcAft>
                <a:spcPts val="400"/>
              </a:spcAft>
              <a:buFont typeface="Arial" charset="0"/>
              <a:defRPr sz="2200" kern="1200">
                <a:solidFill>
                  <a:schemeClr val="tx2"/>
                </a:solidFill>
                <a:latin typeface="+mn-lt"/>
                <a:ea typeface="+mn-ea"/>
                <a:cs typeface="+mn-cs"/>
              </a:defRPr>
            </a:lvl1pPr>
            <a:lvl2pPr marL="360363" indent="-360363" algn="l" rtl="0" eaLnBrk="0" fontAlgn="base" hangingPunct="0">
              <a:lnSpc>
                <a:spcPts val="2000"/>
              </a:lnSpc>
              <a:spcBef>
                <a:spcPct val="0"/>
              </a:spcBef>
              <a:spcAft>
                <a:spcPct val="0"/>
              </a:spcAft>
              <a:buSzPct val="90000"/>
              <a:buBlip>
                <a:blip r:embed="rId3"/>
              </a:buBlip>
              <a:defRPr sz="1600" kern="1200">
                <a:solidFill>
                  <a:srgbClr val="666666"/>
                </a:solidFill>
                <a:latin typeface="+mn-lt"/>
                <a:ea typeface="+mn-ea"/>
                <a:cs typeface="+mn-cs"/>
              </a:defRPr>
            </a:lvl2pPr>
            <a:lvl3pPr marL="361950" algn="l" rtl="0" eaLnBrk="0" fontAlgn="base" hangingPunct="0">
              <a:lnSpc>
                <a:spcPts val="2000"/>
              </a:lnSpc>
              <a:spcBef>
                <a:spcPct val="0"/>
              </a:spcBef>
              <a:spcAft>
                <a:spcPct val="0"/>
              </a:spcAft>
              <a:buSzPct val="36000"/>
              <a:buFont typeface="Arial" charset="0"/>
              <a:defRPr sz="1600" kern="1200">
                <a:solidFill>
                  <a:srgbClr val="666666"/>
                </a:solidFill>
                <a:latin typeface="+mn-lt"/>
                <a:ea typeface="+mn-ea"/>
                <a:cs typeface="+mn-cs"/>
              </a:defRPr>
            </a:lvl3pPr>
            <a:lvl4pPr marL="1009650" indent="-238125" algn="l" rtl="0" eaLnBrk="0" fontAlgn="base" hangingPunct="0">
              <a:lnSpc>
                <a:spcPts val="2000"/>
              </a:lnSpc>
              <a:spcBef>
                <a:spcPct val="0"/>
              </a:spcBef>
              <a:spcAft>
                <a:spcPct val="0"/>
              </a:spcAft>
              <a:buClr>
                <a:srgbClr val="666666"/>
              </a:buClr>
              <a:buSzPct val="36000"/>
              <a:buBlip>
                <a:blip r:embed="rId4"/>
              </a:buBlip>
              <a:defRPr sz="1600" kern="1200">
                <a:solidFill>
                  <a:srgbClr val="666666"/>
                </a:solidFill>
                <a:latin typeface="+mn-lt"/>
                <a:ea typeface="+mn-ea"/>
                <a:cs typeface="+mn-cs"/>
              </a:defRPr>
            </a:lvl4pPr>
            <a:lvl5pPr marL="1133475" indent="-114300" algn="l" rtl="0" eaLnBrk="0" fontAlgn="base" hangingPunct="0">
              <a:lnSpc>
                <a:spcPts val="2000"/>
              </a:lnSpc>
              <a:spcBef>
                <a:spcPct val="0"/>
              </a:spcBef>
              <a:spcAft>
                <a:spcPct val="0"/>
              </a:spcAft>
              <a:buClr>
                <a:srgbClr val="666666"/>
              </a:buClr>
              <a:buFont typeface="Arial" charset="0"/>
              <a:buChar char="-"/>
              <a:defRPr sz="1600" kern="1200">
                <a:solidFill>
                  <a:srgbClr val="666666"/>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eaLnBrk="1" hangingPunct="1">
              <a:spcAft>
                <a:spcPct val="0"/>
              </a:spcAft>
            </a:pPr>
            <a:r>
              <a:rPr lang="en-US" altLang="fr-FR" sz="1050" b="1" dirty="0">
                <a:solidFill>
                  <a:srgbClr val="008000"/>
                </a:solidFill>
                <a:ea typeface="Times" pitchFamily="18" charset="0"/>
                <a:cs typeface="Times" pitchFamily="18" charset="0"/>
              </a:rPr>
              <a:t>Advantages:</a:t>
            </a:r>
          </a:p>
          <a:p>
            <a:pPr marL="257175" indent="-257175" eaLnBrk="1" hangingPunct="1">
              <a:spcAft>
                <a:spcPct val="0"/>
              </a:spcAft>
              <a:buAutoNum type="arabicParenR"/>
            </a:pPr>
            <a:r>
              <a:rPr lang="en-US" altLang="fr-FR" sz="1050" b="1" dirty="0">
                <a:solidFill>
                  <a:srgbClr val="008000"/>
                </a:solidFill>
                <a:ea typeface="Times" pitchFamily="18" charset="0"/>
                <a:cs typeface="Times" pitchFamily="18" charset="0"/>
              </a:rPr>
              <a:t>More realistic than Flower (</a:t>
            </a:r>
            <a:r>
              <a:rPr lang="en-US" altLang="fr-FR" sz="1050" b="1" dirty="0" err="1">
                <a:solidFill>
                  <a:srgbClr val="008000"/>
                </a:solidFill>
                <a:ea typeface="Times" pitchFamily="18" charset="0"/>
                <a:cs typeface="Times" pitchFamily="18" charset="0"/>
              </a:rPr>
              <a:t>SuperMagnet</a:t>
            </a:r>
            <a:r>
              <a:rPr lang="en-US" altLang="fr-FR" sz="1050" b="1" dirty="0">
                <a:solidFill>
                  <a:srgbClr val="008000"/>
                </a:solidFill>
                <a:ea typeface="Times" pitchFamily="18" charset="0"/>
                <a:cs typeface="Times" pitchFamily="18" charset="0"/>
              </a:rPr>
              <a:t>) for </a:t>
            </a:r>
            <a:r>
              <a:rPr lang="en-US" altLang="fr-FR" sz="1050" b="1" dirty="0" smtClean="0">
                <a:solidFill>
                  <a:srgbClr val="008000"/>
                </a:solidFill>
                <a:ea typeface="Times" pitchFamily="18" charset="0"/>
                <a:cs typeface="Times" pitchFamily="18" charset="0"/>
              </a:rPr>
              <a:t>operation</a:t>
            </a:r>
            <a:endParaRPr lang="en-US" altLang="fr-FR" sz="1050" b="1" dirty="0">
              <a:solidFill>
                <a:srgbClr val="008000"/>
              </a:solidFill>
              <a:ea typeface="Times" pitchFamily="18" charset="0"/>
              <a:cs typeface="Times" pitchFamily="18" charset="0"/>
            </a:endParaRPr>
          </a:p>
          <a:p>
            <a:pPr marL="257175" indent="-257175" eaLnBrk="1" hangingPunct="1">
              <a:spcAft>
                <a:spcPct val="0"/>
              </a:spcAft>
              <a:buAutoNum type="arabicParenR"/>
            </a:pPr>
            <a:r>
              <a:rPr lang="en-US" altLang="fr-FR" sz="1050" b="1" dirty="0" smtClean="0">
                <a:solidFill>
                  <a:srgbClr val="008000"/>
                </a:solidFill>
                <a:ea typeface="Times" pitchFamily="18" charset="0"/>
                <a:cs typeface="Times" pitchFamily="18" charset="0"/>
              </a:rPr>
              <a:t>Control </a:t>
            </a:r>
            <a:r>
              <a:rPr lang="en-US" altLang="fr-FR" sz="1050" b="1" dirty="0">
                <a:solidFill>
                  <a:srgbClr val="008000"/>
                </a:solidFill>
                <a:ea typeface="Times" pitchFamily="18" charset="0"/>
                <a:cs typeface="Times" pitchFamily="18" charset="0"/>
              </a:rPr>
              <a:t>modelling by PID Control of P, T, M (CTF and Tokamak)</a:t>
            </a:r>
          </a:p>
          <a:p>
            <a:pPr marL="257175" indent="-257175" eaLnBrk="1" hangingPunct="1">
              <a:spcAft>
                <a:spcPct val="0"/>
              </a:spcAft>
              <a:buAutoNum type="arabicParenR"/>
            </a:pPr>
            <a:r>
              <a:rPr lang="en-US" altLang="fr-FR" sz="1050" b="1" dirty="0" smtClean="0">
                <a:solidFill>
                  <a:srgbClr val="008000"/>
                </a:solidFill>
                <a:ea typeface="Times" pitchFamily="18" charset="0"/>
                <a:cs typeface="Times" pitchFamily="18" charset="0"/>
              </a:rPr>
              <a:t>Simcryogenics </a:t>
            </a:r>
            <a:r>
              <a:rPr lang="en-US" altLang="fr-FR" sz="1050" b="1" dirty="0">
                <a:solidFill>
                  <a:srgbClr val="008000"/>
                </a:solidFill>
                <a:ea typeface="Times" pitchFamily="18" charset="0"/>
                <a:cs typeface="Times" pitchFamily="18" charset="0"/>
              </a:rPr>
              <a:t>models of JT-60SA Refrigerator and Cryodistribution</a:t>
            </a:r>
          </a:p>
        </p:txBody>
      </p:sp>
      <p:sp>
        <p:nvSpPr>
          <p:cNvPr id="43" name="Sous-titre 9"/>
          <p:cNvSpPr txBox="1">
            <a:spLocks/>
          </p:cNvSpPr>
          <p:nvPr/>
        </p:nvSpPr>
        <p:spPr bwMode="auto">
          <a:xfrm>
            <a:off x="3093244" y="4820543"/>
            <a:ext cx="4221957" cy="1887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923925" algn="l" rtl="0" eaLnBrk="0" fontAlgn="base" hangingPunct="0">
              <a:spcBef>
                <a:spcPct val="0"/>
              </a:spcBef>
              <a:spcAft>
                <a:spcPts val="400"/>
              </a:spcAft>
              <a:buFont typeface="Arial" charset="0"/>
              <a:defRPr sz="2200" kern="1200">
                <a:solidFill>
                  <a:schemeClr val="tx2"/>
                </a:solidFill>
                <a:latin typeface="+mn-lt"/>
                <a:ea typeface="+mn-ea"/>
                <a:cs typeface="+mn-cs"/>
              </a:defRPr>
            </a:lvl1pPr>
            <a:lvl2pPr marL="360363" indent="-360363" algn="l" rtl="0" eaLnBrk="0" fontAlgn="base" hangingPunct="0">
              <a:lnSpc>
                <a:spcPts val="2000"/>
              </a:lnSpc>
              <a:spcBef>
                <a:spcPct val="0"/>
              </a:spcBef>
              <a:spcAft>
                <a:spcPct val="0"/>
              </a:spcAft>
              <a:buSzPct val="90000"/>
              <a:buBlip>
                <a:blip r:embed="rId3"/>
              </a:buBlip>
              <a:defRPr sz="1600" kern="1200">
                <a:solidFill>
                  <a:srgbClr val="666666"/>
                </a:solidFill>
                <a:latin typeface="+mn-lt"/>
                <a:ea typeface="+mn-ea"/>
                <a:cs typeface="+mn-cs"/>
              </a:defRPr>
            </a:lvl2pPr>
            <a:lvl3pPr marL="361950" algn="l" rtl="0" eaLnBrk="0" fontAlgn="base" hangingPunct="0">
              <a:lnSpc>
                <a:spcPts val="2000"/>
              </a:lnSpc>
              <a:spcBef>
                <a:spcPct val="0"/>
              </a:spcBef>
              <a:spcAft>
                <a:spcPct val="0"/>
              </a:spcAft>
              <a:buSzPct val="36000"/>
              <a:buFont typeface="Arial" charset="0"/>
              <a:defRPr sz="1600" kern="1200">
                <a:solidFill>
                  <a:srgbClr val="666666"/>
                </a:solidFill>
                <a:latin typeface="+mn-lt"/>
                <a:ea typeface="+mn-ea"/>
                <a:cs typeface="+mn-cs"/>
              </a:defRPr>
            </a:lvl3pPr>
            <a:lvl4pPr marL="1009650" indent="-238125" algn="l" rtl="0" eaLnBrk="0" fontAlgn="base" hangingPunct="0">
              <a:lnSpc>
                <a:spcPts val="2000"/>
              </a:lnSpc>
              <a:spcBef>
                <a:spcPct val="0"/>
              </a:spcBef>
              <a:spcAft>
                <a:spcPct val="0"/>
              </a:spcAft>
              <a:buClr>
                <a:srgbClr val="666666"/>
              </a:buClr>
              <a:buSzPct val="36000"/>
              <a:buBlip>
                <a:blip r:embed="rId4"/>
              </a:buBlip>
              <a:defRPr sz="1600" kern="1200">
                <a:solidFill>
                  <a:srgbClr val="666666"/>
                </a:solidFill>
                <a:latin typeface="+mn-lt"/>
                <a:ea typeface="+mn-ea"/>
                <a:cs typeface="+mn-cs"/>
              </a:defRPr>
            </a:lvl4pPr>
            <a:lvl5pPr marL="1133475" indent="-114300" algn="l" rtl="0" eaLnBrk="0" fontAlgn="base" hangingPunct="0">
              <a:lnSpc>
                <a:spcPts val="2000"/>
              </a:lnSpc>
              <a:spcBef>
                <a:spcPct val="0"/>
              </a:spcBef>
              <a:spcAft>
                <a:spcPct val="0"/>
              </a:spcAft>
              <a:buClr>
                <a:srgbClr val="666666"/>
              </a:buClr>
              <a:buFont typeface="Arial" charset="0"/>
              <a:buChar char="-"/>
              <a:defRPr sz="1600" kern="1200">
                <a:solidFill>
                  <a:srgbClr val="666666"/>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eaLnBrk="1" hangingPunct="1"/>
            <a:r>
              <a:rPr lang="fr-FR" altLang="fr-FR" sz="750" dirty="0">
                <a:solidFill>
                  <a:schemeClr val="bg1">
                    <a:lumMod val="50000"/>
                  </a:schemeClr>
                </a:solidFill>
              </a:rPr>
              <a:t>RST, JT-60SA Résultats Tests &amp; Modélisations TFC, 20/05/2019, S. Nicollet</a:t>
            </a:r>
          </a:p>
        </p:txBody>
      </p:sp>
      <p:sp>
        <p:nvSpPr>
          <p:cNvPr id="42" name="Espace réservé du contenu 4"/>
          <p:cNvSpPr txBox="1">
            <a:spLocks/>
          </p:cNvSpPr>
          <p:nvPr/>
        </p:nvSpPr>
        <p:spPr>
          <a:xfrm>
            <a:off x="130024" y="3529773"/>
            <a:ext cx="9013976" cy="1171729"/>
          </a:xfrm>
          <a:prstGeom prst="rect">
            <a:avLst/>
          </a:prstGeom>
        </p:spPr>
        <p:txBody>
          <a:bodyPr/>
          <a:lstStyle>
            <a:lvl1pPr marL="923925" algn="l" rtl="0" eaLnBrk="0" fontAlgn="base" hangingPunct="0">
              <a:spcBef>
                <a:spcPct val="0"/>
              </a:spcBef>
              <a:spcAft>
                <a:spcPts val="400"/>
              </a:spcAft>
              <a:buFont typeface="Arial" charset="0"/>
              <a:defRPr sz="2200" kern="1200">
                <a:solidFill>
                  <a:schemeClr val="tx2"/>
                </a:solidFill>
                <a:latin typeface="+mn-lt"/>
                <a:ea typeface="+mn-ea"/>
                <a:cs typeface="+mn-cs"/>
              </a:defRPr>
            </a:lvl1pPr>
            <a:lvl2pPr marL="360363" indent="-360363" algn="l" rtl="0" eaLnBrk="0" fontAlgn="base" hangingPunct="0">
              <a:lnSpc>
                <a:spcPts val="2000"/>
              </a:lnSpc>
              <a:spcBef>
                <a:spcPct val="0"/>
              </a:spcBef>
              <a:spcAft>
                <a:spcPct val="0"/>
              </a:spcAft>
              <a:buSzPct val="90000"/>
              <a:buBlip>
                <a:blip r:embed="rId3"/>
              </a:buBlip>
              <a:defRPr sz="1600" kern="1200">
                <a:solidFill>
                  <a:srgbClr val="666666"/>
                </a:solidFill>
                <a:latin typeface="+mn-lt"/>
                <a:ea typeface="+mn-ea"/>
                <a:cs typeface="+mn-cs"/>
              </a:defRPr>
            </a:lvl2pPr>
            <a:lvl3pPr marL="361950" algn="l" rtl="0" eaLnBrk="0" fontAlgn="base" hangingPunct="0">
              <a:lnSpc>
                <a:spcPts val="2000"/>
              </a:lnSpc>
              <a:spcBef>
                <a:spcPct val="0"/>
              </a:spcBef>
              <a:spcAft>
                <a:spcPct val="0"/>
              </a:spcAft>
              <a:buSzPct val="36000"/>
              <a:buFont typeface="Arial" charset="0"/>
              <a:defRPr sz="1600" kern="1200">
                <a:solidFill>
                  <a:srgbClr val="666666"/>
                </a:solidFill>
                <a:latin typeface="+mn-lt"/>
                <a:ea typeface="+mn-ea"/>
                <a:cs typeface="+mn-cs"/>
              </a:defRPr>
            </a:lvl3pPr>
            <a:lvl4pPr marL="1009650" indent="-238125" algn="l" rtl="0" eaLnBrk="0" fontAlgn="base" hangingPunct="0">
              <a:lnSpc>
                <a:spcPts val="2000"/>
              </a:lnSpc>
              <a:spcBef>
                <a:spcPct val="0"/>
              </a:spcBef>
              <a:spcAft>
                <a:spcPct val="0"/>
              </a:spcAft>
              <a:buClr>
                <a:srgbClr val="666666"/>
              </a:buClr>
              <a:buSzPct val="36000"/>
              <a:buBlip>
                <a:blip r:embed="rId4"/>
              </a:buBlip>
              <a:defRPr sz="1600" kern="1200">
                <a:solidFill>
                  <a:srgbClr val="666666"/>
                </a:solidFill>
                <a:latin typeface="+mn-lt"/>
                <a:ea typeface="+mn-ea"/>
                <a:cs typeface="+mn-cs"/>
              </a:defRPr>
            </a:lvl4pPr>
            <a:lvl5pPr marL="1133475" indent="-114300" algn="l" rtl="0" eaLnBrk="0" fontAlgn="base" hangingPunct="0">
              <a:lnSpc>
                <a:spcPts val="2000"/>
              </a:lnSpc>
              <a:spcBef>
                <a:spcPct val="0"/>
              </a:spcBef>
              <a:spcAft>
                <a:spcPct val="0"/>
              </a:spcAft>
              <a:buClr>
                <a:srgbClr val="666666"/>
              </a:buClr>
              <a:buFont typeface="Arial" charset="0"/>
              <a:buChar char="-"/>
              <a:defRPr sz="1600" kern="1200">
                <a:solidFill>
                  <a:srgbClr val="666666"/>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eaLnBrk="1" hangingPunct="1">
              <a:spcAft>
                <a:spcPct val="0"/>
              </a:spcAft>
            </a:pPr>
            <a:r>
              <a:rPr lang="en-US" altLang="fr-FR" sz="1200" b="1" dirty="0" smtClean="0">
                <a:solidFill>
                  <a:schemeClr val="accent2"/>
                </a:solidFill>
                <a:ea typeface="Times" pitchFamily="18" charset="0"/>
                <a:cs typeface="Times" pitchFamily="18" charset="0"/>
              </a:rPr>
              <a:t>SIMCRYOGENICS already used by DSBT for JT-60SA Cryogenic Plant and </a:t>
            </a:r>
            <a:r>
              <a:rPr lang="en-US" altLang="fr-FR" sz="1200" b="1" dirty="0" err="1" smtClean="0">
                <a:solidFill>
                  <a:schemeClr val="accent2"/>
                </a:solidFill>
                <a:ea typeface="Times" pitchFamily="18" charset="0"/>
                <a:cs typeface="Times" pitchFamily="18" charset="0"/>
              </a:rPr>
              <a:t>Cryodistribution</a:t>
            </a:r>
            <a:r>
              <a:rPr lang="en-US" altLang="fr-FR" sz="1200" b="1" dirty="0" smtClean="0">
                <a:solidFill>
                  <a:schemeClr val="accent2"/>
                </a:solidFill>
                <a:ea typeface="Times" pitchFamily="18" charset="0"/>
                <a:cs typeface="Times" pitchFamily="18" charset="0"/>
              </a:rPr>
              <a:t> Model for transients (except Quench) </a:t>
            </a:r>
          </a:p>
          <a:p>
            <a:pPr marL="0" eaLnBrk="1" hangingPunct="1">
              <a:spcAft>
                <a:spcPct val="0"/>
              </a:spcAft>
            </a:pPr>
            <a:r>
              <a:rPr lang="en-US" altLang="fr-FR" sz="1200" b="1" dirty="0" smtClean="0">
                <a:solidFill>
                  <a:schemeClr val="accent2"/>
                </a:solidFill>
                <a:ea typeface="Times" pitchFamily="18" charset="0"/>
                <a:cs typeface="Times" pitchFamily="18" charset="0"/>
                <a:sym typeface="Wingdings" panose="05000000000000000000" pitchFamily="2" charset="2"/>
              </a:rPr>
              <a:t>   </a:t>
            </a:r>
            <a:r>
              <a:rPr lang="en-US" altLang="fr-FR" sz="1200" b="1" dirty="0" smtClean="0">
                <a:solidFill>
                  <a:schemeClr val="accent2"/>
                </a:solidFill>
                <a:ea typeface="Times" pitchFamily="18" charset="0"/>
                <a:cs typeface="Times" pitchFamily="18" charset="0"/>
              </a:rPr>
              <a:t>Cool down / Warm up, Daily Operation with control system, heat loads on ACB estimation, Cryogenic Plant simulator.</a:t>
            </a:r>
          </a:p>
          <a:p>
            <a:pPr marL="0" eaLnBrk="1" hangingPunct="1">
              <a:spcAft>
                <a:spcPct val="0"/>
              </a:spcAft>
            </a:pPr>
            <a:r>
              <a:rPr lang="en-US" altLang="fr-FR" sz="1200" b="1" dirty="0" smtClean="0">
                <a:solidFill>
                  <a:schemeClr val="accent2"/>
                </a:solidFill>
                <a:ea typeface="Times" pitchFamily="18" charset="0"/>
                <a:cs typeface="Times" pitchFamily="18" charset="0"/>
                <a:sym typeface="Wingdings" panose="05000000000000000000" pitchFamily="2" charset="2"/>
              </a:rPr>
              <a:t>   D</a:t>
            </a:r>
            <a:r>
              <a:rPr lang="en-US" altLang="fr-FR" sz="1200" b="1" dirty="0" smtClean="0">
                <a:solidFill>
                  <a:schemeClr val="accent2"/>
                </a:solidFill>
                <a:ea typeface="Times" pitchFamily="18" charset="0"/>
                <a:cs typeface="Times" pitchFamily="18" charset="0"/>
              </a:rPr>
              <a:t>evelopments of electrical modules (EU-DEMO Task 2022 </a:t>
            </a:r>
            <a:r>
              <a:rPr lang="en-US" altLang="fr-FR" sz="1200" b="1" dirty="0" smtClean="0">
                <a:solidFill>
                  <a:schemeClr val="accent2"/>
                </a:solidFill>
                <a:ea typeface="Times" pitchFamily="18" charset="0"/>
                <a:cs typeface="Times" pitchFamily="18" charset="0"/>
                <a:sym typeface="Wingdings" panose="05000000000000000000" pitchFamily="2" charset="2"/>
              </a:rPr>
              <a:t> Operational Tool for 2023</a:t>
            </a:r>
            <a:r>
              <a:rPr lang="en-US" altLang="fr-FR" sz="1200" b="1" dirty="0" smtClean="0">
                <a:solidFill>
                  <a:schemeClr val="accent2"/>
                </a:solidFill>
                <a:ea typeface="Times" pitchFamily="18" charset="0"/>
                <a:cs typeface="Times" pitchFamily="18" charset="0"/>
              </a:rPr>
              <a:t>) </a:t>
            </a:r>
          </a:p>
          <a:p>
            <a:pPr marL="285750" indent="-285750" eaLnBrk="1" hangingPunct="1">
              <a:spcAft>
                <a:spcPct val="0"/>
              </a:spcAft>
              <a:buFont typeface="Wingdings" panose="05000000000000000000" pitchFamily="2" charset="2"/>
              <a:buChar char="à"/>
            </a:pPr>
            <a:r>
              <a:rPr lang="en-US" altLang="fr-FR" sz="1200" b="1" dirty="0" smtClean="0">
                <a:solidFill>
                  <a:schemeClr val="accent2"/>
                </a:solidFill>
                <a:ea typeface="Times" pitchFamily="18" charset="0"/>
                <a:cs typeface="Times" pitchFamily="18" charset="0"/>
                <a:sym typeface="Wingdings" panose="05000000000000000000" pitchFamily="2" charset="2"/>
              </a:rPr>
              <a:t>Possibility of Stability studies (with determination of Temperature margin, Minimum Quench Energy estimation to quench)</a:t>
            </a:r>
          </a:p>
          <a:p>
            <a:pPr marL="285750" indent="-285750" eaLnBrk="1" hangingPunct="1">
              <a:spcAft>
                <a:spcPct val="0"/>
              </a:spcAft>
              <a:buFont typeface="Wingdings" panose="05000000000000000000" pitchFamily="2" charset="2"/>
              <a:buChar char="à"/>
            </a:pPr>
            <a:r>
              <a:rPr lang="en-US" altLang="fr-FR" sz="1200" b="1" dirty="0">
                <a:solidFill>
                  <a:schemeClr val="accent2"/>
                </a:solidFill>
                <a:ea typeface="Times" pitchFamily="18" charset="0"/>
                <a:cs typeface="Times" pitchFamily="18" charset="0"/>
                <a:sym typeface="Wingdings" panose="05000000000000000000" pitchFamily="2" charset="2"/>
              </a:rPr>
              <a:t>L</a:t>
            </a:r>
            <a:r>
              <a:rPr lang="en-US" altLang="fr-FR" sz="1200" b="1" dirty="0" smtClean="0">
                <a:solidFill>
                  <a:schemeClr val="accent2"/>
                </a:solidFill>
                <a:ea typeface="Times" pitchFamily="18" charset="0"/>
                <a:cs typeface="Times" pitchFamily="18" charset="0"/>
                <a:sym typeface="Wingdings" panose="05000000000000000000" pitchFamily="2" charset="2"/>
              </a:rPr>
              <a:t>eading to Magnets operation domain as a function of plasma heat loads</a:t>
            </a:r>
          </a:p>
          <a:p>
            <a:pPr marL="285750" indent="-285750" eaLnBrk="1" hangingPunct="1">
              <a:spcAft>
                <a:spcPct val="0"/>
              </a:spcAft>
              <a:buFont typeface="Wingdings" panose="05000000000000000000" pitchFamily="2" charset="2"/>
              <a:buChar char="à"/>
            </a:pPr>
            <a:r>
              <a:rPr lang="en-US" altLang="fr-FR" sz="1200" b="1" dirty="0" smtClean="0">
                <a:solidFill>
                  <a:schemeClr val="accent2"/>
                </a:solidFill>
                <a:ea typeface="Times" pitchFamily="18" charset="0"/>
                <a:cs typeface="Times" pitchFamily="18" charset="0"/>
                <a:sym typeface="Wingdings" panose="05000000000000000000" pitchFamily="2" charset="2"/>
              </a:rPr>
              <a:t>Possibility of Quench modelling (mid-term)</a:t>
            </a:r>
            <a:endParaRPr lang="en-US" altLang="fr-FR" sz="1200" dirty="0">
              <a:solidFill>
                <a:schemeClr val="accent2"/>
              </a:solidFill>
              <a:ea typeface="Times" pitchFamily="18" charset="0"/>
              <a:cs typeface="Times" pitchFamily="18" charset="0"/>
            </a:endParaRPr>
          </a:p>
        </p:txBody>
      </p:sp>
    </p:spTree>
    <p:extLst>
      <p:ext uri="{BB962C8B-B14F-4D97-AF65-F5344CB8AC3E}">
        <p14:creationId xmlns:p14="http://schemas.microsoft.com/office/powerpoint/2010/main" val="274340461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925011" y="72214"/>
            <a:ext cx="5291138" cy="407194"/>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l" rtl="0" eaLnBrk="0" fontAlgn="base" hangingPunct="0">
              <a:spcBef>
                <a:spcPct val="0"/>
              </a:spcBef>
              <a:spcAft>
                <a:spcPct val="0"/>
              </a:spcAft>
              <a:defRPr sz="2200" b="1" kern="1200" cap="all">
                <a:solidFill>
                  <a:schemeClr val="bg1"/>
                </a:solidFill>
                <a:latin typeface="+mj-lt"/>
                <a:ea typeface="+mj-ea"/>
                <a:cs typeface="+mj-cs"/>
              </a:defRPr>
            </a:lvl1pPr>
            <a:lvl2pPr algn="l" rtl="0" eaLnBrk="0" fontAlgn="base" hangingPunct="0">
              <a:spcBef>
                <a:spcPct val="0"/>
              </a:spcBef>
              <a:spcAft>
                <a:spcPct val="0"/>
              </a:spcAft>
              <a:defRPr sz="2200" b="1">
                <a:solidFill>
                  <a:schemeClr val="bg1"/>
                </a:solidFill>
                <a:latin typeface="Arial" charset="0"/>
              </a:defRPr>
            </a:lvl2pPr>
            <a:lvl3pPr algn="l" rtl="0" eaLnBrk="0" fontAlgn="base" hangingPunct="0">
              <a:spcBef>
                <a:spcPct val="0"/>
              </a:spcBef>
              <a:spcAft>
                <a:spcPct val="0"/>
              </a:spcAft>
              <a:defRPr sz="2200" b="1">
                <a:solidFill>
                  <a:schemeClr val="bg1"/>
                </a:solidFill>
                <a:latin typeface="Arial" charset="0"/>
              </a:defRPr>
            </a:lvl3pPr>
            <a:lvl4pPr algn="l" rtl="0" eaLnBrk="0" fontAlgn="base" hangingPunct="0">
              <a:spcBef>
                <a:spcPct val="0"/>
              </a:spcBef>
              <a:spcAft>
                <a:spcPct val="0"/>
              </a:spcAft>
              <a:defRPr sz="2200" b="1">
                <a:solidFill>
                  <a:schemeClr val="bg1"/>
                </a:solidFill>
                <a:latin typeface="Arial" charset="0"/>
              </a:defRPr>
            </a:lvl4pPr>
            <a:lvl5pPr algn="l" rtl="0" eaLnBrk="0" fontAlgn="base" hangingPunct="0">
              <a:spcBef>
                <a:spcPct val="0"/>
              </a:spcBef>
              <a:spcAft>
                <a:spcPct val="0"/>
              </a:spcAft>
              <a:defRPr sz="2200" b="1">
                <a:solidFill>
                  <a:schemeClr val="bg1"/>
                </a:solidFill>
                <a:latin typeface="Arial" charset="0"/>
              </a:defRPr>
            </a:lvl5pPr>
            <a:lvl6pPr marL="457200" algn="l" rtl="0" eaLnBrk="1" fontAlgn="base" hangingPunct="1">
              <a:spcBef>
                <a:spcPct val="0"/>
              </a:spcBef>
              <a:spcAft>
                <a:spcPct val="0"/>
              </a:spcAft>
              <a:defRPr sz="2200" b="1">
                <a:solidFill>
                  <a:schemeClr val="bg1"/>
                </a:solidFill>
                <a:latin typeface="Arial" charset="0"/>
              </a:defRPr>
            </a:lvl6pPr>
            <a:lvl7pPr marL="914400" algn="l" rtl="0" eaLnBrk="1" fontAlgn="base" hangingPunct="1">
              <a:spcBef>
                <a:spcPct val="0"/>
              </a:spcBef>
              <a:spcAft>
                <a:spcPct val="0"/>
              </a:spcAft>
              <a:defRPr sz="2200" b="1">
                <a:solidFill>
                  <a:schemeClr val="bg1"/>
                </a:solidFill>
                <a:latin typeface="Arial" charset="0"/>
              </a:defRPr>
            </a:lvl7pPr>
            <a:lvl8pPr marL="1371600" algn="l" rtl="0" eaLnBrk="1" fontAlgn="base" hangingPunct="1">
              <a:spcBef>
                <a:spcPct val="0"/>
              </a:spcBef>
              <a:spcAft>
                <a:spcPct val="0"/>
              </a:spcAft>
              <a:defRPr sz="2200" b="1">
                <a:solidFill>
                  <a:schemeClr val="bg1"/>
                </a:solidFill>
                <a:latin typeface="Arial" charset="0"/>
              </a:defRPr>
            </a:lvl8pPr>
            <a:lvl9pPr marL="1828800" algn="l" rtl="0" eaLnBrk="1" fontAlgn="base" hangingPunct="1">
              <a:spcBef>
                <a:spcPct val="0"/>
              </a:spcBef>
              <a:spcAft>
                <a:spcPct val="0"/>
              </a:spcAft>
              <a:defRPr sz="2200" b="1">
                <a:solidFill>
                  <a:schemeClr val="bg1"/>
                </a:solidFill>
                <a:latin typeface="Arial" charset="0"/>
              </a:defRPr>
            </a:lvl9pPr>
          </a:lstStyle>
          <a:p>
            <a:pPr>
              <a:defRPr/>
            </a:pPr>
            <a:r>
              <a:rPr lang="en-GB" altLang="fr-FR" sz="1500" dirty="0" smtClean="0">
                <a:solidFill>
                  <a:srgbClr val="C00000"/>
                </a:solidFill>
              </a:rPr>
              <a:t>SIMCRYOGENICS Models RESULTS FOR COOL DOWN</a:t>
            </a:r>
            <a:endParaRPr lang="fr-FR" altLang="fr-FR" sz="1500" dirty="0">
              <a:solidFill>
                <a:srgbClr val="C00000"/>
              </a:solidFill>
            </a:endParaRPr>
          </a:p>
        </p:txBody>
      </p:sp>
      <p:pic>
        <p:nvPicPr>
          <p:cNvPr id="3" name="Image 2"/>
          <p:cNvPicPr>
            <a:picLocks noChangeAspect="1"/>
          </p:cNvPicPr>
          <p:nvPr/>
        </p:nvPicPr>
        <p:blipFill rotWithShape="1">
          <a:blip r:embed="rId2"/>
          <a:srcRect t="-567" b="51021"/>
          <a:stretch/>
        </p:blipFill>
        <p:spPr>
          <a:xfrm>
            <a:off x="4951776" y="2834187"/>
            <a:ext cx="3618441" cy="1996440"/>
          </a:xfrm>
          <a:prstGeom prst="rect">
            <a:avLst/>
          </a:prstGeom>
        </p:spPr>
      </p:pic>
      <p:sp>
        <p:nvSpPr>
          <p:cNvPr id="4" name="Rectangle 3"/>
          <p:cNvSpPr/>
          <p:nvPr/>
        </p:nvSpPr>
        <p:spPr>
          <a:xfrm>
            <a:off x="1352618" y="4715211"/>
            <a:ext cx="2321469" cy="230832"/>
          </a:xfrm>
          <a:prstGeom prst="rect">
            <a:avLst/>
          </a:prstGeom>
        </p:spPr>
        <p:txBody>
          <a:bodyPr wrap="none">
            <a:spAutoFit/>
          </a:bodyPr>
          <a:lstStyle/>
          <a:p>
            <a:r>
              <a:rPr lang="fr-FR" sz="900" i="1" dirty="0"/>
              <a:t>F. Michel et al. </a:t>
            </a:r>
            <a:r>
              <a:rPr lang="fr-FR" sz="900" i="1" dirty="0" smtClean="0"/>
              <a:t> </a:t>
            </a:r>
            <a:r>
              <a:rPr lang="fr-FR" sz="900" i="1" dirty="0" err="1" smtClean="0"/>
              <a:t>Cryogenics</a:t>
            </a:r>
            <a:r>
              <a:rPr lang="fr-FR" sz="900" i="1" dirty="0" smtClean="0"/>
              <a:t> </a:t>
            </a:r>
            <a:r>
              <a:rPr lang="fr-FR" sz="900" i="1" dirty="0"/>
              <a:t>126 (2022) 103537</a:t>
            </a:r>
            <a:endParaRPr lang="fr-FR" sz="900" dirty="0"/>
          </a:p>
        </p:txBody>
      </p:sp>
      <p:sp>
        <p:nvSpPr>
          <p:cNvPr id="10" name="Espace réservé du contenu 4"/>
          <p:cNvSpPr txBox="1">
            <a:spLocks/>
          </p:cNvSpPr>
          <p:nvPr/>
        </p:nvSpPr>
        <p:spPr>
          <a:xfrm>
            <a:off x="71190" y="615724"/>
            <a:ext cx="4530875" cy="337478"/>
          </a:xfrm>
          <a:prstGeom prst="rect">
            <a:avLst/>
          </a:prstGeom>
        </p:spPr>
        <p:txBody>
          <a:bodyPr/>
          <a:lstStyle>
            <a:lvl1pPr marL="923925" algn="l" rtl="0" eaLnBrk="0" fontAlgn="base" hangingPunct="0">
              <a:spcBef>
                <a:spcPct val="0"/>
              </a:spcBef>
              <a:spcAft>
                <a:spcPts val="400"/>
              </a:spcAft>
              <a:buFont typeface="Arial" charset="0"/>
              <a:defRPr sz="2200" kern="1200">
                <a:solidFill>
                  <a:schemeClr val="tx2"/>
                </a:solidFill>
                <a:latin typeface="+mn-lt"/>
                <a:ea typeface="+mn-ea"/>
                <a:cs typeface="+mn-cs"/>
              </a:defRPr>
            </a:lvl1pPr>
            <a:lvl2pPr marL="360363" indent="-360363" algn="l" rtl="0" eaLnBrk="0" fontAlgn="base" hangingPunct="0">
              <a:lnSpc>
                <a:spcPts val="2000"/>
              </a:lnSpc>
              <a:spcBef>
                <a:spcPct val="0"/>
              </a:spcBef>
              <a:spcAft>
                <a:spcPct val="0"/>
              </a:spcAft>
              <a:buSzPct val="90000"/>
              <a:buBlip>
                <a:blip r:embed="rId3"/>
              </a:buBlip>
              <a:defRPr sz="1600" kern="1200">
                <a:solidFill>
                  <a:srgbClr val="666666"/>
                </a:solidFill>
                <a:latin typeface="+mn-lt"/>
                <a:ea typeface="+mn-ea"/>
                <a:cs typeface="+mn-cs"/>
              </a:defRPr>
            </a:lvl2pPr>
            <a:lvl3pPr marL="361950" algn="l" rtl="0" eaLnBrk="0" fontAlgn="base" hangingPunct="0">
              <a:lnSpc>
                <a:spcPts val="2000"/>
              </a:lnSpc>
              <a:spcBef>
                <a:spcPct val="0"/>
              </a:spcBef>
              <a:spcAft>
                <a:spcPct val="0"/>
              </a:spcAft>
              <a:buSzPct val="36000"/>
              <a:buFont typeface="Arial" charset="0"/>
              <a:defRPr sz="1600" kern="1200">
                <a:solidFill>
                  <a:srgbClr val="666666"/>
                </a:solidFill>
                <a:latin typeface="+mn-lt"/>
                <a:ea typeface="+mn-ea"/>
                <a:cs typeface="+mn-cs"/>
              </a:defRPr>
            </a:lvl3pPr>
            <a:lvl4pPr marL="1009650" indent="-238125" algn="l" rtl="0" eaLnBrk="0" fontAlgn="base" hangingPunct="0">
              <a:lnSpc>
                <a:spcPts val="2000"/>
              </a:lnSpc>
              <a:spcBef>
                <a:spcPct val="0"/>
              </a:spcBef>
              <a:spcAft>
                <a:spcPct val="0"/>
              </a:spcAft>
              <a:buClr>
                <a:srgbClr val="666666"/>
              </a:buClr>
              <a:buSzPct val="36000"/>
              <a:buBlip>
                <a:blip r:embed="rId4"/>
              </a:buBlip>
              <a:defRPr sz="1600" kern="1200">
                <a:solidFill>
                  <a:srgbClr val="666666"/>
                </a:solidFill>
                <a:latin typeface="+mn-lt"/>
                <a:ea typeface="+mn-ea"/>
                <a:cs typeface="+mn-cs"/>
              </a:defRPr>
            </a:lvl4pPr>
            <a:lvl5pPr marL="1133475" indent="-114300" algn="l" rtl="0" eaLnBrk="0" fontAlgn="base" hangingPunct="0">
              <a:lnSpc>
                <a:spcPts val="2000"/>
              </a:lnSpc>
              <a:spcBef>
                <a:spcPct val="0"/>
              </a:spcBef>
              <a:spcAft>
                <a:spcPct val="0"/>
              </a:spcAft>
              <a:buClr>
                <a:srgbClr val="666666"/>
              </a:buClr>
              <a:buFont typeface="Arial" charset="0"/>
              <a:buChar char="-"/>
              <a:defRPr sz="1600" kern="1200">
                <a:solidFill>
                  <a:srgbClr val="666666"/>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eaLnBrk="1" hangingPunct="1">
              <a:spcAft>
                <a:spcPct val="0"/>
              </a:spcAft>
            </a:pPr>
            <a:r>
              <a:rPr lang="en-US" altLang="fr-FR" sz="1350" b="1" dirty="0">
                <a:solidFill>
                  <a:schemeClr val="accent2"/>
                </a:solidFill>
                <a:ea typeface="Times" pitchFamily="18" charset="0"/>
                <a:cs typeface="Times" pitchFamily="18" charset="0"/>
              </a:rPr>
              <a:t>SIMCRYOGENICS</a:t>
            </a:r>
            <a:r>
              <a:rPr lang="en-US" altLang="fr-FR" sz="1350" dirty="0">
                <a:solidFill>
                  <a:schemeClr val="accent2"/>
                </a:solidFill>
                <a:ea typeface="Times" pitchFamily="18" charset="0"/>
                <a:cs typeface="Times" pitchFamily="18" charset="0"/>
              </a:rPr>
              <a:t> (</a:t>
            </a:r>
            <a:r>
              <a:rPr lang="en-US" altLang="fr-FR" sz="1350" dirty="0" err="1" smtClean="0">
                <a:solidFill>
                  <a:schemeClr val="accent2"/>
                </a:solidFill>
                <a:ea typeface="Times" pitchFamily="18" charset="0"/>
                <a:cs typeface="Times" pitchFamily="18" charset="0"/>
              </a:rPr>
              <a:t>Matlab</a:t>
            </a:r>
            <a:r>
              <a:rPr lang="en-US" altLang="fr-FR" sz="1350" dirty="0" smtClean="0">
                <a:solidFill>
                  <a:schemeClr val="accent2"/>
                </a:solidFill>
                <a:ea typeface="Times" pitchFamily="18" charset="0"/>
                <a:cs typeface="Times" pitchFamily="18" charset="0"/>
              </a:rPr>
              <a:t>-Simulink</a:t>
            </a:r>
            <a:r>
              <a:rPr lang="en-US" altLang="fr-FR" sz="1350" dirty="0">
                <a:solidFill>
                  <a:schemeClr val="accent2"/>
                </a:solidFill>
                <a:ea typeface="Times" pitchFamily="18" charset="0"/>
                <a:cs typeface="Times" pitchFamily="18" charset="0"/>
              </a:rPr>
              <a:t>, </a:t>
            </a:r>
            <a:r>
              <a:rPr lang="en-US" altLang="fr-FR" sz="1350" dirty="0" smtClean="0">
                <a:solidFill>
                  <a:schemeClr val="accent2"/>
                </a:solidFill>
                <a:ea typeface="Times" pitchFamily="18" charset="0"/>
                <a:cs typeface="Times" pitchFamily="18" charset="0"/>
              </a:rPr>
              <a:t>CEA/IRIG/</a:t>
            </a:r>
            <a:r>
              <a:rPr lang="en-US" altLang="fr-FR" sz="1350" dirty="0">
                <a:solidFill>
                  <a:schemeClr val="accent2"/>
                </a:solidFill>
                <a:ea typeface="Times" pitchFamily="18" charset="0"/>
                <a:cs typeface="Times" pitchFamily="18" charset="0"/>
              </a:rPr>
              <a:t>D</a:t>
            </a:r>
            <a:r>
              <a:rPr lang="en-US" altLang="fr-FR" sz="1350" dirty="0" smtClean="0">
                <a:solidFill>
                  <a:schemeClr val="accent2"/>
                </a:solidFill>
                <a:ea typeface="Times" pitchFamily="18" charset="0"/>
                <a:cs typeface="Times" pitchFamily="18" charset="0"/>
              </a:rPr>
              <a:t>SBT</a:t>
            </a:r>
            <a:r>
              <a:rPr lang="en-US" altLang="fr-FR" sz="1350" dirty="0">
                <a:solidFill>
                  <a:schemeClr val="accent2"/>
                </a:solidFill>
                <a:ea typeface="Times" pitchFamily="18" charset="0"/>
                <a:cs typeface="Times" pitchFamily="18" charset="0"/>
              </a:rPr>
              <a:t>)</a:t>
            </a:r>
          </a:p>
        </p:txBody>
      </p:sp>
      <p:sp>
        <p:nvSpPr>
          <p:cNvPr id="12" name="Espace réservé du contenu 4"/>
          <p:cNvSpPr txBox="1">
            <a:spLocks/>
          </p:cNvSpPr>
          <p:nvPr/>
        </p:nvSpPr>
        <p:spPr>
          <a:xfrm>
            <a:off x="380163" y="865504"/>
            <a:ext cx="4266381" cy="888656"/>
          </a:xfrm>
          <a:prstGeom prst="rect">
            <a:avLst/>
          </a:prstGeom>
        </p:spPr>
        <p:txBody>
          <a:bodyPr/>
          <a:lstStyle>
            <a:lvl1pPr marL="923925" algn="l" rtl="0" eaLnBrk="0" fontAlgn="base" hangingPunct="0">
              <a:spcBef>
                <a:spcPct val="0"/>
              </a:spcBef>
              <a:spcAft>
                <a:spcPts val="400"/>
              </a:spcAft>
              <a:buFont typeface="Arial" charset="0"/>
              <a:defRPr sz="2200" kern="1200">
                <a:solidFill>
                  <a:schemeClr val="tx2"/>
                </a:solidFill>
                <a:latin typeface="+mn-lt"/>
                <a:ea typeface="+mn-ea"/>
                <a:cs typeface="+mn-cs"/>
              </a:defRPr>
            </a:lvl1pPr>
            <a:lvl2pPr marL="360363" indent="-360363" algn="l" rtl="0" eaLnBrk="0" fontAlgn="base" hangingPunct="0">
              <a:lnSpc>
                <a:spcPts val="2000"/>
              </a:lnSpc>
              <a:spcBef>
                <a:spcPct val="0"/>
              </a:spcBef>
              <a:spcAft>
                <a:spcPct val="0"/>
              </a:spcAft>
              <a:buSzPct val="90000"/>
              <a:buBlip>
                <a:blip r:embed="rId3"/>
              </a:buBlip>
              <a:defRPr sz="1600" kern="1200">
                <a:solidFill>
                  <a:srgbClr val="666666"/>
                </a:solidFill>
                <a:latin typeface="+mn-lt"/>
                <a:ea typeface="+mn-ea"/>
                <a:cs typeface="+mn-cs"/>
              </a:defRPr>
            </a:lvl2pPr>
            <a:lvl3pPr marL="361950" algn="l" rtl="0" eaLnBrk="0" fontAlgn="base" hangingPunct="0">
              <a:lnSpc>
                <a:spcPts val="2000"/>
              </a:lnSpc>
              <a:spcBef>
                <a:spcPct val="0"/>
              </a:spcBef>
              <a:spcAft>
                <a:spcPct val="0"/>
              </a:spcAft>
              <a:buSzPct val="36000"/>
              <a:buFont typeface="Arial" charset="0"/>
              <a:defRPr sz="1600" kern="1200">
                <a:solidFill>
                  <a:srgbClr val="666666"/>
                </a:solidFill>
                <a:latin typeface="+mn-lt"/>
                <a:ea typeface="+mn-ea"/>
                <a:cs typeface="+mn-cs"/>
              </a:defRPr>
            </a:lvl3pPr>
            <a:lvl4pPr marL="1009650" indent="-238125" algn="l" rtl="0" eaLnBrk="0" fontAlgn="base" hangingPunct="0">
              <a:lnSpc>
                <a:spcPts val="2000"/>
              </a:lnSpc>
              <a:spcBef>
                <a:spcPct val="0"/>
              </a:spcBef>
              <a:spcAft>
                <a:spcPct val="0"/>
              </a:spcAft>
              <a:buClr>
                <a:srgbClr val="666666"/>
              </a:buClr>
              <a:buSzPct val="36000"/>
              <a:buBlip>
                <a:blip r:embed="rId4"/>
              </a:buBlip>
              <a:defRPr sz="1600" kern="1200">
                <a:solidFill>
                  <a:srgbClr val="666666"/>
                </a:solidFill>
                <a:latin typeface="+mn-lt"/>
                <a:ea typeface="+mn-ea"/>
                <a:cs typeface="+mn-cs"/>
              </a:defRPr>
            </a:lvl4pPr>
            <a:lvl5pPr marL="1133475" indent="-114300" algn="l" rtl="0" eaLnBrk="0" fontAlgn="base" hangingPunct="0">
              <a:lnSpc>
                <a:spcPts val="2000"/>
              </a:lnSpc>
              <a:spcBef>
                <a:spcPct val="0"/>
              </a:spcBef>
              <a:spcAft>
                <a:spcPct val="0"/>
              </a:spcAft>
              <a:buClr>
                <a:srgbClr val="666666"/>
              </a:buClr>
              <a:buFont typeface="Arial" charset="0"/>
              <a:buChar char="-"/>
              <a:defRPr sz="1600" kern="1200">
                <a:solidFill>
                  <a:srgbClr val="666666"/>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eaLnBrk="1" hangingPunct="1">
              <a:spcAft>
                <a:spcPct val="0"/>
              </a:spcAft>
            </a:pPr>
            <a:r>
              <a:rPr lang="en-US" altLang="fr-FR" sz="1200" b="1" dirty="0" smtClean="0">
                <a:solidFill>
                  <a:srgbClr val="008000"/>
                </a:solidFill>
                <a:ea typeface="Times" pitchFamily="18" charset="0"/>
                <a:cs typeface="Times" pitchFamily="18" charset="0"/>
              </a:rPr>
              <a:t>Example: Cool down simulation of JT-60SA magnets cool down </a:t>
            </a:r>
            <a:endParaRPr lang="en-US" altLang="fr-FR" sz="1200" b="1" dirty="0">
              <a:solidFill>
                <a:srgbClr val="008000"/>
              </a:solidFill>
              <a:ea typeface="Times" pitchFamily="18" charset="0"/>
              <a:cs typeface="Times" pitchFamily="18" charset="0"/>
            </a:endParaRPr>
          </a:p>
          <a:p>
            <a:pPr marL="257175" indent="-257175" eaLnBrk="1" hangingPunct="1">
              <a:spcAft>
                <a:spcPct val="0"/>
              </a:spcAft>
              <a:buAutoNum type="arabicParenR"/>
            </a:pPr>
            <a:r>
              <a:rPr lang="en-US" altLang="fr-FR" sz="1200" b="1" dirty="0" smtClean="0">
                <a:solidFill>
                  <a:srgbClr val="008000"/>
                </a:solidFill>
                <a:ea typeface="Times" pitchFamily="18" charset="0"/>
                <a:cs typeface="Times" pitchFamily="18" charset="0"/>
              </a:rPr>
              <a:t>Modelling of the loops + magnets</a:t>
            </a:r>
            <a:endParaRPr lang="en-US" altLang="fr-FR" sz="1200" b="1" dirty="0">
              <a:solidFill>
                <a:srgbClr val="008000"/>
              </a:solidFill>
              <a:ea typeface="Times" pitchFamily="18" charset="0"/>
              <a:cs typeface="Times" pitchFamily="18" charset="0"/>
            </a:endParaRPr>
          </a:p>
          <a:p>
            <a:pPr marL="257175" indent="-257175" eaLnBrk="1" hangingPunct="1">
              <a:spcAft>
                <a:spcPct val="0"/>
              </a:spcAft>
              <a:buAutoNum type="arabicParenR"/>
            </a:pPr>
            <a:r>
              <a:rPr lang="en-US" altLang="fr-FR" sz="1200" b="1" dirty="0" smtClean="0">
                <a:solidFill>
                  <a:srgbClr val="008000"/>
                </a:solidFill>
                <a:ea typeface="Times" pitchFamily="18" charset="0"/>
                <a:cs typeface="Times" pitchFamily="18" charset="0"/>
              </a:rPr>
              <a:t>Simulation and prediction of the behavior </a:t>
            </a:r>
            <a:endParaRPr lang="en-US" altLang="fr-FR" sz="1200" b="1" dirty="0">
              <a:solidFill>
                <a:srgbClr val="008000"/>
              </a:solidFill>
              <a:ea typeface="Times" pitchFamily="18" charset="0"/>
              <a:cs typeface="Times" pitchFamily="18" charset="0"/>
            </a:endParaRPr>
          </a:p>
        </p:txBody>
      </p:sp>
      <p:pic>
        <p:nvPicPr>
          <p:cNvPr id="13" name="Image 12"/>
          <p:cNvPicPr>
            <a:picLocks noChangeAspect="1"/>
          </p:cNvPicPr>
          <p:nvPr/>
        </p:nvPicPr>
        <p:blipFill>
          <a:blip r:embed="rId5"/>
          <a:stretch>
            <a:fillRect/>
          </a:stretch>
        </p:blipFill>
        <p:spPr>
          <a:xfrm>
            <a:off x="380164" y="1425234"/>
            <a:ext cx="5835986" cy="1430043"/>
          </a:xfrm>
          <a:prstGeom prst="rect">
            <a:avLst/>
          </a:prstGeom>
        </p:spPr>
      </p:pic>
      <p:pic>
        <p:nvPicPr>
          <p:cNvPr id="14" name="Image 13"/>
          <p:cNvPicPr>
            <a:picLocks noChangeAspect="1"/>
          </p:cNvPicPr>
          <p:nvPr/>
        </p:nvPicPr>
        <p:blipFill rotWithShape="1">
          <a:blip r:embed="rId2"/>
          <a:srcRect t="50653"/>
          <a:stretch/>
        </p:blipFill>
        <p:spPr>
          <a:xfrm>
            <a:off x="925011" y="2791042"/>
            <a:ext cx="3618441" cy="1988404"/>
          </a:xfrm>
          <a:prstGeom prst="rect">
            <a:avLst/>
          </a:prstGeom>
        </p:spPr>
      </p:pic>
    </p:spTree>
    <p:extLst>
      <p:ext uri="{BB962C8B-B14F-4D97-AF65-F5344CB8AC3E}">
        <p14:creationId xmlns:p14="http://schemas.microsoft.com/office/powerpoint/2010/main" val="14810054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925011" y="72214"/>
            <a:ext cx="5291138" cy="407194"/>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l" rtl="0" eaLnBrk="0" fontAlgn="base" hangingPunct="0">
              <a:spcBef>
                <a:spcPct val="0"/>
              </a:spcBef>
              <a:spcAft>
                <a:spcPct val="0"/>
              </a:spcAft>
              <a:defRPr sz="2200" b="1" kern="1200" cap="all">
                <a:solidFill>
                  <a:schemeClr val="bg1"/>
                </a:solidFill>
                <a:latin typeface="+mj-lt"/>
                <a:ea typeface="+mj-ea"/>
                <a:cs typeface="+mj-cs"/>
              </a:defRPr>
            </a:lvl1pPr>
            <a:lvl2pPr algn="l" rtl="0" eaLnBrk="0" fontAlgn="base" hangingPunct="0">
              <a:spcBef>
                <a:spcPct val="0"/>
              </a:spcBef>
              <a:spcAft>
                <a:spcPct val="0"/>
              </a:spcAft>
              <a:defRPr sz="2200" b="1">
                <a:solidFill>
                  <a:schemeClr val="bg1"/>
                </a:solidFill>
                <a:latin typeface="Arial" charset="0"/>
              </a:defRPr>
            </a:lvl2pPr>
            <a:lvl3pPr algn="l" rtl="0" eaLnBrk="0" fontAlgn="base" hangingPunct="0">
              <a:spcBef>
                <a:spcPct val="0"/>
              </a:spcBef>
              <a:spcAft>
                <a:spcPct val="0"/>
              </a:spcAft>
              <a:defRPr sz="2200" b="1">
                <a:solidFill>
                  <a:schemeClr val="bg1"/>
                </a:solidFill>
                <a:latin typeface="Arial" charset="0"/>
              </a:defRPr>
            </a:lvl3pPr>
            <a:lvl4pPr algn="l" rtl="0" eaLnBrk="0" fontAlgn="base" hangingPunct="0">
              <a:spcBef>
                <a:spcPct val="0"/>
              </a:spcBef>
              <a:spcAft>
                <a:spcPct val="0"/>
              </a:spcAft>
              <a:defRPr sz="2200" b="1">
                <a:solidFill>
                  <a:schemeClr val="bg1"/>
                </a:solidFill>
                <a:latin typeface="Arial" charset="0"/>
              </a:defRPr>
            </a:lvl4pPr>
            <a:lvl5pPr algn="l" rtl="0" eaLnBrk="0" fontAlgn="base" hangingPunct="0">
              <a:spcBef>
                <a:spcPct val="0"/>
              </a:spcBef>
              <a:spcAft>
                <a:spcPct val="0"/>
              </a:spcAft>
              <a:defRPr sz="2200" b="1">
                <a:solidFill>
                  <a:schemeClr val="bg1"/>
                </a:solidFill>
                <a:latin typeface="Arial" charset="0"/>
              </a:defRPr>
            </a:lvl5pPr>
            <a:lvl6pPr marL="457200" algn="l" rtl="0" eaLnBrk="1" fontAlgn="base" hangingPunct="1">
              <a:spcBef>
                <a:spcPct val="0"/>
              </a:spcBef>
              <a:spcAft>
                <a:spcPct val="0"/>
              </a:spcAft>
              <a:defRPr sz="2200" b="1">
                <a:solidFill>
                  <a:schemeClr val="bg1"/>
                </a:solidFill>
                <a:latin typeface="Arial" charset="0"/>
              </a:defRPr>
            </a:lvl6pPr>
            <a:lvl7pPr marL="914400" algn="l" rtl="0" eaLnBrk="1" fontAlgn="base" hangingPunct="1">
              <a:spcBef>
                <a:spcPct val="0"/>
              </a:spcBef>
              <a:spcAft>
                <a:spcPct val="0"/>
              </a:spcAft>
              <a:defRPr sz="2200" b="1">
                <a:solidFill>
                  <a:schemeClr val="bg1"/>
                </a:solidFill>
                <a:latin typeface="Arial" charset="0"/>
              </a:defRPr>
            </a:lvl7pPr>
            <a:lvl8pPr marL="1371600" algn="l" rtl="0" eaLnBrk="1" fontAlgn="base" hangingPunct="1">
              <a:spcBef>
                <a:spcPct val="0"/>
              </a:spcBef>
              <a:spcAft>
                <a:spcPct val="0"/>
              </a:spcAft>
              <a:defRPr sz="2200" b="1">
                <a:solidFill>
                  <a:schemeClr val="bg1"/>
                </a:solidFill>
                <a:latin typeface="Arial" charset="0"/>
              </a:defRPr>
            </a:lvl8pPr>
            <a:lvl9pPr marL="1828800" algn="l" rtl="0" eaLnBrk="1" fontAlgn="base" hangingPunct="1">
              <a:spcBef>
                <a:spcPct val="0"/>
              </a:spcBef>
              <a:spcAft>
                <a:spcPct val="0"/>
              </a:spcAft>
              <a:defRPr sz="2200" b="1">
                <a:solidFill>
                  <a:schemeClr val="bg1"/>
                </a:solidFill>
                <a:latin typeface="Arial" charset="0"/>
              </a:defRPr>
            </a:lvl9pPr>
          </a:lstStyle>
          <a:p>
            <a:pPr>
              <a:defRPr/>
            </a:pPr>
            <a:r>
              <a:rPr lang="en-GB" altLang="fr-FR" sz="1500" dirty="0" smtClean="0">
                <a:solidFill>
                  <a:srgbClr val="C00000"/>
                </a:solidFill>
              </a:rPr>
              <a:t>ST-AM Model</a:t>
            </a:r>
            <a:endParaRPr lang="fr-FR" altLang="fr-FR" sz="1500" dirty="0">
              <a:solidFill>
                <a:srgbClr val="C00000"/>
              </a:solidFill>
            </a:endParaRPr>
          </a:p>
        </p:txBody>
      </p:sp>
      <p:sp>
        <p:nvSpPr>
          <p:cNvPr id="3" name="Espace réservé du contenu 4"/>
          <p:cNvSpPr txBox="1">
            <a:spLocks/>
          </p:cNvSpPr>
          <p:nvPr/>
        </p:nvSpPr>
        <p:spPr>
          <a:xfrm>
            <a:off x="71190" y="615724"/>
            <a:ext cx="8493146" cy="337478"/>
          </a:xfrm>
          <a:prstGeom prst="rect">
            <a:avLst/>
          </a:prstGeom>
        </p:spPr>
        <p:txBody>
          <a:bodyPr/>
          <a:lstStyle>
            <a:lvl1pPr marL="923925" algn="l" rtl="0" eaLnBrk="0" fontAlgn="base" hangingPunct="0">
              <a:spcBef>
                <a:spcPct val="0"/>
              </a:spcBef>
              <a:spcAft>
                <a:spcPts val="400"/>
              </a:spcAft>
              <a:buFont typeface="Arial" charset="0"/>
              <a:defRPr sz="2200" kern="1200">
                <a:solidFill>
                  <a:schemeClr val="tx2"/>
                </a:solidFill>
                <a:latin typeface="+mn-lt"/>
                <a:ea typeface="+mn-ea"/>
                <a:cs typeface="+mn-cs"/>
              </a:defRPr>
            </a:lvl1pPr>
            <a:lvl2pPr marL="360363" indent="-360363" algn="l" rtl="0" eaLnBrk="0" fontAlgn="base" hangingPunct="0">
              <a:lnSpc>
                <a:spcPts val="2000"/>
              </a:lnSpc>
              <a:spcBef>
                <a:spcPct val="0"/>
              </a:spcBef>
              <a:spcAft>
                <a:spcPct val="0"/>
              </a:spcAft>
              <a:buSzPct val="90000"/>
              <a:buBlip>
                <a:blip r:embed="rId2"/>
              </a:buBlip>
              <a:defRPr sz="1600" kern="1200">
                <a:solidFill>
                  <a:srgbClr val="666666"/>
                </a:solidFill>
                <a:latin typeface="+mn-lt"/>
                <a:ea typeface="+mn-ea"/>
                <a:cs typeface="+mn-cs"/>
              </a:defRPr>
            </a:lvl2pPr>
            <a:lvl3pPr marL="361950" algn="l" rtl="0" eaLnBrk="0" fontAlgn="base" hangingPunct="0">
              <a:lnSpc>
                <a:spcPts val="2000"/>
              </a:lnSpc>
              <a:spcBef>
                <a:spcPct val="0"/>
              </a:spcBef>
              <a:spcAft>
                <a:spcPct val="0"/>
              </a:spcAft>
              <a:buSzPct val="36000"/>
              <a:buFont typeface="Arial" charset="0"/>
              <a:defRPr sz="1600" kern="1200">
                <a:solidFill>
                  <a:srgbClr val="666666"/>
                </a:solidFill>
                <a:latin typeface="+mn-lt"/>
                <a:ea typeface="+mn-ea"/>
                <a:cs typeface="+mn-cs"/>
              </a:defRPr>
            </a:lvl3pPr>
            <a:lvl4pPr marL="1009650" indent="-238125" algn="l" rtl="0" eaLnBrk="0" fontAlgn="base" hangingPunct="0">
              <a:lnSpc>
                <a:spcPts val="2000"/>
              </a:lnSpc>
              <a:spcBef>
                <a:spcPct val="0"/>
              </a:spcBef>
              <a:spcAft>
                <a:spcPct val="0"/>
              </a:spcAft>
              <a:buClr>
                <a:srgbClr val="666666"/>
              </a:buClr>
              <a:buSzPct val="36000"/>
              <a:buBlip>
                <a:blip r:embed="rId3"/>
              </a:buBlip>
              <a:defRPr sz="1600" kern="1200">
                <a:solidFill>
                  <a:srgbClr val="666666"/>
                </a:solidFill>
                <a:latin typeface="+mn-lt"/>
                <a:ea typeface="+mn-ea"/>
                <a:cs typeface="+mn-cs"/>
              </a:defRPr>
            </a:lvl4pPr>
            <a:lvl5pPr marL="1133475" indent="-114300" algn="l" rtl="0" eaLnBrk="0" fontAlgn="base" hangingPunct="0">
              <a:lnSpc>
                <a:spcPts val="2000"/>
              </a:lnSpc>
              <a:spcBef>
                <a:spcPct val="0"/>
              </a:spcBef>
              <a:spcAft>
                <a:spcPct val="0"/>
              </a:spcAft>
              <a:buClr>
                <a:srgbClr val="666666"/>
              </a:buClr>
              <a:buFont typeface="Arial" charset="0"/>
              <a:buChar char="-"/>
              <a:defRPr sz="1600" kern="1200">
                <a:solidFill>
                  <a:srgbClr val="666666"/>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eaLnBrk="1" hangingPunct="1">
              <a:spcAft>
                <a:spcPct val="0"/>
              </a:spcAft>
            </a:pPr>
            <a:r>
              <a:rPr lang="en-US" altLang="fr-FR" sz="1350" b="1" dirty="0" smtClean="0">
                <a:solidFill>
                  <a:schemeClr val="accent2"/>
                </a:solidFill>
                <a:ea typeface="Times" pitchFamily="18" charset="0"/>
                <a:cs typeface="Times" pitchFamily="18" charset="0"/>
              </a:rPr>
              <a:t>ST-AM Models: Superconductors </a:t>
            </a:r>
            <a:r>
              <a:rPr lang="en-US" altLang="fr-FR" sz="1350" b="1" dirty="0" err="1" smtClean="0">
                <a:solidFill>
                  <a:schemeClr val="accent2"/>
                </a:solidFill>
                <a:ea typeface="Times" pitchFamily="18" charset="0"/>
                <a:cs typeface="Times" pitchFamily="18" charset="0"/>
              </a:rPr>
              <a:t>Thermohydraulical</a:t>
            </a:r>
            <a:r>
              <a:rPr lang="en-US" altLang="fr-FR" sz="1350" b="1" dirty="0" smtClean="0">
                <a:solidFill>
                  <a:schemeClr val="accent2"/>
                </a:solidFill>
                <a:ea typeface="Times" pitchFamily="18" charset="0"/>
                <a:cs typeface="Times" pitchFamily="18" charset="0"/>
              </a:rPr>
              <a:t> – Analytical Model </a:t>
            </a:r>
            <a:r>
              <a:rPr lang="en-US" altLang="fr-FR" sz="1350" dirty="0" smtClean="0">
                <a:solidFill>
                  <a:schemeClr val="accent2"/>
                </a:solidFill>
                <a:ea typeface="Times" pitchFamily="18" charset="0"/>
                <a:cs typeface="Times" pitchFamily="18" charset="0"/>
              </a:rPr>
              <a:t>(</a:t>
            </a:r>
            <a:r>
              <a:rPr lang="en-US" altLang="fr-FR" sz="1350" dirty="0" err="1" smtClean="0">
                <a:solidFill>
                  <a:schemeClr val="accent2"/>
                </a:solidFill>
                <a:ea typeface="Times" pitchFamily="18" charset="0"/>
                <a:cs typeface="Times" pitchFamily="18" charset="0"/>
              </a:rPr>
              <a:t>SimuLink</a:t>
            </a:r>
            <a:r>
              <a:rPr lang="en-US" altLang="fr-FR" sz="1350" dirty="0">
                <a:solidFill>
                  <a:schemeClr val="accent2"/>
                </a:solidFill>
                <a:ea typeface="Times" pitchFamily="18" charset="0"/>
                <a:cs typeface="Times" pitchFamily="18" charset="0"/>
              </a:rPr>
              <a:t>, </a:t>
            </a:r>
            <a:r>
              <a:rPr lang="en-US" altLang="fr-FR" sz="1350" dirty="0" smtClean="0">
                <a:solidFill>
                  <a:schemeClr val="accent2"/>
                </a:solidFill>
                <a:ea typeface="Times" pitchFamily="18" charset="0"/>
                <a:cs typeface="Times" pitchFamily="18" charset="0"/>
              </a:rPr>
              <a:t>S. Nicollet)</a:t>
            </a:r>
            <a:endParaRPr lang="en-US" altLang="fr-FR" sz="1350" dirty="0">
              <a:solidFill>
                <a:schemeClr val="accent2"/>
              </a:solidFill>
              <a:ea typeface="Times" pitchFamily="18" charset="0"/>
              <a:cs typeface="Times" pitchFamily="18" charset="0"/>
            </a:endParaRPr>
          </a:p>
        </p:txBody>
      </p:sp>
      <p:sp>
        <p:nvSpPr>
          <p:cNvPr id="4" name="Espace réservé du contenu 4"/>
          <p:cNvSpPr txBox="1">
            <a:spLocks/>
          </p:cNvSpPr>
          <p:nvPr/>
        </p:nvSpPr>
        <p:spPr>
          <a:xfrm>
            <a:off x="223590" y="865502"/>
            <a:ext cx="8176008" cy="963297"/>
          </a:xfrm>
          <a:prstGeom prst="rect">
            <a:avLst/>
          </a:prstGeom>
        </p:spPr>
        <p:txBody>
          <a:bodyPr/>
          <a:lstStyle>
            <a:lvl1pPr marL="923925" algn="l" rtl="0" eaLnBrk="0" fontAlgn="base" hangingPunct="0">
              <a:spcBef>
                <a:spcPct val="0"/>
              </a:spcBef>
              <a:spcAft>
                <a:spcPts val="400"/>
              </a:spcAft>
              <a:buFont typeface="Arial" charset="0"/>
              <a:defRPr sz="2200" kern="1200">
                <a:solidFill>
                  <a:schemeClr val="tx2"/>
                </a:solidFill>
                <a:latin typeface="+mn-lt"/>
                <a:ea typeface="+mn-ea"/>
                <a:cs typeface="+mn-cs"/>
              </a:defRPr>
            </a:lvl1pPr>
            <a:lvl2pPr marL="360363" indent="-360363" algn="l" rtl="0" eaLnBrk="0" fontAlgn="base" hangingPunct="0">
              <a:lnSpc>
                <a:spcPts val="2000"/>
              </a:lnSpc>
              <a:spcBef>
                <a:spcPct val="0"/>
              </a:spcBef>
              <a:spcAft>
                <a:spcPct val="0"/>
              </a:spcAft>
              <a:buSzPct val="90000"/>
              <a:buBlip>
                <a:blip r:embed="rId2"/>
              </a:buBlip>
              <a:defRPr sz="1600" kern="1200">
                <a:solidFill>
                  <a:srgbClr val="666666"/>
                </a:solidFill>
                <a:latin typeface="+mn-lt"/>
                <a:ea typeface="+mn-ea"/>
                <a:cs typeface="+mn-cs"/>
              </a:defRPr>
            </a:lvl2pPr>
            <a:lvl3pPr marL="361950" algn="l" rtl="0" eaLnBrk="0" fontAlgn="base" hangingPunct="0">
              <a:lnSpc>
                <a:spcPts val="2000"/>
              </a:lnSpc>
              <a:spcBef>
                <a:spcPct val="0"/>
              </a:spcBef>
              <a:spcAft>
                <a:spcPct val="0"/>
              </a:spcAft>
              <a:buSzPct val="36000"/>
              <a:buFont typeface="Arial" charset="0"/>
              <a:defRPr sz="1600" kern="1200">
                <a:solidFill>
                  <a:srgbClr val="666666"/>
                </a:solidFill>
                <a:latin typeface="+mn-lt"/>
                <a:ea typeface="+mn-ea"/>
                <a:cs typeface="+mn-cs"/>
              </a:defRPr>
            </a:lvl3pPr>
            <a:lvl4pPr marL="1009650" indent="-238125" algn="l" rtl="0" eaLnBrk="0" fontAlgn="base" hangingPunct="0">
              <a:lnSpc>
                <a:spcPts val="2000"/>
              </a:lnSpc>
              <a:spcBef>
                <a:spcPct val="0"/>
              </a:spcBef>
              <a:spcAft>
                <a:spcPct val="0"/>
              </a:spcAft>
              <a:buClr>
                <a:srgbClr val="666666"/>
              </a:buClr>
              <a:buSzPct val="36000"/>
              <a:buBlip>
                <a:blip r:embed="rId3"/>
              </a:buBlip>
              <a:defRPr sz="1600" kern="1200">
                <a:solidFill>
                  <a:srgbClr val="666666"/>
                </a:solidFill>
                <a:latin typeface="+mn-lt"/>
                <a:ea typeface="+mn-ea"/>
                <a:cs typeface="+mn-cs"/>
              </a:defRPr>
            </a:lvl4pPr>
            <a:lvl5pPr marL="1133475" indent="-114300" algn="l" rtl="0" eaLnBrk="0" fontAlgn="base" hangingPunct="0">
              <a:lnSpc>
                <a:spcPts val="2000"/>
              </a:lnSpc>
              <a:spcBef>
                <a:spcPct val="0"/>
              </a:spcBef>
              <a:spcAft>
                <a:spcPct val="0"/>
              </a:spcAft>
              <a:buClr>
                <a:srgbClr val="666666"/>
              </a:buClr>
              <a:buFont typeface="Arial" charset="0"/>
              <a:buChar char="-"/>
              <a:defRPr sz="1600" kern="1200">
                <a:solidFill>
                  <a:srgbClr val="666666"/>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eaLnBrk="1" hangingPunct="1">
              <a:spcAft>
                <a:spcPct val="0"/>
              </a:spcAft>
            </a:pPr>
            <a:r>
              <a:rPr lang="en-US" altLang="fr-FR" sz="1200" b="1" dirty="0">
                <a:solidFill>
                  <a:srgbClr val="008000"/>
                </a:solidFill>
                <a:ea typeface="Times" pitchFamily="18" charset="0"/>
                <a:cs typeface="Times" pitchFamily="18" charset="0"/>
              </a:rPr>
              <a:t>Advantages:</a:t>
            </a:r>
          </a:p>
          <a:p>
            <a:pPr marL="257175" indent="-257175" eaLnBrk="1" hangingPunct="1">
              <a:spcAft>
                <a:spcPct val="0"/>
              </a:spcAft>
              <a:buAutoNum type="arabicParenR"/>
            </a:pPr>
            <a:r>
              <a:rPr lang="en-US" altLang="fr-FR" sz="1200" b="1" dirty="0" smtClean="0">
                <a:solidFill>
                  <a:srgbClr val="008000"/>
                </a:solidFill>
                <a:ea typeface="Times" pitchFamily="18" charset="0"/>
                <a:cs typeface="Times" pitchFamily="18" charset="0"/>
              </a:rPr>
              <a:t>For </a:t>
            </a:r>
            <a:r>
              <a:rPr lang="en-US" altLang="fr-FR" sz="1200" b="1" dirty="0" err="1" smtClean="0">
                <a:solidFill>
                  <a:srgbClr val="008000"/>
                </a:solidFill>
                <a:ea typeface="Times" pitchFamily="18" charset="0"/>
                <a:cs typeface="Times" pitchFamily="18" charset="0"/>
              </a:rPr>
              <a:t>Cryodistribution</a:t>
            </a:r>
            <a:r>
              <a:rPr lang="en-US" altLang="fr-FR" sz="1200" b="1" dirty="0" smtClean="0">
                <a:solidFill>
                  <a:srgbClr val="008000"/>
                </a:solidFill>
                <a:ea typeface="Times" pitchFamily="18" charset="0"/>
                <a:cs typeface="Times" pitchFamily="18" charset="0"/>
              </a:rPr>
              <a:t> Model Operation (with temperature margin on conductors &amp; delayed cryogenic heat loads on ACB)</a:t>
            </a:r>
            <a:endParaRPr lang="en-US" altLang="fr-FR" sz="1200" b="1" dirty="0">
              <a:solidFill>
                <a:srgbClr val="008000"/>
              </a:solidFill>
              <a:ea typeface="Times" pitchFamily="18" charset="0"/>
              <a:cs typeface="Times" pitchFamily="18" charset="0"/>
            </a:endParaRPr>
          </a:p>
          <a:p>
            <a:pPr marL="257175" indent="-257175" eaLnBrk="1" hangingPunct="1">
              <a:spcAft>
                <a:spcPct val="0"/>
              </a:spcAft>
              <a:buAutoNum type="arabicParenR"/>
            </a:pPr>
            <a:r>
              <a:rPr lang="en-US" altLang="fr-FR" sz="1200" b="1" dirty="0" smtClean="0">
                <a:solidFill>
                  <a:srgbClr val="008000"/>
                </a:solidFill>
                <a:ea typeface="Times" pitchFamily="18" charset="0"/>
                <a:cs typeface="Times" pitchFamily="18" charset="0"/>
              </a:rPr>
              <a:t>Simulink user friendly interfaces</a:t>
            </a:r>
            <a:endParaRPr lang="en-US" altLang="fr-FR" sz="1200" b="1" dirty="0">
              <a:solidFill>
                <a:srgbClr val="008000"/>
              </a:solidFill>
              <a:ea typeface="Times" pitchFamily="18" charset="0"/>
              <a:cs typeface="Times" pitchFamily="18" charset="0"/>
            </a:endParaRPr>
          </a:p>
          <a:p>
            <a:pPr marL="257175" indent="-257175" eaLnBrk="1" hangingPunct="1">
              <a:spcAft>
                <a:spcPct val="0"/>
              </a:spcAft>
              <a:buAutoNum type="arabicParenR"/>
            </a:pPr>
            <a:r>
              <a:rPr lang="en-US" altLang="fr-FR" sz="1200" b="1" dirty="0" smtClean="0">
                <a:solidFill>
                  <a:srgbClr val="008000"/>
                </a:solidFill>
                <a:ea typeface="Times" pitchFamily="18" charset="0"/>
                <a:cs typeface="Times" pitchFamily="18" charset="0"/>
              </a:rPr>
              <a:t>Extremely simple with validated hypotheses (constant helium properties, etc…) </a:t>
            </a:r>
            <a:r>
              <a:rPr lang="en-US" altLang="fr-FR" sz="1200" b="1" dirty="0" smtClean="0">
                <a:solidFill>
                  <a:srgbClr val="008000"/>
                </a:solidFill>
                <a:ea typeface="Times" pitchFamily="18" charset="0"/>
                <a:cs typeface="Times" pitchFamily="18" charset="0"/>
                <a:sym typeface="Wingdings" panose="05000000000000000000" pitchFamily="2" charset="2"/>
              </a:rPr>
              <a:t> even more rapid execution tool</a:t>
            </a:r>
          </a:p>
          <a:p>
            <a:pPr marL="257175" indent="-257175" eaLnBrk="1" hangingPunct="1">
              <a:spcAft>
                <a:spcPct val="0"/>
              </a:spcAft>
              <a:buAutoNum type="arabicParenR"/>
            </a:pPr>
            <a:r>
              <a:rPr lang="en-US" altLang="fr-FR" sz="1200" b="1" dirty="0" smtClean="0">
                <a:solidFill>
                  <a:srgbClr val="008000"/>
                </a:solidFill>
                <a:ea typeface="Times" pitchFamily="18" charset="0"/>
                <a:cs typeface="Times" pitchFamily="18" charset="0"/>
                <a:sym typeface="Wingdings" panose="05000000000000000000" pitchFamily="2" charset="2"/>
              </a:rPr>
              <a:t>Possibility to model radial Transverse heat transfer &amp; delay time from Casing to Winding Pack</a:t>
            </a:r>
            <a:endParaRPr lang="en-US" altLang="fr-FR" sz="1200" b="1" dirty="0">
              <a:solidFill>
                <a:srgbClr val="008000"/>
              </a:solidFill>
              <a:ea typeface="Times" pitchFamily="18" charset="0"/>
              <a:cs typeface="Times" pitchFamily="18" charset="0"/>
            </a:endParaRPr>
          </a:p>
        </p:txBody>
      </p:sp>
      <p:sp>
        <p:nvSpPr>
          <p:cNvPr id="5" name="Espace réservé du contenu 4">
            <a:extLst>
              <a:ext uri="{FF2B5EF4-FFF2-40B4-BE49-F238E27FC236}">
                <a16:creationId xmlns:a16="http://schemas.microsoft.com/office/drawing/2014/main" id="{F08D4D01-0779-4561-BF59-7038C8B24138}"/>
              </a:ext>
            </a:extLst>
          </p:cNvPr>
          <p:cNvSpPr txBox="1">
            <a:spLocks/>
          </p:cNvSpPr>
          <p:nvPr/>
        </p:nvSpPr>
        <p:spPr>
          <a:xfrm>
            <a:off x="-462441" y="1986436"/>
            <a:ext cx="6814255" cy="2323154"/>
          </a:xfrm>
          <a:prstGeom prst="rect">
            <a:avLst/>
          </a:prstGeom>
        </p:spPr>
        <p:txBody>
          <a:bodyPr/>
          <a:lstStyle>
            <a:lvl1pPr marL="923925" algn="l" rtl="0" eaLnBrk="0" fontAlgn="base" hangingPunct="0">
              <a:spcBef>
                <a:spcPct val="0"/>
              </a:spcBef>
              <a:spcAft>
                <a:spcPts val="400"/>
              </a:spcAft>
              <a:buFont typeface="Arial" charset="0"/>
              <a:defRPr sz="2200" kern="1200">
                <a:solidFill>
                  <a:schemeClr val="tx2"/>
                </a:solidFill>
                <a:latin typeface="+mn-lt"/>
                <a:ea typeface="+mn-ea"/>
                <a:cs typeface="+mn-cs"/>
              </a:defRPr>
            </a:lvl1pPr>
            <a:lvl2pPr marL="360363" indent="-360363" algn="l" rtl="0" eaLnBrk="0" fontAlgn="base" hangingPunct="0">
              <a:lnSpc>
                <a:spcPts val="2000"/>
              </a:lnSpc>
              <a:spcBef>
                <a:spcPct val="0"/>
              </a:spcBef>
              <a:spcAft>
                <a:spcPct val="0"/>
              </a:spcAft>
              <a:buSzPct val="90000"/>
              <a:buBlip>
                <a:blip r:embed="rId2"/>
              </a:buBlip>
              <a:defRPr sz="1600" kern="1200">
                <a:solidFill>
                  <a:srgbClr val="666666"/>
                </a:solidFill>
                <a:latin typeface="+mn-lt"/>
                <a:ea typeface="+mn-ea"/>
                <a:cs typeface="+mn-cs"/>
              </a:defRPr>
            </a:lvl2pPr>
            <a:lvl3pPr marL="361950" algn="l" rtl="0" eaLnBrk="0" fontAlgn="base" hangingPunct="0">
              <a:lnSpc>
                <a:spcPts val="2000"/>
              </a:lnSpc>
              <a:spcBef>
                <a:spcPct val="0"/>
              </a:spcBef>
              <a:spcAft>
                <a:spcPct val="0"/>
              </a:spcAft>
              <a:buSzPct val="36000"/>
              <a:buFont typeface="Arial" charset="0"/>
              <a:defRPr sz="1600" kern="1200">
                <a:solidFill>
                  <a:srgbClr val="666666"/>
                </a:solidFill>
                <a:latin typeface="+mn-lt"/>
                <a:ea typeface="+mn-ea"/>
                <a:cs typeface="+mn-cs"/>
              </a:defRPr>
            </a:lvl3pPr>
            <a:lvl4pPr marL="1009650" indent="-238125" algn="l" rtl="0" eaLnBrk="0" fontAlgn="base" hangingPunct="0">
              <a:lnSpc>
                <a:spcPts val="2000"/>
              </a:lnSpc>
              <a:spcBef>
                <a:spcPct val="0"/>
              </a:spcBef>
              <a:spcAft>
                <a:spcPct val="0"/>
              </a:spcAft>
              <a:buClr>
                <a:srgbClr val="666666"/>
              </a:buClr>
              <a:buSzPct val="36000"/>
              <a:buBlip>
                <a:blip r:embed="rId3"/>
              </a:buBlip>
              <a:defRPr sz="1600" kern="1200">
                <a:solidFill>
                  <a:srgbClr val="666666"/>
                </a:solidFill>
                <a:latin typeface="+mn-lt"/>
                <a:ea typeface="+mn-ea"/>
                <a:cs typeface="+mn-cs"/>
              </a:defRPr>
            </a:lvl4pPr>
            <a:lvl5pPr marL="1133475" indent="-114300" algn="l" rtl="0" eaLnBrk="0" fontAlgn="base" hangingPunct="0">
              <a:lnSpc>
                <a:spcPts val="2000"/>
              </a:lnSpc>
              <a:spcBef>
                <a:spcPct val="0"/>
              </a:spcBef>
              <a:spcAft>
                <a:spcPct val="0"/>
              </a:spcAft>
              <a:buClr>
                <a:srgbClr val="666666"/>
              </a:buClr>
              <a:buFont typeface="Arial" charset="0"/>
              <a:buChar char="-"/>
              <a:defRPr sz="1600" kern="1200">
                <a:solidFill>
                  <a:srgbClr val="666666"/>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8644" lvl="3" indent="0">
              <a:lnSpc>
                <a:spcPct val="100000"/>
              </a:lnSpc>
              <a:buNone/>
            </a:pPr>
            <a:r>
              <a:rPr lang="en-US" sz="1200" b="1" dirty="0" smtClean="0">
                <a:solidFill>
                  <a:srgbClr val="C00000"/>
                </a:solidFill>
              </a:rPr>
              <a:t>ST-AM MODEL &amp; HYPOTHESES:</a:t>
            </a:r>
          </a:p>
          <a:p>
            <a:pPr marL="578644" lvl="3" indent="0">
              <a:lnSpc>
                <a:spcPct val="100000"/>
              </a:lnSpc>
              <a:buNone/>
            </a:pPr>
            <a:r>
              <a:rPr lang="en-US" sz="1200" b="1" dirty="0" smtClean="0">
                <a:solidFill>
                  <a:schemeClr val="tx1"/>
                </a:solidFill>
              </a:rPr>
              <a:t>MODEL</a:t>
            </a:r>
          </a:p>
          <a:p>
            <a:pPr marL="750094" lvl="3" indent="-171450">
              <a:lnSpc>
                <a:spcPct val="100000"/>
              </a:lnSpc>
              <a:buFont typeface="Wingdings" panose="05000000000000000000" pitchFamily="2" charset="2"/>
              <a:buChar char="Ø"/>
            </a:pPr>
            <a:r>
              <a:rPr lang="en-US" sz="1200" b="1" dirty="0" smtClean="0">
                <a:solidFill>
                  <a:schemeClr val="tx1"/>
                </a:solidFill>
              </a:rPr>
              <a:t>Electrical (</a:t>
            </a:r>
            <a:r>
              <a:rPr lang="en-US" sz="1200" b="1" dirty="0" err="1" smtClean="0">
                <a:solidFill>
                  <a:schemeClr val="tx1"/>
                </a:solidFill>
              </a:rPr>
              <a:t>Jc</a:t>
            </a:r>
            <a:r>
              <a:rPr lang="en-US" sz="1200" b="1" dirty="0" smtClean="0">
                <a:solidFill>
                  <a:schemeClr val="tx1"/>
                </a:solidFill>
              </a:rPr>
              <a:t> &amp; current sharing temperature,) and </a:t>
            </a:r>
            <a:r>
              <a:rPr lang="en-US" sz="1200" b="1" dirty="0" err="1" smtClean="0">
                <a:solidFill>
                  <a:schemeClr val="tx1"/>
                </a:solidFill>
              </a:rPr>
              <a:t>themohydraulical</a:t>
            </a:r>
            <a:r>
              <a:rPr lang="en-US" sz="1200" b="1" dirty="0">
                <a:solidFill>
                  <a:schemeClr val="tx1"/>
                </a:solidFill>
              </a:rPr>
              <a:t> </a:t>
            </a:r>
            <a:r>
              <a:rPr lang="en-US" sz="1200" b="1" dirty="0" smtClean="0">
                <a:solidFill>
                  <a:schemeClr val="tx1"/>
                </a:solidFill>
              </a:rPr>
              <a:t>models of 1-D CICC</a:t>
            </a:r>
          </a:p>
          <a:p>
            <a:pPr marL="750094" lvl="3" indent="-171450">
              <a:lnSpc>
                <a:spcPct val="100000"/>
              </a:lnSpc>
              <a:buFont typeface="Wingdings" panose="05000000000000000000" pitchFamily="2" charset="2"/>
              <a:buChar char="Ø"/>
            </a:pPr>
            <a:r>
              <a:rPr lang="en-US" sz="1200" b="1" dirty="0" smtClean="0">
                <a:solidFill>
                  <a:schemeClr val="tx1"/>
                </a:solidFill>
              </a:rPr>
              <a:t>Possibility to determine the operation conductor temperature margin</a:t>
            </a:r>
          </a:p>
          <a:p>
            <a:pPr marL="750094" lvl="3" indent="-171450">
              <a:lnSpc>
                <a:spcPct val="100000"/>
              </a:lnSpc>
              <a:buFont typeface="Wingdings" panose="05000000000000000000" pitchFamily="2" charset="2"/>
              <a:buChar char="Ø"/>
            </a:pPr>
            <a:r>
              <a:rPr lang="en-US" sz="1200" b="1" dirty="0" smtClean="0">
                <a:solidFill>
                  <a:schemeClr val="tx1"/>
                </a:solidFill>
              </a:rPr>
              <a:t>Rapid interfaces description on Nuclear Heat Loads in Winding Pack (WP) and Casing</a:t>
            </a:r>
          </a:p>
          <a:p>
            <a:pPr marL="750094" lvl="3" indent="-171450">
              <a:lnSpc>
                <a:spcPct val="100000"/>
              </a:lnSpc>
              <a:buFont typeface="Wingdings" panose="05000000000000000000" pitchFamily="2" charset="2"/>
              <a:buChar char="Ø"/>
            </a:pPr>
            <a:r>
              <a:rPr lang="en-US" sz="1200" b="1" dirty="0" smtClean="0">
                <a:solidFill>
                  <a:schemeClr val="tx1"/>
                </a:solidFill>
              </a:rPr>
              <a:t>Possibility (middle term) of rapid radial evaluation of heat loads transfer from Casing to WP</a:t>
            </a:r>
          </a:p>
          <a:p>
            <a:pPr marL="750094" lvl="3" indent="-171450">
              <a:lnSpc>
                <a:spcPct val="100000"/>
              </a:lnSpc>
              <a:buFontTx/>
              <a:buChar char="-"/>
            </a:pPr>
            <a:endParaRPr lang="en-US" sz="1200" b="1" dirty="0">
              <a:solidFill>
                <a:schemeClr val="tx1"/>
              </a:solidFill>
            </a:endParaRPr>
          </a:p>
          <a:p>
            <a:pPr marL="578644" lvl="3" indent="0">
              <a:lnSpc>
                <a:spcPct val="100000"/>
              </a:lnSpc>
              <a:buNone/>
            </a:pPr>
            <a:r>
              <a:rPr lang="en-US" sz="1200" b="1" dirty="0" smtClean="0">
                <a:solidFill>
                  <a:schemeClr val="tx1"/>
                </a:solidFill>
              </a:rPr>
              <a:t>HYPOTHESES</a:t>
            </a:r>
          </a:p>
          <a:p>
            <a:pPr marL="750094" lvl="3" indent="-171450">
              <a:lnSpc>
                <a:spcPct val="100000"/>
              </a:lnSpc>
              <a:buFontTx/>
              <a:buChar char="-"/>
            </a:pPr>
            <a:r>
              <a:rPr lang="en-US" sz="1200" b="1" dirty="0" smtClean="0">
                <a:solidFill>
                  <a:schemeClr val="tx1"/>
                </a:solidFill>
              </a:rPr>
              <a:t>Helium at constant pressure and temperature properties (only small variation)</a:t>
            </a:r>
          </a:p>
          <a:p>
            <a:pPr marL="750094" lvl="3" indent="-171450">
              <a:lnSpc>
                <a:spcPct val="100000"/>
              </a:lnSpc>
              <a:buFontTx/>
              <a:buChar char="-"/>
            </a:pPr>
            <a:r>
              <a:rPr lang="en-US" sz="1200" b="1" dirty="0" err="1" smtClean="0">
                <a:solidFill>
                  <a:schemeClr val="tx1"/>
                </a:solidFill>
              </a:rPr>
              <a:t>Stiationnary</a:t>
            </a:r>
            <a:r>
              <a:rPr lang="en-US" sz="1200" b="1" dirty="0" smtClean="0">
                <a:solidFill>
                  <a:schemeClr val="tx1"/>
                </a:solidFill>
              </a:rPr>
              <a:t> &amp; imposed mass flow at inlet of CICC</a:t>
            </a:r>
          </a:p>
          <a:p>
            <a:pPr marL="750094" lvl="3" indent="-171450">
              <a:lnSpc>
                <a:spcPct val="100000"/>
              </a:lnSpc>
              <a:buFontTx/>
              <a:buChar char="-"/>
            </a:pPr>
            <a:r>
              <a:rPr lang="en-US" sz="1200" b="1" dirty="0" smtClean="0">
                <a:solidFill>
                  <a:schemeClr val="tx1"/>
                </a:solidFill>
              </a:rPr>
              <a:t>Additional heat loads corresponding to circulating compressor</a:t>
            </a:r>
          </a:p>
          <a:p>
            <a:pPr marL="750094" lvl="3" indent="-171450">
              <a:lnSpc>
                <a:spcPct val="100000"/>
              </a:lnSpc>
              <a:buFontTx/>
              <a:buChar char="-"/>
            </a:pPr>
            <a:r>
              <a:rPr lang="en-US" sz="1200" b="1" dirty="0" smtClean="0">
                <a:solidFill>
                  <a:schemeClr val="tx1"/>
                </a:solidFill>
              </a:rPr>
              <a:t>First approach with “ideal” heat exchanger, but efficiency implementation possible</a:t>
            </a:r>
            <a:endParaRPr lang="en-US" sz="1200" b="1" dirty="0">
              <a:solidFill>
                <a:schemeClr val="tx1"/>
              </a:solidFill>
            </a:endParaRPr>
          </a:p>
          <a:p>
            <a:pPr marL="578644" lvl="3" indent="0">
              <a:lnSpc>
                <a:spcPct val="100000"/>
              </a:lnSpc>
              <a:buNone/>
            </a:pPr>
            <a:endParaRPr lang="en-US" sz="1200" dirty="0">
              <a:solidFill>
                <a:schemeClr val="tx1"/>
              </a:solidFill>
            </a:endParaRPr>
          </a:p>
          <a:p>
            <a:pPr marL="578644" lvl="3" indent="0">
              <a:lnSpc>
                <a:spcPct val="100000"/>
              </a:lnSpc>
              <a:buNone/>
            </a:pPr>
            <a:endParaRPr lang="en-US" sz="1050" dirty="0">
              <a:solidFill>
                <a:schemeClr val="tx1"/>
              </a:solidFill>
            </a:endParaRPr>
          </a:p>
        </p:txBody>
      </p:sp>
      <p:sp>
        <p:nvSpPr>
          <p:cNvPr id="6" name="Espace réservé du contenu 4"/>
          <p:cNvSpPr txBox="1">
            <a:spLocks/>
          </p:cNvSpPr>
          <p:nvPr/>
        </p:nvSpPr>
        <p:spPr>
          <a:xfrm>
            <a:off x="223590" y="4442053"/>
            <a:ext cx="7728424" cy="337478"/>
          </a:xfrm>
          <a:prstGeom prst="rect">
            <a:avLst/>
          </a:prstGeom>
        </p:spPr>
        <p:txBody>
          <a:bodyPr/>
          <a:lstStyle>
            <a:lvl1pPr marL="923925" algn="l" rtl="0" eaLnBrk="0" fontAlgn="base" hangingPunct="0">
              <a:spcBef>
                <a:spcPct val="0"/>
              </a:spcBef>
              <a:spcAft>
                <a:spcPts val="400"/>
              </a:spcAft>
              <a:buFont typeface="Arial" charset="0"/>
              <a:defRPr sz="2200" kern="1200">
                <a:solidFill>
                  <a:schemeClr val="tx2"/>
                </a:solidFill>
                <a:latin typeface="+mn-lt"/>
                <a:ea typeface="+mn-ea"/>
                <a:cs typeface="+mn-cs"/>
              </a:defRPr>
            </a:lvl1pPr>
            <a:lvl2pPr marL="360363" indent="-360363" algn="l" rtl="0" eaLnBrk="0" fontAlgn="base" hangingPunct="0">
              <a:lnSpc>
                <a:spcPts val="2000"/>
              </a:lnSpc>
              <a:spcBef>
                <a:spcPct val="0"/>
              </a:spcBef>
              <a:spcAft>
                <a:spcPct val="0"/>
              </a:spcAft>
              <a:buSzPct val="90000"/>
              <a:buBlip>
                <a:blip r:embed="rId2"/>
              </a:buBlip>
              <a:defRPr sz="1600" kern="1200">
                <a:solidFill>
                  <a:srgbClr val="666666"/>
                </a:solidFill>
                <a:latin typeface="+mn-lt"/>
                <a:ea typeface="+mn-ea"/>
                <a:cs typeface="+mn-cs"/>
              </a:defRPr>
            </a:lvl2pPr>
            <a:lvl3pPr marL="361950" algn="l" rtl="0" eaLnBrk="0" fontAlgn="base" hangingPunct="0">
              <a:lnSpc>
                <a:spcPts val="2000"/>
              </a:lnSpc>
              <a:spcBef>
                <a:spcPct val="0"/>
              </a:spcBef>
              <a:spcAft>
                <a:spcPct val="0"/>
              </a:spcAft>
              <a:buSzPct val="36000"/>
              <a:buFont typeface="Arial" charset="0"/>
              <a:defRPr sz="1600" kern="1200">
                <a:solidFill>
                  <a:srgbClr val="666666"/>
                </a:solidFill>
                <a:latin typeface="+mn-lt"/>
                <a:ea typeface="+mn-ea"/>
                <a:cs typeface="+mn-cs"/>
              </a:defRPr>
            </a:lvl3pPr>
            <a:lvl4pPr marL="1009650" indent="-238125" algn="l" rtl="0" eaLnBrk="0" fontAlgn="base" hangingPunct="0">
              <a:lnSpc>
                <a:spcPts val="2000"/>
              </a:lnSpc>
              <a:spcBef>
                <a:spcPct val="0"/>
              </a:spcBef>
              <a:spcAft>
                <a:spcPct val="0"/>
              </a:spcAft>
              <a:buClr>
                <a:srgbClr val="666666"/>
              </a:buClr>
              <a:buSzPct val="36000"/>
              <a:buBlip>
                <a:blip r:embed="rId3"/>
              </a:buBlip>
              <a:defRPr sz="1600" kern="1200">
                <a:solidFill>
                  <a:srgbClr val="666666"/>
                </a:solidFill>
                <a:latin typeface="+mn-lt"/>
                <a:ea typeface="+mn-ea"/>
                <a:cs typeface="+mn-cs"/>
              </a:defRPr>
            </a:lvl4pPr>
            <a:lvl5pPr marL="1133475" indent="-114300" algn="l" rtl="0" eaLnBrk="0" fontAlgn="base" hangingPunct="0">
              <a:lnSpc>
                <a:spcPts val="2000"/>
              </a:lnSpc>
              <a:spcBef>
                <a:spcPct val="0"/>
              </a:spcBef>
              <a:spcAft>
                <a:spcPct val="0"/>
              </a:spcAft>
              <a:buClr>
                <a:srgbClr val="666666"/>
              </a:buClr>
              <a:buFont typeface="Arial" charset="0"/>
              <a:buChar char="-"/>
              <a:defRPr sz="1600" kern="1200">
                <a:solidFill>
                  <a:srgbClr val="666666"/>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eaLnBrk="1" hangingPunct="1">
              <a:spcAft>
                <a:spcPct val="0"/>
              </a:spcAft>
            </a:pPr>
            <a:r>
              <a:rPr lang="en-US" altLang="fr-FR" sz="1350" b="1" dirty="0" smtClean="0">
                <a:solidFill>
                  <a:schemeClr val="accent2"/>
                </a:solidFill>
                <a:ea typeface="Times" pitchFamily="18" charset="0"/>
                <a:cs typeface="Times" pitchFamily="18" charset="0"/>
              </a:rPr>
              <a:t>First Application for EU-DEMO TFWP4 heat loads on ACB, Task 2022</a:t>
            </a:r>
            <a:r>
              <a:rPr lang="en-US" altLang="fr-FR" sz="1350" b="1" dirty="0" smtClean="0">
                <a:solidFill>
                  <a:schemeClr val="accent2"/>
                </a:solidFill>
                <a:ea typeface="Times" pitchFamily="18" charset="0"/>
                <a:cs typeface="Times" pitchFamily="18" charset="0"/>
                <a:sym typeface="Wingdings" panose="05000000000000000000" pitchFamily="2" charset="2"/>
              </a:rPr>
              <a:t> Operational tool for 2023</a:t>
            </a:r>
            <a:endParaRPr lang="en-US" altLang="fr-FR" sz="1350" dirty="0">
              <a:solidFill>
                <a:schemeClr val="accent2"/>
              </a:solidFill>
              <a:ea typeface="Times" pitchFamily="18" charset="0"/>
              <a:cs typeface="Times" pitchFamily="18" charset="0"/>
            </a:endParaRPr>
          </a:p>
        </p:txBody>
      </p:sp>
      <p:pic>
        <p:nvPicPr>
          <p:cNvPr id="7" name="Image 6"/>
          <p:cNvPicPr>
            <a:picLocks noChangeAspect="1"/>
          </p:cNvPicPr>
          <p:nvPr/>
        </p:nvPicPr>
        <p:blipFill>
          <a:blip r:embed="rId4"/>
          <a:stretch>
            <a:fillRect/>
          </a:stretch>
        </p:blipFill>
        <p:spPr>
          <a:xfrm>
            <a:off x="6419973" y="2214893"/>
            <a:ext cx="2583158" cy="1757889"/>
          </a:xfrm>
          <a:prstGeom prst="rect">
            <a:avLst/>
          </a:prstGeom>
        </p:spPr>
      </p:pic>
    </p:spTree>
    <p:extLst>
      <p:ext uri="{BB962C8B-B14F-4D97-AF65-F5344CB8AC3E}">
        <p14:creationId xmlns:p14="http://schemas.microsoft.com/office/powerpoint/2010/main" val="25756233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13660" y="105246"/>
            <a:ext cx="6172200" cy="318924"/>
          </a:xfrm>
        </p:spPr>
        <p:txBody>
          <a:bodyPr/>
          <a:lstStyle/>
          <a:p>
            <a:r>
              <a:rPr lang="fr-FR" dirty="0" smtClean="0">
                <a:solidFill>
                  <a:srgbClr val="C00000"/>
                </a:solidFill>
              </a:rPr>
              <a:t>STREAM MODEL</a:t>
            </a:r>
            <a:endParaRPr lang="fr-FR" dirty="0">
              <a:solidFill>
                <a:srgbClr val="C00000"/>
              </a:solidFill>
            </a:endParaRPr>
          </a:p>
        </p:txBody>
      </p:sp>
      <p:sp>
        <p:nvSpPr>
          <p:cNvPr id="5" name="Espace réservé du numéro de diapositive 4"/>
          <p:cNvSpPr>
            <a:spLocks noGrp="1"/>
          </p:cNvSpPr>
          <p:nvPr>
            <p:ph type="sldNum" sz="quarter" idx="4"/>
          </p:nvPr>
        </p:nvSpPr>
        <p:spPr/>
        <p:txBody>
          <a:bodyPr/>
          <a:lstStyle/>
          <a:p>
            <a:pPr algn="ctr"/>
            <a:fld id="{854A34C9-9A4B-6445-85E1-F779B5E87362}" type="slidenum">
              <a:rPr lang="fr-FR" sz="700" smtClean="0">
                <a:solidFill>
                  <a:schemeClr val="bg1"/>
                </a:solidFill>
                <a:latin typeface="Arial" charset="0"/>
                <a:ea typeface="Arial" charset="0"/>
                <a:cs typeface="Arial" charset="0"/>
              </a:rPr>
              <a:pPr algn="ctr"/>
              <a:t>7</a:t>
            </a:fld>
            <a:endParaRPr lang="fr-FR" sz="700" dirty="0">
              <a:solidFill>
                <a:schemeClr val="bg1"/>
              </a:solidFill>
              <a:latin typeface="Arial" charset="0"/>
              <a:ea typeface="Arial" charset="0"/>
              <a:cs typeface="Arial" charset="0"/>
            </a:endParaRPr>
          </a:p>
        </p:txBody>
      </p:sp>
      <p:sp>
        <p:nvSpPr>
          <p:cNvPr id="6" name="Rectangle 3"/>
          <p:cNvSpPr>
            <a:spLocks noChangeArrowheads="1"/>
          </p:cNvSpPr>
          <p:nvPr/>
        </p:nvSpPr>
        <p:spPr bwMode="auto">
          <a:xfrm>
            <a:off x="2096893" y="1045246"/>
            <a:ext cx="720388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spcAft>
                <a:spcPts val="400"/>
              </a:spcAft>
              <a:buFont typeface="Arial" panose="020B0604020202020204" pitchFamily="34" charset="0"/>
              <a:tabLst>
                <a:tab pos="996950" algn="l"/>
              </a:tabLst>
              <a:defRPr sz="2200">
                <a:solidFill>
                  <a:schemeClr val="tx2"/>
                </a:solidFill>
                <a:latin typeface="Arial" panose="020B0604020202020204" pitchFamily="34" charset="0"/>
              </a:defRPr>
            </a:lvl1pPr>
            <a:lvl2pPr marL="742950" indent="-285750">
              <a:lnSpc>
                <a:spcPts val="2000"/>
              </a:lnSpc>
              <a:buSzPct val="90000"/>
              <a:buBlip>
                <a:blip r:embed="rId2"/>
              </a:buBlip>
              <a:tabLst>
                <a:tab pos="996950" algn="l"/>
              </a:tabLst>
              <a:defRPr sz="1600">
                <a:solidFill>
                  <a:srgbClr val="666666"/>
                </a:solidFill>
                <a:latin typeface="Arial" panose="020B0604020202020204" pitchFamily="34" charset="0"/>
              </a:defRPr>
            </a:lvl2pPr>
            <a:lvl3pPr marL="1143000" indent="-228600">
              <a:lnSpc>
                <a:spcPts val="2000"/>
              </a:lnSpc>
              <a:buSzPct val="36000"/>
              <a:buFont typeface="Arial" panose="020B0604020202020204" pitchFamily="34" charset="0"/>
              <a:tabLst>
                <a:tab pos="996950" algn="l"/>
              </a:tabLst>
              <a:defRPr sz="1600">
                <a:solidFill>
                  <a:srgbClr val="666666"/>
                </a:solidFill>
                <a:latin typeface="Arial" panose="020B0604020202020204" pitchFamily="34" charset="0"/>
              </a:defRPr>
            </a:lvl3pPr>
            <a:lvl4pPr marL="1600200" indent="-228600">
              <a:lnSpc>
                <a:spcPts val="2000"/>
              </a:lnSpc>
              <a:buClr>
                <a:srgbClr val="666666"/>
              </a:buClr>
              <a:buSzPct val="36000"/>
              <a:buBlip>
                <a:blip r:embed="rId3"/>
              </a:buBlip>
              <a:tabLst>
                <a:tab pos="996950" algn="l"/>
              </a:tabLst>
              <a:defRPr sz="1600">
                <a:solidFill>
                  <a:srgbClr val="666666"/>
                </a:solidFill>
                <a:latin typeface="Arial" panose="020B0604020202020204" pitchFamily="34" charset="0"/>
              </a:defRPr>
            </a:lvl4pPr>
            <a:lvl5pPr marL="2057400" indent="-228600">
              <a:lnSpc>
                <a:spcPts val="2000"/>
              </a:lnSpc>
              <a:buClr>
                <a:srgbClr val="666666"/>
              </a:buClr>
              <a:buFont typeface="Arial" panose="020B0604020202020204" pitchFamily="34" charset="0"/>
              <a:buChar char="-"/>
              <a:tabLst>
                <a:tab pos="996950" algn="l"/>
              </a:tabLst>
              <a:defRPr sz="1600">
                <a:solidFill>
                  <a:srgbClr val="666666"/>
                </a:solidFill>
                <a:latin typeface="Arial" panose="020B0604020202020204" pitchFamily="34" charset="0"/>
              </a:defRPr>
            </a:lvl5pPr>
            <a:lvl6pPr marL="2514600" indent="-228600" eaLnBrk="0" fontAlgn="base" hangingPunct="0">
              <a:lnSpc>
                <a:spcPts val="2000"/>
              </a:lnSpc>
              <a:spcBef>
                <a:spcPct val="0"/>
              </a:spcBef>
              <a:spcAft>
                <a:spcPct val="0"/>
              </a:spcAft>
              <a:buClr>
                <a:srgbClr val="666666"/>
              </a:buClr>
              <a:buFont typeface="Arial" panose="020B0604020202020204" pitchFamily="34" charset="0"/>
              <a:buChar char="-"/>
              <a:tabLst>
                <a:tab pos="996950" algn="l"/>
              </a:tabLst>
              <a:defRPr sz="1600">
                <a:solidFill>
                  <a:srgbClr val="666666"/>
                </a:solidFill>
                <a:latin typeface="Arial" panose="020B0604020202020204" pitchFamily="34" charset="0"/>
              </a:defRPr>
            </a:lvl6pPr>
            <a:lvl7pPr marL="2971800" indent="-228600" eaLnBrk="0" fontAlgn="base" hangingPunct="0">
              <a:lnSpc>
                <a:spcPts val="2000"/>
              </a:lnSpc>
              <a:spcBef>
                <a:spcPct val="0"/>
              </a:spcBef>
              <a:spcAft>
                <a:spcPct val="0"/>
              </a:spcAft>
              <a:buClr>
                <a:srgbClr val="666666"/>
              </a:buClr>
              <a:buFont typeface="Arial" panose="020B0604020202020204" pitchFamily="34" charset="0"/>
              <a:buChar char="-"/>
              <a:tabLst>
                <a:tab pos="996950" algn="l"/>
              </a:tabLst>
              <a:defRPr sz="1600">
                <a:solidFill>
                  <a:srgbClr val="666666"/>
                </a:solidFill>
                <a:latin typeface="Arial" panose="020B0604020202020204" pitchFamily="34" charset="0"/>
              </a:defRPr>
            </a:lvl7pPr>
            <a:lvl8pPr marL="3429000" indent="-228600" eaLnBrk="0" fontAlgn="base" hangingPunct="0">
              <a:lnSpc>
                <a:spcPts val="2000"/>
              </a:lnSpc>
              <a:spcBef>
                <a:spcPct val="0"/>
              </a:spcBef>
              <a:spcAft>
                <a:spcPct val="0"/>
              </a:spcAft>
              <a:buClr>
                <a:srgbClr val="666666"/>
              </a:buClr>
              <a:buFont typeface="Arial" panose="020B0604020202020204" pitchFamily="34" charset="0"/>
              <a:buChar char="-"/>
              <a:tabLst>
                <a:tab pos="996950" algn="l"/>
              </a:tabLst>
              <a:defRPr sz="1600">
                <a:solidFill>
                  <a:srgbClr val="666666"/>
                </a:solidFill>
                <a:latin typeface="Arial" panose="020B0604020202020204" pitchFamily="34" charset="0"/>
              </a:defRPr>
            </a:lvl8pPr>
            <a:lvl9pPr marL="3886200" indent="-228600" eaLnBrk="0" fontAlgn="base" hangingPunct="0">
              <a:lnSpc>
                <a:spcPts val="2000"/>
              </a:lnSpc>
              <a:spcBef>
                <a:spcPct val="0"/>
              </a:spcBef>
              <a:spcAft>
                <a:spcPct val="0"/>
              </a:spcAft>
              <a:buClr>
                <a:srgbClr val="666666"/>
              </a:buClr>
              <a:buFont typeface="Arial" panose="020B0604020202020204" pitchFamily="34" charset="0"/>
              <a:buChar char="-"/>
              <a:tabLst>
                <a:tab pos="996950" algn="l"/>
              </a:tabLst>
              <a:defRPr sz="1600">
                <a:solidFill>
                  <a:srgbClr val="666666"/>
                </a:solidFill>
                <a:latin typeface="Arial" panose="020B0604020202020204" pitchFamily="34" charset="0"/>
              </a:defRPr>
            </a:lvl9pPr>
          </a:lstStyle>
          <a:p>
            <a:pPr algn="ctr" eaLnBrk="1" hangingPunct="1">
              <a:spcAft>
                <a:spcPct val="0"/>
              </a:spcAft>
            </a:pPr>
            <a:r>
              <a:rPr lang="en-US" altLang="fr-FR" sz="1200" b="1" dirty="0">
                <a:solidFill>
                  <a:srgbClr val="002060"/>
                </a:solidFill>
                <a:ea typeface="Times" panose="02020603050405020304" pitchFamily="18" charset="0"/>
                <a:cs typeface="Times" panose="02020603050405020304" pitchFamily="18" charset="0"/>
              </a:rPr>
              <a:t>STREAM: SUPERCONDUCTOR THERMOHYDRAULICAL AND RESISTIVE ELECTRICAL ANALYTICAL </a:t>
            </a:r>
            <a:r>
              <a:rPr lang="en-US" altLang="fr-FR" sz="1200" b="1" dirty="0" smtClean="0">
                <a:solidFill>
                  <a:srgbClr val="002060"/>
                </a:solidFill>
                <a:ea typeface="Times" panose="02020603050405020304" pitchFamily="18" charset="0"/>
                <a:cs typeface="Times" panose="02020603050405020304" pitchFamily="18" charset="0"/>
              </a:rPr>
              <a:t>MODEL (CEA-IRFM, </a:t>
            </a:r>
            <a:r>
              <a:rPr lang="en-US" altLang="fr-FR" sz="1200" b="1" dirty="0" err="1" smtClean="0">
                <a:solidFill>
                  <a:srgbClr val="002060"/>
                </a:solidFill>
                <a:ea typeface="Times" panose="02020603050405020304" pitchFamily="18" charset="0"/>
                <a:cs typeface="Times" panose="02020603050405020304" pitchFamily="18" charset="0"/>
              </a:rPr>
              <a:t>Matlab</a:t>
            </a:r>
            <a:r>
              <a:rPr lang="en-US" altLang="fr-FR" sz="1200" b="1" dirty="0" smtClean="0">
                <a:solidFill>
                  <a:srgbClr val="002060"/>
                </a:solidFill>
                <a:ea typeface="Times" panose="02020603050405020304" pitchFamily="18" charset="0"/>
                <a:cs typeface="Times" panose="02020603050405020304" pitchFamily="18" charset="0"/>
              </a:rPr>
              <a:t>, S. Nicollet)</a:t>
            </a:r>
            <a:endParaRPr lang="en-US" altLang="fr-FR" sz="1200" b="1" dirty="0">
              <a:solidFill>
                <a:srgbClr val="002060"/>
              </a:solidFill>
              <a:ea typeface="Times" panose="02020603050405020304" pitchFamily="18" charset="0"/>
              <a:cs typeface="Times" panose="02020603050405020304" pitchFamily="18" charset="0"/>
            </a:endParaRPr>
          </a:p>
        </p:txBody>
      </p:sp>
      <p:sp>
        <p:nvSpPr>
          <p:cNvPr id="7" name="Rectangle 6"/>
          <p:cNvSpPr>
            <a:spLocks noChangeArrowheads="1"/>
          </p:cNvSpPr>
          <p:nvPr/>
        </p:nvSpPr>
        <p:spPr bwMode="auto">
          <a:xfrm>
            <a:off x="3997431" y="1562245"/>
            <a:ext cx="5017780" cy="3093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eaLnBrk="0" hangingPunct="0">
              <a:spcAft>
                <a:spcPts val="400"/>
              </a:spcAft>
              <a:buFont typeface="Arial" panose="020B0604020202020204" pitchFamily="34" charset="0"/>
              <a:defRPr sz="2200">
                <a:solidFill>
                  <a:schemeClr val="tx2"/>
                </a:solidFill>
                <a:latin typeface="Arial" panose="020B0604020202020204" pitchFamily="34" charset="0"/>
              </a:defRPr>
            </a:lvl1pPr>
            <a:lvl2pPr marL="742950" indent="-285750" eaLnBrk="0" hangingPunct="0">
              <a:lnSpc>
                <a:spcPts val="2000"/>
              </a:lnSpc>
              <a:buSzPct val="90000"/>
              <a:buBlip>
                <a:blip r:embed="rId2"/>
              </a:buBlip>
              <a:defRPr sz="1600">
                <a:solidFill>
                  <a:srgbClr val="666666"/>
                </a:solidFill>
                <a:latin typeface="Arial" panose="020B0604020202020204" pitchFamily="34" charset="0"/>
              </a:defRPr>
            </a:lvl2pPr>
            <a:lvl3pPr marL="1143000" indent="-228600" eaLnBrk="0" hangingPunct="0">
              <a:lnSpc>
                <a:spcPts val="2000"/>
              </a:lnSpc>
              <a:buSzPct val="36000"/>
              <a:buFont typeface="Arial" panose="020B0604020202020204" pitchFamily="34" charset="0"/>
              <a:defRPr sz="1600">
                <a:solidFill>
                  <a:srgbClr val="666666"/>
                </a:solidFill>
                <a:latin typeface="Arial" panose="020B0604020202020204" pitchFamily="34" charset="0"/>
              </a:defRPr>
            </a:lvl3pPr>
            <a:lvl4pPr marL="1600200" indent="-228600" eaLnBrk="0" hangingPunct="0">
              <a:lnSpc>
                <a:spcPts val="2000"/>
              </a:lnSpc>
              <a:buClr>
                <a:srgbClr val="666666"/>
              </a:buClr>
              <a:buSzPct val="36000"/>
              <a:buBlip>
                <a:blip r:embed="rId3"/>
              </a:buBlip>
              <a:defRPr sz="1600">
                <a:solidFill>
                  <a:srgbClr val="666666"/>
                </a:solidFill>
                <a:latin typeface="Arial" panose="020B0604020202020204" pitchFamily="34" charset="0"/>
              </a:defRPr>
            </a:lvl4pPr>
            <a:lvl5pPr marL="2057400" indent="-228600" eaLnBrk="0" hangingPunct="0">
              <a:lnSpc>
                <a:spcPts val="2000"/>
              </a:lnSpc>
              <a:buClr>
                <a:srgbClr val="666666"/>
              </a:buClr>
              <a:buFont typeface="Arial" panose="020B0604020202020204" pitchFamily="34" charset="0"/>
              <a:buChar char="-"/>
              <a:defRPr sz="1600">
                <a:solidFill>
                  <a:srgbClr val="666666"/>
                </a:solidFill>
                <a:latin typeface="Arial" panose="020B0604020202020204" pitchFamily="34" charset="0"/>
              </a:defRPr>
            </a:lvl5pPr>
            <a:lvl6pPr marL="2514600" indent="-228600" eaLnBrk="0" fontAlgn="base" hangingPunct="0">
              <a:lnSpc>
                <a:spcPts val="2000"/>
              </a:lnSpc>
              <a:spcBef>
                <a:spcPct val="0"/>
              </a:spcBef>
              <a:spcAft>
                <a:spcPct val="0"/>
              </a:spcAft>
              <a:buClr>
                <a:srgbClr val="666666"/>
              </a:buClr>
              <a:buFont typeface="Arial" panose="020B0604020202020204" pitchFamily="34" charset="0"/>
              <a:buChar char="-"/>
              <a:defRPr sz="1600">
                <a:solidFill>
                  <a:srgbClr val="666666"/>
                </a:solidFill>
                <a:latin typeface="Arial" panose="020B0604020202020204" pitchFamily="34" charset="0"/>
              </a:defRPr>
            </a:lvl6pPr>
            <a:lvl7pPr marL="2971800" indent="-228600" eaLnBrk="0" fontAlgn="base" hangingPunct="0">
              <a:lnSpc>
                <a:spcPts val="2000"/>
              </a:lnSpc>
              <a:spcBef>
                <a:spcPct val="0"/>
              </a:spcBef>
              <a:spcAft>
                <a:spcPct val="0"/>
              </a:spcAft>
              <a:buClr>
                <a:srgbClr val="666666"/>
              </a:buClr>
              <a:buFont typeface="Arial" panose="020B0604020202020204" pitchFamily="34" charset="0"/>
              <a:buChar char="-"/>
              <a:defRPr sz="1600">
                <a:solidFill>
                  <a:srgbClr val="666666"/>
                </a:solidFill>
                <a:latin typeface="Arial" panose="020B0604020202020204" pitchFamily="34" charset="0"/>
              </a:defRPr>
            </a:lvl7pPr>
            <a:lvl8pPr marL="3429000" indent="-228600" eaLnBrk="0" fontAlgn="base" hangingPunct="0">
              <a:lnSpc>
                <a:spcPts val="2000"/>
              </a:lnSpc>
              <a:spcBef>
                <a:spcPct val="0"/>
              </a:spcBef>
              <a:spcAft>
                <a:spcPct val="0"/>
              </a:spcAft>
              <a:buClr>
                <a:srgbClr val="666666"/>
              </a:buClr>
              <a:buFont typeface="Arial" panose="020B0604020202020204" pitchFamily="34" charset="0"/>
              <a:buChar char="-"/>
              <a:defRPr sz="1600">
                <a:solidFill>
                  <a:srgbClr val="666666"/>
                </a:solidFill>
                <a:latin typeface="Arial" panose="020B0604020202020204" pitchFamily="34" charset="0"/>
              </a:defRPr>
            </a:lvl8pPr>
            <a:lvl9pPr marL="3886200" indent="-228600" eaLnBrk="0" fontAlgn="base" hangingPunct="0">
              <a:lnSpc>
                <a:spcPts val="2000"/>
              </a:lnSpc>
              <a:spcBef>
                <a:spcPct val="0"/>
              </a:spcBef>
              <a:spcAft>
                <a:spcPct val="0"/>
              </a:spcAft>
              <a:buClr>
                <a:srgbClr val="666666"/>
              </a:buClr>
              <a:buFont typeface="Arial" panose="020B0604020202020204" pitchFamily="34" charset="0"/>
              <a:buChar char="-"/>
              <a:defRPr sz="1600">
                <a:solidFill>
                  <a:srgbClr val="666666"/>
                </a:solidFill>
                <a:latin typeface="Arial" panose="020B0604020202020204" pitchFamily="34" charset="0"/>
              </a:defRPr>
            </a:lvl9pPr>
          </a:lstStyle>
          <a:p>
            <a:pPr algn="just">
              <a:spcAft>
                <a:spcPts val="600"/>
              </a:spcAft>
              <a:defRPr/>
            </a:pPr>
            <a:r>
              <a:rPr lang="en-GB" sz="1000" b="1" dirty="0" smtClean="0">
                <a:solidFill>
                  <a:srgbClr val="002060"/>
                </a:solidFill>
              </a:rPr>
              <a:t>STREAM describes electrical, </a:t>
            </a:r>
            <a:r>
              <a:rPr lang="en-GB" sz="1000" b="1" dirty="0" err="1" smtClean="0">
                <a:solidFill>
                  <a:srgbClr val="002060"/>
                </a:solidFill>
              </a:rPr>
              <a:t>thermodynamical</a:t>
            </a:r>
            <a:r>
              <a:rPr lang="en-GB" sz="1000" b="1" dirty="0">
                <a:solidFill>
                  <a:srgbClr val="002060"/>
                </a:solidFill>
              </a:rPr>
              <a:t> </a:t>
            </a:r>
            <a:r>
              <a:rPr lang="en-GB" sz="1000" b="1" dirty="0" smtClean="0">
                <a:solidFill>
                  <a:srgbClr val="002060"/>
                </a:solidFill>
              </a:rPr>
              <a:t>(thermal) &amp; </a:t>
            </a:r>
            <a:r>
              <a:rPr lang="en-GB" sz="1000" b="1" dirty="0" err="1" smtClean="0">
                <a:solidFill>
                  <a:srgbClr val="002060"/>
                </a:solidFill>
              </a:rPr>
              <a:t>hydraulical</a:t>
            </a:r>
            <a:r>
              <a:rPr lang="en-GB" sz="1000" b="1" dirty="0" smtClean="0">
                <a:solidFill>
                  <a:srgbClr val="002060"/>
                </a:solidFill>
              </a:rPr>
              <a:t> analytical equation during quench or LOVA Incident</a:t>
            </a:r>
          </a:p>
          <a:p>
            <a:pPr algn="just">
              <a:spcAft>
                <a:spcPts val="600"/>
              </a:spcAft>
              <a:defRPr/>
            </a:pPr>
            <a:r>
              <a:rPr lang="en-GB" sz="1000" b="1" dirty="0" smtClean="0">
                <a:solidFill>
                  <a:srgbClr val="002060"/>
                </a:solidFill>
              </a:rPr>
              <a:t>Electrical model, </a:t>
            </a:r>
            <a:r>
              <a:rPr lang="en-GB" sz="1000" dirty="0" smtClean="0">
                <a:solidFill>
                  <a:srgbClr val="002060"/>
                </a:solidFill>
              </a:rPr>
              <a:t>describes evolution of quenched length </a:t>
            </a:r>
            <a:r>
              <a:rPr lang="en-GB" sz="1000" dirty="0" err="1" smtClean="0">
                <a:solidFill>
                  <a:srgbClr val="002060"/>
                </a:solidFill>
              </a:rPr>
              <a:t>L</a:t>
            </a:r>
            <a:r>
              <a:rPr lang="en-GB" sz="1000" baseline="-25000" dirty="0" err="1" smtClean="0">
                <a:solidFill>
                  <a:srgbClr val="002060"/>
                </a:solidFill>
              </a:rPr>
              <a:t>q</a:t>
            </a:r>
            <a:r>
              <a:rPr lang="en-GB" sz="1000" dirty="0" smtClean="0">
                <a:solidFill>
                  <a:srgbClr val="002060"/>
                </a:solidFill>
              </a:rPr>
              <a:t>, Joule heating in conductor (&gt;</a:t>
            </a:r>
            <a:r>
              <a:rPr lang="en-GB" sz="1000" dirty="0" err="1" smtClean="0">
                <a:solidFill>
                  <a:srgbClr val="002060"/>
                </a:solidFill>
              </a:rPr>
              <a:t>T</a:t>
            </a:r>
            <a:r>
              <a:rPr lang="en-GB" sz="1000" baseline="-25000" dirty="0" err="1" smtClean="0">
                <a:solidFill>
                  <a:srgbClr val="002060"/>
                </a:solidFill>
              </a:rPr>
              <a:t>cs</a:t>
            </a:r>
            <a:r>
              <a:rPr lang="en-GB" sz="1000" dirty="0" smtClean="0">
                <a:solidFill>
                  <a:srgbClr val="002060"/>
                </a:solidFill>
              </a:rPr>
              <a:t>), resistance, voltage and decrease of current (from voltage threshold criteria).</a:t>
            </a:r>
            <a:endParaRPr lang="en-US" altLang="fr-FR" sz="1000" b="1" dirty="0" smtClean="0">
              <a:solidFill>
                <a:srgbClr val="002060"/>
              </a:solidFill>
            </a:endParaRPr>
          </a:p>
          <a:p>
            <a:pPr marL="171450" indent="-171450" algn="just">
              <a:spcAft>
                <a:spcPts val="600"/>
              </a:spcAft>
              <a:buFontTx/>
              <a:buChar char="-"/>
              <a:defRPr/>
            </a:pPr>
            <a:r>
              <a:rPr lang="en-GB" sz="1000" b="1" dirty="0" smtClean="0">
                <a:solidFill>
                  <a:srgbClr val="002060"/>
                </a:solidFill>
              </a:rPr>
              <a:t>first </a:t>
            </a:r>
            <a:r>
              <a:rPr lang="en-GB" sz="1000" b="1" dirty="0">
                <a:solidFill>
                  <a:srgbClr val="002060"/>
                </a:solidFill>
              </a:rPr>
              <a:t>thermal and </a:t>
            </a:r>
            <a:r>
              <a:rPr lang="en-GB" sz="1000" b="1" dirty="0" err="1">
                <a:solidFill>
                  <a:srgbClr val="002060"/>
                </a:solidFill>
              </a:rPr>
              <a:t>thermodynamical</a:t>
            </a:r>
            <a:r>
              <a:rPr lang="en-GB" sz="1000" b="1" dirty="0">
                <a:solidFill>
                  <a:srgbClr val="002060"/>
                </a:solidFill>
              </a:rPr>
              <a:t> phase </a:t>
            </a:r>
            <a:r>
              <a:rPr lang="en-GB" sz="1000" dirty="0" smtClean="0">
                <a:solidFill>
                  <a:srgbClr val="002060"/>
                </a:solidFill>
              </a:rPr>
              <a:t>describes/calculates  evolution of fluid pressure &amp; temperature inside closed volume (0-D, Coil or Tank), with </a:t>
            </a:r>
            <a:r>
              <a:rPr lang="en-GB" sz="1000" b="1" dirty="0" smtClean="0">
                <a:solidFill>
                  <a:srgbClr val="002060"/>
                </a:solidFill>
              </a:rPr>
              <a:t>heated</a:t>
            </a:r>
            <a:r>
              <a:rPr lang="en-GB" sz="1000" dirty="0" smtClean="0">
                <a:solidFill>
                  <a:srgbClr val="002060"/>
                </a:solidFill>
              </a:rPr>
              <a:t> </a:t>
            </a:r>
            <a:r>
              <a:rPr lang="en-GB" sz="1000" b="1" dirty="0" smtClean="0">
                <a:solidFill>
                  <a:srgbClr val="002060"/>
                </a:solidFill>
              </a:rPr>
              <a:t>part </a:t>
            </a:r>
            <a:r>
              <a:rPr lang="en-GB" sz="1000" dirty="0" smtClean="0">
                <a:solidFill>
                  <a:srgbClr val="002060"/>
                </a:solidFill>
              </a:rPr>
              <a:t>(</a:t>
            </a:r>
            <a:r>
              <a:rPr lang="en-GB" sz="1000" dirty="0" err="1" smtClean="0">
                <a:solidFill>
                  <a:srgbClr val="002060"/>
                </a:solidFill>
              </a:rPr>
              <a:t>V</a:t>
            </a:r>
            <a:r>
              <a:rPr lang="en-GB" sz="1000" baseline="-25000" dirty="0" err="1" smtClean="0">
                <a:solidFill>
                  <a:srgbClr val="002060"/>
                </a:solidFill>
              </a:rPr>
              <a:t>h</a:t>
            </a:r>
            <a:r>
              <a:rPr lang="en-GB" sz="1000" dirty="0" smtClean="0">
                <a:solidFill>
                  <a:srgbClr val="002060"/>
                </a:solidFill>
              </a:rPr>
              <a:t> with external energy deposited) &amp; other </a:t>
            </a:r>
            <a:r>
              <a:rPr lang="en-GB" sz="1000" b="1" dirty="0" smtClean="0">
                <a:solidFill>
                  <a:srgbClr val="002060"/>
                </a:solidFill>
              </a:rPr>
              <a:t>cold part </a:t>
            </a:r>
            <a:r>
              <a:rPr lang="en-GB" sz="1000" dirty="0" smtClean="0">
                <a:solidFill>
                  <a:srgbClr val="002060"/>
                </a:solidFill>
              </a:rPr>
              <a:t>submitted to </a:t>
            </a:r>
            <a:r>
              <a:rPr lang="en-GB" sz="1000" b="1" dirty="0" smtClean="0">
                <a:solidFill>
                  <a:srgbClr val="002060"/>
                </a:solidFill>
              </a:rPr>
              <a:t>isentropic compression </a:t>
            </a:r>
            <a:r>
              <a:rPr lang="en-GB" sz="1000" dirty="0" smtClean="0">
                <a:solidFill>
                  <a:srgbClr val="002060"/>
                </a:solidFill>
              </a:rPr>
              <a:t>(</a:t>
            </a:r>
            <a:r>
              <a:rPr lang="en-GB" sz="1000" dirty="0" err="1" smtClean="0">
                <a:solidFill>
                  <a:srgbClr val="002060"/>
                </a:solidFill>
              </a:rPr>
              <a:t>V</a:t>
            </a:r>
            <a:r>
              <a:rPr lang="en-GB" sz="1000" baseline="-25000" dirty="0" err="1" smtClean="0">
                <a:solidFill>
                  <a:srgbClr val="002060"/>
                </a:solidFill>
              </a:rPr>
              <a:t>c</a:t>
            </a:r>
            <a:r>
              <a:rPr lang="en-GB" sz="1000" dirty="0">
                <a:solidFill>
                  <a:srgbClr val="002060"/>
                </a:solidFill>
              </a:rPr>
              <a:t> </a:t>
            </a:r>
            <a:r>
              <a:rPr lang="en-GB" sz="1000" dirty="0" smtClean="0">
                <a:solidFill>
                  <a:srgbClr val="002060"/>
                </a:solidFill>
              </a:rPr>
              <a:t>remains adiabatic): needs  initial conditions of P and T (single phase with negligible vaporisation energy compared to applied energy) and heat flux inputs (volumetric heat load)</a:t>
            </a:r>
            <a:endParaRPr lang="en-GB" sz="1000" dirty="0">
              <a:solidFill>
                <a:srgbClr val="002060"/>
              </a:solidFill>
            </a:endParaRPr>
          </a:p>
          <a:p>
            <a:pPr marL="171450" indent="-171450" algn="just">
              <a:spcAft>
                <a:spcPts val="600"/>
              </a:spcAft>
              <a:buFontTx/>
              <a:buChar char="-"/>
              <a:defRPr/>
            </a:pPr>
            <a:r>
              <a:rPr lang="en-GB" sz="1000" b="1" dirty="0" smtClean="0">
                <a:solidFill>
                  <a:srgbClr val="002060"/>
                </a:solidFill>
              </a:rPr>
              <a:t>second </a:t>
            </a:r>
            <a:r>
              <a:rPr lang="en-GB" sz="1000" b="1" dirty="0" err="1">
                <a:solidFill>
                  <a:srgbClr val="002060"/>
                </a:solidFill>
              </a:rPr>
              <a:t>hydraulical</a:t>
            </a:r>
            <a:r>
              <a:rPr lang="en-GB" sz="1000" b="1" dirty="0">
                <a:solidFill>
                  <a:srgbClr val="002060"/>
                </a:solidFill>
              </a:rPr>
              <a:t> phase </a:t>
            </a:r>
            <a:r>
              <a:rPr lang="en-GB" sz="1000" dirty="0" smtClean="0">
                <a:solidFill>
                  <a:srgbClr val="002060"/>
                </a:solidFill>
              </a:rPr>
              <a:t>describes </a:t>
            </a:r>
            <a:r>
              <a:rPr lang="en-GB" sz="1000" b="1" dirty="0" smtClean="0">
                <a:solidFill>
                  <a:srgbClr val="002060"/>
                </a:solidFill>
              </a:rPr>
              <a:t>helium mass flow expulsion</a:t>
            </a:r>
            <a:r>
              <a:rPr lang="en-GB" sz="1000" dirty="0" smtClean="0">
                <a:solidFill>
                  <a:srgbClr val="002060"/>
                </a:solidFill>
              </a:rPr>
              <a:t>, from given pressure drop threshold, through relief circuit with </a:t>
            </a:r>
            <a:r>
              <a:rPr lang="en-GB" sz="1000" b="1" dirty="0" smtClean="0">
                <a:solidFill>
                  <a:srgbClr val="002060"/>
                </a:solidFill>
              </a:rPr>
              <a:t>limitation at given relief pressure </a:t>
            </a:r>
            <a:r>
              <a:rPr lang="en-GB" sz="1000" dirty="0" smtClean="0">
                <a:solidFill>
                  <a:srgbClr val="002060"/>
                </a:solidFill>
              </a:rPr>
              <a:t>or </a:t>
            </a:r>
            <a:r>
              <a:rPr lang="en-GB" sz="1000" b="1" dirty="0" smtClean="0">
                <a:solidFill>
                  <a:srgbClr val="002060"/>
                </a:solidFill>
              </a:rPr>
              <a:t>Mach = 1. </a:t>
            </a:r>
            <a:r>
              <a:rPr lang="en-GB" sz="1000" dirty="0" smtClean="0">
                <a:solidFill>
                  <a:srgbClr val="002060"/>
                </a:solidFill>
              </a:rPr>
              <a:t>Calculates Pressure &amp; Temperature evolution (in single phase – gas or supercritical- in space &amp; time) along the exhaust circuit (with the condition that safety valves are located as near as possible to the tank) with length, section, friction factor and wall temperature of the different components of exhaust circuit (including safety valves)</a:t>
            </a:r>
            <a:endParaRPr lang="fr-FR" sz="1000" dirty="0" smtClean="0">
              <a:solidFill>
                <a:srgbClr val="002060"/>
              </a:solidFill>
            </a:endParaRPr>
          </a:p>
        </p:txBody>
      </p:sp>
      <p:sp>
        <p:nvSpPr>
          <p:cNvPr id="9" name="Rectangle 56"/>
          <p:cNvSpPr>
            <a:spLocks noChangeArrowheads="1"/>
          </p:cNvSpPr>
          <p:nvPr/>
        </p:nvSpPr>
        <p:spPr bwMode="auto">
          <a:xfrm>
            <a:off x="-777949" y="554251"/>
            <a:ext cx="722773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771525">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lvl="3"/>
            <a:r>
              <a:rPr lang="en-US" altLang="fr-FR" sz="800" b="1" i="1" dirty="0" smtClean="0">
                <a:solidFill>
                  <a:srgbClr val="008000"/>
                </a:solidFill>
              </a:rPr>
              <a:t>OBJECTIVES : ANALYTICAL MODEL WITH EXPLICIT RESOLUTION MORE RAPID IN EXECUTION TIME</a:t>
            </a:r>
            <a:endParaRPr lang="en-US" altLang="fr-FR" sz="800" b="1" i="1" dirty="0" smtClean="0">
              <a:solidFill>
                <a:srgbClr val="008000"/>
              </a:solidFill>
              <a:ea typeface="Times" panose="02020603050405020304" pitchFamily="18" charset="0"/>
              <a:cs typeface="Times" panose="02020603050405020304" pitchFamily="18" charset="0"/>
            </a:endParaRPr>
          </a:p>
          <a:p>
            <a:pPr lvl="3"/>
            <a:r>
              <a:rPr lang="en-US" altLang="fr-FR" sz="800" b="1" i="1" dirty="0" smtClean="0">
                <a:solidFill>
                  <a:srgbClr val="008000"/>
                </a:solidFill>
                <a:ea typeface="Times" panose="02020603050405020304" pitchFamily="18" charset="0"/>
                <a:cs typeface="Times" panose="02020603050405020304" pitchFamily="18" charset="0"/>
              </a:rPr>
              <a:t>VALIDATION WITH EXPERIMENTAL QUENCH RESULTS, CROSSCHECK </a:t>
            </a:r>
            <a:r>
              <a:rPr lang="en-US" altLang="fr-FR" sz="800" b="1" i="1" dirty="0">
                <a:solidFill>
                  <a:srgbClr val="008000"/>
                </a:solidFill>
                <a:ea typeface="Times" panose="02020603050405020304" pitchFamily="18" charset="0"/>
                <a:cs typeface="Times" panose="02020603050405020304" pitchFamily="18" charset="0"/>
              </a:rPr>
              <a:t>WITH SUPERMAGNET</a:t>
            </a:r>
            <a:endParaRPr lang="en-US" altLang="fr-FR" sz="800" b="1" i="1" dirty="0" smtClean="0">
              <a:solidFill>
                <a:srgbClr val="008000"/>
              </a:solidFill>
            </a:endParaRPr>
          </a:p>
          <a:p>
            <a:pPr lvl="3"/>
            <a:r>
              <a:rPr lang="en-US" altLang="fr-FR" sz="800" b="1" i="1" dirty="0" smtClean="0">
                <a:solidFill>
                  <a:srgbClr val="008000"/>
                </a:solidFill>
                <a:ea typeface="Times" panose="02020603050405020304" pitchFamily="18" charset="0"/>
                <a:cs typeface="Times" panose="02020603050405020304" pitchFamily="18" charset="0"/>
              </a:rPr>
              <a:t>MODEL AS WELL ALL QUENCH MACRO-PARAMETERS &amp; LOVA INCIDENT MACRO-PARAMETERS– ENGINEERING APPROACH</a:t>
            </a:r>
            <a:endParaRPr lang="en-US" altLang="fr-FR" sz="800" i="1" dirty="0">
              <a:solidFill>
                <a:srgbClr val="008000"/>
              </a:solidFill>
              <a:ea typeface="Times" panose="02020603050405020304" pitchFamily="18" charset="0"/>
              <a:cs typeface="Times" panose="02020603050405020304" pitchFamily="18" charset="0"/>
            </a:endParaRPr>
          </a:p>
        </p:txBody>
      </p:sp>
      <p:pic>
        <p:nvPicPr>
          <p:cNvPr id="10" name="Image 9"/>
          <p:cNvPicPr>
            <a:picLocks noChangeAspect="1"/>
          </p:cNvPicPr>
          <p:nvPr/>
        </p:nvPicPr>
        <p:blipFill>
          <a:blip r:embed="rId4"/>
          <a:stretch>
            <a:fillRect/>
          </a:stretch>
        </p:blipFill>
        <p:spPr>
          <a:xfrm>
            <a:off x="128986" y="1244888"/>
            <a:ext cx="3631981" cy="2668179"/>
          </a:xfrm>
          <a:prstGeom prst="rect">
            <a:avLst/>
          </a:prstGeom>
        </p:spPr>
      </p:pic>
      <p:sp>
        <p:nvSpPr>
          <p:cNvPr id="11" name="Rectangle 10"/>
          <p:cNvSpPr>
            <a:spLocks noChangeArrowheads="1"/>
          </p:cNvSpPr>
          <p:nvPr/>
        </p:nvSpPr>
        <p:spPr bwMode="auto">
          <a:xfrm>
            <a:off x="-29761" y="4173230"/>
            <a:ext cx="3850648" cy="671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eaLnBrk="0" hangingPunct="0">
              <a:spcAft>
                <a:spcPts val="400"/>
              </a:spcAft>
              <a:buFont typeface="Arial" panose="020B0604020202020204" pitchFamily="34" charset="0"/>
              <a:defRPr sz="2200">
                <a:solidFill>
                  <a:schemeClr val="tx2"/>
                </a:solidFill>
                <a:latin typeface="Arial" panose="020B0604020202020204" pitchFamily="34" charset="0"/>
              </a:defRPr>
            </a:lvl1pPr>
            <a:lvl2pPr marL="742950" indent="-285750" eaLnBrk="0" hangingPunct="0">
              <a:lnSpc>
                <a:spcPts val="2000"/>
              </a:lnSpc>
              <a:buSzPct val="90000"/>
              <a:buBlip>
                <a:blip r:embed="rId2"/>
              </a:buBlip>
              <a:defRPr sz="1600">
                <a:solidFill>
                  <a:srgbClr val="666666"/>
                </a:solidFill>
                <a:latin typeface="Arial" panose="020B0604020202020204" pitchFamily="34" charset="0"/>
              </a:defRPr>
            </a:lvl2pPr>
            <a:lvl3pPr marL="1143000" indent="-228600" eaLnBrk="0" hangingPunct="0">
              <a:lnSpc>
                <a:spcPts val="2000"/>
              </a:lnSpc>
              <a:buSzPct val="36000"/>
              <a:buFont typeface="Arial" panose="020B0604020202020204" pitchFamily="34" charset="0"/>
              <a:defRPr sz="1600">
                <a:solidFill>
                  <a:srgbClr val="666666"/>
                </a:solidFill>
                <a:latin typeface="Arial" panose="020B0604020202020204" pitchFamily="34" charset="0"/>
              </a:defRPr>
            </a:lvl3pPr>
            <a:lvl4pPr marL="1600200" indent="-228600" eaLnBrk="0" hangingPunct="0">
              <a:lnSpc>
                <a:spcPts val="2000"/>
              </a:lnSpc>
              <a:buClr>
                <a:srgbClr val="666666"/>
              </a:buClr>
              <a:buSzPct val="36000"/>
              <a:buBlip>
                <a:blip r:embed="rId3"/>
              </a:buBlip>
              <a:defRPr sz="1600">
                <a:solidFill>
                  <a:srgbClr val="666666"/>
                </a:solidFill>
                <a:latin typeface="Arial" panose="020B0604020202020204" pitchFamily="34" charset="0"/>
              </a:defRPr>
            </a:lvl4pPr>
            <a:lvl5pPr marL="2057400" indent="-228600" eaLnBrk="0" hangingPunct="0">
              <a:lnSpc>
                <a:spcPts val="2000"/>
              </a:lnSpc>
              <a:buClr>
                <a:srgbClr val="666666"/>
              </a:buClr>
              <a:buFont typeface="Arial" panose="020B0604020202020204" pitchFamily="34" charset="0"/>
              <a:buChar char="-"/>
              <a:defRPr sz="1600">
                <a:solidFill>
                  <a:srgbClr val="666666"/>
                </a:solidFill>
                <a:latin typeface="Arial" panose="020B0604020202020204" pitchFamily="34" charset="0"/>
              </a:defRPr>
            </a:lvl5pPr>
            <a:lvl6pPr marL="2514600" indent="-228600" eaLnBrk="0" fontAlgn="base" hangingPunct="0">
              <a:lnSpc>
                <a:spcPts val="2000"/>
              </a:lnSpc>
              <a:spcBef>
                <a:spcPct val="0"/>
              </a:spcBef>
              <a:spcAft>
                <a:spcPct val="0"/>
              </a:spcAft>
              <a:buClr>
                <a:srgbClr val="666666"/>
              </a:buClr>
              <a:buFont typeface="Arial" panose="020B0604020202020204" pitchFamily="34" charset="0"/>
              <a:buChar char="-"/>
              <a:defRPr sz="1600">
                <a:solidFill>
                  <a:srgbClr val="666666"/>
                </a:solidFill>
                <a:latin typeface="Arial" panose="020B0604020202020204" pitchFamily="34" charset="0"/>
              </a:defRPr>
            </a:lvl6pPr>
            <a:lvl7pPr marL="2971800" indent="-228600" eaLnBrk="0" fontAlgn="base" hangingPunct="0">
              <a:lnSpc>
                <a:spcPts val="2000"/>
              </a:lnSpc>
              <a:spcBef>
                <a:spcPct val="0"/>
              </a:spcBef>
              <a:spcAft>
                <a:spcPct val="0"/>
              </a:spcAft>
              <a:buClr>
                <a:srgbClr val="666666"/>
              </a:buClr>
              <a:buFont typeface="Arial" panose="020B0604020202020204" pitchFamily="34" charset="0"/>
              <a:buChar char="-"/>
              <a:defRPr sz="1600">
                <a:solidFill>
                  <a:srgbClr val="666666"/>
                </a:solidFill>
                <a:latin typeface="Arial" panose="020B0604020202020204" pitchFamily="34" charset="0"/>
              </a:defRPr>
            </a:lvl7pPr>
            <a:lvl8pPr marL="3429000" indent="-228600" eaLnBrk="0" fontAlgn="base" hangingPunct="0">
              <a:lnSpc>
                <a:spcPts val="2000"/>
              </a:lnSpc>
              <a:spcBef>
                <a:spcPct val="0"/>
              </a:spcBef>
              <a:spcAft>
                <a:spcPct val="0"/>
              </a:spcAft>
              <a:buClr>
                <a:srgbClr val="666666"/>
              </a:buClr>
              <a:buFont typeface="Arial" panose="020B0604020202020204" pitchFamily="34" charset="0"/>
              <a:buChar char="-"/>
              <a:defRPr sz="1600">
                <a:solidFill>
                  <a:srgbClr val="666666"/>
                </a:solidFill>
                <a:latin typeface="Arial" panose="020B0604020202020204" pitchFamily="34" charset="0"/>
              </a:defRPr>
            </a:lvl8pPr>
            <a:lvl9pPr marL="3886200" indent="-228600" eaLnBrk="0" fontAlgn="base" hangingPunct="0">
              <a:lnSpc>
                <a:spcPts val="2000"/>
              </a:lnSpc>
              <a:spcBef>
                <a:spcPct val="0"/>
              </a:spcBef>
              <a:spcAft>
                <a:spcPct val="0"/>
              </a:spcAft>
              <a:buClr>
                <a:srgbClr val="666666"/>
              </a:buClr>
              <a:buFont typeface="Arial" panose="020B0604020202020204" pitchFamily="34" charset="0"/>
              <a:buChar char="-"/>
              <a:defRPr sz="1600">
                <a:solidFill>
                  <a:srgbClr val="666666"/>
                </a:solidFill>
                <a:latin typeface="Arial" panose="020B0604020202020204" pitchFamily="34" charset="0"/>
              </a:defRPr>
            </a:lvl9pPr>
          </a:lstStyle>
          <a:p>
            <a:pPr>
              <a:spcAft>
                <a:spcPts val="200"/>
              </a:spcAft>
              <a:defRPr/>
            </a:pPr>
            <a:r>
              <a:rPr lang="en-GB" sz="900" b="1" dirty="0" smtClean="0">
                <a:solidFill>
                  <a:srgbClr val="002060"/>
                </a:solidFill>
              </a:rPr>
              <a:t>STREAM </a:t>
            </a:r>
            <a:r>
              <a:rPr lang="fr-FR" sz="900" b="1" dirty="0" err="1" smtClean="0">
                <a:solidFill>
                  <a:srgbClr val="002060"/>
                </a:solidFill>
              </a:rPr>
              <a:t>additional</a:t>
            </a:r>
            <a:r>
              <a:rPr lang="fr-FR" sz="900" b="1" dirty="0" smtClean="0">
                <a:solidFill>
                  <a:srgbClr val="002060"/>
                </a:solidFill>
              </a:rPr>
              <a:t> model </a:t>
            </a:r>
            <a:r>
              <a:rPr lang="fr-FR" sz="900" b="1" dirty="0" err="1" smtClean="0">
                <a:solidFill>
                  <a:srgbClr val="002060"/>
                </a:solidFill>
              </a:rPr>
              <a:t>implemented</a:t>
            </a:r>
            <a:r>
              <a:rPr lang="fr-FR" sz="900" b="1" dirty="0" smtClean="0">
                <a:solidFill>
                  <a:srgbClr val="002060"/>
                </a:solidFill>
              </a:rPr>
              <a:t>:</a:t>
            </a:r>
          </a:p>
          <a:p>
            <a:pPr>
              <a:spcAft>
                <a:spcPts val="200"/>
              </a:spcAft>
              <a:defRPr/>
            </a:pPr>
            <a:r>
              <a:rPr lang="fr-FR" sz="900" dirty="0" smtClean="0">
                <a:solidFill>
                  <a:srgbClr val="002060"/>
                </a:solidFill>
              </a:rPr>
              <a:t>STREAM </a:t>
            </a:r>
            <a:r>
              <a:rPr lang="fr-FR" sz="900" dirty="0" err="1" smtClean="0">
                <a:solidFill>
                  <a:srgbClr val="002060"/>
                </a:solidFill>
              </a:rPr>
              <a:t>could</a:t>
            </a:r>
            <a:r>
              <a:rPr lang="fr-FR" sz="900" dirty="0" smtClean="0">
                <a:solidFill>
                  <a:srgbClr val="002060"/>
                </a:solidFill>
              </a:rPr>
              <a:t> </a:t>
            </a:r>
            <a:r>
              <a:rPr lang="fr-FR" sz="900" dirty="0" err="1" smtClean="0">
                <a:solidFill>
                  <a:srgbClr val="002060"/>
                </a:solidFill>
              </a:rPr>
              <a:t>also</a:t>
            </a:r>
            <a:r>
              <a:rPr lang="fr-FR" sz="900" dirty="0" smtClean="0">
                <a:solidFill>
                  <a:srgbClr val="002060"/>
                </a:solidFill>
              </a:rPr>
              <a:t> </a:t>
            </a:r>
            <a:r>
              <a:rPr lang="fr-FR" sz="900" dirty="0" err="1" smtClean="0">
                <a:solidFill>
                  <a:srgbClr val="002060"/>
                </a:solidFill>
              </a:rPr>
              <a:t>calculate</a:t>
            </a:r>
            <a:r>
              <a:rPr lang="fr-FR" sz="900" dirty="0" smtClean="0">
                <a:solidFill>
                  <a:srgbClr val="002060"/>
                </a:solidFill>
              </a:rPr>
              <a:t> the pressure </a:t>
            </a:r>
            <a:r>
              <a:rPr lang="fr-FR" sz="900" dirty="0" err="1" smtClean="0">
                <a:solidFill>
                  <a:srgbClr val="002060"/>
                </a:solidFill>
              </a:rPr>
              <a:t>increase</a:t>
            </a:r>
            <a:r>
              <a:rPr lang="fr-FR" sz="900" dirty="0" smtClean="0">
                <a:solidFill>
                  <a:srgbClr val="002060"/>
                </a:solidFill>
              </a:rPr>
              <a:t> in Cryostat Vacuum in case of LOVA incident (Laval </a:t>
            </a:r>
            <a:r>
              <a:rPr lang="fr-FR" sz="900" dirty="0" err="1" smtClean="0">
                <a:solidFill>
                  <a:srgbClr val="002060"/>
                </a:solidFill>
              </a:rPr>
              <a:t>Nozzle</a:t>
            </a:r>
            <a:r>
              <a:rPr lang="fr-FR" sz="900" dirty="0" smtClean="0">
                <a:solidFill>
                  <a:srgbClr val="002060"/>
                </a:solidFill>
              </a:rPr>
              <a:t>), </a:t>
            </a:r>
            <a:r>
              <a:rPr lang="fr-FR" sz="900" dirty="0" err="1" smtClean="0">
                <a:solidFill>
                  <a:srgbClr val="002060"/>
                </a:solidFill>
              </a:rPr>
              <a:t>with</a:t>
            </a:r>
            <a:r>
              <a:rPr lang="fr-FR" sz="900" dirty="0" smtClean="0">
                <a:solidFill>
                  <a:srgbClr val="002060"/>
                </a:solidFill>
              </a:rPr>
              <a:t> main </a:t>
            </a:r>
            <a:r>
              <a:rPr lang="fr-FR" sz="900" dirty="0" err="1" smtClean="0">
                <a:solidFill>
                  <a:srgbClr val="002060"/>
                </a:solidFill>
              </a:rPr>
              <a:t>parameter</a:t>
            </a:r>
            <a:r>
              <a:rPr lang="fr-FR" sz="900" dirty="0">
                <a:solidFill>
                  <a:srgbClr val="002060"/>
                </a:solidFill>
              </a:rPr>
              <a:t> </a:t>
            </a:r>
            <a:r>
              <a:rPr lang="fr-FR" sz="900" dirty="0" smtClean="0">
                <a:solidFill>
                  <a:srgbClr val="002060"/>
                </a:solidFill>
              </a:rPr>
              <a:t>the cross section of the </a:t>
            </a:r>
            <a:r>
              <a:rPr lang="fr-FR" sz="900" dirty="0" err="1" smtClean="0">
                <a:solidFill>
                  <a:srgbClr val="002060"/>
                </a:solidFill>
              </a:rPr>
              <a:t>leak</a:t>
            </a:r>
            <a:r>
              <a:rPr lang="fr-FR" sz="900" dirty="0" smtClean="0">
                <a:solidFill>
                  <a:srgbClr val="002060"/>
                </a:solidFill>
              </a:rPr>
              <a:t> or « crack » </a:t>
            </a:r>
            <a:r>
              <a:rPr lang="fr-FR" sz="900" dirty="0" err="1" smtClean="0">
                <a:solidFill>
                  <a:srgbClr val="002060"/>
                </a:solidFill>
              </a:rPr>
              <a:t>with</a:t>
            </a:r>
            <a:r>
              <a:rPr lang="fr-FR" sz="900" dirty="0" smtClean="0">
                <a:solidFill>
                  <a:srgbClr val="002060"/>
                </a:solidFill>
              </a:rPr>
              <a:t> </a:t>
            </a:r>
            <a:r>
              <a:rPr lang="fr-FR" sz="900" dirty="0" err="1" smtClean="0">
                <a:solidFill>
                  <a:srgbClr val="C00000"/>
                </a:solidFill>
              </a:rPr>
              <a:t>gas</a:t>
            </a:r>
            <a:r>
              <a:rPr lang="fr-FR" sz="900" dirty="0" smtClean="0">
                <a:solidFill>
                  <a:srgbClr val="C00000"/>
                </a:solidFill>
              </a:rPr>
              <a:t>/</a:t>
            </a:r>
            <a:r>
              <a:rPr lang="fr-FR" sz="900" dirty="0" err="1" smtClean="0">
                <a:solidFill>
                  <a:srgbClr val="C00000"/>
                </a:solidFill>
              </a:rPr>
              <a:t>supercritical</a:t>
            </a:r>
            <a:r>
              <a:rPr lang="fr-FR" sz="900" dirty="0" smtClean="0">
                <a:solidFill>
                  <a:srgbClr val="C00000"/>
                </a:solidFill>
              </a:rPr>
              <a:t> </a:t>
            </a:r>
            <a:r>
              <a:rPr lang="fr-FR" sz="900" dirty="0" err="1" smtClean="0">
                <a:solidFill>
                  <a:srgbClr val="C00000"/>
                </a:solidFill>
              </a:rPr>
              <a:t>fluid</a:t>
            </a:r>
            <a:r>
              <a:rPr lang="fr-FR" sz="900" dirty="0" smtClean="0">
                <a:solidFill>
                  <a:srgbClr val="C00000"/>
                </a:solidFill>
              </a:rPr>
              <a:t> flow</a:t>
            </a:r>
          </a:p>
        </p:txBody>
      </p:sp>
      <p:sp>
        <p:nvSpPr>
          <p:cNvPr id="12" name="Titre 1"/>
          <p:cNvSpPr txBox="1">
            <a:spLocks/>
          </p:cNvSpPr>
          <p:nvPr/>
        </p:nvSpPr>
        <p:spPr>
          <a:xfrm>
            <a:off x="2996292" y="23563"/>
            <a:ext cx="6018919" cy="488201"/>
          </a:xfrm>
          <a:prstGeom prst="rect">
            <a:avLst/>
          </a:prstGeom>
        </p:spPr>
        <p:txBody>
          <a:bodyPr vert="horz" wrap="square" lIns="91440" tIns="36000" rIns="91440" bIns="36000" rtlCol="0" anchor="ctr">
            <a:spAutoFit/>
          </a:bodyPr>
          <a:lstStyle>
            <a:lvl1pPr algn="l" defTabSz="457200" rtl="0" eaLnBrk="1" latinLnBrk="0" hangingPunct="1">
              <a:spcBef>
                <a:spcPct val="0"/>
              </a:spcBef>
              <a:buNone/>
              <a:defRPr sz="1600" b="1" kern="1200">
                <a:solidFill>
                  <a:schemeClr val="tx1">
                    <a:lumMod val="50000"/>
                    <a:lumOff val="50000"/>
                  </a:schemeClr>
                </a:solidFill>
                <a:latin typeface="+mj-lt"/>
                <a:ea typeface="+mj-ea"/>
                <a:cs typeface="+mj-cs"/>
              </a:defRPr>
            </a:lvl1pPr>
          </a:lstStyle>
          <a:p>
            <a:r>
              <a:rPr lang="en-US" sz="900" i="1" dirty="0" smtClean="0">
                <a:solidFill>
                  <a:srgbClr val="C00000"/>
                </a:solidFill>
              </a:rPr>
              <a:t>S. Nicollet &amp; WEST Team, Superconductor </a:t>
            </a:r>
            <a:r>
              <a:rPr lang="en-US" sz="900" i="1" dirty="0" err="1" smtClean="0">
                <a:solidFill>
                  <a:srgbClr val="C00000"/>
                </a:solidFill>
              </a:rPr>
              <a:t>Thermohydraulical</a:t>
            </a:r>
            <a:r>
              <a:rPr lang="en-US" sz="900" i="1" dirty="0" smtClean="0">
                <a:solidFill>
                  <a:srgbClr val="C00000"/>
                </a:solidFill>
              </a:rPr>
              <a:t> and Resistive Electrical Analytical Model (STREAM) applied to WEST TF Coil Quench Analysis, </a:t>
            </a:r>
            <a:r>
              <a:rPr lang="en-US" sz="900" i="1" dirty="0" smtClean="0">
                <a:solidFill>
                  <a:srgbClr val="C00000"/>
                </a:solidFill>
                <a:hlinkClick r:id="rId5" tooltip="Go to Cryogenics on ScienceDirect"/>
              </a:rPr>
              <a:t>Cryogenics</a:t>
            </a:r>
            <a:r>
              <a:rPr lang="en-US" sz="900" i="1" dirty="0" smtClean="0">
                <a:solidFill>
                  <a:srgbClr val="C00000"/>
                </a:solidFill>
              </a:rPr>
              <a:t>, </a:t>
            </a:r>
            <a:r>
              <a:rPr lang="en-US" sz="900" i="1" dirty="0" smtClean="0">
                <a:solidFill>
                  <a:srgbClr val="C00000"/>
                </a:solidFill>
                <a:hlinkClick r:id="rId6" tooltip="Go to table of contents for this volume/issue"/>
              </a:rPr>
              <a:t>Volume </a:t>
            </a:r>
            <a:r>
              <a:rPr lang="en-US" sz="900" i="1" dirty="0">
                <a:solidFill>
                  <a:srgbClr val="C00000"/>
                </a:solidFill>
                <a:hlinkClick r:id="rId6" tooltip="Go to table of contents for this volume/issue"/>
              </a:rPr>
              <a:t>125</a:t>
            </a:r>
            <a:r>
              <a:rPr lang="en-US" sz="900" i="1" dirty="0">
                <a:solidFill>
                  <a:srgbClr val="C00000"/>
                </a:solidFill>
              </a:rPr>
              <a:t>, July 2022, </a:t>
            </a:r>
            <a:r>
              <a:rPr lang="en-US" sz="900" i="1" dirty="0" smtClean="0">
                <a:solidFill>
                  <a:srgbClr val="C00000"/>
                </a:solidFill>
              </a:rPr>
              <a:t>103493 / Q</a:t>
            </a:r>
            <a:r>
              <a:rPr lang="en-US" sz="900" i="1" dirty="0">
                <a:solidFill>
                  <a:srgbClr val="C00000"/>
                </a:solidFill>
              </a:rPr>
              <a:t>. Gorit, S. Nicollet et al., JT-60SA TF Coil Quench Model and Analysis: Joule Energy Estimation with </a:t>
            </a:r>
            <a:r>
              <a:rPr lang="en-US" sz="900" i="1" dirty="0" err="1">
                <a:solidFill>
                  <a:srgbClr val="C00000"/>
                </a:solidFill>
              </a:rPr>
              <a:t>SuperMagnet</a:t>
            </a:r>
            <a:r>
              <a:rPr lang="en-US" sz="900" i="1" dirty="0">
                <a:solidFill>
                  <a:srgbClr val="C00000"/>
                </a:solidFill>
              </a:rPr>
              <a:t> and STREAM, Cryogenics 2022, CHATS </a:t>
            </a:r>
            <a:r>
              <a:rPr lang="en-US" sz="900" i="1" dirty="0" smtClean="0">
                <a:solidFill>
                  <a:srgbClr val="C00000"/>
                </a:solidFill>
              </a:rPr>
              <a:t>Proceedings</a:t>
            </a:r>
            <a:endParaRPr lang="fr-FR" altLang="fr-FR" sz="900" i="1" dirty="0">
              <a:solidFill>
                <a:srgbClr val="C00000"/>
              </a:solidFill>
            </a:endParaRPr>
          </a:p>
        </p:txBody>
      </p:sp>
    </p:spTree>
    <p:extLst>
      <p:ext uri="{BB962C8B-B14F-4D97-AF65-F5344CB8AC3E}">
        <p14:creationId xmlns:p14="http://schemas.microsoft.com/office/powerpoint/2010/main" val="31948763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solidFill>
                  <a:srgbClr val="C00000"/>
                </a:solidFill>
              </a:rPr>
              <a:t>CEA TOOL - SUPERMAGNET</a:t>
            </a:r>
            <a:endParaRPr lang="fr-FR" dirty="0">
              <a:solidFill>
                <a:srgbClr val="C00000"/>
              </a:solidFill>
            </a:endParaRPr>
          </a:p>
        </p:txBody>
      </p:sp>
      <p:sp>
        <p:nvSpPr>
          <p:cNvPr id="5" name="Espace réservé du numéro de diapositive 4"/>
          <p:cNvSpPr>
            <a:spLocks noGrp="1"/>
          </p:cNvSpPr>
          <p:nvPr>
            <p:ph type="sldNum" sz="quarter" idx="4"/>
          </p:nvPr>
        </p:nvSpPr>
        <p:spPr/>
        <p:txBody>
          <a:bodyPr/>
          <a:lstStyle/>
          <a:p>
            <a:pPr algn="ctr"/>
            <a:fld id="{854A34C9-9A4B-6445-85E1-F779B5E87362}" type="slidenum">
              <a:rPr lang="fr-FR" sz="700" smtClean="0">
                <a:solidFill>
                  <a:schemeClr val="bg1"/>
                </a:solidFill>
                <a:latin typeface="Arial" charset="0"/>
                <a:ea typeface="Arial" charset="0"/>
                <a:cs typeface="Arial" charset="0"/>
              </a:rPr>
              <a:pPr algn="ctr"/>
              <a:t>8</a:t>
            </a:fld>
            <a:endParaRPr lang="fr-FR" sz="700" dirty="0">
              <a:solidFill>
                <a:schemeClr val="bg1"/>
              </a:solidFill>
              <a:latin typeface="Arial" charset="0"/>
              <a:ea typeface="Arial" charset="0"/>
              <a:cs typeface="Arial" charset="0"/>
            </a:endParaRPr>
          </a:p>
        </p:txBody>
      </p:sp>
      <p:grpSp>
        <p:nvGrpSpPr>
          <p:cNvPr id="8" name="Groupe 8"/>
          <p:cNvGrpSpPr>
            <a:grpSpLocks/>
          </p:cNvGrpSpPr>
          <p:nvPr/>
        </p:nvGrpSpPr>
        <p:grpSpPr bwMode="auto">
          <a:xfrm>
            <a:off x="3394431" y="2623774"/>
            <a:ext cx="2952750" cy="1289050"/>
            <a:chOff x="0" y="-114301"/>
            <a:chExt cx="3809377" cy="1609726"/>
          </a:xfrm>
        </p:grpSpPr>
        <p:grpSp>
          <p:nvGrpSpPr>
            <p:cNvPr id="9" name="Groupe 9"/>
            <p:cNvGrpSpPr>
              <a:grpSpLocks/>
            </p:cNvGrpSpPr>
            <p:nvPr/>
          </p:nvGrpSpPr>
          <p:grpSpPr bwMode="auto">
            <a:xfrm>
              <a:off x="0" y="-114301"/>
              <a:ext cx="3809377" cy="1609726"/>
              <a:chOff x="0" y="-114301"/>
              <a:chExt cx="3809377" cy="1609726"/>
            </a:xfrm>
          </p:grpSpPr>
          <p:sp>
            <p:nvSpPr>
              <p:cNvPr id="11" name="Zone de texte 54361"/>
              <p:cNvSpPr txBox="1"/>
              <p:nvPr/>
            </p:nvSpPr>
            <p:spPr>
              <a:xfrm>
                <a:off x="1828911" y="656861"/>
                <a:ext cx="1210398" cy="305293"/>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a:lstStyle/>
              <a:p>
                <a:pPr algn="ctr">
                  <a:lnSpc>
                    <a:spcPct val="115000"/>
                  </a:lnSpc>
                  <a:spcAft>
                    <a:spcPts val="0"/>
                  </a:spcAft>
                  <a:defRPr/>
                </a:pPr>
                <a:r>
                  <a:rPr lang="fr-FR" sz="1000" b="1" dirty="0" err="1">
                    <a:solidFill>
                      <a:srgbClr val="76923C"/>
                    </a:solidFill>
                    <a:ea typeface="Calibri"/>
                    <a:cs typeface="Times New Roman"/>
                  </a:rPr>
                  <a:t>Q</a:t>
                </a:r>
                <a:r>
                  <a:rPr lang="fr-FR" sz="1000" b="1" baseline="-25000" dirty="0" err="1">
                    <a:solidFill>
                      <a:srgbClr val="76923C"/>
                    </a:solidFill>
                    <a:ea typeface="Calibri"/>
                    <a:cs typeface="Times New Roman"/>
                  </a:rPr>
                  <a:t>He,jk</a:t>
                </a:r>
                <a:r>
                  <a:rPr lang="fr-FR" sz="1000" b="1" baseline="-25000" dirty="0">
                    <a:solidFill>
                      <a:srgbClr val="76923C"/>
                    </a:solidFill>
                    <a:ea typeface="Calibri"/>
                    <a:cs typeface="Times New Roman"/>
                  </a:rPr>
                  <a:t> </a:t>
                </a:r>
                <a:r>
                  <a:rPr lang="fr-FR" sz="1000" b="1" dirty="0">
                    <a:solidFill>
                      <a:srgbClr val="76923C"/>
                    </a:solidFill>
                    <a:ea typeface="Calibri"/>
                    <a:cs typeface="Times New Roman"/>
                  </a:rPr>
                  <a:t>(</a:t>
                </a:r>
                <a:r>
                  <a:rPr lang="fr-FR" sz="1000" b="1" dirty="0" err="1">
                    <a:solidFill>
                      <a:srgbClr val="76923C"/>
                    </a:solidFill>
                    <a:ea typeface="Calibri"/>
                    <a:cs typeface="Times New Roman"/>
                  </a:rPr>
                  <a:t>p</a:t>
                </a:r>
                <a:r>
                  <a:rPr lang="fr-FR" sz="1000" b="1" baseline="-25000" dirty="0" err="1">
                    <a:solidFill>
                      <a:srgbClr val="76923C"/>
                    </a:solidFill>
                    <a:ea typeface="Calibri"/>
                    <a:cs typeface="Times New Roman"/>
                  </a:rPr>
                  <a:t>jk</a:t>
                </a:r>
                <a:r>
                  <a:rPr lang="fr-FR" sz="1000" b="1" dirty="0">
                    <a:solidFill>
                      <a:srgbClr val="76923C"/>
                    </a:solidFill>
                    <a:ea typeface="Calibri"/>
                    <a:cs typeface="Times New Roman"/>
                  </a:rPr>
                  <a:t>, </a:t>
                </a:r>
                <a:r>
                  <a:rPr lang="fr-FR" sz="1000" b="1" dirty="0" err="1">
                    <a:solidFill>
                      <a:srgbClr val="76923C"/>
                    </a:solidFill>
                    <a:ea typeface="Calibri"/>
                    <a:cs typeface="Times New Roman"/>
                  </a:rPr>
                  <a:t>h</a:t>
                </a:r>
                <a:r>
                  <a:rPr lang="fr-FR" sz="1000" b="1" baseline="-25000" dirty="0" err="1">
                    <a:solidFill>
                      <a:srgbClr val="76923C"/>
                    </a:solidFill>
                    <a:ea typeface="Calibri"/>
                    <a:cs typeface="Times New Roman"/>
                  </a:rPr>
                  <a:t>jk</a:t>
                </a:r>
                <a:r>
                  <a:rPr lang="fr-FR" sz="1000" b="1" dirty="0">
                    <a:solidFill>
                      <a:srgbClr val="76923C"/>
                    </a:solidFill>
                    <a:ea typeface="Calibri"/>
                    <a:cs typeface="Times New Roman"/>
                  </a:rPr>
                  <a:t>)</a:t>
                </a:r>
                <a:endParaRPr lang="fr-FR" sz="1000" dirty="0">
                  <a:ea typeface="Calibri"/>
                  <a:cs typeface="Times New Roman"/>
                </a:endParaRPr>
              </a:p>
            </p:txBody>
          </p:sp>
          <p:grpSp>
            <p:nvGrpSpPr>
              <p:cNvPr id="12" name="Groupe 12"/>
              <p:cNvGrpSpPr>
                <a:grpSpLocks/>
              </p:cNvGrpSpPr>
              <p:nvPr/>
            </p:nvGrpSpPr>
            <p:grpSpPr bwMode="auto">
              <a:xfrm>
                <a:off x="0" y="-114301"/>
                <a:ext cx="3809377" cy="1609726"/>
                <a:chOff x="0" y="-114301"/>
                <a:chExt cx="3809377" cy="1609726"/>
              </a:xfrm>
            </p:grpSpPr>
            <p:grpSp>
              <p:nvGrpSpPr>
                <p:cNvPr id="13" name="Groupe 13"/>
                <p:cNvGrpSpPr>
                  <a:grpSpLocks/>
                </p:cNvGrpSpPr>
                <p:nvPr/>
              </p:nvGrpSpPr>
              <p:grpSpPr bwMode="auto">
                <a:xfrm>
                  <a:off x="0" y="47625"/>
                  <a:ext cx="3809377" cy="1447800"/>
                  <a:chOff x="0" y="0"/>
                  <a:chExt cx="3809377" cy="1447800"/>
                </a:xfrm>
              </p:grpSpPr>
              <p:grpSp>
                <p:nvGrpSpPr>
                  <p:cNvPr id="15" name="Groupe 15"/>
                  <p:cNvGrpSpPr>
                    <a:grpSpLocks/>
                  </p:cNvGrpSpPr>
                  <p:nvPr/>
                </p:nvGrpSpPr>
                <p:grpSpPr bwMode="auto">
                  <a:xfrm>
                    <a:off x="476250" y="38100"/>
                    <a:ext cx="3333127" cy="1409700"/>
                    <a:chOff x="0" y="0"/>
                    <a:chExt cx="3333127" cy="1409700"/>
                  </a:xfrm>
                </p:grpSpPr>
                <p:sp>
                  <p:nvSpPr>
                    <p:cNvPr id="17" name="Zone de texte 54355"/>
                    <p:cNvSpPr txBox="1"/>
                    <p:nvPr/>
                  </p:nvSpPr>
                  <p:spPr>
                    <a:xfrm>
                      <a:off x="1457111" y="362982"/>
                      <a:ext cx="1876016" cy="305293"/>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a:lstStyle/>
                    <a:p>
                      <a:pPr algn="ctr">
                        <a:lnSpc>
                          <a:spcPct val="115000"/>
                        </a:lnSpc>
                        <a:spcAft>
                          <a:spcPts val="0"/>
                        </a:spcAft>
                        <a:defRPr/>
                      </a:pPr>
                      <a:r>
                        <a:rPr lang="fr-FR" sz="1000" b="1" dirty="0" err="1">
                          <a:solidFill>
                            <a:srgbClr val="4F81BD"/>
                          </a:solidFill>
                          <a:ea typeface="Calibri"/>
                          <a:cs typeface="Times New Roman"/>
                        </a:rPr>
                        <a:t>Helium</a:t>
                      </a:r>
                      <a:r>
                        <a:rPr lang="fr-FR" sz="1000" b="1" dirty="0">
                          <a:solidFill>
                            <a:srgbClr val="4F81BD"/>
                          </a:solidFill>
                          <a:ea typeface="Calibri"/>
                          <a:cs typeface="Times New Roman"/>
                        </a:rPr>
                        <a:t> (P, </a:t>
                      </a:r>
                      <a:r>
                        <a:rPr lang="fr-FR" sz="1000" b="1" dirty="0" err="1">
                          <a:solidFill>
                            <a:srgbClr val="4F81BD"/>
                          </a:solidFill>
                          <a:ea typeface="Calibri"/>
                          <a:cs typeface="Times New Roman"/>
                        </a:rPr>
                        <a:t>T</a:t>
                      </a:r>
                      <a:r>
                        <a:rPr lang="fr-FR" sz="1000" b="1" baseline="-25000" dirty="0" err="1">
                          <a:solidFill>
                            <a:srgbClr val="4F81BD"/>
                          </a:solidFill>
                          <a:ea typeface="Calibri"/>
                          <a:cs typeface="Times New Roman"/>
                        </a:rPr>
                        <a:t>He</a:t>
                      </a:r>
                      <a:r>
                        <a:rPr lang="fr-FR" sz="1000" b="1" dirty="0">
                          <a:solidFill>
                            <a:srgbClr val="4F81BD"/>
                          </a:solidFill>
                          <a:ea typeface="Calibri"/>
                          <a:cs typeface="Times New Roman"/>
                        </a:rPr>
                        <a:t>, v)</a:t>
                      </a:r>
                      <a:endParaRPr lang="fr-FR" sz="1000" dirty="0">
                        <a:ea typeface="Calibri"/>
                        <a:cs typeface="Times New Roman"/>
                      </a:endParaRPr>
                    </a:p>
                  </p:txBody>
                </p:sp>
                <p:grpSp>
                  <p:nvGrpSpPr>
                    <p:cNvPr id="18" name="Groupe 18"/>
                    <p:cNvGrpSpPr>
                      <a:grpSpLocks/>
                    </p:cNvGrpSpPr>
                    <p:nvPr/>
                  </p:nvGrpSpPr>
                  <p:grpSpPr bwMode="auto">
                    <a:xfrm>
                      <a:off x="0" y="0"/>
                      <a:ext cx="2361565" cy="1409700"/>
                      <a:chOff x="0" y="0"/>
                      <a:chExt cx="2361565" cy="1409700"/>
                    </a:xfrm>
                  </p:grpSpPr>
                  <p:grpSp>
                    <p:nvGrpSpPr>
                      <p:cNvPr id="19" name="Groupe 19"/>
                      <p:cNvGrpSpPr>
                        <a:grpSpLocks/>
                      </p:cNvGrpSpPr>
                      <p:nvPr/>
                    </p:nvGrpSpPr>
                    <p:grpSpPr bwMode="auto">
                      <a:xfrm>
                        <a:off x="0" y="0"/>
                        <a:ext cx="2361565" cy="1400175"/>
                        <a:chOff x="0" y="0"/>
                        <a:chExt cx="2361565" cy="1400175"/>
                      </a:xfrm>
                    </p:grpSpPr>
                    <p:grpSp>
                      <p:nvGrpSpPr>
                        <p:cNvPr id="21" name="Groupe 21"/>
                        <p:cNvGrpSpPr>
                          <a:grpSpLocks/>
                        </p:cNvGrpSpPr>
                        <p:nvPr/>
                      </p:nvGrpSpPr>
                      <p:grpSpPr bwMode="auto">
                        <a:xfrm>
                          <a:off x="0" y="0"/>
                          <a:ext cx="2361565" cy="1400175"/>
                          <a:chOff x="0" y="0"/>
                          <a:chExt cx="2361565" cy="1400175"/>
                        </a:xfrm>
                      </p:grpSpPr>
                      <p:cxnSp>
                        <p:nvCxnSpPr>
                          <p:cNvPr id="25" name="Connecteur droit avec flèche 24"/>
                          <p:cNvCxnSpPr/>
                          <p:nvPr/>
                        </p:nvCxnSpPr>
                        <p:spPr>
                          <a:xfrm flipH="1">
                            <a:off x="947" y="200"/>
                            <a:ext cx="1228831" cy="57093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6" name="Connecteur droit avec flèche 25"/>
                          <p:cNvCxnSpPr/>
                          <p:nvPr/>
                        </p:nvCxnSpPr>
                        <p:spPr>
                          <a:xfrm flipH="1">
                            <a:off x="1133519" y="200"/>
                            <a:ext cx="1228831" cy="57093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7" name="Connecteur droit avec flèche 26"/>
                          <p:cNvCxnSpPr/>
                          <p:nvPr/>
                        </p:nvCxnSpPr>
                        <p:spPr>
                          <a:xfrm flipH="1">
                            <a:off x="392124" y="828852"/>
                            <a:ext cx="1226784" cy="57093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8" name="Ellipse 27"/>
                          <p:cNvSpPr/>
                          <p:nvPr/>
                        </p:nvSpPr>
                        <p:spPr>
                          <a:xfrm>
                            <a:off x="1668062" y="105267"/>
                            <a:ext cx="323592" cy="323135"/>
                          </a:xfrm>
                          <a:prstGeom prst="ellipse">
                            <a:avLst/>
                          </a:prstGeom>
                          <a:solidFill>
                            <a:srgbClr val="0070C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fr-FR" sz="1000"/>
                          </a:p>
                        </p:txBody>
                      </p:sp>
                      <p:sp>
                        <p:nvSpPr>
                          <p:cNvPr id="29" name="Ellipse 28"/>
                          <p:cNvSpPr/>
                          <p:nvPr/>
                        </p:nvSpPr>
                        <p:spPr>
                          <a:xfrm>
                            <a:off x="867272" y="951762"/>
                            <a:ext cx="323592" cy="325117"/>
                          </a:xfrm>
                          <a:prstGeom prst="ellipse">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fr-FR" sz="1000"/>
                          </a:p>
                        </p:txBody>
                      </p:sp>
                      <p:sp>
                        <p:nvSpPr>
                          <p:cNvPr id="30" name="Ellipse 29"/>
                          <p:cNvSpPr/>
                          <p:nvPr/>
                        </p:nvSpPr>
                        <p:spPr>
                          <a:xfrm>
                            <a:off x="486335" y="105267"/>
                            <a:ext cx="323592" cy="323135"/>
                          </a:xfrm>
                          <a:prstGeom prst="ellipse">
                            <a:avLst/>
                          </a:prstGeom>
                          <a:solidFill>
                            <a:schemeClr val="accent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fr-FR" sz="1000"/>
                          </a:p>
                        </p:txBody>
                      </p:sp>
                    </p:grpSp>
                    <p:cxnSp>
                      <p:nvCxnSpPr>
                        <p:cNvPr id="22" name="Connecteur droit 21"/>
                        <p:cNvCxnSpPr/>
                        <p:nvPr/>
                      </p:nvCxnSpPr>
                      <p:spPr>
                        <a:xfrm flipV="1">
                          <a:off x="809927" y="238090"/>
                          <a:ext cx="858135" cy="27754"/>
                        </a:xfrm>
                        <a:prstGeom prst="line">
                          <a:avLst/>
                        </a:prstGeom>
                        <a:ln>
                          <a:solidFill>
                            <a:schemeClr val="bg2"/>
                          </a:solidFill>
                          <a:prstDash val="dash"/>
                        </a:ln>
                      </p:spPr>
                      <p:style>
                        <a:lnRef idx="1">
                          <a:schemeClr val="accent1"/>
                        </a:lnRef>
                        <a:fillRef idx="0">
                          <a:schemeClr val="accent1"/>
                        </a:fillRef>
                        <a:effectRef idx="0">
                          <a:schemeClr val="accent1"/>
                        </a:effectRef>
                        <a:fontRef idx="minor">
                          <a:schemeClr val="tx1"/>
                        </a:fontRef>
                      </p:style>
                    </p:cxnSp>
                    <p:cxnSp>
                      <p:nvCxnSpPr>
                        <p:cNvPr id="23" name="Connecteur droit 22"/>
                        <p:cNvCxnSpPr/>
                        <p:nvPr/>
                      </p:nvCxnSpPr>
                      <p:spPr>
                        <a:xfrm flipV="1">
                          <a:off x="1133519" y="418490"/>
                          <a:ext cx="649233" cy="580850"/>
                        </a:xfrm>
                        <a:prstGeom prst="line">
                          <a:avLst/>
                        </a:prstGeom>
                        <a:ln>
                          <a:solidFill>
                            <a:schemeClr val="bg2"/>
                          </a:solidFill>
                          <a:prstDash val="dash"/>
                        </a:ln>
                      </p:spPr>
                      <p:style>
                        <a:lnRef idx="1">
                          <a:schemeClr val="accent1"/>
                        </a:lnRef>
                        <a:fillRef idx="0">
                          <a:schemeClr val="accent1"/>
                        </a:fillRef>
                        <a:effectRef idx="0">
                          <a:schemeClr val="accent1"/>
                        </a:effectRef>
                        <a:fontRef idx="minor">
                          <a:schemeClr val="tx1"/>
                        </a:fontRef>
                      </p:style>
                    </p:cxnSp>
                    <p:cxnSp>
                      <p:nvCxnSpPr>
                        <p:cNvPr id="24" name="Connecteur droit 23"/>
                        <p:cNvCxnSpPr/>
                        <p:nvPr/>
                      </p:nvCxnSpPr>
                      <p:spPr>
                        <a:xfrm>
                          <a:off x="734150" y="418490"/>
                          <a:ext cx="200709" cy="535254"/>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grpSp>
                  <p:sp>
                    <p:nvSpPr>
                      <p:cNvPr id="20" name="Zone de texte 54356"/>
                      <p:cNvSpPr txBox="1"/>
                      <p:nvPr/>
                    </p:nvSpPr>
                    <p:spPr>
                      <a:xfrm>
                        <a:off x="934859" y="1104407"/>
                        <a:ext cx="1208351" cy="305293"/>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a:lstStyle/>
                      <a:p>
                        <a:pPr algn="ctr">
                          <a:lnSpc>
                            <a:spcPct val="115000"/>
                          </a:lnSpc>
                          <a:spcAft>
                            <a:spcPts val="0"/>
                          </a:spcAft>
                          <a:defRPr/>
                        </a:pPr>
                        <a:r>
                          <a:rPr lang="fr-FR" sz="1000" b="1" dirty="0">
                            <a:solidFill>
                              <a:srgbClr val="808080"/>
                            </a:solidFill>
                            <a:ea typeface="Calibri"/>
                            <a:cs typeface="Times New Roman"/>
                          </a:rPr>
                          <a:t>Jacket (</a:t>
                        </a:r>
                        <a:r>
                          <a:rPr lang="fr-FR" sz="1000" b="1" dirty="0" err="1">
                            <a:solidFill>
                              <a:srgbClr val="808080"/>
                            </a:solidFill>
                            <a:ea typeface="Calibri"/>
                            <a:cs typeface="Times New Roman"/>
                          </a:rPr>
                          <a:t>T</a:t>
                        </a:r>
                        <a:r>
                          <a:rPr lang="fr-FR" sz="1000" b="1" baseline="-25000" dirty="0" err="1">
                            <a:solidFill>
                              <a:srgbClr val="808080"/>
                            </a:solidFill>
                            <a:ea typeface="Calibri"/>
                            <a:cs typeface="Times New Roman"/>
                          </a:rPr>
                          <a:t>jk</a:t>
                        </a:r>
                        <a:r>
                          <a:rPr lang="fr-FR" sz="1000" b="1" dirty="0">
                            <a:solidFill>
                              <a:srgbClr val="808080"/>
                            </a:solidFill>
                            <a:ea typeface="Calibri"/>
                            <a:cs typeface="Times New Roman"/>
                          </a:rPr>
                          <a:t>)</a:t>
                        </a:r>
                        <a:endParaRPr lang="fr-FR" sz="1000" dirty="0">
                          <a:ea typeface="Calibri"/>
                          <a:cs typeface="Times New Roman"/>
                        </a:endParaRPr>
                      </a:p>
                    </p:txBody>
                  </p:sp>
                </p:grpSp>
              </p:grpSp>
              <p:sp>
                <p:nvSpPr>
                  <p:cNvPr id="16" name="Zone de texte 54359"/>
                  <p:cNvSpPr txBox="1"/>
                  <p:nvPr/>
                </p:nvSpPr>
                <p:spPr>
                  <a:xfrm>
                    <a:off x="0" y="633"/>
                    <a:ext cx="1210399" cy="305293"/>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a:lstStyle/>
                  <a:p>
                    <a:pPr algn="ctr">
                      <a:lnSpc>
                        <a:spcPct val="115000"/>
                      </a:lnSpc>
                      <a:spcAft>
                        <a:spcPts val="0"/>
                      </a:spcAft>
                      <a:defRPr/>
                    </a:pPr>
                    <a:r>
                      <a:rPr lang="fr-FR" sz="1000" b="1">
                        <a:solidFill>
                          <a:srgbClr val="E36C0A"/>
                        </a:solidFill>
                        <a:ea typeface="Calibri"/>
                        <a:cs typeface="Times New Roman"/>
                      </a:rPr>
                      <a:t>Strand (T</a:t>
                    </a:r>
                    <a:r>
                      <a:rPr lang="fr-FR" sz="1000" b="1" baseline="-25000">
                        <a:solidFill>
                          <a:srgbClr val="E36C0A"/>
                        </a:solidFill>
                        <a:ea typeface="Calibri"/>
                        <a:cs typeface="Times New Roman"/>
                      </a:rPr>
                      <a:t>st</a:t>
                    </a:r>
                    <a:r>
                      <a:rPr lang="fr-FR" sz="1000" b="1">
                        <a:solidFill>
                          <a:srgbClr val="E36C0A"/>
                        </a:solidFill>
                        <a:ea typeface="Calibri"/>
                        <a:cs typeface="Times New Roman"/>
                      </a:rPr>
                      <a:t>)</a:t>
                    </a:r>
                    <a:endParaRPr lang="fr-FR" sz="1000">
                      <a:ea typeface="Calibri"/>
                      <a:cs typeface="Times New Roman"/>
                    </a:endParaRPr>
                  </a:p>
                </p:txBody>
              </p:sp>
            </p:grpSp>
            <p:sp>
              <p:nvSpPr>
                <p:cNvPr id="14" name="Zone de texte 54362"/>
                <p:cNvSpPr txBox="1"/>
                <p:nvPr/>
              </p:nvSpPr>
              <p:spPr>
                <a:xfrm>
                  <a:off x="1429540" y="-114301"/>
                  <a:ext cx="1441829" cy="305293"/>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a:lstStyle/>
                <a:p>
                  <a:pPr algn="ctr">
                    <a:lnSpc>
                      <a:spcPct val="115000"/>
                    </a:lnSpc>
                    <a:spcAft>
                      <a:spcPts val="0"/>
                    </a:spcAft>
                    <a:defRPr/>
                  </a:pPr>
                  <a:r>
                    <a:rPr lang="fr-FR" sz="1000" b="1" dirty="0" err="1">
                      <a:solidFill>
                        <a:srgbClr val="76923C"/>
                      </a:solidFill>
                      <a:ea typeface="Calibri"/>
                      <a:cs typeface="Times New Roman"/>
                    </a:rPr>
                    <a:t>Q</a:t>
                  </a:r>
                  <a:r>
                    <a:rPr lang="fr-FR" sz="1000" b="1" baseline="-25000" dirty="0" err="1">
                      <a:solidFill>
                        <a:srgbClr val="76923C"/>
                      </a:solidFill>
                      <a:ea typeface="Calibri"/>
                      <a:cs typeface="Times New Roman"/>
                    </a:rPr>
                    <a:t>He,St</a:t>
                  </a:r>
                  <a:r>
                    <a:rPr lang="fr-FR" sz="1000" b="1" baseline="-25000" dirty="0">
                      <a:solidFill>
                        <a:srgbClr val="76923C"/>
                      </a:solidFill>
                      <a:ea typeface="Calibri"/>
                      <a:cs typeface="Times New Roman"/>
                    </a:rPr>
                    <a:t> </a:t>
                  </a:r>
                  <a:r>
                    <a:rPr lang="fr-FR" sz="1000" b="1" dirty="0">
                      <a:solidFill>
                        <a:srgbClr val="76923C"/>
                      </a:solidFill>
                      <a:ea typeface="Calibri"/>
                      <a:cs typeface="Times New Roman"/>
                    </a:rPr>
                    <a:t>(p</a:t>
                  </a:r>
                  <a:r>
                    <a:rPr lang="fr-FR" sz="1000" b="1" baseline="-25000" dirty="0">
                      <a:solidFill>
                        <a:srgbClr val="76923C"/>
                      </a:solidFill>
                      <a:ea typeface="Calibri"/>
                      <a:cs typeface="Times New Roman"/>
                    </a:rPr>
                    <a:t>st</a:t>
                  </a:r>
                  <a:r>
                    <a:rPr lang="fr-FR" sz="1000" b="1" dirty="0">
                      <a:solidFill>
                        <a:srgbClr val="76923C"/>
                      </a:solidFill>
                      <a:ea typeface="Calibri"/>
                      <a:cs typeface="Times New Roman"/>
                    </a:rPr>
                    <a:t>, </a:t>
                  </a:r>
                  <a:r>
                    <a:rPr lang="fr-FR" sz="1000" b="1" dirty="0" err="1">
                      <a:solidFill>
                        <a:srgbClr val="76923C"/>
                      </a:solidFill>
                      <a:ea typeface="Calibri"/>
                      <a:cs typeface="Times New Roman"/>
                    </a:rPr>
                    <a:t>h</a:t>
                  </a:r>
                  <a:r>
                    <a:rPr lang="fr-FR" sz="1000" b="1" baseline="-25000" dirty="0" err="1">
                      <a:solidFill>
                        <a:srgbClr val="76923C"/>
                      </a:solidFill>
                      <a:ea typeface="Calibri"/>
                      <a:cs typeface="Times New Roman"/>
                    </a:rPr>
                    <a:t>st</a:t>
                  </a:r>
                  <a:r>
                    <a:rPr lang="fr-FR" sz="1000" b="1" dirty="0">
                      <a:solidFill>
                        <a:srgbClr val="76923C"/>
                      </a:solidFill>
                      <a:ea typeface="Calibri"/>
                      <a:cs typeface="Times New Roman"/>
                    </a:rPr>
                    <a:t>)</a:t>
                  </a:r>
                  <a:endParaRPr lang="fr-FR" sz="1000" dirty="0">
                    <a:ea typeface="Calibri"/>
                    <a:cs typeface="Times New Roman"/>
                  </a:endParaRPr>
                </a:p>
              </p:txBody>
            </p:sp>
          </p:grpSp>
        </p:grpSp>
        <p:sp>
          <p:nvSpPr>
            <p:cNvPr id="10" name="Zone de texte 54363"/>
            <p:cNvSpPr txBox="1"/>
            <p:nvPr/>
          </p:nvSpPr>
          <p:spPr>
            <a:xfrm>
              <a:off x="266247" y="799596"/>
              <a:ext cx="1210399" cy="305293"/>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a:lstStyle/>
            <a:p>
              <a:pPr algn="ctr">
                <a:lnSpc>
                  <a:spcPct val="115000"/>
                </a:lnSpc>
                <a:spcAft>
                  <a:spcPts val="0"/>
                </a:spcAft>
                <a:defRPr/>
              </a:pPr>
              <a:r>
                <a:rPr lang="en-US" sz="1000" b="1" dirty="0" err="1">
                  <a:solidFill>
                    <a:srgbClr val="FF0000"/>
                  </a:solidFill>
                  <a:ea typeface="Calibri"/>
                  <a:cs typeface="Times New Roman"/>
                </a:rPr>
                <a:t>Q</a:t>
              </a:r>
              <a:r>
                <a:rPr lang="en-US" sz="1000" b="1" baseline="-25000" dirty="0" err="1">
                  <a:solidFill>
                    <a:srgbClr val="FF0000"/>
                  </a:solidFill>
                  <a:ea typeface="Calibri"/>
                  <a:cs typeface="Times New Roman"/>
                </a:rPr>
                <a:t>St,jk</a:t>
              </a:r>
              <a:r>
                <a:rPr lang="en-US" sz="1000" b="1" baseline="-25000" dirty="0">
                  <a:solidFill>
                    <a:srgbClr val="FF0000"/>
                  </a:solidFill>
                  <a:ea typeface="Calibri"/>
                  <a:cs typeface="Times New Roman"/>
                </a:rPr>
                <a:t> </a:t>
              </a:r>
              <a:r>
                <a:rPr lang="en-US" sz="1000" b="1" dirty="0">
                  <a:solidFill>
                    <a:srgbClr val="FF0000"/>
                  </a:solidFill>
                  <a:ea typeface="Calibri"/>
                  <a:cs typeface="Times New Roman"/>
                </a:rPr>
                <a:t>(</a:t>
              </a:r>
              <a:r>
                <a:rPr lang="en-US" sz="1000" b="1" dirty="0" err="1">
                  <a:solidFill>
                    <a:srgbClr val="FF0000"/>
                  </a:solidFill>
                  <a:ea typeface="Calibri"/>
                  <a:cs typeface="Times New Roman"/>
                </a:rPr>
                <a:t>p</a:t>
              </a:r>
              <a:r>
                <a:rPr lang="en-US" sz="1000" b="1" baseline="-25000" dirty="0" err="1">
                  <a:solidFill>
                    <a:srgbClr val="FF0000"/>
                  </a:solidFill>
                  <a:ea typeface="Calibri"/>
                  <a:cs typeface="Times New Roman"/>
                </a:rPr>
                <a:t>St,jk</a:t>
              </a:r>
              <a:r>
                <a:rPr lang="en-US" sz="1000" b="1" dirty="0">
                  <a:solidFill>
                    <a:srgbClr val="FF0000"/>
                  </a:solidFill>
                  <a:ea typeface="Calibri"/>
                  <a:cs typeface="Times New Roman"/>
                </a:rPr>
                <a:t>, </a:t>
              </a:r>
              <a:r>
                <a:rPr lang="en-US" sz="1000" b="1" dirty="0" err="1">
                  <a:solidFill>
                    <a:srgbClr val="FF0000"/>
                  </a:solidFill>
                  <a:ea typeface="Calibri"/>
                  <a:cs typeface="Times New Roman"/>
                </a:rPr>
                <a:t>h</a:t>
              </a:r>
              <a:r>
                <a:rPr lang="en-US" sz="1000" b="1" baseline="-25000" dirty="0" err="1">
                  <a:solidFill>
                    <a:srgbClr val="FF0000"/>
                  </a:solidFill>
                  <a:ea typeface="Calibri"/>
                  <a:cs typeface="Times New Roman"/>
                </a:rPr>
                <a:t>St,jk</a:t>
              </a:r>
              <a:r>
                <a:rPr lang="en-US" sz="1000" b="1" dirty="0">
                  <a:solidFill>
                    <a:srgbClr val="FF0000"/>
                  </a:solidFill>
                  <a:ea typeface="Calibri"/>
                  <a:cs typeface="Times New Roman"/>
                </a:rPr>
                <a:t>)</a:t>
              </a:r>
              <a:endParaRPr lang="fr-FR" sz="1000" dirty="0">
                <a:ea typeface="Calibri"/>
                <a:cs typeface="Times New Roman"/>
              </a:endParaRPr>
            </a:p>
          </p:txBody>
        </p:sp>
      </p:grpSp>
      <p:cxnSp>
        <p:nvCxnSpPr>
          <p:cNvPr id="31" name="Connecteur droit 30"/>
          <p:cNvCxnSpPr/>
          <p:nvPr/>
        </p:nvCxnSpPr>
        <p:spPr>
          <a:xfrm>
            <a:off x="3277314" y="715396"/>
            <a:ext cx="0" cy="3437330"/>
          </a:xfrm>
          <a:prstGeom prst="line">
            <a:avLst/>
          </a:prstGeom>
          <a:ln>
            <a:prstDash val="dash"/>
          </a:ln>
        </p:spPr>
        <p:style>
          <a:lnRef idx="1">
            <a:schemeClr val="accent1"/>
          </a:lnRef>
          <a:fillRef idx="0">
            <a:schemeClr val="accent1"/>
          </a:fillRef>
          <a:effectRef idx="0">
            <a:schemeClr val="accent1"/>
          </a:effectRef>
          <a:fontRef idx="minor">
            <a:schemeClr val="tx1"/>
          </a:fontRef>
        </p:style>
      </p:cxnSp>
      <p:pic>
        <p:nvPicPr>
          <p:cNvPr id="32" name="Image 3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69039" y="1640067"/>
            <a:ext cx="1799273" cy="2720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Rectangle 32"/>
          <p:cNvSpPr/>
          <p:nvPr/>
        </p:nvSpPr>
        <p:spPr>
          <a:xfrm>
            <a:off x="7144202" y="2926471"/>
            <a:ext cx="625765" cy="970947"/>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cxnSp>
        <p:nvCxnSpPr>
          <p:cNvPr id="34" name="Connecteur droit avec flèche 33"/>
          <p:cNvCxnSpPr/>
          <p:nvPr/>
        </p:nvCxnSpPr>
        <p:spPr>
          <a:xfrm flipH="1" flipV="1">
            <a:off x="6065129" y="3393130"/>
            <a:ext cx="1079073" cy="33301"/>
          </a:xfrm>
          <a:prstGeom prst="straightConnector1">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35" name="Rectangle 36"/>
          <p:cNvSpPr>
            <a:spLocks noChangeArrowheads="1"/>
          </p:cNvSpPr>
          <p:nvPr/>
        </p:nvSpPr>
        <p:spPr bwMode="auto">
          <a:xfrm>
            <a:off x="2756220" y="1018266"/>
            <a:ext cx="290768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771525">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lvl="3"/>
            <a:r>
              <a:rPr lang="en-US" altLang="fr-FR" sz="1200" b="1" dirty="0">
                <a:solidFill>
                  <a:srgbClr val="0000FF"/>
                </a:solidFill>
              </a:rPr>
              <a:t>THEA: </a:t>
            </a:r>
            <a:r>
              <a:rPr lang="en-US" altLang="fr-FR" sz="1200" b="1" dirty="0">
                <a:solidFill>
                  <a:srgbClr val="0000FF"/>
                </a:solidFill>
                <a:ea typeface="Times" panose="02020603050405020304" pitchFamily="18" charset="0"/>
                <a:cs typeface="Times" panose="02020603050405020304" pitchFamily="18" charset="0"/>
              </a:rPr>
              <a:t>1-D CICC Model</a:t>
            </a:r>
            <a:r>
              <a:rPr lang="en-US" altLang="fr-FR" sz="1200" dirty="0">
                <a:solidFill>
                  <a:srgbClr val="0000FF"/>
                </a:solidFill>
                <a:ea typeface="Times" panose="02020603050405020304" pitchFamily="18" charset="0"/>
                <a:cs typeface="Times" panose="02020603050405020304" pitchFamily="18" charset="0"/>
              </a:rPr>
              <a:t> </a:t>
            </a:r>
          </a:p>
        </p:txBody>
      </p:sp>
      <p:sp>
        <p:nvSpPr>
          <p:cNvPr id="36" name="Rectangle 37"/>
          <p:cNvSpPr>
            <a:spLocks noChangeArrowheads="1"/>
          </p:cNvSpPr>
          <p:nvPr/>
        </p:nvSpPr>
        <p:spPr bwMode="auto">
          <a:xfrm>
            <a:off x="5307212" y="1031728"/>
            <a:ext cx="380682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771525">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lvl="3"/>
            <a:r>
              <a:rPr lang="fr-FR" altLang="fr-FR" sz="1200" b="1" dirty="0">
                <a:solidFill>
                  <a:srgbClr val="0000FF"/>
                </a:solidFill>
              </a:rPr>
              <a:t>FLOWER: </a:t>
            </a:r>
            <a:r>
              <a:rPr lang="fr-FR" altLang="fr-FR" sz="1200" b="1" dirty="0" err="1">
                <a:solidFill>
                  <a:srgbClr val="0000FF"/>
                </a:solidFill>
              </a:rPr>
              <a:t>Cryodistribution</a:t>
            </a:r>
            <a:r>
              <a:rPr lang="fr-FR" altLang="fr-FR" sz="1200" b="1" dirty="0">
                <a:solidFill>
                  <a:srgbClr val="0000FF"/>
                </a:solidFill>
              </a:rPr>
              <a:t> Model</a:t>
            </a:r>
            <a:endParaRPr lang="en-US" altLang="fr-FR" sz="1200" dirty="0">
              <a:solidFill>
                <a:srgbClr val="0000FF"/>
              </a:solidFill>
            </a:endParaRPr>
          </a:p>
        </p:txBody>
      </p:sp>
      <p:cxnSp>
        <p:nvCxnSpPr>
          <p:cNvPr id="37" name="Connecteur droit 36"/>
          <p:cNvCxnSpPr/>
          <p:nvPr/>
        </p:nvCxnSpPr>
        <p:spPr>
          <a:xfrm flipH="1">
            <a:off x="6456744" y="1918729"/>
            <a:ext cx="32895" cy="2056928"/>
          </a:xfrm>
          <a:prstGeom prst="line">
            <a:avLst/>
          </a:prstGeom>
          <a:ln>
            <a:prstDash val="dash"/>
          </a:ln>
        </p:spPr>
        <p:style>
          <a:lnRef idx="1">
            <a:schemeClr val="accent1"/>
          </a:lnRef>
          <a:fillRef idx="0">
            <a:schemeClr val="accent1"/>
          </a:fillRef>
          <a:effectRef idx="0">
            <a:schemeClr val="accent1"/>
          </a:effectRef>
          <a:fontRef idx="minor">
            <a:schemeClr val="tx1"/>
          </a:fontRef>
        </p:style>
      </p:cxnSp>
      <p:pic>
        <p:nvPicPr>
          <p:cNvPr id="38" name="Image 46" descr="C:\Users\TK259414\Pictures\Schemablocs_corrigé.png"/>
          <p:cNvPicPr>
            <a:picLocks noChangeAspect="1" noChangeArrowheads="1"/>
          </p:cNvPicPr>
          <p:nvPr/>
        </p:nvPicPr>
        <p:blipFill>
          <a:blip r:embed="rId3" cstate="print">
            <a:extLst>
              <a:ext uri="{28A0092B-C50C-407E-A947-70E740481C1C}">
                <a14:useLocalDpi xmlns:a14="http://schemas.microsoft.com/office/drawing/2010/main" val="0"/>
              </a:ext>
            </a:extLst>
          </a:blip>
          <a:srcRect l="949" t="1060" r="584" b="2"/>
          <a:stretch>
            <a:fillRect/>
          </a:stretch>
        </p:blipFill>
        <p:spPr bwMode="auto">
          <a:xfrm>
            <a:off x="454587" y="2577417"/>
            <a:ext cx="2178345" cy="1937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 name="Espace réservé du contenu 4"/>
          <p:cNvSpPr txBox="1">
            <a:spLocks/>
          </p:cNvSpPr>
          <p:nvPr/>
        </p:nvSpPr>
        <p:spPr bwMode="auto">
          <a:xfrm>
            <a:off x="-219872" y="559657"/>
            <a:ext cx="3783013" cy="29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Aft>
                <a:spcPts val="400"/>
              </a:spcAft>
              <a:buFont typeface="Arial" panose="020B0604020202020204" pitchFamily="34" charset="0"/>
              <a:defRPr sz="2200">
                <a:solidFill>
                  <a:schemeClr val="tx2"/>
                </a:solidFill>
                <a:latin typeface="Arial" panose="020B0604020202020204" pitchFamily="34" charset="0"/>
              </a:defRPr>
            </a:lvl1pPr>
            <a:lvl2pPr marL="360363" indent="-360363">
              <a:lnSpc>
                <a:spcPts val="2000"/>
              </a:lnSpc>
              <a:buSzPct val="90000"/>
              <a:buBlip>
                <a:blip r:embed="rId4"/>
              </a:buBlip>
              <a:defRPr sz="1600">
                <a:solidFill>
                  <a:srgbClr val="666666"/>
                </a:solidFill>
                <a:latin typeface="Arial" panose="020B0604020202020204" pitchFamily="34" charset="0"/>
              </a:defRPr>
            </a:lvl2pPr>
            <a:lvl3pPr marL="1143000" indent="-228600">
              <a:lnSpc>
                <a:spcPts val="2000"/>
              </a:lnSpc>
              <a:buSzPct val="36000"/>
              <a:buFont typeface="Arial" panose="020B0604020202020204" pitchFamily="34" charset="0"/>
              <a:defRPr sz="1600">
                <a:solidFill>
                  <a:srgbClr val="666666"/>
                </a:solidFill>
                <a:latin typeface="Arial" panose="020B0604020202020204" pitchFamily="34" charset="0"/>
              </a:defRPr>
            </a:lvl3pPr>
            <a:lvl4pPr marL="1009650" indent="-238125">
              <a:lnSpc>
                <a:spcPts val="2000"/>
              </a:lnSpc>
              <a:buClr>
                <a:srgbClr val="666666"/>
              </a:buClr>
              <a:buSzPct val="36000"/>
              <a:buBlip>
                <a:blip r:embed="rId5"/>
              </a:buBlip>
              <a:defRPr sz="1600">
                <a:solidFill>
                  <a:srgbClr val="666666"/>
                </a:solidFill>
                <a:latin typeface="Arial" panose="020B0604020202020204" pitchFamily="34" charset="0"/>
              </a:defRPr>
            </a:lvl4pPr>
            <a:lvl5pPr marL="1133475" indent="-114300">
              <a:lnSpc>
                <a:spcPts val="2000"/>
              </a:lnSpc>
              <a:buClr>
                <a:srgbClr val="666666"/>
              </a:buClr>
              <a:buFont typeface="Arial" panose="020B0604020202020204" pitchFamily="34" charset="0"/>
              <a:buChar char="-"/>
              <a:defRPr sz="1600">
                <a:solidFill>
                  <a:srgbClr val="666666"/>
                </a:solidFill>
                <a:latin typeface="Arial" panose="020B0604020202020204" pitchFamily="34" charset="0"/>
              </a:defRPr>
            </a:lvl5pPr>
            <a:lvl6pPr marL="1590675" indent="-114300" eaLnBrk="0" fontAlgn="base" hangingPunct="0">
              <a:lnSpc>
                <a:spcPts val="2000"/>
              </a:lnSpc>
              <a:spcBef>
                <a:spcPct val="0"/>
              </a:spcBef>
              <a:spcAft>
                <a:spcPct val="0"/>
              </a:spcAft>
              <a:buClr>
                <a:srgbClr val="666666"/>
              </a:buClr>
              <a:buFont typeface="Arial" panose="020B0604020202020204" pitchFamily="34" charset="0"/>
              <a:buChar char="-"/>
              <a:defRPr sz="1600">
                <a:solidFill>
                  <a:srgbClr val="666666"/>
                </a:solidFill>
                <a:latin typeface="Arial" panose="020B0604020202020204" pitchFamily="34" charset="0"/>
              </a:defRPr>
            </a:lvl6pPr>
            <a:lvl7pPr marL="2047875" indent="-114300" eaLnBrk="0" fontAlgn="base" hangingPunct="0">
              <a:lnSpc>
                <a:spcPts val="2000"/>
              </a:lnSpc>
              <a:spcBef>
                <a:spcPct val="0"/>
              </a:spcBef>
              <a:spcAft>
                <a:spcPct val="0"/>
              </a:spcAft>
              <a:buClr>
                <a:srgbClr val="666666"/>
              </a:buClr>
              <a:buFont typeface="Arial" panose="020B0604020202020204" pitchFamily="34" charset="0"/>
              <a:buChar char="-"/>
              <a:defRPr sz="1600">
                <a:solidFill>
                  <a:srgbClr val="666666"/>
                </a:solidFill>
                <a:latin typeface="Arial" panose="020B0604020202020204" pitchFamily="34" charset="0"/>
              </a:defRPr>
            </a:lvl7pPr>
            <a:lvl8pPr marL="2505075" indent="-114300" eaLnBrk="0" fontAlgn="base" hangingPunct="0">
              <a:lnSpc>
                <a:spcPts val="2000"/>
              </a:lnSpc>
              <a:spcBef>
                <a:spcPct val="0"/>
              </a:spcBef>
              <a:spcAft>
                <a:spcPct val="0"/>
              </a:spcAft>
              <a:buClr>
                <a:srgbClr val="666666"/>
              </a:buClr>
              <a:buFont typeface="Arial" panose="020B0604020202020204" pitchFamily="34" charset="0"/>
              <a:buChar char="-"/>
              <a:defRPr sz="1600">
                <a:solidFill>
                  <a:srgbClr val="666666"/>
                </a:solidFill>
                <a:latin typeface="Arial" panose="020B0604020202020204" pitchFamily="34" charset="0"/>
              </a:defRPr>
            </a:lvl8pPr>
            <a:lvl9pPr marL="2962275" indent="-114300" eaLnBrk="0" fontAlgn="base" hangingPunct="0">
              <a:lnSpc>
                <a:spcPts val="2000"/>
              </a:lnSpc>
              <a:spcBef>
                <a:spcPct val="0"/>
              </a:spcBef>
              <a:spcAft>
                <a:spcPct val="0"/>
              </a:spcAft>
              <a:buClr>
                <a:srgbClr val="666666"/>
              </a:buClr>
              <a:buFont typeface="Arial" panose="020B0604020202020204" pitchFamily="34" charset="0"/>
              <a:buChar char="-"/>
              <a:defRPr sz="1600">
                <a:solidFill>
                  <a:srgbClr val="666666"/>
                </a:solidFill>
                <a:latin typeface="Arial" panose="020B0604020202020204" pitchFamily="34" charset="0"/>
              </a:defRPr>
            </a:lvl9pPr>
          </a:lstStyle>
          <a:p>
            <a:pPr algn="ctr" eaLnBrk="1" hangingPunct="1">
              <a:spcAft>
                <a:spcPct val="0"/>
              </a:spcAft>
            </a:pPr>
            <a:r>
              <a:rPr lang="en-US" altLang="fr-FR" sz="1200" dirty="0">
                <a:solidFill>
                  <a:srgbClr val="009900"/>
                </a:solidFill>
                <a:ea typeface="Times" panose="02020603050405020304" pitchFamily="18" charset="0"/>
                <a:cs typeface="Times" panose="02020603050405020304" pitchFamily="18" charset="0"/>
              </a:rPr>
              <a:t>OPERATION: </a:t>
            </a:r>
            <a:r>
              <a:rPr lang="en-US" altLang="fr-FR" sz="1200" b="1" dirty="0" smtClean="0">
                <a:solidFill>
                  <a:srgbClr val="009900"/>
                </a:solidFill>
                <a:ea typeface="Times" panose="02020603050405020304" pitchFamily="18" charset="0"/>
                <a:cs typeface="Times" panose="02020603050405020304" pitchFamily="18" charset="0"/>
              </a:rPr>
              <a:t>TRANSIENTS</a:t>
            </a:r>
            <a:endParaRPr lang="en-US" altLang="fr-FR" sz="1200" dirty="0">
              <a:solidFill>
                <a:srgbClr val="009900"/>
              </a:solidFill>
              <a:ea typeface="Times" panose="02020603050405020304" pitchFamily="18" charset="0"/>
              <a:cs typeface="Times" panose="02020603050405020304" pitchFamily="18" charset="0"/>
            </a:endParaRPr>
          </a:p>
        </p:txBody>
      </p:sp>
      <p:sp>
        <p:nvSpPr>
          <p:cNvPr id="40" name="Espace réservé du contenu 4"/>
          <p:cNvSpPr txBox="1">
            <a:spLocks/>
          </p:cNvSpPr>
          <p:nvPr/>
        </p:nvSpPr>
        <p:spPr>
          <a:xfrm>
            <a:off x="163029" y="1053940"/>
            <a:ext cx="3324599" cy="1667154"/>
          </a:xfrm>
          <a:prstGeom prst="rect">
            <a:avLst/>
          </a:prstGeom>
        </p:spPr>
        <p:txBody>
          <a:bodyPr/>
          <a:lstStyle>
            <a:lvl1pPr marL="923925" algn="l" rtl="0" eaLnBrk="0" fontAlgn="base" hangingPunct="0">
              <a:spcBef>
                <a:spcPct val="0"/>
              </a:spcBef>
              <a:spcAft>
                <a:spcPts val="400"/>
              </a:spcAft>
              <a:buFont typeface="Arial" charset="0"/>
              <a:defRPr sz="2200" kern="1200">
                <a:solidFill>
                  <a:schemeClr val="tx2"/>
                </a:solidFill>
                <a:latin typeface="+mn-lt"/>
                <a:ea typeface="+mn-ea"/>
                <a:cs typeface="+mn-cs"/>
              </a:defRPr>
            </a:lvl1pPr>
            <a:lvl2pPr marL="360363" indent="-360363" algn="l" rtl="0" eaLnBrk="0" fontAlgn="base" hangingPunct="0">
              <a:lnSpc>
                <a:spcPts val="2000"/>
              </a:lnSpc>
              <a:spcBef>
                <a:spcPct val="0"/>
              </a:spcBef>
              <a:spcAft>
                <a:spcPct val="0"/>
              </a:spcAft>
              <a:buSzPct val="90000"/>
              <a:buBlip>
                <a:blip r:embed="rId4"/>
              </a:buBlip>
              <a:defRPr sz="1600" kern="1200">
                <a:solidFill>
                  <a:srgbClr val="666666"/>
                </a:solidFill>
                <a:latin typeface="+mn-lt"/>
                <a:ea typeface="+mn-ea"/>
                <a:cs typeface="+mn-cs"/>
              </a:defRPr>
            </a:lvl2pPr>
            <a:lvl3pPr marL="361950" algn="l" rtl="0" eaLnBrk="0" fontAlgn="base" hangingPunct="0">
              <a:lnSpc>
                <a:spcPts val="2000"/>
              </a:lnSpc>
              <a:spcBef>
                <a:spcPct val="0"/>
              </a:spcBef>
              <a:spcAft>
                <a:spcPct val="0"/>
              </a:spcAft>
              <a:buSzPct val="36000"/>
              <a:buFont typeface="Arial" charset="0"/>
              <a:defRPr sz="1600" kern="1200">
                <a:solidFill>
                  <a:srgbClr val="666666"/>
                </a:solidFill>
                <a:latin typeface="+mn-lt"/>
                <a:ea typeface="+mn-ea"/>
                <a:cs typeface="+mn-cs"/>
              </a:defRPr>
            </a:lvl3pPr>
            <a:lvl4pPr marL="1009650" indent="-238125" algn="l" rtl="0" eaLnBrk="0" fontAlgn="base" hangingPunct="0">
              <a:lnSpc>
                <a:spcPts val="2000"/>
              </a:lnSpc>
              <a:spcBef>
                <a:spcPct val="0"/>
              </a:spcBef>
              <a:spcAft>
                <a:spcPct val="0"/>
              </a:spcAft>
              <a:buClr>
                <a:srgbClr val="666666"/>
              </a:buClr>
              <a:buSzPct val="36000"/>
              <a:buBlip>
                <a:blip r:embed="rId5"/>
              </a:buBlip>
              <a:defRPr sz="1600" kern="1200">
                <a:solidFill>
                  <a:srgbClr val="666666"/>
                </a:solidFill>
                <a:latin typeface="+mn-lt"/>
                <a:ea typeface="+mn-ea"/>
                <a:cs typeface="+mn-cs"/>
              </a:defRPr>
            </a:lvl4pPr>
            <a:lvl5pPr marL="1133475" indent="-114300" algn="l" rtl="0" eaLnBrk="0" fontAlgn="base" hangingPunct="0">
              <a:lnSpc>
                <a:spcPts val="2000"/>
              </a:lnSpc>
              <a:spcBef>
                <a:spcPct val="0"/>
              </a:spcBef>
              <a:spcAft>
                <a:spcPct val="0"/>
              </a:spcAft>
              <a:buClr>
                <a:srgbClr val="666666"/>
              </a:buClr>
              <a:buFont typeface="Arial" charset="0"/>
              <a:buChar char="-"/>
              <a:defRPr sz="1600" kern="1200">
                <a:solidFill>
                  <a:srgbClr val="666666"/>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eaLnBrk="1" hangingPunct="1">
              <a:spcAft>
                <a:spcPct val="0"/>
              </a:spcAft>
              <a:defRPr/>
            </a:pPr>
            <a:r>
              <a:rPr lang="en-US" altLang="fr-FR" sz="1000" b="1" dirty="0" smtClean="0">
                <a:solidFill>
                  <a:schemeClr val="accent3">
                    <a:lumMod val="50000"/>
                  </a:schemeClr>
                </a:solidFill>
                <a:ea typeface="Times" pitchFamily="18" charset="0"/>
                <a:cs typeface="Times" pitchFamily="18" charset="0"/>
              </a:rPr>
              <a:t>Advantages:</a:t>
            </a:r>
          </a:p>
          <a:p>
            <a:pPr marL="179388" indent="-179388" eaLnBrk="1" hangingPunct="1">
              <a:spcAft>
                <a:spcPct val="0"/>
              </a:spcAft>
              <a:defRPr/>
            </a:pPr>
            <a:r>
              <a:rPr lang="en-US" altLang="fr-FR" sz="1000" b="1" dirty="0" smtClean="0">
                <a:solidFill>
                  <a:schemeClr val="accent3">
                    <a:lumMod val="50000"/>
                  </a:schemeClr>
                </a:solidFill>
                <a:ea typeface="Times" pitchFamily="18" charset="0"/>
                <a:cs typeface="Times" pitchFamily="18" charset="0"/>
              </a:rPr>
              <a:t>-	More realistic tool for normal operation</a:t>
            </a:r>
          </a:p>
          <a:p>
            <a:pPr marL="179388" indent="-179388" eaLnBrk="1" hangingPunct="1">
              <a:spcAft>
                <a:spcPct val="0"/>
              </a:spcAft>
              <a:defRPr/>
            </a:pPr>
            <a:r>
              <a:rPr lang="en-US" altLang="fr-FR" sz="1000" b="1" dirty="0" smtClean="0">
                <a:solidFill>
                  <a:schemeClr val="accent3">
                    <a:lumMod val="50000"/>
                  </a:schemeClr>
                </a:solidFill>
                <a:ea typeface="Times" pitchFamily="18" charset="0"/>
                <a:cs typeface="Times" pitchFamily="18" charset="0"/>
              </a:rPr>
              <a:t>- 	PID control (P,T, M)</a:t>
            </a:r>
          </a:p>
          <a:p>
            <a:pPr marL="171450" indent="-171450" eaLnBrk="1" hangingPunct="1">
              <a:spcAft>
                <a:spcPct val="0"/>
              </a:spcAft>
              <a:buFontTx/>
              <a:buChar char="-"/>
              <a:defRPr/>
            </a:pPr>
            <a:r>
              <a:rPr lang="en-US" altLang="fr-FR" sz="1000" b="1" dirty="0" smtClean="0">
                <a:solidFill>
                  <a:schemeClr val="accent3">
                    <a:lumMod val="50000"/>
                  </a:schemeClr>
                </a:solidFill>
                <a:ea typeface="Times" pitchFamily="18" charset="0"/>
                <a:cs typeface="Times" pitchFamily="18" charset="0"/>
              </a:rPr>
              <a:t>JT-60SA Refrigerator Simcryogenics models (old)</a:t>
            </a:r>
          </a:p>
          <a:p>
            <a:pPr marL="171450" indent="-171450" eaLnBrk="1" hangingPunct="1">
              <a:spcAft>
                <a:spcPct val="0"/>
              </a:spcAft>
              <a:buFontTx/>
              <a:buChar char="-"/>
              <a:defRPr/>
            </a:pPr>
            <a:r>
              <a:rPr lang="en-US" altLang="fr-FR" sz="1000" b="1" dirty="0">
                <a:solidFill>
                  <a:schemeClr val="accent3">
                    <a:lumMod val="50000"/>
                  </a:schemeClr>
                </a:solidFill>
                <a:ea typeface="Times" pitchFamily="18" charset="0"/>
                <a:cs typeface="Times" pitchFamily="18" charset="0"/>
              </a:rPr>
              <a:t>Valid for TRANSIENTS Except Quench</a:t>
            </a:r>
          </a:p>
          <a:p>
            <a:pPr marL="171450" indent="-171450" eaLnBrk="1" hangingPunct="1">
              <a:spcAft>
                <a:spcPct val="0"/>
              </a:spcAft>
              <a:buFontTx/>
              <a:buChar char="-"/>
              <a:defRPr/>
            </a:pPr>
            <a:r>
              <a:rPr lang="en-US" altLang="fr-FR" sz="1000" b="1" dirty="0" smtClean="0">
                <a:solidFill>
                  <a:schemeClr val="accent3">
                    <a:lumMod val="50000"/>
                  </a:schemeClr>
                </a:solidFill>
                <a:ea typeface="Times" pitchFamily="18" charset="0"/>
                <a:cs typeface="Times" pitchFamily="18" charset="0"/>
              </a:rPr>
              <a:t>Current </a:t>
            </a:r>
            <a:r>
              <a:rPr lang="en-US" altLang="fr-FR" sz="1000" b="1" dirty="0">
                <a:solidFill>
                  <a:schemeClr val="accent3">
                    <a:lumMod val="50000"/>
                  </a:schemeClr>
                </a:solidFill>
                <a:ea typeface="Times" pitchFamily="18" charset="0"/>
                <a:cs typeface="Times" pitchFamily="18" charset="0"/>
              </a:rPr>
              <a:t>development of 1 CICC Electrical </a:t>
            </a:r>
            <a:r>
              <a:rPr lang="en-US" altLang="fr-FR" sz="1000" b="1" dirty="0" smtClean="0">
                <a:solidFill>
                  <a:schemeClr val="accent3">
                    <a:lumMod val="50000"/>
                  </a:schemeClr>
                </a:solidFill>
                <a:ea typeface="Times" pitchFamily="18" charset="0"/>
                <a:cs typeface="Times" pitchFamily="18" charset="0"/>
              </a:rPr>
              <a:t>Model</a:t>
            </a:r>
          </a:p>
          <a:p>
            <a:pPr marL="171450" indent="-171450" eaLnBrk="1" hangingPunct="1">
              <a:spcAft>
                <a:spcPct val="0"/>
              </a:spcAft>
              <a:buFontTx/>
              <a:buChar char="-"/>
              <a:defRPr/>
            </a:pPr>
            <a:r>
              <a:rPr lang="en-US" altLang="fr-FR" sz="1000" b="1" dirty="0" smtClean="0">
                <a:solidFill>
                  <a:schemeClr val="accent3">
                    <a:lumMod val="50000"/>
                  </a:schemeClr>
                </a:solidFill>
                <a:ea typeface="Times" pitchFamily="18" charset="0"/>
                <a:cs typeface="Times" pitchFamily="18" charset="0"/>
              </a:rPr>
              <a:t>Potentially Quench modelling in Simcryogenics</a:t>
            </a:r>
          </a:p>
          <a:p>
            <a:pPr marL="0" eaLnBrk="1" hangingPunct="1">
              <a:spcAft>
                <a:spcPct val="0"/>
              </a:spcAft>
              <a:defRPr/>
            </a:pPr>
            <a:r>
              <a:rPr lang="en-US" altLang="fr-FR" sz="1000" b="1" dirty="0" smtClean="0">
                <a:solidFill>
                  <a:srgbClr val="C00000"/>
                </a:solidFill>
                <a:ea typeface="Times" pitchFamily="18" charset="0"/>
                <a:cs typeface="Times" pitchFamily="18" charset="0"/>
              </a:rPr>
              <a:t>Disadvantages</a:t>
            </a:r>
          </a:p>
          <a:p>
            <a:pPr marL="171450" indent="-171450" eaLnBrk="1" hangingPunct="1">
              <a:spcAft>
                <a:spcPct val="0"/>
              </a:spcAft>
              <a:buFontTx/>
              <a:buChar char="-"/>
              <a:defRPr/>
            </a:pPr>
            <a:r>
              <a:rPr lang="en-US" altLang="fr-FR" sz="1000" b="1" dirty="0" smtClean="0">
                <a:solidFill>
                  <a:srgbClr val="C00000"/>
                </a:solidFill>
                <a:ea typeface="Times" pitchFamily="18" charset="0"/>
                <a:cs typeface="Times" pitchFamily="18" charset="0"/>
              </a:rPr>
              <a:t>Coupling difficulty with </a:t>
            </a:r>
            <a:r>
              <a:rPr lang="en-US" altLang="fr-FR" sz="1000" b="1" dirty="0">
                <a:solidFill>
                  <a:srgbClr val="C00000"/>
                </a:solidFill>
                <a:ea typeface="Times" pitchFamily="18" charset="0"/>
                <a:cs typeface="Times" pitchFamily="18" charset="0"/>
              </a:rPr>
              <a:t>THEA </a:t>
            </a:r>
            <a:r>
              <a:rPr lang="en-US" altLang="fr-FR" sz="1000" b="1" dirty="0" smtClean="0">
                <a:solidFill>
                  <a:srgbClr val="C00000"/>
                </a:solidFill>
                <a:ea typeface="Times" pitchFamily="18" charset="0"/>
                <a:cs typeface="Times" pitchFamily="18" charset="0"/>
              </a:rPr>
              <a:t>(Quench Modelling)</a:t>
            </a:r>
          </a:p>
          <a:p>
            <a:pPr marL="171450" indent="-171450" eaLnBrk="1" hangingPunct="1">
              <a:spcAft>
                <a:spcPct val="0"/>
              </a:spcAft>
              <a:buFontTx/>
              <a:buChar char="-"/>
              <a:defRPr/>
            </a:pPr>
            <a:endParaRPr lang="en-US" altLang="fr-FR" sz="1000" b="1" dirty="0" smtClean="0">
              <a:solidFill>
                <a:schemeClr val="accent3">
                  <a:lumMod val="50000"/>
                </a:schemeClr>
              </a:solidFill>
              <a:ea typeface="Times" pitchFamily="18" charset="0"/>
              <a:cs typeface="Times" pitchFamily="18" charset="0"/>
            </a:endParaRPr>
          </a:p>
        </p:txBody>
      </p:sp>
      <p:sp>
        <p:nvSpPr>
          <p:cNvPr id="42" name="Rectangle 41"/>
          <p:cNvSpPr/>
          <p:nvPr/>
        </p:nvSpPr>
        <p:spPr>
          <a:xfrm>
            <a:off x="830987" y="3765714"/>
            <a:ext cx="208098" cy="162474"/>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cxnSp>
        <p:nvCxnSpPr>
          <p:cNvPr id="43" name="Connecteur droit avec flèche 42"/>
          <p:cNvCxnSpPr/>
          <p:nvPr/>
        </p:nvCxnSpPr>
        <p:spPr>
          <a:xfrm flipV="1">
            <a:off x="1027974" y="3524436"/>
            <a:ext cx="2565832" cy="227316"/>
          </a:xfrm>
          <a:prstGeom prst="straightConnector1">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44" name="Rectangle 53"/>
          <p:cNvSpPr>
            <a:spLocks noChangeArrowheads="1"/>
          </p:cNvSpPr>
          <p:nvPr/>
        </p:nvSpPr>
        <p:spPr bwMode="auto">
          <a:xfrm>
            <a:off x="2632932" y="564625"/>
            <a:ext cx="646588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771525">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lvl="3" algn="ctr"/>
            <a:r>
              <a:rPr lang="en-US" altLang="fr-FR" sz="1200" dirty="0">
                <a:solidFill>
                  <a:srgbClr val="009900"/>
                </a:solidFill>
              </a:rPr>
              <a:t>QUENCH INCIDENT: </a:t>
            </a:r>
            <a:r>
              <a:rPr lang="en-US" altLang="fr-FR" sz="1200" b="1" dirty="0">
                <a:solidFill>
                  <a:srgbClr val="009900"/>
                </a:solidFill>
              </a:rPr>
              <a:t>FAST TRANSIENTS</a:t>
            </a:r>
          </a:p>
        </p:txBody>
      </p:sp>
      <p:sp>
        <p:nvSpPr>
          <p:cNvPr id="45" name="Espace réservé du contenu 4"/>
          <p:cNvSpPr txBox="1">
            <a:spLocks/>
          </p:cNvSpPr>
          <p:nvPr/>
        </p:nvSpPr>
        <p:spPr bwMode="auto">
          <a:xfrm>
            <a:off x="40821" y="789989"/>
            <a:ext cx="3403990" cy="404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Aft>
                <a:spcPts val="400"/>
              </a:spcAft>
              <a:buFont typeface="Arial" panose="020B0604020202020204" pitchFamily="34" charset="0"/>
              <a:defRPr sz="2200">
                <a:solidFill>
                  <a:schemeClr val="tx2"/>
                </a:solidFill>
                <a:latin typeface="Arial" panose="020B0604020202020204" pitchFamily="34" charset="0"/>
              </a:defRPr>
            </a:lvl1pPr>
            <a:lvl2pPr marL="360363" indent="-360363">
              <a:lnSpc>
                <a:spcPts val="2000"/>
              </a:lnSpc>
              <a:buSzPct val="90000"/>
              <a:buBlip>
                <a:blip r:embed="rId4"/>
              </a:buBlip>
              <a:defRPr sz="1600">
                <a:solidFill>
                  <a:srgbClr val="666666"/>
                </a:solidFill>
                <a:latin typeface="Arial" panose="020B0604020202020204" pitchFamily="34" charset="0"/>
              </a:defRPr>
            </a:lvl2pPr>
            <a:lvl3pPr marL="1143000" indent="-228600">
              <a:lnSpc>
                <a:spcPts val="2000"/>
              </a:lnSpc>
              <a:buSzPct val="36000"/>
              <a:buFont typeface="Arial" panose="020B0604020202020204" pitchFamily="34" charset="0"/>
              <a:defRPr sz="1600">
                <a:solidFill>
                  <a:srgbClr val="666666"/>
                </a:solidFill>
                <a:latin typeface="Arial" panose="020B0604020202020204" pitchFamily="34" charset="0"/>
              </a:defRPr>
            </a:lvl3pPr>
            <a:lvl4pPr marL="1009650" indent="-238125">
              <a:lnSpc>
                <a:spcPts val="2000"/>
              </a:lnSpc>
              <a:buClr>
                <a:srgbClr val="666666"/>
              </a:buClr>
              <a:buSzPct val="36000"/>
              <a:buBlip>
                <a:blip r:embed="rId5"/>
              </a:buBlip>
              <a:defRPr sz="1600">
                <a:solidFill>
                  <a:srgbClr val="666666"/>
                </a:solidFill>
                <a:latin typeface="Arial" panose="020B0604020202020204" pitchFamily="34" charset="0"/>
              </a:defRPr>
            </a:lvl4pPr>
            <a:lvl5pPr marL="1133475" indent="-114300">
              <a:lnSpc>
                <a:spcPts val="2000"/>
              </a:lnSpc>
              <a:buClr>
                <a:srgbClr val="666666"/>
              </a:buClr>
              <a:buFont typeface="Arial" panose="020B0604020202020204" pitchFamily="34" charset="0"/>
              <a:buChar char="-"/>
              <a:defRPr sz="1600">
                <a:solidFill>
                  <a:srgbClr val="666666"/>
                </a:solidFill>
                <a:latin typeface="Arial" panose="020B0604020202020204" pitchFamily="34" charset="0"/>
              </a:defRPr>
            </a:lvl5pPr>
            <a:lvl6pPr marL="1590675" indent="-114300" eaLnBrk="0" fontAlgn="base" hangingPunct="0">
              <a:lnSpc>
                <a:spcPts val="2000"/>
              </a:lnSpc>
              <a:spcBef>
                <a:spcPct val="0"/>
              </a:spcBef>
              <a:spcAft>
                <a:spcPct val="0"/>
              </a:spcAft>
              <a:buClr>
                <a:srgbClr val="666666"/>
              </a:buClr>
              <a:buFont typeface="Arial" panose="020B0604020202020204" pitchFamily="34" charset="0"/>
              <a:buChar char="-"/>
              <a:defRPr sz="1600">
                <a:solidFill>
                  <a:srgbClr val="666666"/>
                </a:solidFill>
                <a:latin typeface="Arial" panose="020B0604020202020204" pitchFamily="34" charset="0"/>
              </a:defRPr>
            </a:lvl6pPr>
            <a:lvl7pPr marL="2047875" indent="-114300" eaLnBrk="0" fontAlgn="base" hangingPunct="0">
              <a:lnSpc>
                <a:spcPts val="2000"/>
              </a:lnSpc>
              <a:spcBef>
                <a:spcPct val="0"/>
              </a:spcBef>
              <a:spcAft>
                <a:spcPct val="0"/>
              </a:spcAft>
              <a:buClr>
                <a:srgbClr val="666666"/>
              </a:buClr>
              <a:buFont typeface="Arial" panose="020B0604020202020204" pitchFamily="34" charset="0"/>
              <a:buChar char="-"/>
              <a:defRPr sz="1600">
                <a:solidFill>
                  <a:srgbClr val="666666"/>
                </a:solidFill>
                <a:latin typeface="Arial" panose="020B0604020202020204" pitchFamily="34" charset="0"/>
              </a:defRPr>
            </a:lvl7pPr>
            <a:lvl8pPr marL="2505075" indent="-114300" eaLnBrk="0" fontAlgn="base" hangingPunct="0">
              <a:lnSpc>
                <a:spcPts val="2000"/>
              </a:lnSpc>
              <a:spcBef>
                <a:spcPct val="0"/>
              </a:spcBef>
              <a:spcAft>
                <a:spcPct val="0"/>
              </a:spcAft>
              <a:buClr>
                <a:srgbClr val="666666"/>
              </a:buClr>
              <a:buFont typeface="Arial" panose="020B0604020202020204" pitchFamily="34" charset="0"/>
              <a:buChar char="-"/>
              <a:defRPr sz="1600">
                <a:solidFill>
                  <a:srgbClr val="666666"/>
                </a:solidFill>
                <a:latin typeface="Arial" panose="020B0604020202020204" pitchFamily="34" charset="0"/>
              </a:defRPr>
            </a:lvl8pPr>
            <a:lvl9pPr marL="2962275" indent="-114300" eaLnBrk="0" fontAlgn="base" hangingPunct="0">
              <a:lnSpc>
                <a:spcPts val="2000"/>
              </a:lnSpc>
              <a:spcBef>
                <a:spcPct val="0"/>
              </a:spcBef>
              <a:spcAft>
                <a:spcPct val="0"/>
              </a:spcAft>
              <a:buClr>
                <a:srgbClr val="666666"/>
              </a:buClr>
              <a:buFont typeface="Arial" panose="020B0604020202020204" pitchFamily="34" charset="0"/>
              <a:buChar char="-"/>
              <a:defRPr sz="1600">
                <a:solidFill>
                  <a:srgbClr val="666666"/>
                </a:solidFill>
                <a:latin typeface="Arial" panose="020B0604020202020204" pitchFamily="34" charset="0"/>
              </a:defRPr>
            </a:lvl9pPr>
          </a:lstStyle>
          <a:p>
            <a:pPr eaLnBrk="1" hangingPunct="1">
              <a:spcAft>
                <a:spcPct val="0"/>
              </a:spcAft>
            </a:pPr>
            <a:r>
              <a:rPr lang="en-US" altLang="fr-FR" sz="1200" b="1" dirty="0" err="1" smtClean="0">
                <a:solidFill>
                  <a:srgbClr val="0000FF"/>
                </a:solidFill>
                <a:ea typeface="Times" panose="02020603050405020304" pitchFamily="18" charset="0"/>
                <a:cs typeface="Times" panose="02020603050405020304" pitchFamily="18" charset="0"/>
              </a:rPr>
              <a:t>Simcryogenics</a:t>
            </a:r>
            <a:r>
              <a:rPr lang="en-US" altLang="fr-FR" sz="1200" b="1" dirty="0" smtClean="0">
                <a:solidFill>
                  <a:srgbClr val="0000FF"/>
                </a:solidFill>
                <a:ea typeface="Times" panose="02020603050405020304" pitchFamily="18" charset="0"/>
                <a:cs typeface="Times" panose="02020603050405020304" pitchFamily="18" charset="0"/>
              </a:rPr>
              <a:t>, STREAM, ST-AM</a:t>
            </a:r>
            <a:r>
              <a:rPr lang="en-US" altLang="fr-FR" sz="1200" dirty="0" smtClean="0">
                <a:solidFill>
                  <a:srgbClr val="0000FF"/>
                </a:solidFill>
                <a:ea typeface="Times" panose="02020603050405020304" pitchFamily="18" charset="0"/>
                <a:cs typeface="Times" panose="02020603050405020304" pitchFamily="18" charset="0"/>
              </a:rPr>
              <a:t> </a:t>
            </a:r>
            <a:endParaRPr lang="en-US" altLang="fr-FR" sz="1200" dirty="0">
              <a:solidFill>
                <a:srgbClr val="0000FF"/>
              </a:solidFill>
              <a:ea typeface="Times" panose="02020603050405020304" pitchFamily="18" charset="0"/>
              <a:cs typeface="Times" panose="02020603050405020304" pitchFamily="18" charset="0"/>
            </a:endParaRPr>
          </a:p>
        </p:txBody>
      </p:sp>
      <p:sp>
        <p:nvSpPr>
          <p:cNvPr id="46" name="Rectangle 45"/>
          <p:cNvSpPr/>
          <p:nvPr/>
        </p:nvSpPr>
        <p:spPr>
          <a:xfrm>
            <a:off x="2514018" y="1238750"/>
            <a:ext cx="6701357" cy="1323439"/>
          </a:xfrm>
          <a:prstGeom prst="rect">
            <a:avLst/>
          </a:prstGeom>
        </p:spPr>
        <p:txBody>
          <a:bodyPr wrap="square">
            <a:spAutoFit/>
          </a:bodyPr>
          <a:lstStyle/>
          <a:p>
            <a:pPr marL="771525" lvl="3">
              <a:defRPr/>
            </a:pPr>
            <a:r>
              <a:rPr lang="en-US" altLang="fr-FR" sz="1000" b="1" dirty="0" smtClean="0">
                <a:solidFill>
                  <a:schemeClr val="accent3">
                    <a:lumMod val="50000"/>
                  </a:schemeClr>
                </a:solidFill>
                <a:ea typeface="Times" pitchFamily="18" charset="0"/>
                <a:cs typeface="Times" pitchFamily="18" charset="0"/>
              </a:rPr>
              <a:t>Advantages: </a:t>
            </a:r>
          </a:p>
          <a:p>
            <a:pPr marL="942975" lvl="3" indent="-171450">
              <a:buFontTx/>
              <a:buChar char="-"/>
              <a:defRPr/>
            </a:pPr>
            <a:r>
              <a:rPr lang="en-US" altLang="fr-FR" sz="1000" b="1" dirty="0" smtClean="0">
                <a:solidFill>
                  <a:schemeClr val="accent3">
                    <a:lumMod val="50000"/>
                  </a:schemeClr>
                </a:solidFill>
                <a:ea typeface="Times" pitchFamily="18" charset="0"/>
                <a:cs typeface="Times" pitchFamily="18" charset="0"/>
              </a:rPr>
              <a:t>Precise Thermal</a:t>
            </a:r>
            <a:r>
              <a:rPr lang="en-US" altLang="fr-FR" sz="1000" b="1" dirty="0">
                <a:solidFill>
                  <a:schemeClr val="accent3">
                    <a:lumMod val="50000"/>
                  </a:schemeClr>
                </a:solidFill>
                <a:ea typeface="Times" pitchFamily="18" charset="0"/>
                <a:cs typeface="Times" pitchFamily="18" charset="0"/>
              </a:rPr>
              <a:t>, Hydraulic and Electric Analysis of Superconducting </a:t>
            </a:r>
            <a:r>
              <a:rPr lang="en-US" altLang="fr-FR" sz="1000" b="1" dirty="0" smtClean="0">
                <a:solidFill>
                  <a:schemeClr val="accent3">
                    <a:lumMod val="50000"/>
                  </a:schemeClr>
                </a:solidFill>
                <a:ea typeface="Times" pitchFamily="18" charset="0"/>
                <a:cs typeface="Times" pitchFamily="18" charset="0"/>
              </a:rPr>
              <a:t>Cables, and Cryogenic components</a:t>
            </a:r>
          </a:p>
          <a:p>
            <a:pPr marL="942975" lvl="3" indent="-171450">
              <a:buFontTx/>
              <a:buChar char="-"/>
              <a:defRPr/>
            </a:pPr>
            <a:r>
              <a:rPr lang="en-US" altLang="fr-FR" sz="1000" b="1" dirty="0" smtClean="0">
                <a:solidFill>
                  <a:schemeClr val="accent3">
                    <a:lumMod val="50000"/>
                  </a:schemeClr>
                </a:solidFill>
                <a:ea typeface="Times" pitchFamily="18" charset="0"/>
                <a:cs typeface="Times" pitchFamily="18" charset="0"/>
              </a:rPr>
              <a:t>Finite element model in space, finite difference in time</a:t>
            </a:r>
          </a:p>
          <a:p>
            <a:pPr marL="771525" lvl="3">
              <a:defRPr/>
            </a:pPr>
            <a:r>
              <a:rPr lang="en-US" altLang="fr-FR" sz="1000" b="1" dirty="0" err="1">
                <a:solidFill>
                  <a:srgbClr val="C00000"/>
                </a:solidFill>
                <a:ea typeface="Times" pitchFamily="18" charset="0"/>
                <a:cs typeface="Times" pitchFamily="18" charset="0"/>
              </a:rPr>
              <a:t>Disavantages</a:t>
            </a:r>
            <a:r>
              <a:rPr lang="en-US" altLang="fr-FR" sz="1000" b="1" dirty="0">
                <a:solidFill>
                  <a:srgbClr val="C00000"/>
                </a:solidFill>
                <a:ea typeface="Times" pitchFamily="18" charset="0"/>
                <a:cs typeface="Times" pitchFamily="18" charset="0"/>
              </a:rPr>
              <a:t>:</a:t>
            </a:r>
          </a:p>
          <a:p>
            <a:pPr marL="942975" lvl="3" indent="-171450">
              <a:buFontTx/>
              <a:buChar char="-"/>
              <a:defRPr/>
            </a:pPr>
            <a:r>
              <a:rPr lang="en-US" altLang="fr-FR" sz="1000" b="1" dirty="0" smtClean="0">
                <a:solidFill>
                  <a:srgbClr val="C00000"/>
                </a:solidFill>
                <a:ea typeface="Times" pitchFamily="18" charset="0"/>
                <a:cs typeface="Times" pitchFamily="18" charset="0"/>
              </a:rPr>
              <a:t>Large calculation </a:t>
            </a:r>
            <a:r>
              <a:rPr lang="en-US" altLang="fr-FR" sz="1000" b="1" dirty="0">
                <a:solidFill>
                  <a:srgbClr val="C00000"/>
                </a:solidFill>
                <a:ea typeface="Times" pitchFamily="18" charset="0"/>
                <a:cs typeface="Times" pitchFamily="18" charset="0"/>
              </a:rPr>
              <a:t>time consuming</a:t>
            </a:r>
          </a:p>
          <a:p>
            <a:pPr marL="942975" lvl="3" indent="-171450">
              <a:buFontTx/>
              <a:buChar char="-"/>
              <a:defRPr/>
            </a:pPr>
            <a:r>
              <a:rPr lang="en-US" altLang="fr-FR" sz="1000" b="1" dirty="0" smtClean="0">
                <a:solidFill>
                  <a:srgbClr val="C00000"/>
                </a:solidFill>
                <a:ea typeface="Times" pitchFamily="18" charset="0"/>
                <a:cs typeface="Times" pitchFamily="18" charset="0"/>
              </a:rPr>
              <a:t>Forced flow CICC </a:t>
            </a:r>
            <a:r>
              <a:rPr lang="en-US" altLang="fr-FR" sz="1000" b="1" dirty="0">
                <a:solidFill>
                  <a:srgbClr val="C00000"/>
                </a:solidFill>
                <a:ea typeface="Times" pitchFamily="18" charset="0"/>
                <a:cs typeface="Times" pitchFamily="18" charset="0"/>
              </a:rPr>
              <a:t>Quench: few hours</a:t>
            </a:r>
          </a:p>
          <a:p>
            <a:pPr marL="942975" lvl="3" indent="-171450">
              <a:buFontTx/>
              <a:buChar char="-"/>
              <a:defRPr/>
            </a:pPr>
            <a:r>
              <a:rPr lang="en-US" altLang="fr-FR" sz="1000" b="1" dirty="0">
                <a:solidFill>
                  <a:srgbClr val="C00000"/>
                </a:solidFill>
                <a:ea typeface="Times" pitchFamily="18" charset="0"/>
                <a:cs typeface="Times" pitchFamily="18" charset="0"/>
              </a:rPr>
              <a:t>Bath cooled coil Quench: 5 days</a:t>
            </a:r>
          </a:p>
          <a:p>
            <a:pPr marL="942975" lvl="3" indent="-171450">
              <a:buFontTx/>
              <a:buChar char="-"/>
              <a:defRPr/>
            </a:pPr>
            <a:endParaRPr lang="en-US" altLang="fr-FR" sz="1000" b="1" dirty="0" smtClean="0">
              <a:solidFill>
                <a:schemeClr val="tx1">
                  <a:lumMod val="50000"/>
                  <a:lumOff val="50000"/>
                </a:schemeClr>
              </a:solidFill>
              <a:ea typeface="Times" pitchFamily="18" charset="0"/>
              <a:cs typeface="Times" pitchFamily="18" charset="0"/>
            </a:endParaRPr>
          </a:p>
        </p:txBody>
      </p:sp>
      <p:sp>
        <p:nvSpPr>
          <p:cNvPr id="48" name="Rectangle 36"/>
          <p:cNvSpPr>
            <a:spLocks noChangeArrowheads="1"/>
          </p:cNvSpPr>
          <p:nvPr/>
        </p:nvSpPr>
        <p:spPr bwMode="auto">
          <a:xfrm>
            <a:off x="3686547" y="796830"/>
            <a:ext cx="502223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771525">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lvl="3"/>
            <a:r>
              <a:rPr lang="en-US" altLang="fr-FR" sz="1200" b="1" dirty="0" smtClean="0">
                <a:solidFill>
                  <a:srgbClr val="0000FF"/>
                </a:solidFill>
              </a:rPr>
              <a:t>SUPERMAGNET (CERN, L. </a:t>
            </a:r>
            <a:r>
              <a:rPr lang="en-US" altLang="fr-FR" sz="1200" b="1" dirty="0" err="1" smtClean="0">
                <a:solidFill>
                  <a:srgbClr val="0000FF"/>
                </a:solidFill>
              </a:rPr>
              <a:t>Bottura</a:t>
            </a:r>
            <a:r>
              <a:rPr lang="en-US" altLang="fr-FR" sz="1200" b="1" dirty="0" smtClean="0">
                <a:solidFill>
                  <a:srgbClr val="0000FF"/>
                </a:solidFill>
              </a:rPr>
              <a:t>, Ref ITER)</a:t>
            </a:r>
            <a:endParaRPr lang="en-US" altLang="fr-FR" sz="1200" dirty="0">
              <a:solidFill>
                <a:srgbClr val="0000FF"/>
              </a:solidFill>
              <a:ea typeface="Times" panose="02020603050405020304" pitchFamily="18" charset="0"/>
              <a:cs typeface="Times" panose="02020603050405020304" pitchFamily="18" charset="0"/>
            </a:endParaRPr>
          </a:p>
        </p:txBody>
      </p:sp>
      <p:pic>
        <p:nvPicPr>
          <p:cNvPr id="47" name="Imag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50967" y="3608025"/>
            <a:ext cx="915385" cy="1032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578929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4"/>
          </p:nvPr>
        </p:nvSpPr>
        <p:spPr/>
        <p:txBody>
          <a:bodyPr/>
          <a:lstStyle/>
          <a:p>
            <a:pPr algn="ctr"/>
            <a:fld id="{854A34C9-9A4B-6445-85E1-F779B5E87362}" type="slidenum">
              <a:rPr lang="fr-FR" sz="700" smtClean="0">
                <a:solidFill>
                  <a:schemeClr val="bg1"/>
                </a:solidFill>
                <a:latin typeface="Arial" charset="0"/>
                <a:ea typeface="Arial" charset="0"/>
                <a:cs typeface="Arial" charset="0"/>
              </a:rPr>
              <a:pPr algn="ctr"/>
              <a:t>9</a:t>
            </a:fld>
            <a:endParaRPr lang="fr-FR" sz="700" dirty="0">
              <a:solidFill>
                <a:schemeClr val="bg1"/>
              </a:solidFill>
              <a:latin typeface="Arial" charset="0"/>
              <a:ea typeface="Arial" charset="0"/>
              <a:cs typeface="Arial" charset="0"/>
            </a:endParaRPr>
          </a:p>
        </p:txBody>
      </p:sp>
      <p:pic>
        <p:nvPicPr>
          <p:cNvPr id="6" name="Image 5"/>
          <p:cNvPicPr>
            <a:picLocks noChangeAspect="1"/>
          </p:cNvPicPr>
          <p:nvPr/>
        </p:nvPicPr>
        <p:blipFill>
          <a:blip r:embed="rId2"/>
          <a:stretch>
            <a:fillRect/>
          </a:stretch>
        </p:blipFill>
        <p:spPr>
          <a:xfrm>
            <a:off x="0" y="565474"/>
            <a:ext cx="2544932" cy="1893511"/>
          </a:xfrm>
          <a:prstGeom prst="rect">
            <a:avLst/>
          </a:prstGeom>
        </p:spPr>
      </p:pic>
      <p:pic>
        <p:nvPicPr>
          <p:cNvPr id="7" name="Image 6"/>
          <p:cNvPicPr>
            <a:picLocks noChangeAspect="1"/>
          </p:cNvPicPr>
          <p:nvPr/>
        </p:nvPicPr>
        <p:blipFill>
          <a:blip r:embed="rId3"/>
          <a:stretch>
            <a:fillRect/>
          </a:stretch>
        </p:blipFill>
        <p:spPr>
          <a:xfrm>
            <a:off x="2559420" y="565818"/>
            <a:ext cx="2532447" cy="1893511"/>
          </a:xfrm>
          <a:prstGeom prst="rect">
            <a:avLst/>
          </a:prstGeom>
        </p:spPr>
      </p:pic>
      <mc:AlternateContent xmlns:mc="http://schemas.openxmlformats.org/markup-compatibility/2006" xmlns:a14="http://schemas.microsoft.com/office/drawing/2010/main">
        <mc:Choice Requires="a14">
          <p:sp>
            <p:nvSpPr>
              <p:cNvPr id="8" name="ZoneTexte 7"/>
              <p:cNvSpPr txBox="1"/>
              <p:nvPr/>
            </p:nvSpPr>
            <p:spPr>
              <a:xfrm>
                <a:off x="3121857" y="2581181"/>
                <a:ext cx="5422396" cy="29360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fr-FR" sz="1200" b="1" i="1" smtClean="0">
                              <a:solidFill>
                                <a:srgbClr val="C00000"/>
                              </a:solidFill>
                              <a:latin typeface="Cambria Math" panose="02040503050406030204" pitchFamily="18" charset="0"/>
                            </a:rPr>
                          </m:ctrlPr>
                        </m:sSubPr>
                        <m:e>
                          <m:r>
                            <a:rPr lang="fr-FR" sz="1200" b="1" i="1" smtClean="0">
                              <a:solidFill>
                                <a:srgbClr val="C00000"/>
                              </a:solidFill>
                              <a:latin typeface="Cambria Math" panose="02040503050406030204" pitchFamily="18" charset="0"/>
                            </a:rPr>
                            <m:t>𝑼</m:t>
                          </m:r>
                        </m:e>
                        <m:sub>
                          <m:r>
                            <a:rPr lang="fr-FR" sz="1200" b="1" i="1" smtClean="0">
                              <a:solidFill>
                                <a:srgbClr val="C00000"/>
                              </a:solidFill>
                              <a:latin typeface="Cambria Math" panose="02040503050406030204" pitchFamily="18" charset="0"/>
                            </a:rPr>
                            <m:t>𝑪𝒐𝒊𝒍</m:t>
                          </m:r>
                          <m:r>
                            <a:rPr lang="fr-FR" sz="1200" b="1" i="1" smtClean="0">
                              <a:solidFill>
                                <a:srgbClr val="C00000"/>
                              </a:solidFill>
                              <a:latin typeface="Cambria Math" panose="02040503050406030204" pitchFamily="18" charset="0"/>
                            </a:rPr>
                            <m:t>,</m:t>
                          </m:r>
                          <m:r>
                            <a:rPr lang="fr-FR" sz="1200" b="1" i="1" smtClean="0">
                              <a:solidFill>
                                <a:srgbClr val="C00000"/>
                              </a:solidFill>
                              <a:latin typeface="Cambria Math" panose="02040503050406030204" pitchFamily="18" charset="0"/>
                            </a:rPr>
                            <m:t>𝒎𝒂𝒙</m:t>
                          </m:r>
                          <m:r>
                            <a:rPr lang="fr-FR" sz="1200" b="1" i="1" smtClean="0">
                              <a:solidFill>
                                <a:srgbClr val="C00000"/>
                              </a:solidFill>
                              <a:latin typeface="Cambria Math" panose="02040503050406030204" pitchFamily="18" charset="0"/>
                            </a:rPr>
                            <m:t>,</m:t>
                          </m:r>
                          <m:r>
                            <a:rPr lang="fr-FR" sz="1200" b="1" i="1" smtClean="0">
                              <a:solidFill>
                                <a:srgbClr val="C00000"/>
                              </a:solidFill>
                              <a:latin typeface="Cambria Math" panose="02040503050406030204" pitchFamily="18" charset="0"/>
                            </a:rPr>
                            <m:t>𝑺𝑴</m:t>
                          </m:r>
                        </m:sub>
                      </m:sSub>
                      <m:r>
                        <a:rPr lang="fr-FR" sz="1200" b="1" i="1" smtClean="0">
                          <a:solidFill>
                            <a:srgbClr val="C00000"/>
                          </a:solidFill>
                          <a:latin typeface="Cambria Math" panose="02040503050406030204" pitchFamily="18" charset="0"/>
                        </a:rPr>
                        <m:t>=</m:t>
                      </m:r>
                      <m:r>
                        <a:rPr lang="fr-FR" sz="1200" b="1" i="1" smtClean="0">
                          <a:solidFill>
                            <a:srgbClr val="C00000"/>
                          </a:solidFill>
                          <a:latin typeface="Cambria Math" panose="02040503050406030204" pitchFamily="18" charset="0"/>
                        </a:rPr>
                        <m:t>𝟏𝟒</m:t>
                      </m:r>
                      <m:r>
                        <a:rPr lang="fr-FR" sz="1200" b="1" i="1" smtClean="0">
                          <a:solidFill>
                            <a:srgbClr val="C00000"/>
                          </a:solidFill>
                          <a:latin typeface="Cambria Math" panose="02040503050406030204" pitchFamily="18" charset="0"/>
                        </a:rPr>
                        <m:t>.</m:t>
                      </m:r>
                      <m:r>
                        <a:rPr lang="fr-FR" sz="1200" b="1" i="1" smtClean="0">
                          <a:solidFill>
                            <a:srgbClr val="C00000"/>
                          </a:solidFill>
                          <a:latin typeface="Cambria Math" panose="02040503050406030204" pitchFamily="18" charset="0"/>
                        </a:rPr>
                        <m:t>𝟗</m:t>
                      </m:r>
                      <m:r>
                        <a:rPr lang="fr-FR" sz="1200" b="1" i="1" smtClean="0">
                          <a:solidFill>
                            <a:srgbClr val="C00000"/>
                          </a:solidFill>
                          <a:latin typeface="Cambria Math" panose="02040503050406030204" pitchFamily="18" charset="0"/>
                        </a:rPr>
                        <m:t> </m:t>
                      </m:r>
                      <m:r>
                        <a:rPr lang="fr-FR" sz="1200" b="1" i="0">
                          <a:solidFill>
                            <a:srgbClr val="C00000"/>
                          </a:solidFill>
                          <a:latin typeface="Cambria Math" panose="02040503050406030204" pitchFamily="18" charset="0"/>
                        </a:rPr>
                        <m:t>𝐕</m:t>
                      </m:r>
                      <m:r>
                        <a:rPr lang="fr-FR" sz="1200" b="1" i="1" smtClean="0">
                          <a:solidFill>
                            <a:srgbClr val="C00000"/>
                          </a:solidFill>
                          <a:latin typeface="Cambria Math" panose="02040503050406030204" pitchFamily="18" charset="0"/>
                        </a:rPr>
                        <m:t>&lt;</m:t>
                      </m:r>
                      <m:sSub>
                        <m:sSubPr>
                          <m:ctrlPr>
                            <a:rPr lang="fr-FR" sz="1200" b="1" i="1">
                              <a:solidFill>
                                <a:srgbClr val="C00000"/>
                              </a:solidFill>
                              <a:latin typeface="Cambria Math" panose="02040503050406030204" pitchFamily="18" charset="0"/>
                            </a:rPr>
                          </m:ctrlPr>
                        </m:sSubPr>
                        <m:e>
                          <m:r>
                            <a:rPr lang="fr-FR" sz="1200" b="1" i="1">
                              <a:solidFill>
                                <a:srgbClr val="C00000"/>
                              </a:solidFill>
                              <a:latin typeface="Cambria Math" panose="02040503050406030204" pitchFamily="18" charset="0"/>
                            </a:rPr>
                            <m:t>𝑼</m:t>
                          </m:r>
                        </m:e>
                        <m:sub>
                          <m:r>
                            <a:rPr lang="fr-FR" sz="1200" b="1" i="1">
                              <a:solidFill>
                                <a:srgbClr val="C00000"/>
                              </a:solidFill>
                              <a:latin typeface="Cambria Math" panose="02040503050406030204" pitchFamily="18" charset="0"/>
                            </a:rPr>
                            <m:t>𝑪𝒐𝒊𝒍</m:t>
                          </m:r>
                          <m:r>
                            <a:rPr lang="fr-FR" sz="1200" b="1" i="1">
                              <a:solidFill>
                                <a:srgbClr val="C00000"/>
                              </a:solidFill>
                              <a:latin typeface="Cambria Math" panose="02040503050406030204" pitchFamily="18" charset="0"/>
                            </a:rPr>
                            <m:t>,</m:t>
                          </m:r>
                          <m:r>
                            <a:rPr lang="fr-FR" sz="1200" b="1" i="1" smtClean="0">
                              <a:solidFill>
                                <a:srgbClr val="C00000"/>
                              </a:solidFill>
                              <a:latin typeface="Cambria Math" panose="02040503050406030204" pitchFamily="18" charset="0"/>
                            </a:rPr>
                            <m:t>𝒎𝒂𝒙</m:t>
                          </m:r>
                          <m:r>
                            <a:rPr lang="fr-FR" sz="1200" b="1" i="1" smtClean="0">
                              <a:solidFill>
                                <a:srgbClr val="C00000"/>
                              </a:solidFill>
                              <a:latin typeface="Cambria Math" panose="02040503050406030204" pitchFamily="18" charset="0"/>
                            </a:rPr>
                            <m:t>,</m:t>
                          </m:r>
                          <m:r>
                            <a:rPr lang="fr-FR" sz="1200" b="1" i="1">
                              <a:solidFill>
                                <a:srgbClr val="C00000"/>
                              </a:solidFill>
                              <a:latin typeface="Cambria Math" panose="02040503050406030204" pitchFamily="18" charset="0"/>
                            </a:rPr>
                            <m:t>𝑺</m:t>
                          </m:r>
                          <m:r>
                            <a:rPr lang="fr-FR" sz="1200" b="1" i="1" smtClean="0">
                              <a:solidFill>
                                <a:srgbClr val="C00000"/>
                              </a:solidFill>
                              <a:latin typeface="Cambria Math" panose="02040503050406030204" pitchFamily="18" charset="0"/>
                            </a:rPr>
                            <m:t>𝑻𝑹𝑬𝑨</m:t>
                          </m:r>
                          <m:r>
                            <a:rPr lang="fr-FR" sz="1200" b="1" i="1">
                              <a:solidFill>
                                <a:srgbClr val="C00000"/>
                              </a:solidFill>
                              <a:latin typeface="Cambria Math" panose="02040503050406030204" pitchFamily="18" charset="0"/>
                            </a:rPr>
                            <m:t>𝑴</m:t>
                          </m:r>
                        </m:sub>
                      </m:sSub>
                      <m:r>
                        <a:rPr lang="fr-FR" sz="1200" b="1" i="1" smtClean="0">
                          <a:solidFill>
                            <a:srgbClr val="C00000"/>
                          </a:solidFill>
                          <a:latin typeface="Cambria Math" panose="02040503050406030204" pitchFamily="18" charset="0"/>
                        </a:rPr>
                        <m:t>=</m:t>
                      </m:r>
                      <m:r>
                        <a:rPr lang="fr-FR" sz="1200" b="1" i="1" smtClean="0">
                          <a:solidFill>
                            <a:srgbClr val="C00000"/>
                          </a:solidFill>
                          <a:latin typeface="Cambria Math" panose="02040503050406030204" pitchFamily="18" charset="0"/>
                        </a:rPr>
                        <m:t>𝟏𝟕</m:t>
                      </m:r>
                      <m:r>
                        <a:rPr lang="fr-FR" sz="1200" b="1" i="1" smtClean="0">
                          <a:solidFill>
                            <a:srgbClr val="C00000"/>
                          </a:solidFill>
                          <a:latin typeface="Cambria Math" panose="02040503050406030204" pitchFamily="18" charset="0"/>
                        </a:rPr>
                        <m:t>. </m:t>
                      </m:r>
                      <m:r>
                        <a:rPr lang="fr-FR" sz="1200" b="1" i="1" smtClean="0">
                          <a:solidFill>
                            <a:srgbClr val="C00000"/>
                          </a:solidFill>
                          <a:latin typeface="Cambria Math" panose="02040503050406030204" pitchFamily="18" charset="0"/>
                        </a:rPr>
                        <m:t>𝟑</m:t>
                      </m:r>
                      <m:r>
                        <a:rPr lang="fr-FR" sz="1200" b="1" i="1" smtClean="0">
                          <a:solidFill>
                            <a:srgbClr val="C00000"/>
                          </a:solidFill>
                          <a:latin typeface="Cambria Math" panose="02040503050406030204" pitchFamily="18" charset="0"/>
                        </a:rPr>
                        <m:t> </m:t>
                      </m:r>
                      <m:r>
                        <a:rPr lang="fr-FR" sz="1200" b="1" i="0" smtClean="0">
                          <a:solidFill>
                            <a:srgbClr val="C00000"/>
                          </a:solidFill>
                          <a:latin typeface="Cambria Math" panose="02040503050406030204" pitchFamily="18" charset="0"/>
                        </a:rPr>
                        <m:t>𝐕</m:t>
                      </m:r>
                      <m:r>
                        <a:rPr lang="fr-FR" sz="1200" b="1" i="1">
                          <a:solidFill>
                            <a:srgbClr val="C00000"/>
                          </a:solidFill>
                          <a:latin typeface="Cambria Math" panose="02040503050406030204" pitchFamily="18" charset="0"/>
                        </a:rPr>
                        <m:t>&lt;</m:t>
                      </m:r>
                      <m:sSub>
                        <m:sSubPr>
                          <m:ctrlPr>
                            <a:rPr lang="fr-FR" sz="1200" b="1" i="1" smtClean="0">
                              <a:solidFill>
                                <a:srgbClr val="C00000"/>
                              </a:solidFill>
                              <a:latin typeface="Cambria Math" panose="02040503050406030204" pitchFamily="18" charset="0"/>
                            </a:rPr>
                          </m:ctrlPr>
                        </m:sSubPr>
                        <m:e>
                          <m:r>
                            <a:rPr lang="fr-FR" sz="1200" b="1" i="1" smtClean="0">
                              <a:solidFill>
                                <a:srgbClr val="C00000"/>
                              </a:solidFill>
                              <a:latin typeface="Cambria Math" panose="02040503050406030204" pitchFamily="18" charset="0"/>
                            </a:rPr>
                            <m:t>𝑼</m:t>
                          </m:r>
                        </m:e>
                        <m:sub>
                          <m:r>
                            <a:rPr lang="fr-FR" sz="1200" b="1" i="1" smtClean="0">
                              <a:solidFill>
                                <a:srgbClr val="C00000"/>
                              </a:solidFill>
                              <a:latin typeface="Cambria Math" panose="02040503050406030204" pitchFamily="18" charset="0"/>
                            </a:rPr>
                            <m:t>𝒄𝒐𝒊</m:t>
                          </m:r>
                          <m:r>
                            <a:rPr lang="fr-FR" sz="1200" b="1" i="1">
                              <a:solidFill>
                                <a:srgbClr val="C00000"/>
                              </a:solidFill>
                              <a:latin typeface="Cambria Math" panose="02040503050406030204" pitchFamily="18" charset="0"/>
                            </a:rPr>
                            <m:t>𝒍</m:t>
                          </m:r>
                          <m:r>
                            <a:rPr lang="fr-FR" sz="1200" b="1" i="1">
                              <a:solidFill>
                                <a:srgbClr val="C00000"/>
                              </a:solidFill>
                              <a:latin typeface="Cambria Math" panose="02040503050406030204" pitchFamily="18" charset="0"/>
                            </a:rPr>
                            <m:t>,</m:t>
                          </m:r>
                          <m:r>
                            <a:rPr lang="fr-FR" sz="1200" b="1" i="1">
                              <a:solidFill>
                                <a:srgbClr val="C00000"/>
                              </a:solidFill>
                              <a:latin typeface="Cambria Math" panose="02040503050406030204" pitchFamily="18" charset="0"/>
                            </a:rPr>
                            <m:t>𝒎𝒂𝒙</m:t>
                          </m:r>
                          <m:r>
                            <a:rPr lang="fr-FR" sz="1200" b="1" i="1">
                              <a:solidFill>
                                <a:srgbClr val="C00000"/>
                              </a:solidFill>
                              <a:latin typeface="Cambria Math" panose="02040503050406030204" pitchFamily="18" charset="0"/>
                            </a:rPr>
                            <m:t>,</m:t>
                          </m:r>
                          <m:r>
                            <a:rPr lang="fr-FR" sz="1200" b="1" i="1">
                              <a:solidFill>
                                <a:srgbClr val="C00000"/>
                              </a:solidFill>
                              <a:latin typeface="Cambria Math" panose="02040503050406030204" pitchFamily="18" charset="0"/>
                            </a:rPr>
                            <m:t>𝑬𝒙𝒑</m:t>
                          </m:r>
                        </m:sub>
                      </m:sSub>
                      <m:r>
                        <a:rPr lang="fr-FR" sz="1200" b="1" i="1" smtClean="0">
                          <a:solidFill>
                            <a:srgbClr val="C00000"/>
                          </a:solidFill>
                          <a:latin typeface="Cambria Math" panose="02040503050406030204" pitchFamily="18" charset="0"/>
                        </a:rPr>
                        <m:t>=</m:t>
                      </m:r>
                      <m:r>
                        <a:rPr lang="fr-FR" sz="1200" b="1" i="1" smtClean="0">
                          <a:solidFill>
                            <a:srgbClr val="C00000"/>
                          </a:solidFill>
                          <a:latin typeface="Cambria Math" panose="02040503050406030204" pitchFamily="18" charset="0"/>
                        </a:rPr>
                        <m:t>𝟏𝟕</m:t>
                      </m:r>
                      <m:r>
                        <a:rPr lang="fr-FR" sz="1200" b="1" i="1" smtClean="0">
                          <a:solidFill>
                            <a:srgbClr val="C00000"/>
                          </a:solidFill>
                          <a:latin typeface="Cambria Math" panose="02040503050406030204" pitchFamily="18" charset="0"/>
                        </a:rPr>
                        <m:t>.</m:t>
                      </m:r>
                      <m:r>
                        <a:rPr lang="fr-FR" sz="1200" b="1" i="1" smtClean="0">
                          <a:solidFill>
                            <a:srgbClr val="C00000"/>
                          </a:solidFill>
                          <a:latin typeface="Cambria Math" panose="02040503050406030204" pitchFamily="18" charset="0"/>
                        </a:rPr>
                        <m:t>𝟖</m:t>
                      </m:r>
                      <m:r>
                        <a:rPr lang="fr-FR" sz="1200" b="1" i="1" smtClean="0">
                          <a:solidFill>
                            <a:srgbClr val="C00000"/>
                          </a:solidFill>
                          <a:latin typeface="Cambria Math" panose="02040503050406030204" pitchFamily="18" charset="0"/>
                        </a:rPr>
                        <m:t> </m:t>
                      </m:r>
                      <m:r>
                        <a:rPr lang="fr-FR" sz="1200" b="1" i="0" smtClean="0">
                          <a:solidFill>
                            <a:srgbClr val="C00000"/>
                          </a:solidFill>
                          <a:latin typeface="Cambria Math" panose="02040503050406030204" pitchFamily="18" charset="0"/>
                        </a:rPr>
                        <m:t>𝐕</m:t>
                      </m:r>
                    </m:oMath>
                  </m:oMathPara>
                </a14:m>
                <a:endParaRPr lang="fr-FR" sz="1200" b="1" dirty="0">
                  <a:solidFill>
                    <a:srgbClr val="C00000"/>
                  </a:solidFill>
                </a:endParaRPr>
              </a:p>
            </p:txBody>
          </p:sp>
        </mc:Choice>
        <mc:Fallback xmlns="">
          <p:sp>
            <p:nvSpPr>
              <p:cNvPr id="8" name="ZoneTexte 7"/>
              <p:cNvSpPr txBox="1">
                <a:spLocks noRot="1" noChangeAspect="1" noMove="1" noResize="1" noEditPoints="1" noAdjustHandles="1" noChangeArrowheads="1" noChangeShapeType="1" noTextEdit="1"/>
              </p:cNvSpPr>
              <p:nvPr/>
            </p:nvSpPr>
            <p:spPr>
              <a:xfrm>
                <a:off x="3121857" y="2581181"/>
                <a:ext cx="5422396" cy="293607"/>
              </a:xfrm>
              <a:prstGeom prst="rect">
                <a:avLst/>
              </a:prstGeom>
              <a:blipFill>
                <a:blip r:embed="rId4"/>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9" name="ZoneTexte 8"/>
              <p:cNvSpPr txBox="1"/>
              <p:nvPr/>
            </p:nvSpPr>
            <p:spPr>
              <a:xfrm>
                <a:off x="3718709" y="2889253"/>
                <a:ext cx="4706856" cy="29129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fr-FR" sz="1200" i="1" smtClean="0">
                              <a:solidFill>
                                <a:srgbClr val="C00000"/>
                              </a:solidFill>
                              <a:latin typeface="Cambria Math" panose="02040503050406030204" pitchFamily="18" charset="0"/>
                            </a:rPr>
                          </m:ctrlPr>
                        </m:sSubPr>
                        <m:e>
                          <m:sSub>
                            <m:sSubPr>
                              <m:ctrlPr>
                                <a:rPr lang="fr-FR" sz="1200" i="1" smtClean="0">
                                  <a:solidFill>
                                    <a:srgbClr val="C00000"/>
                                  </a:solidFill>
                                  <a:latin typeface="Cambria Math" panose="02040503050406030204" pitchFamily="18" charset="0"/>
                                </a:rPr>
                              </m:ctrlPr>
                            </m:sSubPr>
                            <m:e>
                              <m:r>
                                <a:rPr lang="fr-FR" sz="1200" b="0" i="1" smtClean="0">
                                  <a:solidFill>
                                    <a:srgbClr val="C00000"/>
                                  </a:solidFill>
                                  <a:latin typeface="Cambria Math" panose="02040503050406030204" pitchFamily="18" charset="0"/>
                                </a:rPr>
                                <m:t>𝐸</m:t>
                              </m:r>
                            </m:e>
                            <m:sub>
                              <m:r>
                                <a:rPr lang="fr-FR" sz="1200" i="1">
                                  <a:solidFill>
                                    <a:srgbClr val="C00000"/>
                                  </a:solidFill>
                                  <a:latin typeface="Cambria Math" panose="02040503050406030204" pitchFamily="18" charset="0"/>
                                </a:rPr>
                                <m:t>𝑐𝑜𝑖𝑙</m:t>
                              </m:r>
                              <m:r>
                                <a:rPr lang="fr-FR" sz="1200" i="1">
                                  <a:solidFill>
                                    <a:srgbClr val="C00000"/>
                                  </a:solidFill>
                                  <a:latin typeface="Cambria Math" panose="02040503050406030204" pitchFamily="18" charset="0"/>
                                </a:rPr>
                                <m:t>,</m:t>
                              </m:r>
                              <m:r>
                                <a:rPr lang="fr-FR" sz="1200" i="1">
                                  <a:solidFill>
                                    <a:srgbClr val="C00000"/>
                                  </a:solidFill>
                                  <a:latin typeface="Cambria Math" panose="02040503050406030204" pitchFamily="18" charset="0"/>
                                </a:rPr>
                                <m:t>𝐸𝑥𝑝</m:t>
                              </m:r>
                            </m:sub>
                          </m:sSub>
                          <m:r>
                            <a:rPr lang="fr-FR" sz="1200" b="0" i="1" smtClean="0">
                              <a:solidFill>
                                <a:srgbClr val="C00000"/>
                              </a:solidFill>
                              <a:latin typeface="Cambria Math" panose="02040503050406030204" pitchFamily="18" charset="0"/>
                            </a:rPr>
                            <m:t>=</m:t>
                          </m:r>
                          <m:r>
                            <m:rPr>
                              <m:nor/>
                            </m:rPr>
                            <a:rPr lang="fr-FR" sz="1200" b="0" smtClean="0">
                              <a:solidFill>
                                <a:srgbClr val="C00000"/>
                              </a:solidFill>
                            </a:rPr>
                            <m:t>1.64 </m:t>
                          </m:r>
                          <m:r>
                            <m:rPr>
                              <m:nor/>
                            </m:rPr>
                            <a:rPr lang="fr-FR" sz="1200" b="0" smtClean="0">
                              <a:solidFill>
                                <a:srgbClr val="C00000"/>
                              </a:solidFill>
                            </a:rPr>
                            <m:t>MJ</m:t>
                          </m:r>
                          <m:r>
                            <m:rPr>
                              <m:nor/>
                            </m:rPr>
                            <a:rPr lang="fr-FR" sz="1200" b="0" smtClean="0">
                              <a:solidFill>
                                <a:srgbClr val="C00000"/>
                              </a:solidFill>
                            </a:rPr>
                            <m:t> </m:t>
                          </m:r>
                          <m:r>
                            <m:rPr>
                              <m:nor/>
                            </m:rPr>
                            <a:rPr lang="fr-FR" sz="1200" b="0" i="1" smtClean="0">
                              <a:solidFill>
                                <a:srgbClr val="C00000"/>
                              </a:solidFill>
                            </a:rPr>
                            <m:t>&lt; </m:t>
                          </m:r>
                          <m:sSub>
                            <m:sSubPr>
                              <m:ctrlPr>
                                <a:rPr lang="fr-FR" sz="1200" i="1">
                                  <a:solidFill>
                                    <a:srgbClr val="C00000"/>
                                  </a:solidFill>
                                  <a:latin typeface="Cambria Math" panose="02040503050406030204" pitchFamily="18" charset="0"/>
                                </a:rPr>
                              </m:ctrlPr>
                            </m:sSubPr>
                            <m:e>
                              <m:r>
                                <a:rPr lang="fr-FR" sz="1200" i="1">
                                  <a:solidFill>
                                    <a:srgbClr val="C00000"/>
                                  </a:solidFill>
                                  <a:latin typeface="Cambria Math" panose="02040503050406030204" pitchFamily="18" charset="0"/>
                                </a:rPr>
                                <m:t>𝐸</m:t>
                              </m:r>
                            </m:e>
                            <m:sub>
                              <m:r>
                                <a:rPr lang="fr-FR" sz="1200" i="1">
                                  <a:solidFill>
                                    <a:srgbClr val="C00000"/>
                                  </a:solidFill>
                                  <a:latin typeface="Cambria Math" panose="02040503050406030204" pitchFamily="18" charset="0"/>
                                </a:rPr>
                                <m:t>𝑐𝑜𝑖𝑙</m:t>
                              </m:r>
                              <m:r>
                                <a:rPr lang="fr-FR" sz="1200" i="1">
                                  <a:solidFill>
                                    <a:srgbClr val="C00000"/>
                                  </a:solidFill>
                                  <a:latin typeface="Cambria Math" panose="02040503050406030204" pitchFamily="18" charset="0"/>
                                </a:rPr>
                                <m:t>,</m:t>
                              </m:r>
                              <m:r>
                                <a:rPr lang="fr-FR" sz="1200" b="0" i="1" smtClean="0">
                                  <a:solidFill>
                                    <a:srgbClr val="C00000"/>
                                  </a:solidFill>
                                  <a:latin typeface="Cambria Math" panose="02040503050406030204" pitchFamily="18" charset="0"/>
                                </a:rPr>
                                <m:t>𝑆𝑀</m:t>
                              </m:r>
                            </m:sub>
                          </m:sSub>
                          <m:r>
                            <a:rPr lang="fr-FR" sz="1200" i="1">
                              <a:solidFill>
                                <a:srgbClr val="C00000"/>
                              </a:solidFill>
                              <a:latin typeface="Cambria Math" panose="02040503050406030204" pitchFamily="18" charset="0"/>
                            </a:rPr>
                            <m:t>=</m:t>
                          </m:r>
                          <m:r>
                            <a:rPr lang="fr-FR" sz="1200" b="1" i="0" smtClean="0">
                              <a:solidFill>
                                <a:srgbClr val="C00000"/>
                              </a:solidFill>
                              <a:latin typeface="Cambria Math" panose="02040503050406030204" pitchFamily="18" charset="0"/>
                            </a:rPr>
                            <m:t>𝟏</m:t>
                          </m:r>
                          <m:r>
                            <a:rPr lang="fr-FR" sz="1200" b="1" i="0" smtClean="0">
                              <a:solidFill>
                                <a:srgbClr val="C00000"/>
                              </a:solidFill>
                              <a:latin typeface="Cambria Math" panose="02040503050406030204" pitchFamily="18" charset="0"/>
                            </a:rPr>
                            <m:t>.</m:t>
                          </m:r>
                          <m:r>
                            <a:rPr lang="fr-FR" sz="1200" b="1" i="0" smtClean="0">
                              <a:solidFill>
                                <a:srgbClr val="C00000"/>
                              </a:solidFill>
                              <a:latin typeface="Cambria Math" panose="02040503050406030204" pitchFamily="18" charset="0"/>
                            </a:rPr>
                            <m:t>𝟗𝟎</m:t>
                          </m:r>
                          <m:r>
                            <a:rPr lang="fr-FR" sz="1200" b="1" i="0" smtClean="0">
                              <a:solidFill>
                                <a:srgbClr val="C00000"/>
                              </a:solidFill>
                              <a:latin typeface="Cambria Math" panose="02040503050406030204" pitchFamily="18" charset="0"/>
                            </a:rPr>
                            <m:t> </m:t>
                          </m:r>
                          <m:r>
                            <a:rPr lang="fr-FR" sz="1200" b="1" i="0" smtClean="0">
                              <a:solidFill>
                                <a:srgbClr val="C00000"/>
                              </a:solidFill>
                              <a:latin typeface="Cambria Math" panose="02040503050406030204" pitchFamily="18" charset="0"/>
                            </a:rPr>
                            <m:t>𝐌𝐉</m:t>
                          </m:r>
                          <m:r>
                            <m:rPr>
                              <m:nor/>
                            </m:rPr>
                            <a:rPr lang="fr-FR" sz="1200" i="1">
                              <a:solidFill>
                                <a:srgbClr val="C00000"/>
                              </a:solidFill>
                            </a:rPr>
                            <m:t>&lt;</m:t>
                          </m:r>
                          <m:r>
                            <m:rPr>
                              <m:nor/>
                            </m:rPr>
                            <a:rPr lang="fr-FR" sz="1200" b="0" i="1" smtClean="0">
                              <a:solidFill>
                                <a:srgbClr val="C00000"/>
                              </a:solidFill>
                            </a:rPr>
                            <m:t> </m:t>
                          </m:r>
                          <m:r>
                            <a:rPr lang="fr-FR" sz="1200" b="0" i="1" smtClean="0">
                              <a:solidFill>
                                <a:srgbClr val="C00000"/>
                              </a:solidFill>
                              <a:latin typeface="Cambria Math" panose="02040503050406030204" pitchFamily="18" charset="0"/>
                            </a:rPr>
                            <m:t>𝐸</m:t>
                          </m:r>
                        </m:e>
                        <m:sub>
                          <m:r>
                            <a:rPr lang="fr-FR" sz="1200" i="1">
                              <a:solidFill>
                                <a:srgbClr val="C00000"/>
                              </a:solidFill>
                              <a:latin typeface="Cambria Math" panose="02040503050406030204" pitchFamily="18" charset="0"/>
                            </a:rPr>
                            <m:t>𝐶𝑜𝑖𝑙</m:t>
                          </m:r>
                          <m:r>
                            <a:rPr lang="fr-FR" sz="1200" b="0" i="1" smtClean="0">
                              <a:solidFill>
                                <a:srgbClr val="C00000"/>
                              </a:solidFill>
                              <a:latin typeface="Cambria Math" panose="02040503050406030204" pitchFamily="18" charset="0"/>
                            </a:rPr>
                            <m:t>,</m:t>
                          </m:r>
                          <m:r>
                            <a:rPr lang="fr-FR" sz="1200" i="1">
                              <a:solidFill>
                                <a:srgbClr val="C00000"/>
                              </a:solidFill>
                              <a:latin typeface="Cambria Math" panose="02040503050406030204" pitchFamily="18" charset="0"/>
                            </a:rPr>
                            <m:t>𝑆</m:t>
                          </m:r>
                          <m:r>
                            <a:rPr lang="fr-FR" sz="1200" b="0" i="1" smtClean="0">
                              <a:solidFill>
                                <a:srgbClr val="C00000"/>
                              </a:solidFill>
                              <a:latin typeface="Cambria Math" panose="02040503050406030204" pitchFamily="18" charset="0"/>
                            </a:rPr>
                            <m:t>𝑇𝑅𝐸𝐴</m:t>
                          </m:r>
                          <m:r>
                            <a:rPr lang="fr-FR" sz="1200" i="1">
                              <a:solidFill>
                                <a:srgbClr val="C00000"/>
                              </a:solidFill>
                              <a:latin typeface="Cambria Math" panose="02040503050406030204" pitchFamily="18" charset="0"/>
                            </a:rPr>
                            <m:t>𝑀</m:t>
                          </m:r>
                        </m:sub>
                      </m:sSub>
                      <m:r>
                        <a:rPr lang="fr-FR" sz="1200" i="1">
                          <a:solidFill>
                            <a:srgbClr val="C00000"/>
                          </a:solidFill>
                          <a:latin typeface="Cambria Math" panose="02040503050406030204" pitchFamily="18" charset="0"/>
                        </a:rPr>
                        <m:t>=</m:t>
                      </m:r>
                      <m:r>
                        <a:rPr lang="fr-FR" sz="1200" b="0" i="0" smtClean="0">
                          <a:solidFill>
                            <a:srgbClr val="C00000"/>
                          </a:solidFill>
                          <a:latin typeface="Cambria Math" panose="02040503050406030204" pitchFamily="18" charset="0"/>
                        </a:rPr>
                        <m:t>2.21 </m:t>
                      </m:r>
                      <m:r>
                        <m:rPr>
                          <m:sty m:val="p"/>
                        </m:rPr>
                        <a:rPr lang="fr-FR" sz="1200" b="0" i="0" smtClean="0">
                          <a:solidFill>
                            <a:srgbClr val="C00000"/>
                          </a:solidFill>
                          <a:latin typeface="Cambria Math" panose="02040503050406030204" pitchFamily="18" charset="0"/>
                        </a:rPr>
                        <m:t>MJ</m:t>
                      </m:r>
                    </m:oMath>
                  </m:oMathPara>
                </a14:m>
                <a:endParaRPr lang="fr-FR" sz="1200" dirty="0">
                  <a:solidFill>
                    <a:srgbClr val="C00000"/>
                  </a:solidFill>
                </a:endParaRPr>
              </a:p>
            </p:txBody>
          </p:sp>
        </mc:Choice>
        <mc:Fallback xmlns="">
          <p:sp>
            <p:nvSpPr>
              <p:cNvPr id="9" name="ZoneTexte 8"/>
              <p:cNvSpPr txBox="1">
                <a:spLocks noRot="1" noChangeAspect="1" noMove="1" noResize="1" noEditPoints="1" noAdjustHandles="1" noChangeArrowheads="1" noChangeShapeType="1" noTextEdit="1"/>
              </p:cNvSpPr>
              <p:nvPr/>
            </p:nvSpPr>
            <p:spPr>
              <a:xfrm>
                <a:off x="3718709" y="2889253"/>
                <a:ext cx="4706856" cy="291298"/>
              </a:xfrm>
              <a:prstGeom prst="rect">
                <a:avLst/>
              </a:prstGeom>
              <a:blipFill>
                <a:blip r:embed="rId5"/>
                <a:stretch>
                  <a:fillRect/>
                </a:stretch>
              </a:blipFill>
            </p:spPr>
            <p:txBody>
              <a:bodyPr/>
              <a:lstStyle/>
              <a:p>
                <a:r>
                  <a:rPr lang="fr-FR">
                    <a:noFill/>
                  </a:rPr>
                  <a:t> </a:t>
                </a:r>
              </a:p>
            </p:txBody>
          </p:sp>
        </mc:Fallback>
      </mc:AlternateContent>
      <p:sp>
        <p:nvSpPr>
          <p:cNvPr id="10" name="Text Box 17"/>
          <p:cNvSpPr txBox="1">
            <a:spLocks noChangeArrowheads="1"/>
          </p:cNvSpPr>
          <p:nvPr/>
        </p:nvSpPr>
        <p:spPr bwMode="auto">
          <a:xfrm>
            <a:off x="3121856" y="3753300"/>
            <a:ext cx="5984849" cy="1015663"/>
          </a:xfrm>
          <a:prstGeom prst="rect">
            <a:avLst/>
          </a:prstGeom>
          <a:noFill/>
          <a:ln>
            <a:noFill/>
          </a:ln>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marL="171450" indent="-171450">
              <a:buFont typeface="Wingdings" panose="05000000000000000000" pitchFamily="2" charset="2"/>
              <a:buChar char="ü"/>
            </a:pPr>
            <a:r>
              <a:rPr lang="fr-FR" sz="1200" b="1" dirty="0" smtClean="0">
                <a:solidFill>
                  <a:srgbClr val="0000FF"/>
                </a:solidFill>
                <a:latin typeface="Arial" panose="020B0604020202020204" pitchFamily="34" charset="0"/>
                <a:cs typeface="Arial" panose="020B0604020202020204" pitchFamily="34" charset="0"/>
              </a:rPr>
              <a:t>STREAM </a:t>
            </a:r>
            <a:r>
              <a:rPr lang="fr-FR" sz="1200" b="1" dirty="0" err="1" smtClean="0">
                <a:solidFill>
                  <a:srgbClr val="0000FF"/>
                </a:solidFill>
                <a:latin typeface="Arial" panose="020B0604020202020204" pitchFamily="34" charset="0"/>
                <a:cs typeface="Arial" panose="020B0604020202020204" pitchFamily="34" charset="0"/>
              </a:rPr>
              <a:t>Upgraded</a:t>
            </a:r>
            <a:r>
              <a:rPr lang="fr-FR" sz="1200" b="1" dirty="0" smtClean="0">
                <a:solidFill>
                  <a:srgbClr val="0000FF"/>
                </a:solidFill>
                <a:latin typeface="Arial" panose="020B0604020202020204" pitchFamily="34" charset="0"/>
                <a:cs typeface="Arial" panose="020B0604020202020204" pitchFamily="34" charset="0"/>
              </a:rPr>
              <a:t> &amp; Validation for JT-60SA TF </a:t>
            </a:r>
            <a:r>
              <a:rPr lang="fr-FR" sz="1200" b="1" dirty="0" err="1" smtClean="0">
                <a:solidFill>
                  <a:srgbClr val="0000FF"/>
                </a:solidFill>
                <a:latin typeface="Arial" panose="020B0604020202020204" pitchFamily="34" charset="0"/>
                <a:cs typeface="Arial" panose="020B0604020202020204" pitchFamily="34" charset="0"/>
              </a:rPr>
              <a:t>coils</a:t>
            </a:r>
            <a:r>
              <a:rPr lang="fr-FR" sz="1200" b="1" dirty="0" smtClean="0">
                <a:solidFill>
                  <a:srgbClr val="0000FF"/>
                </a:solidFill>
                <a:latin typeface="Arial" panose="020B0604020202020204" pitchFamily="34" charset="0"/>
                <a:cs typeface="Arial" panose="020B0604020202020204" pitchFamily="34" charset="0"/>
              </a:rPr>
              <a:t> </a:t>
            </a:r>
            <a:r>
              <a:rPr lang="fr-FR" sz="1200" b="1" dirty="0" err="1" smtClean="0">
                <a:solidFill>
                  <a:srgbClr val="0000FF"/>
                </a:solidFill>
                <a:latin typeface="Arial" panose="020B0604020202020204" pitchFamily="34" charset="0"/>
                <a:cs typeface="Arial" panose="020B0604020202020204" pitchFamily="34" charset="0"/>
              </a:rPr>
              <a:t>cooled</a:t>
            </a:r>
            <a:r>
              <a:rPr lang="fr-FR" sz="1200" b="1" dirty="0" smtClean="0">
                <a:solidFill>
                  <a:srgbClr val="0000FF"/>
                </a:solidFill>
                <a:latin typeface="Arial" panose="020B0604020202020204" pitchFamily="34" charset="0"/>
                <a:cs typeface="Arial" panose="020B0604020202020204" pitchFamily="34" charset="0"/>
              </a:rPr>
              <a:t> in </a:t>
            </a:r>
            <a:r>
              <a:rPr lang="fr-FR" sz="1200" b="1" dirty="0" err="1" smtClean="0">
                <a:solidFill>
                  <a:srgbClr val="0000FF"/>
                </a:solidFill>
                <a:latin typeface="Arial" panose="020B0604020202020204" pitchFamily="34" charset="0"/>
                <a:cs typeface="Arial" panose="020B0604020202020204" pitchFamily="34" charset="0"/>
              </a:rPr>
              <a:t>supercritical</a:t>
            </a:r>
            <a:r>
              <a:rPr lang="fr-FR" sz="1200" b="1" dirty="0" smtClean="0">
                <a:solidFill>
                  <a:srgbClr val="0000FF"/>
                </a:solidFill>
                <a:latin typeface="Arial" panose="020B0604020202020204" pitchFamily="34" charset="0"/>
                <a:cs typeface="Arial" panose="020B0604020202020204" pitchFamily="34" charset="0"/>
              </a:rPr>
              <a:t> </a:t>
            </a:r>
            <a:r>
              <a:rPr lang="fr-FR" sz="1200" b="1" dirty="0" err="1" smtClean="0">
                <a:solidFill>
                  <a:srgbClr val="0000FF"/>
                </a:solidFill>
                <a:latin typeface="Arial" panose="020B0604020202020204" pitchFamily="34" charset="0"/>
                <a:cs typeface="Arial" panose="020B0604020202020204" pitchFamily="34" charset="0"/>
              </a:rPr>
              <a:t>helium</a:t>
            </a:r>
            <a:r>
              <a:rPr lang="fr-FR" sz="1200" b="1" dirty="0" smtClean="0">
                <a:solidFill>
                  <a:srgbClr val="0000FF"/>
                </a:solidFill>
                <a:latin typeface="Arial" panose="020B0604020202020204" pitchFamily="34" charset="0"/>
                <a:cs typeface="Arial" panose="020B0604020202020204" pitchFamily="34" charset="0"/>
              </a:rPr>
              <a:t> </a:t>
            </a:r>
            <a:r>
              <a:rPr lang="fr-FR" sz="1200" b="1" dirty="0" err="1" smtClean="0">
                <a:solidFill>
                  <a:srgbClr val="0000FF"/>
                </a:solidFill>
                <a:latin typeface="Arial" panose="020B0604020202020204" pitchFamily="34" charset="0"/>
                <a:cs typeface="Arial" panose="020B0604020202020204" pitchFamily="34" charset="0"/>
              </a:rPr>
              <a:t>Quench</a:t>
            </a:r>
            <a:r>
              <a:rPr lang="fr-FR" sz="1200" b="1" dirty="0" smtClean="0">
                <a:solidFill>
                  <a:srgbClr val="0000FF"/>
                </a:solidFill>
                <a:latin typeface="Arial" panose="020B0604020202020204" pitchFamily="34" charset="0"/>
                <a:cs typeface="Arial" panose="020B0604020202020204" pitchFamily="34" charset="0"/>
              </a:rPr>
              <a:t> </a:t>
            </a:r>
            <a:r>
              <a:rPr lang="fr-FR" sz="1200" dirty="0" err="1" smtClean="0">
                <a:solidFill>
                  <a:srgbClr val="0000FF"/>
                </a:solidFill>
                <a:latin typeface="Arial" panose="020B0604020202020204" pitchFamily="34" charset="0"/>
                <a:cs typeface="Arial" panose="020B0604020202020204" pitchFamily="34" charset="0"/>
              </a:rPr>
              <a:t>with</a:t>
            </a:r>
            <a:r>
              <a:rPr lang="fr-FR" sz="1200" dirty="0" smtClean="0">
                <a:solidFill>
                  <a:srgbClr val="0000FF"/>
                </a:solidFill>
                <a:latin typeface="Arial" panose="020B0604020202020204" pitchFamily="34" charset="0"/>
                <a:cs typeface="Arial" panose="020B0604020202020204" pitchFamily="34" charset="0"/>
              </a:rPr>
              <a:t> </a:t>
            </a:r>
            <a:r>
              <a:rPr lang="fr-FR" sz="1200" dirty="0" err="1" smtClean="0">
                <a:solidFill>
                  <a:srgbClr val="0000FF"/>
                </a:solidFill>
                <a:latin typeface="Arial" panose="020B0604020202020204" pitchFamily="34" charset="0"/>
                <a:cs typeface="Arial" panose="020B0604020202020204" pitchFamily="34" charset="0"/>
              </a:rPr>
              <a:t>SuperMagnet</a:t>
            </a:r>
            <a:r>
              <a:rPr lang="fr-FR" sz="1200" dirty="0" smtClean="0">
                <a:solidFill>
                  <a:srgbClr val="0000FF"/>
                </a:solidFill>
                <a:latin typeface="Arial" panose="020B0604020202020204" pitchFamily="34" charset="0"/>
                <a:cs typeface="Arial" panose="020B0604020202020204" pitchFamily="34" charset="0"/>
              </a:rPr>
              <a:t> </a:t>
            </a:r>
            <a:r>
              <a:rPr lang="fr-FR" sz="1200" dirty="0" err="1" smtClean="0">
                <a:solidFill>
                  <a:srgbClr val="0000FF"/>
                </a:solidFill>
                <a:latin typeface="Arial" panose="020B0604020202020204" pitchFamily="34" charset="0"/>
                <a:cs typeface="Arial" panose="020B0604020202020204" pitchFamily="34" charset="0"/>
              </a:rPr>
              <a:t>Calculated</a:t>
            </a:r>
            <a:r>
              <a:rPr lang="fr-FR" sz="1200" dirty="0" smtClean="0">
                <a:solidFill>
                  <a:srgbClr val="0000FF"/>
                </a:solidFill>
                <a:latin typeface="Arial" panose="020B0604020202020204" pitchFamily="34" charset="0"/>
                <a:cs typeface="Arial" panose="020B0604020202020204" pitchFamily="34" charset="0"/>
              </a:rPr>
              <a:t> </a:t>
            </a:r>
            <a:r>
              <a:rPr lang="fr-FR" sz="1200" dirty="0" err="1" smtClean="0">
                <a:solidFill>
                  <a:srgbClr val="0000FF"/>
                </a:solidFill>
                <a:latin typeface="Arial" panose="020B0604020202020204" pitchFamily="34" charset="0"/>
                <a:cs typeface="Arial" panose="020B0604020202020204" pitchFamily="34" charset="0"/>
              </a:rPr>
              <a:t>results</a:t>
            </a:r>
            <a:endParaRPr lang="fr-FR" sz="1200" dirty="0" smtClean="0">
              <a:latin typeface="Arial" panose="020B0604020202020204" pitchFamily="34" charset="0"/>
              <a:cs typeface="Arial" panose="020B0604020202020204" pitchFamily="34" charset="0"/>
            </a:endParaRPr>
          </a:p>
          <a:p>
            <a:pPr marL="171450" indent="-171450">
              <a:buFont typeface="Wingdings" panose="05000000000000000000" pitchFamily="2" charset="2"/>
              <a:buChar char="ü"/>
            </a:pPr>
            <a:r>
              <a:rPr lang="fr-FR" sz="1200" b="1" dirty="0" smtClean="0">
                <a:solidFill>
                  <a:srgbClr val="0000FF"/>
                </a:solidFill>
                <a:latin typeface="Arial" panose="020B0604020202020204" pitchFamily="34" charset="0"/>
                <a:cs typeface="Arial" panose="020B0604020202020204" pitchFamily="34" charset="0"/>
              </a:rPr>
              <a:t>STREAM </a:t>
            </a:r>
            <a:r>
              <a:rPr lang="fr-FR" sz="1200" b="1" dirty="0">
                <a:solidFill>
                  <a:srgbClr val="0000FF"/>
                </a:solidFill>
                <a:latin typeface="Arial" panose="020B0604020202020204" pitchFamily="34" charset="0"/>
                <a:cs typeface="Arial" panose="020B0604020202020204" pitchFamily="34" charset="0"/>
              </a:rPr>
              <a:t>important </a:t>
            </a:r>
            <a:r>
              <a:rPr lang="fr-FR" sz="1200" b="1" dirty="0" err="1">
                <a:solidFill>
                  <a:srgbClr val="0000FF"/>
                </a:solidFill>
                <a:latin typeface="Arial" panose="020B0604020202020204" pitchFamily="34" charset="0"/>
                <a:cs typeface="Arial" panose="020B0604020202020204" pitchFamily="34" charset="0"/>
              </a:rPr>
              <a:t>interest</a:t>
            </a:r>
            <a:r>
              <a:rPr lang="fr-FR" sz="1200" b="1" dirty="0">
                <a:solidFill>
                  <a:srgbClr val="0000FF"/>
                </a:solidFill>
                <a:latin typeface="Arial" panose="020B0604020202020204" pitchFamily="34" charset="0"/>
                <a:cs typeface="Arial" panose="020B0604020202020204" pitchFamily="34" charset="0"/>
              </a:rPr>
              <a:t> </a:t>
            </a:r>
            <a:r>
              <a:rPr lang="fr-FR" sz="1200" dirty="0" smtClean="0">
                <a:latin typeface="Arial" panose="020B0604020202020204" pitchFamily="34" charset="0"/>
                <a:cs typeface="Arial" panose="020B0604020202020204" pitchFamily="34" charset="0"/>
              </a:rPr>
              <a:t>(</a:t>
            </a:r>
            <a:r>
              <a:rPr lang="fr-FR" sz="1200" dirty="0" err="1" smtClean="0">
                <a:latin typeface="Arial" panose="020B0604020202020204" pitchFamily="34" charset="0"/>
                <a:cs typeface="Arial" panose="020B0604020202020204" pitchFamily="34" charset="0"/>
              </a:rPr>
              <a:t>Calculation</a:t>
            </a:r>
            <a:r>
              <a:rPr lang="fr-FR" sz="1200" dirty="0" smtClean="0">
                <a:latin typeface="Arial" panose="020B0604020202020204" pitchFamily="34" charset="0"/>
                <a:cs typeface="Arial" panose="020B0604020202020204" pitchFamily="34" charset="0"/>
              </a:rPr>
              <a:t> ~</a:t>
            </a:r>
            <a:r>
              <a:rPr lang="fr-FR" sz="1200" dirty="0">
                <a:latin typeface="Arial" panose="020B0604020202020204" pitchFamily="34" charset="0"/>
                <a:cs typeface="Arial" panose="020B0604020202020204" pitchFamily="34" charset="0"/>
              </a:rPr>
              <a:t>10 min / </a:t>
            </a:r>
            <a:r>
              <a:rPr lang="fr-FR" sz="1200" dirty="0" err="1">
                <a:latin typeface="Arial" panose="020B0604020202020204" pitchFamily="34" charset="0"/>
                <a:cs typeface="Arial" panose="020B0604020202020204" pitchFamily="34" charset="0"/>
              </a:rPr>
              <a:t>SuperMagnet</a:t>
            </a:r>
            <a:r>
              <a:rPr lang="fr-FR" sz="1200" dirty="0">
                <a:latin typeface="Arial" panose="020B0604020202020204" pitchFamily="34" charset="0"/>
                <a:cs typeface="Arial" panose="020B0604020202020204" pitchFamily="34" charset="0"/>
              </a:rPr>
              <a:t> </a:t>
            </a:r>
            <a:r>
              <a:rPr lang="fr-FR" sz="1200" dirty="0" err="1" smtClean="0">
                <a:latin typeface="Arial" panose="020B0604020202020204" pitchFamily="34" charset="0"/>
                <a:cs typeface="Arial" panose="020B0604020202020204" pitchFamily="34" charset="0"/>
              </a:rPr>
              <a:t>Calculation</a:t>
            </a:r>
            <a:r>
              <a:rPr lang="fr-FR" sz="1200" dirty="0" smtClean="0">
                <a:latin typeface="Arial" panose="020B0604020202020204" pitchFamily="34" charset="0"/>
                <a:cs typeface="Arial" panose="020B0604020202020204" pitchFamily="34" charset="0"/>
              </a:rPr>
              <a:t> for WEST ~</a:t>
            </a:r>
            <a:r>
              <a:rPr lang="fr-FR" sz="1200" dirty="0" err="1" smtClean="0">
                <a:latin typeface="Arial" panose="020B0604020202020204" pitchFamily="34" charset="0"/>
                <a:cs typeface="Arial" panose="020B0604020202020204" pitchFamily="34" charset="0"/>
              </a:rPr>
              <a:t>hours</a:t>
            </a:r>
            <a:r>
              <a:rPr lang="fr-FR" sz="1200" dirty="0" smtClean="0">
                <a:latin typeface="Arial" panose="020B0604020202020204" pitchFamily="34" charset="0"/>
                <a:cs typeface="Arial" panose="020B0604020202020204" pitchFamily="34" charset="0"/>
              </a:rPr>
              <a:t>/</a:t>
            </a:r>
            <a:r>
              <a:rPr lang="fr-FR" sz="1200" dirty="0" err="1" smtClean="0">
                <a:latin typeface="Arial" panose="020B0604020202020204" pitchFamily="34" charset="0"/>
                <a:cs typeface="Arial" panose="020B0604020202020204" pitchFamily="34" charset="0"/>
              </a:rPr>
              <a:t>days</a:t>
            </a:r>
            <a:r>
              <a:rPr lang="fr-FR" sz="1200" dirty="0" smtClean="0">
                <a:latin typeface="Arial" panose="020B0604020202020204" pitchFamily="34" charset="0"/>
                <a:cs typeface="Arial" panose="020B0604020202020204" pitchFamily="34" charset="0"/>
              </a:rPr>
              <a:t>)</a:t>
            </a:r>
          </a:p>
          <a:p>
            <a:pPr marL="171450" indent="-171450">
              <a:buFont typeface="Wingdings" panose="05000000000000000000" pitchFamily="2" charset="2"/>
              <a:buChar char="ü"/>
            </a:pPr>
            <a:r>
              <a:rPr lang="fr-FR" sz="1200" dirty="0" smtClean="0">
                <a:latin typeface="Arial" panose="020B0604020202020204" pitchFamily="34" charset="0"/>
                <a:cs typeface="Arial" panose="020B0604020202020204" pitchFamily="34" charset="0"/>
              </a:rPr>
              <a:t>WARNING: STREAM </a:t>
            </a:r>
            <a:r>
              <a:rPr lang="fr-FR" sz="1200" dirty="0" err="1" smtClean="0">
                <a:latin typeface="Arial" panose="020B0604020202020204" pitchFamily="34" charset="0"/>
                <a:cs typeface="Arial" panose="020B0604020202020204" pitchFamily="34" charset="0"/>
              </a:rPr>
              <a:t>Valid</a:t>
            </a:r>
            <a:r>
              <a:rPr lang="fr-FR" sz="1200" dirty="0" smtClean="0">
                <a:latin typeface="Arial" panose="020B0604020202020204" pitchFamily="34" charset="0"/>
                <a:cs typeface="Arial" panose="020B0604020202020204" pitchFamily="34" charset="0"/>
              </a:rPr>
              <a:t> for </a:t>
            </a:r>
            <a:r>
              <a:rPr lang="fr-FR" sz="1200" dirty="0" err="1" smtClean="0">
                <a:latin typeface="Arial" panose="020B0604020202020204" pitchFamily="34" charset="0"/>
                <a:cs typeface="Arial" panose="020B0604020202020204" pitchFamily="34" charset="0"/>
              </a:rPr>
              <a:t>supercritical</a:t>
            </a:r>
            <a:r>
              <a:rPr lang="fr-FR" sz="1200" dirty="0" smtClean="0">
                <a:latin typeface="Arial" panose="020B0604020202020204" pitchFamily="34" charset="0"/>
                <a:cs typeface="Arial" panose="020B0604020202020204" pitchFamily="34" charset="0"/>
              </a:rPr>
              <a:t> </a:t>
            </a:r>
            <a:r>
              <a:rPr lang="fr-FR" sz="1200" dirty="0" err="1" smtClean="0">
                <a:latin typeface="Arial" panose="020B0604020202020204" pitchFamily="34" charset="0"/>
                <a:cs typeface="Arial" panose="020B0604020202020204" pitchFamily="34" charset="0"/>
              </a:rPr>
              <a:t>helium</a:t>
            </a:r>
            <a:r>
              <a:rPr lang="fr-FR" sz="1200" dirty="0" smtClean="0">
                <a:latin typeface="Arial" panose="020B0604020202020204" pitchFamily="34" charset="0"/>
                <a:cs typeface="Arial" panose="020B0604020202020204" pitchFamily="34" charset="0"/>
              </a:rPr>
              <a:t> flow (no </a:t>
            </a:r>
            <a:r>
              <a:rPr lang="fr-FR" sz="1200" dirty="0" err="1" smtClean="0">
                <a:latin typeface="Arial" panose="020B0604020202020204" pitchFamily="34" charset="0"/>
                <a:cs typeface="Arial" panose="020B0604020202020204" pitchFamily="34" charset="0"/>
              </a:rPr>
              <a:t>diphasic</a:t>
            </a:r>
            <a:r>
              <a:rPr lang="fr-FR" sz="1200" dirty="0" smtClean="0">
                <a:latin typeface="Arial" panose="020B0604020202020204" pitchFamily="34" charset="0"/>
                <a:cs typeface="Arial" panose="020B0604020202020204" pitchFamily="34" charset="0"/>
              </a:rPr>
              <a:t> flow)</a:t>
            </a:r>
          </a:p>
        </p:txBody>
      </p:sp>
      <p:sp>
        <p:nvSpPr>
          <p:cNvPr id="11" name="Titre 3"/>
          <p:cNvSpPr txBox="1">
            <a:spLocks noGrp="1"/>
          </p:cNvSpPr>
          <p:nvPr>
            <p:ph type="title"/>
          </p:nvPr>
        </p:nvSpPr>
        <p:spPr>
          <a:xfrm>
            <a:off x="734786" y="29648"/>
            <a:ext cx="8409214" cy="519363"/>
          </a:xfrm>
          <a:prstGeom prst="rect">
            <a:avLst/>
          </a:prstGeom>
        </p:spPr>
        <p:txBody>
          <a:bodyPr wrap="square" lIns="95792" tIns="37714" rIns="95792" bIns="37714" anchor="ctr">
            <a:spAutoFit/>
          </a:bodyPr>
          <a:lstStyle>
            <a:lvl1pPr marL="0" algn="l" defTabSz="957925" rtl="0" eaLnBrk="1" latinLnBrk="0" hangingPunct="1">
              <a:lnSpc>
                <a:spcPct val="80000"/>
              </a:lnSpc>
              <a:spcBef>
                <a:spcPct val="0"/>
              </a:spcBef>
              <a:buNone/>
              <a:defRPr lang="fr-FR" sz="2200" b="1" kern="1200" cap="none" baseline="0">
                <a:solidFill>
                  <a:schemeClr val="bg2">
                    <a:lumMod val="50000"/>
                  </a:schemeClr>
                </a:solidFill>
                <a:latin typeface="Calibri"/>
                <a:ea typeface="+mj-ea"/>
                <a:cs typeface="+mj-cs"/>
              </a:defRPr>
            </a:lvl1pPr>
          </a:lstStyle>
          <a:p>
            <a:pPr>
              <a:defRPr/>
            </a:pPr>
            <a:r>
              <a:rPr sz="1800" i="1" dirty="0" smtClean="0">
                <a:solidFill>
                  <a:srgbClr val="C00000"/>
                </a:solidFill>
                <a:latin typeface="+mn-lt"/>
              </a:rPr>
              <a:t>SUMMARY - TFC02 ACCEPTANCE QUENCH TEST RESULTS: </a:t>
            </a:r>
            <a:br>
              <a:rPr sz="1800" i="1" dirty="0" smtClean="0">
                <a:solidFill>
                  <a:srgbClr val="C00000"/>
                </a:solidFill>
                <a:latin typeface="+mn-lt"/>
              </a:rPr>
            </a:br>
            <a:r>
              <a:rPr sz="1800" i="1" dirty="0" smtClean="0">
                <a:solidFill>
                  <a:srgbClr val="C00000"/>
                </a:solidFill>
                <a:latin typeface="+mn-lt"/>
              </a:rPr>
              <a:t>THERMOHYDRAULICAL &amp; ELECTRICAL WITH SUPERMAGNET &amp; STREAM CALCULATIONS</a:t>
            </a:r>
            <a:endParaRPr i="1" dirty="0" smtClean="0">
              <a:solidFill>
                <a:srgbClr val="C00000"/>
              </a:solidFill>
              <a:latin typeface="+mn-lt"/>
            </a:endParaRPr>
          </a:p>
        </p:txBody>
      </p:sp>
      <p:pic>
        <p:nvPicPr>
          <p:cNvPr id="12" name="Image 11"/>
          <p:cNvPicPr/>
          <p:nvPr/>
        </p:nvPicPr>
        <p:blipFill>
          <a:blip r:embed="rId6">
            <a:extLst>
              <a:ext uri="{28A0092B-C50C-407E-A947-70E740481C1C}">
                <a14:useLocalDpi xmlns:a14="http://schemas.microsoft.com/office/drawing/2010/main" val="0"/>
              </a:ext>
            </a:extLst>
          </a:blip>
          <a:srcRect/>
          <a:stretch>
            <a:fillRect/>
          </a:stretch>
        </p:blipFill>
        <p:spPr bwMode="auto">
          <a:xfrm>
            <a:off x="5660962" y="585636"/>
            <a:ext cx="2883291" cy="1873693"/>
          </a:xfrm>
          <a:prstGeom prst="rect">
            <a:avLst/>
          </a:prstGeom>
          <a:noFill/>
          <a:ln>
            <a:noFill/>
          </a:ln>
        </p:spPr>
      </p:pic>
      <p:pic>
        <p:nvPicPr>
          <p:cNvPr id="13" name="Image 12"/>
          <p:cNvPicPr/>
          <p:nvPr/>
        </p:nvPicPr>
        <p:blipFill>
          <a:blip r:embed="rId7">
            <a:extLst>
              <a:ext uri="{28A0092B-C50C-407E-A947-70E740481C1C}">
                <a14:useLocalDpi xmlns:a14="http://schemas.microsoft.com/office/drawing/2010/main" val="0"/>
              </a:ext>
            </a:extLst>
          </a:blip>
          <a:srcRect/>
          <a:stretch>
            <a:fillRect/>
          </a:stretch>
        </p:blipFill>
        <p:spPr bwMode="auto">
          <a:xfrm>
            <a:off x="32455" y="2485294"/>
            <a:ext cx="2526965" cy="1803715"/>
          </a:xfrm>
          <a:prstGeom prst="rect">
            <a:avLst/>
          </a:prstGeom>
          <a:noFill/>
          <a:ln>
            <a:noFill/>
          </a:ln>
        </p:spPr>
      </p:pic>
      <p:sp>
        <p:nvSpPr>
          <p:cNvPr id="14" name="Text Box 17"/>
          <p:cNvSpPr txBox="1">
            <a:spLocks noChangeArrowheads="1"/>
          </p:cNvSpPr>
          <p:nvPr/>
        </p:nvSpPr>
        <p:spPr bwMode="auto">
          <a:xfrm>
            <a:off x="2938474" y="3156320"/>
            <a:ext cx="5984849" cy="461665"/>
          </a:xfrm>
          <a:prstGeom prst="rect">
            <a:avLst/>
          </a:prstGeom>
          <a:noFill/>
          <a:ln>
            <a:noFill/>
          </a:ln>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marL="171450" indent="-171450" algn="ctr">
              <a:buFont typeface="Wingdings" panose="05000000000000000000" pitchFamily="2" charset="2"/>
              <a:buChar char="ü"/>
            </a:pPr>
            <a:r>
              <a:rPr lang="fr-FR" sz="1200" dirty="0" smtClean="0">
                <a:solidFill>
                  <a:srgbClr val="C00000"/>
                </a:solidFill>
                <a:latin typeface="Arial" panose="020B0604020202020204" pitchFamily="34" charset="0"/>
                <a:cs typeface="Arial" panose="020B0604020202020204" pitchFamily="34" charset="0"/>
              </a:rPr>
              <a:t>Hot Spot </a:t>
            </a:r>
            <a:r>
              <a:rPr lang="fr-FR" sz="1200" dirty="0" err="1" smtClean="0">
                <a:solidFill>
                  <a:srgbClr val="C00000"/>
                </a:solidFill>
                <a:latin typeface="Arial" panose="020B0604020202020204" pitchFamily="34" charset="0"/>
                <a:cs typeface="Arial" panose="020B0604020202020204" pitchFamily="34" charset="0"/>
              </a:rPr>
              <a:t>Temperature</a:t>
            </a:r>
            <a:r>
              <a:rPr lang="fr-FR" sz="1200" dirty="0" smtClean="0">
                <a:solidFill>
                  <a:srgbClr val="C00000"/>
                </a:solidFill>
                <a:latin typeface="Arial" panose="020B0604020202020204" pitchFamily="34" charset="0"/>
                <a:cs typeface="Arial" panose="020B0604020202020204" pitchFamily="34" charset="0"/>
              </a:rPr>
              <a:t> ~ 40 K (</a:t>
            </a:r>
            <a:r>
              <a:rPr lang="fr-FR" sz="1200" dirty="0" err="1" smtClean="0">
                <a:solidFill>
                  <a:srgbClr val="C00000"/>
                </a:solidFill>
                <a:latin typeface="Arial" panose="020B0604020202020204" pitchFamily="34" charset="0"/>
                <a:cs typeface="Arial" panose="020B0604020202020204" pitchFamily="34" charset="0"/>
              </a:rPr>
              <a:t>with</a:t>
            </a:r>
            <a:r>
              <a:rPr lang="fr-FR" sz="1200" dirty="0" smtClean="0">
                <a:solidFill>
                  <a:srgbClr val="C00000"/>
                </a:solidFill>
                <a:latin typeface="Arial" panose="020B0604020202020204" pitchFamily="34" charset="0"/>
                <a:cs typeface="Arial" panose="020B0604020202020204" pitchFamily="34" charset="0"/>
              </a:rPr>
              <a:t> STREAM &amp; </a:t>
            </a:r>
            <a:r>
              <a:rPr lang="fr-FR" sz="1200" dirty="0" err="1" smtClean="0">
                <a:solidFill>
                  <a:srgbClr val="C00000"/>
                </a:solidFill>
                <a:latin typeface="Arial" panose="020B0604020202020204" pitchFamily="34" charset="0"/>
                <a:cs typeface="Arial" panose="020B0604020202020204" pitchFamily="34" charset="0"/>
              </a:rPr>
              <a:t>SuperMagnet</a:t>
            </a:r>
            <a:r>
              <a:rPr lang="fr-FR" sz="1200" dirty="0" smtClean="0">
                <a:solidFill>
                  <a:srgbClr val="C00000"/>
                </a:solidFill>
                <a:latin typeface="Arial" panose="020B0604020202020204" pitchFamily="34" charset="0"/>
                <a:cs typeface="Arial" panose="020B0604020202020204" pitchFamily="34" charset="0"/>
              </a:rPr>
              <a:t>)</a:t>
            </a:r>
          </a:p>
          <a:p>
            <a:pPr marL="171450" indent="-171450" algn="ctr">
              <a:buFont typeface="Wingdings" panose="05000000000000000000" pitchFamily="2" charset="2"/>
              <a:buChar char="ü"/>
            </a:pPr>
            <a:r>
              <a:rPr lang="fr-FR" sz="1200" dirty="0" smtClean="0">
                <a:solidFill>
                  <a:srgbClr val="C00000"/>
                </a:solidFill>
                <a:latin typeface="Arial" panose="020B0604020202020204" pitchFamily="34" charset="0"/>
                <a:cs typeface="Arial" panose="020B0604020202020204" pitchFamily="34" charset="0"/>
              </a:rPr>
              <a:t>Reverse Mass flow at </a:t>
            </a:r>
            <a:r>
              <a:rPr lang="fr-FR" sz="1200" dirty="0" err="1" smtClean="0">
                <a:solidFill>
                  <a:srgbClr val="C00000"/>
                </a:solidFill>
                <a:latin typeface="Arial" panose="020B0604020202020204" pitchFamily="34" charset="0"/>
                <a:cs typeface="Arial" panose="020B0604020202020204" pitchFamily="34" charset="0"/>
              </a:rPr>
              <a:t>inlet</a:t>
            </a:r>
            <a:r>
              <a:rPr lang="fr-FR" sz="1200" dirty="0" smtClean="0">
                <a:solidFill>
                  <a:srgbClr val="C00000"/>
                </a:solidFill>
                <a:latin typeface="Arial" panose="020B0604020202020204" pitchFamily="34" charset="0"/>
                <a:cs typeface="Arial" panose="020B0604020202020204" pitchFamily="34" charset="0"/>
              </a:rPr>
              <a:t> ~ -5 kg/s (</a:t>
            </a:r>
            <a:r>
              <a:rPr lang="fr-FR" sz="1200" dirty="0" err="1" smtClean="0">
                <a:solidFill>
                  <a:srgbClr val="C00000"/>
                </a:solidFill>
                <a:latin typeface="Arial" panose="020B0604020202020204" pitchFamily="34" charset="0"/>
                <a:cs typeface="Arial" panose="020B0604020202020204" pitchFamily="34" charset="0"/>
              </a:rPr>
              <a:t>with</a:t>
            </a:r>
            <a:r>
              <a:rPr lang="fr-FR" sz="1200" dirty="0" smtClean="0">
                <a:solidFill>
                  <a:srgbClr val="C00000"/>
                </a:solidFill>
                <a:latin typeface="Arial" panose="020B0604020202020204" pitchFamily="34" charset="0"/>
                <a:cs typeface="Arial" panose="020B0604020202020204" pitchFamily="34" charset="0"/>
              </a:rPr>
              <a:t> STREAM &amp; </a:t>
            </a:r>
            <a:r>
              <a:rPr lang="fr-FR" sz="1200" dirty="0" err="1" smtClean="0">
                <a:solidFill>
                  <a:srgbClr val="C00000"/>
                </a:solidFill>
                <a:latin typeface="Arial" panose="020B0604020202020204" pitchFamily="34" charset="0"/>
                <a:cs typeface="Arial" panose="020B0604020202020204" pitchFamily="34" charset="0"/>
              </a:rPr>
              <a:t>SuperMagnet</a:t>
            </a:r>
            <a:endParaRPr lang="fr-FR" sz="1200" dirty="0" smtClean="0">
              <a:solidFill>
                <a:srgbClr val="C00000"/>
              </a:solidFill>
              <a:latin typeface="Arial" panose="020B0604020202020204" pitchFamily="34" charset="0"/>
              <a:cs typeface="Arial" panose="020B0604020202020204" pitchFamily="34" charset="0"/>
            </a:endParaRPr>
          </a:p>
        </p:txBody>
      </p:sp>
      <p:sp>
        <p:nvSpPr>
          <p:cNvPr id="15" name="Rectangle 6"/>
          <p:cNvSpPr>
            <a:spLocks noChangeArrowheads="1"/>
          </p:cNvSpPr>
          <p:nvPr/>
        </p:nvSpPr>
        <p:spPr bwMode="auto">
          <a:xfrm>
            <a:off x="0" y="4338787"/>
            <a:ext cx="3234694"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900" i="1" dirty="0">
                <a:solidFill>
                  <a:srgbClr val="C00000"/>
                </a:solidFill>
              </a:rPr>
              <a:t>Q. Gorit, S. Nicollet et al., JT-60SA TF Coil Quench Model and Analysis: Joule Energy Estimation with </a:t>
            </a:r>
            <a:r>
              <a:rPr lang="en-US" sz="900" i="1" dirty="0" err="1">
                <a:solidFill>
                  <a:srgbClr val="C00000"/>
                </a:solidFill>
              </a:rPr>
              <a:t>SuperMagnet</a:t>
            </a:r>
            <a:r>
              <a:rPr lang="en-US" sz="900" i="1" dirty="0">
                <a:solidFill>
                  <a:srgbClr val="C00000"/>
                </a:solidFill>
              </a:rPr>
              <a:t> and STREAM, Cryogenics 2022, CHATS </a:t>
            </a:r>
            <a:r>
              <a:rPr lang="en-US" sz="900" i="1" dirty="0" smtClean="0">
                <a:solidFill>
                  <a:srgbClr val="C00000"/>
                </a:solidFill>
              </a:rPr>
              <a:t>Proceedings</a:t>
            </a:r>
            <a:endParaRPr lang="fr-FR" altLang="fr-FR" sz="900" i="1" dirty="0">
              <a:solidFill>
                <a:srgbClr val="C00000"/>
              </a:solidFill>
            </a:endParaRPr>
          </a:p>
        </p:txBody>
      </p:sp>
    </p:spTree>
    <p:extLst>
      <p:ext uri="{BB962C8B-B14F-4D97-AF65-F5344CB8AC3E}">
        <p14:creationId xmlns:p14="http://schemas.microsoft.com/office/powerpoint/2010/main" val="2499753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theme/theme1.xml><?xml version="1.0" encoding="utf-8"?>
<a:theme xmlns:a="http://schemas.openxmlformats.org/drawingml/2006/main" name="CEA_16-9_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bureautique" ma:contentTypeID="0x0101009AC65FE4C57B4241B7BB126C82049321006502EDEDC0136B40BE1694CA6DFB09E5" ma:contentTypeVersion="20" ma:contentTypeDescription="Crée un document." ma:contentTypeScope="" ma:versionID="f77b7e27e4469696f6b63b9bd60051b8">
  <xsd:schema xmlns:xsd="http://www.w3.org/2001/XMLSchema" xmlns:xs="http://www.w3.org/2001/XMLSchema" xmlns:p="http://schemas.microsoft.com/office/2006/metadata/properties" xmlns:ns1="http://schemas.microsoft.com/sharepoint/v3" xmlns:ns2="582fa2ad-bcfb-4c30-8490-7bbd511b1880" xmlns:ns3="151dffeb-2989-4a61-aef8-844a993007f8" targetNamespace="http://schemas.microsoft.com/office/2006/metadata/properties" ma:root="true" ma:fieldsID="ad4fd72acedf3599f74be16d9de689d9" ns1:_="" ns2:_="" ns3:_="">
    <xsd:import namespace="http://schemas.microsoft.com/sharepoint/v3"/>
    <xsd:import namespace="582fa2ad-bcfb-4c30-8490-7bbd511b1880"/>
    <xsd:import namespace="151dffeb-2989-4a61-aef8-844a993007f8"/>
    <xsd:element name="properties">
      <xsd:complexType>
        <xsd:sequence>
          <xsd:element name="documentManagement">
            <xsd:complexType>
              <xsd:all>
                <xsd:element ref="ns1:Language" minOccurs="0"/>
                <xsd:element ref="ns2:BackwardLinks" minOccurs="0"/>
                <xsd:element ref="ns2:ThematicsTaxHTField0" minOccurs="0"/>
                <xsd:element ref="ns3:TaxCatchAll" minOccurs="0"/>
                <xsd:element ref="ns3:TaxCatchAllLabel" minOccurs="0"/>
                <xsd:element ref="ns2:CenterAndUnitTaxHTField0" minOccurs="0"/>
                <xsd:element ref="ns3:TaxKeywordTaxHTField" minOccurs="0"/>
                <xsd:element ref="ns2:TypologyTaxHTField0" minOccurs="0"/>
                <xsd:element ref="ns2:OrganisationTaxHTField0" minOccurs="0"/>
                <xsd:element ref="ns2:PublicTaxHTField0" minOccurs="0"/>
                <xsd:element ref="ns2:Summary" minOccurs="0"/>
                <xsd:element ref="ns2:ThumbnailImage" minOccurs="0"/>
                <xsd:element ref="ns2:ThumbnailImageUrl" minOccurs="0"/>
                <xsd:element ref="ns2:BigPicture" minOccurs="0"/>
                <xsd:element ref="ns2:BigPictureUrl" minOccurs="0"/>
                <xsd:element ref="ns2:ManualDate" minOccurs="0"/>
                <xsd:element ref="ns2:Displayed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Language" ma:index="5" nillable="true" ma:displayName="Langue" ma:default="Français (France)" ma:internalName="Language">
      <xsd:simpleType>
        <xsd:union memberTypes="dms:Text">
          <xsd:simpleType>
            <xsd:restriction base="dms:Choice">
              <xsd:enumeration value="Arabe (Arabie saoudite)"/>
              <xsd:enumeration value="Bulgare (Bulgarie)"/>
              <xsd:enumeration value="Chinois (R.A.S. de Hong Kong)"/>
              <xsd:enumeration value="Chinois (République populaire de Chine)"/>
              <xsd:enumeration value="Chinois (Taïwan)"/>
              <xsd:enumeration value="Croate (Croatie)"/>
              <xsd:enumeration value="Tchèque (République tchèque)"/>
              <xsd:enumeration value="Danois (Danemark)"/>
              <xsd:enumeration value="Néerlandais (Pays-Bas)"/>
              <xsd:enumeration value="Anglais"/>
              <xsd:enumeration value="Estonien (Estonie)"/>
              <xsd:enumeration value="Finnois (Finlande)"/>
              <xsd:enumeration value="Français (France)"/>
              <xsd:enumeration value="Allemand (Allemagne)"/>
              <xsd:enumeration value="Grec (Grèce)"/>
              <xsd:enumeration value="Hébreu (Israël)"/>
              <xsd:enumeration value="Hindi (Inde)"/>
              <xsd:enumeration value="Hongrois (Hongrie)"/>
              <xsd:enumeration value="Indonésien (Indonésie)"/>
              <xsd:enumeration value="Italien (Italie)"/>
              <xsd:enumeration value="Japonais (Japon)"/>
              <xsd:enumeration value="Coréen (Corée)"/>
              <xsd:enumeration value="Letton (Lettonie)"/>
              <xsd:enumeration value="Lituanien (Lituanie)"/>
              <xsd:enumeration value="Malais (Malaisie)"/>
              <xsd:enumeration value="Norvégien (Bokmal) (Norvège)"/>
              <xsd:enumeration value="Polonais (Pologne)"/>
              <xsd:enumeration value="Portugais (Brésil)"/>
              <xsd:enumeration value="Portugais (Portugal)"/>
              <xsd:enumeration value="Roumain (Roumanie)"/>
              <xsd:enumeration value="Russe (Russie)"/>
              <xsd:enumeration value="Serbe (Latin, Serbie)"/>
              <xsd:enumeration value="Slovaque (Slovaquie)"/>
              <xsd:enumeration value="Slovène (Slovénie)"/>
              <xsd:enumeration value="Espagnol (Espagne)"/>
              <xsd:enumeration value="Suédois (Suède)"/>
              <xsd:enumeration value="Thaï (Thaïlande)"/>
              <xsd:enumeration value="Turc (Turquie)"/>
              <xsd:enumeration value="Ukrainien (Ukraine)"/>
              <xsd:enumeration value="Ourdou (République islamique du Pakistan)"/>
              <xsd:enumeration value="Vietnamien (Vietnam)"/>
            </xsd:restriction>
          </xsd:simpleType>
        </xsd:union>
      </xsd:simpleType>
    </xsd:element>
  </xsd:schema>
  <xsd:schema xmlns:xsd="http://www.w3.org/2001/XMLSchema" xmlns:xs="http://www.w3.org/2001/XMLSchema" xmlns:dms="http://schemas.microsoft.com/office/2006/documentManagement/types" xmlns:pc="http://schemas.microsoft.com/office/infopath/2007/PartnerControls" targetNamespace="582fa2ad-bcfb-4c30-8490-7bbd511b1880" elementFormDefault="qualified">
    <xsd:import namespace="http://schemas.microsoft.com/office/2006/documentManagement/types"/>
    <xsd:import namespace="http://schemas.microsoft.com/office/infopath/2007/PartnerControls"/>
    <xsd:element name="BackwardLinks" ma:index="6" nillable="true" ma:displayName="Liens entrants" ma:internalName="BackwardLinks" ma:readOnly="false">
      <xsd:simpleType>
        <xsd:restriction base="dms:Text"/>
      </xsd:simpleType>
    </xsd:element>
    <xsd:element name="ThematicsTaxHTField0" ma:index="8" nillable="true" ma:taxonomy="true" ma:internalName="ThematicsTaxHTField0" ma:taxonomyFieldName="Thematics" ma:displayName="Thématiques" ma:fieldId="{c4af68e9-307a-4318-8504-f93285936fc7}" ma:taxonomyMulti="true" ma:sspId="a6e70cbb-a60f-4600-a53f-b7ff8cffd0af" ma:termSetId="a10a44d9-d1f6-48e5-bb68-cccd1ea0729b" ma:anchorId="00000000-0000-0000-0000-000000000000" ma:open="false" ma:isKeyword="false">
      <xsd:complexType>
        <xsd:sequence>
          <xsd:element ref="pc:Terms" minOccurs="0" maxOccurs="1"/>
        </xsd:sequence>
      </xsd:complexType>
    </xsd:element>
    <xsd:element name="CenterAndUnitTaxHTField0" ma:index="12" nillable="true" ma:taxonomy="true" ma:internalName="CenterAndUnitTaxHTField0" ma:taxonomyFieldName="CenterAndUnit" ma:displayName="Centre et unité" ma:fieldId="{facf9d3d-8cf6-4fab-8f4b-dfbbe29f3a4b}" ma:taxonomyMulti="true" ma:sspId="a6e70cbb-a60f-4600-a53f-b7ff8cffd0af" ma:termSetId="88381266-4cf9-4d0f-9f66-bc7ee8b8f509" ma:anchorId="00000000-0000-0000-0000-000000000000" ma:open="false" ma:isKeyword="false">
      <xsd:complexType>
        <xsd:sequence>
          <xsd:element ref="pc:Terms" minOccurs="0" maxOccurs="1"/>
        </xsd:sequence>
      </xsd:complexType>
    </xsd:element>
    <xsd:element name="TypologyTaxHTField0" ma:index="18" nillable="true" ma:taxonomy="true" ma:internalName="TypologyTaxHTField0" ma:taxonomyFieldName="Typology" ma:displayName="Type de contenu" ma:readOnly="false" ma:default="" ma:fieldId="{fca8d298-920d-4815-a20b-c1a36091f1f7}" ma:taxonomyMulti="true" ma:sspId="a6e70cbb-a60f-4600-a53f-b7ff8cffd0af" ma:termSetId="092849f7-9260-4df9-99c4-635fefe8f60a" ma:anchorId="00000000-0000-0000-0000-000000000000" ma:open="false" ma:isKeyword="false">
      <xsd:complexType>
        <xsd:sequence>
          <xsd:element ref="pc:Terms" minOccurs="0" maxOccurs="1"/>
        </xsd:sequence>
      </xsd:complexType>
    </xsd:element>
    <xsd:element name="OrganisationTaxHTField0" ma:index="20" nillable="true" ma:taxonomy="true" ma:internalName="OrganisationTaxHTField0" ma:taxonomyFieldName="Organisation" ma:displayName="Organisation" ma:readOnly="false" ma:fieldId="{dacc8977-bae2-4cdb-ba56-0a020a4af99a}" ma:taxonomyMulti="true" ma:sspId="a6e70cbb-a60f-4600-a53f-b7ff8cffd0af" ma:termSetId="88381266-4cf9-4d0f-9f66-bc7ee8b8f509" ma:anchorId="00000000-0000-0000-0000-000000000000" ma:open="false" ma:isKeyword="false">
      <xsd:complexType>
        <xsd:sequence>
          <xsd:element ref="pc:Terms" minOccurs="0" maxOccurs="1"/>
        </xsd:sequence>
      </xsd:complexType>
    </xsd:element>
    <xsd:element name="PublicTaxHTField0" ma:index="22" nillable="true" ma:taxonomy="true" ma:internalName="PublicTaxHTField0" ma:taxonomyFieldName="Public" ma:displayName="Public" ma:readOnly="false" ma:fieldId="{7196c7f4-9f00-45cf-9674-ae6fd7f8c9dc}" ma:taxonomyMulti="true" ma:sspId="a6e70cbb-a60f-4600-a53f-b7ff8cffd0af" ma:termSetId="d1bb7582-47f0-4b95-a8a0-54d382c0433c" ma:anchorId="00000000-0000-0000-0000-000000000000" ma:open="false" ma:isKeyword="false">
      <xsd:complexType>
        <xsd:sequence>
          <xsd:element ref="pc:Terms" minOccurs="0" maxOccurs="1"/>
        </xsd:sequence>
      </xsd:complexType>
    </xsd:element>
    <xsd:element name="Summary" ma:index="24" nillable="true" ma:displayName="Résumé" ma:internalName="Summary" ma:readOnly="false">
      <xsd:simpleType>
        <xsd:restriction base="dms:Note">
          <xsd:maxLength value="255"/>
        </xsd:restriction>
      </xsd:simpleType>
    </xsd:element>
    <xsd:element name="ThumbnailImage" ma:index="25" nillable="true" ma:displayName="Imagette" ma:internalName="ThumbnailImage" ma:readOnly="false">
      <xsd:simpleType>
        <xsd:restriction base="dms:Unknown"/>
      </xsd:simpleType>
    </xsd:element>
    <xsd:element name="ThumbnailImageUrl" ma:index="26" nillable="true" ma:displayName="ThumbnailImageUrl" ma:hidden="true" ma:internalName="ThumbnailImageUrl" ma:readOnly="false" ma:showField="FALSE">
      <xsd:simpleType>
        <xsd:restriction base="dms:Text"/>
      </xsd:simpleType>
    </xsd:element>
    <xsd:element name="BigPicture" ma:index="27" nillable="true" ma:displayName="Grande image" ma:internalName="BigPicture" ma:readOnly="false">
      <xsd:simpleType>
        <xsd:restriction base="dms:Unknown"/>
      </xsd:simpleType>
    </xsd:element>
    <xsd:element name="BigPictureUrl" ma:index="28" nillable="true" ma:displayName="BigPictureUrl" ma:hidden="true" ma:internalName="BigPictureUrl" ma:readOnly="false" ma:showField="FALSE">
      <xsd:simpleType>
        <xsd:restriction base="dms:Text"/>
      </xsd:simpleType>
    </xsd:element>
    <xsd:element name="ManualDate" ma:index="29" nillable="true" ma:displayName="Date manuelle" ma:format="DateTime" ma:LCID="1036" ma:internalName="ManualDate" ma:readOnly="false">
      <xsd:simpleType>
        <xsd:restriction base="dms:DateTime"/>
      </xsd:simpleType>
    </xsd:element>
    <xsd:element name="DisplayedDate" ma:index="30" nillable="true" ma:displayName="Date affichée" ma:format="DateTime" ma:LCID="1036" ma:internalName="DisplayedDat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151dffeb-2989-4a61-aef8-844a993007f8" elementFormDefault="qualified">
    <xsd:import namespace="http://schemas.microsoft.com/office/2006/documentManagement/types"/>
    <xsd:import namespace="http://schemas.microsoft.com/office/infopath/2007/PartnerControls"/>
    <xsd:element name="TaxCatchAll" ma:index="9" nillable="true" ma:displayName="Taxonomy Catch All Column" ma:description="" ma:hidden="true" ma:list="{0d3ac70b-b933-4e26-b91d-fb6c0c0cea2a}" ma:internalName="TaxCatchAll" ma:showField="CatchAllData" ma:web="151dffeb-2989-4a61-aef8-844a993007f8">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description="" ma:hidden="true" ma:list="{0d3ac70b-b933-4e26-b91d-fb6c0c0cea2a}" ma:internalName="TaxCatchAllLabel" ma:readOnly="true" ma:showField="CatchAllDataLabel" ma:web="151dffeb-2989-4a61-aef8-844a993007f8">
      <xsd:complexType>
        <xsd:complexContent>
          <xsd:extension base="dms:MultiChoiceLookup">
            <xsd:sequence>
              <xsd:element name="Value" type="dms:Lookup" maxOccurs="unbounded" minOccurs="0" nillable="true"/>
            </xsd:sequence>
          </xsd:extension>
        </xsd:complexContent>
      </xsd:complexType>
    </xsd:element>
    <xsd:element name="TaxKeywordTaxHTField" ma:index="14" nillable="true" ma:taxonomy="true" ma:internalName="TaxKeywordTaxHTField" ma:taxonomyFieldName="TaxKeyword" ma:displayName="Mots clés d’entreprise" ma:fieldId="{23f27201-bee3-471e-b2e7-b64fd8b7ca38}" ma:taxonomyMulti="true" ma:sspId="a6e70cbb-a60f-4600-a53f-b7ff8cffd0af" ma:termSetId="00000000-0000-0000-0000-000000000000" ma:anchorId="00000000-0000-0000-0000-000000000000" ma:open="true" ma:isKeyword="tru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1" ma:displayName="Type de contenu"/>
        <xsd:element ref="dc:title" minOccurs="0" maxOccurs="1" ma:index="1"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spe:Receivers xmlns:spe="http://schemas.microsoft.com/sharepoint/events">
  <Receiver>
    <Name>Office document_ItemAdded</Name>
    <Synchronization>Synchronous</Synchronization>
    <Type>10001</Type>
    <SequenceNumber>11001</SequenceNumber>
    <Url/>
    <Assembly>CEA.I2I.Web.Core, Version=1.0.0.0, Culture=neutral, PublicKeyToken=39d5d856cb1a3e17</Assembly>
    <Class>CEA.I2I.Web.Core.Receivers.OfficeDocumentEventReceiver</Class>
    <Data/>
    <Filter/>
  </Receiver>
  <Receiver>
    <Name>Office document_ItemUpdated</Name>
    <Synchronization>Synchronous</Synchronization>
    <Type>10002</Type>
    <SequenceNumber>11001</SequenceNumber>
    <Url/>
    <Assembly>CEA.I2I.Web.Core, Version=1.0.0.0, Culture=neutral, PublicKeyToken=39d5d856cb1a3e17</Assembly>
    <Class>CEA.I2I.Web.Core.Receivers.OfficeDocumentEventReceiver</Class>
    <Data/>
    <Filter/>
  </Receiver>
</spe:Receivers>
</file>

<file path=customXml/item4.xml><?xml version="1.0" encoding="utf-8"?>
<p:properties xmlns:p="http://schemas.microsoft.com/office/2006/metadata/properties" xmlns:xsi="http://www.w3.org/2001/XMLSchema-instance" xmlns:pc="http://schemas.microsoft.com/office/infopath/2007/PartnerControls">
  <documentManagement>
    <ThematicsTaxHTField0 xmlns="582fa2ad-bcfb-4c30-8490-7bbd511b1880">
      <Terms xmlns="http://schemas.microsoft.com/office/infopath/2007/PartnerControls"/>
    </ThematicsTaxHTField0>
    <OrganisationTaxHTField0 xmlns="582fa2ad-bcfb-4c30-8490-7bbd511b1880">
      <Terms xmlns="http://schemas.microsoft.com/office/infopath/2007/PartnerControls"/>
    </OrganisationTaxHTField0>
    <Language xmlns="http://schemas.microsoft.com/sharepoint/v3">Français (France)</Language>
    <BackwardLinks xmlns="582fa2ad-bcfb-4c30-8490-7bbd511b1880">3</BackwardLinks>
    <ThumbnailImage xmlns="582fa2ad-bcfb-4c30-8490-7bbd511b1880" xsi:nil="true"/>
    <PublicTaxHTField0 xmlns="582fa2ad-bcfb-4c30-8490-7bbd511b1880">
      <Terms xmlns="http://schemas.microsoft.com/office/infopath/2007/PartnerControls"/>
    </PublicTaxHTField0>
    <CenterAndUnitTaxHTField0 xmlns="582fa2ad-bcfb-4c30-8490-7bbd511b1880">
      <Terms xmlns="http://schemas.microsoft.com/office/infopath/2007/PartnerControls"/>
    </CenterAndUnitTaxHTField0>
    <BigPicture xmlns="582fa2ad-bcfb-4c30-8490-7bbd511b1880" xsi:nil="true"/>
    <BigPictureUrl xmlns="582fa2ad-bcfb-4c30-8490-7bbd511b1880" xsi:nil="true"/>
    <Summary xmlns="582fa2ad-bcfb-4c30-8490-7bbd511b1880" xsi:nil="true"/>
    <ManualDate xmlns="582fa2ad-bcfb-4c30-8490-7bbd511b1880" xsi:nil="true"/>
    <TaxCatchAll xmlns="151dffeb-2989-4a61-aef8-844a993007f8"/>
    <DisplayedDate xmlns="582fa2ad-bcfb-4c30-8490-7bbd511b1880">2019-04-17T06:15:53+00:00</DisplayedDate>
    <TaxKeywordTaxHTField xmlns="151dffeb-2989-4a61-aef8-844a993007f8">
      <Terms xmlns="http://schemas.microsoft.com/office/infopath/2007/PartnerControls"/>
    </TaxKeywordTaxHTField>
    <ThumbnailImageUrl xmlns="582fa2ad-bcfb-4c30-8490-7bbd511b1880" xsi:nil="true"/>
    <TypologyTaxHTField0 xmlns="582fa2ad-bcfb-4c30-8490-7bbd511b1880">
      <Terms xmlns="http://schemas.microsoft.com/office/infopath/2007/PartnerControls"/>
    </TypologyTaxHTField0>
  </documentManagement>
</p:properties>
</file>

<file path=customXml/itemProps1.xml><?xml version="1.0" encoding="utf-8"?>
<ds:datastoreItem xmlns:ds="http://schemas.openxmlformats.org/officeDocument/2006/customXml" ds:itemID="{750462B3-9A96-4969-944C-3FD5D34B9F22}">
  <ds:schemaRefs>
    <ds:schemaRef ds:uri="http://schemas.microsoft.com/sharepoint/v3/contenttype/forms"/>
  </ds:schemaRefs>
</ds:datastoreItem>
</file>

<file path=customXml/itemProps2.xml><?xml version="1.0" encoding="utf-8"?>
<ds:datastoreItem xmlns:ds="http://schemas.openxmlformats.org/officeDocument/2006/customXml" ds:itemID="{5ECA3F45-95D7-4F47-83C8-C7D1B5E1357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582fa2ad-bcfb-4c30-8490-7bbd511b1880"/>
    <ds:schemaRef ds:uri="151dffeb-2989-4a61-aef8-844a993007f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0AB19F0-E1D2-4AA8-B9D8-58A40270FC2F}">
  <ds:schemaRefs>
    <ds:schemaRef ds:uri="http://schemas.microsoft.com/sharepoint/events"/>
  </ds:schemaRefs>
</ds:datastoreItem>
</file>

<file path=customXml/itemProps4.xml><?xml version="1.0" encoding="utf-8"?>
<ds:datastoreItem xmlns:ds="http://schemas.openxmlformats.org/officeDocument/2006/customXml" ds:itemID="{542492A5-15B4-4259-AB42-2F736A830ACF}">
  <ds:schemaRefs>
    <ds:schemaRef ds:uri="http://purl.org/dc/dcmitype/"/>
    <ds:schemaRef ds:uri="http://schemas.microsoft.com/office/2006/documentManagement/types"/>
    <ds:schemaRef ds:uri="http://purl.org/dc/elements/1.1/"/>
    <ds:schemaRef ds:uri="http://schemas.microsoft.com/office/2006/metadata/properties"/>
    <ds:schemaRef ds:uri="http://schemas.microsoft.com/office/infopath/2007/PartnerControls"/>
    <ds:schemaRef ds:uri="http://schemas.microsoft.com/sharepoint/v3"/>
    <ds:schemaRef ds:uri="http://purl.org/dc/terms/"/>
    <ds:schemaRef ds:uri="582fa2ad-bcfb-4c30-8490-7bbd511b1880"/>
    <ds:schemaRef ds:uri="http://schemas.openxmlformats.org/package/2006/metadata/core-properties"/>
    <ds:schemaRef ds:uri="151dffeb-2989-4a61-aef8-844a993007f8"/>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53254</TotalTime>
  <Words>4414</Words>
  <Application>Microsoft Office PowerPoint</Application>
  <PresentationFormat>Affichage à l'écran (16:9)</PresentationFormat>
  <Paragraphs>406</Paragraphs>
  <Slides>23</Slides>
  <Notes>6</Notes>
  <HiddenSlides>0</HiddenSlides>
  <MMClips>0</MMClips>
  <ScaleCrop>false</ScaleCrop>
  <HeadingPairs>
    <vt:vector size="6" baseType="variant">
      <vt:variant>
        <vt:lpstr>Polices utilisées</vt:lpstr>
      </vt:variant>
      <vt:variant>
        <vt:i4>10</vt:i4>
      </vt:variant>
      <vt:variant>
        <vt:lpstr>Thème</vt:lpstr>
      </vt:variant>
      <vt:variant>
        <vt:i4>1</vt:i4>
      </vt:variant>
      <vt:variant>
        <vt:lpstr>Titres des diapositives</vt:lpstr>
      </vt:variant>
      <vt:variant>
        <vt:i4>23</vt:i4>
      </vt:variant>
    </vt:vector>
  </HeadingPairs>
  <TitlesOfParts>
    <vt:vector size="34" baseType="lpstr">
      <vt:lpstr>ＭＳ Ｐゴシック</vt:lpstr>
      <vt:lpstr>Arial</vt:lpstr>
      <vt:lpstr>Arial Unicode MS</vt:lpstr>
      <vt:lpstr>Calibri</vt:lpstr>
      <vt:lpstr>Cambria Math</vt:lpstr>
      <vt:lpstr>MS Mincho</vt:lpstr>
      <vt:lpstr>Symbol</vt:lpstr>
      <vt:lpstr>Times</vt:lpstr>
      <vt:lpstr>Times New Roman</vt:lpstr>
      <vt:lpstr>Wingdings</vt:lpstr>
      <vt:lpstr>CEA_16-9_template</vt:lpstr>
      <vt:lpstr>Présentation PowerPoint</vt:lpstr>
      <vt:lpstr>JT-60SA TF COIL AND QUENCH IN CICC</vt:lpstr>
      <vt:lpstr>Présentation PowerPoint</vt:lpstr>
      <vt:lpstr>Présentation PowerPoint</vt:lpstr>
      <vt:lpstr>Présentation PowerPoint</vt:lpstr>
      <vt:lpstr>Présentation PowerPoint</vt:lpstr>
      <vt:lpstr>STREAM MODEL</vt:lpstr>
      <vt:lpstr>CEA TOOL - SUPERMAGNET</vt:lpstr>
      <vt:lpstr>SUMMARY - TFC02 ACCEPTANCE QUENCH TEST RESULTS:  THERMOHYDRAULICAL &amp; ELECTRICAL WITH SUPERMAGNET &amp; STREAM CALCULATIONS</vt:lpstr>
      <vt:lpstr>CONCLUSION THERMOHYDRAULICS MODELS:  PREPARATION OF JT-60SA OPERATION</vt:lpstr>
      <vt:lpstr>CONCLUSION THERMOHYDRAULICS MODELS:  JT-60SA QUENCH ANALYSIS, SAFETY &amp; AVAILABILITY</vt:lpstr>
      <vt:lpstr>Merci de votre attention</vt:lpstr>
      <vt:lpstr>SUPERMAGNET CODE</vt:lpstr>
      <vt:lpstr>JT-60SA TFC THEA CODE &amp; MODELS</vt:lpstr>
      <vt:lpstr>JT-60SA TFC FLOWER CODE &amp; MODELS</vt:lpstr>
      <vt:lpstr>STREAM MODEL</vt:lpstr>
      <vt:lpstr>SUMMARY - ATA’S COMPLEMENTARY TESTS MEASUREMENTS ANALYSES</vt:lpstr>
      <vt:lpstr>SUMMARY - ACCEPTANCE &amp; COMPLEMENATRY QUENCH TESTS (TFC11 &amp; TFC02): THERMAL-HYDRAULICS RESULTS (Measurements with SuperMagnet &amp; STREAM)</vt:lpstr>
      <vt:lpstr>Présentation PowerPoint</vt:lpstr>
      <vt:lpstr>Présentation PowerPoint</vt:lpstr>
      <vt:lpstr>Présentation PowerPoint</vt:lpstr>
      <vt:lpstr>CONCLUSION : SUPERMAGNET &amp; STREAM QUENCH MODELS WEST TFC QUENCH &amp; JT-60SA CTF ACCEPTANCE &amp; COMPLEMENATRY TESTS MODELS</vt:lpstr>
      <vt:lpstr>CONCLUSION THERMOHYDRAULICS MODELS:  JT-60SA WPSA WORK PLAN (2023-2025)</vt:lpstr>
    </vt:vector>
  </TitlesOfParts>
  <Company>CEA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GUILLAUME Nathalie</dc:creator>
  <cp:lastModifiedBy>NICOLLET Sylvie 139640</cp:lastModifiedBy>
  <cp:revision>672</cp:revision>
  <cp:lastPrinted>2022-08-29T11:57:55Z</cp:lastPrinted>
  <dcterms:created xsi:type="dcterms:W3CDTF">2019-03-22T09:49:44Z</dcterms:created>
  <dcterms:modified xsi:type="dcterms:W3CDTF">2022-09-06T08:13:37Z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2ICODE">
    <vt:lpwstr>WEB</vt:lpwstr>
  </property>
  <property fmtid="{D5CDD505-2E9C-101B-9397-08002B2CF9AE}" pid="3" name="TaxKeyword">
    <vt:lpwstr/>
  </property>
  <property fmtid="{D5CDD505-2E9C-101B-9397-08002B2CF9AE}" pid="4" name="WebApplicationID">
    <vt:lpwstr>3f72b11a-dedf-47a1-b48a-dfd7b45017bd</vt:lpwstr>
  </property>
  <property fmtid="{D5CDD505-2E9C-101B-9397-08002B2CF9AE}" pid="5" name="I2ISITECODE">
    <vt:lpwstr/>
  </property>
  <property fmtid="{D5CDD505-2E9C-101B-9397-08002B2CF9AE}" pid="6" name="ContentTypeId">
    <vt:lpwstr>0x0101009AC65FE4C57B4241B7BB126C82049321006502EDEDC0136B40BE1694CA6DFB09E5</vt:lpwstr>
  </property>
  <property fmtid="{D5CDD505-2E9C-101B-9397-08002B2CF9AE}" pid="7" name="Thematics">
    <vt:lpwstr/>
  </property>
  <property fmtid="{D5CDD505-2E9C-101B-9397-08002B2CF9AE}" pid="8" name="Organisation">
    <vt:lpwstr/>
  </property>
  <property fmtid="{D5CDD505-2E9C-101B-9397-08002B2CF9AE}" pid="9" name="Public">
    <vt:lpwstr/>
  </property>
  <property fmtid="{D5CDD505-2E9C-101B-9397-08002B2CF9AE}" pid="10" name="Typology">
    <vt:lpwstr/>
  </property>
  <property fmtid="{D5CDD505-2E9C-101B-9397-08002B2CF9AE}" pid="11" name="CenterAndUnit">
    <vt:lpwstr/>
  </property>
</Properties>
</file>