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6" r:id="rId2"/>
    <p:sldId id="257" r:id="rId3"/>
    <p:sldId id="410" r:id="rId4"/>
    <p:sldId id="271" r:id="rId5"/>
    <p:sldId id="408" r:id="rId6"/>
    <p:sldId id="272" r:id="rId7"/>
  </p:sldIdLst>
  <p:sldSz cx="9144000" cy="5143500" type="screen16x9"/>
  <p:notesSz cx="7099300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32FF"/>
    <a:srgbClr val="003399"/>
    <a:srgbClr val="E3E3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 autoAdjust="0"/>
    <p:restoredTop sz="96327" autoAdjust="0"/>
  </p:normalViewPr>
  <p:slideViewPr>
    <p:cSldViewPr showGuides="1">
      <p:cViewPr varScale="1">
        <p:scale>
          <a:sx n="120" d="100"/>
          <a:sy n="120" d="100"/>
        </p:scale>
        <p:origin x="200" y="90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85" d="100"/>
          <a:sy n="85" d="100"/>
        </p:scale>
        <p:origin x="-3834" y="-96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GB" dirty="0">
              <a:latin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15B2C45A-E869-45FE-B529-AF49C0F3C669}" type="datetimeFigureOut">
              <a:rPr lang="en-GB" smtClean="0">
                <a:latin typeface="Arial" panose="020B0604020202020204" pitchFamily="34" charset="0"/>
              </a:rPr>
              <a:pPr/>
              <a:t>06/09/2022</a:t>
            </a:fld>
            <a:endParaRPr lang="en-GB" dirty="0">
              <a:latin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GB" dirty="0">
              <a:latin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A1166760-0E69-430F-A97F-08802152DB5E}" type="slidenum">
              <a:rPr lang="en-GB" smtClean="0">
                <a:latin typeface="Arial" panose="020B0604020202020204" pitchFamily="34" charset="0"/>
              </a:rPr>
              <a:pPr/>
              <a:t>‹#›</a:t>
            </a:fld>
            <a:endParaRPr lang="en-GB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36496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>
                <a:latin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>
                <a:latin typeface="Arial" panose="020B0604020202020204" pitchFamily="34" charset="0"/>
              </a:defRPr>
            </a:lvl1pPr>
          </a:lstStyle>
          <a:p>
            <a:fld id="{F93E6C17-F35F-4654-8DE9-B693AC206066}" type="datetimeFigureOut">
              <a:rPr lang="en-GB" smtClean="0"/>
              <a:pPr/>
              <a:t>06/09/2022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>
                <a:latin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>
                <a:latin typeface="Arial" panose="020B0604020202020204" pitchFamily="34" charset="0"/>
              </a:defRPr>
            </a:lvl1pPr>
          </a:lstStyle>
          <a:p>
            <a:fld id="{49027E0A-1465-4A40-B1D5-9126D49509F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33482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95536" y="1761660"/>
            <a:ext cx="8496944" cy="972108"/>
          </a:xfrm>
        </p:spPr>
        <p:txBody>
          <a:bodyPr>
            <a:noAutofit/>
          </a:bodyPr>
          <a:lstStyle>
            <a:lvl1pPr algn="l">
              <a:defRPr sz="3500" b="1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95536" y="3219822"/>
            <a:ext cx="4392488" cy="324036"/>
          </a:xfrm>
        </p:spPr>
        <p:txBody>
          <a:bodyPr>
            <a:normAutofit/>
          </a:bodyPr>
          <a:lstStyle>
            <a:lvl1pPr marL="0" indent="0" algn="l">
              <a:buNone/>
              <a:defRPr sz="22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Name </a:t>
            </a:r>
            <a:r>
              <a:rPr lang="en-US"/>
              <a:t>of presenter</a:t>
            </a:r>
            <a:endParaRPr lang="en-US" dirty="0"/>
          </a:p>
        </p:txBody>
      </p:sp>
      <p:sp>
        <p:nvSpPr>
          <p:cNvPr id="5" name="AutoShape 2" descr="https://idw-online.de/pages/de/institutionlogo921"/>
          <p:cNvSpPr>
            <a:spLocks noChangeAspect="1" noChangeArrowheads="1"/>
          </p:cNvSpPr>
          <p:nvPr userDrawn="1"/>
        </p:nvSpPr>
        <p:spPr bwMode="auto">
          <a:xfrm>
            <a:off x="155576" y="-342900"/>
            <a:ext cx="1076325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Picture Placeholder 10"/>
          <p:cNvSpPr>
            <a:spLocks noGrp="1"/>
          </p:cNvSpPr>
          <p:nvPr>
            <p:ph type="pic" sz="quarter" idx="10" hasCustomPrompt="1"/>
          </p:nvPr>
        </p:nvSpPr>
        <p:spPr>
          <a:xfrm>
            <a:off x="395537" y="4268763"/>
            <a:ext cx="1295375" cy="679252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Logo of presenter</a:t>
            </a:r>
            <a:endParaRPr lang="en-GB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5724129" y="4245936"/>
            <a:ext cx="3168352" cy="70207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18230283" y="30189672"/>
            <a:ext cx="9924896" cy="1336231"/>
            <a:chOff x="18230283" y="40396912"/>
            <a:chExt cx="9924896" cy="1781641"/>
          </a:xfrm>
        </p:grpSpPr>
        <p:sp>
          <p:nvSpPr>
            <p:cNvPr id="10" name="Rectangle 9"/>
            <p:cNvSpPr/>
            <p:nvPr userDrawn="1"/>
          </p:nvSpPr>
          <p:spPr bwMode="auto">
            <a:xfrm>
              <a:off x="18230283" y="40400268"/>
              <a:ext cx="2575295" cy="1778285"/>
            </a:xfrm>
            <a:prstGeom prst="rect">
              <a:avLst/>
            </a:prstGeom>
            <a:solidFill>
              <a:srgbClr val="05399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1719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8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13" name="Picture 12" descr="EuropeanFlag-stars.eps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801564" y="40396912"/>
              <a:ext cx="9353615" cy="1781641"/>
            </a:xfrm>
            <a:prstGeom prst="rect">
              <a:avLst/>
            </a:prstGeom>
          </p:spPr>
        </p:pic>
      </p:grpSp>
      <p:grpSp>
        <p:nvGrpSpPr>
          <p:cNvPr id="14" name="Group 13"/>
          <p:cNvGrpSpPr/>
          <p:nvPr userDrawn="1"/>
        </p:nvGrpSpPr>
        <p:grpSpPr>
          <a:xfrm>
            <a:off x="18382683" y="30303972"/>
            <a:ext cx="9924896" cy="1336231"/>
            <a:chOff x="18230283" y="40396912"/>
            <a:chExt cx="9924896" cy="1781641"/>
          </a:xfrm>
        </p:grpSpPr>
        <p:sp>
          <p:nvSpPr>
            <p:cNvPr id="15" name="Rectangle 14"/>
            <p:cNvSpPr/>
            <p:nvPr userDrawn="1"/>
          </p:nvSpPr>
          <p:spPr bwMode="auto">
            <a:xfrm>
              <a:off x="18230283" y="40400268"/>
              <a:ext cx="2575295" cy="1778285"/>
            </a:xfrm>
            <a:prstGeom prst="rect">
              <a:avLst/>
            </a:prstGeom>
            <a:solidFill>
              <a:srgbClr val="05399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1719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8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16" name="Picture 15" descr="EuropeanFlag-stars.eps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801564" y="40396912"/>
              <a:ext cx="9353615" cy="1781641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 userDrawn="1"/>
        </p:nvGrpSpPr>
        <p:grpSpPr>
          <a:xfrm>
            <a:off x="18535083" y="30418272"/>
            <a:ext cx="9924896" cy="1336231"/>
            <a:chOff x="18230283" y="40396912"/>
            <a:chExt cx="9924896" cy="1781641"/>
          </a:xfrm>
        </p:grpSpPr>
        <p:sp>
          <p:nvSpPr>
            <p:cNvPr id="18" name="Rectangle 17"/>
            <p:cNvSpPr/>
            <p:nvPr userDrawn="1"/>
          </p:nvSpPr>
          <p:spPr bwMode="auto">
            <a:xfrm>
              <a:off x="18230283" y="40400268"/>
              <a:ext cx="2575295" cy="1778285"/>
            </a:xfrm>
            <a:prstGeom prst="rect">
              <a:avLst/>
            </a:prstGeom>
            <a:solidFill>
              <a:srgbClr val="05399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1719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8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19" name="Picture 18" descr="EuropeanFlag-stars.eps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801564" y="40396912"/>
              <a:ext cx="9353615" cy="1781641"/>
            </a:xfrm>
            <a:prstGeom prst="rect">
              <a:avLst/>
            </a:prstGeom>
          </p:spPr>
        </p:pic>
      </p:grpSp>
      <p:grpSp>
        <p:nvGrpSpPr>
          <p:cNvPr id="20" name="Group 19"/>
          <p:cNvGrpSpPr/>
          <p:nvPr userDrawn="1"/>
        </p:nvGrpSpPr>
        <p:grpSpPr>
          <a:xfrm>
            <a:off x="18687483" y="30532572"/>
            <a:ext cx="9924896" cy="1336231"/>
            <a:chOff x="18230283" y="40396912"/>
            <a:chExt cx="9924896" cy="1781641"/>
          </a:xfrm>
        </p:grpSpPr>
        <p:sp>
          <p:nvSpPr>
            <p:cNvPr id="21" name="Rectangle 20"/>
            <p:cNvSpPr/>
            <p:nvPr userDrawn="1"/>
          </p:nvSpPr>
          <p:spPr bwMode="auto">
            <a:xfrm>
              <a:off x="18230283" y="40400268"/>
              <a:ext cx="2575295" cy="1778285"/>
            </a:xfrm>
            <a:prstGeom prst="rect">
              <a:avLst/>
            </a:prstGeom>
            <a:solidFill>
              <a:srgbClr val="05399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1719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8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22" name="Picture 21" descr="EuropeanFlag-stars.eps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801564" y="40396912"/>
              <a:ext cx="9353615" cy="1781641"/>
            </a:xfrm>
            <a:prstGeom prst="rect">
              <a:avLst/>
            </a:prstGeom>
          </p:spPr>
        </p:pic>
      </p:grpSp>
      <p:pic>
        <p:nvPicPr>
          <p:cNvPr id="24" name="Bild 7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4176000"/>
          </a:xfrm>
          <a:prstGeom prst="rect">
            <a:avLst/>
          </a:prstGeom>
        </p:spPr>
      </p:pic>
      <p:pic>
        <p:nvPicPr>
          <p:cNvPr id="25" name="Bild 13" descr="EU_und_Text.jp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6096" y="4320000"/>
            <a:ext cx="3456384" cy="649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2950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514350"/>
          </a:xfrm>
          <a:prstGeom prst="rect">
            <a:avLst/>
          </a:prstGeom>
          <a:solidFill>
            <a:srgbClr val="E3E3E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effectLst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150"/>
            <a:ext cx="7543800" cy="342900"/>
          </a:xfrm>
        </p:spPr>
        <p:txBody>
          <a:bodyPr>
            <a:noAutofit/>
          </a:bodyPr>
          <a:lstStyle>
            <a:lvl1pPr algn="l">
              <a:lnSpc>
                <a:spcPts val="3200"/>
              </a:lnSpc>
              <a:defRPr sz="32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9582"/>
            <a:ext cx="8229600" cy="3672408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Font typeface="Arial" panose="020B0604020202020204" pitchFamily="34" charset="0"/>
              <a:buChar char="•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7544" y="4908928"/>
            <a:ext cx="8240228" cy="201104"/>
          </a:xfrm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r"/>
            <a:r>
              <a:rPr lang="en-GB" dirty="0"/>
              <a:t>Name of presenter | Conference | Venue | Date </a:t>
            </a:r>
            <a:r>
              <a:rPr lang="en-GB"/>
              <a:t>| Page </a:t>
            </a:r>
            <a:fld id="{6A6D9FA1-99C7-4910-8E32-B85D378B0060}" type="slidenum">
              <a:rPr lang="en-GB" smtClean="0"/>
              <a:pPr algn="r"/>
              <a:t>‹#›</a:t>
            </a:fld>
            <a:endParaRPr lang="en-GB" dirty="0"/>
          </a:p>
        </p:txBody>
      </p:sp>
      <p:pic>
        <p:nvPicPr>
          <p:cNvPr id="7" name="Picture 6" descr="EurofusionDisc.eps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6416" y="70180"/>
            <a:ext cx="367958" cy="373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975160"/>
      </p:ext>
    </p:extLst>
  </p:cSld>
  <p:clrMapOvr>
    <a:masterClrMapping/>
  </p:clrMapOvr>
  <p:hf sldNum="0" hd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AEB1851A-CFBC-47C7-80F8-04FF84B1759D}" type="datetimeFigureOut">
              <a:rPr lang="en-GB" smtClean="0"/>
              <a:pPr/>
              <a:t>06/09/2022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6A6D9FA1-99C7-4910-8E32-B85D378B006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6642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504" y="3003798"/>
            <a:ext cx="5112568" cy="1200329"/>
          </a:xfrm>
        </p:spPr>
        <p:txBody>
          <a:bodyPr>
            <a:normAutofit/>
          </a:bodyPr>
          <a:lstStyle/>
          <a:p>
            <a:r>
              <a:rPr lang="en-US" sz="1400" dirty="0"/>
              <a:t>G. De Tommasi</a:t>
            </a:r>
            <a:r>
              <a:rPr lang="en-US" sz="1400" baseline="30000" dirty="0"/>
              <a:t>1,2 </a:t>
            </a:r>
            <a:br>
              <a:rPr lang="en-US" sz="1400" baseline="30000" dirty="0"/>
            </a:br>
            <a:r>
              <a:rPr lang="en-US" sz="1400" b="0" dirty="0"/>
              <a:t>on behalf of the CREATE team</a:t>
            </a:r>
            <a:endParaRPr lang="en-US" sz="1400" baseline="30000" dirty="0"/>
          </a:p>
          <a:p>
            <a:endParaRPr lang="en-US" sz="1050" b="0" baseline="30000" dirty="0"/>
          </a:p>
          <a:p>
            <a:r>
              <a:rPr lang="en-US" sz="1050" b="0" baseline="30000" dirty="0"/>
              <a:t>1</a:t>
            </a:r>
            <a:r>
              <a:rPr lang="en-US" sz="1050" b="0" dirty="0"/>
              <a:t>Consorzio CREATE</a:t>
            </a:r>
          </a:p>
          <a:p>
            <a:r>
              <a:rPr lang="en-US" sz="1050" b="0" baseline="30000" dirty="0"/>
              <a:t>2</a:t>
            </a:r>
            <a:r>
              <a:rPr lang="en-US" sz="1050" b="0" dirty="0"/>
              <a:t>Department of Electrical Engineering and Information Technology, University of Naples Federico II, Italy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3A575D9-4B2C-9547-A865-6D57039CF7B9}"/>
              </a:ext>
            </a:extLst>
          </p:cNvPr>
          <p:cNvSpPr/>
          <p:nvPr/>
        </p:nvSpPr>
        <p:spPr>
          <a:xfrm>
            <a:off x="5220072" y="4299942"/>
            <a:ext cx="3890885" cy="6850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11F0D9A-94BA-EE48-9317-87017801B2B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8750" y="4295410"/>
            <a:ext cx="3627746" cy="74415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AEB95C9-8A4A-374F-84D7-550A7671B92F}"/>
              </a:ext>
            </a:extLst>
          </p:cNvPr>
          <p:cNvSpPr/>
          <p:nvPr/>
        </p:nvSpPr>
        <p:spPr>
          <a:xfrm>
            <a:off x="220612" y="1833839"/>
            <a:ext cx="51867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Equilibrium control – Plan for 2023</a:t>
            </a:r>
            <a:br>
              <a:rPr lang="en-US" sz="2400" b="1" dirty="0"/>
            </a:br>
            <a:r>
              <a:rPr lang="en-US" sz="2400" b="1" dirty="0"/>
              <a:t>7</a:t>
            </a:r>
            <a:r>
              <a:rPr lang="en-US" b="1" dirty="0"/>
              <a:t> Sep 2022</a:t>
            </a:r>
            <a:endParaRPr lang="en-GB" sz="2400" dirty="0"/>
          </a:p>
        </p:txBody>
      </p:sp>
      <p:pic>
        <p:nvPicPr>
          <p:cNvPr id="7" name="Picture 17">
            <a:extLst>
              <a:ext uri="{FF2B5EF4-FFF2-40B4-BE49-F238E27FC236}">
                <a16:creationId xmlns:a16="http://schemas.microsoft.com/office/drawing/2014/main" id="{C4D7329C-809C-6049-8793-0FF88984B6A9}"/>
              </a:ext>
            </a:extLst>
          </p:cNvPr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0612" y="4352370"/>
            <a:ext cx="576063" cy="576064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CFCCC64-5162-DF47-80F4-493FA8E6C7E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5068" y="4395316"/>
            <a:ext cx="1977028" cy="50793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80F60FF-A512-9C49-8EEC-9AD63EB0A66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45416" y="4374017"/>
            <a:ext cx="2089584" cy="60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4029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14E475-EE82-674E-B1E7-B5E871AB27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3478"/>
            <a:ext cx="7543800" cy="342900"/>
          </a:xfrm>
        </p:spPr>
        <p:txBody>
          <a:bodyPr/>
          <a:lstStyle/>
          <a:p>
            <a:r>
              <a:rPr lang="en-US" dirty="0"/>
              <a:t>Contents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B5B9B4-FA2C-C24A-9352-55D0348EAD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735546"/>
            <a:ext cx="8229600" cy="3672408"/>
          </a:xfrm>
        </p:spPr>
        <p:txBody>
          <a:bodyPr/>
          <a:lstStyle/>
          <a:p>
            <a:r>
              <a:rPr lang="en-GB" dirty="0"/>
              <a:t>Tools available in EU</a:t>
            </a:r>
          </a:p>
          <a:p>
            <a:r>
              <a:rPr lang="en-GB" dirty="0"/>
              <a:t>Activities in support to IC 2020-2021</a:t>
            </a:r>
          </a:p>
          <a:p>
            <a:r>
              <a:rPr lang="en-GB" dirty="0"/>
              <a:t>2022 activities and plan for 2023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12EB9C-9C46-5648-9ED8-3AA022462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 dirty="0"/>
              <a:t>G. De </a:t>
            </a:r>
            <a:r>
              <a:rPr lang="en-GB" dirty="0" err="1"/>
              <a:t>Tommasi</a:t>
            </a:r>
            <a:r>
              <a:rPr lang="en-GB" dirty="0"/>
              <a:t> | Equilibrium control | 7 Sep 2022 | Page </a:t>
            </a:r>
            <a:fld id="{6A6D9FA1-99C7-4910-8E32-B85D378B0060}" type="slidenum">
              <a:rPr lang="en-GB" smtClean="0"/>
              <a:pPr algn="r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901946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14E475-EE82-674E-B1E7-B5E871AB27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3478"/>
            <a:ext cx="7543800" cy="342900"/>
          </a:xfrm>
        </p:spPr>
        <p:txBody>
          <a:bodyPr/>
          <a:lstStyle/>
          <a:p>
            <a:r>
              <a:rPr lang="en-US" dirty="0"/>
              <a:t>Context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12EB9C-9C46-5648-9ED8-3AA022462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 dirty="0"/>
              <a:t>G. De </a:t>
            </a:r>
            <a:r>
              <a:rPr lang="en-GB" dirty="0" err="1"/>
              <a:t>Tommasi</a:t>
            </a:r>
            <a:r>
              <a:rPr lang="en-GB" dirty="0"/>
              <a:t> | Equilibrium control | 7 Sep 2022 | Page </a:t>
            </a:r>
            <a:fld id="{6A6D9FA1-99C7-4910-8E32-B85D378B0060}" type="slidenum">
              <a:rPr lang="en-GB" smtClean="0"/>
              <a:pPr algn="r"/>
              <a:t>3</a:t>
            </a:fld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A8D4D38-224E-3E28-9E6B-4604935B2D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699542"/>
            <a:ext cx="8229600" cy="936104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Collaboration with QST on Equilibrium control has been not very effective during IC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EE76C56-7975-DE99-FB97-1B4A39D95D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676" y="1493376"/>
            <a:ext cx="4678288" cy="2156748"/>
          </a:xfrm>
          <a:prstGeom prst="rect">
            <a:avLst/>
          </a:prstGeom>
        </p:spPr>
      </p:pic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929A14DC-4AD6-091C-AE13-01D4CB4538CE}"/>
              </a:ext>
            </a:extLst>
          </p:cNvPr>
          <p:cNvSpPr/>
          <p:nvPr/>
        </p:nvSpPr>
        <p:spPr>
          <a:xfrm>
            <a:off x="323528" y="3003798"/>
            <a:ext cx="4318248" cy="360040"/>
          </a:xfrm>
          <a:prstGeom prst="round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6CDF7DD-DC9B-4B58-C5F4-A101AAB183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9762" y="1059582"/>
            <a:ext cx="4266734" cy="197250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6789BCB-F125-3F92-438D-2C6B085CB3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8024" y="3003798"/>
            <a:ext cx="3886200" cy="189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782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14E475-EE82-674E-B1E7-B5E871AB27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93718"/>
            <a:ext cx="7543800" cy="342900"/>
          </a:xfrm>
        </p:spPr>
        <p:txBody>
          <a:bodyPr/>
          <a:lstStyle/>
          <a:p>
            <a:r>
              <a:rPr lang="en-GB" sz="2000" dirty="0"/>
              <a:t>Tools for Plasma Magnetic Control Design &amp; Validation</a:t>
            </a:r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DBFDFA5E-A367-9603-AF39-812ABA98A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7544" y="4908928"/>
            <a:ext cx="8240228" cy="201104"/>
          </a:xfrm>
        </p:spPr>
        <p:txBody>
          <a:bodyPr/>
          <a:lstStyle/>
          <a:p>
            <a:pPr algn="r"/>
            <a:r>
              <a:rPr lang="en-GB" dirty="0"/>
              <a:t>G. De </a:t>
            </a:r>
            <a:r>
              <a:rPr lang="en-GB" dirty="0" err="1"/>
              <a:t>Tommasi</a:t>
            </a:r>
            <a:r>
              <a:rPr lang="en-GB" dirty="0"/>
              <a:t> | Equilibrium control | 7 Sep 2022 | Page </a:t>
            </a:r>
            <a:fld id="{6A6D9FA1-99C7-4910-8E32-B85D378B0060}" type="slidenum">
              <a:rPr lang="en-GB" smtClean="0"/>
              <a:pPr algn="r"/>
              <a:t>4</a:t>
            </a:fld>
            <a:endParaRPr lang="en-GB" dirty="0"/>
          </a:p>
        </p:txBody>
      </p:sp>
      <p:sp>
        <p:nvSpPr>
          <p:cNvPr id="8" name="Segnaposto contenuto 2">
            <a:extLst>
              <a:ext uri="{FF2B5EF4-FFF2-40B4-BE49-F238E27FC236}">
                <a16:creationId xmlns:a16="http://schemas.microsoft.com/office/drawing/2014/main" id="{F0EB7BA1-F8F0-0BE9-531B-99AAC955C0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627534"/>
            <a:ext cx="8229600" cy="1627882"/>
          </a:xfrm>
        </p:spPr>
        <p:txBody>
          <a:bodyPr>
            <a:noAutofit/>
          </a:bodyPr>
          <a:lstStyle/>
          <a:p>
            <a:pPr marL="486918" lvl="1" algn="just">
              <a:spcBef>
                <a:spcPts val="0"/>
              </a:spcBef>
              <a:spcAft>
                <a:spcPts val="600"/>
              </a:spcAft>
              <a:buClr>
                <a:srgbClr val="E48312"/>
              </a:buClr>
              <a:buFont typeface="Wingdings" panose="05000000000000000000" pitchFamily="2" charset="2"/>
              <a:buChar char="q"/>
            </a:pPr>
            <a:r>
              <a:rPr lang="en-GB" sz="1600" b="1" dirty="0">
                <a:solidFill>
                  <a:srgbClr val="0000FF"/>
                </a:solidFill>
              </a:rPr>
              <a:t>2D control-oriented modelling tools </a:t>
            </a:r>
            <a:r>
              <a:rPr lang="en-GB" sz="1600" b="1" dirty="0"/>
              <a:t>(CREATE-L and CREATE-NL) </a:t>
            </a:r>
            <a:r>
              <a:rPr lang="en-GB" sz="1600" b="1" dirty="0">
                <a:sym typeface="Wingdings" pitchFamily="2" charset="2"/>
              </a:rPr>
              <a:t> capability to generate </a:t>
            </a:r>
            <a:r>
              <a:rPr lang="en-GB" sz="1600" b="1" dirty="0">
                <a:solidFill>
                  <a:srgbClr val="0432FF"/>
                </a:solidFill>
                <a:sym typeface="Wingdings" pitchFamily="2" charset="2"/>
              </a:rPr>
              <a:t>linear models to be exploited for model-based control design </a:t>
            </a:r>
            <a:endParaRPr lang="en-GB" sz="1600" dirty="0"/>
          </a:p>
          <a:p>
            <a:pPr marL="486918" lvl="1" algn="just">
              <a:spcBef>
                <a:spcPts val="0"/>
              </a:spcBef>
              <a:spcAft>
                <a:spcPts val="600"/>
              </a:spcAft>
              <a:buClr>
                <a:srgbClr val="E48312"/>
              </a:buClr>
              <a:buFont typeface="Wingdings" panose="05000000000000000000" pitchFamily="2" charset="2"/>
              <a:buChar char="q"/>
            </a:pPr>
            <a:endParaRPr lang="en-GB" sz="1600" b="1" dirty="0"/>
          </a:p>
          <a:p>
            <a:pPr marL="486918" lvl="1" algn="just">
              <a:spcBef>
                <a:spcPts val="0"/>
              </a:spcBef>
              <a:spcAft>
                <a:spcPts val="600"/>
              </a:spcAft>
              <a:buClr>
                <a:srgbClr val="E48312"/>
              </a:buClr>
              <a:buFont typeface="Wingdings" panose="05000000000000000000" pitchFamily="2" charset="2"/>
              <a:buChar char="q"/>
            </a:pPr>
            <a:r>
              <a:rPr lang="en-GB" sz="1600" b="1" dirty="0"/>
              <a:t>The same tools have been also </a:t>
            </a:r>
            <a:r>
              <a:rPr lang="en-GB" sz="1600" b="1" dirty="0">
                <a:solidFill>
                  <a:srgbClr val="0432FF"/>
                </a:solidFill>
              </a:rPr>
              <a:t>coupled with the QST CCS (plasma boundary reconstruction) and FBC (Flux-boundary control) codes</a:t>
            </a:r>
            <a:endParaRPr lang="en-US" sz="2000" dirty="0">
              <a:solidFill>
                <a:srgbClr val="0432FF"/>
              </a:solidFill>
            </a:endParaRPr>
          </a:p>
        </p:txBody>
      </p:sp>
      <p:pic>
        <p:nvPicPr>
          <p:cNvPr id="9" name="Immagine 3">
            <a:extLst>
              <a:ext uri="{FF2B5EF4-FFF2-40B4-BE49-F238E27FC236}">
                <a16:creationId xmlns:a16="http://schemas.microsoft.com/office/drawing/2014/main" id="{FCE60D6D-9F2B-CB8E-77D2-F74D86749FD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228" y="2392459"/>
            <a:ext cx="3615111" cy="252028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C18B826-548F-BBEF-34D2-FB649B08A49D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 bwMode="auto">
          <a:xfrm>
            <a:off x="4521255" y="2460809"/>
            <a:ext cx="4392488" cy="2022081"/>
          </a:xfrm>
          <a:prstGeom prst="rect">
            <a:avLst/>
          </a:prstGeom>
          <a:noFill/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F69188D-74F8-8420-57F1-6C88E66AC050}"/>
              </a:ext>
            </a:extLst>
          </p:cNvPr>
          <p:cNvPicPr/>
          <p:nvPr/>
        </p:nvPicPr>
        <p:blipFill rotWithShape="1">
          <a:blip r:embed="rId4"/>
          <a:srcRect l="10028" t="5687" r="25787" b="4590"/>
          <a:stretch/>
        </p:blipFill>
        <p:spPr bwMode="auto">
          <a:xfrm>
            <a:off x="3037597" y="3563655"/>
            <a:ext cx="1445223" cy="148612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846938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14E475-EE82-674E-B1E7-B5E871AB27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93718"/>
            <a:ext cx="7543800" cy="342900"/>
          </a:xfrm>
        </p:spPr>
        <p:txBody>
          <a:bodyPr/>
          <a:lstStyle/>
          <a:p>
            <a:r>
              <a:rPr lang="en-GB" sz="2000" dirty="0"/>
              <a:t>Support to IC 2020-2021</a:t>
            </a:r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DBFDFA5E-A367-9603-AF39-812ABA98A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7544" y="4908928"/>
            <a:ext cx="8240228" cy="201104"/>
          </a:xfrm>
        </p:spPr>
        <p:txBody>
          <a:bodyPr/>
          <a:lstStyle/>
          <a:p>
            <a:pPr algn="r"/>
            <a:r>
              <a:rPr lang="en-GB" dirty="0"/>
              <a:t>G. De </a:t>
            </a:r>
            <a:r>
              <a:rPr lang="en-GB" dirty="0" err="1"/>
              <a:t>Tommasi</a:t>
            </a:r>
            <a:r>
              <a:rPr lang="en-GB" dirty="0"/>
              <a:t> | Equilibrium control | 7 May 2022 | Page </a:t>
            </a:r>
            <a:fld id="{6A6D9FA1-99C7-4910-8E32-B85D378B0060}" type="slidenum">
              <a:rPr lang="en-GB" smtClean="0"/>
              <a:pPr algn="r"/>
              <a:t>5</a:t>
            </a:fld>
            <a:endParaRPr lang="en-GB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7585482-0E93-987E-F3FA-9FA09E5D89F1}"/>
              </a:ext>
            </a:extLst>
          </p:cNvPr>
          <p:cNvSpPr/>
          <p:nvPr/>
        </p:nvSpPr>
        <p:spPr>
          <a:xfrm>
            <a:off x="28327" y="1341670"/>
            <a:ext cx="899275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3399"/>
                </a:solidFill>
              </a:rPr>
              <a:t>Open-loop </a:t>
            </a:r>
            <a:r>
              <a:rPr lang="en-US" sz="1600" b="1" dirty="0" err="1">
                <a:solidFill>
                  <a:srgbClr val="003399"/>
                </a:solidFill>
              </a:rPr>
              <a:t>plasmaless</a:t>
            </a:r>
            <a:r>
              <a:rPr lang="en-US" sz="1600" b="1" dirty="0">
                <a:solidFill>
                  <a:srgbClr val="003399"/>
                </a:solidFill>
              </a:rPr>
              <a:t> model validation (CREATE + RFX) </a:t>
            </a:r>
            <a:r>
              <a:rPr lang="en-US" sz="1600" b="1" dirty="0">
                <a:solidFill>
                  <a:srgbClr val="003399"/>
                </a:solidFill>
                <a:sym typeface="Wingdings" pitchFamily="2" charset="2"/>
              </a:rPr>
              <a:t> DONE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b="1" dirty="0">
              <a:solidFill>
                <a:srgbClr val="003399"/>
              </a:solidFill>
              <a:sym typeface="Wingdings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3399"/>
                </a:solidFill>
                <a:sym typeface="Wingdings" pitchFamily="2" charset="2"/>
              </a:rPr>
              <a:t>Assessment of overall stabilization capabilities in absence of internal coils for the IC upper-single-null configuration  this activity will be completed in 2022 (FP8 final report – due by early Dec 2022)</a:t>
            </a:r>
            <a:endParaRPr lang="en-US" sz="1600" b="1" dirty="0">
              <a:solidFill>
                <a:srgbClr val="003399"/>
              </a:solidFill>
            </a:endParaRPr>
          </a:p>
          <a:p>
            <a:endParaRPr lang="en-GB" sz="1600" b="1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876B8B0-7F5A-5F76-2668-8197F101AC88}"/>
              </a:ext>
            </a:extLst>
          </p:cNvPr>
          <p:cNvSpPr/>
          <p:nvPr/>
        </p:nvSpPr>
        <p:spPr>
          <a:xfrm>
            <a:off x="84919" y="627534"/>
            <a:ext cx="8936161" cy="523220"/>
          </a:xfrm>
          <a:prstGeom prst="rect">
            <a:avLst/>
          </a:prstGeom>
          <a:ln w="381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IT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main support action to IC </a:t>
            </a:r>
            <a:r>
              <a:rPr lang="en-GB" altLang="en-IT" sz="14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would have been </a:t>
            </a:r>
            <a:r>
              <a:rPr lang="en-GB" altLang="en-IT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onsite participation to the commissioning of the plasma (magnetic) equilibrium control system -  D. Abate (RFX) + M. </a:t>
            </a:r>
            <a:r>
              <a:rPr lang="en-GB" altLang="en-IT" sz="1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Bonotto</a:t>
            </a:r>
            <a:r>
              <a:rPr lang="en-GB" altLang="en-IT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(RFX) + support from CREATE team</a:t>
            </a:r>
            <a:endParaRPr lang="en-GB" altLang="en-IT" sz="900" dirty="0">
              <a:latin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0186F92-F01A-85F2-CF4B-2B2256F2C07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23" t="5687" r="8313" b="4590"/>
          <a:stretch>
            <a:fillRect/>
          </a:stretch>
        </p:blipFill>
        <p:spPr bwMode="auto">
          <a:xfrm>
            <a:off x="4788024" y="2516544"/>
            <a:ext cx="2952328" cy="23923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422990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14E475-EE82-674E-B1E7-B5E871AB27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93718"/>
            <a:ext cx="7543800" cy="342900"/>
          </a:xfrm>
        </p:spPr>
        <p:txBody>
          <a:bodyPr/>
          <a:lstStyle/>
          <a:p>
            <a:r>
              <a:rPr lang="en-GB" sz="2000" dirty="0"/>
              <a:t>Plan for 2023</a:t>
            </a:r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DBFDFA5E-A367-9603-AF39-812ABA98A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7544" y="4908928"/>
            <a:ext cx="8240228" cy="201104"/>
          </a:xfrm>
        </p:spPr>
        <p:txBody>
          <a:bodyPr/>
          <a:lstStyle/>
          <a:p>
            <a:pPr algn="r"/>
            <a:r>
              <a:rPr lang="en-GB" dirty="0"/>
              <a:t>G. De </a:t>
            </a:r>
            <a:r>
              <a:rPr lang="en-GB" dirty="0" err="1"/>
              <a:t>Tommasi</a:t>
            </a:r>
            <a:r>
              <a:rPr lang="en-GB" dirty="0"/>
              <a:t> | Equilibrium control | 7 May 2022 | Page </a:t>
            </a:r>
            <a:fld id="{6A6D9FA1-99C7-4910-8E32-B85D378B0060}" type="slidenum">
              <a:rPr lang="en-GB" smtClean="0"/>
              <a:pPr algn="r"/>
              <a:t>6</a:t>
            </a:fld>
            <a:endParaRPr lang="en-GB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10F74EE-3DF1-78F2-5031-3B53597F2C18}"/>
              </a:ext>
            </a:extLst>
          </p:cNvPr>
          <p:cNvSpPr/>
          <p:nvPr/>
        </p:nvSpPr>
        <p:spPr>
          <a:xfrm>
            <a:off x="117590" y="699542"/>
            <a:ext cx="902083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b="1" dirty="0">
                <a:solidFill>
                  <a:srgbClr val="003399"/>
                </a:solidFill>
              </a:rPr>
              <a:t>Add the capability to generate equilibria starting from experimental data in CREATE EGENE (original envisaged in 2022 </a:t>
            </a:r>
            <a:r>
              <a:rPr lang="en-US" b="1" dirty="0">
                <a:solidFill>
                  <a:srgbClr val="003399"/>
                </a:solidFill>
                <a:sym typeface="Wingdings" pitchFamily="2" charset="2"/>
              </a:rPr>
              <a:t> to be postponed)</a:t>
            </a:r>
            <a:endParaRPr lang="en-US" b="1" dirty="0">
              <a:solidFill>
                <a:srgbClr val="003399"/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en-US" b="1" dirty="0">
              <a:solidFill>
                <a:srgbClr val="003399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b="1" dirty="0">
                <a:solidFill>
                  <a:srgbClr val="003399"/>
                </a:solidFill>
              </a:rPr>
              <a:t>Once experimental data will be available </a:t>
            </a:r>
            <a:r>
              <a:rPr lang="en-US" b="1" dirty="0">
                <a:solidFill>
                  <a:srgbClr val="003399"/>
                </a:solidFill>
                <a:sym typeface="Wingdings" pitchFamily="2" charset="2"/>
              </a:rPr>
              <a:t> o</a:t>
            </a:r>
            <a:r>
              <a:rPr lang="en-US" b="1" dirty="0">
                <a:solidFill>
                  <a:srgbClr val="003399"/>
                </a:solidFill>
              </a:rPr>
              <a:t>pen and closed-loop plasma linear model validation (original envisaged in 2022 </a:t>
            </a:r>
            <a:r>
              <a:rPr lang="en-US" b="1" dirty="0">
                <a:solidFill>
                  <a:srgbClr val="003399"/>
                </a:solidFill>
                <a:sym typeface="Wingdings" pitchFamily="2" charset="2"/>
              </a:rPr>
              <a:t> to be postponed)</a:t>
            </a:r>
            <a:endParaRPr lang="en-US" b="1" dirty="0">
              <a:solidFill>
                <a:srgbClr val="003399"/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en-US" b="1" dirty="0">
              <a:solidFill>
                <a:srgbClr val="003399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b="1" dirty="0">
                <a:solidFill>
                  <a:srgbClr val="003399"/>
                </a:solidFill>
              </a:rPr>
              <a:t>Participate to the IC of the plasma magnetic </a:t>
            </a:r>
            <a:r>
              <a:rPr lang="en-US" b="1">
                <a:solidFill>
                  <a:srgbClr val="003399"/>
                </a:solidFill>
              </a:rPr>
              <a:t>control system</a:t>
            </a:r>
            <a:endParaRPr lang="en-US" b="1" dirty="0">
              <a:solidFill>
                <a:srgbClr val="003399"/>
              </a:solidFill>
              <a:sym typeface="Wingdings" pitchFamily="2" charset="2"/>
            </a:endParaRPr>
          </a:p>
          <a:p>
            <a:pPr marL="457200" indent="-457200">
              <a:buFont typeface="+mj-lt"/>
              <a:buAutoNum type="arabicPeriod"/>
            </a:pPr>
            <a:endParaRPr lang="en-US" b="1" dirty="0">
              <a:solidFill>
                <a:srgbClr val="003399"/>
              </a:solidFill>
              <a:sym typeface="Wingdings" pitchFamily="2" charset="2"/>
            </a:endParaRPr>
          </a:p>
          <a:p>
            <a:pPr marL="457200" indent="-457200">
              <a:buFont typeface="+mj-lt"/>
              <a:buAutoNum type="arabicPeriod"/>
            </a:pPr>
            <a:endParaRPr lang="en-US" b="1" dirty="0">
              <a:solidFill>
                <a:srgbClr val="003399"/>
              </a:solidFill>
              <a:sym typeface="Wingdings" pitchFamily="2" charset="2"/>
            </a:endParaRPr>
          </a:p>
          <a:p>
            <a:endParaRPr lang="en-US" b="1" dirty="0">
              <a:solidFill>
                <a:srgbClr val="003399"/>
              </a:solidFill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2426993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682</TotalTime>
  <Words>345</Words>
  <Application>Microsoft Macintosh PowerPoint</Application>
  <PresentationFormat>On-screen Show (16:9)</PresentationFormat>
  <Paragraphs>33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Wingdings</vt:lpstr>
      <vt:lpstr>Office Theme</vt:lpstr>
      <vt:lpstr> </vt:lpstr>
      <vt:lpstr>Contents</vt:lpstr>
      <vt:lpstr>Context</vt:lpstr>
      <vt:lpstr>Tools for Plasma Magnetic Control Design &amp; Validation</vt:lpstr>
      <vt:lpstr>Support to IC 2020-2021</vt:lpstr>
      <vt:lpstr>Plan for 2023</vt:lpstr>
    </vt:vector>
  </TitlesOfParts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Beaton,Will</dc:creator>
  <cp:lastModifiedBy>GIANMARIA DE TOMMASI</cp:lastModifiedBy>
  <cp:revision>67</cp:revision>
  <cp:lastPrinted>2014-10-16T14:51:28Z</cp:lastPrinted>
  <dcterms:created xsi:type="dcterms:W3CDTF">2021-12-22T14:29:37Z</dcterms:created>
  <dcterms:modified xsi:type="dcterms:W3CDTF">2022-09-06T22:40:17Z</dcterms:modified>
</cp:coreProperties>
</file>