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6" r:id="rId3"/>
    <p:sldId id="575" r:id="rId4"/>
    <p:sldId id="604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646" r:id="rId13"/>
    <p:sldId id="257" r:id="rId14"/>
    <p:sldId id="258" r:id="rId15"/>
    <p:sldId id="259" r:id="rId16"/>
    <p:sldId id="260" r:id="rId17"/>
    <p:sldId id="647" r:id="rId18"/>
    <p:sldId id="270" r:id="rId19"/>
    <p:sldId id="602" r:id="rId20"/>
    <p:sldId id="61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A7479-1F66-4B2F-B61A-C8741CAB5272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8DE6F-261B-45AA-8388-A0ACA0F12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56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>
            <a:extLst>
              <a:ext uri="{FF2B5EF4-FFF2-40B4-BE49-F238E27FC236}">
                <a16:creationId xmlns:a16="http://schemas.microsoft.com/office/drawing/2014/main" id="{69C178CC-CC4E-86EA-957D-899377481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>
            <a:extLst>
              <a:ext uri="{FF2B5EF4-FFF2-40B4-BE49-F238E27FC236}">
                <a16:creationId xmlns:a16="http://schemas.microsoft.com/office/drawing/2014/main" id="{72E2F25E-C44A-6A7A-D4CC-015CFC851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5060" name="Segnaposto numero diapositiva 3">
            <a:extLst>
              <a:ext uri="{FF2B5EF4-FFF2-40B4-BE49-F238E27FC236}">
                <a16:creationId xmlns:a16="http://schemas.microsoft.com/office/drawing/2014/main" id="{22186F06-C30D-1156-E17C-D4225C9CC9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25D39A-8409-4C91-ABB1-F680D40BF2C5}" type="slidenum">
              <a:rPr lang="it-IT" altLang="it-IT" sz="1400" smtClean="0"/>
              <a:pPr/>
              <a:t>20</a:t>
            </a:fld>
            <a:endParaRPr lang="it-IT" altLang="it-IT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4417A4-045B-476A-90AC-B7127406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115880-FDF5-428A-AC70-88F77D85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0AF2A0-072E-468C-80E5-BFB3CAB5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93FD21-B358-4163-82A7-AF337841902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53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C25D54-D818-4876-A880-8C91A4710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86BCA6-6F15-4F5B-BB74-CC8CCD9B6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DDF140-F94A-4E87-84C7-E6A07DF13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48A138E-D4A4-49C4-B7B8-996ADF6FC78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0288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40DF1-9467-4F76-9476-B33EF4EA4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08B3A0-69A7-4FE5-A69D-FB4A8D62F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E8B195-BEDB-4AE6-83F2-7C9134DBE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7C61CFC-4F69-4130-B14D-9933FF01FE6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8706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7480F-8E5A-46C8-9FC0-5652EE517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D6523-B321-40BA-A3F0-396C54C46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4B655-3E9D-46BC-91D1-451F85B31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DC7AE82-24B6-4C53-BC68-BF6D56718C7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2287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0BCE678-90AC-45B9-A493-10260D00F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06A024A-6AEB-4D62-B355-CA2864A47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014F593-9A2E-4F38-9C09-42F7A2C1C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C79171-58E3-4311-B996-A1C27ECCAB8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7723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EDBFBB-3B7F-4E54-BFA2-256BA9532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3953E-8713-4D0C-8292-E0DA91EC2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D1EE7E-147C-4B09-95F6-440F654B7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C327326-9EFF-4EC7-9391-61CCFBE8BBC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9452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0"/>
            <a:ext cx="9144000" cy="544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2625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16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9" y="5691689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4" y="40252902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4" y="40405302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4" y="40557702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4" y="40710102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9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8F4A9F-328A-4E24-BA5F-4460BC0519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3E99BA-F2B4-4AF7-9B4B-BB669E2F0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92345C-D5FD-4C2D-9DDE-59B5A634F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0491C46-00BB-4029-BCB4-F249128A0B7B}" type="slidenum">
              <a:rPr lang="en-US" altLang="it-IT"/>
              <a:pPr>
                <a:defRPr/>
              </a:pPr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61796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F2D73-E402-4FD0-B557-E57BFDD0B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7D3749-4F0D-4EFF-B9B8-7DBBEC22E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057F10-38FE-4046-B623-15230012B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2E8E9E-B4D2-4348-8C92-67E0155DFF7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4674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BB076-2C60-48B7-BBC3-1850D6194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3F922-FFC5-487F-BEE9-9066E3C84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C24F7-D449-4623-A221-2C66734BA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FC8802-89AE-4C49-88D6-776B9578C79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7688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292BBD-E9F0-4CA1-A84C-A8F49305C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A8C372-5684-4FC6-8667-C5A301405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FA0E07E-C005-477A-AB9A-7EF34970B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2D9D038-5B64-4BEC-B7DD-3B88049979D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9660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88FF30-427D-4F4D-B402-40B71DC6B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DC82C7-1EF7-4B38-BB9D-4E5327258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667329-8105-4C05-AB2C-87F1438F0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873BE6D-D6F6-44F3-A7B1-3F11064FB2B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7058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26E61A-BF8A-41CF-8F04-6D4BF8901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EC329C-3E20-4054-AD2D-96079E3C5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39BE69-6E07-4933-98EE-3F9228BDA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CF2C96-3071-40A4-B718-D92E7CF92CE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2042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4C45F-D470-4033-A512-20BE74D84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B5FAC-17B9-4026-872E-A373E27C4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0E85F-35BD-4152-A8AC-D260410C4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221CFD-52AF-4188-91B9-773D6F9F6C5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2982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B51B9-18BF-4278-B616-36CBF50CD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39F7-BEF3-4336-AAF6-43CD5D885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65C6C-305E-49F6-B4B7-2C1DDA608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E80B289-509F-40FF-8A47-B8CFFA60898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58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europa.eu.int/comm/research/fusion/assoc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212127-851C-436B-9AEC-5E20A1C8D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54579C-DFC7-4A77-8079-7306D52AC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AutoShape 20" descr="EURATOM-Associations website">
            <a:hlinkClick r:id="rId17"/>
            <a:extLst>
              <a:ext uri="{FF2B5EF4-FFF2-40B4-BE49-F238E27FC236}">
                <a16:creationId xmlns:a16="http://schemas.microsoft.com/office/drawing/2014/main" id="{522DECFA-E7FB-408E-89B8-0C13A1E808C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840166" y="3224213"/>
            <a:ext cx="1463675" cy="411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it-IT" altLang="it-IT" sz="1800"/>
          </a:p>
        </p:txBody>
      </p:sp>
      <p:sp>
        <p:nvSpPr>
          <p:cNvPr id="1029" name="Rectangle 12">
            <a:extLst>
              <a:ext uri="{FF2B5EF4-FFF2-40B4-BE49-F238E27FC236}">
                <a16:creationId xmlns:a16="http://schemas.microsoft.com/office/drawing/2014/main" id="{591DDBB7-C72D-49C9-80C5-15ADCC4D67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65888"/>
            <a:ext cx="9144000" cy="88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it-IT" altLang="it-IT" sz="1800"/>
          </a:p>
        </p:txBody>
      </p:sp>
      <p:pic>
        <p:nvPicPr>
          <p:cNvPr id="1030" name="Picture 17">
            <a:extLst>
              <a:ext uri="{FF2B5EF4-FFF2-40B4-BE49-F238E27FC236}">
                <a16:creationId xmlns:a16="http://schemas.microsoft.com/office/drawing/2014/main" id="{D1CC5AA2-D679-41C3-B4E4-2D7992FAF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514350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A91D1E07-256D-4703-A017-211D7747FC8B}"/>
              </a:ext>
            </a:extLst>
          </p:cNvPr>
          <p:cNvGraphicFramePr>
            <a:graphicFrameLocks noGrp="1"/>
          </p:cNvGraphicFramePr>
          <p:nvPr/>
        </p:nvGraphicFramePr>
        <p:xfrm>
          <a:off x="509589" y="0"/>
          <a:ext cx="2062162" cy="304800"/>
        </p:xfrm>
        <a:graphic>
          <a:graphicData uri="http://schemas.openxmlformats.org/drawingml/2006/table">
            <a:tbl>
              <a:tblPr/>
              <a:tblGrid>
                <a:gridCol w="206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80"/>
                          </a:solidFill>
                          <a:latin typeface="Arial Black"/>
                          <a:ea typeface="SimSun"/>
                          <a:cs typeface="Arial"/>
                        </a:rPr>
                        <a:t>C R E A T E</a:t>
                      </a:r>
                      <a:endParaRPr lang="it-IT" sz="2000" dirty="0">
                        <a:latin typeface="Palatino"/>
                        <a:ea typeface="SimSun"/>
                        <a:cs typeface="New York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34" name="Rectangle 12">
            <a:extLst>
              <a:ext uri="{FF2B5EF4-FFF2-40B4-BE49-F238E27FC236}">
                <a16:creationId xmlns:a16="http://schemas.microsoft.com/office/drawing/2014/main" id="{A35DDDD9-6CF6-4A5F-98C4-9F90A5D480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1136" y="188919"/>
            <a:ext cx="5220589" cy="114293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it-IT" altLang="it-IT" sz="1800"/>
          </a:p>
        </p:txBody>
      </p:sp>
      <p:pic>
        <p:nvPicPr>
          <p:cNvPr id="2" name="Picture 12" descr="Risultati immagini per Eurofusion">
            <a:extLst>
              <a:ext uri="{FF2B5EF4-FFF2-40B4-BE49-F238E27FC236}">
                <a16:creationId xmlns:a16="http://schemas.microsoft.com/office/drawing/2014/main" id="{22EA0C14-DA34-45AD-883C-9C65B30EC0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41" y="44450"/>
            <a:ext cx="1595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644179-D60B-FC93-8953-1AFBC405EF48}"/>
              </a:ext>
            </a:extLst>
          </p:cNvPr>
          <p:cNvSpPr txBox="1"/>
          <p:nvPr userDrawn="1"/>
        </p:nvSpPr>
        <p:spPr>
          <a:xfrm>
            <a:off x="228600" y="6528810"/>
            <a:ext cx="651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9th WPSA Project Planning Meeting, 5-9 </a:t>
            </a:r>
            <a:r>
              <a:rPr lang="it-IT" sz="1600" i="1" dirty="0" err="1"/>
              <a:t>September</a:t>
            </a:r>
            <a:r>
              <a:rPr lang="it-IT" sz="1600" i="1" dirty="0"/>
              <a:t> 2022, Budapest</a:t>
            </a:r>
          </a:p>
        </p:txBody>
      </p:sp>
    </p:spTree>
    <p:extLst>
      <p:ext uri="{BB962C8B-B14F-4D97-AF65-F5344CB8AC3E}">
        <p14:creationId xmlns:p14="http://schemas.microsoft.com/office/powerpoint/2010/main" val="13322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892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675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566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Breakdown Modelling without Boosters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4" y="4017836"/>
            <a:ext cx="8776746" cy="1283371"/>
          </a:xfrm>
        </p:spPr>
        <p:txBody>
          <a:bodyPr>
            <a:normAutofit fontScale="40000" lnSpcReduction="20000"/>
          </a:bodyPr>
          <a:lstStyle/>
          <a:p>
            <a:r>
              <a:rPr lang="en-US" sz="3200" dirty="0"/>
              <a:t>Massimiliano Mattei</a:t>
            </a:r>
            <a:r>
              <a:rPr lang="en-US" sz="3200" baseline="30000" dirty="0"/>
              <a:t>1,2</a:t>
            </a:r>
            <a:r>
              <a:rPr lang="en-US" sz="3200" dirty="0"/>
              <a:t> </a:t>
            </a:r>
          </a:p>
          <a:p>
            <a:r>
              <a:rPr lang="en-US" sz="3200" dirty="0"/>
              <a:t>L. di Grazia</a:t>
            </a:r>
            <a:r>
              <a:rPr lang="en-US" sz="3200" baseline="30000" dirty="0"/>
              <a:t>1,3</a:t>
            </a:r>
            <a:r>
              <a:rPr lang="en-US" sz="3200" dirty="0"/>
              <a:t>, L. Figini</a:t>
            </a:r>
            <a:r>
              <a:rPr lang="en-US" sz="3200" baseline="30000" dirty="0"/>
              <a:t>4</a:t>
            </a:r>
            <a:r>
              <a:rPr lang="en-US" sz="3200" dirty="0"/>
              <a:t>, D. Ricci</a:t>
            </a:r>
            <a:r>
              <a:rPr lang="en-US" sz="3200" baseline="30000" dirty="0"/>
              <a:t>4</a:t>
            </a:r>
            <a:r>
              <a:rPr lang="en-US" sz="3200" dirty="0"/>
              <a:t>, C. Sozzi</a:t>
            </a:r>
            <a:r>
              <a:rPr lang="en-US" sz="3200" baseline="30000" dirty="0"/>
              <a:t>4</a:t>
            </a:r>
          </a:p>
          <a:p>
            <a:endParaRPr lang="en-US" sz="3200" baseline="30000" dirty="0"/>
          </a:p>
          <a:p>
            <a:r>
              <a:rPr lang="en-US" sz="2500" b="0" baseline="30000" dirty="0"/>
              <a:t>1 </a:t>
            </a:r>
            <a:r>
              <a:rPr lang="en-US" sz="2500" b="0" dirty="0" err="1"/>
              <a:t>Consorzio</a:t>
            </a:r>
            <a:r>
              <a:rPr lang="en-US" sz="2500" b="0" dirty="0"/>
              <a:t> CREATE</a:t>
            </a:r>
          </a:p>
          <a:p>
            <a:r>
              <a:rPr lang="en-US" sz="2500" b="0" baseline="30000" dirty="0"/>
              <a:t>2 </a:t>
            </a:r>
            <a:r>
              <a:rPr lang="en-US" sz="2500" b="0" dirty="0"/>
              <a:t>Department of Electrical Engineering and Information Technology, University of Naples Federico II</a:t>
            </a:r>
          </a:p>
          <a:p>
            <a:r>
              <a:rPr lang="it-IT" sz="2500" b="0" baseline="30000" dirty="0"/>
              <a:t>3 </a:t>
            </a:r>
            <a:r>
              <a:rPr lang="it-IT" sz="2500" b="0" dirty="0"/>
              <a:t>Dipartimento di Ingegneria, Università della Campania </a:t>
            </a:r>
            <a:r>
              <a:rPr lang="it-IT" sz="2500" b="0" dirty="0" err="1"/>
              <a:t>L.Vanvitelli</a:t>
            </a:r>
            <a:endParaRPr lang="it-IT" sz="2500" b="0" dirty="0"/>
          </a:p>
          <a:p>
            <a:r>
              <a:rPr lang="it-IT" sz="2500" b="0" baseline="30000" dirty="0"/>
              <a:t>4 </a:t>
            </a:r>
            <a:r>
              <a:rPr lang="it-IT" sz="2500" b="0" dirty="0"/>
              <a:t>Istituto per la scienza e tecnologia dei plasmi, CNR, Milano</a:t>
            </a:r>
          </a:p>
        </p:txBody>
      </p:sp>
      <p:pic>
        <p:nvPicPr>
          <p:cNvPr id="6" name="Picture 1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720121"/>
            <a:ext cx="576063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0"/>
          <a:stretch/>
        </p:blipFill>
        <p:spPr>
          <a:xfrm>
            <a:off x="780004" y="5970045"/>
            <a:ext cx="1013488" cy="395910"/>
          </a:xfrm>
          <a:prstGeom prst="rect">
            <a:avLst/>
          </a:prstGeom>
        </p:spPr>
      </p:pic>
      <p:pic>
        <p:nvPicPr>
          <p:cNvPr id="13" name="Picture 8" descr="logo federico II blu | Area Comunicazione">
            <a:extLst>
              <a:ext uri="{FF2B5EF4-FFF2-40B4-BE49-F238E27FC236}">
                <a16:creationId xmlns:a16="http://schemas.microsoft.com/office/drawing/2014/main" id="{24A03CF8-E20C-8B2B-EE83-88C09B0A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4" y="5476197"/>
            <a:ext cx="454224" cy="45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AB82292A-5292-CFF4-BEBF-4C55310E14A2}"/>
              </a:ext>
            </a:extLst>
          </p:cNvPr>
          <p:cNvSpPr txBox="1">
            <a:spLocks/>
          </p:cNvSpPr>
          <p:nvPr/>
        </p:nvSpPr>
        <p:spPr bwMode="auto">
          <a:xfrm>
            <a:off x="510226" y="154419"/>
            <a:ext cx="8776746" cy="128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50" b="1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685783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028675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37156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171445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05734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240024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274313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en-US" sz="3200" kern="0" dirty="0"/>
              <a:t>9</a:t>
            </a:r>
            <a:r>
              <a:rPr lang="en-US" sz="3200" kern="0" baseline="30000" dirty="0"/>
              <a:t>th</a:t>
            </a:r>
            <a:r>
              <a:rPr lang="en-US" sz="3200" kern="0" dirty="0"/>
              <a:t> WPSA Project Planning Meeting</a:t>
            </a:r>
          </a:p>
          <a:p>
            <a:r>
              <a:rPr lang="en-US" sz="3200" kern="0" baseline="30000" dirty="0"/>
              <a:t>5-9th September, Budapest</a:t>
            </a:r>
          </a:p>
        </p:txBody>
      </p:sp>
      <p:pic>
        <p:nvPicPr>
          <p:cNvPr id="1028" name="Picture 4" descr="Fusion for Energy - Bringing the power of the sun to Earth">
            <a:extLst>
              <a:ext uri="{FF2B5EF4-FFF2-40B4-BE49-F238E27FC236}">
                <a16:creationId xmlns:a16="http://schemas.microsoft.com/office/drawing/2014/main" id="{52D32DDE-5AD7-73D7-6EC7-5E047E62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22" y="5702300"/>
            <a:ext cx="1459191" cy="6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5">
            <a:extLst>
              <a:ext uri="{FF2B5EF4-FFF2-40B4-BE49-F238E27FC236}">
                <a16:creationId xmlns:a16="http://schemas.microsoft.com/office/drawing/2014/main" id="{DF6FDD3B-A205-BF4A-87E5-7ED7515A9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9807" y="5584985"/>
            <a:ext cx="1524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2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DE16F69-252C-B0AD-2282-ADF0052CD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17457" r="32675" b="9401"/>
          <a:stretch/>
        </p:blipFill>
        <p:spPr>
          <a:xfrm>
            <a:off x="2553894" y="980843"/>
            <a:ext cx="4373380" cy="5313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BD786-4A53-EC4F-B667-B9F70A5B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0075"/>
            <a:ext cx="7772400" cy="1143000"/>
          </a:xfrm>
        </p:spPr>
        <p:txBody>
          <a:bodyPr/>
          <a:lstStyle/>
          <a:p>
            <a:r>
              <a:rPr lang="en-GB" sz="2600" b="1" dirty="0"/>
              <a:t>Case B – Optimization w/o boosters</a:t>
            </a:r>
          </a:p>
        </p:txBody>
      </p:sp>
    </p:spTree>
    <p:extLst>
      <p:ext uri="{BB962C8B-B14F-4D97-AF65-F5344CB8AC3E}">
        <p14:creationId xmlns:p14="http://schemas.microsoft.com/office/powerpoint/2010/main" val="339940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9774D62-6915-C1CB-EBB4-93B3041E9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1656" r="25587" b="10801"/>
          <a:stretch/>
        </p:blipFill>
        <p:spPr>
          <a:xfrm>
            <a:off x="569337" y="3658656"/>
            <a:ext cx="3673314" cy="27264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A0B260-D49B-8A95-30D4-FA247795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5" t="19201" r="24801" b="9401"/>
          <a:stretch/>
        </p:blipFill>
        <p:spPr>
          <a:xfrm>
            <a:off x="4873983" y="3687315"/>
            <a:ext cx="3504665" cy="27081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7CC18E4-C9EA-9F9B-6E15-E7E4146F51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5" t="20601" r="24801" b="7658"/>
          <a:stretch/>
        </p:blipFill>
        <p:spPr>
          <a:xfrm>
            <a:off x="4786317" y="835924"/>
            <a:ext cx="3672408" cy="285139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D3AC350-77FB-1F11-DA5E-6187322CCE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12" t="23400" r="24013" b="5200"/>
          <a:stretch/>
        </p:blipFill>
        <p:spPr>
          <a:xfrm>
            <a:off x="584881" y="835924"/>
            <a:ext cx="3528392" cy="272648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B1F1EA-F0A6-A42B-D075-44D68D3AAD8F}"/>
              </a:ext>
            </a:extLst>
          </p:cNvPr>
          <p:cNvSpPr txBox="1"/>
          <p:nvPr/>
        </p:nvSpPr>
        <p:spPr>
          <a:xfrm>
            <a:off x="5600726" y="5154009"/>
            <a:ext cx="247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Electric Field in the </a:t>
            </a:r>
          </a:p>
          <a:p>
            <a:r>
              <a:rPr lang="it-IT" b="1" dirty="0"/>
              <a:t>center of the BD </a:t>
            </a:r>
            <a:r>
              <a:rPr lang="it-IT" b="1" dirty="0" err="1"/>
              <a:t>region</a:t>
            </a:r>
            <a:endParaRPr lang="it-IT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19604D-40CC-75CC-537B-B8B2E61EB3F8}"/>
              </a:ext>
            </a:extLst>
          </p:cNvPr>
          <p:cNvSpPr txBox="1"/>
          <p:nvPr/>
        </p:nvSpPr>
        <p:spPr>
          <a:xfrm>
            <a:off x="1401941" y="3901582"/>
            <a:ext cx="162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Plasma </a:t>
            </a:r>
            <a:r>
              <a:rPr lang="it-IT" b="1" dirty="0" err="1"/>
              <a:t>current</a:t>
            </a:r>
            <a:endParaRPr lang="it-IT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E8B680-602E-A671-F021-E06EACBB1C89}"/>
              </a:ext>
            </a:extLst>
          </p:cNvPr>
          <p:cNvSpPr txBox="1"/>
          <p:nvPr/>
        </p:nvSpPr>
        <p:spPr>
          <a:xfrm>
            <a:off x="1696431" y="444287"/>
            <a:ext cx="454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Radial</a:t>
            </a:r>
            <a:r>
              <a:rPr lang="it-IT" b="1" dirty="0"/>
              <a:t> and Vertical field in the control points</a:t>
            </a:r>
          </a:p>
        </p:txBody>
      </p:sp>
    </p:spTree>
    <p:extLst>
      <p:ext uri="{BB962C8B-B14F-4D97-AF65-F5344CB8AC3E}">
        <p14:creationId xmlns:p14="http://schemas.microsoft.com/office/powerpoint/2010/main" val="342843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D786-4A53-EC4F-B667-B9F70A5B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772"/>
            <a:ext cx="7772400" cy="1143000"/>
          </a:xfrm>
        </p:spPr>
        <p:txBody>
          <a:bodyPr/>
          <a:lstStyle/>
          <a:p>
            <a:r>
              <a:rPr lang="en-GB" sz="2600" b="1" dirty="0"/>
              <a:t>Case B – FB Equilibrium at Ip = 73kA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9CC56B-DD84-9BC2-BB61-485BCE84A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9" t="5658" r="20332"/>
          <a:stretch/>
        </p:blipFill>
        <p:spPr>
          <a:xfrm>
            <a:off x="457200" y="1124743"/>
            <a:ext cx="4220490" cy="52128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2B0C9A1-3EAB-F13C-78BD-31A23AF54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52" y="2311987"/>
            <a:ext cx="4273659" cy="320524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8E6330-986F-ED3D-72E9-612DEC5DCAE1}"/>
              </a:ext>
            </a:extLst>
          </p:cNvPr>
          <p:cNvSpPr txBox="1"/>
          <p:nvPr/>
        </p:nvSpPr>
        <p:spPr>
          <a:xfrm>
            <a:off x="4815659" y="1421689"/>
            <a:ext cx="3731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Pattern of correction currents </a:t>
            </a:r>
            <a:r>
              <a:rPr lang="en-GB" dirty="0" err="1"/>
              <a:t>w.r.t.</a:t>
            </a:r>
            <a:r>
              <a:rPr lang="en-GB" dirty="0"/>
              <a:t> those computed for the BD scenario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694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462C-B406-514E-ABE1-305361D7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/>
              <a:t>BKD0/Gray Simulation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BD1BB-0303-4044-B3EC-E8289AE98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+mn-lt"/>
              </a:rPr>
              <a:t>Weak coupling between BKD0 and CREATE-BD</a:t>
            </a:r>
          </a:p>
          <a:p>
            <a:r>
              <a:rPr lang="en-US" sz="2000" dirty="0">
                <a:latin typeface="+mn-lt"/>
              </a:rPr>
              <a:t>Breakdown time fixed from the magnetic optimization at 100 </a:t>
            </a:r>
            <a:r>
              <a:rPr lang="en-US" sz="2000" dirty="0" err="1">
                <a:latin typeface="+mn-lt"/>
              </a:rPr>
              <a:t>ms.</a:t>
            </a:r>
            <a:r>
              <a:rPr lang="en-US" sz="2000" dirty="0">
                <a:latin typeface="+mn-lt"/>
              </a:rPr>
              <a:t>  </a:t>
            </a:r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EC absorption calculated by GRAY code</a:t>
            </a:r>
          </a:p>
          <a:p>
            <a:pPr lvl="1"/>
            <a:r>
              <a:rPr lang="en-GB" dirty="0">
                <a:latin typeface="+mn-lt"/>
              </a:rPr>
              <a:t>82 GHz</a:t>
            </a:r>
          </a:p>
          <a:p>
            <a:pPr lvl="1"/>
            <a:r>
              <a:rPr lang="en-GB" dirty="0">
                <a:latin typeface="+mn-lt"/>
              </a:rPr>
              <a:t>multi-pass calculation</a:t>
            </a:r>
          </a:p>
          <a:p>
            <a:pPr lvl="1"/>
            <a:r>
              <a:rPr lang="en-GB" dirty="0">
                <a:latin typeface="+mn-lt"/>
              </a:rPr>
              <a:t>waveguide launcher </a:t>
            </a:r>
          </a:p>
          <a:p>
            <a:pPr marL="457200" lvl="1" indent="0">
              <a:buNone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49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C678-7EDD-EF41-98B9-C4B6723F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6254" y="10921"/>
            <a:ext cx="7772400" cy="1143000"/>
          </a:xfrm>
        </p:spPr>
        <p:txBody>
          <a:bodyPr/>
          <a:lstStyle/>
          <a:p>
            <a:r>
              <a:rPr lang="en-GB" sz="2600" b="1" dirty="0">
                <a:latin typeface="+mn-lt"/>
              </a:rPr>
              <a:t>EC absorption at 82GHz: 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AD9CC-CA37-1742-95CA-DA3DAF897A35}"/>
              </a:ext>
            </a:extLst>
          </p:cNvPr>
          <p:cNvSpPr txBox="1"/>
          <p:nvPr/>
        </p:nvSpPr>
        <p:spPr>
          <a:xfrm>
            <a:off x="2106399" y="5383493"/>
            <a:ext cx="5293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GRAY - Multi-pass calculation</a:t>
            </a:r>
          </a:p>
          <a:p>
            <a:r>
              <a:rPr lang="en-GB" dirty="0" err="1"/>
              <a:t>Bpol</a:t>
            </a:r>
            <a:r>
              <a:rPr lang="en-GB" dirty="0"/>
              <a:t> from the magnetic analysis (case B – no boosters)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2FDF685-67EB-D346-86A3-625F34FD1019}"/>
              </a:ext>
            </a:extLst>
          </p:cNvPr>
          <p:cNvGraphicFramePr>
            <a:graphicFrameLocks noGrp="1"/>
          </p:cNvGraphicFramePr>
          <p:nvPr/>
        </p:nvGraphicFramePr>
        <p:xfrm>
          <a:off x="5760794" y="1484784"/>
          <a:ext cx="3250704" cy="94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784">
                  <a:extLst>
                    <a:ext uri="{9D8B030D-6E8A-4147-A177-3AD203B41FA5}">
                      <a16:colId xmlns:a16="http://schemas.microsoft.com/office/drawing/2014/main" val="1947617715"/>
                    </a:ext>
                  </a:extLst>
                </a:gridCol>
                <a:gridCol w="541784">
                  <a:extLst>
                    <a:ext uri="{9D8B030D-6E8A-4147-A177-3AD203B41FA5}">
                      <a16:colId xmlns:a16="http://schemas.microsoft.com/office/drawing/2014/main" val="2352291895"/>
                    </a:ext>
                  </a:extLst>
                </a:gridCol>
                <a:gridCol w="541784">
                  <a:extLst>
                    <a:ext uri="{9D8B030D-6E8A-4147-A177-3AD203B41FA5}">
                      <a16:colId xmlns:a16="http://schemas.microsoft.com/office/drawing/2014/main" val="4275418638"/>
                    </a:ext>
                  </a:extLst>
                </a:gridCol>
                <a:gridCol w="541784">
                  <a:extLst>
                    <a:ext uri="{9D8B030D-6E8A-4147-A177-3AD203B41FA5}">
                      <a16:colId xmlns:a16="http://schemas.microsoft.com/office/drawing/2014/main" val="2143164590"/>
                    </a:ext>
                  </a:extLst>
                </a:gridCol>
                <a:gridCol w="541784">
                  <a:extLst>
                    <a:ext uri="{9D8B030D-6E8A-4147-A177-3AD203B41FA5}">
                      <a16:colId xmlns:a16="http://schemas.microsoft.com/office/drawing/2014/main" val="3208485998"/>
                    </a:ext>
                  </a:extLst>
                </a:gridCol>
                <a:gridCol w="541784">
                  <a:extLst>
                    <a:ext uri="{9D8B030D-6E8A-4147-A177-3AD203B41FA5}">
                      <a16:colId xmlns:a16="http://schemas.microsoft.com/office/drawing/2014/main" val="1263526785"/>
                    </a:ext>
                  </a:extLst>
                </a:gridCol>
              </a:tblGrid>
              <a:tr h="14414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INPUT DATA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450897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X0 (m)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Y0 (m)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Z0 (m)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a (º)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b (º)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w (m)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98083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5.214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0.0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1.772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35.5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0.0194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59823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BE8D64D-4D3B-6141-9CBF-0E99A379345D}"/>
              </a:ext>
            </a:extLst>
          </p:cNvPr>
          <p:cNvSpPr/>
          <p:nvPr/>
        </p:nvSpPr>
        <p:spPr>
          <a:xfrm>
            <a:off x="5713784" y="914645"/>
            <a:ext cx="3250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Launching coordinates and angles in GRAY </a:t>
            </a:r>
            <a:endParaRPr lang="en-GB" sz="1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A782E2-548E-4741-A243-89AD8D1B1BBE}"/>
              </a:ext>
            </a:extLst>
          </p:cNvPr>
          <p:cNvGrpSpPr/>
          <p:nvPr/>
        </p:nvGrpSpPr>
        <p:grpSpPr>
          <a:xfrm>
            <a:off x="108565" y="1134212"/>
            <a:ext cx="5555995" cy="4166996"/>
            <a:chOff x="179512" y="908720"/>
            <a:chExt cx="5555995" cy="41669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8F0113-2525-7443-AE37-3B4E53EE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908720"/>
              <a:ext cx="5555995" cy="4166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C9FFB8-40D6-914E-9CBB-304752C83E3A}"/>
                </a:ext>
              </a:extLst>
            </p:cNvPr>
            <p:cNvGrpSpPr/>
            <p:nvPr/>
          </p:nvGrpSpPr>
          <p:grpSpPr>
            <a:xfrm>
              <a:off x="1260627" y="2758143"/>
              <a:ext cx="719084" cy="1021429"/>
              <a:chOff x="-49418" y="170680"/>
              <a:chExt cx="598830" cy="88489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1EE515A-C0D6-454D-B472-F024217CAE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49418" y="170680"/>
                <a:ext cx="472167" cy="38119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F11113B-2868-D44A-B4E8-B03ADA32F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537" y="314465"/>
                <a:ext cx="492875" cy="686928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F8C9F8-3CF9-AE48-885A-41FA00C3DC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20" y="681277"/>
                <a:ext cx="479727" cy="374296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49CF5B2-E104-2B4A-A826-E064DECB2752}"/>
              </a:ext>
            </a:extLst>
          </p:cNvPr>
          <p:cNvSpPr/>
          <p:nvPr/>
        </p:nvSpPr>
        <p:spPr>
          <a:xfrm>
            <a:off x="5761456" y="2632263"/>
            <a:ext cx="32759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(left) Contour plot of poloidal field at </a:t>
            </a:r>
            <a:r>
              <a:rPr lang="en-GB" sz="1400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</a:t>
            </a:r>
            <a:r>
              <a:rPr lang="en-GB" sz="1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line corresponds to the cold EC resonance for 82GHz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dashed circle in black is the simulation region used in GRAY for EC absorption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lines corresponds to passes into the plasma of the beam trajectory, from the launching point to the wall and after wall reflection; </a:t>
            </a:r>
          </a:p>
          <a:p>
            <a:pPr algn="just"/>
            <a:r>
              <a:rPr lang="en-GB" sz="1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(right) Connection length with B0 = 2.25T on axis. </a:t>
            </a:r>
            <a:endParaRPr lang="it-IT" sz="1400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4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8EB3-8916-3947-83B5-B47BD546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17" y="152397"/>
            <a:ext cx="7772400" cy="1143000"/>
          </a:xfrm>
        </p:spPr>
        <p:txBody>
          <a:bodyPr/>
          <a:lstStyle/>
          <a:p>
            <a:r>
              <a:rPr lang="en-GB" sz="2600" b="1" dirty="0">
                <a:latin typeface="+mn-lt"/>
              </a:rPr>
              <a:t>EC absorption at 82GHz: result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F2937-1FA4-E446-868D-17D5725F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2E33C-0BA9-C341-BB71-6794A628364A}"/>
              </a:ext>
            </a:extLst>
          </p:cNvPr>
          <p:cNvSpPr txBox="1"/>
          <p:nvPr/>
        </p:nvSpPr>
        <p:spPr>
          <a:xfrm>
            <a:off x="3810000" y="1600200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C541C-2870-5D42-845F-53AB843A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14" y="1597650"/>
            <a:ext cx="5364088" cy="3766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F8D9A-57B9-F340-83CC-5783601E2C4F}"/>
              </a:ext>
            </a:extLst>
          </p:cNvPr>
          <p:cNvSpPr txBox="1"/>
          <p:nvPr/>
        </p:nvSpPr>
        <p:spPr>
          <a:xfrm>
            <a:off x="1545318" y="5363924"/>
            <a:ext cx="6031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EC absorption ~10% at </a:t>
            </a:r>
            <a:r>
              <a:rPr lang="en-GB" dirty="0" err="1"/>
              <a:t>Te,ne</a:t>
            </a:r>
            <a:r>
              <a:rPr lang="en-GB" dirty="0"/>
              <a:t> in the first phase of the discharge</a:t>
            </a:r>
          </a:p>
          <a:p>
            <a:pPr algn="ctr"/>
            <a:r>
              <a:rPr lang="en-GB" dirty="0"/>
              <a:t>(similar to result at 110GHz, B=1.51 T on axis, Rec= 2.27 m)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59E73-6573-C049-B212-8936D46ACFD2}"/>
              </a:ext>
            </a:extLst>
          </p:cNvPr>
          <p:cNvSpPr/>
          <p:nvPr/>
        </p:nvSpPr>
        <p:spPr>
          <a:xfrm>
            <a:off x="2483768" y="1398505"/>
            <a:ext cx="385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82.5GHz, B=2.25 T on axis, Rec= 2.27m </a:t>
            </a:r>
          </a:p>
        </p:txBody>
      </p:sp>
    </p:spTree>
    <p:extLst>
      <p:ext uri="{BB962C8B-B14F-4D97-AF65-F5344CB8AC3E}">
        <p14:creationId xmlns:p14="http://schemas.microsoft.com/office/powerpoint/2010/main" val="166101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92A2-B49C-0B42-B34F-5446F290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2" y="-6409"/>
            <a:ext cx="7772400" cy="1143000"/>
          </a:xfrm>
        </p:spPr>
        <p:txBody>
          <a:bodyPr/>
          <a:lstStyle/>
          <a:p>
            <a:r>
              <a:rPr lang="en-GB" sz="2600" b="1" dirty="0">
                <a:latin typeface="+mn-lt"/>
              </a:rPr>
              <a:t>Plasma parameters evolution in BKD0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D0A8D-4F7F-EA4C-B638-389087499BF0}"/>
              </a:ext>
            </a:extLst>
          </p:cNvPr>
          <p:cNvSpPr txBox="1"/>
          <p:nvPr/>
        </p:nvSpPr>
        <p:spPr>
          <a:xfrm>
            <a:off x="6216046" y="1847063"/>
            <a:ext cx="263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Pressure 0.5 mPa</a:t>
            </a:r>
          </a:p>
          <a:p>
            <a:r>
              <a:rPr lang="en-GB" dirty="0"/>
              <a:t>Power 0.5 MW from 0.1 s</a:t>
            </a:r>
          </a:p>
          <a:p>
            <a:r>
              <a:rPr lang="en-GB" dirty="0"/>
              <a:t>no impurities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BFA4C-F46F-D041-A3E7-7706F76B0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96118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51BF-5633-154F-8208-C1AEE051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 space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70D827-ECD8-1042-BB28-36F4E69BB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2" y="980728"/>
            <a:ext cx="8229600" cy="2743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965FB7-198F-8243-9083-946396655BA3}"/>
              </a:ext>
            </a:extLst>
          </p:cNvPr>
          <p:cNvSpPr/>
          <p:nvPr/>
        </p:nvSpPr>
        <p:spPr>
          <a:xfrm>
            <a:off x="1434367" y="3933056"/>
            <a:ext cx="6222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Times New Roman" panose="02020603050405020304" pitchFamily="18" charset="0"/>
              </a:rPr>
              <a:t>BKD0 simulation at different prefill pressures with loop voltage calculated by CREATE-BD: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As the prefill pressure increases, the current ramp rate decreases up to failure of start-up. </a:t>
            </a:r>
            <a:endParaRPr lang="it-IT" dirty="0"/>
          </a:p>
          <a:p>
            <a:pPr algn="just"/>
            <a:r>
              <a:rPr lang="it-IT" dirty="0"/>
              <a:t> 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48F637-EC6A-FA00-EC43-A4E28E5097DE}"/>
              </a:ext>
            </a:extLst>
          </p:cNvPr>
          <p:cNvSpPr txBox="1">
            <a:spLocks/>
          </p:cNvSpPr>
          <p:nvPr/>
        </p:nvSpPr>
        <p:spPr bwMode="auto">
          <a:xfrm>
            <a:off x="236483" y="-6409"/>
            <a:ext cx="84712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600" b="1" kern="0" dirty="0">
                <a:latin typeface="+mn-lt"/>
              </a:rPr>
              <a:t>Plasma current evolution with different prefill pressures</a:t>
            </a:r>
          </a:p>
        </p:txBody>
      </p:sp>
    </p:spTree>
    <p:extLst>
      <p:ext uri="{BB962C8B-B14F-4D97-AF65-F5344CB8AC3E}">
        <p14:creationId xmlns:p14="http://schemas.microsoft.com/office/powerpoint/2010/main" val="345586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D786-4A53-EC4F-B667-B9F70A5B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9" y="286487"/>
            <a:ext cx="7772400" cy="1143000"/>
          </a:xfrm>
        </p:spPr>
        <p:txBody>
          <a:bodyPr/>
          <a:lstStyle/>
          <a:p>
            <a:r>
              <a:rPr lang="en-GB" sz="3000" b="1" dirty="0"/>
              <a:t>Next Steps in this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9402A-C86F-8049-A1F1-AD19940C5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12" y="1269041"/>
            <a:ext cx="8730156" cy="219937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it-IT" sz="2000" dirty="0" err="1"/>
              <a:t>Discussion</a:t>
            </a:r>
            <a:r>
              <a:rPr lang="it-IT" sz="2000" dirty="0"/>
              <a:t> with QST </a:t>
            </a:r>
            <a:r>
              <a:rPr lang="it-IT" sz="2000" dirty="0" err="1"/>
              <a:t>colleauges</a:t>
            </a:r>
            <a:r>
              <a:rPr lang="it-IT" sz="2000" dirty="0"/>
              <a:t> (</a:t>
            </a:r>
            <a:r>
              <a:rPr lang="it-IT" sz="2000" dirty="0" err="1"/>
              <a:t>mid</a:t>
            </a:r>
            <a:r>
              <a:rPr lang="it-IT" sz="2000" dirty="0"/>
              <a:t> of </a:t>
            </a:r>
            <a:r>
              <a:rPr lang="it-IT" sz="2000" dirty="0" err="1"/>
              <a:t>september</a:t>
            </a:r>
            <a:r>
              <a:rPr lang="it-IT" sz="2000" dirty="0"/>
              <a:t>)</a:t>
            </a:r>
          </a:p>
          <a:p>
            <a:pPr>
              <a:buFontTx/>
              <a:buChar char="-"/>
            </a:pPr>
            <a:r>
              <a:rPr lang="it-IT" sz="2000" dirty="0" err="1"/>
              <a:t>Sensitivity</a:t>
            </a:r>
            <a:r>
              <a:rPr lang="it-IT" sz="2000" dirty="0"/>
              <a:t> </a:t>
            </a:r>
            <a:r>
              <a:rPr lang="it-IT" sz="2000" dirty="0" err="1"/>
              <a:t>analyses</a:t>
            </a:r>
            <a:r>
              <a:rPr lang="it-IT" sz="2000" dirty="0"/>
              <a:t> (to be </a:t>
            </a:r>
            <a:r>
              <a:rPr lang="it-IT" sz="2000" dirty="0" err="1"/>
              <a:t>defined</a:t>
            </a:r>
            <a:r>
              <a:rPr lang="it-IT" sz="2000" dirty="0"/>
              <a:t>)</a:t>
            </a:r>
          </a:p>
          <a:p>
            <a:pPr lvl="1">
              <a:buFontTx/>
              <a:buChar char="-"/>
            </a:pPr>
            <a:r>
              <a:rPr lang="it-IT" sz="2000" dirty="0" err="1"/>
              <a:t>Effect</a:t>
            </a:r>
            <a:r>
              <a:rPr lang="it-IT" sz="2000" dirty="0"/>
              <a:t> of </a:t>
            </a:r>
            <a:r>
              <a:rPr lang="it-IT" sz="2000" dirty="0" err="1"/>
              <a:t>impurities</a:t>
            </a:r>
            <a:endParaRPr lang="it-IT" sz="2000" dirty="0"/>
          </a:p>
          <a:p>
            <a:pPr lvl="1">
              <a:buFontTx/>
              <a:buChar char="-"/>
            </a:pPr>
            <a:r>
              <a:rPr lang="en-US" sz="2000" dirty="0"/>
              <a:t>Effect of pre-ionization due to EC (significant at O1-82 GHz)</a:t>
            </a:r>
          </a:p>
          <a:p>
            <a:pPr lvl="1">
              <a:buFontTx/>
              <a:buChar char="-"/>
            </a:pPr>
            <a:r>
              <a:rPr lang="en-US" sz="2000" dirty="0"/>
              <a:t>Effect of use of EC at double frequency 82+110 GHz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9B5633-125D-9A5F-7790-1E25B386288C}"/>
              </a:ext>
            </a:extLst>
          </p:cNvPr>
          <p:cNvSpPr txBox="1">
            <a:spLocks/>
          </p:cNvSpPr>
          <p:nvPr/>
        </p:nvSpPr>
        <p:spPr bwMode="auto">
          <a:xfrm>
            <a:off x="493191" y="314006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000" b="1" kern="0" dirty="0"/>
              <a:t>Possible activities for 2023 under IC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CE9B5D-0F25-7F0E-C37E-F09B5F4F3435}"/>
              </a:ext>
            </a:extLst>
          </p:cNvPr>
          <p:cNvSpPr txBox="1">
            <a:spLocks/>
          </p:cNvSpPr>
          <p:nvPr/>
        </p:nvSpPr>
        <p:spPr bwMode="auto">
          <a:xfrm>
            <a:off x="114299" y="4201444"/>
            <a:ext cx="8730156" cy="214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03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577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en-GB" sz="2000" kern="0" dirty="0"/>
              <a:t>Ready to use tools to iteratively optimize BD magnetic fields in three steps</a:t>
            </a:r>
          </a:p>
          <a:p>
            <a:pPr marL="857250" lvl="1" indent="-457200">
              <a:buFontTx/>
              <a:buAutoNum type="arabicPeriod"/>
            </a:pPr>
            <a:r>
              <a:rPr lang="en-GB" sz="2000" kern="0" dirty="0"/>
              <a:t>Off-line optimization</a:t>
            </a:r>
          </a:p>
          <a:p>
            <a:pPr marL="857250" lvl="1" indent="-457200">
              <a:buFontTx/>
              <a:buAutoNum type="arabicPeriod"/>
            </a:pPr>
            <a:r>
              <a:rPr lang="en-GB" sz="2000" kern="0" dirty="0" err="1"/>
              <a:t>Intrashot</a:t>
            </a:r>
            <a:r>
              <a:rPr lang="en-GB" sz="2000" kern="0" dirty="0"/>
              <a:t> correction tools based on field map reconstruction</a:t>
            </a:r>
          </a:p>
          <a:p>
            <a:pPr marL="857250" lvl="1" indent="-457200">
              <a:buFontTx/>
              <a:buAutoNum type="arabicPeriod"/>
            </a:pPr>
            <a:r>
              <a:rPr lang="en-GB" sz="2000" kern="0" dirty="0"/>
              <a:t>Possible closed loop actions on radial and vertical field</a:t>
            </a:r>
          </a:p>
          <a:p>
            <a:pPr>
              <a:buFontTx/>
              <a:buChar char="-"/>
            </a:pPr>
            <a:r>
              <a:rPr lang="en-GB" sz="2000" kern="0" dirty="0"/>
              <a:t>Advanced modelling and optimization tools (results from modelling </a:t>
            </a:r>
            <a:r>
              <a:rPr lang="en-GB" sz="2000" kern="0" dirty="0" err="1"/>
              <a:t>taks</a:t>
            </a:r>
            <a:r>
              <a:rPr lang="en-GB" sz="2000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905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7CCC6C66-86F1-21FF-996E-6C0D108E7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260350"/>
            <a:ext cx="5291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b="1" kern="0" dirty="0">
                <a:solidFill>
                  <a:srgbClr val="FF0000"/>
                </a:solidFill>
                <a:latin typeface="+mn-lt"/>
              </a:rPr>
              <a:t>Procedure to compensate for 3D effects at BD and other possible uncertainties</a:t>
            </a:r>
          </a:p>
        </p:txBody>
      </p:sp>
      <p:sp>
        <p:nvSpPr>
          <p:cNvPr id="30723" name="Freccia in su 24">
            <a:extLst>
              <a:ext uri="{FF2B5EF4-FFF2-40B4-BE49-F238E27FC236}">
                <a16:creationId xmlns:a16="http://schemas.microsoft.com/office/drawing/2014/main" id="{CDA6179F-66AC-4B41-7512-7410F485D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2417763"/>
            <a:ext cx="166687" cy="1682750"/>
          </a:xfrm>
          <a:prstGeom prst="upArrow">
            <a:avLst>
              <a:gd name="adj1" fmla="val 50000"/>
              <a:gd name="adj2" fmla="val 501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56DD69-FB4D-8A0B-4813-E18A85AB0AC3}"/>
              </a:ext>
            </a:extLst>
          </p:cNvPr>
          <p:cNvSpPr txBox="1"/>
          <p:nvPr/>
        </p:nvSpPr>
        <p:spPr bwMode="auto">
          <a:xfrm>
            <a:off x="3859213" y="5108575"/>
            <a:ext cx="2728912" cy="1200150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Small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correction</a:t>
            </a:r>
            <a:r>
              <a:rPr lang="it-IT" dirty="0">
                <a:latin typeface="Calibri" pitchFamily="34" charset="0"/>
                <a:cs typeface="Calibri" pitchFamily="34" charset="0"/>
              </a:rPr>
              <a:t> of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current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waveforms</a:t>
            </a:r>
            <a:r>
              <a:rPr lang="it-IT" dirty="0">
                <a:latin typeface="Calibri" pitchFamily="34" charset="0"/>
                <a:cs typeface="Calibri" pitchFamily="34" charset="0"/>
              </a:rPr>
              <a:t> CURCOR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5674B-38FF-516F-64FB-70E90C62AB95}"/>
              </a:ext>
            </a:extLst>
          </p:cNvPr>
          <p:cNvSpPr txBox="1"/>
          <p:nvPr/>
        </p:nvSpPr>
        <p:spPr>
          <a:xfrm>
            <a:off x="544513" y="942975"/>
            <a:ext cx="2316162" cy="646331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2D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Modelling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(CREATE-L)</a:t>
            </a:r>
          </a:p>
        </p:txBody>
      </p:sp>
      <p:sp>
        <p:nvSpPr>
          <p:cNvPr id="30726" name="Freccia in su 30">
            <a:extLst>
              <a:ext uri="{FF2B5EF4-FFF2-40B4-BE49-F238E27FC236}">
                <a16:creationId xmlns:a16="http://schemas.microsoft.com/office/drawing/2014/main" id="{07DF77D3-6A2F-4275-CBF0-CD29A9C3F57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44638" y="1820863"/>
            <a:ext cx="285750" cy="381000"/>
          </a:xfrm>
          <a:prstGeom prst="upArrow">
            <a:avLst>
              <a:gd name="adj1" fmla="val 50000"/>
              <a:gd name="adj2" fmla="val 499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27" name="Rettangolo 48">
            <a:extLst>
              <a:ext uri="{FF2B5EF4-FFF2-40B4-BE49-F238E27FC236}">
                <a16:creationId xmlns:a16="http://schemas.microsoft.com/office/drawing/2014/main" id="{6F2BA93D-8943-D289-8D75-9CAD2D86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838575"/>
            <a:ext cx="2459037" cy="2398713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28" name="Rettangolo 49">
            <a:extLst>
              <a:ext uri="{FF2B5EF4-FFF2-40B4-BE49-F238E27FC236}">
                <a16:creationId xmlns:a16="http://schemas.microsoft.com/office/drawing/2014/main" id="{73D7FC19-4597-FD2E-57A3-F49F640F8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041900"/>
            <a:ext cx="3054350" cy="1309688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CDBFF6-CB37-5BF2-976B-4F035AC4CC72}"/>
              </a:ext>
            </a:extLst>
          </p:cNvPr>
          <p:cNvSpPr txBox="1"/>
          <p:nvPr/>
        </p:nvSpPr>
        <p:spPr bwMode="auto">
          <a:xfrm>
            <a:off x="7112000" y="2076450"/>
            <a:ext cx="1643063" cy="830263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Model Tuning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3CBE436-43A1-02F6-8020-40D646970CB6}"/>
              </a:ext>
            </a:extLst>
          </p:cNvPr>
          <p:cNvSpPr txBox="1"/>
          <p:nvPr/>
        </p:nvSpPr>
        <p:spPr>
          <a:xfrm>
            <a:off x="534988" y="2282825"/>
            <a:ext cx="2317750" cy="83185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Calibri" pitchFamily="34" charset="0"/>
                <a:cs typeface="Calibri" pitchFamily="34" charset="0"/>
              </a:rPr>
              <a:t>Waveform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optimization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6303B9E-21EC-9BA0-506A-C92EE1DD832B}"/>
              </a:ext>
            </a:extLst>
          </p:cNvPr>
          <p:cNvSpPr txBox="1"/>
          <p:nvPr/>
        </p:nvSpPr>
        <p:spPr>
          <a:xfrm>
            <a:off x="544513" y="4117387"/>
            <a:ext cx="2316162" cy="461665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Experiment</a:t>
            </a:r>
          </a:p>
        </p:txBody>
      </p:sp>
      <p:sp>
        <p:nvSpPr>
          <p:cNvPr id="30732" name="Freccia in su 30">
            <a:extLst>
              <a:ext uri="{FF2B5EF4-FFF2-40B4-BE49-F238E27FC236}">
                <a16:creationId xmlns:a16="http://schemas.microsoft.com/office/drawing/2014/main" id="{83F59FDE-C061-CD7A-D5E7-FD3990C9039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38288" y="3384550"/>
            <a:ext cx="285750" cy="381000"/>
          </a:xfrm>
          <a:prstGeom prst="upArrow">
            <a:avLst>
              <a:gd name="adj1" fmla="val 50000"/>
              <a:gd name="adj2" fmla="val 499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33" name="Freccia in su 30">
            <a:extLst>
              <a:ext uri="{FF2B5EF4-FFF2-40B4-BE49-F238E27FC236}">
                <a16:creationId xmlns:a16="http://schemas.microsoft.com/office/drawing/2014/main" id="{1FCA1342-6B93-0D13-B18C-A23AAA8F1D3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54438" y="3535363"/>
            <a:ext cx="133350" cy="1644650"/>
          </a:xfrm>
          <a:prstGeom prst="upArrow">
            <a:avLst>
              <a:gd name="adj1" fmla="val 50000"/>
              <a:gd name="adj2" fmla="val 500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34" name="Freccia in su 30">
            <a:extLst>
              <a:ext uri="{FF2B5EF4-FFF2-40B4-BE49-F238E27FC236}">
                <a16:creationId xmlns:a16="http://schemas.microsoft.com/office/drawing/2014/main" id="{CE404F8D-CEED-B082-A744-1B09D1C81C1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44638" y="4797425"/>
            <a:ext cx="285750" cy="381000"/>
          </a:xfrm>
          <a:prstGeom prst="upArrow">
            <a:avLst>
              <a:gd name="adj1" fmla="val 50000"/>
              <a:gd name="adj2" fmla="val 499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3E494BD-0DBB-02BC-951C-09E8959B8216}"/>
              </a:ext>
            </a:extLst>
          </p:cNvPr>
          <p:cNvSpPr txBox="1"/>
          <p:nvPr/>
        </p:nvSpPr>
        <p:spPr>
          <a:xfrm>
            <a:off x="528638" y="5262563"/>
            <a:ext cx="2316162" cy="830262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Calibri" pitchFamily="34" charset="0"/>
                <a:cs typeface="Calibri" pitchFamily="34" charset="0"/>
              </a:rPr>
              <a:t>Magnetic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Reconstruction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6" name="Freccia in su 30">
            <a:extLst>
              <a:ext uri="{FF2B5EF4-FFF2-40B4-BE49-F238E27FC236}">
                <a16:creationId xmlns:a16="http://schemas.microsoft.com/office/drawing/2014/main" id="{D37FE19F-6A00-D7DB-F355-9FAC28B21C1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09132" y="5453856"/>
            <a:ext cx="133350" cy="554037"/>
          </a:xfrm>
          <a:prstGeom prst="upArrow">
            <a:avLst>
              <a:gd name="adj1" fmla="val 50000"/>
              <a:gd name="adj2" fmla="val 503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37" name="Rettangolo 49">
            <a:extLst>
              <a:ext uri="{FF2B5EF4-FFF2-40B4-BE49-F238E27FC236}">
                <a16:creationId xmlns:a16="http://schemas.microsoft.com/office/drawing/2014/main" id="{08262F1B-0E55-EAF4-C06B-20F88C8F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798513"/>
            <a:ext cx="2471737" cy="25019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38" name="Rombo 2">
            <a:extLst>
              <a:ext uri="{FF2B5EF4-FFF2-40B4-BE49-F238E27FC236}">
                <a16:creationId xmlns:a16="http://schemas.microsoft.com/office/drawing/2014/main" id="{C460E3E9-8980-A649-736A-B3E7B8F05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4127500"/>
            <a:ext cx="960437" cy="460375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sp>
        <p:nvSpPr>
          <p:cNvPr id="30739" name="Rettangolo 28">
            <a:extLst>
              <a:ext uri="{FF2B5EF4-FFF2-40B4-BE49-F238E27FC236}">
                <a16:creationId xmlns:a16="http://schemas.microsoft.com/office/drawing/2014/main" id="{E257A699-AE09-79A7-03BE-7057BFF8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067175"/>
            <a:ext cx="206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b="1"/>
              <a:t>Simulated/experimental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b="1"/>
              <a:t>performance ok?</a:t>
            </a:r>
          </a:p>
        </p:txBody>
      </p:sp>
      <p:sp>
        <p:nvSpPr>
          <p:cNvPr id="30740" name="Freccia in su 30">
            <a:extLst>
              <a:ext uri="{FF2B5EF4-FFF2-40B4-BE49-F238E27FC236}">
                <a16:creationId xmlns:a16="http://schemas.microsoft.com/office/drawing/2014/main" id="{E12CC40A-A2C0-812E-7A6A-07B15692700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969544" y="1407319"/>
            <a:ext cx="133350" cy="2087562"/>
          </a:xfrm>
          <a:prstGeom prst="upArrow">
            <a:avLst>
              <a:gd name="adj1" fmla="val 50000"/>
              <a:gd name="adj2" fmla="val 5008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41" name="Freccia in su 24">
            <a:extLst>
              <a:ext uri="{FF2B5EF4-FFF2-40B4-BE49-F238E27FC236}">
                <a16:creationId xmlns:a16="http://schemas.microsoft.com/office/drawing/2014/main" id="{771F728E-FB9C-799C-6DD3-FF023A734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649788"/>
            <a:ext cx="123825" cy="363537"/>
          </a:xfrm>
          <a:prstGeom prst="upArrow">
            <a:avLst>
              <a:gd name="adj1" fmla="val 50000"/>
              <a:gd name="adj2" fmla="val 504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8C09711-9AA6-A30F-6466-5D76396D11E7}"/>
              </a:ext>
            </a:extLst>
          </p:cNvPr>
          <p:cNvSpPr txBox="1"/>
          <p:nvPr/>
        </p:nvSpPr>
        <p:spPr bwMode="auto">
          <a:xfrm>
            <a:off x="6910388" y="4738688"/>
            <a:ext cx="2049462" cy="120015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Calibri" pitchFamily="34" charset="0"/>
                <a:cs typeface="Calibri" pitchFamily="34" charset="0"/>
              </a:rPr>
              <a:t>Magnetic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Reconstruction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Code Tuning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A5FAB47-FCFB-5E45-10FA-E7CC911CC605}"/>
              </a:ext>
            </a:extLst>
          </p:cNvPr>
          <p:cNvSpPr txBox="1"/>
          <p:nvPr/>
        </p:nvSpPr>
        <p:spPr bwMode="auto">
          <a:xfrm>
            <a:off x="6751638" y="3213100"/>
            <a:ext cx="2362200" cy="120015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Calibri" pitchFamily="34" charset="0"/>
                <a:cs typeface="Calibri" pitchFamily="34" charset="0"/>
              </a:rPr>
              <a:t>Refinement</a:t>
            </a:r>
            <a:r>
              <a:rPr lang="it-IT" dirty="0">
                <a:latin typeface="Calibri" pitchFamily="34" charset="0"/>
                <a:cs typeface="Calibri" pitchFamily="34" charset="0"/>
              </a:rPr>
              <a:t> of the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optimization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objectives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44" name="CasellaDiTesto 11">
            <a:extLst>
              <a:ext uri="{FF2B5EF4-FFF2-40B4-BE49-F238E27FC236}">
                <a16:creationId xmlns:a16="http://schemas.microsoft.com/office/drawing/2014/main" id="{5B9C6BF2-519C-FE00-CF9C-69B8B6AD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1333500"/>
            <a:ext cx="3054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/>
              <a:t>Activities in view of the commissioning campaign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z="2000" b="1"/>
          </a:p>
        </p:txBody>
      </p:sp>
      <p:sp>
        <p:nvSpPr>
          <p:cNvPr id="30745" name="Rettangolo 34">
            <a:extLst>
              <a:ext uri="{FF2B5EF4-FFF2-40B4-BE49-F238E27FC236}">
                <a16:creationId xmlns:a16="http://schemas.microsoft.com/office/drawing/2014/main" id="{C26CD4AF-EB2D-81B4-7511-7B8B1922F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88" y="4014788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YES</a:t>
            </a:r>
          </a:p>
        </p:txBody>
      </p:sp>
      <p:sp>
        <p:nvSpPr>
          <p:cNvPr id="30746" name="Rettangolo 35">
            <a:extLst>
              <a:ext uri="{FF2B5EF4-FFF2-40B4-BE49-F238E27FC236}">
                <a16:creationId xmlns:a16="http://schemas.microsoft.com/office/drawing/2014/main" id="{CAD76BD1-7930-C303-6DA8-A571EB42A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3178175"/>
            <a:ext cx="4445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0E3319-65C3-5FC3-12B9-8376F41E79DA}"/>
              </a:ext>
            </a:extLst>
          </p:cNvPr>
          <p:cNvSpPr txBox="1"/>
          <p:nvPr/>
        </p:nvSpPr>
        <p:spPr>
          <a:xfrm>
            <a:off x="480292" y="757293"/>
            <a:ext cx="435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F504C-54FF-0450-892D-680C10555548}"/>
              </a:ext>
            </a:extLst>
          </p:cNvPr>
          <p:cNvSpPr txBox="1"/>
          <p:nvPr/>
        </p:nvSpPr>
        <p:spPr>
          <a:xfrm>
            <a:off x="316627" y="1370248"/>
            <a:ext cx="8457918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procedure to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</a:t>
            </a:r>
            <a:endParaRPr lang="it-IT" sz="2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 boosters and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QST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sz="2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new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w/o boosters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BKD0/Gray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sz="2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future work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 F4E (Cavinato, Di Pietro and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0EE1ED-E842-3DC7-1F11-910E61E2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446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2</a:t>
            </a:fld>
            <a:endParaRPr lang="en-US" altLang="it-IT" sz="1600" dirty="0"/>
          </a:p>
        </p:txBody>
      </p:sp>
    </p:spTree>
    <p:extLst>
      <p:ext uri="{BB962C8B-B14F-4D97-AF65-F5344CB8AC3E}">
        <p14:creationId xmlns:p14="http://schemas.microsoft.com/office/powerpoint/2010/main" val="2582620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16C90718-4D17-F521-1BAF-CE28ED8D3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428625"/>
            <a:ext cx="8388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b="1" kern="0" dirty="0">
                <a:solidFill>
                  <a:srgbClr val="FF0000"/>
                </a:solidFill>
                <a:latin typeface="+mn-lt"/>
              </a:rPr>
              <a:t>Integrated Commissioning – Overview of the activities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35A490-5128-639A-75B6-7C87202B2904}"/>
              </a:ext>
            </a:extLst>
          </p:cNvPr>
          <p:cNvSpPr txBox="1"/>
          <p:nvPr/>
        </p:nvSpPr>
        <p:spPr>
          <a:xfrm>
            <a:off x="2562225" y="1687513"/>
            <a:ext cx="2876550" cy="830262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Plan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experiments</a:t>
            </a:r>
            <a:r>
              <a:rPr lang="it-IT" dirty="0">
                <a:latin typeface="Calibri" pitchFamily="34" charset="0"/>
                <a:cs typeface="Calibri" pitchFamily="34" charset="0"/>
              </a:rPr>
              <a:t> for model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identification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1A8644-A2FD-327D-C7F6-7BE9E0E39692}"/>
              </a:ext>
            </a:extLst>
          </p:cNvPr>
          <p:cNvSpPr txBox="1"/>
          <p:nvPr/>
        </p:nvSpPr>
        <p:spPr bwMode="auto">
          <a:xfrm>
            <a:off x="396875" y="1857375"/>
            <a:ext cx="1643063" cy="83185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Model Tuning</a:t>
            </a:r>
          </a:p>
        </p:txBody>
      </p:sp>
      <p:sp>
        <p:nvSpPr>
          <p:cNvPr id="44037" name="Rettangolo 49">
            <a:extLst>
              <a:ext uri="{FF2B5EF4-FFF2-40B4-BE49-F238E27FC236}">
                <a16:creationId xmlns:a16="http://schemas.microsoft.com/office/drawing/2014/main" id="{26EEF15C-0447-B5EE-93CD-4ED86DC81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611313"/>
            <a:ext cx="8642350" cy="1817687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BFC2B1F-1058-026C-4D34-41E33383F65C}"/>
              </a:ext>
            </a:extLst>
          </p:cNvPr>
          <p:cNvSpPr txBox="1"/>
          <p:nvPr/>
        </p:nvSpPr>
        <p:spPr>
          <a:xfrm>
            <a:off x="2557463" y="2546350"/>
            <a:ext cx="2876550" cy="830263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Calibri" pitchFamily="34" charset="0"/>
                <a:cs typeface="Calibri" pitchFamily="34" charset="0"/>
              </a:rPr>
              <a:t>Procedures</a:t>
            </a:r>
            <a:r>
              <a:rPr lang="it-IT" dirty="0">
                <a:latin typeface="Calibri" pitchFamily="34" charset="0"/>
                <a:cs typeface="Calibri" pitchFamily="34" charset="0"/>
              </a:rPr>
              <a:t> to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tune</a:t>
            </a:r>
            <a:r>
              <a:rPr lang="it-IT" dirty="0">
                <a:latin typeface="Calibri" pitchFamily="34" charset="0"/>
                <a:cs typeface="Calibri" pitchFamily="34" charset="0"/>
              </a:rPr>
              <a:t> models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B23C77F-BA73-31A2-947B-19C3C122A359}"/>
              </a:ext>
            </a:extLst>
          </p:cNvPr>
          <p:cNvSpPr txBox="1"/>
          <p:nvPr/>
        </p:nvSpPr>
        <p:spPr bwMode="auto">
          <a:xfrm>
            <a:off x="5795963" y="1716088"/>
            <a:ext cx="2728912" cy="1568450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Calibri" pitchFamily="34" charset="0"/>
                <a:cs typeface="Calibri" pitchFamily="34" charset="0"/>
              </a:rPr>
              <a:t>Experiments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preparation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data download and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interpretation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32925D6-40E2-01D4-7DDD-0A78D4CC522D}"/>
              </a:ext>
            </a:extLst>
          </p:cNvPr>
          <p:cNvSpPr txBox="1"/>
          <p:nvPr/>
        </p:nvSpPr>
        <p:spPr bwMode="auto">
          <a:xfrm>
            <a:off x="179388" y="3903663"/>
            <a:ext cx="2236787" cy="46196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Calibri" pitchFamily="34" charset="0"/>
                <a:cs typeface="Calibri" pitchFamily="34" charset="0"/>
              </a:rPr>
              <a:t>Reconstruction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041" name="Rettangolo 49">
            <a:extLst>
              <a:ext uri="{FF2B5EF4-FFF2-40B4-BE49-F238E27FC236}">
                <a16:creationId xmlns:a16="http://schemas.microsoft.com/office/drawing/2014/main" id="{8FBFF916-7A20-11F1-30EA-F3173578F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3524250"/>
            <a:ext cx="8643938" cy="1362075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713E89F-FD8F-930B-40DF-64EB115162E9}"/>
              </a:ext>
            </a:extLst>
          </p:cNvPr>
          <p:cNvSpPr txBox="1"/>
          <p:nvPr/>
        </p:nvSpPr>
        <p:spPr>
          <a:xfrm>
            <a:off x="2560638" y="3752850"/>
            <a:ext cx="2874962" cy="83185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Calibri" pitchFamily="34" charset="0"/>
                <a:cs typeface="Calibri" pitchFamily="34" charset="0"/>
              </a:rPr>
              <a:t>Procedures</a:t>
            </a:r>
            <a:r>
              <a:rPr lang="it-IT" dirty="0">
                <a:latin typeface="Calibri" pitchFamily="34" charset="0"/>
                <a:cs typeface="Calibri" pitchFamily="34" charset="0"/>
              </a:rPr>
              <a:t> to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tune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estimators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FFA7E3E-108F-4966-41C3-D8C611977EB3}"/>
              </a:ext>
            </a:extLst>
          </p:cNvPr>
          <p:cNvSpPr txBox="1"/>
          <p:nvPr/>
        </p:nvSpPr>
        <p:spPr bwMode="auto">
          <a:xfrm>
            <a:off x="5794375" y="3749675"/>
            <a:ext cx="2728913" cy="831850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Data download and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interpretation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C4943B1-2075-5EA6-A3A7-E327792E8482}"/>
              </a:ext>
            </a:extLst>
          </p:cNvPr>
          <p:cNvSpPr txBox="1"/>
          <p:nvPr/>
        </p:nvSpPr>
        <p:spPr bwMode="auto">
          <a:xfrm>
            <a:off x="274638" y="5300663"/>
            <a:ext cx="2016125" cy="83185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Calibri" pitchFamily="34" charset="0"/>
                <a:cs typeface="Calibri" pitchFamily="34" charset="0"/>
              </a:rPr>
              <a:t>Optimization</a:t>
            </a:r>
            <a:r>
              <a:rPr lang="it-IT" dirty="0">
                <a:latin typeface="Calibri" pitchFamily="34" charset="0"/>
                <a:cs typeface="Calibri" pitchFamily="34" charset="0"/>
              </a:rPr>
              <a:t> and Control</a:t>
            </a:r>
          </a:p>
        </p:txBody>
      </p:sp>
      <p:sp>
        <p:nvSpPr>
          <p:cNvPr id="44045" name="Rettangolo 49">
            <a:extLst>
              <a:ext uri="{FF2B5EF4-FFF2-40B4-BE49-F238E27FC236}">
                <a16:creationId xmlns:a16="http://schemas.microsoft.com/office/drawing/2014/main" id="{C42D0545-F960-7212-78C9-F8C72AD10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5037138"/>
            <a:ext cx="8643938" cy="1360487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18C580E-E294-0B1A-320C-29697FF54E05}"/>
              </a:ext>
            </a:extLst>
          </p:cNvPr>
          <p:cNvSpPr txBox="1"/>
          <p:nvPr/>
        </p:nvSpPr>
        <p:spPr bwMode="auto">
          <a:xfrm>
            <a:off x="5724525" y="5157788"/>
            <a:ext cx="3016250" cy="1200150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Trial and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error</a:t>
            </a: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procedures</a:t>
            </a:r>
            <a:r>
              <a:rPr lang="it-IT" dirty="0">
                <a:latin typeface="Calibri" pitchFamily="34" charset="0"/>
                <a:cs typeface="Calibri" pitchFamily="34" charset="0"/>
              </a:rPr>
              <a:t> to be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implemented</a:t>
            </a:r>
            <a:r>
              <a:rPr lang="it-IT" dirty="0">
                <a:latin typeface="Calibri" pitchFamily="34" charset="0"/>
                <a:cs typeface="Calibri" pitchFamily="34" charset="0"/>
              </a:rPr>
              <a:t> on site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105EBB6-DBAD-503C-D7A9-4A64287D301D}"/>
              </a:ext>
            </a:extLst>
          </p:cNvPr>
          <p:cNvSpPr txBox="1"/>
          <p:nvPr/>
        </p:nvSpPr>
        <p:spPr>
          <a:xfrm>
            <a:off x="2579688" y="5486400"/>
            <a:ext cx="2874962" cy="460375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Tools for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optimization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1145094-A674-CE6F-A2DE-C7FC09CA394B}"/>
              </a:ext>
            </a:extLst>
          </p:cNvPr>
          <p:cNvSpPr txBox="1"/>
          <p:nvPr/>
        </p:nvSpPr>
        <p:spPr bwMode="auto">
          <a:xfrm>
            <a:off x="396875" y="1052513"/>
            <a:ext cx="1643063" cy="46196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Calibri" pitchFamily="34" charset="0"/>
                <a:cs typeface="Calibri" pitchFamily="34" charset="0"/>
              </a:rPr>
              <a:t>Topic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D674368-99C2-C845-2522-4A4CDD0FEC7C}"/>
              </a:ext>
            </a:extLst>
          </p:cNvPr>
          <p:cNvSpPr txBox="1"/>
          <p:nvPr/>
        </p:nvSpPr>
        <p:spPr>
          <a:xfrm>
            <a:off x="2560638" y="1052513"/>
            <a:ext cx="2874962" cy="461962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Calibri" pitchFamily="34" charset="0"/>
                <a:cs typeface="Calibri" pitchFamily="34" charset="0"/>
              </a:rPr>
              <a:t>Homework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E7A90B7-04DF-7BED-AD93-0CBCDA4BDB95}"/>
              </a:ext>
            </a:extLst>
          </p:cNvPr>
          <p:cNvSpPr txBox="1"/>
          <p:nvPr/>
        </p:nvSpPr>
        <p:spPr bwMode="auto">
          <a:xfrm>
            <a:off x="5803900" y="1052513"/>
            <a:ext cx="2728913" cy="461962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On site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4">
            <a:extLst>
              <a:ext uri="{FF2B5EF4-FFF2-40B4-BE49-F238E27FC236}">
                <a16:creationId xmlns:a16="http://schemas.microsoft.com/office/drawing/2014/main" id="{52AEB86A-40E4-6883-5EF4-102F1C8C0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33" y="2024692"/>
            <a:ext cx="3671887" cy="275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B11A3F9-82E7-8ADC-AA19-30E3ACCA1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73771"/>
            <a:ext cx="8929688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b="1" kern="0" dirty="0">
                <a:solidFill>
                  <a:srgbClr val="FF0000"/>
                </a:solidFill>
                <a:latin typeface="+mn-lt"/>
              </a:rPr>
              <a:t>General Assumptions for magnetic BD studies</a:t>
            </a:r>
          </a:p>
          <a:p>
            <a:pPr marL="342900" indent="-342900">
              <a:spcAft>
                <a:spcPts val="300"/>
              </a:spcAft>
              <a:buFontTx/>
              <a:buChar char="-"/>
              <a:defRPr/>
            </a:pPr>
            <a:r>
              <a:rPr lang="en-US" dirty="0" err="1"/>
              <a:t>Axisymmetry</a:t>
            </a:r>
            <a:endParaRPr lang="en-US" dirty="0"/>
          </a:p>
          <a:p>
            <a:pPr marL="342900" indent="-342900">
              <a:spcAft>
                <a:spcPts val="300"/>
              </a:spcAft>
              <a:buFontTx/>
              <a:buChar char="-"/>
              <a:defRPr/>
            </a:pPr>
            <a:r>
              <a:rPr lang="en-US" dirty="0"/>
              <a:t>Central breakdown (control points in a circular region)</a:t>
            </a:r>
          </a:p>
          <a:p>
            <a:pPr marL="342900" indent="-342900">
              <a:spcAft>
                <a:spcPts val="300"/>
              </a:spcAft>
              <a:buFontTx/>
              <a:buChar char="-"/>
              <a:defRPr/>
            </a:pPr>
            <a:r>
              <a:rPr lang="en-US" dirty="0"/>
              <a:t>Plasma simulated with a massive conductor occupying the BD region with a given plasma resistance for the initiation phase</a:t>
            </a:r>
          </a:p>
          <a:p>
            <a:pPr marL="342900" indent="-342900">
              <a:spcAft>
                <a:spcPts val="300"/>
              </a:spcAft>
              <a:buFontTx/>
              <a:buChar char="-"/>
              <a:defRPr/>
            </a:pPr>
            <a:r>
              <a:rPr lang="en-US" dirty="0"/>
              <a:t>Single configuration of SNR</a:t>
            </a:r>
            <a:r>
              <a:rPr lang="en-GB" i="1" dirty="0"/>
              <a:t> (no switching)</a:t>
            </a:r>
          </a:p>
          <a:p>
            <a:pPr marL="342900" indent="-342900">
              <a:spcAft>
                <a:spcPts val="300"/>
              </a:spcAft>
              <a:buFontTx/>
              <a:buChar char="-"/>
              <a:defRPr/>
            </a:pPr>
            <a:r>
              <a:rPr lang="en-US" dirty="0"/>
              <a:t>Set of constraints</a:t>
            </a:r>
          </a:p>
          <a:p>
            <a:pPr marL="800100" lvl="1" indent="-342900">
              <a:spcAft>
                <a:spcPts val="300"/>
              </a:spcAft>
              <a:buFontTx/>
              <a:buChar char="-"/>
              <a:defRPr/>
            </a:pPr>
            <a:r>
              <a:rPr lang="en-US" dirty="0"/>
              <a:t>Currents and voltage limits</a:t>
            </a:r>
          </a:p>
          <a:p>
            <a:pPr marL="800100" lvl="1" indent="-342900">
              <a:spcAft>
                <a:spcPts val="300"/>
              </a:spcAft>
              <a:buFontTx/>
              <a:buChar char="-"/>
              <a:defRPr/>
            </a:pPr>
            <a:r>
              <a:rPr lang="en-GB" dirty="0"/>
              <a:t>Energy dissipated in the</a:t>
            </a:r>
          </a:p>
          <a:p>
            <a:pPr lvl="2">
              <a:spcAft>
                <a:spcPts val="300"/>
              </a:spcAft>
              <a:defRPr/>
            </a:pPr>
            <a:r>
              <a:rPr lang="en-GB" dirty="0"/>
              <a:t>the SN resistor module</a:t>
            </a:r>
          </a:p>
          <a:p>
            <a:pPr marL="800100" lvl="1" indent="-342900">
              <a:buFontTx/>
              <a:buChar char="-"/>
              <a:defRPr/>
            </a:pPr>
            <a:endParaRPr lang="en-GB" sz="2000" dirty="0"/>
          </a:p>
          <a:p>
            <a:pPr marL="800100" lvl="1" indent="-342900">
              <a:buFontTx/>
              <a:buChar char="-"/>
              <a:defRPr/>
            </a:pPr>
            <a:endParaRPr lang="it-IT" sz="2000" dirty="0"/>
          </a:p>
          <a:p>
            <a:pPr marL="342900" indent="-342900">
              <a:buFontTx/>
              <a:buChar char="-"/>
              <a:defRPr/>
            </a:pPr>
            <a:endParaRPr lang="en-US" sz="2200" dirty="0"/>
          </a:p>
        </p:txBody>
      </p:sp>
      <p:sp>
        <p:nvSpPr>
          <p:cNvPr id="22533" name="Rettangolo 1">
            <a:extLst>
              <a:ext uri="{FF2B5EF4-FFF2-40B4-BE49-F238E27FC236}">
                <a16:creationId xmlns:a16="http://schemas.microsoft.com/office/drawing/2014/main" id="{8FF90473-3FB2-D686-53B3-8468D2ACB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796768"/>
            <a:ext cx="2808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600" i="1" dirty="0"/>
              <a:t>Example of </a:t>
            </a:r>
            <a:r>
              <a:rPr lang="en-GB" altLang="it-IT" sz="1600" i="1" dirty="0" err="1"/>
              <a:t>isofield</a:t>
            </a:r>
            <a:r>
              <a:rPr lang="en-GB" altLang="it-IT" sz="1600" i="1" dirty="0"/>
              <a:t> and </a:t>
            </a:r>
            <a:r>
              <a:rPr lang="en-GB" altLang="it-IT" sz="1600" i="1" dirty="0" err="1"/>
              <a:t>isoflux</a:t>
            </a:r>
            <a:r>
              <a:rPr lang="en-GB" altLang="it-IT" sz="1600" i="1" dirty="0"/>
              <a:t> lines at the BD time</a:t>
            </a:r>
          </a:p>
        </p:txBody>
      </p:sp>
      <p:sp>
        <p:nvSpPr>
          <p:cNvPr id="22534" name="Rettangolo 1">
            <a:extLst>
              <a:ext uri="{FF2B5EF4-FFF2-40B4-BE49-F238E27FC236}">
                <a16:creationId xmlns:a16="http://schemas.microsoft.com/office/drawing/2014/main" id="{C0AB0035-DA59-2B92-70FE-BAD82FF32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09" y="4072789"/>
            <a:ext cx="280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/>
              <a:t>5 control points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00C2B-9C50-CEEE-FC1E-F468F24C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682290"/>
            <a:ext cx="5646464" cy="281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b="1" u="sng" dirty="0">
                <a:solidFill>
                  <a:schemeClr val="accent2"/>
                </a:solidFill>
              </a:rPr>
              <a:t>Optimization of the following quantities</a:t>
            </a:r>
            <a:r>
              <a:rPr lang="en-US" u="sng" dirty="0">
                <a:solidFill>
                  <a:schemeClr val="accent2"/>
                </a:solidFill>
              </a:rPr>
              <a:t>:</a:t>
            </a:r>
            <a:endParaRPr lang="it-IT" u="sng" dirty="0">
              <a:solidFill>
                <a:schemeClr val="accent2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i="1" dirty="0">
                <a:solidFill>
                  <a:srgbClr val="C00000"/>
                </a:solidFill>
              </a:rPr>
              <a:t>Voltages on converters</a:t>
            </a:r>
            <a:r>
              <a:rPr lang="en-US" i="1" dirty="0"/>
              <a:t>.</a:t>
            </a:r>
            <a:r>
              <a:rPr lang="en-US" dirty="0"/>
              <a:t> Voltage waveforms are optimized assuming piecewise linear functions (time step = 10 </a:t>
            </a:r>
            <a:r>
              <a:rPr lang="en-US" dirty="0" err="1"/>
              <a:t>ms</a:t>
            </a:r>
            <a:r>
              <a:rPr lang="en-US" dirty="0"/>
              <a:t>) – </a:t>
            </a:r>
            <a:r>
              <a:rPr lang="en-US" i="1" dirty="0">
                <a:solidFill>
                  <a:srgbClr val="002060"/>
                </a:solidFill>
              </a:rPr>
              <a:t>this is a plus </a:t>
            </a:r>
            <a:r>
              <a:rPr lang="en-US" i="1" dirty="0" err="1">
                <a:solidFill>
                  <a:srgbClr val="002060"/>
                </a:solidFill>
              </a:rPr>
              <a:t>w.r.t.</a:t>
            </a:r>
            <a:r>
              <a:rPr lang="en-US" i="1" dirty="0">
                <a:solidFill>
                  <a:srgbClr val="002060"/>
                </a:solidFill>
              </a:rPr>
              <a:t> QST procedure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i="1" dirty="0">
                <a:solidFill>
                  <a:srgbClr val="C00000"/>
                </a:solidFill>
              </a:rPr>
              <a:t>Initial current in the PF coils</a:t>
            </a:r>
            <a:r>
              <a:rPr lang="en-US" i="1" dirty="0"/>
              <a:t>.</a:t>
            </a:r>
            <a:r>
              <a:rPr lang="en-US" dirty="0"/>
              <a:t> The distribution of currents in the active coils at time 0 is left partially free for possible optimizations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i="1" dirty="0">
                <a:solidFill>
                  <a:srgbClr val="C00000"/>
                </a:solidFill>
              </a:rPr>
              <a:t>Switching Networks Resistors modules</a:t>
            </a: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i="1" dirty="0">
                <a:solidFill>
                  <a:srgbClr val="C00000"/>
                </a:solidFill>
              </a:rPr>
              <a:t>Breakdown time </a:t>
            </a:r>
            <a:r>
              <a:rPr lang="en-US" i="1" dirty="0" err="1">
                <a:solidFill>
                  <a:srgbClr val="C00000"/>
                </a:solidFill>
              </a:rPr>
              <a:t>t</a:t>
            </a:r>
            <a:r>
              <a:rPr lang="en-US" i="1" baseline="-25000" dirty="0" err="1">
                <a:solidFill>
                  <a:srgbClr val="C00000"/>
                </a:solidFill>
              </a:rPr>
              <a:t>BD</a:t>
            </a:r>
            <a:endParaRPr lang="it-IT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it-IT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5">
            <a:extLst>
              <a:ext uri="{FF2B5EF4-FFF2-40B4-BE49-F238E27FC236}">
                <a16:creationId xmlns:a16="http://schemas.microsoft.com/office/drawing/2014/main" id="{6B35EBF7-2D0F-4B7D-6BA5-D60D88F5F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0" t="11555" r="30943" b="13330"/>
          <a:stretch>
            <a:fillRect/>
          </a:stretch>
        </p:blipFill>
        <p:spPr bwMode="auto">
          <a:xfrm>
            <a:off x="6534662" y="2269906"/>
            <a:ext cx="25209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27F7714-A170-4A71-F22D-BEE17F852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71488"/>
            <a:ext cx="8280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b="1" kern="0" dirty="0">
                <a:solidFill>
                  <a:srgbClr val="FF0000"/>
                </a:solidFill>
                <a:latin typeface="+mn-lt"/>
              </a:rPr>
              <a:t>Nominal configuration without radial plates</a:t>
            </a:r>
          </a:p>
        </p:txBody>
      </p:sp>
      <p:sp>
        <p:nvSpPr>
          <p:cNvPr id="25606" name="Rettangolo 1">
            <a:extLst>
              <a:ext uri="{FF2B5EF4-FFF2-40B4-BE49-F238E27FC236}">
                <a16:creationId xmlns:a16="http://schemas.microsoft.com/office/drawing/2014/main" id="{F0BBAC71-09FD-FDD1-498C-C8DEFAE70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1011388"/>
            <a:ext cx="893603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alt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current in circuits: 10kA in CS circuits (for half charged CS simulations) and E2 and E3 circuits, 10 kA in E1, E2, E5, E6 circuits</a:t>
            </a:r>
            <a:endParaRPr lang="it-IT" alt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alt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supplies can guarantee 1kV on E3, E4, CS1, CS2, CS3, CS4, 5kV on E1, E2, E5, E6.</a:t>
            </a:r>
            <a:endParaRPr lang="it-IT" alt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9" name="Rettangolo 3">
            <a:extLst>
              <a:ext uri="{FF2B5EF4-FFF2-40B4-BE49-F238E27FC236}">
                <a16:creationId xmlns:a16="http://schemas.microsoft.com/office/drawing/2014/main" id="{C50A34F8-E0D7-F0DE-FC22-F56F172DC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2321" y="3724385"/>
            <a:ext cx="814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RP</a:t>
            </a:r>
            <a:endParaRPr lang="it-IT" alt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3">
            <a:extLst>
              <a:ext uri="{FF2B5EF4-FFF2-40B4-BE49-F238E27FC236}">
                <a16:creationId xmlns:a16="http://schemas.microsoft.com/office/drawing/2014/main" id="{DC0B805B-F14A-C9F0-D9B9-208129876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1" y="5019631"/>
            <a:ext cx="4070350" cy="10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alt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 on the energy dissipated in the SNR units</a:t>
            </a:r>
            <a:endParaRPr lang="it-IT" alt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alt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voltage on coils was 5kV</a:t>
            </a:r>
            <a:endParaRPr lang="it-IT" altLang="it-I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11">
            <a:extLst>
              <a:ext uri="{FF2B5EF4-FFF2-40B4-BE49-F238E27FC236}">
                <a16:creationId xmlns:a16="http://schemas.microsoft.com/office/drawing/2014/main" id="{F1F9ED0E-3E9D-2B07-2C50-1614D8C3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297342"/>
            <a:ext cx="3636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dirty="0"/>
              <a:t>SNU Circuit for CS, EF3, EF4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E025999-BBDA-4E5F-4D41-FED22468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549185"/>
            <a:ext cx="3111870" cy="227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05C0EB5-3BC0-2911-B18C-40449D77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8" r="552"/>
          <a:stretch>
            <a:fillRect/>
          </a:stretch>
        </p:blipFill>
        <p:spPr bwMode="auto">
          <a:xfrm>
            <a:off x="3020166" y="3253138"/>
            <a:ext cx="3514496" cy="129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3">
            <a:extLst>
              <a:ext uri="{FF2B5EF4-FFF2-40B4-BE49-F238E27FC236}">
                <a16:creationId xmlns:a16="http://schemas.microsoft.com/office/drawing/2014/main" id="{FA6860A6-EA33-B0B0-8524-AB87CE661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770" y="2675311"/>
            <a:ext cx="439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E2</a:t>
            </a:r>
            <a:endParaRPr lang="it-IT" alt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C0C259CB-C6A8-3D66-07A1-348EB9FA0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170" y="3198206"/>
            <a:ext cx="439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</a:t>
            </a:r>
            <a:endParaRPr lang="it-IT" alt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ttangolo 3">
            <a:extLst>
              <a:ext uri="{FF2B5EF4-FFF2-40B4-BE49-F238E27FC236}">
                <a16:creationId xmlns:a16="http://schemas.microsoft.com/office/drawing/2014/main" id="{095E5A35-073F-DD73-3217-CEAF9181E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866" y="2224786"/>
            <a:ext cx="439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</a:t>
            </a:r>
            <a:endParaRPr lang="it-IT" alt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tangolo 3">
            <a:extLst>
              <a:ext uri="{FF2B5EF4-FFF2-40B4-BE49-F238E27FC236}">
                <a16:creationId xmlns:a16="http://schemas.microsoft.com/office/drawing/2014/main" id="{A60706B8-1A9D-8F1C-4538-5CED62C2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2290" y="4753865"/>
            <a:ext cx="439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E6</a:t>
            </a:r>
            <a:endParaRPr lang="it-IT" alt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ttangolo 3">
            <a:extLst>
              <a:ext uri="{FF2B5EF4-FFF2-40B4-BE49-F238E27FC236}">
                <a16:creationId xmlns:a16="http://schemas.microsoft.com/office/drawing/2014/main" id="{EB745E7F-6A9E-D1B6-55F8-E90ADEF3A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626" y="5464510"/>
            <a:ext cx="439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E5</a:t>
            </a:r>
            <a:endParaRPr lang="it-IT" alt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ttangolo 3">
            <a:extLst>
              <a:ext uri="{FF2B5EF4-FFF2-40B4-BE49-F238E27FC236}">
                <a16:creationId xmlns:a16="http://schemas.microsoft.com/office/drawing/2014/main" id="{9FD58A5F-6BBF-07FE-F24D-5D66A76DE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140" y="5798217"/>
            <a:ext cx="439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E4</a:t>
            </a:r>
            <a:endParaRPr lang="it-IT" alt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ttangolo 3">
            <a:extLst>
              <a:ext uri="{FF2B5EF4-FFF2-40B4-BE49-F238E27FC236}">
                <a16:creationId xmlns:a16="http://schemas.microsoft.com/office/drawing/2014/main" id="{2F247C29-1FDC-CEC3-E1A4-6087C9440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962" y="2880361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CS1</a:t>
            </a:r>
            <a:endParaRPr lang="it-IT" alt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ttangolo 3">
            <a:extLst>
              <a:ext uri="{FF2B5EF4-FFF2-40B4-BE49-F238E27FC236}">
                <a16:creationId xmlns:a16="http://schemas.microsoft.com/office/drawing/2014/main" id="{FA0211D6-4B72-4188-BC26-560D51926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53" y="3537261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CS2</a:t>
            </a:r>
            <a:endParaRPr lang="it-IT" alt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ttangolo 3">
            <a:extLst>
              <a:ext uri="{FF2B5EF4-FFF2-40B4-BE49-F238E27FC236}">
                <a16:creationId xmlns:a16="http://schemas.microsoft.com/office/drawing/2014/main" id="{5202CB98-E3B3-20D4-81A6-985F32AC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36" y="4262475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CS3</a:t>
            </a:r>
            <a:endParaRPr lang="it-IT" alt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ttangolo 3">
            <a:extLst>
              <a:ext uri="{FF2B5EF4-FFF2-40B4-BE49-F238E27FC236}">
                <a16:creationId xmlns:a16="http://schemas.microsoft.com/office/drawing/2014/main" id="{2B08A342-BEFC-EBCF-D907-039768FA6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119" y="4814271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CS4</a:t>
            </a:r>
            <a:endParaRPr lang="it-IT" alt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D786-4A53-EC4F-B667-B9F70A5B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421149"/>
            <a:ext cx="8486421" cy="457200"/>
          </a:xfrm>
        </p:spPr>
        <p:txBody>
          <a:bodyPr/>
          <a:lstStyle/>
          <a:p>
            <a:r>
              <a:rPr lang="en-GB" sz="2500" b="1" dirty="0"/>
              <a:t>New Magnetic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9402A-C86F-8049-A1F1-AD19940C5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80728"/>
            <a:ext cx="3881636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/>
              <a:t>Case A – to compare with QST </a:t>
            </a:r>
            <a:r>
              <a:rPr lang="it-IT" b="1" dirty="0" err="1"/>
              <a:t>calculations</a:t>
            </a:r>
            <a:endParaRPr lang="it-IT" b="1" dirty="0"/>
          </a:p>
          <a:p>
            <a:pPr marL="0" indent="0">
              <a:buNone/>
            </a:pPr>
            <a:r>
              <a:rPr lang="en-GB" dirty="0"/>
              <a:t>Aimed at obtaining E = 0.4 V/m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CS1-4 EF3,4 (PS with SNU)</a:t>
            </a:r>
          </a:p>
          <a:p>
            <a:pPr marL="0" indent="0">
              <a:buNone/>
            </a:pPr>
            <a:r>
              <a:rPr lang="en-GB" dirty="0" err="1"/>
              <a:t>Vcoil</a:t>
            </a:r>
            <a:r>
              <a:rPr lang="en-GB" dirty="0"/>
              <a:t> &lt;= 3kV</a:t>
            </a:r>
          </a:p>
          <a:p>
            <a:pPr marL="0" indent="0">
              <a:buNone/>
            </a:pPr>
            <a:r>
              <a:rPr lang="en-GB" dirty="0" err="1"/>
              <a:t>Icoil</a:t>
            </a:r>
            <a:r>
              <a:rPr lang="en-GB" dirty="0"/>
              <a:t> &lt;= 3kA</a:t>
            </a:r>
          </a:p>
          <a:p>
            <a:pPr marL="0" indent="0">
              <a:buNone/>
            </a:pPr>
            <a:r>
              <a:rPr lang="en-GB" dirty="0"/>
              <a:t>EF1,2,5,6 (PS without SNU, with Booster)</a:t>
            </a:r>
          </a:p>
          <a:p>
            <a:pPr marL="0" indent="0">
              <a:buNone/>
            </a:pPr>
            <a:r>
              <a:rPr lang="en-GB" dirty="0" err="1"/>
              <a:t>Vcoil</a:t>
            </a:r>
            <a:r>
              <a:rPr lang="en-GB" dirty="0"/>
              <a:t> &lt;= 4kV</a:t>
            </a:r>
          </a:p>
          <a:p>
            <a:pPr marL="0" indent="0">
              <a:buNone/>
            </a:pPr>
            <a:r>
              <a:rPr lang="en-GB" dirty="0" err="1"/>
              <a:t>Icoil</a:t>
            </a:r>
            <a:r>
              <a:rPr lang="en-GB" dirty="0"/>
              <a:t> &lt;= 4kA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Max </a:t>
            </a:r>
            <a:r>
              <a:rPr lang="en-GB" dirty="0" err="1"/>
              <a:t>VPowerSuppy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CS1,4, EF1,6 - 1.0kV</a:t>
            </a:r>
          </a:p>
          <a:p>
            <a:pPr marL="0" indent="0">
              <a:buNone/>
            </a:pPr>
            <a:r>
              <a:rPr lang="en-GB" dirty="0"/>
              <a:t>CS2,3, - 1.3 kV</a:t>
            </a:r>
          </a:p>
          <a:p>
            <a:pPr marL="0" indent="0">
              <a:buNone/>
            </a:pPr>
            <a:r>
              <a:rPr lang="en-GB" dirty="0"/>
              <a:t>EF2-5 - 0.97 kV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F3D27F-AEF4-C375-915F-A7F6091632DC}"/>
              </a:ext>
            </a:extLst>
          </p:cNvPr>
          <p:cNvSpPr txBox="1">
            <a:spLocks/>
          </p:cNvSpPr>
          <p:nvPr/>
        </p:nvSpPr>
        <p:spPr>
          <a:xfrm>
            <a:off x="4463048" y="984092"/>
            <a:ext cx="4460235" cy="5449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Case B – </a:t>
            </a:r>
            <a:r>
              <a:rPr lang="it-IT" b="1" dirty="0" err="1"/>
              <a:t>constraints</a:t>
            </a:r>
            <a:r>
              <a:rPr lang="it-IT" b="1" dirty="0"/>
              <a:t> from </a:t>
            </a:r>
            <a:r>
              <a:rPr lang="it-IT" b="1" dirty="0" err="1"/>
              <a:t>presentation</a:t>
            </a:r>
            <a:r>
              <a:rPr lang="it-IT" b="1" dirty="0"/>
              <a:t> "First Plasma </a:t>
            </a:r>
            <a:r>
              <a:rPr lang="it-IT" b="1" dirty="0" err="1"/>
              <a:t>Feasibility</a:t>
            </a:r>
            <a:r>
              <a:rPr lang="it-IT" b="1" dirty="0"/>
              <a:t> Study"  No boosters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CS1-4 EF3,4 (PS with SNU)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err="1"/>
              <a:t>Vcoil</a:t>
            </a:r>
            <a:r>
              <a:rPr lang="it-IT" dirty="0"/>
              <a:t> &lt;= 3kV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err="1"/>
              <a:t>Icoil</a:t>
            </a:r>
            <a:r>
              <a:rPr lang="it-IT" dirty="0"/>
              <a:t> &lt;= 3kA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EF1,2,5,6 (PS </a:t>
            </a:r>
            <a:r>
              <a:rPr lang="it-IT" b="1" dirty="0" err="1">
                <a:solidFill>
                  <a:srgbClr val="FF0000"/>
                </a:solidFill>
              </a:rPr>
              <a:t>without</a:t>
            </a:r>
            <a:r>
              <a:rPr lang="it-IT" b="1" dirty="0">
                <a:solidFill>
                  <a:srgbClr val="FF0000"/>
                </a:solidFill>
              </a:rPr>
              <a:t> SNU, no Boosters)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b="1" dirty="0" err="1">
                <a:solidFill>
                  <a:srgbClr val="FF0000"/>
                </a:solidFill>
              </a:rPr>
              <a:t>Vcoil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see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VPowerSupply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err="1"/>
              <a:t>Icoil</a:t>
            </a:r>
            <a:r>
              <a:rPr lang="it-IT" dirty="0"/>
              <a:t> &lt;= 4kA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Max </a:t>
            </a:r>
            <a:r>
              <a:rPr lang="it-IT" dirty="0" err="1"/>
              <a:t>VPowerSuppy</a:t>
            </a: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CS1,4, EF1,6 1.0kV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CS2,3, 1.3 kV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EF2-5 0.97 kV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21637C7-5F69-1635-B7DE-6647AD38DEE5}"/>
              </a:ext>
            </a:extLst>
          </p:cNvPr>
          <p:cNvSpPr/>
          <p:nvPr/>
        </p:nvSpPr>
        <p:spPr bwMode="auto">
          <a:xfrm>
            <a:off x="114300" y="878349"/>
            <a:ext cx="8808983" cy="98198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8E820C2-E0D4-5349-7EEB-34E8BCDC6C5C}"/>
              </a:ext>
            </a:extLst>
          </p:cNvPr>
          <p:cNvSpPr/>
          <p:nvPr/>
        </p:nvSpPr>
        <p:spPr bwMode="auto">
          <a:xfrm>
            <a:off x="124807" y="2080955"/>
            <a:ext cx="8808983" cy="234306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47B2917-EFEF-9736-0468-EC2AECE275D0}"/>
              </a:ext>
            </a:extLst>
          </p:cNvPr>
          <p:cNvSpPr/>
          <p:nvPr/>
        </p:nvSpPr>
        <p:spPr bwMode="auto">
          <a:xfrm>
            <a:off x="127432" y="4682359"/>
            <a:ext cx="8808983" cy="141101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D786-4A53-EC4F-B667-B9F70A5B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16" y="-39647"/>
            <a:ext cx="7772400" cy="1143000"/>
          </a:xfrm>
        </p:spPr>
        <p:txBody>
          <a:bodyPr/>
          <a:lstStyle/>
          <a:p>
            <a:r>
              <a:rPr lang="en-GB" sz="2400" b="1" dirty="0"/>
              <a:t>Case A – comparison with QST</a:t>
            </a:r>
          </a:p>
        </p:txBody>
      </p:sp>
      <p:pic>
        <p:nvPicPr>
          <p:cNvPr id="8" name="図 5">
            <a:extLst>
              <a:ext uri="{FF2B5EF4-FFF2-40B4-BE49-F238E27FC236}">
                <a16:creationId xmlns:a16="http://schemas.microsoft.com/office/drawing/2014/main" id="{883050C0-55CC-AE48-F378-D247F4A43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99"/>
          <a:stretch/>
        </p:blipFill>
        <p:spPr>
          <a:xfrm>
            <a:off x="1043608" y="1373687"/>
            <a:ext cx="3456384" cy="50076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7A5C938-4924-B09D-A7A6-2B34E36B0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2" t="17801" r="36613" b="9400"/>
          <a:stretch/>
        </p:blipFill>
        <p:spPr>
          <a:xfrm>
            <a:off x="4932040" y="1373687"/>
            <a:ext cx="3168352" cy="48457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9616DA8-497D-D857-3776-D13A7BCD33C0}"/>
              </a:ext>
            </a:extLst>
          </p:cNvPr>
          <p:cNvSpPr txBox="1"/>
          <p:nvPr/>
        </p:nvSpPr>
        <p:spPr>
          <a:xfrm>
            <a:off x="7884368" y="205185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 </a:t>
            </a:r>
            <a:r>
              <a:rPr lang="it-IT" b="1" dirty="0" err="1"/>
              <a:t>mT</a:t>
            </a:r>
            <a:endParaRPr lang="it-IT" b="1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FDA11C4-BA86-8437-17DD-D4CA88B35094}"/>
              </a:ext>
            </a:extLst>
          </p:cNvPr>
          <p:cNvCxnSpPr/>
          <p:nvPr/>
        </p:nvCxnSpPr>
        <p:spPr>
          <a:xfrm flipH="1">
            <a:off x="7020272" y="2555909"/>
            <a:ext cx="108012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2A62DE-D2DF-65FE-9FAC-CA1EE18381A8}"/>
              </a:ext>
            </a:extLst>
          </p:cNvPr>
          <p:cNvSpPr txBox="1"/>
          <p:nvPr/>
        </p:nvSpPr>
        <p:spPr>
          <a:xfrm>
            <a:off x="3563888" y="841438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FIELD MAP @ BD time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69666C2-E431-D80B-FC26-5EBBCEA98B3E}"/>
              </a:ext>
            </a:extLst>
          </p:cNvPr>
          <p:cNvSpPr txBox="1"/>
          <p:nvPr/>
        </p:nvSpPr>
        <p:spPr>
          <a:xfrm>
            <a:off x="7643404" y="3450637"/>
            <a:ext cx="113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CREATE</a:t>
            </a:r>
          </a:p>
        </p:txBody>
      </p:sp>
    </p:spTree>
    <p:extLst>
      <p:ext uri="{BB962C8B-B14F-4D97-AF65-F5344CB8AC3E}">
        <p14:creationId xmlns:p14="http://schemas.microsoft.com/office/powerpoint/2010/main" val="221299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D786-4A53-EC4F-B667-B9F70A5B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0151" y="-126668"/>
            <a:ext cx="7772400" cy="1143000"/>
          </a:xfrm>
        </p:spPr>
        <p:txBody>
          <a:bodyPr/>
          <a:lstStyle/>
          <a:p>
            <a:r>
              <a:rPr lang="en-GB" sz="2600" b="1" dirty="0"/>
              <a:t>Case A – comparison with QST</a:t>
            </a:r>
          </a:p>
        </p:txBody>
      </p:sp>
      <p:pic>
        <p:nvPicPr>
          <p:cNvPr id="6" name="図 6">
            <a:extLst>
              <a:ext uri="{FF2B5EF4-FFF2-40B4-BE49-F238E27FC236}">
                <a16:creationId xmlns:a16="http://schemas.microsoft.com/office/drawing/2014/main" id="{99F64A37-8CB7-8511-7DFA-0FF619FDE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36"/>
          <a:stretch/>
        </p:blipFill>
        <p:spPr>
          <a:xfrm>
            <a:off x="2376243" y="1382298"/>
            <a:ext cx="3767231" cy="357826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AE7008-D950-6A2F-EED0-50EB5F847B78}"/>
              </a:ext>
            </a:extLst>
          </p:cNvPr>
          <p:cNvSpPr txBox="1"/>
          <p:nvPr/>
        </p:nvSpPr>
        <p:spPr>
          <a:xfrm>
            <a:off x="3275856" y="1769946"/>
            <a:ext cx="691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QST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0746AC-A286-9F03-57BB-5C657D53826E}"/>
              </a:ext>
            </a:extLst>
          </p:cNvPr>
          <p:cNvSpPr txBox="1"/>
          <p:nvPr/>
        </p:nvSpPr>
        <p:spPr>
          <a:xfrm>
            <a:off x="3707904" y="768877"/>
            <a:ext cx="19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Circuits</a:t>
            </a:r>
            <a:r>
              <a:rPr lang="it-IT" b="1" dirty="0"/>
              <a:t> with </a:t>
            </a:r>
            <a:r>
              <a:rPr lang="it-IT" b="1" dirty="0" err="1"/>
              <a:t>SNUs</a:t>
            </a:r>
            <a:endParaRPr lang="it-IT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45E894-EA00-8DB4-D4DA-D5BDC1BCA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5" t="17744" r="26375" b="13771"/>
          <a:stretch/>
        </p:blipFill>
        <p:spPr>
          <a:xfrm>
            <a:off x="35496" y="3162991"/>
            <a:ext cx="3154764" cy="24262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C182AFC-1CCA-4F5D-BB5F-D7E0233BE2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35" t="17745" r="24801" b="11481"/>
          <a:stretch/>
        </p:blipFill>
        <p:spPr>
          <a:xfrm>
            <a:off x="6244219" y="260648"/>
            <a:ext cx="2899781" cy="223445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D42BFC2-B387-B629-514D-06490528D4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36" t="20352" r="25588" b="10915"/>
          <a:stretch/>
        </p:blipFill>
        <p:spPr>
          <a:xfrm>
            <a:off x="48741" y="692696"/>
            <a:ext cx="3083099" cy="234292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C6B197A-C153-E2B9-D3CF-C9D99AA7E4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535" t="23207" r="24801" b="8059"/>
          <a:stretch/>
        </p:blipFill>
        <p:spPr>
          <a:xfrm>
            <a:off x="6258562" y="2432570"/>
            <a:ext cx="2871093" cy="214855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528D8C1-537B-9679-1D16-833A0AB7C5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535" t="17744" r="26375" b="12053"/>
          <a:stretch/>
        </p:blipFill>
        <p:spPr>
          <a:xfrm>
            <a:off x="5580112" y="4336154"/>
            <a:ext cx="3142209" cy="247722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E6F8827-5BDD-53B7-DC4E-CCEA24FA71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535" t="20601" r="24801" b="10915"/>
          <a:stretch/>
        </p:blipFill>
        <p:spPr>
          <a:xfrm>
            <a:off x="2050455" y="4437112"/>
            <a:ext cx="3142209" cy="2342923"/>
          </a:xfrm>
          <a:prstGeom prst="rect">
            <a:avLst/>
          </a:prstGeom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BB69CDD5-14BC-D99B-F7BE-E1BE3E504138}"/>
              </a:ext>
            </a:extLst>
          </p:cNvPr>
          <p:cNvSpPr/>
          <p:nvPr/>
        </p:nvSpPr>
        <p:spPr>
          <a:xfrm>
            <a:off x="3516049" y="3145666"/>
            <a:ext cx="1676616" cy="85939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75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48E3D3B-496D-4A4F-C905-B24966F27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5" t="16401" r="24801" b="15431"/>
          <a:stretch/>
        </p:blipFill>
        <p:spPr>
          <a:xfrm>
            <a:off x="6103229" y="563735"/>
            <a:ext cx="3005275" cy="22171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7B7A474-4FFC-C565-C3E7-A4F988B89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6401" r="26375" b="14031"/>
          <a:stretch/>
        </p:blipFill>
        <p:spPr>
          <a:xfrm>
            <a:off x="263168" y="543241"/>
            <a:ext cx="2868672" cy="226272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2340F59-39F7-C8C6-EB04-872D8C382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23400" r="26375" b="7031"/>
          <a:stretch/>
        </p:blipFill>
        <p:spPr>
          <a:xfrm>
            <a:off x="47144" y="4445051"/>
            <a:ext cx="2868672" cy="226272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64F97EC-E428-B2E4-A23A-B98AEF4DC2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38" t="25231" r="24013" b="5201"/>
          <a:stretch/>
        </p:blipFill>
        <p:spPr>
          <a:xfrm>
            <a:off x="6041297" y="4297036"/>
            <a:ext cx="3096344" cy="2262727"/>
          </a:xfrm>
          <a:prstGeom prst="rect">
            <a:avLst/>
          </a:prstGeom>
        </p:spPr>
      </p:pic>
      <p:pic>
        <p:nvPicPr>
          <p:cNvPr id="13" name="図 6">
            <a:extLst>
              <a:ext uri="{FF2B5EF4-FFF2-40B4-BE49-F238E27FC236}">
                <a16:creationId xmlns:a16="http://schemas.microsoft.com/office/drawing/2014/main" id="{7BCD40C3-34E6-FB42-A0F4-478A3830FF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152" r="-337"/>
          <a:stretch/>
        </p:blipFill>
        <p:spPr>
          <a:xfrm>
            <a:off x="2567484" y="2049508"/>
            <a:ext cx="3960440" cy="3578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BD786-4A53-EC4F-B667-B9F70A5B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41" y="608442"/>
            <a:ext cx="7772400" cy="1143000"/>
          </a:xfrm>
        </p:spPr>
        <p:txBody>
          <a:bodyPr/>
          <a:lstStyle/>
          <a:p>
            <a:r>
              <a:rPr lang="en-GB" sz="2600" b="1" dirty="0"/>
              <a:t>Case A </a:t>
            </a:r>
            <a:br>
              <a:rPr lang="en-GB" sz="2600" b="1" dirty="0"/>
            </a:br>
            <a:r>
              <a:rPr lang="en-GB" sz="2600" b="1" dirty="0"/>
              <a:t>comparison </a:t>
            </a:r>
            <a:br>
              <a:rPr lang="en-GB" sz="2600" b="1" dirty="0"/>
            </a:br>
            <a:r>
              <a:rPr lang="en-GB" sz="2600" b="1" dirty="0"/>
              <a:t>with QST</a:t>
            </a:r>
          </a:p>
        </p:txBody>
      </p:sp>
    </p:spTree>
    <p:extLst>
      <p:ext uri="{BB962C8B-B14F-4D97-AF65-F5344CB8AC3E}">
        <p14:creationId xmlns:p14="http://schemas.microsoft.com/office/powerpoint/2010/main" val="10121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5BAE2205-2965-10DB-E2BA-99A09036D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17800" r="24801" b="9401"/>
          <a:stretch/>
        </p:blipFill>
        <p:spPr>
          <a:xfrm>
            <a:off x="4211960" y="3579464"/>
            <a:ext cx="3888432" cy="301788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69666C2-E431-D80B-FC26-5EBBCEA98B3E}"/>
              </a:ext>
            </a:extLst>
          </p:cNvPr>
          <p:cNvSpPr txBox="1"/>
          <p:nvPr/>
        </p:nvSpPr>
        <p:spPr>
          <a:xfrm>
            <a:off x="179512" y="662791"/>
            <a:ext cx="271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CREATE </a:t>
            </a:r>
            <a:r>
              <a:rPr lang="it-IT" sz="2400" b="1" dirty="0" err="1"/>
              <a:t>calculations</a:t>
            </a:r>
            <a:endParaRPr lang="it-IT" sz="2400" b="1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88EAA06-D1F3-DF8C-B33B-28A0930CF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99" t="24049" r="25114" b="4552"/>
          <a:stretch/>
        </p:blipFill>
        <p:spPr>
          <a:xfrm>
            <a:off x="179512" y="1124456"/>
            <a:ext cx="3772359" cy="295985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C85081-9B5C-69FF-2530-71F1EA313854}"/>
              </a:ext>
            </a:extLst>
          </p:cNvPr>
          <p:cNvSpPr txBox="1"/>
          <p:nvPr/>
        </p:nvSpPr>
        <p:spPr>
          <a:xfrm>
            <a:off x="5102068" y="5384917"/>
            <a:ext cx="2854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Electric Field in the center </a:t>
            </a:r>
          </a:p>
          <a:p>
            <a:r>
              <a:rPr lang="it-IT" b="1" dirty="0"/>
              <a:t>of the BD </a:t>
            </a:r>
            <a:r>
              <a:rPr lang="it-IT" b="1" dirty="0" err="1"/>
              <a:t>region</a:t>
            </a:r>
            <a:endParaRPr lang="it-IT" b="1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01D9531-03F2-2EA0-E3CF-D14D14213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6" t="18216" r="25909" b="13050"/>
          <a:stretch/>
        </p:blipFill>
        <p:spPr>
          <a:xfrm>
            <a:off x="179512" y="3789040"/>
            <a:ext cx="3643033" cy="276906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14F4DCE-E3FC-0E40-72BA-5DF24FD31198}"/>
              </a:ext>
            </a:extLst>
          </p:cNvPr>
          <p:cNvSpPr txBox="1"/>
          <p:nvPr/>
        </p:nvSpPr>
        <p:spPr>
          <a:xfrm>
            <a:off x="1115616" y="4077072"/>
            <a:ext cx="162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Plasma </a:t>
            </a:r>
            <a:r>
              <a:rPr lang="it-IT" b="1" dirty="0" err="1"/>
              <a:t>current</a:t>
            </a:r>
            <a:endParaRPr lang="it-IT" b="1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4E4E629-E195-EC60-EA03-9A7095ED5D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54" t="21183" r="25759" b="7418"/>
          <a:stretch/>
        </p:blipFill>
        <p:spPr>
          <a:xfrm>
            <a:off x="4256025" y="1052736"/>
            <a:ext cx="3772359" cy="295985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0904AE7-26F1-805D-B032-AC9FC22C1733}"/>
              </a:ext>
            </a:extLst>
          </p:cNvPr>
          <p:cNvSpPr txBox="1"/>
          <p:nvPr/>
        </p:nvSpPr>
        <p:spPr>
          <a:xfrm>
            <a:off x="3412119" y="755412"/>
            <a:ext cx="454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Radial</a:t>
            </a:r>
            <a:r>
              <a:rPr lang="it-IT" b="1" dirty="0"/>
              <a:t> and Vertical field in the control points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BD786-4A53-EC4F-B667-B9F70A5B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68111"/>
            <a:ext cx="7772400" cy="1143000"/>
          </a:xfrm>
        </p:spPr>
        <p:txBody>
          <a:bodyPr/>
          <a:lstStyle/>
          <a:p>
            <a:r>
              <a:rPr lang="en-GB" sz="2600" b="1" dirty="0"/>
              <a:t>Case A – Other quantities</a:t>
            </a:r>
          </a:p>
        </p:txBody>
      </p:sp>
    </p:spTree>
    <p:extLst>
      <p:ext uri="{BB962C8B-B14F-4D97-AF65-F5344CB8AC3E}">
        <p14:creationId xmlns:p14="http://schemas.microsoft.com/office/powerpoint/2010/main" val="30536570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1095</Words>
  <Application>Microsoft Office PowerPoint</Application>
  <PresentationFormat>Presentazione su schermo (4:3)</PresentationFormat>
  <Paragraphs>193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Courier New</vt:lpstr>
      <vt:lpstr>Palatino</vt:lpstr>
      <vt:lpstr>Times New Roman</vt:lpstr>
      <vt:lpstr>Blank Presentation</vt:lpstr>
      <vt:lpstr>Breakdown Modelling without Boosters</vt:lpstr>
      <vt:lpstr>Presentazione standard di PowerPoint</vt:lpstr>
      <vt:lpstr>Presentazione standard di PowerPoint</vt:lpstr>
      <vt:lpstr>Presentazione standard di PowerPoint</vt:lpstr>
      <vt:lpstr>New Magnetic Optimizations</vt:lpstr>
      <vt:lpstr>Case A – comparison with QST</vt:lpstr>
      <vt:lpstr>Case A – comparison with QST</vt:lpstr>
      <vt:lpstr>Case A  comparison  with QST</vt:lpstr>
      <vt:lpstr>Case A – Other quantities</vt:lpstr>
      <vt:lpstr>Case B – Optimization w/o boosters</vt:lpstr>
      <vt:lpstr>Presentazione standard di PowerPoint</vt:lpstr>
      <vt:lpstr>Case B – FB Equilibrium at Ip = 73kA </vt:lpstr>
      <vt:lpstr>BKD0/Gray Simulation results</vt:lpstr>
      <vt:lpstr>EC absorption at 82GHz: input</vt:lpstr>
      <vt:lpstr>EC absorption at 82GHz: result</vt:lpstr>
      <vt:lpstr>Plasma parameters evolution in BKD0</vt:lpstr>
      <vt:lpstr>Parameter space</vt:lpstr>
      <vt:lpstr>Next Steps in this Study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9° WPSA Project Planning </dc:title>
  <dc:creator>Frattolillo Domenico</dc:creator>
  <cp:lastModifiedBy>MASSIMILIANO MATTEI</cp:lastModifiedBy>
  <cp:revision>33</cp:revision>
  <dcterms:created xsi:type="dcterms:W3CDTF">2022-08-26T07:13:56Z</dcterms:created>
  <dcterms:modified xsi:type="dcterms:W3CDTF">2022-09-06T20:43:15Z</dcterms:modified>
</cp:coreProperties>
</file>