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518" r:id="rId2"/>
    <p:sldId id="517" r:id="rId3"/>
    <p:sldId id="524" r:id="rId4"/>
    <p:sldId id="525" r:id="rId5"/>
    <p:sldId id="526" r:id="rId6"/>
    <p:sldId id="527" r:id="rId7"/>
    <p:sldId id="528" r:id="rId8"/>
  </p:sldIdLst>
  <p:sldSz cx="12192000" cy="6858000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Helvetica" pitchFamily="-1" charset="0"/>
        <a:ea typeface="ＭＳ ゴシック" pitchFamily="-1" charset="-128"/>
        <a:cs typeface="ＭＳ ゴシック" pitchFamily="-1" charset="-128"/>
        <a:sym typeface="Gill Sans" pitchFamily="-1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D7DF4D01-8F4C-4906-B8D6-0D38530034AF}">
          <p14:sldIdLst>
            <p14:sldId id="518"/>
            <p14:sldId id="517"/>
            <p14:sldId id="524"/>
            <p14:sldId id="525"/>
            <p14:sldId id="526"/>
            <p14:sldId id="527"/>
            <p14:sldId id="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伸彦 林" initials="伸彦" lastIdx="1" clrIdx="0">
    <p:extLst>
      <p:ext uri="{19B8F6BF-5375-455C-9EA6-DF929625EA0E}">
        <p15:presenceInfo xmlns:p15="http://schemas.microsoft.com/office/powerpoint/2012/main" userId="伸彦 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80"/>
    <a:srgbClr val="003399"/>
    <a:srgbClr val="011893"/>
    <a:srgbClr val="3A3AB9"/>
    <a:srgbClr val="008F00"/>
    <a:srgbClr val="FF6666"/>
    <a:srgbClr val="FF40FF"/>
    <a:srgbClr val="FF2F92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/>
    <p:restoredTop sz="96992" autoAdjust="0"/>
  </p:normalViewPr>
  <p:slideViewPr>
    <p:cSldViewPr>
      <p:cViewPr varScale="1">
        <p:scale>
          <a:sx n="59" d="100"/>
          <a:sy n="59" d="100"/>
        </p:scale>
        <p:origin x="9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252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elvetica" pitchFamily="-112" charset="0"/>
                <a:ea typeface="ＭＳ ゴシック" pitchFamily="-112" charset="-128"/>
                <a:cs typeface="ＭＳ ゴシック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9731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112" charset="0"/>
                <a:ea typeface="ＭＳ ゴシック" pitchFamily="-112" charset="-128"/>
                <a:cs typeface="ＭＳ ゴシック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9732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elvetica" pitchFamily="-112" charset="0"/>
                <a:ea typeface="ＭＳ ゴシック" pitchFamily="-112" charset="-128"/>
                <a:cs typeface="ＭＳ ゴシック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9733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112" charset="0"/>
                <a:ea typeface="ＭＳ ゴシック" pitchFamily="-112" charset="-128"/>
                <a:cs typeface="ＭＳ ゴシック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B7558CB1-F83A-6B42-8AED-B21D56AC7A5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6353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43" name="Rectangle 3"/>
          <p:cNvSpPr>
            <a:spLocks noGrp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6144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4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defRPr>
            </a:lvl1pPr>
          </a:lstStyle>
          <a:p>
            <a:pPr>
              <a:defRPr/>
            </a:pPr>
            <a:fld id="{5E036236-5A28-B74B-8660-55DFE0C8817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8187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4F6E36-2569-EC48-80C5-3BB63A255378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6457041"/>
            <a:ext cx="62339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4677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9440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36360" y="6457041"/>
            <a:ext cx="2783632" cy="365125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 altLang="ja-JP" dirty="0"/>
              <a:t>Name| 1</a:t>
            </a:r>
            <a:r>
              <a:rPr lang="en-US" altLang="ja-JP" baseline="30000" dirty="0"/>
              <a:t>st</a:t>
            </a:r>
            <a:r>
              <a:rPr lang="en-US" altLang="ja-JP" dirty="0"/>
              <a:t> ETCM| date| </a:t>
            </a:r>
            <a:fld id="{3F11EFF5-44ED-A340-B978-F89C753D2229}" type="slidenum">
              <a:rPr lang="en-US" altLang="ja-JP" smtClean="0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62403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36360" y="6457041"/>
            <a:ext cx="2783632" cy="365125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 altLang="ja-JP" dirty="0"/>
              <a:t>Name| 1</a:t>
            </a:r>
            <a:r>
              <a:rPr lang="en-US" altLang="ja-JP" baseline="30000" dirty="0"/>
              <a:t>st</a:t>
            </a:r>
            <a:r>
              <a:rPr lang="en-US" altLang="ja-JP" dirty="0"/>
              <a:t> ETCM| date| </a:t>
            </a:r>
            <a:fld id="{3F11EFF5-44ED-A340-B978-F89C753D2229}" type="slidenum">
              <a:rPr lang="en-US" altLang="ja-JP" smtClean="0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33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3586D6B8-F17C-6144-AA69-7F6E49A36B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23077" y="1"/>
            <a:ext cx="46892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D56B619-E022-2C49-874A-309A90B8466C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81"/>
            <a:ext cx="10751989" cy="97678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118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9336360" y="6457041"/>
            <a:ext cx="2783632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/>
              <a:t>Name| 1</a:t>
            </a:r>
            <a:r>
              <a:rPr lang="en-US" altLang="ja-JP" baseline="30000"/>
              <a:t>st</a:t>
            </a:r>
            <a:r>
              <a:rPr lang="en-US" altLang="ja-JP"/>
              <a:t> ETCM| date| </a:t>
            </a:r>
            <a:fld id="{3F11EFF5-44ED-A340-B978-F89C753D2229}" type="slidenum">
              <a:rPr lang="en-US" altLang="ja-JP" smtClean="0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35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751989" cy="97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19293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80535"/>
            <a:ext cx="12098216" cy="139700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308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308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608501" y="430111"/>
            <a:ext cx="1583499" cy="45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36360" y="6457041"/>
            <a:ext cx="2783632" cy="365125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 altLang="ja-JP" dirty="0"/>
              <a:t>Name| 1</a:t>
            </a:r>
            <a:r>
              <a:rPr lang="en-US" altLang="ja-JP" baseline="30000" dirty="0"/>
              <a:t>st</a:t>
            </a:r>
            <a:r>
              <a:rPr lang="en-US" altLang="ja-JP" dirty="0"/>
              <a:t> ETCM| date| </a:t>
            </a:r>
            <a:fld id="{3F11EFF5-44ED-A340-B978-F89C753D2229}" type="slidenum">
              <a:rPr lang="en-US" altLang="ja-JP" smtClean="0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41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  <p:sldLayoutId id="2147483725" r:id="rId4"/>
  </p:sldLayoutIdLst>
  <p:hf hdr="0" ftr="0" dt="0"/>
  <p:txStyles>
    <p:titleStyle>
      <a:lvl1pPr algn="ctr" defTabSz="914377" rtl="0" eaLnBrk="1" latinLnBrk="0" hangingPunct="1">
        <a:lnSpc>
          <a:spcPts val="3307"/>
        </a:lnSpc>
        <a:spcBef>
          <a:spcPct val="0"/>
        </a:spcBef>
        <a:buNone/>
        <a:defRPr sz="32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533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016" indent="-232828" algn="l" defTabSz="914377" rtl="0" eaLnBrk="1" latinLnBrk="0" hangingPunct="1">
        <a:lnSpc>
          <a:spcPct val="100000"/>
        </a:lnSpc>
        <a:spcBef>
          <a:spcPts val="533"/>
        </a:spcBef>
        <a:buFont typeface="System Font Regular"/>
        <a:buChar char="-"/>
        <a:tabLst/>
        <a:defRPr lang="en-US" sz="2133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19759-FE66-4BED-A639-B7F6F874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>
                <a:solidFill>
                  <a:srgbClr val="003399"/>
                </a:solidFill>
              </a:rPr>
              <a:t>        9th WPSA Project Planning Meeting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73A9DC8-83F0-4A8D-A322-B4EC8412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600905"/>
            <a:ext cx="9001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it-IT" b="1" dirty="0" err="1">
                <a:solidFill>
                  <a:srgbClr val="003399"/>
                </a:solidFill>
              </a:rPr>
              <a:t>Runaway</a:t>
            </a:r>
            <a:r>
              <a:rPr lang="fr-FR" altLang="it-IT" b="1" dirty="0">
                <a:solidFill>
                  <a:srgbClr val="003399"/>
                </a:solidFill>
              </a:rPr>
              <a:t> Electrons on FTU: </a:t>
            </a:r>
            <a:r>
              <a:rPr lang="fr-FR" altLang="it-IT" b="1" dirty="0" err="1">
                <a:solidFill>
                  <a:srgbClr val="003399"/>
                </a:solidFill>
              </a:rPr>
              <a:t>generation</a:t>
            </a:r>
            <a:r>
              <a:rPr lang="fr-FR" altLang="it-IT" b="1" dirty="0">
                <a:solidFill>
                  <a:srgbClr val="003399"/>
                </a:solidFill>
              </a:rPr>
              <a:t>, dissipation, suppression and control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b="1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solidFill>
                  <a:srgbClr val="003399"/>
                </a:solidFill>
              </a:rPr>
              <a:t>Gianluca Pucella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400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003399"/>
                </a:solidFill>
              </a:rPr>
              <a:t>ENEA, Fusion and Nuclear Safety Department, C.R. Frascati, Italy</a:t>
            </a: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44DC2086-F65A-E50F-FB8B-6F7AF3E94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1</a:t>
            </a:fld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37628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2</a:t>
            </a:fld>
            <a:endParaRPr lang="en-US" altLang="ja-JP" sz="1400" dirty="0"/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EB818BC2-EB48-E382-5E8C-9D41FC50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3" y="1269283"/>
            <a:ext cx="152400" cy="152400"/>
          </a:xfrm>
          <a:prstGeom prst="ellipse">
            <a:avLst/>
          </a:prstGeom>
          <a:solidFill>
            <a:srgbClr val="00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A9A5D5CC-3914-7306-3220-6677C5CB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6" y="1124744"/>
            <a:ext cx="113755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Experimental observation of increased threshold electric field for RE generation due to synchrotron radiation losses in the FTU tokamak.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58718F-E0E3-84D6-66AC-C11C1324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52" y="1832630"/>
            <a:ext cx="6556943" cy="3649304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5B1C87F2-5A3F-3F89-B749-244FB3C73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5581108"/>
            <a:ext cx="5688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b="1" dirty="0">
                <a:solidFill>
                  <a:srgbClr val="FF0000"/>
                </a:solidFill>
              </a:rPr>
              <a:t>Liquid organic scintillator </a:t>
            </a:r>
            <a:r>
              <a:rPr lang="en-US" altLang="it-IT" sz="2000" dirty="0"/>
              <a:t>(NE213): n + </a:t>
            </a:r>
            <a:r>
              <a:rPr lang="en-US" altLang="it-IT" sz="2000" dirty="0">
                <a:sym typeface="Symbol" panose="05050102010706020507" pitchFamily="18" charset="2"/>
              </a:rPr>
              <a:t></a:t>
            </a:r>
            <a:r>
              <a:rPr lang="en-US" altLang="it-IT" sz="2000" dirty="0"/>
              <a:t> 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78091136-CFCF-8B29-392A-ADCBBFC0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5909210"/>
            <a:ext cx="3740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b="1" dirty="0">
                <a:solidFill>
                  <a:srgbClr val="FF0000"/>
                </a:solidFill>
              </a:rPr>
              <a:t>BF</a:t>
            </a:r>
            <a:r>
              <a:rPr lang="en-US" altLang="it-IT" sz="2000" b="1" baseline="-25000" dirty="0">
                <a:solidFill>
                  <a:srgbClr val="FF0000"/>
                </a:solidFill>
              </a:rPr>
              <a:t>3</a:t>
            </a:r>
            <a:r>
              <a:rPr lang="en-US" altLang="it-IT" sz="2000" b="1" dirty="0">
                <a:solidFill>
                  <a:srgbClr val="FF0000"/>
                </a:solidFill>
              </a:rPr>
              <a:t> chambers</a:t>
            </a:r>
            <a:r>
              <a:rPr lang="en-US" altLang="it-IT" sz="2000" dirty="0"/>
              <a:t>: n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DB042AC6-C9A1-2DA0-D519-5E4CBDE9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5949280"/>
            <a:ext cx="5472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[Martin-Solis J R et al 2010 Phys. Rev. Lett. </a:t>
            </a:r>
            <a:r>
              <a:rPr lang="en-US" sz="1600" b="1" dirty="0">
                <a:solidFill>
                  <a:srgbClr val="0000FF"/>
                </a:solidFill>
              </a:rPr>
              <a:t>105</a:t>
            </a:r>
            <a:r>
              <a:rPr lang="en-US" sz="1600" dirty="0">
                <a:solidFill>
                  <a:srgbClr val="0000FF"/>
                </a:solidFill>
              </a:rPr>
              <a:t> 185002]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38BD82-E18D-D3EB-90F8-4ECC1C87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26" y="3004050"/>
            <a:ext cx="3258534" cy="2081134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04FF8A-C2A5-7E42-D5E8-116160E6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490" y="2060848"/>
            <a:ext cx="1363662" cy="54786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D5FBCE-7CD0-C309-1495-D2D6089395AE}"/>
              </a:ext>
            </a:extLst>
          </p:cNvPr>
          <p:cNvSpPr txBox="1"/>
          <p:nvPr/>
        </p:nvSpPr>
        <p:spPr>
          <a:xfrm>
            <a:off x="8858892" y="2089667"/>
            <a:ext cx="2792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it-IT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relativistic</a:t>
            </a:r>
            <a:r>
              <a:rPr kumimoji="1"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it-IT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collisional</a:t>
            </a:r>
            <a:r>
              <a:rPr kumimoji="1"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 theory)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2AEA28-98BF-DF11-8A4C-6936E715BD20}"/>
              </a:ext>
            </a:extLst>
          </p:cNvPr>
          <p:cNvSpPr txBox="1"/>
          <p:nvPr/>
        </p:nvSpPr>
        <p:spPr>
          <a:xfrm>
            <a:off x="7002975" y="2154240"/>
            <a:ext cx="674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it-IT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E &gt;</a:t>
            </a:r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6F68971F-3B0F-0AF6-65C5-5DCCC81C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218962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t-IT" dirty="0">
                <a:solidFill>
                  <a:srgbClr val="003399"/>
                </a:solidFill>
              </a:rPr>
              <a:t> Dissipation</a:t>
            </a:r>
            <a:endParaRPr lang="en-US" altLang="it-IT" sz="3200" b="1" dirty="0">
              <a:solidFill>
                <a:srgbClr val="003399"/>
              </a:solidFill>
            </a:endParaRP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3</a:t>
            </a:fld>
            <a:endParaRPr lang="en-US" altLang="ja-JP" sz="1400" dirty="0"/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759E15DC-D360-2A82-9C5B-82366EB0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439" y="1392167"/>
            <a:ext cx="638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>
                <a:solidFill>
                  <a:srgbClr val="FFFFFF"/>
                </a:solidFill>
              </a:rPr>
              <a:t># 42540</a:t>
            </a:r>
          </a:p>
        </p:txBody>
      </p:sp>
      <p:pic>
        <p:nvPicPr>
          <p:cNvPr id="15" name="Picture 48">
            <a:extLst>
              <a:ext uri="{FF2B5EF4-FFF2-40B4-BE49-F238E27FC236}">
                <a16:creationId xmlns:a16="http://schemas.microsoft.com/office/drawing/2014/main" id="{A5720AD8-1166-5615-E1F2-86B1BB1F3B0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4" y="1636642"/>
            <a:ext cx="4510392" cy="30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5">
            <a:extLst>
              <a:ext uri="{FF2B5EF4-FFF2-40B4-BE49-F238E27FC236}">
                <a16:creationId xmlns:a16="http://schemas.microsoft.com/office/drawing/2014/main" id="{F3EC5C1D-7BD1-6EB6-715F-BDB46747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73" y="400677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n</a:t>
            </a:r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3ED44309-E77E-5201-3981-8996FC72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831" y="3686100"/>
            <a:ext cx="508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ym typeface="Symbol" panose="05050102010706020507" pitchFamily="18" charset="2"/>
              </a:rPr>
              <a:t></a:t>
            </a:r>
            <a:r>
              <a:rPr lang="it-IT" altLang="it-IT" sz="1200" dirty="0"/>
              <a:t> + n</a:t>
            </a:r>
          </a:p>
        </p:txBody>
      </p:sp>
      <p:pic>
        <p:nvPicPr>
          <p:cNvPr id="24" name="Immagine 3">
            <a:extLst>
              <a:ext uri="{FF2B5EF4-FFF2-40B4-BE49-F238E27FC236}">
                <a16:creationId xmlns:a16="http://schemas.microsoft.com/office/drawing/2014/main" id="{2AC647CB-A3A7-1C33-497B-EDC8F33F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3" y="4833257"/>
            <a:ext cx="3817414" cy="152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ovie_Rotating_Video_42540">
            <a:hlinkClick r:id="" action="ppaction://media"/>
            <a:extLst>
              <a:ext uri="{FF2B5EF4-FFF2-40B4-BE49-F238E27FC236}">
                <a16:creationId xmlns:a16="http://schemas.microsoft.com/office/drawing/2014/main" id="{0D8D15A3-2644-44CB-D8F1-2CEB5DB00C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3992" y="2907488"/>
            <a:ext cx="4510392" cy="3382794"/>
          </a:xfrm>
          <a:prstGeom prst="rect">
            <a:avLst/>
          </a:prstGeom>
        </p:spPr>
      </p:pic>
      <p:sp>
        <p:nvSpPr>
          <p:cNvPr id="4" name="Oval 5">
            <a:extLst>
              <a:ext uri="{FF2B5EF4-FFF2-40B4-BE49-F238E27FC236}">
                <a16:creationId xmlns:a16="http://schemas.microsoft.com/office/drawing/2014/main" id="{AACDC24E-1C03-4411-8A36-4FB1D92A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3" y="1269283"/>
            <a:ext cx="152400" cy="152400"/>
          </a:xfrm>
          <a:prstGeom prst="ellipse">
            <a:avLst/>
          </a:prstGeom>
          <a:solidFill>
            <a:srgbClr val="00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9921671A-4F3F-268F-C9A4-47B3BEB0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6" y="1124744"/>
            <a:ext cx="9215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RE losses enhancement by interaction with large magnetic islands.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615034D5-F036-8C86-797A-87265A76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732746"/>
            <a:ext cx="67687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Diamond-based </a:t>
            </a:r>
            <a:r>
              <a:rPr lang="en-US" altLang="it-IT" sz="2000" b="1" dirty="0">
                <a:solidFill>
                  <a:srgbClr val="FF0000"/>
                </a:solidFill>
              </a:rPr>
              <a:t>Cherenkov probe </a:t>
            </a:r>
            <a:r>
              <a:rPr lang="en-US" altLang="it-IT" sz="2000" dirty="0"/>
              <a:t>measuring runaway electrons escaping from the plasma.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AD9C8E06-6119-CFBC-E3A8-A7D3F9D5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2492896"/>
            <a:ext cx="5472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[F. Causa et al 2015, </a:t>
            </a:r>
            <a:r>
              <a:rPr lang="en-US" sz="1600" dirty="0" err="1">
                <a:solidFill>
                  <a:srgbClr val="0000FF"/>
                </a:solidFill>
              </a:rPr>
              <a:t>Nucl</a:t>
            </a:r>
            <a:r>
              <a:rPr lang="en-US" sz="1600" dirty="0">
                <a:solidFill>
                  <a:srgbClr val="0000FF"/>
                </a:solidFill>
              </a:rPr>
              <a:t>. Fusion </a:t>
            </a:r>
            <a:r>
              <a:rPr lang="en-US" sz="1600" b="1" dirty="0">
                <a:solidFill>
                  <a:srgbClr val="0000FF"/>
                </a:solidFill>
              </a:rPr>
              <a:t>55</a:t>
            </a:r>
            <a:r>
              <a:rPr lang="en-US" sz="1600" dirty="0">
                <a:solidFill>
                  <a:srgbClr val="0000FF"/>
                </a:solidFill>
              </a:rPr>
              <a:t> 123021]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t-IT" dirty="0">
                <a:solidFill>
                  <a:srgbClr val="003399"/>
                </a:solidFill>
              </a:rPr>
              <a:t> Suppression</a:t>
            </a:r>
            <a:endParaRPr lang="en-US" altLang="it-IT" sz="3200" b="1" dirty="0">
              <a:solidFill>
                <a:srgbClr val="003399"/>
              </a:solidFill>
            </a:endParaRP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4</a:t>
            </a:fld>
            <a:endParaRPr lang="en-US" altLang="ja-JP" sz="1400" dirty="0"/>
          </a:p>
        </p:txBody>
      </p:sp>
      <p:pic>
        <p:nvPicPr>
          <p:cNvPr id="8" name="Movie_Pellet_Video_43357">
            <a:hlinkClick r:id="" action="ppaction://media"/>
            <a:extLst>
              <a:ext uri="{FF2B5EF4-FFF2-40B4-BE49-F238E27FC236}">
                <a16:creationId xmlns:a16="http://schemas.microsoft.com/office/drawing/2014/main" id="{6931E1F2-83DC-5F31-FD8B-3000601E27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6041" y="2852936"/>
            <a:ext cx="4464495" cy="3348372"/>
          </a:xfrm>
          <a:prstGeom prst="rect">
            <a:avLst/>
          </a:prstGeom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id="{13F17A27-C1B2-9981-20B9-31DB6CD2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6" y="1124744"/>
            <a:ext cx="10861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3399"/>
              </a:buClr>
              <a:buSzPct val="150000"/>
              <a:buFontTx/>
              <a:buNone/>
            </a:pPr>
            <a:r>
              <a:rPr lang="en-US" altLang="it-IT" sz="2000" dirty="0"/>
              <a:t>Pellet injections lead to complete suppression of REs by triggering bursts of MHD activity.</a:t>
            </a:r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4C339C09-06D7-A539-7F9E-0BE3F5EC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3" y="1269283"/>
            <a:ext cx="152400" cy="152400"/>
          </a:xfrm>
          <a:prstGeom prst="ellipse">
            <a:avLst/>
          </a:prstGeom>
          <a:solidFill>
            <a:srgbClr val="00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7B10E99D-9939-FCFA-4EA6-67FF45C8E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345"/>
          <a:stretch/>
        </p:blipFill>
        <p:spPr>
          <a:xfrm>
            <a:off x="301556" y="4293096"/>
            <a:ext cx="5340624" cy="1954804"/>
          </a:xfrm>
          <a:prstGeom prst="rect">
            <a:avLst/>
          </a:prstGeom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E2A612EE-13D0-312A-47B0-384EF981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1732746"/>
            <a:ext cx="504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b="1" dirty="0">
                <a:solidFill>
                  <a:srgbClr val="FF0000"/>
                </a:solidFill>
              </a:rPr>
              <a:t>Fast electron bremsstrahlung camera </a:t>
            </a:r>
            <a:r>
              <a:rPr lang="en-US" altLang="it-IT" sz="2000" dirty="0"/>
              <a:t>for HXR measurements.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2BE14327-3153-EE28-B0B9-C5B9B6CB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2420888"/>
            <a:ext cx="5472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</a:t>
            </a:r>
            <a:r>
              <a:rPr lang="it-IT" sz="1600" dirty="0">
                <a:solidFill>
                  <a:srgbClr val="0000FF"/>
                </a:solidFill>
              </a:rPr>
              <a:t>D. Carnevale et al 2021 </a:t>
            </a:r>
            <a:r>
              <a:rPr lang="it-IT" sz="1600" dirty="0" err="1">
                <a:solidFill>
                  <a:srgbClr val="0000FF"/>
                </a:solidFill>
              </a:rPr>
              <a:t>Nucl</a:t>
            </a:r>
            <a:r>
              <a:rPr lang="it-IT" sz="1600" dirty="0">
                <a:solidFill>
                  <a:srgbClr val="0000FF"/>
                </a:solidFill>
              </a:rPr>
              <a:t>. Fusion </a:t>
            </a:r>
            <a:r>
              <a:rPr lang="it-IT" sz="1600" b="1" dirty="0">
                <a:solidFill>
                  <a:srgbClr val="0000FF"/>
                </a:solidFill>
              </a:rPr>
              <a:t>61</a:t>
            </a:r>
            <a:r>
              <a:rPr lang="it-IT" sz="1600" dirty="0">
                <a:solidFill>
                  <a:srgbClr val="0000FF"/>
                </a:solidFill>
              </a:rPr>
              <a:t> 116050</a:t>
            </a:r>
            <a:r>
              <a:rPr lang="en-US" sz="1600" dirty="0">
                <a:solidFill>
                  <a:srgbClr val="0000FF"/>
                </a:solidFill>
              </a:rPr>
              <a:t>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  <p:pic>
        <p:nvPicPr>
          <p:cNvPr id="5" name="Picture 45">
            <a:extLst>
              <a:ext uri="{FF2B5EF4-FFF2-40B4-BE49-F238E27FC236}">
                <a16:creationId xmlns:a16="http://schemas.microsoft.com/office/drawing/2014/main" id="{A0668FCC-C32E-C50F-D827-61ACB3815EB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7423"/>
          <a:stretch>
            <a:fillRect/>
          </a:stretch>
        </p:blipFill>
        <p:spPr bwMode="auto">
          <a:xfrm>
            <a:off x="351195" y="1524854"/>
            <a:ext cx="5265834" cy="27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t-IT" sz="3200" b="1" dirty="0">
                <a:solidFill>
                  <a:srgbClr val="003399"/>
                </a:solidFill>
              </a:rPr>
              <a:t> Control</a:t>
            </a: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5</a:t>
            </a:fld>
            <a:endParaRPr lang="en-US" altLang="ja-JP" sz="1400" dirty="0"/>
          </a:p>
        </p:txBody>
      </p:sp>
      <p:pic>
        <p:nvPicPr>
          <p:cNvPr id="7" name="Picture 31">
            <a:extLst>
              <a:ext uri="{FF2B5EF4-FFF2-40B4-BE49-F238E27FC236}">
                <a16:creationId xmlns:a16="http://schemas.microsoft.com/office/drawing/2014/main" id="{03F15D7B-A50B-8EE8-2F6B-83932EDD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6" y="1811808"/>
            <a:ext cx="5902956" cy="468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248766AC-2254-F58E-C2CF-B989D193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6" y="1124744"/>
            <a:ext cx="10861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Control system acting on the central solenoid to reduce the RE beam current, while the RE beam is kept away from the vessel through feedback on magnetic coils.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9B789F76-114A-A1C0-C20E-D5C0889D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3" y="1269283"/>
            <a:ext cx="152400" cy="152400"/>
          </a:xfrm>
          <a:prstGeom prst="ellipse">
            <a:avLst/>
          </a:prstGeom>
          <a:solidFill>
            <a:srgbClr val="00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A52E0796-9405-C1B8-25D1-B4A6C703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4797152"/>
            <a:ext cx="35283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b="1" baseline="30000" dirty="0">
                <a:solidFill>
                  <a:srgbClr val="FF0000"/>
                </a:solidFill>
              </a:rPr>
              <a:t>235</a:t>
            </a:r>
            <a:r>
              <a:rPr lang="en-US" altLang="it-IT" sz="2000" b="1" dirty="0">
                <a:solidFill>
                  <a:srgbClr val="FF0000"/>
                </a:solidFill>
              </a:rPr>
              <a:t>U fission chamber</a:t>
            </a:r>
            <a:r>
              <a:rPr lang="en-US" altLang="it-IT" sz="2000" dirty="0"/>
              <a:t>:</a:t>
            </a:r>
          </a:p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photoneutrons &amp; photofission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F760E57F-CC8C-8700-2DCC-5206A044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38" y="2350417"/>
            <a:ext cx="4104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[D. Carnevale et al 2018, PPCF </a:t>
            </a:r>
            <a:r>
              <a:rPr lang="en-US" sz="1600" b="1" dirty="0">
                <a:solidFill>
                  <a:srgbClr val="0000FF"/>
                </a:solidFill>
              </a:rPr>
              <a:t>61</a:t>
            </a:r>
            <a:r>
              <a:rPr lang="en-US" sz="1600" dirty="0">
                <a:solidFill>
                  <a:srgbClr val="0000FF"/>
                </a:solidFill>
              </a:rPr>
              <a:t> 014036]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D4A361-FA8A-3B9A-C8A2-324ECEBC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778561"/>
            <a:ext cx="4392488" cy="3190619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30759BC1-5DF1-16BD-B769-EA86E967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38" y="2060848"/>
            <a:ext cx="48354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[L. </a:t>
            </a:r>
            <a:r>
              <a:rPr lang="en-US" sz="1600" dirty="0" err="1">
                <a:solidFill>
                  <a:srgbClr val="0000FF"/>
                </a:solidFill>
              </a:rPr>
              <a:t>Boncagni</a:t>
            </a:r>
            <a:r>
              <a:rPr lang="en-US" sz="1600" dirty="0">
                <a:solidFill>
                  <a:srgbClr val="0000FF"/>
                </a:solidFill>
              </a:rPr>
              <a:t> et al 2013, Fusion Eng. Des. </a:t>
            </a:r>
            <a:r>
              <a:rPr lang="en-US" sz="1600" b="1" dirty="0">
                <a:solidFill>
                  <a:srgbClr val="0000FF"/>
                </a:solidFill>
              </a:rPr>
              <a:t>8</a:t>
            </a:r>
            <a:r>
              <a:rPr lang="en-US" sz="1600" dirty="0">
                <a:solidFill>
                  <a:srgbClr val="0000FF"/>
                </a:solidFill>
              </a:rPr>
              <a:t> 1109]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2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t-IT" dirty="0">
                <a:solidFill>
                  <a:srgbClr val="003399"/>
                </a:solidFill>
              </a:rPr>
              <a:t> Runaway Electron Imaging and Spectrometry</a:t>
            </a:r>
            <a:endParaRPr lang="en-US" altLang="it-IT" sz="3200" b="1" dirty="0">
              <a:solidFill>
                <a:srgbClr val="003399"/>
              </a:solidFill>
            </a:endParaRP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6</a:t>
            </a:fld>
            <a:endParaRPr lang="en-US" altLang="ja-JP" sz="1400" dirty="0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248766AC-2254-F58E-C2CF-B989D193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6" y="1124744"/>
            <a:ext cx="111595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2000" dirty="0"/>
              <a:t>Measurement of </a:t>
            </a:r>
            <a:r>
              <a:rPr lang="en-US" sz="2000" b="1" dirty="0">
                <a:solidFill>
                  <a:srgbClr val="FF0000"/>
                </a:solidFill>
              </a:rPr>
              <a:t>synchrotron radiation spectra </a:t>
            </a:r>
            <a:r>
              <a:rPr lang="en-US" sz="2000" dirty="0"/>
              <a:t>emitted by RE. The REIS-E (extended) system (500-4000 nm) is composed of four different spectrometers: visible, near infrared, mid-infrared spectrometers for the forward view and a visible spectrometer for the backward view. </a:t>
            </a:r>
            <a:endParaRPr lang="en-US" altLang="it-IT" sz="2000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9B789F76-114A-A1C0-C20E-D5C0889D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3" y="1269283"/>
            <a:ext cx="152400" cy="152400"/>
          </a:xfrm>
          <a:prstGeom prst="ellipse">
            <a:avLst/>
          </a:prstGeom>
          <a:solidFill>
            <a:srgbClr val="00339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1290BA-4907-484D-E6C0-35345DF5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7" y="2179447"/>
            <a:ext cx="5774499" cy="4148282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D520E757-152B-5C3B-E1D5-0469DFDD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4273351"/>
            <a:ext cx="5688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Synchrotron radiation visible spectra fitted assuming monoenergetic RE energy distribution. 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FFD38224-DA18-5F58-CD5D-D4EE718C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2276872"/>
            <a:ext cx="49074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altLang="it-IT" sz="2000" dirty="0"/>
              <a:t>Synchrotron radiation intensity at several </a:t>
            </a:r>
            <a:r>
              <a:rPr lang="en-US" altLang="it-IT" sz="2000" dirty="0" err="1"/>
              <a:t>wavelenghts</a:t>
            </a:r>
            <a:r>
              <a:rPr lang="en-US" altLang="it-IT" sz="2000" dirty="0"/>
              <a:t>. 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E13446FA-F37D-4CA3-066A-36CBB986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157" y="5667437"/>
            <a:ext cx="48354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>
                <a:srgbClr val="003399"/>
              </a:buClr>
              <a:buSzPct val="150000"/>
              <a:buNone/>
            </a:pPr>
            <a:r>
              <a:rPr lang="en-US" sz="1600" dirty="0">
                <a:solidFill>
                  <a:srgbClr val="0000FF"/>
                </a:solidFill>
              </a:rPr>
              <a:t>[F. Causa et al 2019, Rev. Sci. </a:t>
            </a:r>
            <a:r>
              <a:rPr lang="en-US" sz="1600" dirty="0" err="1">
                <a:solidFill>
                  <a:srgbClr val="0000FF"/>
                </a:solidFill>
              </a:rPr>
              <a:t>Instrum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  <a:r>
              <a:rPr lang="en-US" sz="1600" b="1" dirty="0">
                <a:solidFill>
                  <a:srgbClr val="0000FF"/>
                </a:solidFill>
              </a:rPr>
              <a:t>90</a:t>
            </a:r>
            <a:r>
              <a:rPr lang="en-US" sz="1600" dirty="0">
                <a:solidFill>
                  <a:srgbClr val="0000FF"/>
                </a:solidFill>
              </a:rPr>
              <a:t> 073501]</a:t>
            </a:r>
            <a:endParaRPr lang="en-US" altLang="it-IT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t-IT" sz="3200" b="1" dirty="0">
                <a:solidFill>
                  <a:srgbClr val="003399"/>
                </a:solidFill>
              </a:rPr>
              <a:t>Summary of diagnostics used for RE studies </a:t>
            </a:r>
            <a:r>
              <a:rPr lang="en-US" altLang="it-IT" dirty="0">
                <a:solidFill>
                  <a:srgbClr val="003399"/>
                </a:solidFill>
              </a:rPr>
              <a:t>i</a:t>
            </a:r>
            <a:r>
              <a:rPr lang="en-US" altLang="it-IT" sz="3200" b="1" dirty="0">
                <a:solidFill>
                  <a:srgbClr val="003399"/>
                </a:solidFill>
              </a:rPr>
              <a:t>n FTU</a:t>
            </a: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5557ADC7-7868-C399-D826-CAA529F8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9576" y="6468616"/>
            <a:ext cx="9480376" cy="353550"/>
          </a:xfrm>
        </p:spPr>
        <p:txBody>
          <a:bodyPr/>
          <a:lstStyle/>
          <a:p>
            <a:pPr>
              <a:defRPr/>
            </a:pPr>
            <a:r>
              <a:rPr lang="en-US" altLang="ja-JP" sz="1400" dirty="0"/>
              <a:t>Gianluca Pucella | 9th WPSA Project Planning Meeting | Disruption avoidance techniques | Budapest 07.09.2022 | 0</a:t>
            </a:r>
            <a:fld id="{3F11EFF5-44ED-A340-B978-F89C753D2229}" type="slidenum">
              <a:rPr lang="en-US" altLang="ja-JP" sz="1400" smtClean="0"/>
              <a:pPr>
                <a:defRPr/>
              </a:pPr>
              <a:t>7</a:t>
            </a:fld>
            <a:endParaRPr lang="en-US" altLang="ja-JP" sz="1400" dirty="0"/>
          </a:p>
        </p:txBody>
      </p:sp>
      <p:pic>
        <p:nvPicPr>
          <p:cNvPr id="12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CFEC98A-B4E9-3D91-EB27-2352CF44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87334"/>
            <a:ext cx="8311719" cy="50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28975</TotalTime>
  <Pages>0</Pages>
  <Words>456</Words>
  <Characters>0</Characters>
  <Application>Microsoft Office PowerPoint</Application>
  <PresentationFormat>Widescreen</PresentationFormat>
  <Lines>0</Lines>
  <Paragraphs>43</Paragraphs>
  <Slides>7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Gill Sans</vt:lpstr>
      <vt:lpstr>Helvetica</vt:lpstr>
      <vt:lpstr>System Font Regular</vt:lpstr>
      <vt:lpstr>Office Theme</vt:lpstr>
      <vt:lpstr>        9th WPSA Project Planning Meeting</vt:lpstr>
      <vt:lpstr> Generation</vt:lpstr>
      <vt:lpstr> Dissipation</vt:lpstr>
      <vt:lpstr> Suppression</vt:lpstr>
      <vt:lpstr> Control</vt:lpstr>
      <vt:lpstr> Runaway Electron Imaging and Spectrometry</vt:lpstr>
      <vt:lpstr>Summary of diagnostics used for RE studies in FTU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TOPICS-IB simulations for benchmark and current ramp up</dc:title>
  <dc:subject/>
  <dc:creator>GARCIA Jeronimo 215255</dc:creator>
  <cp:keywords/>
  <dc:description/>
  <cp:lastModifiedBy>Gianluca Pucella</cp:lastModifiedBy>
  <cp:revision>2806</cp:revision>
  <cp:lastPrinted>2021-03-15T10:42:03Z</cp:lastPrinted>
  <dcterms:created xsi:type="dcterms:W3CDTF">2014-05-20T07:16:51Z</dcterms:created>
  <dcterms:modified xsi:type="dcterms:W3CDTF">2022-09-06T23:34:15Z</dcterms:modified>
</cp:coreProperties>
</file>