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2" r:id="rId6"/>
    <p:sldId id="263" r:id="rId7"/>
    <p:sldId id="264" r:id="rId8"/>
    <p:sldId id="265" r:id="rId9"/>
    <p:sldId id="266" r:id="rId10"/>
    <p:sldId id="267" r:id="rId11"/>
    <p:sldId id="268" r:id="rId12"/>
    <p:sldId id="269" r:id="rId1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3E3"/>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5" autoAdjust="0"/>
  </p:normalViewPr>
  <p:slideViewPr>
    <p:cSldViewPr showGuides="1">
      <p:cViewPr>
        <p:scale>
          <a:sx n="80" d="100"/>
          <a:sy n="80" d="100"/>
        </p:scale>
        <p:origin x="1550" y="1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howGuides="1">
      <p:cViewPr varScale="1">
        <p:scale>
          <a:sx n="85" d="100"/>
          <a:sy n="85" d="100"/>
        </p:scale>
        <p:origin x="-3834"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07/09/2022</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07/09/2022</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252000"/>
            <a:ext cx="9144000" cy="5184000"/>
          </a:xfrm>
          <a:prstGeom prst="rect">
            <a:avLst/>
          </a:prstGeom>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40252896"/>
            <a:ext cx="9924896"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40405296"/>
            <a:ext cx="9924896"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40557696"/>
            <a:ext cx="9924896"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40710096"/>
            <a:ext cx="9924896"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8" name="Bild 7"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20072" y="5832313"/>
            <a:ext cx="3456384" cy="649203"/>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5" name="Rectangle 4"/>
          <p:cNvSpPr/>
          <p:nvPr userDrawn="1"/>
        </p:nvSpPr>
        <p:spPr>
          <a:xfrm>
            <a:off x="0" y="0"/>
            <a:ext cx="9144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457200" y="76200"/>
            <a:ext cx="7543800" cy="457200"/>
          </a:xfrm>
        </p:spPr>
        <p:txBody>
          <a:bodyPr>
            <a:noAutofit/>
          </a:bodyPr>
          <a:lstStyle>
            <a:lvl1pPr algn="l">
              <a:lnSpc>
                <a:spcPts val="3200"/>
              </a:lnSpc>
              <a:defRPr sz="3200" b="1">
                <a:latin typeface="Arial" panose="020B0604020202020204" pitchFamily="34" charset="0"/>
                <a:cs typeface="Arial" panose="020B0604020202020204" pitchFamily="34" charset="0"/>
              </a:defRPr>
            </a:lvl1pPr>
          </a:lstStyle>
          <a:p>
            <a:r>
              <a:rPr lang="pl-PL"/>
              <a:t>Kliknij, aby edytować styl</a:t>
            </a:r>
            <a:endParaRPr lang="en-GB" dirty="0"/>
          </a:p>
        </p:txBody>
      </p:sp>
      <p:sp>
        <p:nvSpPr>
          <p:cNvPr id="3" name="Content Placeholder 2"/>
          <p:cNvSpPr>
            <a:spLocks noGrp="1"/>
          </p:cNvSpPr>
          <p:nvPr>
            <p:ph idx="1"/>
          </p:nvPr>
        </p:nvSpPr>
        <p:spPr>
          <a:xfrm>
            <a:off x="457200" y="1412776"/>
            <a:ext cx="82296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pl-PL"/>
              <a:t>Kliknij, aby edytować style wzorca tekstu</a:t>
            </a:r>
          </a:p>
          <a:p>
            <a:pPr lvl="1"/>
            <a:r>
              <a:rPr lang="pl-PL"/>
              <a:t>Drugi poziom</a:t>
            </a:r>
          </a:p>
          <a:p>
            <a:pPr lvl="2"/>
            <a:r>
              <a:rPr lang="pl-PL"/>
              <a:t>Trzeci poziom</a:t>
            </a:r>
          </a:p>
        </p:txBody>
      </p:sp>
      <p:sp>
        <p:nvSpPr>
          <p:cNvPr id="8" name="Footer Placeholder 4"/>
          <p:cNvSpPr>
            <a:spLocks noGrp="1"/>
          </p:cNvSpPr>
          <p:nvPr>
            <p:ph type="ftr" sz="quarter" idx="11"/>
          </p:nvPr>
        </p:nvSpPr>
        <p:spPr>
          <a:xfrm>
            <a:off x="467544" y="6545237"/>
            <a:ext cx="8240228" cy="268139"/>
          </a:xfr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Name of presenter | Conference | Venue | Date </a:t>
            </a:r>
            <a:r>
              <a:rPr lang="en-GB"/>
              <a:t>| Page </a:t>
            </a:r>
            <a:fld id="{6A6D9FA1-99C7-4910-8E32-B85D378B0060}" type="slidenum">
              <a:rPr lang="en-GB" smtClean="0"/>
              <a:pPr algn="r"/>
              <a:t>‹#›</a:t>
            </a:fld>
            <a:endParaRPr lang="en-GB" dirty="0"/>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116632"/>
            <a:ext cx="458197" cy="465708"/>
          </a:xfrm>
          <a:prstGeom prst="rect">
            <a:avLst/>
          </a:prstGeom>
        </p:spPr>
      </p:pic>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07/09/2022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48880"/>
            <a:ext cx="8496944" cy="1640160"/>
          </a:xfrm>
        </p:spPr>
        <p:txBody>
          <a:bodyPr/>
          <a:lstStyle/>
          <a:p>
            <a:pPr algn="ctr"/>
            <a:r>
              <a:rPr lang="pl-PL" dirty="0"/>
              <a:t>FP9 </a:t>
            </a:r>
            <a:r>
              <a:rPr lang="pl-PL" dirty="0" err="1"/>
              <a:t>Enhancements</a:t>
            </a:r>
            <a:r>
              <a:rPr lang="pl-PL" dirty="0"/>
              <a:t> – </a:t>
            </a:r>
            <a:r>
              <a:rPr lang="pl-PL" dirty="0" err="1"/>
              <a:t>including</a:t>
            </a:r>
            <a:r>
              <a:rPr lang="pl-PL" dirty="0"/>
              <a:t> </a:t>
            </a:r>
            <a:r>
              <a:rPr lang="pl-PL" dirty="0" err="1"/>
              <a:t>synthethic</a:t>
            </a:r>
            <a:r>
              <a:rPr lang="pl-PL" dirty="0"/>
              <a:t> diagnostics</a:t>
            </a:r>
            <a:br>
              <a:rPr lang="pl-PL" dirty="0"/>
            </a:br>
            <a:r>
              <a:rPr lang="en-US" sz="2800" i="1" dirty="0"/>
              <a:t>Report on 2022 activities on dosimetry systems</a:t>
            </a:r>
            <a:endParaRPr lang="en-GB" i="1" dirty="0"/>
          </a:p>
        </p:txBody>
      </p:sp>
      <p:sp>
        <p:nvSpPr>
          <p:cNvPr id="3" name="Subtitle 2"/>
          <p:cNvSpPr>
            <a:spLocks noGrp="1"/>
          </p:cNvSpPr>
          <p:nvPr>
            <p:ph type="subTitle" idx="1"/>
          </p:nvPr>
        </p:nvSpPr>
        <p:spPr>
          <a:xfrm>
            <a:off x="124004" y="4235694"/>
            <a:ext cx="5744140" cy="432048"/>
          </a:xfrm>
        </p:spPr>
        <p:txBody>
          <a:bodyPr>
            <a:normAutofit/>
          </a:bodyPr>
          <a:lstStyle/>
          <a:p>
            <a:r>
              <a:rPr lang="pl-PL" dirty="0"/>
              <a:t>E. Łaszyńska, K. Mikszuta-Michalik</a:t>
            </a:r>
            <a:endParaRPr lang="en-US" dirty="0"/>
          </a:p>
        </p:txBody>
      </p:sp>
      <p:sp>
        <p:nvSpPr>
          <p:cNvPr id="6" name="Subtitle 2">
            <a:extLst>
              <a:ext uri="{FF2B5EF4-FFF2-40B4-BE49-F238E27FC236}">
                <a16:creationId xmlns:a16="http://schemas.microsoft.com/office/drawing/2014/main" id="{066BB470-ED81-4736-B3ED-3D0979BEA63A}"/>
              </a:ext>
            </a:extLst>
          </p:cNvPr>
          <p:cNvSpPr txBox="1">
            <a:spLocks/>
          </p:cNvSpPr>
          <p:nvPr/>
        </p:nvSpPr>
        <p:spPr>
          <a:xfrm>
            <a:off x="124004" y="4709120"/>
            <a:ext cx="8712968" cy="43204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200" b="1" kern="1200" baseline="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dirty="0"/>
              <a:t>Institute of Plasma Physics and Laser </a:t>
            </a:r>
            <a:r>
              <a:rPr lang="en-US" sz="1200" dirty="0" err="1"/>
              <a:t>Microfusion</a:t>
            </a:r>
            <a:r>
              <a:rPr lang="en-US" sz="1200" dirty="0"/>
              <a:t> (IPPLM)</a:t>
            </a:r>
            <a:r>
              <a:rPr lang="pl-PL" sz="1200" dirty="0"/>
              <a:t>, </a:t>
            </a:r>
            <a:r>
              <a:rPr lang="pl-PL" sz="1200" dirty="0" err="1"/>
              <a:t>Warsaw</a:t>
            </a:r>
            <a:r>
              <a:rPr lang="pl-PL" sz="1200" dirty="0"/>
              <a:t>, Poland</a:t>
            </a:r>
            <a:endParaRPr lang="en-US" sz="1200" dirty="0"/>
          </a:p>
          <a:p>
            <a:endParaRPr lang="en-US" dirty="0"/>
          </a:p>
        </p:txBody>
      </p:sp>
      <p:pic>
        <p:nvPicPr>
          <p:cNvPr id="7" name="Obraz 6">
            <a:extLst>
              <a:ext uri="{FF2B5EF4-FFF2-40B4-BE49-F238E27FC236}">
                <a16:creationId xmlns:a16="http://schemas.microsoft.com/office/drawing/2014/main" id="{759AD6C5-5BFC-4880-B01D-2F23488A34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5661248"/>
            <a:ext cx="2274581" cy="959589"/>
          </a:xfrm>
          <a:prstGeom prst="rect">
            <a:avLst/>
          </a:prstGeom>
        </p:spPr>
      </p:pic>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170CDF-5062-7A6B-722D-A411398358D9}"/>
              </a:ext>
            </a:extLst>
          </p:cNvPr>
          <p:cNvSpPr>
            <a:spLocks noGrp="1"/>
          </p:cNvSpPr>
          <p:nvPr>
            <p:ph type="title"/>
          </p:nvPr>
        </p:nvSpPr>
        <p:spPr/>
        <p:txBody>
          <a:bodyPr/>
          <a:lstStyle/>
          <a:p>
            <a:pPr algn="ctr"/>
            <a:r>
              <a:rPr lang="pl-PL" dirty="0">
                <a:latin typeface="Times New Roman" panose="02020603050405020304" pitchFamily="18" charset="0"/>
                <a:cs typeface="Times New Roman" panose="02020603050405020304" pitchFamily="18" charset="0"/>
              </a:rPr>
              <a:t>Status of 2022 </a:t>
            </a:r>
            <a:r>
              <a:rPr lang="pl-PL" dirty="0" err="1">
                <a:latin typeface="Times New Roman" panose="02020603050405020304" pitchFamily="18" charset="0"/>
                <a:cs typeface="Times New Roman" panose="02020603050405020304" pitchFamily="18" charset="0"/>
              </a:rPr>
              <a:t>Deliverable</a:t>
            </a:r>
            <a:endParaRPr lang="pl-PL"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id="{9C30EC66-6526-4D0D-8058-6A32FA76207A}"/>
              </a:ext>
            </a:extLst>
          </p:cNvPr>
          <p:cNvSpPr>
            <a:spLocks noGrp="1"/>
          </p:cNvSpPr>
          <p:nvPr>
            <p:ph idx="1"/>
          </p:nvPr>
        </p:nvSpPr>
        <p:spPr>
          <a:xfrm>
            <a:off x="457200" y="908720"/>
            <a:ext cx="8229600" cy="5400600"/>
          </a:xfrm>
        </p:spPr>
        <p:txBody>
          <a:bodyPr>
            <a:normAutofit fontScale="92500" lnSpcReduction="20000"/>
          </a:bodyPr>
          <a:lstStyle/>
          <a:p>
            <a:pPr marL="0" indent="0" algn="just">
              <a:buNone/>
            </a:pPr>
            <a:r>
              <a:rPr lang="pl-PL" b="1" i="0" dirty="0">
                <a:effectLst/>
                <a:latin typeface="Times New Roman" panose="02020603050405020304" pitchFamily="18" charset="0"/>
                <a:cs typeface="Times New Roman" panose="02020603050405020304" pitchFamily="18" charset="0"/>
              </a:rPr>
              <a:t>SA-EN.FE.03-T002-D004: </a:t>
            </a:r>
            <a:r>
              <a:rPr lang="en-US" b="1" i="0" dirty="0">
                <a:effectLst/>
                <a:latin typeface="Times New Roman" panose="02020603050405020304" pitchFamily="18" charset="0"/>
                <a:cs typeface="Times New Roman" panose="02020603050405020304" pitchFamily="18" charset="0"/>
              </a:rPr>
              <a:t>Report on 2022 activities on dosimetry systems</a:t>
            </a:r>
            <a:endParaRPr lang="pl-PL" b="1" i="0" dirty="0">
              <a:effectLst/>
              <a:latin typeface="Times New Roman" panose="02020603050405020304" pitchFamily="18" charset="0"/>
              <a:cs typeface="Times New Roman" panose="02020603050405020304" pitchFamily="18" charset="0"/>
            </a:endParaRPr>
          </a:p>
          <a:p>
            <a:pPr marL="0" indent="0" algn="just">
              <a:buNone/>
            </a:pPr>
            <a:endParaRPr lang="pl-PL" b="1" i="0" dirty="0">
              <a:effectLst/>
              <a:latin typeface="Times New Roman" panose="02020603050405020304" pitchFamily="18" charset="0"/>
              <a:cs typeface="Times New Roman" panose="02020603050405020304" pitchFamily="18" charset="0"/>
            </a:endParaRPr>
          </a:p>
          <a:p>
            <a:pPr marL="0" indent="0">
              <a:buNone/>
            </a:pPr>
            <a:r>
              <a:rPr lang="en-US" sz="2000" b="0" i="0" dirty="0">
                <a:solidFill>
                  <a:srgbClr val="000000"/>
                </a:solidFill>
                <a:effectLst/>
                <a:latin typeface="Times New Roman" panose="02020603050405020304" pitchFamily="18" charset="0"/>
                <a:cs typeface="Times New Roman" panose="02020603050405020304" pitchFamily="18" charset="0"/>
              </a:rPr>
              <a:t>1.    Selection of the irradiation ends locations;</a:t>
            </a:r>
            <a:endParaRPr lang="pl-PL" sz="2000" b="0" i="0" dirty="0">
              <a:solidFill>
                <a:srgbClr val="000000"/>
              </a:solidFill>
              <a:effectLst/>
              <a:latin typeface="Times New Roman" panose="02020603050405020304" pitchFamily="18" charset="0"/>
              <a:cs typeface="Times New Roman" panose="02020603050405020304" pitchFamily="18" charset="0"/>
            </a:endParaRPr>
          </a:p>
          <a:p>
            <a:pPr marL="0" indent="0">
              <a:buNone/>
            </a:pPr>
            <a:br>
              <a:rPr lang="en-US" sz="2000" dirty="0">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2.    Activation simulations for the selected dosimetry foils that will be irradiated in selected irradiation ends locations.</a:t>
            </a:r>
            <a:endParaRPr lang="pl-PL" sz="2000" b="0" i="0" dirty="0">
              <a:solidFill>
                <a:srgbClr val="000000"/>
              </a:solidFill>
              <a:effectLst/>
              <a:latin typeface="Times New Roman" panose="02020603050405020304" pitchFamily="18" charset="0"/>
              <a:cs typeface="Times New Roman" panose="02020603050405020304" pitchFamily="18" charset="0"/>
            </a:endParaRPr>
          </a:p>
          <a:p>
            <a:pPr marL="0" indent="0">
              <a:buNone/>
            </a:pPr>
            <a:br>
              <a:rPr lang="en-US" sz="2000" dirty="0">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3.    Gamma spectrometry measurements – optimization of measurements sequence and the sample-detector distance for considered </a:t>
            </a:r>
            <a:r>
              <a:rPr lang="en-US" sz="2000" b="0" i="0" dirty="0" err="1">
                <a:solidFill>
                  <a:srgbClr val="000000"/>
                </a:solidFill>
                <a:effectLst/>
                <a:latin typeface="Times New Roman" panose="02020603050405020304" pitchFamily="18" charset="0"/>
                <a:cs typeface="Times New Roman" panose="02020603050405020304" pitchFamily="18" charset="0"/>
              </a:rPr>
              <a:t>HPGe</a:t>
            </a:r>
            <a:r>
              <a:rPr lang="en-US" sz="2000" b="0" i="0" dirty="0">
                <a:solidFill>
                  <a:srgbClr val="000000"/>
                </a:solidFill>
                <a:effectLst/>
                <a:latin typeface="Times New Roman" panose="02020603050405020304" pitchFamily="18" charset="0"/>
                <a:cs typeface="Times New Roman" panose="02020603050405020304" pitchFamily="18" charset="0"/>
              </a:rPr>
              <a:t> detector.</a:t>
            </a:r>
            <a:endParaRPr lang="pl-PL" sz="2000" b="0" i="0" dirty="0">
              <a:solidFill>
                <a:srgbClr val="000000"/>
              </a:solidFill>
              <a:effectLst/>
              <a:latin typeface="Times New Roman" panose="02020603050405020304" pitchFamily="18" charset="0"/>
              <a:cs typeface="Times New Roman" panose="02020603050405020304" pitchFamily="18" charset="0"/>
            </a:endParaRPr>
          </a:p>
          <a:p>
            <a:pPr marL="0" indent="0">
              <a:buNone/>
            </a:pPr>
            <a:br>
              <a:rPr lang="en-US" sz="2000" dirty="0">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4.    Evaluation of the possibility of triton burn-up studies due to variations in the 14 MeV neutrons quantity;</a:t>
            </a:r>
            <a:endParaRPr lang="pl-PL" sz="2000" b="0" i="0" dirty="0">
              <a:solidFill>
                <a:srgbClr val="000000"/>
              </a:solidFill>
              <a:effectLst/>
              <a:latin typeface="Times New Roman" panose="02020603050405020304" pitchFamily="18" charset="0"/>
              <a:cs typeface="Times New Roman" panose="02020603050405020304" pitchFamily="18" charset="0"/>
            </a:endParaRPr>
          </a:p>
          <a:p>
            <a:pPr marL="0" indent="0">
              <a:buNone/>
            </a:pPr>
            <a:br>
              <a:rPr lang="en-US" sz="2000" dirty="0">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5.    Analysis of the neutron spectrum deconvolution possibility based on activation measurements (testing of different algorithms)</a:t>
            </a:r>
            <a:r>
              <a:rPr lang="pl-PL" sz="2000" b="0" i="0" dirty="0">
                <a:solidFill>
                  <a:srgbClr val="000000"/>
                </a:solidFill>
                <a:effectLst/>
                <a:latin typeface="Times New Roman" panose="02020603050405020304" pitchFamily="18" charset="0"/>
                <a:cs typeface="Times New Roman" panose="02020603050405020304" pitchFamily="18" charset="0"/>
              </a:rPr>
              <a:t>;</a:t>
            </a:r>
          </a:p>
          <a:p>
            <a:pPr marL="0" indent="0">
              <a:buNone/>
            </a:pPr>
            <a:br>
              <a:rPr lang="en-US" sz="2000" dirty="0">
                <a:latin typeface="Times New Roman" panose="02020603050405020304" pitchFamily="18" charset="0"/>
                <a:cs typeface="Times New Roman" panose="02020603050405020304" pitchFamily="18" charset="0"/>
              </a:rPr>
            </a:br>
            <a:r>
              <a:rPr lang="en-US" sz="2000" b="0" i="0" dirty="0">
                <a:solidFill>
                  <a:srgbClr val="000000"/>
                </a:solidFill>
                <a:effectLst/>
                <a:latin typeface="Times New Roman" panose="02020603050405020304" pitchFamily="18" charset="0"/>
                <a:cs typeface="Times New Roman" panose="02020603050405020304" pitchFamily="18" charset="0"/>
              </a:rPr>
              <a:t>6.    Preparation of the recommended calibration procedure based on the activation system.</a:t>
            </a:r>
            <a:endParaRPr lang="pl-PL" sz="2000" dirty="0">
              <a:latin typeface="Times New Roman" panose="02020603050405020304" pitchFamily="18" charset="0"/>
              <a:cs typeface="Times New Roman" panose="02020603050405020304" pitchFamily="18" charset="0"/>
            </a:endParaRPr>
          </a:p>
        </p:txBody>
      </p:sp>
      <p:sp>
        <p:nvSpPr>
          <p:cNvPr id="4" name="Symbol zastępczy stopki 3">
            <a:extLst>
              <a:ext uri="{FF2B5EF4-FFF2-40B4-BE49-F238E27FC236}">
                <a16:creationId xmlns:a16="http://schemas.microsoft.com/office/drawing/2014/main" id="{8A83000A-D87C-89D2-1A6D-45B54F888C66}"/>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2</a:t>
            </a:fld>
            <a:endParaRPr lang="en-GB" dirty="0"/>
          </a:p>
        </p:txBody>
      </p:sp>
    </p:spTree>
    <p:extLst>
      <p:ext uri="{BB962C8B-B14F-4D97-AF65-F5344CB8AC3E}">
        <p14:creationId xmlns:p14="http://schemas.microsoft.com/office/powerpoint/2010/main" val="90527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E680F6-BB58-E2C3-48D8-F4AFF64FCFE4}"/>
              </a:ext>
            </a:extLst>
          </p:cNvPr>
          <p:cNvSpPr>
            <a:spLocks noGrp="1"/>
          </p:cNvSpPr>
          <p:nvPr>
            <p:ph type="title"/>
          </p:nvPr>
        </p:nvSpPr>
        <p:spPr/>
        <p:txBody>
          <a:bodyPr/>
          <a:lstStyle/>
          <a:p>
            <a:pPr algn="ctr"/>
            <a:r>
              <a:rPr lang="pl-PL" dirty="0">
                <a:latin typeface="Times New Roman" panose="02020603050405020304" pitchFamily="18" charset="0"/>
                <a:cs typeface="Times New Roman" panose="02020603050405020304" pitchFamily="18" charset="0"/>
              </a:rPr>
              <a:t>Neutron </a:t>
            </a:r>
            <a:r>
              <a:rPr lang="pl-PL" dirty="0" err="1">
                <a:latin typeface="Times New Roman" panose="02020603050405020304" pitchFamily="18" charset="0"/>
                <a:cs typeface="Times New Roman" panose="02020603050405020304" pitchFamily="18" charset="0"/>
              </a:rPr>
              <a:t>Activation</a:t>
            </a:r>
            <a:r>
              <a:rPr lang="pl-PL" dirty="0">
                <a:latin typeface="Times New Roman" panose="02020603050405020304" pitchFamily="18" charset="0"/>
                <a:cs typeface="Times New Roman" panose="02020603050405020304" pitchFamily="18" charset="0"/>
              </a:rPr>
              <a:t> System</a:t>
            </a:r>
          </a:p>
        </p:txBody>
      </p:sp>
      <p:sp>
        <p:nvSpPr>
          <p:cNvPr id="3" name="Symbol zastępczy zawartości 2">
            <a:extLst>
              <a:ext uri="{FF2B5EF4-FFF2-40B4-BE49-F238E27FC236}">
                <a16:creationId xmlns:a16="http://schemas.microsoft.com/office/drawing/2014/main" id="{B2A69D3A-2600-EDDE-FEBE-F0F87A438B62}"/>
              </a:ext>
            </a:extLst>
          </p:cNvPr>
          <p:cNvSpPr>
            <a:spLocks noGrp="1"/>
          </p:cNvSpPr>
          <p:nvPr>
            <p:ph idx="1"/>
          </p:nvPr>
        </p:nvSpPr>
        <p:spPr>
          <a:xfrm>
            <a:off x="457200" y="980728"/>
            <a:ext cx="8229600" cy="5328592"/>
          </a:xfrm>
        </p:spPr>
        <p:txBody>
          <a:bodyPr>
            <a:normAutofit fontScale="70000" lnSpcReduction="20000"/>
          </a:bodyPr>
          <a:lstStyle/>
          <a:p>
            <a:pPr>
              <a:buFont typeface="Wingdings" panose="05000000000000000000" pitchFamily="2" charset="2"/>
              <a:buChar char="Ø"/>
            </a:pPr>
            <a:r>
              <a:rPr lang="en-GB" dirty="0">
                <a:latin typeface="Times New Roman" panose="02020603050405020304" pitchFamily="18" charset="0"/>
                <a:ea typeface="+mj-lt"/>
                <a:cs typeface="Times New Roman" panose="02020603050405020304" pitchFamily="18" charset="0"/>
              </a:rPr>
              <a:t>Absolutely calibrated time </a:t>
            </a:r>
            <a:r>
              <a:rPr lang="en-US" dirty="0">
                <a:latin typeface="Times New Roman" panose="02020603050405020304" pitchFamily="18" charset="0"/>
                <a:ea typeface="+mj-lt"/>
                <a:cs typeface="Times New Roman" panose="02020603050405020304" pitchFamily="18" charset="0"/>
              </a:rPr>
              <a:t>integrated measurement </a:t>
            </a:r>
            <a:r>
              <a:rPr lang="pl-PL" dirty="0">
                <a:latin typeface="Times New Roman" panose="02020603050405020304" pitchFamily="18" charset="0"/>
                <a:ea typeface="+mj-lt"/>
                <a:cs typeface="Times New Roman" panose="02020603050405020304" pitchFamily="18" charset="0"/>
              </a:rPr>
              <a:t>of the </a:t>
            </a:r>
            <a:r>
              <a:rPr lang="en-GB" dirty="0">
                <a:latin typeface="Times New Roman" panose="02020603050405020304" pitchFamily="18" charset="0"/>
                <a:ea typeface="+mj-lt"/>
                <a:cs typeface="Times New Roman" panose="02020603050405020304" pitchFamily="18" charset="0"/>
              </a:rPr>
              <a:t>total neutron yield with possibility of separation the DD and DT neutron fluxes</a:t>
            </a:r>
            <a:endParaRPr lang="pl-PL" dirty="0">
              <a:latin typeface="Times New Roman" panose="02020603050405020304" pitchFamily="18" charset="0"/>
              <a:ea typeface="+mj-lt"/>
              <a:cs typeface="Times New Roman" panose="02020603050405020304" pitchFamily="18" charset="0"/>
            </a:endParaRPr>
          </a:p>
          <a:p>
            <a:pPr lvl="1">
              <a:buFont typeface="Wingdings" panose="05000000000000000000" pitchFamily="2" charset="2"/>
              <a:buChar char="Ø"/>
            </a:pPr>
            <a:r>
              <a:rPr lang="pl-PL" sz="1900" dirty="0">
                <a:latin typeface="Times New Roman" panose="02020603050405020304" pitchFamily="18" charset="0"/>
                <a:cs typeface="Times New Roman" panose="02020603050405020304" pitchFamily="18" charset="0"/>
              </a:rPr>
              <a:t>Total </a:t>
            </a:r>
            <a:r>
              <a:rPr lang="en-GB" sz="1900" dirty="0">
                <a:latin typeface="Times New Roman" panose="02020603050405020304" pitchFamily="18" charset="0"/>
                <a:cs typeface="Times New Roman" panose="02020603050405020304" pitchFamily="18" charset="0"/>
              </a:rPr>
              <a:t>neutron yield determination </a:t>
            </a:r>
            <a:endParaRPr lang="pl-PL"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burn control, evaluation</a:t>
            </a:r>
            <a:r>
              <a:rPr lang="pl-PL" sz="1900" dirty="0">
                <a:latin typeface="Times New Roman" panose="02020603050405020304" pitchFamily="18" charset="0"/>
                <a:cs typeface="Times New Roman" panose="02020603050405020304" pitchFamily="18" charset="0"/>
              </a:rPr>
              <a:t> of </a:t>
            </a:r>
            <a:r>
              <a:rPr lang="el-GR" sz="1900" dirty="0">
                <a:latin typeface="Times New Roman" panose="02020603050405020304" pitchFamily="18" charset="0"/>
                <a:cs typeface="Times New Roman" panose="02020603050405020304" pitchFamily="18" charset="0"/>
              </a:rPr>
              <a:t>α</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particles production</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determination</a:t>
            </a:r>
            <a:r>
              <a:rPr lang="pl-PL" sz="1900" dirty="0">
                <a:latin typeface="Times New Roman" panose="02020603050405020304" pitchFamily="18" charset="0"/>
                <a:cs typeface="Times New Roman" panose="02020603050405020304" pitchFamily="18" charset="0"/>
              </a:rPr>
              <a:t> of the </a:t>
            </a:r>
            <a:r>
              <a:rPr lang="en-GB" sz="1900" dirty="0">
                <a:latin typeface="Times New Roman" panose="02020603050405020304" pitchFamily="18" charset="0"/>
                <a:cs typeface="Times New Roman" panose="02020603050405020304" pitchFamily="18" charset="0"/>
              </a:rPr>
              <a:t>energy</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production</a:t>
            </a: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neutron loads studies</a:t>
            </a:r>
            <a:r>
              <a:rPr lang="pl-PL" sz="1900" dirty="0">
                <a:latin typeface="Times New Roman" panose="02020603050405020304" pitchFamily="18" charset="0"/>
                <a:cs typeface="Times New Roman" panose="02020603050405020304" pitchFamily="18" charset="0"/>
              </a:rPr>
              <a:t>, </a:t>
            </a: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calibration</a:t>
            </a:r>
            <a:r>
              <a:rPr lang="pl-PL" sz="1900" dirty="0">
                <a:latin typeface="Times New Roman" panose="02020603050405020304" pitchFamily="18" charset="0"/>
                <a:cs typeface="Times New Roman" panose="02020603050405020304" pitchFamily="18" charset="0"/>
              </a:rPr>
              <a:t> of the neutron diagnostics </a:t>
            </a: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validation</a:t>
            </a:r>
            <a:r>
              <a:rPr lang="pl-PL"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the theoretical models and simulation codes</a:t>
            </a:r>
            <a:endParaRPr lang="pl-PL"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control</a:t>
            </a:r>
            <a:r>
              <a:rPr lang="pl-PL" sz="1900" dirty="0">
                <a:latin typeface="Times New Roman" panose="02020603050405020304" pitchFamily="18" charset="0"/>
                <a:cs typeface="Times New Roman" panose="02020603050405020304" pitchFamily="18" charset="0"/>
              </a:rPr>
              <a:t> of the neutron limit, </a:t>
            </a:r>
            <a:r>
              <a:rPr lang="en-GB" sz="1900" dirty="0">
                <a:latin typeface="Times New Roman" panose="02020603050405020304" pitchFamily="18" charset="0"/>
                <a:cs typeface="Times New Roman" panose="02020603050405020304" pitchFamily="18" charset="0"/>
              </a:rPr>
              <a:t>evaluation of the safety risk</a:t>
            </a:r>
            <a:endParaRPr lang="pl-PL" sz="19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GB" sz="1900" dirty="0">
                <a:latin typeface="Times New Roman" panose="02020603050405020304" pitchFamily="18" charset="0"/>
                <a:cs typeface="Times New Roman" panose="02020603050405020304" pitchFamily="18" charset="0"/>
              </a:rPr>
              <a:t>Separation of the total neutron yield connected to the DD and DT neutrons</a:t>
            </a:r>
            <a:endParaRPr lang="pl-PL"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triton burn-up studies </a:t>
            </a:r>
            <a:endParaRPr lang="pl-PL"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fuel</a:t>
            </a:r>
            <a:r>
              <a:rPr lang="pl-PL" sz="1900" dirty="0">
                <a:latin typeface="Times New Roman" panose="02020603050405020304" pitchFamily="18" charset="0"/>
                <a:cs typeface="Times New Roman" panose="02020603050405020304" pitchFamily="18" charset="0"/>
              </a:rPr>
              <a:t> ratio monitoring</a:t>
            </a:r>
          </a:p>
          <a:p>
            <a:pPr lvl="1">
              <a:buFont typeface="Wingdings" panose="05000000000000000000" pitchFamily="2" charset="2"/>
              <a:buChar char="Ø"/>
            </a:pPr>
            <a:r>
              <a:rPr lang="en-GB" sz="1900" dirty="0">
                <a:latin typeface="Times New Roman" panose="02020603050405020304" pitchFamily="18" charset="0"/>
                <a:cs typeface="Times New Roman" panose="02020603050405020304" pitchFamily="18" charset="0"/>
              </a:rPr>
              <a:t>Comparison</a:t>
            </a:r>
            <a:r>
              <a:rPr lang="pl-PL" sz="1900" dirty="0">
                <a:latin typeface="Times New Roman" panose="02020603050405020304" pitchFamily="18" charset="0"/>
                <a:cs typeface="Times New Roman" panose="02020603050405020304" pitchFamily="18" charset="0"/>
              </a:rPr>
              <a:t> of n</a:t>
            </a:r>
            <a:r>
              <a:rPr lang="en-GB" sz="1900" dirty="0" err="1">
                <a:latin typeface="Times New Roman" panose="02020603050405020304" pitchFamily="18" charset="0"/>
                <a:cs typeface="Times New Roman" panose="02020603050405020304" pitchFamily="18" charset="0"/>
              </a:rPr>
              <a:t>eutron</a:t>
            </a:r>
            <a:r>
              <a:rPr lang="en-GB" sz="1900" dirty="0">
                <a:latin typeface="Times New Roman" panose="02020603050405020304" pitchFamily="18" charset="0"/>
                <a:cs typeface="Times New Roman" panose="02020603050405020304" pitchFamily="18" charset="0"/>
              </a:rPr>
              <a:t> loads in different positions (if various irradiations ends will be available)</a:t>
            </a:r>
          </a:p>
          <a:p>
            <a:pPr marL="0" indent="0">
              <a:buFont typeface="Arial" panose="020B0604020202020204" pitchFamily="34" charset="0"/>
              <a:buNone/>
            </a:pPr>
            <a:r>
              <a:rPr lang="en-GB" sz="1900" dirty="0">
                <a:latin typeface="Times New Roman" panose="02020603050405020304" pitchFamily="18" charset="0"/>
                <a:cs typeface="Times New Roman" panose="02020603050405020304" pitchFamily="18" charset="0"/>
              </a:rPr>
              <a:t>	 – studies</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neutron emission asymmetries connected to the</a:t>
            </a:r>
            <a:r>
              <a:rPr lang="pl-PL" sz="1900" dirty="0">
                <a:latin typeface="Times New Roman" panose="02020603050405020304" pitchFamily="18" charset="0"/>
                <a:cs typeface="Times New Roman" panose="02020603050405020304" pitchFamily="18" charset="0"/>
              </a:rPr>
              <a:t> </a:t>
            </a:r>
            <a:r>
              <a:rPr lang="pl-PL" sz="1900" dirty="0" err="1">
                <a:latin typeface="Times New Roman" panose="02020603050405020304" pitchFamily="18" charset="0"/>
                <a:cs typeface="Times New Roman" panose="02020603050405020304" pitchFamily="18" charset="0"/>
              </a:rPr>
              <a:t>ion</a:t>
            </a:r>
            <a:r>
              <a:rPr lang="en-GB" sz="1900" dirty="0">
                <a:latin typeface="Times New Roman" panose="02020603050405020304" pitchFamily="18" charset="0"/>
                <a:cs typeface="Times New Roman" panose="02020603050405020304" pitchFamily="18" charset="0"/>
              </a:rPr>
              <a:t> transport</a:t>
            </a:r>
          </a:p>
          <a:p>
            <a:pPr marL="0" indent="0">
              <a:buFont typeface="Arial" panose="020B0604020202020204" pitchFamily="34" charset="0"/>
              <a:buNone/>
            </a:pPr>
            <a:endParaRPr lang="pl-PL" dirty="0">
              <a:latin typeface="Times New Roman" panose="02020603050405020304" pitchFamily="18" charset="0"/>
              <a:ea typeface="+mj-lt"/>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ea typeface="+mj-lt"/>
                <a:cs typeface="Times New Roman" panose="02020603050405020304" pitchFamily="18" charset="0"/>
              </a:rPr>
              <a:t>Neutron emission spectroscopy by means of unfolding</a:t>
            </a:r>
            <a:r>
              <a:rPr lang="pl-PL" dirty="0">
                <a:latin typeface="Times New Roman" panose="02020603050405020304" pitchFamily="18" charset="0"/>
                <a:ea typeface="+mj-lt"/>
                <a:cs typeface="Times New Roman" panose="02020603050405020304" pitchFamily="18" charset="0"/>
              </a:rPr>
              <a:t> (</a:t>
            </a:r>
            <a:r>
              <a:rPr lang="en-GB" dirty="0">
                <a:latin typeface="Times New Roman" panose="02020603050405020304" pitchFamily="18" charset="0"/>
                <a:ea typeface="+mj-lt"/>
                <a:cs typeface="Times New Roman" panose="02020603050405020304" pitchFamily="18" charset="0"/>
              </a:rPr>
              <a:t>application of different deconvolution methods</a:t>
            </a:r>
            <a:r>
              <a:rPr lang="pl-PL" dirty="0">
                <a:latin typeface="Times New Roman" panose="02020603050405020304" pitchFamily="18" charset="0"/>
                <a:ea typeface="+mj-lt"/>
                <a:cs typeface="Times New Roman" panose="02020603050405020304" pitchFamily="18" charset="0"/>
              </a:rPr>
              <a:t>)</a:t>
            </a:r>
          </a:p>
          <a:p>
            <a:pPr marL="0" indent="0">
              <a:spcBef>
                <a:spcPts val="0"/>
              </a:spcBef>
              <a:buFont typeface="Arial" panose="020B0604020202020204" pitchFamily="34" charset="0"/>
              <a:buNone/>
            </a:pPr>
            <a:r>
              <a:rPr lang="pl-PL"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a:t>
            </a: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studies</a:t>
            </a:r>
            <a:r>
              <a:rPr lang="pl-PL" sz="1900" dirty="0">
                <a:latin typeface="Times New Roman" panose="02020603050405020304" pitchFamily="18" charset="0"/>
                <a:cs typeface="Times New Roman" panose="02020603050405020304" pitchFamily="18" charset="0"/>
              </a:rPr>
              <a:t> the </a:t>
            </a:r>
            <a:r>
              <a:rPr lang="en-US" sz="1900" dirty="0">
                <a:latin typeface="Times New Roman" panose="02020603050405020304" pitchFamily="18" charset="0"/>
                <a:cs typeface="Times New Roman" panose="02020603050405020304" pitchFamily="18" charset="0"/>
              </a:rPr>
              <a:t>behavior of fast</a:t>
            </a:r>
            <a:r>
              <a:rPr lang="pl-PL"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ions</a:t>
            </a:r>
            <a:endParaRPr lang="pl-PL"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a:t>
            </a:r>
            <a:r>
              <a:rPr lang="pl-PL" sz="1900" dirty="0">
                <a:latin typeface="Times New Roman" panose="02020603050405020304" pitchFamily="18" charset="0"/>
                <a:cs typeface="Times New Roman" panose="02020603050405020304" pitchFamily="18" charset="0"/>
              </a:rPr>
              <a:t>t</a:t>
            </a:r>
            <a:r>
              <a:rPr lang="en-GB" sz="1900" dirty="0" err="1">
                <a:latin typeface="Times New Roman" panose="02020603050405020304" pitchFamily="18" charset="0"/>
                <a:cs typeface="Times New Roman" panose="02020603050405020304" pitchFamily="18" charset="0"/>
              </a:rPr>
              <a:t>riton</a:t>
            </a:r>
            <a:r>
              <a:rPr lang="en-GB" sz="1900" dirty="0">
                <a:latin typeface="Times New Roman" panose="02020603050405020304" pitchFamily="18" charset="0"/>
                <a:cs typeface="Times New Roman" panose="02020603050405020304" pitchFamily="18" charset="0"/>
              </a:rPr>
              <a:t> burn up studies</a:t>
            </a:r>
          </a:p>
          <a:p>
            <a:pPr marL="0" indent="0">
              <a:buFont typeface="Arial" panose="020B0604020202020204" pitchFamily="34" charset="0"/>
              <a:buNone/>
            </a:pPr>
            <a:r>
              <a:rPr lang="pl-PL" sz="1900" dirty="0">
                <a:latin typeface="Times New Roman" panose="02020603050405020304" pitchFamily="18" charset="0"/>
                <a:cs typeface="Times New Roman" panose="02020603050405020304" pitchFamily="18" charset="0"/>
              </a:rPr>
              <a:t>	</a:t>
            </a:r>
            <a:r>
              <a:rPr lang="en-GB" sz="1900" dirty="0">
                <a:latin typeface="Times New Roman" panose="02020603050405020304" pitchFamily="18" charset="0"/>
                <a:cs typeface="Times New Roman" panose="02020603050405020304" pitchFamily="18" charset="0"/>
              </a:rPr>
              <a:t>– </a:t>
            </a:r>
            <a:r>
              <a:rPr lang="pl-PL" sz="1900" dirty="0">
                <a:latin typeface="Times New Roman" panose="02020603050405020304" pitchFamily="18" charset="0"/>
                <a:cs typeface="Times New Roman" panose="02020603050405020304" pitchFamily="18" charset="0"/>
              </a:rPr>
              <a:t>d</a:t>
            </a:r>
            <a:r>
              <a:rPr lang="en-GB" sz="1900" dirty="0" err="1">
                <a:latin typeface="Times New Roman" panose="02020603050405020304" pitchFamily="18" charset="0"/>
                <a:cs typeface="Times New Roman" panose="02020603050405020304" pitchFamily="18" charset="0"/>
              </a:rPr>
              <a:t>etection</a:t>
            </a:r>
            <a:r>
              <a:rPr lang="pl-PL" sz="1900" dirty="0">
                <a:latin typeface="Times New Roman" panose="02020603050405020304" pitchFamily="18" charset="0"/>
                <a:cs typeface="Times New Roman" panose="02020603050405020304" pitchFamily="18" charset="0"/>
              </a:rPr>
              <a:t> of</a:t>
            </a:r>
            <a:r>
              <a:rPr lang="en-GB" sz="1900" dirty="0">
                <a:latin typeface="Times New Roman" panose="02020603050405020304" pitchFamily="18" charset="0"/>
                <a:cs typeface="Times New Roman" panose="02020603050405020304" pitchFamily="18" charset="0"/>
              </a:rPr>
              <a:t> neutrons associated with runaway electrons</a:t>
            </a:r>
            <a:endParaRPr lang="pl-PL" sz="19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GB" dirty="0">
                <a:latin typeface="Times New Roman" panose="02020603050405020304" pitchFamily="18" charset="0"/>
                <a:ea typeface="+mj-lt"/>
                <a:cs typeface="Times New Roman" panose="02020603050405020304" pitchFamily="18" charset="0"/>
              </a:rPr>
              <a:t>Study of the different materials behaviour in the </a:t>
            </a:r>
            <a:r>
              <a:rPr lang="pl-PL" dirty="0">
                <a:latin typeface="Times New Roman" panose="02020603050405020304" pitchFamily="18" charset="0"/>
                <a:ea typeface="+mj-lt"/>
                <a:cs typeface="Times New Roman" panose="02020603050405020304" pitchFamily="18" charset="0"/>
              </a:rPr>
              <a:t>f</a:t>
            </a:r>
            <a:r>
              <a:rPr lang="en-GB" dirty="0" err="1">
                <a:latin typeface="Times New Roman" panose="02020603050405020304" pitchFamily="18" charset="0"/>
                <a:ea typeface="+mj-lt"/>
                <a:cs typeface="Times New Roman" panose="02020603050405020304" pitchFamily="18" charset="0"/>
              </a:rPr>
              <a:t>usion</a:t>
            </a:r>
            <a:r>
              <a:rPr lang="en-GB" dirty="0">
                <a:latin typeface="Times New Roman" panose="02020603050405020304" pitchFamily="18" charset="0"/>
                <a:ea typeface="+mj-lt"/>
                <a:cs typeface="Times New Roman" panose="02020603050405020304" pitchFamily="18" charset="0"/>
              </a:rPr>
              <a:t> reactor environment</a:t>
            </a:r>
            <a:r>
              <a:rPr lang="pl-PL" dirty="0">
                <a:latin typeface="Times New Roman" panose="02020603050405020304" pitchFamily="18" charset="0"/>
                <a:ea typeface="+mj-lt"/>
                <a:cs typeface="Times New Roman" panose="02020603050405020304" pitchFamily="18" charset="0"/>
              </a:rPr>
              <a:t>.</a:t>
            </a:r>
          </a:p>
          <a:p>
            <a:pPr lvl="1">
              <a:buFont typeface="Wingdings" panose="05000000000000000000" pitchFamily="2" charset="2"/>
              <a:buChar char="Ø"/>
            </a:pPr>
            <a:r>
              <a:rPr lang="pl-PL" sz="1900" dirty="0" err="1">
                <a:latin typeface="Times New Roman" panose="02020603050405020304" pitchFamily="18" charset="0"/>
                <a:cs typeface="Times New Roman" panose="02020603050405020304" pitchFamily="18" charset="0"/>
              </a:rPr>
              <a:t>PFC’s</a:t>
            </a:r>
            <a:r>
              <a:rPr lang="pl-PL" sz="1900" dirty="0">
                <a:latin typeface="Times New Roman" panose="02020603050405020304" pitchFamily="18" charset="0"/>
                <a:cs typeface="Times New Roman" panose="02020603050405020304" pitchFamily="18" charset="0"/>
              </a:rPr>
              <a:t> materials </a:t>
            </a:r>
            <a:r>
              <a:rPr lang="en-GB" sz="1900" dirty="0">
                <a:latin typeface="Times New Roman" panose="02020603050405020304" pitchFamily="18" charset="0"/>
                <a:cs typeface="Times New Roman" panose="02020603050405020304" pitchFamily="18" charset="0"/>
              </a:rPr>
              <a:t>irradiation</a:t>
            </a:r>
          </a:p>
          <a:p>
            <a:pPr lvl="1">
              <a:buFont typeface="Wingdings" panose="05000000000000000000" pitchFamily="2" charset="2"/>
              <a:buChar char="Ø"/>
            </a:pPr>
            <a:r>
              <a:rPr lang="pl-PL" sz="1900" dirty="0">
                <a:latin typeface="Times New Roman" panose="02020603050405020304" pitchFamily="18" charset="0"/>
                <a:cs typeface="Times New Roman" panose="02020603050405020304" pitchFamily="18" charset="0"/>
              </a:rPr>
              <a:t>ITER materials </a:t>
            </a:r>
            <a:r>
              <a:rPr lang="pl-PL" sz="1900" dirty="0" err="1">
                <a:latin typeface="Times New Roman" panose="02020603050405020304" pitchFamily="18" charset="0"/>
                <a:cs typeface="Times New Roman" panose="02020603050405020304" pitchFamily="18" charset="0"/>
              </a:rPr>
              <a:t>testing</a:t>
            </a:r>
            <a:endParaRPr lang="pl-PL" sz="19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GB" sz="1900" dirty="0">
                <a:latin typeface="Times New Roman" panose="02020603050405020304" pitchFamily="18" charset="0"/>
                <a:cs typeface="Times New Roman" panose="02020603050405020304" pitchFamily="18" charset="0"/>
              </a:rPr>
              <a:t>Testing new materials behaviour</a:t>
            </a:r>
            <a:endParaRPr lang="pl-PL" sz="1900" dirty="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p:txBody>
      </p:sp>
      <p:sp>
        <p:nvSpPr>
          <p:cNvPr id="7" name="Symbol zastępczy stopki 3">
            <a:extLst>
              <a:ext uri="{FF2B5EF4-FFF2-40B4-BE49-F238E27FC236}">
                <a16:creationId xmlns:a16="http://schemas.microsoft.com/office/drawing/2014/main" id="{FA67F626-BE7E-6B51-725B-7B5FAE228566}"/>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3</a:t>
            </a:fld>
            <a:endParaRPr lang="en-GB" dirty="0"/>
          </a:p>
        </p:txBody>
      </p:sp>
    </p:spTree>
    <p:extLst>
      <p:ext uri="{BB962C8B-B14F-4D97-AF65-F5344CB8AC3E}">
        <p14:creationId xmlns:p14="http://schemas.microsoft.com/office/powerpoint/2010/main" val="1559051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2A6D66BD-CA36-4448-C61A-76284FDDB8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3298" y="1469433"/>
            <a:ext cx="3543664" cy="4279174"/>
          </a:xfrm>
          <a:prstGeom prst="rect">
            <a:avLst/>
          </a:prstGeom>
        </p:spPr>
      </p:pic>
      <p:sp>
        <p:nvSpPr>
          <p:cNvPr id="2" name="Tytuł 1">
            <a:extLst>
              <a:ext uri="{FF2B5EF4-FFF2-40B4-BE49-F238E27FC236}">
                <a16:creationId xmlns:a16="http://schemas.microsoft.com/office/drawing/2014/main" id="{2D705EE1-27FE-8810-8CA8-4197291B30D2}"/>
              </a:ext>
            </a:extLst>
          </p:cNvPr>
          <p:cNvSpPr>
            <a:spLocks noGrp="1"/>
          </p:cNvSpPr>
          <p:nvPr>
            <p:ph type="title"/>
          </p:nvPr>
        </p:nvSpPr>
        <p:spPr/>
        <p:txBody>
          <a:bodyPr/>
          <a:lstStyle/>
          <a:p>
            <a:pPr algn="ctr"/>
            <a:r>
              <a:rPr lang="pl-PL" dirty="0">
                <a:latin typeface="Times New Roman" panose="02020603050405020304" pitchFamily="18" charset="0"/>
                <a:cs typeface="Times New Roman" panose="02020603050405020304" pitchFamily="18" charset="0"/>
              </a:rPr>
              <a:t>Status of 2022 </a:t>
            </a:r>
            <a:r>
              <a:rPr lang="pl-PL" dirty="0" err="1">
                <a:latin typeface="Times New Roman" panose="02020603050405020304" pitchFamily="18" charset="0"/>
                <a:cs typeface="Times New Roman" panose="02020603050405020304" pitchFamily="18" charset="0"/>
              </a:rPr>
              <a:t>Deliverable</a:t>
            </a:r>
            <a:endParaRPr lang="pl-PL" dirty="0"/>
          </a:p>
        </p:txBody>
      </p:sp>
      <p:sp>
        <p:nvSpPr>
          <p:cNvPr id="3" name="Symbol zastępczy zawartości 2">
            <a:extLst>
              <a:ext uri="{FF2B5EF4-FFF2-40B4-BE49-F238E27FC236}">
                <a16:creationId xmlns:a16="http://schemas.microsoft.com/office/drawing/2014/main" id="{114A7E1C-6569-BD0E-7177-88829D68C29D}"/>
              </a:ext>
            </a:extLst>
          </p:cNvPr>
          <p:cNvSpPr>
            <a:spLocks noGrp="1"/>
          </p:cNvSpPr>
          <p:nvPr>
            <p:ph idx="1"/>
          </p:nvPr>
        </p:nvSpPr>
        <p:spPr>
          <a:xfrm>
            <a:off x="457200" y="908720"/>
            <a:ext cx="8229600" cy="648072"/>
          </a:xfrm>
        </p:spPr>
        <p:txBody>
          <a:bodyPr/>
          <a:lstStyle/>
          <a:p>
            <a:pPr marL="0" indent="0" algn="ctr">
              <a:buNone/>
            </a:pPr>
            <a:r>
              <a:rPr lang="pl-PL" sz="2400" b="1" i="1" dirty="0">
                <a:solidFill>
                  <a:srgbClr val="000000"/>
                </a:solidFill>
                <a:effectLst/>
                <a:latin typeface="Times New Roman" panose="02020603050405020304" pitchFamily="18" charset="0"/>
                <a:cs typeface="Times New Roman" panose="02020603050405020304" pitchFamily="18" charset="0"/>
              </a:rPr>
              <a:t>1. </a:t>
            </a:r>
            <a:r>
              <a:rPr lang="en-US" sz="2400" b="1" i="1" dirty="0">
                <a:solidFill>
                  <a:srgbClr val="000000"/>
                </a:solidFill>
                <a:effectLst/>
                <a:latin typeface="Times New Roman" panose="02020603050405020304" pitchFamily="18" charset="0"/>
                <a:cs typeface="Times New Roman" panose="02020603050405020304" pitchFamily="18" charset="0"/>
              </a:rPr>
              <a:t>Selection of the irradiation ends locations</a:t>
            </a:r>
            <a:endParaRPr lang="pl-PL" sz="2400" b="1" i="1" dirty="0">
              <a:solidFill>
                <a:srgbClr val="000000"/>
              </a:solidFill>
              <a:effectLst/>
              <a:latin typeface="Times New Roman" panose="02020603050405020304" pitchFamily="18" charset="0"/>
              <a:cs typeface="Times New Roman" panose="02020603050405020304" pitchFamily="18" charset="0"/>
            </a:endParaRPr>
          </a:p>
          <a:p>
            <a:pPr marL="0" indent="0" algn="ctr">
              <a:buNone/>
            </a:pPr>
            <a:endParaRPr lang="pl-PL" sz="2400" b="1" i="1" u="sng" dirty="0">
              <a:solidFill>
                <a:srgbClr val="000000"/>
              </a:solidFill>
              <a:effectLst/>
              <a:latin typeface="Times New Roman" panose="02020603050405020304" pitchFamily="18" charset="0"/>
              <a:cs typeface="Times New Roman" panose="02020603050405020304" pitchFamily="18" charset="0"/>
            </a:endParaRPr>
          </a:p>
          <a:p>
            <a:pPr marL="0" indent="0" algn="ctr">
              <a:buNone/>
            </a:pPr>
            <a:endParaRPr lang="pl-PL" b="1" i="1" u="sng" dirty="0">
              <a:solidFill>
                <a:srgbClr val="000000"/>
              </a:solidFill>
              <a:latin typeface="Times New Roman" panose="02020603050405020304" pitchFamily="18" charset="0"/>
              <a:cs typeface="Times New Roman" panose="02020603050405020304" pitchFamily="18" charset="0"/>
            </a:endParaRPr>
          </a:p>
        </p:txBody>
      </p:sp>
      <p:sp>
        <p:nvSpPr>
          <p:cNvPr id="8" name="pole tekstowe 7">
            <a:extLst>
              <a:ext uri="{FF2B5EF4-FFF2-40B4-BE49-F238E27FC236}">
                <a16:creationId xmlns:a16="http://schemas.microsoft.com/office/drawing/2014/main" id="{FAE3B400-EAD6-1C43-039C-B2E5AD461EFC}"/>
              </a:ext>
            </a:extLst>
          </p:cNvPr>
          <p:cNvSpPr txBox="1"/>
          <p:nvPr/>
        </p:nvSpPr>
        <p:spPr>
          <a:xfrm>
            <a:off x="467544" y="1556792"/>
            <a:ext cx="5256584" cy="3693319"/>
          </a:xfrm>
          <a:prstGeom prst="rect">
            <a:avLst/>
          </a:prstGeom>
          <a:noFill/>
        </p:spPr>
        <p:txBody>
          <a:bodyPr wrap="square" rtlCol="0">
            <a:spAutoFit/>
          </a:bodyPr>
          <a:lstStyle/>
          <a:p>
            <a:pPr marL="285750" indent="-285750" algn="just">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To </a:t>
            </a:r>
            <a:r>
              <a:rPr lang="pl-PL" dirty="0" err="1">
                <a:latin typeface="Times New Roman" panose="02020603050405020304" pitchFamily="18" charset="0"/>
                <a:cs typeface="Times New Roman" panose="02020603050405020304" pitchFamily="18" charset="0"/>
              </a:rPr>
              <a:t>choose</a:t>
            </a:r>
            <a:r>
              <a:rPr lang="pl-PL" dirty="0">
                <a:latin typeface="Times New Roman" panose="02020603050405020304" pitchFamily="18" charset="0"/>
                <a:cs typeface="Times New Roman" panose="02020603050405020304" pitchFamily="18" charset="0"/>
              </a:rPr>
              <a:t> the most </a:t>
            </a:r>
            <a:r>
              <a:rPr lang="pl-PL" dirty="0" err="1">
                <a:latin typeface="Times New Roman" panose="02020603050405020304" pitchFamily="18" charset="0"/>
                <a:cs typeface="Times New Roman" panose="02020603050405020304" pitchFamily="18" charset="0"/>
              </a:rPr>
              <a:t>efficient</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irradiation</a:t>
            </a:r>
            <a:r>
              <a:rPr lang="pl-PL" dirty="0">
                <a:latin typeface="Times New Roman" panose="02020603050405020304" pitchFamily="18" charset="0"/>
                <a:cs typeface="Times New Roman" panose="02020603050405020304" pitchFamily="18" charset="0"/>
              </a:rPr>
              <a:t> end </a:t>
            </a:r>
            <a:r>
              <a:rPr lang="pl-PL" dirty="0" err="1">
                <a:latin typeface="Times New Roman" panose="02020603050405020304" pitchFamily="18" charset="0"/>
                <a:cs typeface="Times New Roman" panose="02020603050405020304" pitchFamily="18" charset="0"/>
              </a:rPr>
              <a:t>positions</a:t>
            </a:r>
            <a:r>
              <a:rPr lang="pl-PL" dirty="0">
                <a:latin typeface="Times New Roman" panose="02020603050405020304" pitchFamily="18" charset="0"/>
                <a:cs typeface="Times New Roman" panose="02020603050405020304" pitchFamily="18" charset="0"/>
              </a:rPr>
              <a:t> of neutron </a:t>
            </a:r>
            <a:r>
              <a:rPr lang="pl-PL" dirty="0" err="1">
                <a:latin typeface="Times New Roman" panose="02020603050405020304" pitchFamily="18" charset="0"/>
                <a:cs typeface="Times New Roman" panose="02020603050405020304" pitchFamily="18" charset="0"/>
              </a:rPr>
              <a:t>activation</a:t>
            </a:r>
            <a:r>
              <a:rPr lang="pl-PL" dirty="0">
                <a:latin typeface="Times New Roman" panose="02020603050405020304" pitchFamily="18" charset="0"/>
                <a:cs typeface="Times New Roman" panose="02020603050405020304" pitchFamily="18" charset="0"/>
              </a:rPr>
              <a:t> system, </a:t>
            </a:r>
            <a:r>
              <a:rPr lang="pl-PL" dirty="0" err="1">
                <a:latin typeface="Times New Roman" panose="02020603050405020304" pitchFamily="18" charset="0"/>
                <a:cs typeface="Times New Roman" panose="02020603050405020304" pitchFamily="18" charset="0"/>
              </a:rPr>
              <a:t>activation</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calculations</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using</a:t>
            </a:r>
            <a:r>
              <a:rPr lang="pl-PL" dirty="0">
                <a:latin typeface="Times New Roman" panose="02020603050405020304" pitchFamily="18" charset="0"/>
                <a:cs typeface="Times New Roman" panose="02020603050405020304" pitchFamily="18" charset="0"/>
              </a:rPr>
              <a:t> FISPACT-II </a:t>
            </a:r>
            <a:r>
              <a:rPr lang="pl-PL" dirty="0" err="1">
                <a:latin typeface="Times New Roman" panose="02020603050405020304" pitchFamily="18" charset="0"/>
                <a:cs typeface="Times New Roman" panose="02020603050405020304" pitchFamily="18" charset="0"/>
              </a:rPr>
              <a:t>have</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been</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performed</a:t>
            </a:r>
            <a:r>
              <a:rPr lang="pl-PL" dirty="0">
                <a:latin typeface="Times New Roman" panose="02020603050405020304" pitchFamily="18" charset="0"/>
                <a:cs typeface="Times New Roman" panose="02020603050405020304" pitchFamily="18" charset="0"/>
              </a:rPr>
              <a:t> for the </a:t>
            </a:r>
            <a:r>
              <a:rPr lang="pl-PL" dirty="0" err="1">
                <a:latin typeface="Times New Roman" panose="02020603050405020304" pitchFamily="18" charset="0"/>
                <a:cs typeface="Times New Roman" panose="02020603050405020304" pitchFamily="18" charset="0"/>
              </a:rPr>
              <a:t>following</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positions</a:t>
            </a:r>
            <a:r>
              <a:rPr lang="pl-PL" dirty="0">
                <a:latin typeface="Times New Roman" panose="02020603050405020304" pitchFamily="18" charset="0"/>
                <a:cs typeface="Times New Roman" panose="02020603050405020304" pitchFamily="18" charset="0"/>
              </a:rPr>
              <a:t>: 2 </a:t>
            </a:r>
            <a:r>
              <a:rPr lang="pl-PL" dirty="0" err="1">
                <a:latin typeface="Times New Roman" panose="02020603050405020304" pitchFamily="18" charset="0"/>
                <a:cs typeface="Times New Roman" panose="02020603050405020304" pitchFamily="18" charset="0"/>
              </a:rPr>
              <a:t>irradiation</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positions</a:t>
            </a:r>
            <a:r>
              <a:rPr lang="pl-PL" dirty="0">
                <a:latin typeface="Times New Roman" panose="02020603050405020304" pitchFamily="18" charset="0"/>
                <a:cs typeface="Times New Roman" panose="02020603050405020304" pitchFamily="18" charset="0"/>
              </a:rPr>
              <a:t> in </a:t>
            </a:r>
            <a:r>
              <a:rPr lang="pl-PL" dirty="0" err="1">
                <a:latin typeface="Times New Roman" panose="02020603050405020304" pitchFamily="18" charset="0"/>
                <a:cs typeface="Times New Roman" panose="02020603050405020304" pitchFamily="18" charset="0"/>
              </a:rPr>
              <a:t>upper</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equatorial</a:t>
            </a:r>
            <a:r>
              <a:rPr lang="pl-PL" dirty="0">
                <a:latin typeface="Times New Roman" panose="02020603050405020304" pitchFamily="18" charset="0"/>
                <a:cs typeface="Times New Roman" panose="02020603050405020304" pitchFamily="18" charset="0"/>
              </a:rPr>
              <a:t> and </a:t>
            </a:r>
            <a:r>
              <a:rPr lang="pl-PL" dirty="0" err="1">
                <a:latin typeface="Times New Roman" panose="02020603050405020304" pitchFamily="18" charset="0"/>
                <a:cs typeface="Times New Roman" panose="02020603050405020304" pitchFamily="18" charset="0"/>
              </a:rPr>
              <a:t>lower</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ports</a:t>
            </a:r>
            <a:r>
              <a:rPr lang="pl-PL" dirty="0">
                <a:latin typeface="Times New Roman" panose="02020603050405020304" pitchFamily="18" charset="0"/>
                <a:cs typeface="Times New Roman" panose="02020603050405020304" pitchFamily="18" charset="0"/>
              </a:rPr>
              <a:t> in </a:t>
            </a:r>
            <a:r>
              <a:rPr lang="pl-PL" dirty="0" err="1">
                <a:latin typeface="Times New Roman" panose="02020603050405020304" pitchFamily="18" charset="0"/>
                <a:cs typeface="Times New Roman" panose="02020603050405020304" pitchFamily="18" charset="0"/>
              </a:rPr>
              <a:t>Octants</a:t>
            </a:r>
            <a:r>
              <a:rPr lang="pl-PL" dirty="0">
                <a:latin typeface="Times New Roman" panose="02020603050405020304" pitchFamily="18" charset="0"/>
                <a:cs typeface="Times New Roman" panose="02020603050405020304" pitchFamily="18" charset="0"/>
              </a:rPr>
              <a:t> P6, P10 and P18.</a:t>
            </a:r>
          </a:p>
          <a:p>
            <a:pPr marL="285750" indent="-285750" algn="just">
              <a:buFont typeface="Arial" panose="020B0604020202020204" pitchFamily="34" charset="0"/>
              <a:buChar char="•"/>
            </a:pPr>
            <a:endParaRPr lang="pl-PL"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The neutron spectra </a:t>
            </a:r>
            <a:r>
              <a:rPr lang="pl-PL" dirty="0" err="1">
                <a:latin typeface="Times New Roman" panose="02020603050405020304" pitchFamily="18" charset="0"/>
                <a:cs typeface="Times New Roman" panose="02020603050405020304" pitchFamily="18" charset="0"/>
              </a:rPr>
              <a:t>have</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been</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calculated</a:t>
            </a:r>
            <a:r>
              <a:rPr lang="pl-PL" dirty="0">
                <a:latin typeface="Times New Roman" panose="02020603050405020304" pitchFamily="18" charset="0"/>
                <a:cs typeface="Times New Roman" panose="02020603050405020304" pitchFamily="18" charset="0"/>
              </a:rPr>
              <a:t> for </a:t>
            </a:r>
            <a:r>
              <a:rPr lang="pl-PL" dirty="0" err="1">
                <a:latin typeface="Times New Roman" panose="02020603050405020304" pitchFamily="18" charset="0"/>
                <a:cs typeface="Times New Roman" panose="02020603050405020304" pitchFamily="18" charset="0"/>
              </a:rPr>
              <a:t>each</a:t>
            </a:r>
            <a:r>
              <a:rPr lang="pl-PL" dirty="0">
                <a:latin typeface="Times New Roman" panose="02020603050405020304" pitchFamily="18" charset="0"/>
                <a:cs typeface="Times New Roman" panose="02020603050405020304" pitchFamily="18" charset="0"/>
              </a:rPr>
              <a:t> of </a:t>
            </a:r>
            <a:r>
              <a:rPr lang="pl-PL" dirty="0" err="1">
                <a:latin typeface="Times New Roman" panose="02020603050405020304" pitchFamily="18" charset="0"/>
                <a:cs typeface="Times New Roman" panose="02020603050405020304" pitchFamily="18" charset="0"/>
              </a:rPr>
              <a:t>selected</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irradiation</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positions</a:t>
            </a:r>
            <a:r>
              <a:rPr lang="pl-PL" dirty="0">
                <a:latin typeface="Times New Roman" panose="02020603050405020304" pitchFamily="18" charset="0"/>
                <a:cs typeface="Times New Roman" panose="02020603050405020304" pitchFamily="18" charset="0"/>
              </a:rPr>
              <a:t> by Nicola Fonnesu (ENEA):</a:t>
            </a:r>
          </a:p>
          <a:p>
            <a:pPr marL="742950" lvl="1" indent="-285750" algn="just">
              <a:buFont typeface="Wingdings" panose="05000000000000000000" pitchFamily="2" charset="2"/>
              <a:buChar char="Ø"/>
            </a:pPr>
            <a:r>
              <a:rPr lang="pl-PL" dirty="0">
                <a:latin typeface="Times New Roman" panose="02020603050405020304" pitchFamily="18" charset="0"/>
                <a:cs typeface="Times New Roman" panose="02020603050405020304" pitchFamily="18" charset="0"/>
              </a:rPr>
              <a:t>MCNP </a:t>
            </a:r>
            <a:r>
              <a:rPr lang="pl-PL" dirty="0" err="1">
                <a:latin typeface="Times New Roman" panose="02020603050405020304" pitchFamily="18" charset="0"/>
                <a:cs typeface="Times New Roman" panose="02020603050405020304" pitchFamily="18" charset="0"/>
              </a:rPr>
              <a:t>neutronic</a:t>
            </a:r>
            <a:r>
              <a:rPr lang="pl-PL" dirty="0">
                <a:latin typeface="Times New Roman" panose="02020603050405020304" pitchFamily="18" charset="0"/>
                <a:cs typeface="Times New Roman" panose="02020603050405020304" pitchFamily="18" charset="0"/>
              </a:rPr>
              <a:t> model of JT-60SA was </a:t>
            </a:r>
            <a:r>
              <a:rPr lang="pl-PL" dirty="0" err="1">
                <a:latin typeface="Times New Roman" panose="02020603050405020304" pitchFamily="18" charset="0"/>
                <a:cs typeface="Times New Roman" panose="02020603050405020304" pitchFamily="18" charset="0"/>
              </a:rPr>
              <a:t>used</a:t>
            </a:r>
            <a:r>
              <a:rPr lang="pl-PL" dirty="0">
                <a:latin typeface="Times New Roman" panose="02020603050405020304" pitchFamily="18" charset="0"/>
                <a:cs typeface="Times New Roman" panose="02020603050405020304" pitchFamily="18" charset="0"/>
              </a:rPr>
              <a:t>; </a:t>
            </a:r>
          </a:p>
          <a:p>
            <a:pPr marL="742950" lvl="1" indent="-285750" algn="just">
              <a:buFont typeface="Wingdings" panose="05000000000000000000" pitchFamily="2" charset="2"/>
              <a:buChar char="Ø"/>
            </a:pP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Neutron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flux</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sampled</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in small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spheres</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of 3 cm in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diameter</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around</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specified</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dirty="0" err="1">
                <a:effectLst/>
                <a:latin typeface="Times New Roman" panose="02020603050405020304" pitchFamily="18" charset="0"/>
                <a:ea typeface="Calibri" panose="020F0502020204030204" pitchFamily="34" charset="0"/>
                <a:cs typeface="Times New Roman" panose="02020603050405020304" pitchFamily="18" charset="0"/>
              </a:rPr>
              <a:t>locations</a:t>
            </a:r>
            <a:r>
              <a:rPr lang="pl-PL" dirty="0">
                <a:latin typeface="Calibri" panose="020F0502020204030204" pitchFamily="34" charset="0"/>
                <a:ea typeface="Calibri" panose="020F0502020204030204" pitchFamily="34" charset="0"/>
              </a:rPr>
              <a:t>.</a:t>
            </a:r>
            <a:endParaRPr lang="pl-PL" dirty="0"/>
          </a:p>
        </p:txBody>
      </p:sp>
      <p:sp>
        <p:nvSpPr>
          <p:cNvPr id="9" name="Symbol zastępczy stopki 3">
            <a:extLst>
              <a:ext uri="{FF2B5EF4-FFF2-40B4-BE49-F238E27FC236}">
                <a16:creationId xmlns:a16="http://schemas.microsoft.com/office/drawing/2014/main" id="{EE660113-C0DD-089D-EC46-1A1F16D269E0}"/>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4</a:t>
            </a:fld>
            <a:endParaRPr lang="en-GB" dirty="0"/>
          </a:p>
        </p:txBody>
      </p:sp>
    </p:spTree>
    <p:extLst>
      <p:ext uri="{BB962C8B-B14F-4D97-AF65-F5344CB8AC3E}">
        <p14:creationId xmlns:p14="http://schemas.microsoft.com/office/powerpoint/2010/main" val="35408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61B846-1E4D-CB76-3F72-5E77528C15CB}"/>
              </a:ext>
            </a:extLst>
          </p:cNvPr>
          <p:cNvSpPr>
            <a:spLocks noGrp="1"/>
          </p:cNvSpPr>
          <p:nvPr>
            <p:ph type="title"/>
          </p:nvPr>
        </p:nvSpPr>
        <p:spPr/>
        <p:txBody>
          <a:bodyPr/>
          <a:lstStyle/>
          <a:p>
            <a:pPr algn="ctr"/>
            <a:r>
              <a:rPr lang="pl-PL" dirty="0">
                <a:latin typeface="Times New Roman" panose="02020603050405020304" pitchFamily="18" charset="0"/>
                <a:cs typeface="Times New Roman" panose="02020603050405020304" pitchFamily="18" charset="0"/>
              </a:rPr>
              <a:t>Status of 2022 </a:t>
            </a:r>
            <a:r>
              <a:rPr lang="pl-PL" dirty="0" err="1">
                <a:latin typeface="Times New Roman" panose="02020603050405020304" pitchFamily="18" charset="0"/>
                <a:cs typeface="Times New Roman" panose="02020603050405020304" pitchFamily="18" charset="0"/>
              </a:rPr>
              <a:t>Deliverable</a:t>
            </a:r>
            <a:endParaRPr lang="pl-PL" dirty="0"/>
          </a:p>
        </p:txBody>
      </p:sp>
      <p:sp>
        <p:nvSpPr>
          <p:cNvPr id="3" name="Symbol zastępczy zawartości 2">
            <a:extLst>
              <a:ext uri="{FF2B5EF4-FFF2-40B4-BE49-F238E27FC236}">
                <a16:creationId xmlns:a16="http://schemas.microsoft.com/office/drawing/2014/main" id="{EA77D02C-2EFF-9076-7940-88FEEC6EEC26}"/>
              </a:ext>
            </a:extLst>
          </p:cNvPr>
          <p:cNvSpPr>
            <a:spLocks noGrp="1"/>
          </p:cNvSpPr>
          <p:nvPr>
            <p:ph idx="1"/>
          </p:nvPr>
        </p:nvSpPr>
        <p:spPr>
          <a:xfrm>
            <a:off x="457200" y="651358"/>
            <a:ext cx="8229600" cy="5657962"/>
          </a:xfrm>
        </p:spPr>
        <p:txBody>
          <a:bodyPr/>
          <a:lstStyle/>
          <a:p>
            <a:pPr marL="0" indent="0" algn="just">
              <a:buNone/>
            </a:pPr>
            <a:r>
              <a:rPr lang="pl-PL" sz="2000" b="1" i="1" dirty="0">
                <a:solidFill>
                  <a:srgbClr val="000000"/>
                </a:solidFill>
                <a:effectLst/>
                <a:latin typeface="Times New Roman" panose="02020603050405020304" pitchFamily="18" charset="0"/>
                <a:cs typeface="Times New Roman" panose="02020603050405020304" pitchFamily="18" charset="0"/>
              </a:rPr>
              <a:t>2. </a:t>
            </a:r>
            <a:r>
              <a:rPr lang="en-US" sz="2000" b="1" i="1" dirty="0">
                <a:solidFill>
                  <a:srgbClr val="000000"/>
                </a:solidFill>
                <a:effectLst/>
                <a:latin typeface="Times New Roman" panose="02020603050405020304" pitchFamily="18" charset="0"/>
                <a:cs typeface="Times New Roman" panose="02020603050405020304" pitchFamily="18" charset="0"/>
              </a:rPr>
              <a:t>Activation simulations for the selected dosimetry foils that will be irradiated in selected irradiation ends locations.</a:t>
            </a:r>
            <a:endParaRPr lang="pl-PL" sz="2000" b="1" i="1" dirty="0">
              <a:solidFill>
                <a:srgbClr val="000000"/>
              </a:solidFill>
              <a:effectLst/>
              <a:latin typeface="Times New Roman" panose="02020603050405020304" pitchFamily="18" charset="0"/>
              <a:cs typeface="Times New Roman" panose="02020603050405020304" pitchFamily="18" charset="0"/>
            </a:endParaRPr>
          </a:p>
          <a:p>
            <a:pPr algn="just"/>
            <a:r>
              <a:rPr lang="pl-PL" sz="1600" dirty="0" err="1">
                <a:solidFill>
                  <a:srgbClr val="000000"/>
                </a:solidFill>
                <a:latin typeface="Times New Roman" panose="02020603050405020304" pitchFamily="18" charset="0"/>
                <a:cs typeface="Times New Roman" panose="02020603050405020304" pitchFamily="18" charset="0"/>
              </a:rPr>
              <a:t>Activation</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simulations</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have</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been</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performed</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using</a:t>
            </a:r>
            <a:r>
              <a:rPr lang="pl-PL" sz="1600" dirty="0">
                <a:solidFill>
                  <a:srgbClr val="000000"/>
                </a:solidFill>
                <a:latin typeface="Times New Roman" panose="02020603050405020304" pitchFamily="18" charset="0"/>
                <a:cs typeface="Times New Roman" panose="02020603050405020304" pitchFamily="18" charset="0"/>
              </a:rPr>
              <a:t> FISPACT-II </a:t>
            </a:r>
            <a:r>
              <a:rPr lang="pl-PL" sz="1600" dirty="0" err="1">
                <a:solidFill>
                  <a:srgbClr val="000000"/>
                </a:solidFill>
                <a:latin typeface="Times New Roman" panose="02020603050405020304" pitchFamily="18" charset="0"/>
                <a:cs typeface="Times New Roman" panose="02020603050405020304" pitchFamily="18" charset="0"/>
              </a:rPr>
              <a:t>code</a:t>
            </a:r>
            <a:r>
              <a:rPr lang="pl-PL" sz="1600" dirty="0">
                <a:solidFill>
                  <a:srgbClr val="000000"/>
                </a:solidFill>
                <a:latin typeface="Times New Roman" panose="02020603050405020304" pitchFamily="18" charset="0"/>
                <a:cs typeface="Times New Roman" panose="02020603050405020304" pitchFamily="18" charset="0"/>
              </a:rPr>
              <a:t> for </a:t>
            </a:r>
            <a:r>
              <a:rPr lang="pl-PL" sz="1600" dirty="0" err="1">
                <a:solidFill>
                  <a:srgbClr val="000000"/>
                </a:solidFill>
                <a:latin typeface="Times New Roman" panose="02020603050405020304" pitchFamily="18" charset="0"/>
                <a:cs typeface="Times New Roman" panose="02020603050405020304" pitchFamily="18" charset="0"/>
              </a:rPr>
              <a:t>all</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selected</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irradiation</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ends</a:t>
            </a:r>
            <a:r>
              <a:rPr lang="pl-PL" sz="1600" dirty="0">
                <a:solidFill>
                  <a:srgbClr val="000000"/>
                </a:solidFill>
                <a:latin typeface="Times New Roman" panose="02020603050405020304" pitchFamily="18" charset="0"/>
                <a:cs typeface="Times New Roman" panose="02020603050405020304" pitchFamily="18" charset="0"/>
              </a:rPr>
              <a:t> and </a:t>
            </a:r>
            <a:r>
              <a:rPr lang="pl-PL" sz="1600" dirty="0" err="1">
                <a:solidFill>
                  <a:srgbClr val="000000"/>
                </a:solidFill>
                <a:latin typeface="Times New Roman" panose="02020603050405020304" pitchFamily="18" charset="0"/>
                <a:cs typeface="Times New Roman" panose="02020603050405020304" pitchFamily="18" charset="0"/>
              </a:rPr>
              <a:t>previously</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selected</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dosimetry</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foils</a:t>
            </a:r>
            <a:r>
              <a:rPr lang="pl-PL" sz="1600" dirty="0">
                <a:solidFill>
                  <a:srgbClr val="000000"/>
                </a:solidFill>
                <a:latin typeface="Times New Roman" panose="02020603050405020304" pitchFamily="18" charset="0"/>
                <a:cs typeface="Times New Roman" panose="02020603050405020304" pitchFamily="18" charset="0"/>
              </a:rPr>
              <a:t>. JENDL data </a:t>
            </a:r>
            <a:r>
              <a:rPr lang="pl-PL" sz="1600" dirty="0" err="1">
                <a:solidFill>
                  <a:srgbClr val="000000"/>
                </a:solidFill>
                <a:latin typeface="Times New Roman" panose="02020603050405020304" pitchFamily="18" charset="0"/>
                <a:cs typeface="Times New Roman" panose="02020603050405020304" pitchFamily="18" charset="0"/>
              </a:rPr>
              <a:t>library</a:t>
            </a:r>
            <a:r>
              <a:rPr lang="pl-PL" sz="1600" dirty="0">
                <a:solidFill>
                  <a:srgbClr val="000000"/>
                </a:solidFill>
                <a:latin typeface="Times New Roman" panose="02020603050405020304" pitchFamily="18" charset="0"/>
                <a:cs typeface="Times New Roman" panose="02020603050405020304" pitchFamily="18" charset="0"/>
              </a:rPr>
              <a:t> was applied. </a:t>
            </a:r>
            <a:r>
              <a:rPr lang="pl-PL" sz="1600" dirty="0" err="1">
                <a:solidFill>
                  <a:srgbClr val="000000"/>
                </a:solidFill>
                <a:latin typeface="Times New Roman" panose="02020603050405020304" pitchFamily="18" charset="0"/>
                <a:cs typeface="Times New Roman" panose="02020603050405020304" pitchFamily="18" charset="0"/>
              </a:rPr>
              <a:t>Assumed</a:t>
            </a:r>
            <a:r>
              <a:rPr lang="pl-PL" sz="1600" dirty="0">
                <a:solidFill>
                  <a:srgbClr val="000000"/>
                </a:solidFill>
                <a:latin typeface="Times New Roman" panose="02020603050405020304" pitchFamily="18" charset="0"/>
                <a:cs typeface="Times New Roman" panose="02020603050405020304" pitchFamily="18" charset="0"/>
              </a:rPr>
              <a:t> </a:t>
            </a:r>
            <a:r>
              <a:rPr lang="pl-PL" sz="1600" dirty="0" err="1">
                <a:solidFill>
                  <a:srgbClr val="000000"/>
                </a:solidFill>
                <a:latin typeface="Times New Roman" panose="02020603050405020304" pitchFamily="18" charset="0"/>
                <a:cs typeface="Times New Roman" panose="02020603050405020304" pitchFamily="18" charset="0"/>
              </a:rPr>
              <a:t>total</a:t>
            </a:r>
            <a:r>
              <a:rPr lang="pl-PL" sz="1600" dirty="0">
                <a:solidFill>
                  <a:srgbClr val="000000"/>
                </a:solidFill>
                <a:latin typeface="Times New Roman" panose="02020603050405020304" pitchFamily="18" charset="0"/>
                <a:cs typeface="Times New Roman" panose="02020603050405020304" pitchFamily="18" charset="0"/>
              </a:rPr>
              <a:t> neutron </a:t>
            </a:r>
            <a:r>
              <a:rPr lang="pl-PL" sz="1600" dirty="0" err="1">
                <a:solidFill>
                  <a:srgbClr val="000000"/>
                </a:solidFill>
                <a:latin typeface="Times New Roman" panose="02020603050405020304" pitchFamily="18" charset="0"/>
                <a:cs typeface="Times New Roman" panose="02020603050405020304" pitchFamily="18" charset="0"/>
              </a:rPr>
              <a:t>yield</a:t>
            </a:r>
            <a:r>
              <a:rPr lang="pl-PL" sz="1600" dirty="0">
                <a:solidFill>
                  <a:srgbClr val="000000"/>
                </a:solidFill>
                <a:latin typeface="Times New Roman" panose="02020603050405020304" pitchFamily="18" charset="0"/>
                <a:cs typeface="Times New Roman" panose="02020603050405020304" pitchFamily="18" charset="0"/>
              </a:rPr>
              <a:t> 4.5·10</a:t>
            </a:r>
            <a:r>
              <a:rPr lang="pl-PL" sz="1600" baseline="30000" dirty="0">
                <a:solidFill>
                  <a:srgbClr val="000000"/>
                </a:solidFill>
                <a:latin typeface="Times New Roman" panose="02020603050405020304" pitchFamily="18" charset="0"/>
                <a:cs typeface="Times New Roman" panose="02020603050405020304" pitchFamily="18" charset="0"/>
              </a:rPr>
              <a:t>16 </a:t>
            </a:r>
            <a:r>
              <a:rPr lang="pl-PL" sz="1600" dirty="0">
                <a:solidFill>
                  <a:srgbClr val="000000"/>
                </a:solidFill>
                <a:latin typeface="Times New Roman" panose="02020603050405020304" pitchFamily="18" charset="0"/>
                <a:cs typeface="Times New Roman" panose="02020603050405020304" pitchFamily="18" charset="0"/>
              </a:rPr>
              <a:t>n/s.</a:t>
            </a:r>
          </a:p>
          <a:p>
            <a:pPr algn="just"/>
            <a:endParaRPr lang="pl-PL" sz="4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pl-PL" sz="1400" b="1" i="1" dirty="0" err="1">
                <a:solidFill>
                  <a:srgbClr val="000000"/>
                </a:solidFill>
                <a:latin typeface="Times New Roman" panose="02020603050405020304" pitchFamily="18" charset="0"/>
                <a:cs typeface="Times New Roman" panose="02020603050405020304" pitchFamily="18" charset="0"/>
              </a:rPr>
              <a:t>Results</a:t>
            </a:r>
            <a:r>
              <a:rPr lang="pl-PL" sz="1400" b="1" i="1" dirty="0">
                <a:solidFill>
                  <a:srgbClr val="000000"/>
                </a:solidFill>
                <a:latin typeface="Times New Roman" panose="02020603050405020304" pitchFamily="18" charset="0"/>
                <a:cs typeface="Times New Roman" panose="02020603050405020304" pitchFamily="18" charset="0"/>
              </a:rPr>
              <a:t> of </a:t>
            </a:r>
            <a:r>
              <a:rPr lang="pl-PL" sz="1400" b="1" i="1" dirty="0" err="1">
                <a:solidFill>
                  <a:srgbClr val="000000"/>
                </a:solidFill>
                <a:latin typeface="Times New Roman" panose="02020603050405020304" pitchFamily="18" charset="0"/>
                <a:cs typeface="Times New Roman" panose="02020603050405020304" pitchFamily="18" charset="0"/>
              </a:rPr>
              <a:t>activation</a:t>
            </a:r>
            <a:r>
              <a:rPr lang="pl-PL" sz="1400" b="1" i="1" dirty="0">
                <a:solidFill>
                  <a:srgbClr val="000000"/>
                </a:solidFill>
                <a:latin typeface="Times New Roman" panose="02020603050405020304" pitchFamily="18" charset="0"/>
                <a:cs typeface="Times New Roman" panose="02020603050405020304" pitchFamily="18" charset="0"/>
              </a:rPr>
              <a:t> </a:t>
            </a:r>
            <a:r>
              <a:rPr lang="pl-PL" sz="1400" b="1" i="1" dirty="0" err="1">
                <a:solidFill>
                  <a:srgbClr val="000000"/>
                </a:solidFill>
                <a:latin typeface="Times New Roman" panose="02020603050405020304" pitchFamily="18" charset="0"/>
                <a:cs typeface="Times New Roman" panose="02020603050405020304" pitchFamily="18" charset="0"/>
              </a:rPr>
              <a:t>calculations</a:t>
            </a:r>
            <a:r>
              <a:rPr lang="pl-PL" sz="1400" b="1" i="1" dirty="0">
                <a:solidFill>
                  <a:srgbClr val="000000"/>
                </a:solidFill>
                <a:latin typeface="Times New Roman" panose="02020603050405020304" pitchFamily="18" charset="0"/>
                <a:cs typeface="Times New Roman" panose="02020603050405020304" pitchFamily="18" charset="0"/>
              </a:rPr>
              <a:t> for </a:t>
            </a:r>
            <a:r>
              <a:rPr lang="pl-PL" sz="1400" b="1" i="1" dirty="0" err="1">
                <a:solidFill>
                  <a:srgbClr val="000000"/>
                </a:solidFill>
                <a:latin typeface="Times New Roman" panose="02020603050405020304" pitchFamily="18" charset="0"/>
                <a:cs typeface="Times New Roman" panose="02020603050405020304" pitchFamily="18" charset="0"/>
              </a:rPr>
              <a:t>equatorial</a:t>
            </a:r>
            <a:r>
              <a:rPr lang="pl-PL" sz="1400" b="1" i="1" dirty="0">
                <a:solidFill>
                  <a:srgbClr val="000000"/>
                </a:solidFill>
                <a:latin typeface="Times New Roman" panose="02020603050405020304" pitchFamily="18" charset="0"/>
                <a:cs typeface="Times New Roman" panose="02020603050405020304" pitchFamily="18" charset="0"/>
              </a:rPr>
              <a:t> port in P10.</a:t>
            </a:r>
            <a:endParaRPr lang="pl-PL" sz="1400" b="1" i="1" dirty="0">
              <a:solidFill>
                <a:srgbClr val="000000"/>
              </a:solidFill>
              <a:effectLst/>
              <a:latin typeface="Times New Roman" panose="02020603050405020304" pitchFamily="18" charset="0"/>
              <a:cs typeface="Times New Roman" panose="02020603050405020304" pitchFamily="18" charset="0"/>
            </a:endParaRPr>
          </a:p>
          <a:p>
            <a:endParaRPr lang="pl-PL" sz="2400" b="0" i="0" dirty="0">
              <a:solidFill>
                <a:srgbClr val="000000"/>
              </a:solidFill>
              <a:effectLst/>
              <a:latin typeface="Times New Roman" panose="02020603050405020304" pitchFamily="18" charset="0"/>
              <a:cs typeface="Times New Roman" panose="02020603050405020304" pitchFamily="18" charset="0"/>
            </a:endParaRPr>
          </a:p>
        </p:txBody>
      </p:sp>
      <p:graphicFrame>
        <p:nvGraphicFramePr>
          <p:cNvPr id="5" name="Tabela 4">
            <a:extLst>
              <a:ext uri="{FF2B5EF4-FFF2-40B4-BE49-F238E27FC236}">
                <a16:creationId xmlns:a16="http://schemas.microsoft.com/office/drawing/2014/main" id="{C51609A3-3D08-C2E4-D45A-4F49D3675403}"/>
              </a:ext>
            </a:extLst>
          </p:cNvPr>
          <p:cNvGraphicFramePr>
            <a:graphicFrameLocks noGrp="1"/>
          </p:cNvGraphicFramePr>
          <p:nvPr>
            <p:extLst>
              <p:ext uri="{D42A27DB-BD31-4B8C-83A1-F6EECF244321}">
                <p14:modId xmlns:p14="http://schemas.microsoft.com/office/powerpoint/2010/main" val="4143972685"/>
              </p:ext>
            </p:extLst>
          </p:nvPr>
        </p:nvGraphicFramePr>
        <p:xfrm>
          <a:off x="468152" y="2506637"/>
          <a:ext cx="7912098" cy="4038600"/>
        </p:xfrm>
        <a:graphic>
          <a:graphicData uri="http://schemas.openxmlformats.org/drawingml/2006/table">
            <a:tbl>
              <a:tblPr>
                <a:tableStyleId>{5C22544A-7EE6-4342-B048-85BDC9FD1C3A}</a:tableStyleId>
              </a:tblPr>
              <a:tblGrid>
                <a:gridCol w="707754">
                  <a:extLst>
                    <a:ext uri="{9D8B030D-6E8A-4147-A177-3AD203B41FA5}">
                      <a16:colId xmlns:a16="http://schemas.microsoft.com/office/drawing/2014/main" val="439347763"/>
                    </a:ext>
                  </a:extLst>
                </a:gridCol>
                <a:gridCol w="1400763">
                  <a:extLst>
                    <a:ext uri="{9D8B030D-6E8A-4147-A177-3AD203B41FA5}">
                      <a16:colId xmlns:a16="http://schemas.microsoft.com/office/drawing/2014/main" val="3558788756"/>
                    </a:ext>
                  </a:extLst>
                </a:gridCol>
                <a:gridCol w="566203">
                  <a:extLst>
                    <a:ext uri="{9D8B030D-6E8A-4147-A177-3AD203B41FA5}">
                      <a16:colId xmlns:a16="http://schemas.microsoft.com/office/drawing/2014/main" val="1718203177"/>
                    </a:ext>
                  </a:extLst>
                </a:gridCol>
                <a:gridCol w="566203">
                  <a:extLst>
                    <a:ext uri="{9D8B030D-6E8A-4147-A177-3AD203B41FA5}">
                      <a16:colId xmlns:a16="http://schemas.microsoft.com/office/drawing/2014/main" val="3915645443"/>
                    </a:ext>
                  </a:extLst>
                </a:gridCol>
                <a:gridCol w="566203">
                  <a:extLst>
                    <a:ext uri="{9D8B030D-6E8A-4147-A177-3AD203B41FA5}">
                      <a16:colId xmlns:a16="http://schemas.microsoft.com/office/drawing/2014/main" val="1137731533"/>
                    </a:ext>
                  </a:extLst>
                </a:gridCol>
                <a:gridCol w="566203">
                  <a:extLst>
                    <a:ext uri="{9D8B030D-6E8A-4147-A177-3AD203B41FA5}">
                      <a16:colId xmlns:a16="http://schemas.microsoft.com/office/drawing/2014/main" val="2880573973"/>
                    </a:ext>
                  </a:extLst>
                </a:gridCol>
                <a:gridCol w="566203">
                  <a:extLst>
                    <a:ext uri="{9D8B030D-6E8A-4147-A177-3AD203B41FA5}">
                      <a16:colId xmlns:a16="http://schemas.microsoft.com/office/drawing/2014/main" val="2513100688"/>
                    </a:ext>
                  </a:extLst>
                </a:gridCol>
                <a:gridCol w="566203">
                  <a:extLst>
                    <a:ext uri="{9D8B030D-6E8A-4147-A177-3AD203B41FA5}">
                      <a16:colId xmlns:a16="http://schemas.microsoft.com/office/drawing/2014/main" val="2026020875"/>
                    </a:ext>
                  </a:extLst>
                </a:gridCol>
                <a:gridCol w="566203">
                  <a:extLst>
                    <a:ext uri="{9D8B030D-6E8A-4147-A177-3AD203B41FA5}">
                      <a16:colId xmlns:a16="http://schemas.microsoft.com/office/drawing/2014/main" val="2765176208"/>
                    </a:ext>
                  </a:extLst>
                </a:gridCol>
                <a:gridCol w="566203">
                  <a:extLst>
                    <a:ext uri="{9D8B030D-6E8A-4147-A177-3AD203B41FA5}">
                      <a16:colId xmlns:a16="http://schemas.microsoft.com/office/drawing/2014/main" val="3080094832"/>
                    </a:ext>
                  </a:extLst>
                </a:gridCol>
                <a:gridCol w="566203">
                  <a:extLst>
                    <a:ext uri="{9D8B030D-6E8A-4147-A177-3AD203B41FA5}">
                      <a16:colId xmlns:a16="http://schemas.microsoft.com/office/drawing/2014/main" val="3989013067"/>
                    </a:ext>
                  </a:extLst>
                </a:gridCol>
                <a:gridCol w="707754">
                  <a:extLst>
                    <a:ext uri="{9D8B030D-6E8A-4147-A177-3AD203B41FA5}">
                      <a16:colId xmlns:a16="http://schemas.microsoft.com/office/drawing/2014/main" val="1605821681"/>
                    </a:ext>
                  </a:extLst>
                </a:gridCol>
              </a:tblGrid>
              <a:tr h="182880">
                <a:tc rowSpan="3">
                  <a:txBody>
                    <a:bodyPr/>
                    <a:lstStyle/>
                    <a:p>
                      <a:pPr algn="ctr" fontAlgn="b"/>
                      <a:r>
                        <a:rPr lang="pl-PL" sz="1200" b="1" u="none" strike="noStrike" dirty="0" err="1">
                          <a:effectLst/>
                        </a:rPr>
                        <a:t>Foil</a:t>
                      </a:r>
                      <a:endParaRPr lang="pl-PL" sz="1200" b="1" i="0" u="none" strike="noStrike" dirty="0">
                        <a:solidFill>
                          <a:srgbClr val="000000"/>
                        </a:solidFill>
                        <a:effectLst/>
                        <a:latin typeface="Calibri" panose="020F0502020204030204" pitchFamily="34" charset="0"/>
                      </a:endParaRPr>
                    </a:p>
                  </a:txBody>
                  <a:tcPr marL="7620" marR="7620" marT="7620" marB="0" anchor="ctr">
                    <a:solidFill>
                      <a:schemeClr val="tx2">
                        <a:lumMod val="60000"/>
                        <a:lumOff val="40000"/>
                      </a:schemeClr>
                    </a:solidFill>
                  </a:tcPr>
                </a:tc>
                <a:tc rowSpan="3">
                  <a:txBody>
                    <a:bodyPr/>
                    <a:lstStyle/>
                    <a:p>
                      <a:pPr algn="ctr" fontAlgn="b"/>
                      <a:r>
                        <a:rPr lang="pl-PL" sz="1200" b="1" u="none" strike="noStrike" dirty="0" err="1">
                          <a:effectLst/>
                        </a:rPr>
                        <a:t>Reaction</a:t>
                      </a:r>
                      <a:endParaRPr lang="pl-PL" sz="1200" b="1" i="0" u="none" strike="noStrike" dirty="0">
                        <a:solidFill>
                          <a:srgbClr val="000000"/>
                        </a:solidFill>
                        <a:effectLst/>
                        <a:latin typeface="Calibri" panose="020F0502020204030204" pitchFamily="34" charset="0"/>
                      </a:endParaRPr>
                    </a:p>
                  </a:txBody>
                  <a:tcPr marL="7620" marR="7620" marT="7620" marB="0" anchor="ctr">
                    <a:solidFill>
                      <a:schemeClr val="tx2">
                        <a:lumMod val="60000"/>
                        <a:lumOff val="40000"/>
                      </a:schemeClr>
                    </a:solidFill>
                  </a:tcPr>
                </a:tc>
                <a:tc gridSpan="5">
                  <a:txBody>
                    <a:bodyPr/>
                    <a:lstStyle/>
                    <a:p>
                      <a:pPr algn="ctr" fontAlgn="b"/>
                      <a:r>
                        <a:rPr lang="pl-PL" sz="1200" b="1" u="none" strike="noStrike" dirty="0">
                          <a:effectLst/>
                        </a:rPr>
                        <a:t>Front of the port</a:t>
                      </a:r>
                      <a:endParaRPr lang="pl-PL" sz="1200" b="1" i="0" u="none" strike="noStrike" dirty="0">
                        <a:solidFill>
                          <a:srgbClr val="000000"/>
                        </a:solidFill>
                        <a:effectLst/>
                        <a:latin typeface="Calibri" panose="020F0502020204030204" pitchFamily="34" charset="0"/>
                      </a:endParaRPr>
                    </a:p>
                  </a:txBody>
                  <a:tcPr marL="7620" marR="7620" marT="7620" marB="0" anchor="ctr">
                    <a:solidFill>
                      <a:schemeClr val="tx2">
                        <a:lumMod val="60000"/>
                        <a:lumOff val="4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gridSpan="5">
                  <a:txBody>
                    <a:bodyPr/>
                    <a:lstStyle/>
                    <a:p>
                      <a:pPr algn="ctr" fontAlgn="b"/>
                      <a:r>
                        <a:rPr lang="pl-PL" sz="1200" b="1" u="none" strike="noStrike" dirty="0">
                          <a:effectLst/>
                        </a:rPr>
                        <a:t>Inside port</a:t>
                      </a:r>
                      <a:endParaRPr lang="pl-PL" sz="1200" b="1" i="0" u="none" strike="noStrike" dirty="0">
                        <a:solidFill>
                          <a:srgbClr val="000000"/>
                        </a:solidFill>
                        <a:effectLst/>
                        <a:latin typeface="Calibri" panose="020F0502020204030204" pitchFamily="34" charset="0"/>
                      </a:endParaRPr>
                    </a:p>
                  </a:txBody>
                  <a:tcPr marL="7620" marR="7620" marT="7620" marB="0" anchor="ctr">
                    <a:solidFill>
                      <a:schemeClr val="tx2">
                        <a:lumMod val="60000"/>
                        <a:lumOff val="4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lgn="l" fontAlgn="b"/>
                      <a:endParaRPr lang="pl-PL"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93025602"/>
                  </a:ext>
                </a:extLst>
              </a:tr>
              <a:tr h="182880">
                <a:tc vMerge="1">
                  <a:txBody>
                    <a:bodyPr/>
                    <a:lstStyle/>
                    <a:p>
                      <a:pPr algn="l" fontAlgn="b"/>
                      <a:endParaRPr lang="pl-PL" sz="1100" b="0" i="0" u="none" strike="noStrike">
                        <a:solidFill>
                          <a:srgbClr val="000000"/>
                        </a:solidFill>
                        <a:effectLst/>
                        <a:latin typeface="Calibri" panose="020F0502020204030204" pitchFamily="34" charset="0"/>
                      </a:endParaRPr>
                    </a:p>
                  </a:txBody>
                  <a:tcPr marL="7620" marR="7620" marT="7620" marB="0" anchor="b"/>
                </a:tc>
                <a:tc vMerge="1">
                  <a:txBody>
                    <a:bodyPr/>
                    <a:lstStyle/>
                    <a:p>
                      <a:pPr algn="l" fontAlgn="b"/>
                      <a:endParaRPr lang="pl-PL" sz="1100" b="0" i="0" u="none" strike="noStrike" dirty="0">
                        <a:solidFill>
                          <a:srgbClr val="000000"/>
                        </a:solidFill>
                        <a:effectLst/>
                        <a:latin typeface="Calibri" panose="020F0502020204030204" pitchFamily="34" charset="0"/>
                      </a:endParaRPr>
                    </a:p>
                  </a:txBody>
                  <a:tcPr marL="7620" marR="7620" marT="7620" marB="0" anchor="b"/>
                </a:tc>
                <a:tc gridSpan="5">
                  <a:txBody>
                    <a:bodyPr/>
                    <a:lstStyle/>
                    <a:p>
                      <a:pPr algn="ctr" fontAlgn="b"/>
                      <a:r>
                        <a:rPr lang="pl-PL" sz="1200" b="1" u="none" strike="noStrike" dirty="0">
                          <a:effectLst/>
                        </a:rPr>
                        <a:t>Activity [</a:t>
                      </a:r>
                      <a:r>
                        <a:rPr lang="pl-PL" sz="1200" b="1" u="none" strike="noStrike" dirty="0" err="1">
                          <a:effectLst/>
                        </a:rPr>
                        <a:t>Bq</a:t>
                      </a:r>
                      <a:r>
                        <a:rPr lang="pl-PL" sz="1200" b="1" u="none" strike="noStrike" dirty="0">
                          <a:effectLst/>
                        </a:rPr>
                        <a:t>/g]</a:t>
                      </a:r>
                      <a:endParaRPr lang="pl-PL" sz="1200" b="1" i="0" u="none" strike="noStrike" dirty="0">
                        <a:solidFill>
                          <a:srgbClr val="000000"/>
                        </a:solidFill>
                        <a:effectLst/>
                        <a:latin typeface="Calibri" panose="020F0502020204030204" pitchFamily="34" charset="0"/>
                      </a:endParaRPr>
                    </a:p>
                  </a:txBody>
                  <a:tcPr marL="7620" marR="7620" marT="7620" marB="0" anchor="ctr">
                    <a:solidFill>
                      <a:schemeClr val="tx2">
                        <a:lumMod val="60000"/>
                        <a:lumOff val="4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gridSpan="5">
                  <a:txBody>
                    <a:bodyPr/>
                    <a:lstStyle/>
                    <a:p>
                      <a:pPr algn="ctr" fontAlgn="b"/>
                      <a:r>
                        <a:rPr lang="pl-PL" sz="1200" b="1" u="none" strike="noStrike" dirty="0">
                          <a:effectLst/>
                        </a:rPr>
                        <a:t>Activity [</a:t>
                      </a:r>
                      <a:r>
                        <a:rPr lang="pl-PL" sz="1200" b="1" u="none" strike="noStrike" dirty="0" err="1">
                          <a:effectLst/>
                        </a:rPr>
                        <a:t>Bq</a:t>
                      </a:r>
                      <a:r>
                        <a:rPr lang="pl-PL" sz="1200" b="1" u="none" strike="noStrike" dirty="0">
                          <a:effectLst/>
                        </a:rPr>
                        <a:t>/g]</a:t>
                      </a:r>
                      <a:endParaRPr lang="pl-PL" sz="1200" b="1" i="0" u="none" strike="noStrike" dirty="0">
                        <a:solidFill>
                          <a:srgbClr val="000000"/>
                        </a:solidFill>
                        <a:effectLst/>
                        <a:latin typeface="Calibri" panose="020F0502020204030204" pitchFamily="34" charset="0"/>
                      </a:endParaRPr>
                    </a:p>
                  </a:txBody>
                  <a:tcPr marL="7620" marR="7620" marT="7620" marB="0" anchor="ctr">
                    <a:solidFill>
                      <a:schemeClr val="tx2">
                        <a:lumMod val="60000"/>
                        <a:lumOff val="40000"/>
                      </a:schemeClr>
                    </a:solid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969177306"/>
                  </a:ext>
                </a:extLst>
              </a:tr>
              <a:tr h="182880">
                <a:tc vMerge="1">
                  <a:txBody>
                    <a:bodyPr/>
                    <a:lstStyle/>
                    <a:p>
                      <a:pPr algn="l" fontAlgn="b"/>
                      <a:r>
                        <a:rPr lang="pl-PL" sz="1100" u="none" strike="noStrike" dirty="0" err="1">
                          <a:effectLst/>
                        </a:rPr>
                        <a:t>Foil</a:t>
                      </a:r>
                      <a:endParaRPr lang="pl-PL" sz="1100" b="0" i="0" u="none" strike="noStrike" dirty="0">
                        <a:solidFill>
                          <a:srgbClr val="000000"/>
                        </a:solidFill>
                        <a:effectLst/>
                        <a:latin typeface="Calibri" panose="020F0502020204030204" pitchFamily="34" charset="0"/>
                      </a:endParaRPr>
                    </a:p>
                  </a:txBody>
                  <a:tcPr marL="7620" marR="7620" marT="7620" marB="0" anchor="b"/>
                </a:tc>
                <a:tc vMerge="1">
                  <a:txBody>
                    <a:bodyPr/>
                    <a:lstStyle/>
                    <a:p>
                      <a:pPr algn="l" fontAlgn="b"/>
                      <a:r>
                        <a:rPr lang="pl-PL" sz="1100" u="none" strike="noStrike" dirty="0" err="1">
                          <a:effectLst/>
                        </a:rPr>
                        <a:t>Reaction</a:t>
                      </a:r>
                      <a:endParaRPr lang="pl-PL"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pl-PL" sz="1100" u="none" strike="noStrike" dirty="0">
                          <a:effectLst/>
                        </a:rPr>
                        <a:t>1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a:effectLst/>
                        </a:rPr>
                        <a:t>5 s</a:t>
                      </a:r>
                      <a:endParaRPr lang="pl-PL" sz="1100" b="0" i="0" u="none" strike="noStrike">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a:effectLst/>
                        </a:rPr>
                        <a:t>10 s</a:t>
                      </a:r>
                      <a:endParaRPr lang="pl-PL" sz="1100" b="0" i="0" u="none" strike="noStrike">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50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100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1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5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10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50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tc>
                  <a:txBody>
                    <a:bodyPr/>
                    <a:lstStyle/>
                    <a:p>
                      <a:pPr algn="ctr" fontAlgn="b"/>
                      <a:r>
                        <a:rPr lang="pl-PL" sz="1100" u="none" strike="noStrike" dirty="0">
                          <a:effectLst/>
                        </a:rPr>
                        <a:t>100 s</a:t>
                      </a:r>
                      <a:endParaRPr lang="pl-PL" sz="1100" b="0" i="0" u="none" strike="noStrike" dirty="0">
                        <a:solidFill>
                          <a:srgbClr val="000000"/>
                        </a:solidFill>
                        <a:effectLst/>
                        <a:latin typeface="Calibri" panose="020F0502020204030204" pitchFamily="34" charset="0"/>
                      </a:endParaRPr>
                    </a:p>
                  </a:txBody>
                  <a:tcPr marL="7620" marR="7620" marT="7620" marB="0" anchor="ctr">
                    <a:solidFill>
                      <a:schemeClr val="tx2">
                        <a:lumMod val="40000"/>
                        <a:lumOff val="60000"/>
                      </a:schemeClr>
                    </a:solidFill>
                  </a:tcPr>
                </a:tc>
                <a:extLst>
                  <a:ext uri="{0D108BD9-81ED-4DB2-BD59-A6C34878D82A}">
                    <a16:rowId xmlns:a16="http://schemas.microsoft.com/office/drawing/2014/main" val="2391472674"/>
                  </a:ext>
                </a:extLst>
              </a:tr>
              <a:tr h="182880">
                <a:tc rowSpan="2">
                  <a:txBody>
                    <a:bodyPr/>
                    <a:lstStyle/>
                    <a:p>
                      <a:pPr algn="ctr" fontAlgn="ctr"/>
                      <a:r>
                        <a:rPr lang="pl-PL" sz="1100" u="none" strike="noStrike">
                          <a:effectLst/>
                        </a:rPr>
                        <a:t>Ti</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47Ti(n,p)47Sc</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1,045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5,226</a:t>
                      </a:r>
                      <a:endParaRPr lang="pl-PL"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1,05E+01</a:t>
                      </a:r>
                      <a:endParaRPr lang="pl-PL"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5,23E+01</a:t>
                      </a:r>
                      <a:endParaRPr lang="pl-PL"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1,05E+02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3,39E-01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1,696</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3,392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1,70E+01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3,39E+01</a:t>
                      </a:r>
                      <a:endParaRPr lang="pl-PL"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807922920"/>
                  </a:ext>
                </a:extLst>
              </a:tr>
              <a:tr h="182880">
                <a:tc vMerge="1">
                  <a:txBody>
                    <a:bodyPr/>
                    <a:lstStyle/>
                    <a:p>
                      <a:endParaRPr lang="pl-PL"/>
                    </a:p>
                  </a:txBody>
                  <a:tcPr/>
                </a:tc>
                <a:tc>
                  <a:txBody>
                    <a:bodyPr/>
                    <a:lstStyle/>
                    <a:p>
                      <a:pPr algn="ctr" fontAlgn="ctr"/>
                      <a:r>
                        <a:rPr lang="pl-PL" sz="1100" u="none" strike="noStrike">
                          <a:effectLst/>
                        </a:rPr>
                        <a:t>46Ti(n,p)46Sc</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1,23E-02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6,31E-02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1,23E-01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6,13E-01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1,226</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0</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1,86E-02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3,72E-02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1,86E-01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3,72E-01</a:t>
                      </a:r>
                      <a:endParaRPr lang="pl-PL"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85179590"/>
                  </a:ext>
                </a:extLst>
              </a:tr>
              <a:tr h="182880">
                <a:tc rowSpan="2">
                  <a:txBody>
                    <a:bodyPr/>
                    <a:lstStyle/>
                    <a:p>
                      <a:pPr algn="ctr" fontAlgn="ctr"/>
                      <a:r>
                        <a:rPr lang="pl-PL" sz="1100" u="none" strike="noStrike">
                          <a:effectLst/>
                        </a:rPr>
                        <a:t>Fe</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54Fe(n,p)54Mn</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1,71E-02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8,56E-02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1,71E-01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8,56E-01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1,712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5,37E-03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2,69E-02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5,37E-02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2,69E-01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5,37E-01</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46256786"/>
                  </a:ext>
                </a:extLst>
              </a:tr>
              <a:tr h="182880">
                <a:tc vMerge="1">
                  <a:txBody>
                    <a:bodyPr/>
                    <a:lstStyle/>
                    <a:p>
                      <a:endParaRPr lang="pl-PL"/>
                    </a:p>
                  </a:txBody>
                  <a:tcPr/>
                </a:tc>
                <a:tc>
                  <a:txBody>
                    <a:bodyPr/>
                    <a:lstStyle/>
                    <a:p>
                      <a:pPr algn="ctr" fontAlgn="ctr"/>
                      <a:r>
                        <a:rPr lang="pl-PL" sz="1100" u="none" strike="noStrike">
                          <a:effectLst/>
                        </a:rPr>
                        <a:t>56Fe(n,p)56Mn</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3,38E+01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1,69E+02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3,37E+02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1,68E+03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3,36E+03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5,07E+01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1,01E+02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5,06E+02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1,01E+03</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59442838"/>
                  </a:ext>
                </a:extLst>
              </a:tr>
              <a:tr h="182880">
                <a:tc rowSpan="2">
                  <a:txBody>
                    <a:bodyPr/>
                    <a:lstStyle/>
                    <a:p>
                      <a:pPr algn="ctr" fontAlgn="ctr"/>
                      <a:r>
                        <a:rPr lang="pl-PL" sz="1100" u="none" strike="noStrike">
                          <a:effectLst/>
                        </a:rPr>
                        <a:t>Ni</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58Ni(n,p)58Co</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1,445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7,225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1,45E+01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7,23E+01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1,45E+02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4,57E-01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2,287</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4,574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2,29E+01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4,57E+01</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67787289"/>
                  </a:ext>
                </a:extLst>
              </a:tr>
              <a:tr h="182880">
                <a:tc vMerge="1">
                  <a:txBody>
                    <a:bodyPr/>
                    <a:lstStyle/>
                    <a:p>
                      <a:endParaRPr lang="pl-PL"/>
                    </a:p>
                  </a:txBody>
                  <a:tcPr/>
                </a:tc>
                <a:tc>
                  <a:txBody>
                    <a:bodyPr/>
                    <a:lstStyle/>
                    <a:p>
                      <a:pPr algn="ctr" fontAlgn="ctr"/>
                      <a:r>
                        <a:rPr lang="pl-PL" sz="1100" u="none" strike="noStrike">
                          <a:effectLst/>
                        </a:rPr>
                        <a:t>58Ni(n,2n)57Ni</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0</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2,09</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4,18</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2,09E+01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4,18E+01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0</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6,11E-01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1,221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6,106</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1,22E+01</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849428023"/>
                  </a:ext>
                </a:extLst>
              </a:tr>
              <a:tr h="182880">
                <a:tc>
                  <a:txBody>
                    <a:bodyPr/>
                    <a:lstStyle/>
                    <a:p>
                      <a:pPr algn="ctr" fontAlgn="ctr"/>
                      <a:r>
                        <a:rPr lang="pl-PL" sz="1100" u="none" strike="noStrike">
                          <a:effectLst/>
                        </a:rPr>
                        <a:t>Zn</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64Zn(n,p)64Cu</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2,74E+01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1,37E+02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2,74E+02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1,37E+03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2,74E+03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4,25E+01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8,50E+01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4,25E+02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8,49E+02</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53390156"/>
                  </a:ext>
                </a:extLst>
              </a:tr>
              <a:tr h="182880">
                <a:tc>
                  <a:txBody>
                    <a:bodyPr/>
                    <a:lstStyle/>
                    <a:p>
                      <a:pPr algn="ctr" fontAlgn="ctr"/>
                      <a:r>
                        <a:rPr lang="pl-PL" sz="1100" u="none" strike="noStrike">
                          <a:effectLst/>
                        </a:rPr>
                        <a:t>Y</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89Y(n,n')89mY</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717944974"/>
                  </a:ext>
                </a:extLst>
              </a:tr>
              <a:tr h="182880">
                <a:tc>
                  <a:txBody>
                    <a:bodyPr/>
                    <a:lstStyle/>
                    <a:p>
                      <a:pPr algn="ctr" fontAlgn="ctr"/>
                      <a:r>
                        <a:rPr lang="pl-PL" sz="1100" u="none" strike="noStrike">
                          <a:effectLst/>
                        </a:rPr>
                        <a:t>Cd</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111Cd(n,n')111mCd</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90303516"/>
                  </a:ext>
                </a:extLst>
              </a:tr>
              <a:tr h="182880">
                <a:tc>
                  <a:txBody>
                    <a:bodyPr/>
                    <a:lstStyle/>
                    <a:p>
                      <a:pPr algn="ctr" fontAlgn="ctr"/>
                      <a:r>
                        <a:rPr lang="pl-PL" sz="1100" u="none" strike="noStrike">
                          <a:effectLst/>
                        </a:rPr>
                        <a:t>In</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115In(n,n')115mIn</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65353299"/>
                  </a:ext>
                </a:extLst>
              </a:tr>
              <a:tr h="182880">
                <a:tc>
                  <a:txBody>
                    <a:bodyPr/>
                    <a:lstStyle/>
                    <a:p>
                      <a:pPr algn="ctr" fontAlgn="ctr"/>
                      <a:r>
                        <a:rPr lang="pl-PL" sz="1100" u="none" strike="noStrike">
                          <a:effectLst/>
                        </a:rPr>
                        <a:t>Au</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197Au(n,n')197mAu</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690659648"/>
                  </a:ext>
                </a:extLst>
              </a:tr>
              <a:tr h="182880">
                <a:tc rowSpan="2">
                  <a:txBody>
                    <a:bodyPr/>
                    <a:lstStyle/>
                    <a:p>
                      <a:pPr algn="ctr" fontAlgn="ctr"/>
                      <a:r>
                        <a:rPr lang="pl-PL" sz="1100" u="none" strike="noStrike">
                          <a:effectLst/>
                        </a:rPr>
                        <a:t>Al</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27Al(n,p)Mg27</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9,40E+02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4,69E+03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9,35E+03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4,56E+04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8,86E+04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2,88E+02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1,44E+03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2,87E+03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1,40E+04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2,71E+04</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39228891"/>
                  </a:ext>
                </a:extLst>
              </a:tr>
              <a:tr h="182880">
                <a:tc vMerge="1">
                  <a:txBody>
                    <a:bodyPr/>
                    <a:lstStyle/>
                    <a:p>
                      <a:endParaRPr lang="pl-PL"/>
                    </a:p>
                  </a:txBody>
                  <a:tcPr/>
                </a:tc>
                <a:tc>
                  <a:txBody>
                    <a:bodyPr/>
                    <a:lstStyle/>
                    <a:p>
                      <a:pPr algn="ctr" fontAlgn="ctr"/>
                      <a:r>
                        <a:rPr lang="pl-PL" sz="1100" u="none" strike="noStrike">
                          <a:effectLst/>
                        </a:rPr>
                        <a:t>27Al(n,a)24Na</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1,04E+01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1,41E+02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7,03E+02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1,41E+03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4,228</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2,11E+01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4,23E+01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2,11E+02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4,23E+02</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76530317"/>
                  </a:ext>
                </a:extLst>
              </a:tr>
              <a:tr h="182880">
                <a:tc>
                  <a:txBody>
                    <a:bodyPr/>
                    <a:lstStyle/>
                    <a:p>
                      <a:pPr algn="ctr" fontAlgn="ctr"/>
                      <a:r>
                        <a:rPr lang="pl-PL" sz="1100" u="none" strike="noStrike">
                          <a:effectLst/>
                        </a:rPr>
                        <a:t>Si</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28Si(n,p)28Al</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1,11E+04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5,51E+04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1,09E+05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4,93E+05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8,76E+05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3,38E+03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1,67E+04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3,31E+04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1,50E+05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2,66E+05</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017232150"/>
                  </a:ext>
                </a:extLst>
              </a:tr>
              <a:tr h="182880">
                <a:tc rowSpan="2">
                  <a:txBody>
                    <a:bodyPr/>
                    <a:lstStyle/>
                    <a:p>
                      <a:pPr algn="ctr" fontAlgn="ctr"/>
                      <a:r>
                        <a:rPr lang="pl-PL" sz="1100" u="none" strike="noStrike">
                          <a:effectLst/>
                        </a:rPr>
                        <a:t>Co</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59Co(n,a)56Mn</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9,616</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4,81E+01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9,61E+01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4,80E+02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9,58E+02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0</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1,44E+01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2,87E+01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1,43E+02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2,86E+02</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19366398"/>
                  </a:ext>
                </a:extLst>
              </a:tr>
              <a:tr h="182880">
                <a:tc vMerge="1">
                  <a:txBody>
                    <a:bodyPr/>
                    <a:lstStyle/>
                    <a:p>
                      <a:endParaRPr lang="pl-PL"/>
                    </a:p>
                  </a:txBody>
                  <a:tcPr/>
                </a:tc>
                <a:tc>
                  <a:txBody>
                    <a:bodyPr/>
                    <a:lstStyle/>
                    <a:p>
                      <a:pPr algn="ctr" fontAlgn="ctr"/>
                      <a:r>
                        <a:rPr lang="pl-PL" sz="1100" u="none" strike="noStrike">
                          <a:effectLst/>
                        </a:rPr>
                        <a:t>59Co(n,2n)58Co</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2,89E-01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1,444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2,887</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1,44E+01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2,89E+01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8,54E-02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4,27E-01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8,54E-01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4,271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8,542</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206859013"/>
                  </a:ext>
                </a:extLst>
              </a:tr>
              <a:tr h="182880">
                <a:tc>
                  <a:txBody>
                    <a:bodyPr/>
                    <a:lstStyle/>
                    <a:p>
                      <a:pPr algn="ctr" fontAlgn="ctr"/>
                      <a:r>
                        <a:rPr lang="pl-PL" sz="1100" u="none" strike="noStrike">
                          <a:effectLst/>
                        </a:rPr>
                        <a:t>Cu</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63Cu(n,2n)62Cu</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1,40E+03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7,00E+03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1,40E+04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6,81E+04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1,32E+05</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4,14E+02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2,06E+03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4,11E+03</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2,01E+04</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3,90E+04</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65640321"/>
                  </a:ext>
                </a:extLst>
              </a:tr>
              <a:tr h="182880">
                <a:tc>
                  <a:txBody>
                    <a:bodyPr/>
                    <a:lstStyle/>
                    <a:p>
                      <a:pPr algn="ctr" fontAlgn="ctr"/>
                      <a:r>
                        <a:rPr lang="pl-PL" sz="1100" u="none" strike="noStrike">
                          <a:effectLst/>
                        </a:rPr>
                        <a:t>Zr</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90Zr(n,2n)89Zr</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1,862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9,312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1,86E+01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9,31E+01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1,86E+02</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5,46E-01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2,731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5,461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2,73E+01</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5,46E+01</a:t>
                      </a:r>
                      <a:endParaRPr lang="pl-PL"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69191614"/>
                  </a:ext>
                </a:extLst>
              </a:tr>
              <a:tr h="182880">
                <a:tc>
                  <a:txBody>
                    <a:bodyPr/>
                    <a:lstStyle/>
                    <a:p>
                      <a:pPr algn="ctr" fontAlgn="ctr"/>
                      <a:r>
                        <a:rPr lang="pl-PL" sz="1100" u="none" strike="noStrike">
                          <a:effectLst/>
                        </a:rPr>
                        <a:t>Nb</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pl-PL" sz="1100" u="none" strike="noStrike">
                          <a:effectLst/>
                        </a:rPr>
                        <a:t>93Nb(n,2n)92mNb</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a:t>
                      </a:r>
                      <a:endParaRPr lang="pl-PL"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a:effectLst/>
                        </a:rPr>
                        <a:t>-</a:t>
                      </a:r>
                      <a:endParaRPr lang="pl-PL"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pl-PL" sz="1100" u="none" strike="noStrike" dirty="0">
                          <a:effectLst/>
                        </a:rPr>
                        <a:t>-</a:t>
                      </a:r>
                      <a:endParaRPr lang="pl-PL"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7368230"/>
                  </a:ext>
                </a:extLst>
              </a:tr>
            </a:tbl>
          </a:graphicData>
        </a:graphic>
      </p:graphicFrame>
      <p:sp>
        <p:nvSpPr>
          <p:cNvPr id="6" name="Symbol zastępczy stopki 3">
            <a:extLst>
              <a:ext uri="{FF2B5EF4-FFF2-40B4-BE49-F238E27FC236}">
                <a16:creationId xmlns:a16="http://schemas.microsoft.com/office/drawing/2014/main" id="{9AF80E49-BE9A-5BF4-3A73-F000E3CE8906}"/>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5</a:t>
            </a:fld>
            <a:endParaRPr lang="en-GB" dirty="0"/>
          </a:p>
        </p:txBody>
      </p:sp>
    </p:spTree>
    <p:extLst>
      <p:ext uri="{BB962C8B-B14F-4D97-AF65-F5344CB8AC3E}">
        <p14:creationId xmlns:p14="http://schemas.microsoft.com/office/powerpoint/2010/main" val="4250541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00B652-0AAE-6605-2145-C5914C0C4077}"/>
              </a:ext>
            </a:extLst>
          </p:cNvPr>
          <p:cNvSpPr>
            <a:spLocks noGrp="1"/>
          </p:cNvSpPr>
          <p:nvPr>
            <p:ph type="title"/>
          </p:nvPr>
        </p:nvSpPr>
        <p:spPr/>
        <p:txBody>
          <a:bodyPr/>
          <a:lstStyle/>
          <a:p>
            <a:pPr algn="ctr"/>
            <a:r>
              <a:rPr lang="pl-PL" dirty="0">
                <a:latin typeface="Times New Roman" panose="02020603050405020304" pitchFamily="18" charset="0"/>
                <a:cs typeface="Times New Roman" panose="02020603050405020304" pitchFamily="18" charset="0"/>
              </a:rPr>
              <a:t>Status of 2022 </a:t>
            </a:r>
            <a:r>
              <a:rPr lang="pl-PL" dirty="0" err="1">
                <a:latin typeface="Times New Roman" panose="02020603050405020304" pitchFamily="18" charset="0"/>
                <a:cs typeface="Times New Roman" panose="02020603050405020304" pitchFamily="18" charset="0"/>
              </a:rPr>
              <a:t>Deliverable</a:t>
            </a:r>
            <a:endParaRPr lang="pl-PL" dirty="0"/>
          </a:p>
        </p:txBody>
      </p:sp>
      <p:sp>
        <p:nvSpPr>
          <p:cNvPr id="3" name="Symbol zastępczy zawartości 2">
            <a:extLst>
              <a:ext uri="{FF2B5EF4-FFF2-40B4-BE49-F238E27FC236}">
                <a16:creationId xmlns:a16="http://schemas.microsoft.com/office/drawing/2014/main" id="{17D8DE5F-81F7-DD51-1199-5A3C491FA516}"/>
              </a:ext>
            </a:extLst>
          </p:cNvPr>
          <p:cNvSpPr>
            <a:spLocks noGrp="1"/>
          </p:cNvSpPr>
          <p:nvPr>
            <p:ph idx="1"/>
          </p:nvPr>
        </p:nvSpPr>
        <p:spPr>
          <a:xfrm>
            <a:off x="457200" y="692695"/>
            <a:ext cx="8229600" cy="1974377"/>
          </a:xfrm>
        </p:spPr>
        <p:txBody>
          <a:bodyPr>
            <a:normAutofit lnSpcReduction="10000"/>
          </a:bodyPr>
          <a:lstStyle/>
          <a:p>
            <a:pPr marL="0" indent="0" algn="just">
              <a:buNone/>
            </a:pPr>
            <a:r>
              <a:rPr lang="pl-PL" sz="2000" b="1" i="1" dirty="0">
                <a:solidFill>
                  <a:srgbClr val="000000"/>
                </a:solidFill>
                <a:effectLst/>
                <a:latin typeface="Times New Roman" panose="02020603050405020304" pitchFamily="18" charset="0"/>
                <a:cs typeface="Times New Roman" panose="02020603050405020304" pitchFamily="18" charset="0"/>
              </a:rPr>
              <a:t>3. </a:t>
            </a:r>
            <a:r>
              <a:rPr lang="en-US" sz="2000" b="1" i="1" dirty="0">
                <a:solidFill>
                  <a:srgbClr val="000000"/>
                </a:solidFill>
                <a:effectLst/>
                <a:latin typeface="Times New Roman" panose="02020603050405020304" pitchFamily="18" charset="0"/>
                <a:cs typeface="Times New Roman" panose="02020603050405020304" pitchFamily="18" charset="0"/>
              </a:rPr>
              <a:t>Analysis of the neutron spectrum deconvolution possibility based on activation measurements (testing of different algorithms)</a:t>
            </a:r>
            <a:r>
              <a:rPr lang="pl-PL" sz="2000" b="1" i="1" dirty="0">
                <a:solidFill>
                  <a:srgbClr val="000000"/>
                </a:solidFill>
                <a:latin typeface="Times New Roman" panose="02020603050405020304" pitchFamily="18" charset="0"/>
                <a:cs typeface="Times New Roman" panose="02020603050405020304" pitchFamily="18" charset="0"/>
              </a:rPr>
              <a:t>.</a:t>
            </a:r>
          </a:p>
          <a:p>
            <a:pPr marL="0" indent="0" algn="just">
              <a:buNone/>
            </a:pPr>
            <a:endParaRPr lang="pl-PL" sz="2000" b="1" i="1" dirty="0">
              <a:solidFill>
                <a:srgbClr val="000000"/>
              </a:solidFill>
              <a:effectLst/>
              <a:latin typeface="Times New Roman" panose="02020603050405020304" pitchFamily="18" charset="0"/>
              <a:cs typeface="Times New Roman" panose="02020603050405020304" pitchFamily="18" charset="0"/>
            </a:endParaRPr>
          </a:p>
          <a:p>
            <a:pPr algn="just"/>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Codes based on the Tikhonov Regularization (TR), Minimum Fisher Information (MFI), Maximum Entropy (ME), and Maximum Likelihood (ML) methods were applied to the reconstruction of the neutron spectrum emitted on JT60-SA from synthetic activation measurement.</a:t>
            </a:r>
            <a:endParaRPr lang="pl-PL"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sz="1800" dirty="0">
              <a:latin typeface="Times New Roman" panose="02020603050405020304" pitchFamily="18" charset="0"/>
              <a:ea typeface="Calibri" panose="020F0502020204030204" pitchFamily="34" charset="0"/>
              <a:cs typeface="Times New Roman" panose="02020603050405020304" pitchFamily="18" charset="0"/>
            </a:endParaRPr>
          </a:p>
          <a:p>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l-PL" sz="1800" dirty="0">
              <a:latin typeface="Times New Roman" panose="02020603050405020304" pitchFamily="18" charset="0"/>
              <a:ea typeface="Calibri" panose="020F0502020204030204" pitchFamily="34" charset="0"/>
              <a:cs typeface="Times New Roman" panose="02020603050405020304" pitchFamily="18" charset="0"/>
            </a:endParaRPr>
          </a:p>
          <a:p>
            <a:endParaRPr lang="pl-PL"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Obraz 4">
            <a:extLst>
              <a:ext uri="{FF2B5EF4-FFF2-40B4-BE49-F238E27FC236}">
                <a16:creationId xmlns:a16="http://schemas.microsoft.com/office/drawing/2014/main" id="{41E8EE3E-1198-1AB2-5BB7-C171B06FF2A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277"/>
          <a:stretch/>
        </p:blipFill>
        <p:spPr bwMode="auto">
          <a:xfrm>
            <a:off x="4648914" y="2492896"/>
            <a:ext cx="4495086" cy="3121301"/>
          </a:xfrm>
          <a:prstGeom prst="rect">
            <a:avLst/>
          </a:prstGeom>
          <a:noFill/>
          <a:ln>
            <a:noFill/>
          </a:ln>
          <a:extLst>
            <a:ext uri="{53640926-AAD7-44D8-BBD7-CCE9431645EC}">
              <a14:shadowObscured xmlns:a14="http://schemas.microsoft.com/office/drawing/2010/main"/>
            </a:ext>
          </a:extLst>
        </p:spPr>
      </p:pic>
      <p:sp>
        <p:nvSpPr>
          <p:cNvPr id="6" name="pole tekstowe 5">
            <a:extLst>
              <a:ext uri="{FF2B5EF4-FFF2-40B4-BE49-F238E27FC236}">
                <a16:creationId xmlns:a16="http://schemas.microsoft.com/office/drawing/2014/main" id="{36D258CB-1A62-DABD-81BC-C7F3FEAD87E0}"/>
              </a:ext>
            </a:extLst>
          </p:cNvPr>
          <p:cNvSpPr txBox="1"/>
          <p:nvPr/>
        </p:nvSpPr>
        <p:spPr>
          <a:xfrm>
            <a:off x="457200" y="2667073"/>
            <a:ext cx="4193275" cy="3539430"/>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activation data was obtained in simulation by FISPACT-II inventory code with JENDL-4.0 nuclear library and neutron spectrum calculated for Scenario 5.1 using ASCOT containing the triton burn-up neutrons at the level of 3% of total neutron emission</a:t>
            </a: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activities </a:t>
            </a:r>
            <a:r>
              <a:rPr lang="pl-PL" sz="1600" dirty="0" err="1">
                <a:effectLst/>
                <a:latin typeface="Times New Roman" panose="02020603050405020304" pitchFamily="18" charset="0"/>
                <a:ea typeface="Calibri" panose="020F0502020204030204" pitchFamily="34" charset="0"/>
                <a:cs typeface="Times New Roman" panose="02020603050405020304" pitchFamily="18" charset="0"/>
              </a:rPr>
              <a:t>were</a:t>
            </a: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600" dirty="0" err="1">
                <a:effectLst/>
                <a:latin typeface="Times New Roman" panose="02020603050405020304" pitchFamily="18" charset="0"/>
                <a:ea typeface="Calibri" panose="020F0502020204030204" pitchFamily="34" charset="0"/>
                <a:cs typeface="Times New Roman" panose="02020603050405020304" pitchFamily="18" charset="0"/>
              </a:rPr>
              <a:t>calculated</a:t>
            </a: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for </a:t>
            </a:r>
            <a:r>
              <a:rPr lang="pl-PL" sz="1600" dirty="0">
                <a:effectLst/>
                <a:latin typeface="Times New Roman" panose="02020603050405020304" pitchFamily="18" charset="0"/>
                <a:ea typeface="Calibri" panose="020F0502020204030204" pitchFamily="34" charset="0"/>
                <a:cs typeface="Times New Roman" panose="02020603050405020304" pitchFamily="18" charset="0"/>
              </a:rPr>
              <a:t>5 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irradiation time and neutron flux 1.18e14 n/s/m</a:t>
            </a:r>
            <a:r>
              <a:rPr lang="en-US" sz="16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pl-PL" sz="1600" baseline="30000" dirty="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buFont typeface="Arial" panose="020B0604020202020204" pitchFamily="34" charset="0"/>
              <a:buChar char="•"/>
            </a:pPr>
            <a:endParaRPr lang="pl-PL"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best results are obtained by the ML method and the lowest number of bins. In every case, this method reconstructs the main energy peak properly.</a:t>
            </a:r>
            <a:endParaRPr lang="pl-PL" sz="1600" dirty="0">
              <a:latin typeface="Times New Roman" panose="02020603050405020304" pitchFamily="18" charset="0"/>
              <a:cs typeface="Times New Roman" panose="02020603050405020304" pitchFamily="18" charset="0"/>
            </a:endParaRPr>
          </a:p>
        </p:txBody>
      </p:sp>
      <p:sp>
        <p:nvSpPr>
          <p:cNvPr id="8" name="pole tekstowe 7">
            <a:extLst>
              <a:ext uri="{FF2B5EF4-FFF2-40B4-BE49-F238E27FC236}">
                <a16:creationId xmlns:a16="http://schemas.microsoft.com/office/drawing/2014/main" id="{421719E5-37ED-B9D2-23A6-056D9B57555C}"/>
              </a:ext>
            </a:extLst>
          </p:cNvPr>
          <p:cNvSpPr txBox="1"/>
          <p:nvPr/>
        </p:nvSpPr>
        <p:spPr>
          <a:xfrm>
            <a:off x="4860032" y="5614197"/>
            <a:ext cx="4104456" cy="738664"/>
          </a:xfrm>
          <a:prstGeom prst="rect">
            <a:avLst/>
          </a:prstGeom>
          <a:noFill/>
        </p:spPr>
        <p:txBody>
          <a:bodyPr wrap="square">
            <a:spAutoFit/>
          </a:bodyPr>
          <a:lstStyle/>
          <a:p>
            <a:pPr algn="just"/>
            <a:r>
              <a:rPr lang="en-US" sz="1400" b="1" i="1" dirty="0">
                <a:effectLst/>
                <a:latin typeface="Times New Roman" panose="02020603050405020304" pitchFamily="18" charset="0"/>
                <a:ea typeface="Calibri" panose="020F0502020204030204" pitchFamily="34" charset="0"/>
                <a:cs typeface="Times New Roman" panose="02020603050405020304" pitchFamily="18" charset="0"/>
              </a:rPr>
              <a:t>Results of deconvolution obtained by the ML method for the 96 bin structures and different default spectra.</a:t>
            </a:r>
            <a:endParaRPr lang="pl-PL" sz="1400" b="1" i="1" dirty="0">
              <a:latin typeface="Times New Roman" panose="02020603050405020304" pitchFamily="18" charset="0"/>
              <a:cs typeface="Times New Roman" panose="02020603050405020304" pitchFamily="18" charset="0"/>
            </a:endParaRPr>
          </a:p>
        </p:txBody>
      </p:sp>
      <p:sp>
        <p:nvSpPr>
          <p:cNvPr id="9" name="Symbol zastępczy stopki 3">
            <a:extLst>
              <a:ext uri="{FF2B5EF4-FFF2-40B4-BE49-F238E27FC236}">
                <a16:creationId xmlns:a16="http://schemas.microsoft.com/office/drawing/2014/main" id="{376A7894-4161-93CA-A10F-A9CFEDB4FFD9}"/>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6</a:t>
            </a:fld>
            <a:endParaRPr lang="en-GB" dirty="0"/>
          </a:p>
        </p:txBody>
      </p:sp>
    </p:spTree>
    <p:extLst>
      <p:ext uri="{BB962C8B-B14F-4D97-AF65-F5344CB8AC3E}">
        <p14:creationId xmlns:p14="http://schemas.microsoft.com/office/powerpoint/2010/main" val="387622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747B5F-F47B-FF72-A48E-DABE7042E762}"/>
              </a:ext>
            </a:extLst>
          </p:cNvPr>
          <p:cNvSpPr>
            <a:spLocks noGrp="1"/>
          </p:cNvSpPr>
          <p:nvPr>
            <p:ph type="title"/>
          </p:nvPr>
        </p:nvSpPr>
        <p:spPr/>
        <p:txBody>
          <a:bodyPr/>
          <a:lstStyle/>
          <a:p>
            <a:pPr algn="ctr"/>
            <a:r>
              <a:rPr lang="pl-PL" dirty="0">
                <a:latin typeface="Times New Roman" panose="02020603050405020304" pitchFamily="18" charset="0"/>
                <a:cs typeface="Times New Roman" panose="02020603050405020304" pitchFamily="18" charset="0"/>
              </a:rPr>
              <a:t>Status of 2022 </a:t>
            </a:r>
            <a:r>
              <a:rPr lang="pl-PL" dirty="0" err="1">
                <a:latin typeface="Times New Roman" panose="02020603050405020304" pitchFamily="18" charset="0"/>
                <a:cs typeface="Times New Roman" panose="02020603050405020304" pitchFamily="18" charset="0"/>
              </a:rPr>
              <a:t>Deliverable</a:t>
            </a:r>
            <a:endParaRPr lang="pl-PL" dirty="0"/>
          </a:p>
        </p:txBody>
      </p:sp>
      <p:sp>
        <p:nvSpPr>
          <p:cNvPr id="3" name="Symbol zastępczy zawartości 2">
            <a:extLst>
              <a:ext uri="{FF2B5EF4-FFF2-40B4-BE49-F238E27FC236}">
                <a16:creationId xmlns:a16="http://schemas.microsoft.com/office/drawing/2014/main" id="{EF77467B-E9CA-72FE-BCD4-D9B889F92C90}"/>
              </a:ext>
            </a:extLst>
          </p:cNvPr>
          <p:cNvSpPr>
            <a:spLocks noGrp="1"/>
          </p:cNvSpPr>
          <p:nvPr>
            <p:ph idx="1"/>
          </p:nvPr>
        </p:nvSpPr>
        <p:spPr>
          <a:xfrm>
            <a:off x="457200" y="1124744"/>
            <a:ext cx="8229600" cy="5184576"/>
          </a:xfrm>
        </p:spPr>
        <p:txBody>
          <a:bodyPr/>
          <a:lstStyle/>
          <a:p>
            <a:pPr marL="0" indent="0">
              <a:buNone/>
            </a:pPr>
            <a:r>
              <a:rPr lang="pl-PL" sz="2800" b="1" i="0" u="sng" dirty="0" err="1">
                <a:solidFill>
                  <a:srgbClr val="000000"/>
                </a:solidFill>
                <a:effectLst/>
                <a:latin typeface="Times New Roman" panose="02020603050405020304" pitchFamily="18" charset="0"/>
                <a:cs typeface="Times New Roman" panose="02020603050405020304" pitchFamily="18" charset="0"/>
              </a:rPr>
              <a:t>Tasks</a:t>
            </a:r>
            <a:r>
              <a:rPr lang="pl-PL" sz="2800" b="1" i="0" u="sng" dirty="0">
                <a:solidFill>
                  <a:srgbClr val="000000"/>
                </a:solidFill>
                <a:effectLst/>
                <a:latin typeface="Times New Roman" panose="02020603050405020304" pitchFamily="18" charset="0"/>
                <a:cs typeface="Times New Roman" panose="02020603050405020304" pitchFamily="18" charset="0"/>
              </a:rPr>
              <a:t>:</a:t>
            </a:r>
          </a:p>
          <a:p>
            <a:pPr marL="0" indent="0">
              <a:buNone/>
            </a:pPr>
            <a:endParaRPr lang="pl-PL" sz="2800" b="1" i="0" u="sng"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en-US" sz="2400" b="0" i="0" dirty="0">
                <a:solidFill>
                  <a:srgbClr val="000000"/>
                </a:solidFill>
                <a:effectLst/>
                <a:latin typeface="Times New Roman" panose="02020603050405020304" pitchFamily="18" charset="0"/>
                <a:cs typeface="Times New Roman" panose="02020603050405020304" pitchFamily="18" charset="0"/>
              </a:rPr>
              <a:t>3.    Gamma spectrometry measurements – optimization of measurements sequence and the sample-detector distance for considered </a:t>
            </a:r>
            <a:r>
              <a:rPr lang="en-US" sz="2400" b="0" i="0" dirty="0" err="1">
                <a:solidFill>
                  <a:srgbClr val="000000"/>
                </a:solidFill>
                <a:effectLst/>
                <a:latin typeface="Times New Roman" panose="02020603050405020304" pitchFamily="18" charset="0"/>
                <a:cs typeface="Times New Roman" panose="02020603050405020304" pitchFamily="18" charset="0"/>
              </a:rPr>
              <a:t>HPGe</a:t>
            </a:r>
            <a:r>
              <a:rPr lang="en-US" sz="2400" b="0" i="0" dirty="0">
                <a:solidFill>
                  <a:srgbClr val="000000"/>
                </a:solidFill>
                <a:effectLst/>
                <a:latin typeface="Times New Roman" panose="02020603050405020304" pitchFamily="18" charset="0"/>
                <a:cs typeface="Times New Roman" panose="02020603050405020304" pitchFamily="18" charset="0"/>
              </a:rPr>
              <a:t> detector</a:t>
            </a:r>
            <a:r>
              <a:rPr lang="pl-PL" sz="2400" b="0" i="0" dirty="0">
                <a:solidFill>
                  <a:srgbClr val="000000"/>
                </a:solidFill>
                <a:effectLst/>
                <a:latin typeface="Times New Roman" panose="02020603050405020304" pitchFamily="18" charset="0"/>
                <a:cs typeface="Times New Roman" panose="02020603050405020304" pitchFamily="18" charset="0"/>
              </a:rPr>
              <a:t> – </a:t>
            </a:r>
            <a:r>
              <a:rPr lang="pl-PL" sz="2400" b="1" i="1" dirty="0">
                <a:solidFill>
                  <a:srgbClr val="000000"/>
                </a:solidFill>
                <a:effectLst/>
                <a:latin typeface="Times New Roman" panose="02020603050405020304" pitchFamily="18" charset="0"/>
                <a:cs typeface="Times New Roman" panose="02020603050405020304" pitchFamily="18" charset="0"/>
              </a:rPr>
              <a:t>not </a:t>
            </a:r>
            <a:r>
              <a:rPr lang="pl-PL" sz="2400" b="1" i="1" dirty="0" err="1">
                <a:solidFill>
                  <a:srgbClr val="000000"/>
                </a:solidFill>
                <a:effectLst/>
                <a:latin typeface="Times New Roman" panose="02020603050405020304" pitchFamily="18" charset="0"/>
                <a:cs typeface="Times New Roman" panose="02020603050405020304" pitchFamily="18" charset="0"/>
              </a:rPr>
              <a:t>started</a:t>
            </a:r>
            <a:r>
              <a:rPr lang="pl-PL" sz="2400" b="1" i="1" dirty="0">
                <a:solidFill>
                  <a:srgbClr val="000000"/>
                </a:solidFill>
                <a:effectLst/>
                <a:latin typeface="Times New Roman" panose="02020603050405020304" pitchFamily="18" charset="0"/>
                <a:cs typeface="Times New Roman" panose="02020603050405020304" pitchFamily="18" charset="0"/>
              </a:rPr>
              <a:t>.</a:t>
            </a:r>
          </a:p>
          <a:p>
            <a:pPr marL="0" indent="0">
              <a:buNone/>
            </a:pPr>
            <a:endParaRPr lang="pl-PL"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en-US" sz="2400" b="0" i="0" dirty="0">
                <a:solidFill>
                  <a:srgbClr val="000000"/>
                </a:solidFill>
                <a:effectLst/>
                <a:latin typeface="Times New Roman" panose="02020603050405020304" pitchFamily="18" charset="0"/>
                <a:cs typeface="Times New Roman" panose="02020603050405020304" pitchFamily="18" charset="0"/>
              </a:rPr>
              <a:t>4.    Evaluation of the possibility of triton burn-up studies due to variations in the 14 MeV neutrons quantity</a:t>
            </a:r>
            <a:r>
              <a:rPr lang="pl-PL" sz="2400" b="0" i="0" dirty="0">
                <a:solidFill>
                  <a:srgbClr val="000000"/>
                </a:solidFill>
                <a:effectLst/>
                <a:latin typeface="Times New Roman" panose="02020603050405020304" pitchFamily="18" charset="0"/>
                <a:cs typeface="Times New Roman" panose="02020603050405020304" pitchFamily="18" charset="0"/>
              </a:rPr>
              <a:t> - </a:t>
            </a:r>
            <a:r>
              <a:rPr lang="pl-PL" sz="2400" b="1" i="1" dirty="0">
                <a:solidFill>
                  <a:srgbClr val="000000"/>
                </a:solidFill>
                <a:effectLst/>
                <a:latin typeface="Times New Roman" panose="02020603050405020304" pitchFamily="18" charset="0"/>
                <a:cs typeface="Times New Roman" panose="02020603050405020304" pitchFamily="18" charset="0"/>
              </a:rPr>
              <a:t>in </a:t>
            </a:r>
            <a:r>
              <a:rPr lang="pl-PL" sz="2400" b="1" i="1" dirty="0" err="1">
                <a:solidFill>
                  <a:srgbClr val="000000"/>
                </a:solidFill>
                <a:effectLst/>
                <a:latin typeface="Times New Roman" panose="02020603050405020304" pitchFamily="18" charset="0"/>
                <a:cs typeface="Times New Roman" panose="02020603050405020304" pitchFamily="18" charset="0"/>
              </a:rPr>
              <a:t>progress</a:t>
            </a:r>
            <a:r>
              <a:rPr lang="pl-PL" sz="2400" b="1" i="1" dirty="0">
                <a:solidFill>
                  <a:srgbClr val="000000"/>
                </a:solidFill>
                <a:effectLst/>
                <a:latin typeface="Times New Roman" panose="02020603050405020304" pitchFamily="18" charset="0"/>
                <a:cs typeface="Times New Roman" panose="02020603050405020304" pitchFamily="18" charset="0"/>
              </a:rPr>
              <a:t>.</a:t>
            </a:r>
          </a:p>
          <a:p>
            <a:pPr marL="0" indent="0">
              <a:buNone/>
            </a:pPr>
            <a:endParaRPr lang="pl-PL"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en-US" sz="2400" b="0" i="0" dirty="0">
                <a:solidFill>
                  <a:srgbClr val="000000"/>
                </a:solidFill>
                <a:effectLst/>
                <a:latin typeface="Times New Roman" panose="02020603050405020304" pitchFamily="18" charset="0"/>
                <a:cs typeface="Times New Roman" panose="02020603050405020304" pitchFamily="18" charset="0"/>
              </a:rPr>
              <a:t>6.    Preparation of the recommended calibration procedure based on the activation system</a:t>
            </a:r>
            <a:r>
              <a:rPr lang="pl-PL" sz="2400" b="0" i="0" dirty="0">
                <a:solidFill>
                  <a:srgbClr val="000000"/>
                </a:solidFill>
                <a:effectLst/>
                <a:latin typeface="Times New Roman" panose="02020603050405020304" pitchFamily="18" charset="0"/>
                <a:cs typeface="Times New Roman" panose="02020603050405020304" pitchFamily="18" charset="0"/>
              </a:rPr>
              <a:t> – </a:t>
            </a:r>
            <a:r>
              <a:rPr lang="pl-PL" sz="2400" b="1" i="1" dirty="0">
                <a:solidFill>
                  <a:srgbClr val="000000"/>
                </a:solidFill>
                <a:effectLst/>
                <a:latin typeface="Times New Roman" panose="02020603050405020304" pitchFamily="18" charset="0"/>
                <a:cs typeface="Times New Roman" panose="02020603050405020304" pitchFamily="18" charset="0"/>
              </a:rPr>
              <a:t>in </a:t>
            </a:r>
            <a:r>
              <a:rPr lang="pl-PL" sz="2400" b="1" i="1" dirty="0" err="1">
                <a:solidFill>
                  <a:srgbClr val="000000"/>
                </a:solidFill>
                <a:effectLst/>
                <a:latin typeface="Times New Roman" panose="02020603050405020304" pitchFamily="18" charset="0"/>
                <a:cs typeface="Times New Roman" panose="02020603050405020304" pitchFamily="18" charset="0"/>
              </a:rPr>
              <a:t>progress</a:t>
            </a:r>
            <a:r>
              <a:rPr lang="pl-PL" sz="2400" b="1" i="1" dirty="0">
                <a:solidFill>
                  <a:srgbClr val="000000"/>
                </a:solidFill>
                <a:effectLst/>
                <a:latin typeface="Times New Roman" panose="02020603050405020304" pitchFamily="18" charset="0"/>
                <a:cs typeface="Times New Roman" panose="02020603050405020304" pitchFamily="18" charset="0"/>
              </a:rPr>
              <a:t>.</a:t>
            </a:r>
          </a:p>
          <a:p>
            <a:endParaRPr lang="pl-PL" dirty="0"/>
          </a:p>
        </p:txBody>
      </p:sp>
      <p:sp>
        <p:nvSpPr>
          <p:cNvPr id="6" name="Symbol zastępczy stopki 3">
            <a:extLst>
              <a:ext uri="{FF2B5EF4-FFF2-40B4-BE49-F238E27FC236}">
                <a16:creationId xmlns:a16="http://schemas.microsoft.com/office/drawing/2014/main" id="{020A3383-55FD-66CE-11EB-52194B89718F}"/>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7</a:t>
            </a:fld>
            <a:endParaRPr lang="en-GB" dirty="0"/>
          </a:p>
        </p:txBody>
      </p:sp>
    </p:spTree>
    <p:extLst>
      <p:ext uri="{BB962C8B-B14F-4D97-AF65-F5344CB8AC3E}">
        <p14:creationId xmlns:p14="http://schemas.microsoft.com/office/powerpoint/2010/main" val="49727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D340D3-29E8-B52E-8555-09C76E1C6A7C}"/>
              </a:ext>
            </a:extLst>
          </p:cNvPr>
          <p:cNvSpPr>
            <a:spLocks noGrp="1"/>
          </p:cNvSpPr>
          <p:nvPr>
            <p:ph type="title"/>
          </p:nvPr>
        </p:nvSpPr>
        <p:spPr/>
        <p:txBody>
          <a:bodyPr/>
          <a:lstStyle/>
          <a:p>
            <a:pPr algn="ctr"/>
            <a:r>
              <a:rPr lang="pl-PL" dirty="0" err="1"/>
              <a:t>Proposed</a:t>
            </a:r>
            <a:r>
              <a:rPr lang="pl-PL" dirty="0"/>
              <a:t> </a:t>
            </a:r>
            <a:r>
              <a:rPr lang="pl-PL" dirty="0" err="1"/>
              <a:t>tasks</a:t>
            </a:r>
            <a:r>
              <a:rPr lang="pl-PL" dirty="0"/>
              <a:t> for 2023</a:t>
            </a:r>
          </a:p>
        </p:txBody>
      </p:sp>
      <p:sp>
        <p:nvSpPr>
          <p:cNvPr id="3" name="Symbol zastępczy zawartości 2">
            <a:extLst>
              <a:ext uri="{FF2B5EF4-FFF2-40B4-BE49-F238E27FC236}">
                <a16:creationId xmlns:a16="http://schemas.microsoft.com/office/drawing/2014/main" id="{857BDC0C-D4B6-9C34-420C-0DFED3B96569}"/>
              </a:ext>
            </a:extLst>
          </p:cNvPr>
          <p:cNvSpPr>
            <a:spLocks noGrp="1"/>
          </p:cNvSpPr>
          <p:nvPr>
            <p:ph idx="1"/>
          </p:nvPr>
        </p:nvSpPr>
        <p:spPr>
          <a:xfrm>
            <a:off x="457200" y="980728"/>
            <a:ext cx="8229600" cy="5328592"/>
          </a:xfrm>
        </p:spPr>
        <p:txBody>
          <a:bodyPr>
            <a:normAutofit/>
          </a:bodyPr>
          <a:lstStyle/>
          <a:p>
            <a:r>
              <a:rPr lang="pl-PL" sz="2000" dirty="0" err="1">
                <a:latin typeface="Times New Roman" panose="02020603050405020304" pitchFamily="18" charset="0"/>
                <a:cs typeface="Times New Roman" panose="02020603050405020304" pitchFamily="18" charset="0"/>
              </a:rPr>
              <a:t>Preparing</a:t>
            </a:r>
            <a:r>
              <a:rPr lang="pl-PL" sz="2000" dirty="0">
                <a:latin typeface="Times New Roman" panose="02020603050405020304" pitchFamily="18" charset="0"/>
                <a:cs typeface="Times New Roman" panose="02020603050405020304" pitchFamily="18" charset="0"/>
              </a:rPr>
              <a:t> of the </a:t>
            </a:r>
            <a:r>
              <a:rPr lang="pl-PL" sz="2000" dirty="0" err="1">
                <a:latin typeface="Times New Roman" panose="02020603050405020304" pitchFamily="18" charset="0"/>
                <a:cs typeface="Times New Roman" panose="02020603050405020304" pitchFamily="18" charset="0"/>
              </a:rPr>
              <a:t>irradiation</a:t>
            </a:r>
            <a:r>
              <a:rPr lang="pl-PL" sz="2000" dirty="0">
                <a:latin typeface="Times New Roman" panose="02020603050405020304" pitchFamily="18" charset="0"/>
                <a:cs typeface="Times New Roman" panose="02020603050405020304" pitchFamily="18" charset="0"/>
              </a:rPr>
              <a:t> end CAD model with </a:t>
            </a:r>
            <a:r>
              <a:rPr lang="pl-PL" sz="2000" dirty="0" err="1">
                <a:latin typeface="Times New Roman" panose="02020603050405020304" pitchFamily="18" charset="0"/>
                <a:cs typeface="Times New Roman" panose="02020603050405020304" pitchFamily="18" charset="0"/>
              </a:rPr>
              <a:t>capsule</a:t>
            </a:r>
            <a:r>
              <a:rPr lang="pl-PL" sz="2000" dirty="0">
                <a:latin typeface="Times New Roman" panose="02020603050405020304" pitchFamily="18" charset="0"/>
                <a:cs typeface="Times New Roman" panose="02020603050405020304" pitchFamily="18" charset="0"/>
              </a:rPr>
              <a:t> and </a:t>
            </a:r>
            <a:r>
              <a:rPr lang="pl-PL" sz="2000" dirty="0" err="1">
                <a:latin typeface="Times New Roman" panose="02020603050405020304" pitchFamily="18" charset="0"/>
                <a:cs typeface="Times New Roman" panose="02020603050405020304" pitchFamily="18" charset="0"/>
              </a:rPr>
              <a:t>dosimetry</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foils</a:t>
            </a:r>
            <a:r>
              <a:rPr lang="pl-PL" sz="2000" dirty="0">
                <a:latin typeface="Times New Roman" panose="02020603050405020304" pitchFamily="18" charset="0"/>
                <a:cs typeface="Times New Roman" panose="02020603050405020304" pitchFamily="18" charset="0"/>
              </a:rPr>
              <a:t>.</a:t>
            </a:r>
          </a:p>
          <a:p>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Integration of </a:t>
            </a:r>
            <a:r>
              <a:rPr lang="pl-PL" sz="2000" dirty="0" err="1">
                <a:latin typeface="Times New Roman" panose="02020603050405020304" pitchFamily="18" charset="0"/>
                <a:cs typeface="Times New Roman" panose="02020603050405020304" pitchFamily="18" charset="0"/>
              </a:rPr>
              <a:t>prepared</a:t>
            </a:r>
            <a:r>
              <a:rPr lang="pl-PL" sz="2000" dirty="0">
                <a:latin typeface="Times New Roman" panose="02020603050405020304" pitchFamily="18" charset="0"/>
                <a:cs typeface="Times New Roman" panose="02020603050405020304" pitchFamily="18" charset="0"/>
              </a:rPr>
              <a:t> model with </a:t>
            </a:r>
            <a:r>
              <a:rPr lang="pl-PL" sz="2000" dirty="0" err="1">
                <a:latin typeface="Times New Roman" panose="02020603050405020304" pitchFamily="18" charset="0"/>
                <a:cs typeface="Times New Roman" panose="02020603050405020304" pitchFamily="18" charset="0"/>
              </a:rPr>
              <a:t>neutronic</a:t>
            </a:r>
            <a:r>
              <a:rPr lang="pl-PL" sz="2000" dirty="0">
                <a:latin typeface="Times New Roman" panose="02020603050405020304" pitchFamily="18" charset="0"/>
                <a:cs typeface="Times New Roman" panose="02020603050405020304" pitchFamily="18" charset="0"/>
              </a:rPr>
              <a:t> model of JT-60SA – </a:t>
            </a:r>
            <a:r>
              <a:rPr lang="pl-PL" sz="2000" dirty="0" err="1">
                <a:latin typeface="Times New Roman" panose="02020603050405020304" pitchFamily="18" charset="0"/>
                <a:cs typeface="Times New Roman" panose="02020603050405020304" pitchFamily="18" charset="0"/>
              </a:rPr>
              <a:t>final</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selection</a:t>
            </a:r>
            <a:r>
              <a:rPr lang="pl-PL" sz="2000" dirty="0">
                <a:latin typeface="Times New Roman" panose="02020603050405020304" pitchFamily="18" charset="0"/>
                <a:cs typeface="Times New Roman" panose="02020603050405020304" pitchFamily="18" charset="0"/>
              </a:rPr>
              <a:t> of </a:t>
            </a:r>
            <a:r>
              <a:rPr lang="pl-PL" sz="2000" dirty="0" err="1">
                <a:latin typeface="Times New Roman" panose="02020603050405020304" pitchFamily="18" charset="0"/>
                <a:cs typeface="Times New Roman" panose="02020603050405020304" pitchFamily="18" charset="0"/>
              </a:rPr>
              <a:t>irradiation</a:t>
            </a:r>
            <a:r>
              <a:rPr lang="pl-PL" sz="2000" dirty="0">
                <a:latin typeface="Times New Roman" panose="02020603050405020304" pitchFamily="18" charset="0"/>
                <a:cs typeface="Times New Roman" panose="02020603050405020304" pitchFamily="18" charset="0"/>
              </a:rPr>
              <a:t> end </a:t>
            </a:r>
            <a:r>
              <a:rPr lang="pl-PL" sz="2000" dirty="0" err="1">
                <a:latin typeface="Times New Roman" panose="02020603050405020304" pitchFamily="18" charset="0"/>
                <a:cs typeface="Times New Roman" panose="02020603050405020304" pitchFamily="18" charset="0"/>
              </a:rPr>
              <a:t>location</a:t>
            </a:r>
            <a:r>
              <a:rPr lang="pl-PL" sz="2000" dirty="0">
                <a:latin typeface="Times New Roman" panose="02020603050405020304" pitchFamily="18" charset="0"/>
                <a:cs typeface="Times New Roman" panose="02020603050405020304" pitchFamily="18" charset="0"/>
              </a:rPr>
              <a:t>.</a:t>
            </a:r>
          </a:p>
          <a:p>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The MCNP </a:t>
            </a:r>
            <a:r>
              <a:rPr lang="pl-PL" sz="2000" dirty="0" err="1">
                <a:latin typeface="Times New Roman" panose="02020603050405020304" pitchFamily="18" charset="0"/>
                <a:cs typeface="Times New Roman" panose="02020603050405020304" pitchFamily="18" charset="0"/>
              </a:rPr>
              <a:t>calculations</a:t>
            </a:r>
            <a:r>
              <a:rPr lang="pl-PL" sz="2000" dirty="0">
                <a:latin typeface="Times New Roman" panose="02020603050405020304" pitchFamily="18" charset="0"/>
                <a:cs typeface="Times New Roman" panose="02020603050405020304" pitchFamily="18" charset="0"/>
              </a:rPr>
              <a:t> to </a:t>
            </a:r>
            <a:r>
              <a:rPr lang="pl-PL" sz="2000" dirty="0" err="1">
                <a:latin typeface="Times New Roman" panose="02020603050405020304" pitchFamily="18" charset="0"/>
                <a:cs typeface="Times New Roman" panose="02020603050405020304" pitchFamily="18" charset="0"/>
              </a:rPr>
              <a:t>calculate</a:t>
            </a:r>
            <a:r>
              <a:rPr lang="pl-PL" sz="2000" dirty="0">
                <a:latin typeface="Times New Roman" panose="02020603050405020304" pitchFamily="18" charset="0"/>
                <a:cs typeface="Times New Roman" panose="02020603050405020304" pitchFamily="18" charset="0"/>
              </a:rPr>
              <a:t> neutron spectra in </a:t>
            </a:r>
            <a:r>
              <a:rPr lang="pl-PL" sz="2000" dirty="0" err="1">
                <a:latin typeface="Times New Roman" panose="02020603050405020304" pitchFamily="18" charset="0"/>
                <a:cs typeface="Times New Roman" panose="02020603050405020304" pitchFamily="18" charset="0"/>
              </a:rPr>
              <a:t>dosimetry</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foils</a:t>
            </a:r>
            <a:r>
              <a:rPr lang="pl-PL" sz="2000" dirty="0">
                <a:latin typeface="Times New Roman" panose="02020603050405020304" pitchFamily="18" charset="0"/>
                <a:cs typeface="Times New Roman" panose="02020603050405020304" pitchFamily="18" charset="0"/>
              </a:rPr>
              <a:t>.</a:t>
            </a:r>
          </a:p>
          <a:p>
            <a:endParaRPr lang="pl-PL" sz="2000" dirty="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The </a:t>
            </a:r>
            <a:r>
              <a:rPr lang="pl-PL" sz="2000" dirty="0" err="1">
                <a:latin typeface="Times New Roman" panose="02020603050405020304" pitchFamily="18" charset="0"/>
                <a:cs typeface="Times New Roman" panose="02020603050405020304" pitchFamily="18" charset="0"/>
              </a:rPr>
              <a:t>activation</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simulations</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using</a:t>
            </a:r>
            <a:r>
              <a:rPr lang="pl-PL" sz="2000" dirty="0">
                <a:latin typeface="Times New Roman" panose="02020603050405020304" pitchFamily="18" charset="0"/>
                <a:cs typeface="Times New Roman" panose="02020603050405020304" pitchFamily="18" charset="0"/>
              </a:rPr>
              <a:t> FISPACT </a:t>
            </a:r>
            <a:r>
              <a:rPr lang="pl-PL" sz="2000" dirty="0" err="1">
                <a:latin typeface="Times New Roman" panose="02020603050405020304" pitchFamily="18" charset="0"/>
                <a:cs typeface="Times New Roman" panose="02020603050405020304" pitchFamily="18" charset="0"/>
              </a:rPr>
              <a:t>including</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triton</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burn</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up</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studies</a:t>
            </a:r>
            <a:r>
              <a:rPr lang="pl-PL" sz="2000" dirty="0">
                <a:latin typeface="Times New Roman" panose="02020603050405020304" pitchFamily="18" charset="0"/>
                <a:cs typeface="Times New Roman" panose="02020603050405020304" pitchFamily="18" charset="0"/>
              </a:rPr>
              <a:t>.</a:t>
            </a:r>
          </a:p>
          <a:p>
            <a:endParaRPr lang="pl-PL" sz="2000" dirty="0">
              <a:latin typeface="Times New Roman" panose="02020603050405020304" pitchFamily="18" charset="0"/>
              <a:cs typeface="Times New Roman" panose="02020603050405020304" pitchFamily="18" charset="0"/>
            </a:endParaRPr>
          </a:p>
          <a:p>
            <a:r>
              <a:rPr lang="pl-PL" sz="2000" dirty="0" err="1">
                <a:latin typeface="Times New Roman" panose="02020603050405020304" pitchFamily="18" charset="0"/>
                <a:cs typeface="Times New Roman" panose="02020603050405020304" pitchFamily="18" charset="0"/>
              </a:rPr>
              <a:t>Comparison</a:t>
            </a:r>
            <a:r>
              <a:rPr lang="pl-PL" sz="2000" dirty="0">
                <a:latin typeface="Times New Roman" panose="02020603050405020304" pitchFamily="18" charset="0"/>
                <a:cs typeface="Times New Roman" panose="02020603050405020304" pitchFamily="18" charset="0"/>
              </a:rPr>
              <a:t> of </a:t>
            </a:r>
            <a:r>
              <a:rPr lang="pl-PL" sz="2000" dirty="0" err="1">
                <a:latin typeface="Times New Roman" panose="02020603050405020304" pitchFamily="18" charset="0"/>
                <a:cs typeface="Times New Roman" panose="02020603050405020304" pitchFamily="18" charset="0"/>
              </a:rPr>
              <a:t>activation</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simulation</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results</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performed</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using</a:t>
            </a:r>
            <a:r>
              <a:rPr lang="pl-PL" sz="2000" dirty="0">
                <a:latin typeface="Times New Roman" panose="02020603050405020304" pitchFamily="18" charset="0"/>
                <a:cs typeface="Times New Roman" panose="02020603050405020304" pitchFamily="18" charset="0"/>
              </a:rPr>
              <a:t> FISPACT-II and PHITS.</a:t>
            </a:r>
          </a:p>
        </p:txBody>
      </p:sp>
      <p:sp>
        <p:nvSpPr>
          <p:cNvPr id="5" name="Symbol zastępczy stopki 3">
            <a:extLst>
              <a:ext uri="{FF2B5EF4-FFF2-40B4-BE49-F238E27FC236}">
                <a16:creationId xmlns:a16="http://schemas.microsoft.com/office/drawing/2014/main" id="{BECC486A-4D81-803A-293F-3FB5FB8D4630}"/>
              </a:ext>
            </a:extLst>
          </p:cNvPr>
          <p:cNvSpPr>
            <a:spLocks noGrp="1"/>
          </p:cNvSpPr>
          <p:nvPr>
            <p:ph type="ftr" sz="quarter" idx="11"/>
          </p:nvPr>
        </p:nvSpPr>
        <p:spPr>
          <a:xfrm>
            <a:off x="0" y="6545237"/>
            <a:ext cx="9144000" cy="312763"/>
          </a:xfrm>
        </p:spPr>
        <p:txBody>
          <a:bodyPr/>
          <a:lstStyle/>
          <a:p>
            <a:pPr algn="r"/>
            <a:r>
              <a:rPr lang="pl-PL" dirty="0"/>
              <a:t>E. Laszynska</a:t>
            </a:r>
            <a:r>
              <a:rPr lang="en-GB" dirty="0"/>
              <a:t>| </a:t>
            </a:r>
            <a:r>
              <a:rPr lang="pl-PL" dirty="0"/>
              <a:t>WPSA General Planning Meeting</a:t>
            </a:r>
            <a:r>
              <a:rPr lang="en-GB" dirty="0"/>
              <a:t> | </a:t>
            </a:r>
            <a:r>
              <a:rPr lang="pl-PL" dirty="0" err="1"/>
              <a:t>Budapest</a:t>
            </a:r>
            <a:r>
              <a:rPr lang="pl-PL" dirty="0"/>
              <a:t> </a:t>
            </a:r>
            <a:r>
              <a:rPr lang="en-GB" dirty="0"/>
              <a:t>| </a:t>
            </a:r>
            <a:r>
              <a:rPr lang="pl-PL" dirty="0"/>
              <a:t>08/09/2022</a:t>
            </a:r>
            <a:r>
              <a:rPr lang="en-GB" dirty="0"/>
              <a:t> | Page </a:t>
            </a:r>
            <a:fld id="{6A6D9FA1-99C7-4910-8E32-B85D378B0060}" type="slidenum">
              <a:rPr lang="en-GB" smtClean="0"/>
              <a:pPr algn="r"/>
              <a:t>8</a:t>
            </a:fld>
            <a:endParaRPr lang="en-GB" dirty="0"/>
          </a:p>
        </p:txBody>
      </p:sp>
    </p:spTree>
    <p:extLst>
      <p:ext uri="{BB962C8B-B14F-4D97-AF65-F5344CB8AC3E}">
        <p14:creationId xmlns:p14="http://schemas.microsoft.com/office/powerpoint/2010/main" val="4130800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0A0E329-094D-BA8C-0570-7A23C4154467}"/>
              </a:ext>
            </a:extLst>
          </p:cNvPr>
          <p:cNvSpPr>
            <a:spLocks noGrp="1"/>
          </p:cNvSpPr>
          <p:nvPr>
            <p:ph idx="1"/>
          </p:nvPr>
        </p:nvSpPr>
        <p:spPr/>
        <p:txBody>
          <a:bodyPr/>
          <a:lstStyle/>
          <a:p>
            <a:pPr marL="0" indent="0" algn="ctr">
              <a:buNone/>
            </a:pPr>
            <a:endParaRPr lang="pl-PL" b="1" dirty="0"/>
          </a:p>
          <a:p>
            <a:pPr marL="0" indent="0" algn="ctr">
              <a:buNone/>
            </a:pPr>
            <a:endParaRPr lang="pl-PL" b="1" dirty="0"/>
          </a:p>
          <a:p>
            <a:pPr marL="0" indent="0" algn="ctr">
              <a:buNone/>
            </a:pPr>
            <a:endParaRPr lang="pl-PL" b="1" dirty="0"/>
          </a:p>
          <a:p>
            <a:pPr marL="0" indent="0" algn="ctr">
              <a:buNone/>
            </a:pPr>
            <a:r>
              <a:rPr lang="pl-PL" sz="3200" b="1" dirty="0" err="1"/>
              <a:t>Thanks</a:t>
            </a:r>
            <a:r>
              <a:rPr lang="pl-PL" sz="3200" b="1" dirty="0"/>
              <a:t> for </a:t>
            </a:r>
            <a:r>
              <a:rPr lang="pl-PL" sz="3200" b="1" dirty="0" err="1"/>
              <a:t>your</a:t>
            </a:r>
            <a:r>
              <a:rPr lang="pl-PL" sz="3200" b="1" dirty="0"/>
              <a:t> </a:t>
            </a:r>
            <a:r>
              <a:rPr lang="pl-PL" sz="3200" b="1" dirty="0" err="1"/>
              <a:t>attention</a:t>
            </a:r>
            <a:r>
              <a:rPr lang="pl-PL" sz="3200" b="1" dirty="0"/>
              <a:t>!</a:t>
            </a:r>
          </a:p>
        </p:txBody>
      </p:sp>
    </p:spTree>
    <p:extLst>
      <p:ext uri="{BB962C8B-B14F-4D97-AF65-F5344CB8AC3E}">
        <p14:creationId xmlns:p14="http://schemas.microsoft.com/office/powerpoint/2010/main" val="2886032166"/>
      </p:ext>
    </p:extLst>
  </p:cSld>
  <p:clrMapOvr>
    <a:masterClrMapping/>
  </p:clrMapOvr>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439F593C0A69C4692E3252B73968631" ma:contentTypeVersion="10" ma:contentTypeDescription="Utwórz nowy dokument." ma:contentTypeScope="" ma:versionID="993f3024767c3287181a26fb292eb903">
  <xsd:schema xmlns:xsd="http://www.w3.org/2001/XMLSchema" xmlns:xs="http://www.w3.org/2001/XMLSchema" xmlns:p="http://schemas.microsoft.com/office/2006/metadata/properties" xmlns:ns2="264d8511-b8d3-46ee-b109-7569013595a5" xmlns:ns3="6b69637d-ac23-4511-ae64-918223bf7f32" targetNamespace="http://schemas.microsoft.com/office/2006/metadata/properties" ma:root="true" ma:fieldsID="f2e3cb864de0356eccd3891960a12133" ns2:_="" ns3:_="">
    <xsd:import namespace="264d8511-b8d3-46ee-b109-7569013595a5"/>
    <xsd:import namespace="6b69637d-ac23-4511-ae64-918223bf7f3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d8511-b8d3-46ee-b109-7569013595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Tagi obrazów" ma:readOnly="false" ma:fieldId="{5cf76f15-5ced-4ddc-b409-7134ff3c332f}" ma:taxonomyMulti="true" ma:sspId="d4f51006-5781-4592-bea3-822092bfe5f8"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69637d-ac23-4511-ae64-918223bf7f3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e142cf7-9c7b-4ec0-b1f0-514fe93622a4}" ma:internalName="TaxCatchAll" ma:showField="CatchAllData" ma:web="6b69637d-ac23-4511-ae64-918223bf7f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b69637d-ac23-4511-ae64-918223bf7f32" xsi:nil="true"/>
    <lcf76f155ced4ddcb4097134ff3c332f xmlns="264d8511-b8d3-46ee-b109-7569013595a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F6B9994-226C-4721-8B58-41F32B58E6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4d8511-b8d3-46ee-b109-7569013595a5"/>
    <ds:schemaRef ds:uri="6b69637d-ac23-4511-ae64-918223bf7f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00AE23-0D6B-49A4-825B-95030440C121}">
  <ds:schemaRefs>
    <ds:schemaRef ds:uri="http://schemas.microsoft.com/sharepoint/v3/contenttype/forms"/>
  </ds:schemaRefs>
</ds:datastoreItem>
</file>

<file path=customXml/itemProps3.xml><?xml version="1.0" encoding="utf-8"?>
<ds:datastoreItem xmlns:ds="http://schemas.openxmlformats.org/officeDocument/2006/customXml" ds:itemID="{7AE369E3-81AE-4913-B0ED-650812AB2F74}">
  <ds:schemaRefs>
    <ds:schemaRef ds:uri="http://purl.org/dc/elements/1.1/"/>
    <ds:schemaRef ds:uri="http://purl.org/dc/terms/"/>
    <ds:schemaRef ds:uri="264d8511-b8d3-46ee-b109-7569013595a5"/>
    <ds:schemaRef ds:uri="http://purl.org/dc/dcmitype/"/>
    <ds:schemaRef ds:uri="http://schemas.microsoft.com/office/2006/documentManagement/types"/>
    <ds:schemaRef ds:uri="http://www.w3.org/XML/1998/namespace"/>
    <ds:schemaRef ds:uri="6b69637d-ac23-4511-ae64-918223bf7f32"/>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EUROfusion.1line_5_3_2019</Template>
  <TotalTime>1367</TotalTime>
  <Words>1483</Words>
  <Application>Microsoft Office PowerPoint</Application>
  <PresentationFormat>Pokaz na ekranie (4:3)</PresentationFormat>
  <Paragraphs>325</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Times New Roman</vt:lpstr>
      <vt:lpstr>Wingdings</vt:lpstr>
      <vt:lpstr>Motyw pakietu Office</vt:lpstr>
      <vt:lpstr>FP9 Enhancements – including synthethic diagnostics Report on 2022 activities on dosimetry systems</vt:lpstr>
      <vt:lpstr>Status of 2022 Deliverable</vt:lpstr>
      <vt:lpstr>Neutron Activation System</vt:lpstr>
      <vt:lpstr>Status of 2022 Deliverable</vt:lpstr>
      <vt:lpstr>Status of 2022 Deliverable</vt:lpstr>
      <vt:lpstr>Status of 2022 Deliverable</vt:lpstr>
      <vt:lpstr>Status of 2022 Deliverable</vt:lpstr>
      <vt:lpstr>Proposed tasks for 2023</vt:lpstr>
      <vt:lpstr>Prezentacja programu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Neutron activation system for total neutron yield monitoring and neutron spectrum unfolding</dc:title>
  <dc:creator>Katarzyna Mikszuta-Michalik</dc:creator>
  <cp:lastModifiedBy>Ewa Łaszyńska</cp:lastModifiedBy>
  <cp:revision>47</cp:revision>
  <cp:lastPrinted>2014-10-16T14:51:28Z</cp:lastPrinted>
  <dcterms:created xsi:type="dcterms:W3CDTF">2021-09-03T17:08:53Z</dcterms:created>
  <dcterms:modified xsi:type="dcterms:W3CDTF">2022-09-07T09:41:43Z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0x0101008439F593C0A69C4692E3252B73968631</vt:lpwstr>
  </property>
</Properties>
</file>