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9" r:id="rId6"/>
    <p:sldId id="277" r:id="rId7"/>
    <p:sldId id="262" r:id="rId8"/>
    <p:sldId id="272" r:id="rId9"/>
    <p:sldId id="268" r:id="rId10"/>
    <p:sldId id="276" r:id="rId11"/>
    <p:sldId id="271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C34"/>
    <a:srgbClr val="379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A605E-4528-4C92-9E62-048862CA0EF7}" v="14" dt="2020-11-21T16:45:49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78" autoAdjust="0"/>
  </p:normalViewPr>
  <p:slideViewPr>
    <p:cSldViewPr snapToGrid="0">
      <p:cViewPr varScale="1">
        <p:scale>
          <a:sx n="75" d="100"/>
          <a:sy n="75" d="100"/>
        </p:scale>
        <p:origin x="979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ás" userId="8219779f-ecc5-43fc-9915-f892f68c7da2" providerId="ADAL" clId="{2E3B3276-1835-458B-99A6-CBE9003A6046}"/>
    <pc:docChg chg="custSel modMainMaster">
      <pc:chgData name="Tamás" userId="8219779f-ecc5-43fc-9915-f892f68c7da2" providerId="ADAL" clId="{2E3B3276-1835-458B-99A6-CBE9003A6046}" dt="2020-10-21T18:41:27.488" v="48" actId="1037"/>
      <pc:docMkLst>
        <pc:docMk/>
      </pc:docMkLst>
      <pc:sldMasterChg chg="modSldLayout">
        <pc:chgData name="Tamás" userId="8219779f-ecc5-43fc-9915-f892f68c7da2" providerId="ADAL" clId="{2E3B3276-1835-458B-99A6-CBE9003A6046}" dt="2020-10-21T18:41:27.488" v="48" actId="1037"/>
        <pc:sldMasterMkLst>
          <pc:docMk/>
          <pc:sldMasterMk cId="4290405144" sldId="2147483648"/>
        </pc:sldMasterMkLst>
        <pc:sldLayoutChg chg="addSp delSp modSp mod">
          <pc:chgData name="Tamás" userId="8219779f-ecc5-43fc-9915-f892f68c7da2" providerId="ADAL" clId="{2E3B3276-1835-458B-99A6-CBE9003A6046}" dt="2020-10-21T18:40:49.132" v="29" actId="1076"/>
          <pc:sldLayoutMkLst>
            <pc:docMk/>
            <pc:sldMasterMk cId="4290405144" sldId="2147483648"/>
            <pc:sldLayoutMk cId="268012410" sldId="2147483649"/>
          </pc:sldLayoutMkLst>
          <pc:spChg chg="del">
            <ac:chgData name="Tamás" userId="8219779f-ecc5-43fc-9915-f892f68c7da2" providerId="ADAL" clId="{2E3B3276-1835-458B-99A6-CBE9003A6046}" dt="2020-10-21T18:39:08.314" v="0" actId="478"/>
            <ac:spMkLst>
              <pc:docMk/>
              <pc:sldMasterMk cId="4290405144" sldId="2147483648"/>
              <pc:sldLayoutMk cId="268012410" sldId="2147483649"/>
              <ac:spMk id="3" creationId="{36F7E44D-DEF6-4DE1-99CD-0BB56E3BD024}"/>
            </ac:spMkLst>
          </pc:spChg>
          <pc:spChg chg="add mod">
            <ac:chgData name="Tamás" userId="8219779f-ecc5-43fc-9915-f892f68c7da2" providerId="ADAL" clId="{2E3B3276-1835-458B-99A6-CBE9003A6046}" dt="2020-10-21T18:39:13.990" v="2" actId="207"/>
            <ac:spMkLst>
              <pc:docMk/>
              <pc:sldMasterMk cId="4290405144" sldId="2147483648"/>
              <pc:sldLayoutMk cId="268012410" sldId="2147483649"/>
              <ac:spMk id="4" creationId="{4839E3AA-B5B3-47F2-BE07-450B83201444}"/>
            </ac:spMkLst>
          </pc:spChg>
          <pc:spChg chg="add mod">
            <ac:chgData name="Tamás" userId="8219779f-ecc5-43fc-9915-f892f68c7da2" providerId="ADAL" clId="{2E3B3276-1835-458B-99A6-CBE9003A6046}" dt="2020-10-21T18:39:13.990" v="2" actId="207"/>
            <ac:spMkLst>
              <pc:docMk/>
              <pc:sldMasterMk cId="4290405144" sldId="2147483648"/>
              <pc:sldLayoutMk cId="268012410" sldId="2147483649"/>
              <ac:spMk id="8" creationId="{2A2B8BD3-701D-4571-B1A6-3C47626CE1B1}"/>
            </ac:spMkLst>
          </pc:spChg>
          <pc:picChg chg="add mod">
            <ac:chgData name="Tamás" userId="8219779f-ecc5-43fc-9915-f892f68c7da2" providerId="ADAL" clId="{2E3B3276-1835-458B-99A6-CBE9003A6046}" dt="2020-10-21T18:40:49.132" v="29" actId="1076"/>
            <ac:picMkLst>
              <pc:docMk/>
              <pc:sldMasterMk cId="4290405144" sldId="2147483648"/>
              <pc:sldLayoutMk cId="268012410" sldId="2147483649"/>
              <ac:picMk id="10" creationId="{B0061E72-F611-44CB-9413-C4678F14B949}"/>
            </ac:picMkLst>
          </pc:picChg>
        </pc:sldLayoutChg>
        <pc:sldLayoutChg chg="addSp mod">
          <pc:chgData name="Tamás" userId="8219779f-ecc5-43fc-9915-f892f68c7da2" providerId="ADAL" clId="{2E3B3276-1835-458B-99A6-CBE9003A6046}" dt="2020-10-21T18:41:15.875" v="30" actId="22"/>
          <pc:sldLayoutMkLst>
            <pc:docMk/>
            <pc:sldMasterMk cId="4290405144" sldId="2147483648"/>
            <pc:sldLayoutMk cId="2032742422" sldId="2147483650"/>
          </pc:sldLayoutMkLst>
          <pc:picChg chg="add">
            <ac:chgData name="Tamás" userId="8219779f-ecc5-43fc-9915-f892f68c7da2" providerId="ADAL" clId="{2E3B3276-1835-458B-99A6-CBE9003A6046}" dt="2020-10-21T18:41:15.875" v="30" actId="22"/>
            <ac:picMkLst>
              <pc:docMk/>
              <pc:sldMasterMk cId="4290405144" sldId="2147483648"/>
              <pc:sldLayoutMk cId="2032742422" sldId="2147483650"/>
              <ac:picMk id="2" creationId="{333B6E17-1B31-4E00-A7A3-FA5E5E18B7B5}"/>
            </ac:picMkLst>
          </pc:picChg>
        </pc:sldLayoutChg>
        <pc:sldLayoutChg chg="addSp delSp modSp mod">
          <pc:chgData name="Tamás" userId="8219779f-ecc5-43fc-9915-f892f68c7da2" providerId="ADAL" clId="{2E3B3276-1835-458B-99A6-CBE9003A6046}" dt="2020-10-21T18:41:27.488" v="48" actId="1037"/>
          <pc:sldLayoutMkLst>
            <pc:docMk/>
            <pc:sldMasterMk cId="4290405144" sldId="2147483648"/>
            <pc:sldLayoutMk cId="2759511028" sldId="2147483651"/>
          </pc:sldLayoutMkLst>
          <pc:spChg chg="add mod">
            <ac:chgData name="Tamás" userId="8219779f-ecc5-43fc-9915-f892f68c7da2" providerId="ADAL" clId="{2E3B3276-1835-458B-99A6-CBE9003A6046}" dt="2020-10-21T18:39:47.131" v="22" actId="1036"/>
            <ac:spMkLst>
              <pc:docMk/>
              <pc:sldMasterMk cId="4290405144" sldId="2147483648"/>
              <pc:sldLayoutMk cId="2759511028" sldId="2147483651"/>
              <ac:spMk id="2" creationId="{51763457-488B-412E-87D5-6A63943AF861}"/>
            </ac:spMkLst>
          </pc:spChg>
          <pc:spChg chg="add mod">
            <ac:chgData name="Tamás" userId="8219779f-ecc5-43fc-9915-f892f68c7da2" providerId="ADAL" clId="{2E3B3276-1835-458B-99A6-CBE9003A6046}" dt="2020-10-21T18:39:47.131" v="22" actId="1036"/>
            <ac:spMkLst>
              <pc:docMk/>
              <pc:sldMasterMk cId="4290405144" sldId="2147483648"/>
              <pc:sldLayoutMk cId="2759511028" sldId="2147483651"/>
              <ac:spMk id="3" creationId="{24503D70-DC89-43EC-AB70-075A285812E7}"/>
            </ac:spMkLst>
          </pc:spChg>
          <pc:spChg chg="del">
            <ac:chgData name="Tamás" userId="8219779f-ecc5-43fc-9915-f892f68c7da2" providerId="ADAL" clId="{2E3B3276-1835-458B-99A6-CBE9003A6046}" dt="2020-10-21T18:39:37.850" v="3" actId="478"/>
            <ac:spMkLst>
              <pc:docMk/>
              <pc:sldMasterMk cId="4290405144" sldId="2147483648"/>
              <pc:sldLayoutMk cId="2759511028" sldId="2147483651"/>
              <ac:spMk id="10" creationId="{DA5D24E2-8995-40D4-9680-22DF6B236370}"/>
            </ac:spMkLst>
          </pc:spChg>
          <pc:picChg chg="add mod">
            <ac:chgData name="Tamás" userId="8219779f-ecc5-43fc-9915-f892f68c7da2" providerId="ADAL" clId="{2E3B3276-1835-458B-99A6-CBE9003A6046}" dt="2020-10-21T18:41:27.488" v="48" actId="1037"/>
            <ac:picMkLst>
              <pc:docMk/>
              <pc:sldMasterMk cId="4290405144" sldId="2147483648"/>
              <pc:sldLayoutMk cId="2759511028" sldId="2147483651"/>
              <ac:picMk id="9" creationId="{72DEA4CA-C6FD-432C-AE91-D250D9B82C36}"/>
            </ac:picMkLst>
          </pc:picChg>
        </pc:sldLayoutChg>
      </pc:sldMasterChg>
    </pc:docChg>
  </pc:docChgLst>
  <pc:docChgLst>
    <pc:chgData name="Erik" userId="91714a80-45cf-4ce8-b669-f21bb0afcbd1" providerId="ADAL" clId="{73BA605E-4528-4C92-9E62-048862CA0EF7}"/>
    <pc:docChg chg="modMainMaster">
      <pc:chgData name="Erik" userId="91714a80-45cf-4ce8-b669-f21bb0afcbd1" providerId="ADAL" clId="{73BA605E-4528-4C92-9E62-048862CA0EF7}" dt="2020-11-21T16:45:49.476" v="15" actId="20577"/>
      <pc:docMkLst>
        <pc:docMk/>
      </pc:docMkLst>
      <pc:sldMasterChg chg="modSp mod">
        <pc:chgData name="Erik" userId="91714a80-45cf-4ce8-b669-f21bb0afcbd1" providerId="ADAL" clId="{73BA605E-4528-4C92-9E62-048862CA0EF7}" dt="2020-11-21T16:45:49.476" v="15" actId="20577"/>
        <pc:sldMasterMkLst>
          <pc:docMk/>
          <pc:sldMasterMk cId="4290405144" sldId="2147483648"/>
        </pc:sldMasterMkLst>
        <pc:spChg chg="mod">
          <ac:chgData name="Erik" userId="91714a80-45cf-4ce8-b669-f21bb0afcbd1" providerId="ADAL" clId="{73BA605E-4528-4C92-9E62-048862CA0EF7}" dt="2020-11-21T16:45:48.507" v="8" actId="20577"/>
          <ac:spMkLst>
            <pc:docMk/>
            <pc:sldMasterMk cId="4290405144" sldId="2147483648"/>
            <ac:spMk id="2" creationId="{00000000-0000-0000-0000-000000000000}"/>
          </ac:spMkLst>
        </pc:spChg>
        <pc:spChg chg="mod">
          <ac:chgData name="Erik" userId="91714a80-45cf-4ce8-b669-f21bb0afcbd1" providerId="ADAL" clId="{73BA605E-4528-4C92-9E62-048862CA0EF7}" dt="2020-11-21T16:45:49.476" v="15" actId="20577"/>
          <ac:spMkLst>
            <pc:docMk/>
            <pc:sldMasterMk cId="4290405144" sldId="2147483648"/>
            <ac:spMk id="3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CAE84-80FD-4B3E-AC6B-0E008BA69FF9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F19B8-C303-4FE3-AED4-BCCFB0ABE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19B8-C303-4FE3-AED4-BCCFB0ABE1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5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19B8-C303-4FE3-AED4-BCCFB0ABE1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6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Ábra 5">
            <a:extLst>
              <a:ext uri="{FF2B5EF4-FFF2-40B4-BE49-F238E27FC236}">
                <a16:creationId xmlns:a16="http://schemas.microsoft.com/office/drawing/2014/main" id="{FAE51729-F250-4FFE-979B-445B61B98A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868" y="1363889"/>
            <a:ext cx="1206823" cy="1585435"/>
          </a:xfrm>
          <a:prstGeom prst="rect">
            <a:avLst/>
          </a:prstGeom>
        </p:spPr>
      </p:pic>
      <p:pic>
        <p:nvPicPr>
          <p:cNvPr id="2" name="Ábra 1">
            <a:extLst>
              <a:ext uri="{FF2B5EF4-FFF2-40B4-BE49-F238E27FC236}">
                <a16:creationId xmlns:a16="http://schemas.microsoft.com/office/drawing/2014/main" id="{77644524-E2A4-4D83-8ADD-56E6DE030D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71" y="-10137"/>
            <a:ext cx="960019" cy="688206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839E3AA-B5B3-47F2-BE07-450B83201444}"/>
              </a:ext>
            </a:extLst>
          </p:cNvPr>
          <p:cNvSpPr txBox="1"/>
          <p:nvPr userDrawn="1"/>
        </p:nvSpPr>
        <p:spPr>
          <a:xfrm>
            <a:off x="2316168" y="1576937"/>
            <a:ext cx="649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tx1"/>
                </a:solidFill>
              </a:rPr>
              <a:t>Centre </a:t>
            </a:r>
            <a:r>
              <a:rPr lang="hu-HU" sz="4400" b="1" dirty="0" err="1">
                <a:solidFill>
                  <a:schemeClr val="tx1"/>
                </a:solidFill>
              </a:rPr>
              <a:t>for</a:t>
            </a:r>
            <a:r>
              <a:rPr lang="hu-HU" sz="4400" b="1" dirty="0">
                <a:solidFill>
                  <a:schemeClr val="tx1"/>
                </a:solidFill>
              </a:rPr>
              <a:t> </a:t>
            </a:r>
            <a:r>
              <a:rPr lang="hu-HU" sz="4400" b="1" dirty="0" err="1">
                <a:solidFill>
                  <a:schemeClr val="tx1"/>
                </a:solidFill>
              </a:rPr>
              <a:t>Energy</a:t>
            </a:r>
            <a:r>
              <a:rPr lang="hu-HU" sz="4400" b="1" dirty="0">
                <a:solidFill>
                  <a:schemeClr val="tx1"/>
                </a:solidFill>
              </a:rPr>
              <a:t> Research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A2B8BD3-701D-4571-B1A6-3C47626CE1B1}"/>
              </a:ext>
            </a:extLst>
          </p:cNvPr>
          <p:cNvSpPr txBox="1"/>
          <p:nvPr userDrawn="1"/>
        </p:nvSpPr>
        <p:spPr>
          <a:xfrm>
            <a:off x="2348659" y="2156606"/>
            <a:ext cx="566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chemeClr val="tx1"/>
                </a:solidFill>
              </a:rPr>
              <a:t>Fusion</a:t>
            </a:r>
            <a:r>
              <a:rPr lang="hu-HU" sz="2800" b="1" dirty="0">
                <a:solidFill>
                  <a:schemeClr val="tx1"/>
                </a:solidFill>
              </a:rPr>
              <a:t> </a:t>
            </a:r>
            <a:r>
              <a:rPr lang="hu-HU" sz="2800" b="1" dirty="0" err="1">
                <a:solidFill>
                  <a:schemeClr val="tx1"/>
                </a:solidFill>
              </a:rPr>
              <a:t>Plasma</a:t>
            </a:r>
            <a:r>
              <a:rPr lang="hu-HU" sz="2800" b="1" dirty="0">
                <a:solidFill>
                  <a:schemeClr val="tx1"/>
                </a:solidFill>
              </a:rPr>
              <a:t> </a:t>
            </a:r>
            <a:r>
              <a:rPr lang="hu-HU" sz="2800" b="1" dirty="0" err="1">
                <a:solidFill>
                  <a:schemeClr val="tx1"/>
                </a:solidFill>
              </a:rPr>
              <a:t>Physics</a:t>
            </a:r>
            <a:r>
              <a:rPr lang="hu-HU" sz="2800" b="1" dirty="0">
                <a:solidFill>
                  <a:schemeClr val="tx1"/>
                </a:solidFill>
              </a:rPr>
              <a:t> </a:t>
            </a:r>
            <a:r>
              <a:rPr lang="hu-HU" sz="2800" b="1" dirty="0" err="1">
                <a:solidFill>
                  <a:schemeClr val="tx1"/>
                </a:solidFill>
              </a:rPr>
              <a:t>Department</a:t>
            </a:r>
            <a:endParaRPr lang="hu-HU" sz="2800" b="1" dirty="0">
              <a:solidFill>
                <a:schemeClr val="tx1"/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B0061E72-F611-44CB-9413-C4678F14B9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34" y="1781482"/>
            <a:ext cx="1229806" cy="8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Ábra 2">
            <a:extLst>
              <a:ext uri="{FF2B5EF4-FFF2-40B4-BE49-F238E27FC236}">
                <a16:creationId xmlns:a16="http://schemas.microsoft.com/office/drawing/2014/main" id="{6EC81674-0278-40EB-8104-1306C2BFA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282" y="21677"/>
            <a:ext cx="352425" cy="462989"/>
          </a:xfrm>
          <a:prstGeom prst="rect">
            <a:avLst/>
          </a:prstGeom>
        </p:spPr>
      </p:pic>
      <p:pic>
        <p:nvPicPr>
          <p:cNvPr id="4" name="Ábra 3">
            <a:extLst>
              <a:ext uri="{FF2B5EF4-FFF2-40B4-BE49-F238E27FC236}">
                <a16:creationId xmlns:a16="http://schemas.microsoft.com/office/drawing/2014/main" id="{5E11C9C9-0BAD-4523-B2D9-31D937E067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2451" y="0"/>
            <a:ext cx="10459549" cy="504825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0EDB64FA-5250-4B0F-BF08-511FD4C803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252538" cy="50634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D5DE02B-3580-4153-9100-D927A7EEEFBE}"/>
              </a:ext>
            </a:extLst>
          </p:cNvPr>
          <p:cNvSpPr txBox="1"/>
          <p:nvPr userDrawn="1"/>
        </p:nvSpPr>
        <p:spPr>
          <a:xfrm>
            <a:off x="88192" y="40245"/>
            <a:ext cx="105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Centre </a:t>
            </a:r>
            <a:r>
              <a:rPr lang="hu-HU" sz="1000" dirty="0" err="1">
                <a:solidFill>
                  <a:schemeClr val="bg1"/>
                </a:solidFill>
              </a:rPr>
              <a:t>for</a:t>
            </a:r>
            <a:r>
              <a:rPr lang="hu-HU" sz="1000" dirty="0">
                <a:solidFill>
                  <a:schemeClr val="bg1"/>
                </a:solidFill>
              </a:rPr>
              <a:t> </a:t>
            </a:r>
            <a:r>
              <a:rPr lang="hu-HU" sz="1000" dirty="0" err="1">
                <a:solidFill>
                  <a:schemeClr val="bg1"/>
                </a:solidFill>
              </a:rPr>
              <a:t>Energy</a:t>
            </a:r>
            <a:r>
              <a:rPr lang="hu-HU" sz="1000" dirty="0">
                <a:solidFill>
                  <a:schemeClr val="bg1"/>
                </a:solidFill>
              </a:rPr>
              <a:t> Research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33B6E17-1B31-4E00-A7A3-FA5E5E18B7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77" y="66073"/>
            <a:ext cx="529388" cy="3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Ábra 5">
            <a:extLst>
              <a:ext uri="{FF2B5EF4-FFF2-40B4-BE49-F238E27FC236}">
                <a16:creationId xmlns:a16="http://schemas.microsoft.com/office/drawing/2014/main" id="{F91F2F9B-6308-4A0A-98C0-C2079DAA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867" y="1363889"/>
            <a:ext cx="1206823" cy="1585435"/>
          </a:xfrm>
          <a:prstGeom prst="rect">
            <a:avLst/>
          </a:prstGeom>
        </p:spPr>
      </p:pic>
      <p:pic>
        <p:nvPicPr>
          <p:cNvPr id="8" name="Ábra 7">
            <a:extLst>
              <a:ext uri="{FF2B5EF4-FFF2-40B4-BE49-F238E27FC236}">
                <a16:creationId xmlns:a16="http://schemas.microsoft.com/office/drawing/2014/main" id="{4A8FC1B6-C9E9-4FC5-A485-7F65F5914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70" y="-10137"/>
            <a:ext cx="960019" cy="6882064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1763457-488B-412E-87D5-6A63943AF861}"/>
              </a:ext>
            </a:extLst>
          </p:cNvPr>
          <p:cNvSpPr txBox="1"/>
          <p:nvPr userDrawn="1"/>
        </p:nvSpPr>
        <p:spPr>
          <a:xfrm>
            <a:off x="2631799" y="100898"/>
            <a:ext cx="8122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0" dirty="0">
                <a:solidFill>
                  <a:schemeClr val="tx1"/>
                </a:solidFill>
              </a:rPr>
              <a:t>Centre </a:t>
            </a:r>
            <a:r>
              <a:rPr lang="hu-HU" sz="4400" b="0" dirty="0" err="1">
                <a:solidFill>
                  <a:schemeClr val="tx1"/>
                </a:solidFill>
              </a:rPr>
              <a:t>for</a:t>
            </a:r>
            <a:r>
              <a:rPr lang="hu-HU" sz="4400" b="0" dirty="0">
                <a:solidFill>
                  <a:schemeClr val="tx1"/>
                </a:solidFill>
              </a:rPr>
              <a:t> </a:t>
            </a:r>
            <a:r>
              <a:rPr lang="hu-HU" sz="4400" b="0" dirty="0" err="1">
                <a:solidFill>
                  <a:schemeClr val="tx1"/>
                </a:solidFill>
              </a:rPr>
              <a:t>Energy</a:t>
            </a:r>
            <a:r>
              <a:rPr lang="hu-HU" sz="4400" b="0" dirty="0">
                <a:solidFill>
                  <a:schemeClr val="tx1"/>
                </a:solidFill>
              </a:rPr>
              <a:t> Research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4503D70-DC89-43EC-AB70-075A285812E7}"/>
              </a:ext>
            </a:extLst>
          </p:cNvPr>
          <p:cNvSpPr txBox="1"/>
          <p:nvPr userDrawn="1"/>
        </p:nvSpPr>
        <p:spPr>
          <a:xfrm>
            <a:off x="2668931" y="654392"/>
            <a:ext cx="635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0" dirty="0" err="1">
                <a:solidFill>
                  <a:schemeClr val="tx1"/>
                </a:solidFill>
              </a:rPr>
              <a:t>Fusion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Plasma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Physics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Department</a:t>
            </a:r>
            <a:endParaRPr lang="hu-HU" sz="3200" b="0" dirty="0">
              <a:solidFill>
                <a:schemeClr val="tx1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2DEA4CA-C6FD-432C-AE91-D250D9B82C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22" y="268312"/>
            <a:ext cx="1229806" cy="8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1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</a:t>
            </a:r>
            <a:r>
              <a:rPr lang="hu-HU" dirty="0" err="1"/>
              <a:t>uhihuihui</a:t>
            </a:r>
            <a:r>
              <a:rPr lang="en-US" dirty="0"/>
              <a:t>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r>
              <a:rPr lang="hu-HU" dirty="0" err="1"/>
              <a:t>hiuhiuh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A2F34-5412-4F40-A4DB-B7B98A06672C}" type="datetimeFigureOut">
              <a:rPr lang="hu-HU" smtClean="0"/>
              <a:t>2022. 09. 08.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1F73-F485-4D4B-BE83-4A5422F4D9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040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88682" y="3429000"/>
            <a:ext cx="9672293" cy="28194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4800" b="1" dirty="0"/>
              <a:t>Beam Emission Spectroscopy </a:t>
            </a:r>
            <a:br>
              <a:rPr lang="hu-HU" sz="4800" b="1" dirty="0"/>
            </a:br>
            <a:br>
              <a:rPr lang="hu-HU" sz="800" b="1" dirty="0"/>
            </a:br>
            <a:r>
              <a:rPr lang="en-GB" dirty="0"/>
              <a:t>Örs Asztalos, </a:t>
            </a:r>
            <a:r>
              <a:rPr lang="hu-HU" sz="4000" dirty="0"/>
              <a:t>Gábor</a:t>
            </a:r>
            <a:r>
              <a:rPr lang="en-GB" sz="4000" dirty="0"/>
              <a:t> Anda, </a:t>
            </a:r>
            <a:r>
              <a:rPr lang="en-GB" sz="4000" b="1" u="sng" dirty="0" err="1"/>
              <a:t>Dániel</a:t>
            </a:r>
            <a:r>
              <a:rPr lang="en-GB" sz="4000" b="1" u="sng" dirty="0"/>
              <a:t> </a:t>
            </a:r>
            <a:r>
              <a:rPr lang="en-GB" sz="4000" b="1" u="sng" dirty="0" err="1"/>
              <a:t>Dunai</a:t>
            </a:r>
            <a:br>
              <a:rPr lang="en-GB" sz="4000" b="1" u="sng" dirty="0"/>
            </a:br>
            <a:r>
              <a:rPr lang="en-GB" sz="4000" dirty="0" err="1"/>
              <a:t>Miklós</a:t>
            </a:r>
            <a:r>
              <a:rPr lang="en-GB" sz="4000" dirty="0"/>
              <a:t> </a:t>
            </a:r>
            <a:r>
              <a:rPr lang="en-GB" sz="4000" dirty="0" err="1"/>
              <a:t>Vécsei</a:t>
            </a:r>
            <a:r>
              <a:rPr lang="en-GB" sz="4000" dirty="0"/>
              <a:t>, </a:t>
            </a:r>
            <a:r>
              <a:rPr lang="en-GB" sz="4000" dirty="0" err="1"/>
              <a:t>Sándor</a:t>
            </a:r>
            <a:r>
              <a:rPr lang="en-GB" sz="4000" dirty="0"/>
              <a:t> </a:t>
            </a:r>
            <a:r>
              <a:rPr lang="en-GB" sz="4000" dirty="0" err="1"/>
              <a:t>Zoletnik</a:t>
            </a:r>
            <a:r>
              <a:rPr lang="en-GB" sz="4000" dirty="0"/>
              <a:t>, P</a:t>
            </a:r>
            <a:r>
              <a:rPr lang="hu-HU" sz="4000" dirty="0"/>
              <a:t>éter Balázs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8F80F78-6456-4E66-B8DC-2886C83693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33" y="250257"/>
            <a:ext cx="3332136" cy="949778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BB145AB-9FDB-4623-BBBA-086F961CD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36" y="250257"/>
            <a:ext cx="3669939" cy="9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7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Beam Emission Spectroscopy - Basics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F17B3CD-A900-4386-BF65-906E943471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3" y="0"/>
            <a:ext cx="1757362" cy="50091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2A95686-1206-4264-B2AD-F773768A71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8"/>
          <a:stretch/>
        </p:blipFill>
        <p:spPr>
          <a:xfrm>
            <a:off x="10801350" y="0"/>
            <a:ext cx="512669" cy="504825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E36C24E9-C87B-4328-A46D-CCA379227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07" y="721935"/>
            <a:ext cx="4884821" cy="195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 dirty="0">
                <a:latin typeface="Calibri" pitchFamily="34" charset="0"/>
              </a:rPr>
              <a:t>Beam Emission Spectroscopy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err="1">
                <a:latin typeface="Calibri" pitchFamily="34" charset="0"/>
              </a:rPr>
              <a:t>Collisionally</a:t>
            </a:r>
            <a:r>
              <a:rPr lang="en-US" altLang="en-US" sz="2000" dirty="0">
                <a:latin typeface="Calibri" pitchFamily="34" charset="0"/>
              </a:rPr>
              <a:t>-excited,  Doppler-shifted neutral beam fluorescence (visible range)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libri" pitchFamily="34" charset="0"/>
              </a:rPr>
              <a:t>~cm spatial and ~</a:t>
            </a:r>
            <a:r>
              <a:rPr lang="en-US" altLang="en-US" sz="2000" dirty="0" err="1">
                <a:latin typeface="Calibri" pitchFamily="34" charset="0"/>
              </a:rPr>
              <a:t>μsec</a:t>
            </a:r>
            <a:r>
              <a:rPr lang="en-US" altLang="en-US" sz="2000" dirty="0">
                <a:latin typeface="Calibri" pitchFamily="34" charset="0"/>
              </a:rPr>
              <a:t> temporal resolution aimed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hu-HU" altLang="en-US" sz="2000" dirty="0">
              <a:latin typeface="Calibri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5762A42-9371-426F-B5AE-FD6A8256E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07" y="2673940"/>
            <a:ext cx="5205070" cy="3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latin typeface="Calibri" pitchFamily="34" charset="0"/>
              </a:rPr>
              <a:t>Narrow alkali diagnostics beam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dirty="0">
                <a:latin typeface="Calibri" pitchFamily="34" charset="0"/>
              </a:rPr>
              <a:t>Few cm width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2000" dirty="0">
                <a:latin typeface="Calibri" pitchFamily="34" charset="0"/>
              </a:rPr>
              <a:t>Limited penetration (SOL, edge)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dirty="0">
                <a:latin typeface="Calibri" pitchFamily="34" charset="0"/>
              </a:rPr>
              <a:t>Non-perturbative diagnostic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dirty="0">
                <a:latin typeface="Calibri" pitchFamily="34" charset="0"/>
              </a:rPr>
              <a:t>Installed on: </a:t>
            </a:r>
            <a:r>
              <a:rPr lang="en-US" altLang="en-US" b="1" dirty="0">
                <a:solidFill>
                  <a:srgbClr val="FF0000"/>
                </a:solidFill>
                <a:latin typeface="Calibri" pitchFamily="34" charset="0"/>
              </a:rPr>
              <a:t>JET, AUG, W7-X, KSTAR, EAST, Compass</a:t>
            </a:r>
            <a:r>
              <a:rPr lang="en-US" altLang="en-US" dirty="0">
                <a:latin typeface="Calibri" pitchFamily="34" charset="0"/>
              </a:rPr>
              <a:t>, </a:t>
            </a:r>
            <a:r>
              <a:rPr lang="en-US" altLang="en-US" b="1" dirty="0">
                <a:latin typeface="Calibri" pitchFamily="34" charset="0"/>
              </a:rPr>
              <a:t>DIII-D </a:t>
            </a:r>
            <a:r>
              <a:rPr lang="en-US" altLang="en-US" dirty="0">
                <a:latin typeface="Calibri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latin typeface="Calibri" pitchFamily="34" charset="0"/>
              </a:rPr>
              <a:t>Applications: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Density profiles</a:t>
            </a:r>
            <a:r>
              <a:rPr lang="en-GB" altLang="en-US" dirty="0">
                <a:latin typeface="Calibri" pitchFamily="34" charset="0"/>
              </a:rPr>
              <a:t> up to 100 kHz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inter-ELM profiles.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Turbulence – SOL and edge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Density shoulder studies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Fast transient events – ELMs, ELM filaments, LH transition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000" dirty="0">
              <a:latin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endParaRPr lang="hu-HU" altLang="en-US" sz="2000" dirty="0">
              <a:latin typeface="Calibri" pitchFamily="34" charset="0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2B352E94-1330-4038-B5DF-ADA149DBF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54" y="621587"/>
            <a:ext cx="3649649" cy="297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B45BC4A5-64E3-4CBE-9968-E92ED5E3483B}"/>
              </a:ext>
            </a:extLst>
          </p:cNvPr>
          <p:cNvSpPr txBox="1"/>
          <p:nvPr/>
        </p:nvSpPr>
        <p:spPr>
          <a:xfrm>
            <a:off x="5709700" y="3598722"/>
            <a:ext cx="6096662" cy="277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latin typeface="Calibri" pitchFamily="34" charset="0"/>
              </a:rPr>
              <a:t>High power wide heating Deuterium beam</a:t>
            </a:r>
            <a:endParaRPr lang="en-US" altLang="en-US" sz="2000" b="1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dirty="0">
                <a:latin typeface="Calibri" pitchFamily="34" charset="0"/>
              </a:rPr>
              <a:t>15-40 cm width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dirty="0">
                <a:latin typeface="Calibri" pitchFamily="34" charset="0"/>
              </a:rPr>
              <a:t>Deep penetration (core, edge)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dirty="0">
                <a:latin typeface="Calibri" pitchFamily="34" charset="0"/>
              </a:rPr>
              <a:t>Only beam heated plasma scenarios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dirty="0">
                <a:latin typeface="Calibri" pitchFamily="34" charset="0"/>
              </a:rPr>
              <a:t> Installed on: </a:t>
            </a:r>
            <a:r>
              <a:rPr lang="en-US" altLang="en-US" b="1" dirty="0">
                <a:solidFill>
                  <a:srgbClr val="FF0000"/>
                </a:solidFill>
                <a:latin typeface="Calibri" pitchFamily="34" charset="0"/>
              </a:rPr>
              <a:t>MAST, KSTAR, EAST, </a:t>
            </a:r>
            <a:r>
              <a:rPr lang="en-US" altLang="en-US" b="1" dirty="0">
                <a:latin typeface="Calibri" pitchFamily="34" charset="0"/>
              </a:rPr>
              <a:t>DIII-D, LHD, NSTX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latin typeface="Calibri" pitchFamily="34" charset="0"/>
              </a:rPr>
              <a:t>Applications: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2D Turbulence imaging -  core and edge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Fast transient events – ELMs, ELM filaments, LH transition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2D flows</a:t>
            </a:r>
          </a:p>
        </p:txBody>
      </p:sp>
      <p:pic>
        <p:nvPicPr>
          <p:cNvPr id="9" name="Kép 7" descr="A képen beltéri, műhold látható&#10;&#10;Automatikusan generált leírás">
            <a:extLst>
              <a:ext uri="{FF2B5EF4-FFF2-40B4-BE49-F238E27FC236}">
                <a16:creationId xmlns:a16="http://schemas.microsoft.com/office/drawing/2014/main" id="{27F95E07-19CC-404B-8E7B-F813A8565F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28" y="520019"/>
            <a:ext cx="3682572" cy="2153921"/>
          </a:xfrm>
          <a:prstGeom prst="rect">
            <a:avLst/>
          </a:prstGeom>
        </p:spPr>
      </p:pic>
      <p:pic>
        <p:nvPicPr>
          <p:cNvPr id="10" name="Kép 5" descr="A képen fényképezőgép látható&#10;&#10;Automatikusan generált leírás">
            <a:extLst>
              <a:ext uri="{FF2B5EF4-FFF2-40B4-BE49-F238E27FC236}">
                <a16:creationId xmlns:a16="http://schemas.microsoft.com/office/drawing/2014/main" id="{FFC941F7-31E0-4E3D-8FC4-8FD3B6DBFF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937" y="1700429"/>
            <a:ext cx="3285082" cy="216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5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Beam Emission Spectroscopy – </a:t>
            </a:r>
            <a:r>
              <a:rPr lang="en-GB" sz="2000" dirty="0">
                <a:solidFill>
                  <a:schemeClr val="bg1"/>
                </a:solidFill>
              </a:rPr>
              <a:t>Applications in existing machines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F17B3CD-A900-4386-BF65-906E943471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3" y="0"/>
            <a:ext cx="1757362" cy="50091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2A95686-1206-4264-B2AD-F773768A71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8"/>
          <a:stretch/>
        </p:blipFill>
        <p:spPr>
          <a:xfrm>
            <a:off x="10801350" y="0"/>
            <a:ext cx="512669" cy="504825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E36C24E9-C87B-4328-A46D-CCA379227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01" y="642007"/>
            <a:ext cx="7962839" cy="41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altLang="en-US" sz="2400" b="1" dirty="0">
                <a:latin typeface="Calibri" pitchFamily="34" charset="0"/>
              </a:rPr>
              <a:t>Examples of BES </a:t>
            </a:r>
            <a:r>
              <a:rPr lang="en-GB" altLang="en-US" sz="2400" b="1" dirty="0">
                <a:latin typeface="Calibri" pitchFamily="34" charset="0"/>
              </a:rPr>
              <a:t>studies of various physics phenomena</a:t>
            </a:r>
            <a:endParaRPr lang="en-US" altLang="en-US" sz="2400" b="1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hu-HU" altLang="en-US" sz="20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7" y="1061152"/>
            <a:ext cx="5855843" cy="2452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1296" y="1217789"/>
            <a:ext cx="6060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I-Phase and M-mode studieds on JET, AUG and 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Denisty shoulder formation and studiers on JET and AUG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ELM bursts studied on AUG, JET, MAST, KSTAR and 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SOL filament dynamics studied on AUG, EAST, KSTAR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5" y="3487333"/>
            <a:ext cx="5589143" cy="1626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8" y="5291191"/>
            <a:ext cx="5489214" cy="14115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60" y="4397340"/>
            <a:ext cx="5635405" cy="2202622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5365144" y="1428108"/>
            <a:ext cx="912366" cy="114043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7" idx="3"/>
          </p:cNvCxnSpPr>
          <p:nvPr/>
        </p:nvCxnSpPr>
        <p:spPr>
          <a:xfrm flipH="1">
            <a:off x="5585688" y="2048623"/>
            <a:ext cx="667857" cy="225193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8" idx="3"/>
          </p:cNvCxnSpPr>
          <p:nvPr/>
        </p:nvCxnSpPr>
        <p:spPr>
          <a:xfrm flipH="1">
            <a:off x="5633052" y="2971824"/>
            <a:ext cx="644459" cy="302512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77510" y="3880718"/>
            <a:ext cx="2884138" cy="51662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64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67522" y="50400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Alkali beam - status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F17B3CD-A900-4386-BF65-906E94347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3" y="0"/>
            <a:ext cx="1757362" cy="50091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2A95686-1206-4264-B2AD-F773768A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8"/>
          <a:stretch/>
        </p:blipFill>
        <p:spPr>
          <a:xfrm>
            <a:off x="10801350" y="0"/>
            <a:ext cx="512669" cy="50482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B5750C4-CE5E-4B3D-8887-CEF16C8824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41" t="24242" r="29693" b="42317"/>
          <a:stretch/>
        </p:blipFill>
        <p:spPr>
          <a:xfrm>
            <a:off x="0" y="3305683"/>
            <a:ext cx="7603701" cy="229333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FBC2AA55-8463-466A-BBCE-5C5B3BC3D70C}"/>
              </a:ext>
            </a:extLst>
          </p:cNvPr>
          <p:cNvSpPr txBox="1"/>
          <p:nvPr/>
        </p:nvSpPr>
        <p:spPr>
          <a:xfrm>
            <a:off x="275439" y="5601068"/>
            <a:ext cx="82381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Japanese conceptual study has been done utilizing the old JT-60U system</a:t>
            </a:r>
          </a:p>
          <a:p>
            <a:pPr>
              <a:buFontTx/>
              <a:buNone/>
            </a:pPr>
            <a:r>
              <a:rPr lang="en-GB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Input and information </a:t>
            </a:r>
            <a:r>
              <a:rPr lang="en-GB" alt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</a:t>
            </a:r>
            <a:r>
              <a:rPr lang="en-GB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kindly provided by K. </a:t>
            </a:r>
            <a:r>
              <a:rPr lang="en-GB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Kamiya</a:t>
            </a:r>
            <a:r>
              <a:rPr lang="en-GB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2015:</a:t>
            </a:r>
          </a:p>
          <a:p>
            <a:pPr>
              <a:buFontTx/>
              <a:buNone/>
            </a:pPr>
            <a:r>
              <a:rPr lang="en-GB" altLang="en-US" sz="1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planned to be developed after the first plasma (2-3 years later) </a:t>
            </a:r>
          </a:p>
          <a:p>
            <a:pPr>
              <a:buFontTx/>
              <a:buNone/>
            </a:pPr>
            <a:r>
              <a:rPr lang="en-GB" altLang="en-US" sz="1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there is sufficient fund EU could proceed to the detailed design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2F5146A-27A8-4C81-A484-68C58F01EFD4}"/>
              </a:ext>
            </a:extLst>
          </p:cNvPr>
          <p:cNvSpPr txBox="1"/>
          <p:nvPr/>
        </p:nvSpPr>
        <p:spPr>
          <a:xfrm>
            <a:off x="7638586" y="4592623"/>
            <a:ext cx="4553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JT-60SA team has experience with Li beam operation (JT-60U)</a:t>
            </a:r>
          </a:p>
          <a:p>
            <a:pPr>
              <a:buFontTx/>
              <a:buNone/>
            </a:pPr>
            <a:r>
              <a:rPr lang="en-GB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Lithium beam is in the Research plan</a:t>
            </a:r>
          </a:p>
        </p:txBody>
      </p:sp>
      <p:sp>
        <p:nvSpPr>
          <p:cNvPr id="9" name="Szövegdoboz 9">
            <a:extLst>
              <a:ext uri="{FF2B5EF4-FFF2-40B4-BE49-F238E27FC236}">
                <a16:creationId xmlns:a16="http://schemas.microsoft.com/office/drawing/2014/main" id="{12F5146A-27A8-4C81-A484-68C58F01EFD4}"/>
              </a:ext>
            </a:extLst>
          </p:cNvPr>
          <p:cNvSpPr txBox="1"/>
          <p:nvPr/>
        </p:nvSpPr>
        <p:spPr>
          <a:xfrm>
            <a:off x="275439" y="2887307"/>
            <a:ext cx="6095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JT-60SA – Alkali BES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5439" y="582624"/>
            <a:ext cx="11539573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600" b="1" dirty="0">
                <a:latin typeface="Arial" charset="0"/>
              </a:rPr>
              <a:t>Diagnostics feasibility studies for Alkali beam and Heating beam </a:t>
            </a:r>
            <a:r>
              <a:rPr lang="en-US" sz="1600" b="1" dirty="0" err="1">
                <a:latin typeface="Arial" charset="0"/>
              </a:rPr>
              <a:t>Beam</a:t>
            </a:r>
            <a:r>
              <a:rPr lang="en-US" sz="1600" b="1" dirty="0">
                <a:latin typeface="Arial" charset="0"/>
              </a:rPr>
              <a:t> Emission Spectroscopy diagnostics were completed in 2016.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56246" y="2873353"/>
            <a:ext cx="32618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GB" sz="1400" b="1" dirty="0">
                <a:solidFill>
                  <a:srgbClr val="000000"/>
                </a:solidFill>
                <a:latin typeface="CFLEN I+ Gulliver RM"/>
              </a:rPr>
              <a:t>Asztalos et al: Fusion Engineering and Design 123 (2017) 861–864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GB" sz="1400" b="1" dirty="0" err="1">
                <a:solidFill>
                  <a:srgbClr val="000000"/>
                </a:solidFill>
                <a:latin typeface="CFLEN I+ Gulliver RM"/>
              </a:rPr>
              <a:t>Giruzzi</a:t>
            </a:r>
            <a:r>
              <a:rPr lang="en-GB" sz="1400" b="1" dirty="0">
                <a:solidFill>
                  <a:srgbClr val="000000"/>
                </a:solidFill>
                <a:latin typeface="CFLEN I+ Gulliver RM"/>
              </a:rPr>
              <a:t> et al: </a:t>
            </a:r>
            <a:r>
              <a:rPr lang="en-US" sz="1400" b="1" dirty="0">
                <a:solidFill>
                  <a:srgbClr val="000000"/>
                </a:solidFill>
                <a:latin typeface="CFLEN I+ Gulliver RM"/>
              </a:rPr>
              <a:t>Nuclear Fusion 57 (2017) 085001</a:t>
            </a:r>
            <a:endParaRPr lang="en-GB" sz="1400" b="1" dirty="0">
              <a:solidFill>
                <a:srgbClr val="000000"/>
              </a:solidFill>
              <a:latin typeface="CFLEN I+ Gulliver R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5440" y="1315191"/>
            <a:ext cx="10974414" cy="132343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Deliverable</a:t>
            </a:r>
            <a:r>
              <a:rPr lang="en-GB" sz="2000" dirty="0"/>
              <a:t> – update the feasibility study with the latest scenario calculations</a:t>
            </a:r>
          </a:p>
          <a:p>
            <a:r>
              <a:rPr lang="en-GB" sz="2000" dirty="0"/>
              <a:t>Update the feasibility study with synthetic diagnostics results from JOREK (may be from GENE, HESEL)</a:t>
            </a:r>
          </a:p>
          <a:p>
            <a:r>
              <a:rPr lang="en-GB" sz="2000" dirty="0"/>
              <a:t>Project plan and cost estimate for a turbulence imaging BES diagnostic</a:t>
            </a:r>
          </a:p>
          <a:p>
            <a:r>
              <a:rPr lang="en-GB" sz="2000" dirty="0"/>
              <a:t>Provide inputs for the update of the research plan based on the results of the feasibility study</a:t>
            </a:r>
          </a:p>
        </p:txBody>
      </p:sp>
    </p:spTree>
    <p:extLst>
      <p:ext uri="{BB962C8B-B14F-4D97-AF65-F5344CB8AC3E}">
        <p14:creationId xmlns:p14="http://schemas.microsoft.com/office/powerpoint/2010/main" val="104368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2C54CD9-DAA3-4C6D-B998-641BF460D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3" y="0"/>
            <a:ext cx="1757362" cy="50091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2E2EAE7-9EFE-4802-8E0E-02AEC2F6A0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8"/>
          <a:stretch/>
        </p:blipFill>
        <p:spPr>
          <a:xfrm>
            <a:off x="10801350" y="0"/>
            <a:ext cx="512669" cy="50482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4788524D-B9DF-44B6-9821-6041255D0B0B}"/>
              </a:ext>
            </a:extLst>
          </p:cNvPr>
          <p:cNvSpPr txBox="1"/>
          <p:nvPr/>
        </p:nvSpPr>
        <p:spPr>
          <a:xfrm>
            <a:off x="1867522" y="50400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Alkali beam – </a:t>
            </a:r>
            <a:r>
              <a:rPr lang="en-GB" sz="2000" dirty="0">
                <a:solidFill>
                  <a:schemeClr val="bg1"/>
                </a:solidFill>
              </a:rPr>
              <a:t>Advanced Physics considerations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Szövegdoboz 9">
            <a:extLst>
              <a:ext uri="{FF2B5EF4-FFF2-40B4-BE49-F238E27FC236}">
                <a16:creationId xmlns:a16="http://schemas.microsoft.com/office/drawing/2014/main" id="{12F5146A-27A8-4C81-A484-68C58F01EFD4}"/>
              </a:ext>
            </a:extLst>
          </p:cNvPr>
          <p:cNvSpPr txBox="1"/>
          <p:nvPr/>
        </p:nvSpPr>
        <p:spPr>
          <a:xfrm>
            <a:off x="275438" y="688637"/>
            <a:ext cx="11806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Performance of the </a:t>
            </a:r>
            <a:r>
              <a:rPr lang="en-GB" alt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LiBES</a:t>
            </a:r>
            <a:r>
              <a:rPr lang="en-GB" alt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 observation system</a:t>
            </a:r>
            <a:endParaRPr lang="en-GB" alt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46437757-286B-4160-A181-D975E071B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021" y="1211857"/>
            <a:ext cx="58582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en-US" altLang="hu-HU" sz="1800" b="1" dirty="0">
                <a:solidFill>
                  <a:srgbClr val="45AC34"/>
                </a:solidFill>
                <a:latin typeface="+mn-lt"/>
              </a:rPr>
              <a:t>Green Observation geometry</a:t>
            </a:r>
            <a:r>
              <a:rPr lang="en-US" altLang="hu-HU" sz="1800" dirty="0">
                <a:latin typeface="+mn-lt"/>
              </a:rPr>
              <a:t>: - Horizontal injection scenario (proposed) P-18 (</a:t>
            </a:r>
            <a:r>
              <a:rPr lang="en-US" altLang="hu-HU" sz="1800" b="1" dirty="0">
                <a:latin typeface="+mn-lt"/>
              </a:rPr>
              <a:t>1D measurement</a:t>
            </a:r>
            <a:r>
              <a:rPr lang="en-US" altLang="hu-HU" sz="1800" dirty="0">
                <a:latin typeface="+mn-lt"/>
              </a:rPr>
              <a:t>)</a:t>
            </a:r>
          </a:p>
          <a:p>
            <a:pPr marL="285750" indent="-285750">
              <a:spcBef>
                <a:spcPct val="0"/>
              </a:spcBef>
            </a:pPr>
            <a:r>
              <a:rPr lang="en-US" altLang="hu-HU" sz="1800" b="1" dirty="0">
                <a:solidFill>
                  <a:srgbClr val="FF0000"/>
                </a:solidFill>
                <a:latin typeface="+mn-lt"/>
              </a:rPr>
              <a:t>Red Observation geometry</a:t>
            </a:r>
            <a:r>
              <a:rPr lang="en-US" altLang="hu-HU" sz="1800" dirty="0">
                <a:latin typeface="+mn-lt"/>
              </a:rPr>
              <a:t>: - Toroidal observation scenario (proposed by EK) P-17 (</a:t>
            </a:r>
            <a:r>
              <a:rPr lang="en-US" altLang="hu-HU" sz="1800" b="1" dirty="0">
                <a:latin typeface="+mn-lt"/>
              </a:rPr>
              <a:t>2D measurement</a:t>
            </a:r>
            <a:r>
              <a:rPr lang="en-US" altLang="hu-HU" sz="1800" dirty="0">
                <a:latin typeface="+mn-lt"/>
              </a:rPr>
              <a:t>)</a:t>
            </a:r>
          </a:p>
          <a:p>
            <a:pPr marL="285750" indent="-285750">
              <a:spcBef>
                <a:spcPct val="0"/>
              </a:spcBef>
            </a:pPr>
            <a:endParaRPr lang="en-US" altLang="hu-HU" sz="1800" dirty="0">
              <a:latin typeface="+mn-lt"/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hu-HU" sz="1800" dirty="0">
                <a:latin typeface="+mn-lt"/>
              </a:rPr>
              <a:t>Was shown to have very </a:t>
            </a:r>
            <a:r>
              <a:rPr lang="en-US" altLang="hu-HU" sz="1800" b="1" dirty="0">
                <a:solidFill>
                  <a:srgbClr val="0070C0"/>
                </a:solidFill>
                <a:latin typeface="+mn-lt"/>
              </a:rPr>
              <a:t>good spatial resolution</a:t>
            </a:r>
            <a:r>
              <a:rPr lang="en-US" altLang="hu-HU" sz="1800" dirty="0">
                <a:latin typeface="+mn-lt"/>
              </a:rPr>
              <a:t>.</a:t>
            </a:r>
          </a:p>
          <a:p>
            <a:pPr marL="285750" indent="-285750">
              <a:spcBef>
                <a:spcPct val="0"/>
              </a:spcBef>
            </a:pPr>
            <a:r>
              <a:rPr lang="en-US" altLang="hu-HU" sz="1800" dirty="0">
                <a:latin typeface="+mn-lt"/>
              </a:rPr>
              <a:t>Was shown to be able to </a:t>
            </a:r>
            <a:r>
              <a:rPr lang="en-US" altLang="hu-HU" sz="1800" b="1" dirty="0">
                <a:solidFill>
                  <a:srgbClr val="0070C0"/>
                </a:solidFill>
                <a:latin typeface="+mn-lt"/>
              </a:rPr>
              <a:t>resolve ELM burst </a:t>
            </a:r>
            <a:r>
              <a:rPr lang="en-US" altLang="hu-HU" sz="1800" dirty="0">
                <a:latin typeface="+mn-lt"/>
              </a:rPr>
              <a:t>and </a:t>
            </a:r>
            <a:r>
              <a:rPr lang="en-US" altLang="hu-HU" sz="1800" b="1" dirty="0">
                <a:solidFill>
                  <a:srgbClr val="0070C0"/>
                </a:solidFill>
                <a:latin typeface="+mn-lt"/>
              </a:rPr>
              <a:t>assess mode numbers.</a:t>
            </a:r>
          </a:p>
          <a:p>
            <a:pPr marL="285750" indent="-285750">
              <a:spcBef>
                <a:spcPct val="0"/>
              </a:spcBef>
            </a:pPr>
            <a:r>
              <a:rPr lang="en-US" altLang="hu-HU" sz="1800" dirty="0">
                <a:latin typeface="+mn-lt"/>
              </a:rPr>
              <a:t>Was shown to be able to </a:t>
            </a:r>
            <a:r>
              <a:rPr lang="en-US" altLang="hu-HU" sz="1800" b="1" dirty="0">
                <a:solidFill>
                  <a:srgbClr val="00B0F0"/>
                </a:solidFill>
                <a:latin typeface="+mn-lt"/>
              </a:rPr>
              <a:t>resolve SOL turbulence </a:t>
            </a:r>
            <a:r>
              <a:rPr lang="en-US" altLang="hu-HU" sz="1800" dirty="0">
                <a:latin typeface="+mn-lt"/>
              </a:rPr>
              <a:t>and related issues.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33685E90-AD34-4E68-93B7-BEE39F5F2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857"/>
            <a:ext cx="5779869" cy="301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6290" y="235164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P-18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5286" y="213135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P-17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" y="4490329"/>
            <a:ext cx="8649867" cy="22027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/>
          <a:stretch/>
        </p:blipFill>
        <p:spPr>
          <a:xfrm>
            <a:off x="9148000" y="4325419"/>
            <a:ext cx="3044000" cy="25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1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020F19C-7B55-44A0-B6FC-3939391DD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3" y="0"/>
            <a:ext cx="1757362" cy="50091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DC0ACB5-8469-4F0A-8845-16EB4D27FB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8"/>
          <a:stretch/>
        </p:blipFill>
        <p:spPr>
          <a:xfrm>
            <a:off x="10801350" y="0"/>
            <a:ext cx="512669" cy="50482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3D7306F-BE5F-49E7-AEB3-7DF0C0C81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0" y="712788"/>
            <a:ext cx="5126038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D62413DB-0266-4CF5-AF20-71758F851E9F}"/>
              </a:ext>
            </a:extLst>
          </p:cNvPr>
          <p:cNvSpPr txBox="1"/>
          <p:nvPr/>
        </p:nvSpPr>
        <p:spPr>
          <a:xfrm>
            <a:off x="236910" y="3750016"/>
            <a:ext cx="51260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Synthetic diagnostics was developed to calculate the achievable diagnostic quality to any beam any observation 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are possible options for a BES 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 less optimal position could be still sufficiently good for only edge or core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Physics driven requirements are needed: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not good for ITG turbulence can be still OK for larger structures (ELM precursor, MHD modes, etc.)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78" y="589722"/>
            <a:ext cx="4986681" cy="2708283"/>
          </a:xfrm>
          <a:prstGeom prst="rect">
            <a:avLst/>
          </a:prstGeom>
        </p:spPr>
      </p:pic>
      <p:sp>
        <p:nvSpPr>
          <p:cNvPr id="10" name="Szövegdoboz 3">
            <a:extLst>
              <a:ext uri="{FF2B5EF4-FFF2-40B4-BE49-F238E27FC236}">
                <a16:creationId xmlns:a16="http://schemas.microsoft.com/office/drawing/2014/main" id="{FDC4909E-42EE-48E5-9679-C6EC96934500}"/>
              </a:ext>
            </a:extLst>
          </p:cNvPr>
          <p:cNvSpPr txBox="1"/>
          <p:nvPr/>
        </p:nvSpPr>
        <p:spPr>
          <a:xfrm>
            <a:off x="1867522" y="50400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Heating beam - BES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78" y="3247604"/>
            <a:ext cx="4764539" cy="3610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94898" y="1198654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P-17</a:t>
            </a:r>
          </a:p>
        </p:txBody>
      </p:sp>
    </p:spTree>
    <p:extLst>
      <p:ext uri="{BB962C8B-B14F-4D97-AF65-F5344CB8AC3E}">
        <p14:creationId xmlns:p14="http://schemas.microsoft.com/office/powerpoint/2010/main" val="242346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020F19C-7B55-44A0-B6FC-3939391DD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3" y="0"/>
            <a:ext cx="1757362" cy="50091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DC0ACB5-8469-4F0A-8845-16EB4D27FB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8"/>
          <a:stretch/>
        </p:blipFill>
        <p:spPr>
          <a:xfrm>
            <a:off x="10801350" y="0"/>
            <a:ext cx="512669" cy="504825"/>
          </a:xfrm>
          <a:prstGeom prst="rect">
            <a:avLst/>
          </a:prstGeom>
        </p:spPr>
      </p:pic>
      <p:sp>
        <p:nvSpPr>
          <p:cNvPr id="10" name="Szövegdoboz 3">
            <a:extLst>
              <a:ext uri="{FF2B5EF4-FFF2-40B4-BE49-F238E27FC236}">
                <a16:creationId xmlns:a16="http://schemas.microsoft.com/office/drawing/2014/main" id="{FDC4909E-42EE-48E5-9679-C6EC96934500}"/>
              </a:ext>
            </a:extLst>
          </p:cNvPr>
          <p:cNvSpPr txBox="1"/>
          <p:nvPr/>
        </p:nvSpPr>
        <p:spPr>
          <a:xfrm>
            <a:off x="1867522" y="50400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Ideal heating beam - BES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500062"/>
              </p:ext>
            </p:extLst>
          </p:nvPr>
        </p:nvGraphicFramePr>
        <p:xfrm>
          <a:off x="392175" y="1029900"/>
          <a:ext cx="9986480" cy="4572003"/>
        </p:xfrm>
        <a:graphic>
          <a:graphicData uri="http://schemas.openxmlformats.org/drawingml/2006/table">
            <a:tbl>
              <a:tblPr firstRow="1" firstCol="1" bandRow="1"/>
              <a:tblGrid>
                <a:gridCol w="1326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9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7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16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6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NBI system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 for observation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Observed region of plasma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Spatial resolution [radial/vertical][mm/mm]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Doppler shift [nm]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Photon current [ph/s]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SNR [-]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7A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 / 16.6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7B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 / 6.6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7B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 / 4.1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8A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 / 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8A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20.8 / 16.3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-5.89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 x 1E9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8B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/ 5.3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9A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 / 7.5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9A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 / 7.9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9A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12.8 / 13.5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-6.89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 x 1E9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9B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 / 5.7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9B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 / 6.7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-4.63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 x 1E10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10A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 / 7.1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-6.45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10B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 / 4.7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-5.88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:a16="http://schemas.microsoft.com/office/drawing/2014/main" id="{87A0B1AB-967C-4C21-A708-1D02BB3771F5}"/>
              </a:ext>
            </a:extLst>
          </p:cNvPr>
          <p:cNvSpPr txBox="1"/>
          <p:nvPr/>
        </p:nvSpPr>
        <p:spPr>
          <a:xfrm>
            <a:off x="392175" y="629790"/>
            <a:ext cx="63271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1" dirty="0"/>
              <a:t>All ideal Heating beam BES systems:</a:t>
            </a:r>
            <a:endParaRPr lang="hu-HU" altLang="en-US" sz="2000" b="1" dirty="0"/>
          </a:p>
        </p:txBody>
      </p:sp>
      <p:sp>
        <p:nvSpPr>
          <p:cNvPr id="12" name="Téglalap 6">
            <a:extLst>
              <a:ext uri="{FF2B5EF4-FFF2-40B4-BE49-F238E27FC236}">
                <a16:creationId xmlns:a16="http://schemas.microsoft.com/office/drawing/2014/main" id="{04493191-A399-4C26-9A83-B99E2DFB4D42}"/>
              </a:ext>
            </a:extLst>
          </p:cNvPr>
          <p:cNvSpPr/>
          <p:nvPr/>
        </p:nvSpPr>
        <p:spPr>
          <a:xfrm>
            <a:off x="275439" y="5671337"/>
            <a:ext cx="11916561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kern="0" dirty="0">
                <a:cs typeface="Arial" pitchFamily="34" charset="0"/>
              </a:rPr>
              <a:t>Our recommendations: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cs typeface="Arial" pitchFamily="34" charset="0"/>
              </a:rPr>
              <a:t>Fiscally conservative: if observation geometry sharing is possible with MSE then option: *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cs typeface="Arial" pitchFamily="34" charset="0"/>
              </a:rPr>
              <a:t>Ideal observation: Blue Doppler shifted observation on P-14 of beam T-NBI 7B: **</a:t>
            </a:r>
          </a:p>
        </p:txBody>
      </p:sp>
      <p:sp>
        <p:nvSpPr>
          <p:cNvPr id="13" name="Téglalap 6">
            <a:extLst>
              <a:ext uri="{FF2B5EF4-FFF2-40B4-BE49-F238E27FC236}">
                <a16:creationId xmlns:a16="http://schemas.microsoft.com/office/drawing/2014/main" id="{04493191-A399-4C26-9A83-B99E2DFB4D42}"/>
              </a:ext>
            </a:extLst>
          </p:cNvPr>
          <p:cNvSpPr/>
          <p:nvPr/>
        </p:nvSpPr>
        <p:spPr>
          <a:xfrm>
            <a:off x="0" y="3321643"/>
            <a:ext cx="420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kern="0" dirty="0">
                <a:cs typeface="Arial" pitchFamily="34" charset="0"/>
              </a:rPr>
              <a:t>* </a:t>
            </a:r>
          </a:p>
        </p:txBody>
      </p:sp>
      <p:sp>
        <p:nvSpPr>
          <p:cNvPr id="14" name="Téglalap 6">
            <a:extLst>
              <a:ext uri="{FF2B5EF4-FFF2-40B4-BE49-F238E27FC236}">
                <a16:creationId xmlns:a16="http://schemas.microsoft.com/office/drawing/2014/main" id="{04493191-A399-4C26-9A83-B99E2DFB4D42}"/>
              </a:ext>
            </a:extLst>
          </p:cNvPr>
          <p:cNvSpPr/>
          <p:nvPr/>
        </p:nvSpPr>
        <p:spPr>
          <a:xfrm>
            <a:off x="0" y="2426079"/>
            <a:ext cx="420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kern="0" dirty="0">
                <a:cs typeface="Arial" pitchFamily="34" charset="0"/>
              </a:rPr>
              <a:t>** </a:t>
            </a:r>
          </a:p>
        </p:txBody>
      </p:sp>
    </p:spTree>
    <p:extLst>
      <p:ext uri="{BB962C8B-B14F-4D97-AF65-F5344CB8AC3E}">
        <p14:creationId xmlns:p14="http://schemas.microsoft.com/office/powerpoint/2010/main" val="118172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020F19C-7B55-44A0-B6FC-3939391DD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3" y="0"/>
            <a:ext cx="1757362" cy="50091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DC0ACB5-8469-4F0A-8845-16EB4D27FB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8"/>
          <a:stretch/>
        </p:blipFill>
        <p:spPr>
          <a:xfrm>
            <a:off x="10801350" y="0"/>
            <a:ext cx="512669" cy="50482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DA7898E-3AA6-48FC-A413-AF09AA16968B}"/>
              </a:ext>
            </a:extLst>
          </p:cNvPr>
          <p:cNvSpPr txBox="1"/>
          <p:nvPr/>
        </p:nvSpPr>
        <p:spPr>
          <a:xfrm>
            <a:off x="397089" y="1186087"/>
            <a:ext cx="1141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Alkali BES system: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For SOL + Edge observations </a:t>
            </a:r>
            <a:r>
              <a:rPr lang="en-GB" b="1" dirty="0">
                <a:solidFill>
                  <a:srgbClr val="FF0000"/>
                </a:solidFill>
              </a:rPr>
              <a:t>Li</a:t>
            </a:r>
            <a:r>
              <a:rPr lang="en-GB" dirty="0"/>
              <a:t> is advised as beam material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</a:rPr>
              <a:t>P-18 observation geometry</a:t>
            </a:r>
            <a:r>
              <a:rPr lang="en-GB" dirty="0"/>
              <a:t>: Basic physics (fast density reconstruction) + limited Advanced physics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P-17 observation geometry</a:t>
            </a:r>
            <a:r>
              <a:rPr lang="en-GB" dirty="0"/>
              <a:t>: Basic + Advanced physics (fast density reconstruction + 2D view of non-linear MHD, turbulence and flows in the SOL + EDGE)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JOREK simulations show </a:t>
            </a:r>
            <a:r>
              <a:rPr lang="en-GB" b="1" dirty="0" err="1">
                <a:solidFill>
                  <a:srgbClr val="FF0000"/>
                </a:solidFill>
              </a:rPr>
              <a:t>LiBES</a:t>
            </a:r>
            <a:r>
              <a:rPr lang="en-GB" b="1" dirty="0">
                <a:solidFill>
                  <a:srgbClr val="FF0000"/>
                </a:solidFill>
              </a:rPr>
              <a:t> capabilities to resolve ELM bursts and Mode numbers.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1F2E86C-CCAB-4239-BE90-A004A3068A0A}"/>
              </a:ext>
            </a:extLst>
          </p:cNvPr>
          <p:cNvSpPr txBox="1"/>
          <p:nvPr/>
        </p:nvSpPr>
        <p:spPr>
          <a:xfrm>
            <a:off x="1867522" y="50400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Summary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zövegdoboz 9">
            <a:extLst>
              <a:ext uri="{FF2B5EF4-FFF2-40B4-BE49-F238E27FC236}">
                <a16:creationId xmlns:a16="http://schemas.microsoft.com/office/drawing/2014/main" id="{12F5146A-27A8-4C81-A484-68C58F01EFD4}"/>
              </a:ext>
            </a:extLst>
          </p:cNvPr>
          <p:cNvSpPr txBox="1"/>
          <p:nvPr/>
        </p:nvSpPr>
        <p:spPr>
          <a:xfrm>
            <a:off x="275438" y="688637"/>
            <a:ext cx="11806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Summary and plans:</a:t>
            </a:r>
            <a:endParaRPr lang="en-GB" alt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Szövegdoboz 3">
            <a:extLst>
              <a:ext uri="{FF2B5EF4-FFF2-40B4-BE49-F238E27FC236}">
                <a16:creationId xmlns:a16="http://schemas.microsoft.com/office/drawing/2014/main" id="{ADA7898E-3AA6-48FC-A413-AF09AA16968B}"/>
              </a:ext>
            </a:extLst>
          </p:cNvPr>
          <p:cNvSpPr txBox="1"/>
          <p:nvPr/>
        </p:nvSpPr>
        <p:spPr>
          <a:xfrm>
            <a:off x="397087" y="2885784"/>
            <a:ext cx="110483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Heating BES system: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/>
              <a:t>13 ideal observation geometries were found.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EK Team recommends 2 observation geometries: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P-17 Edge observation of TNBI – 8B – possibly shared with MSE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P-14 Edge observation of TNBI – 7B </a:t>
            </a:r>
          </a:p>
        </p:txBody>
      </p:sp>
      <p:sp>
        <p:nvSpPr>
          <p:cNvPr id="8" name="Szövegdoboz 3">
            <a:extLst>
              <a:ext uri="{FF2B5EF4-FFF2-40B4-BE49-F238E27FC236}">
                <a16:creationId xmlns:a16="http://schemas.microsoft.com/office/drawing/2014/main" id="{ADA7898E-3AA6-48FC-A413-AF09AA16968B}"/>
              </a:ext>
            </a:extLst>
          </p:cNvPr>
          <p:cNvSpPr txBox="1"/>
          <p:nvPr/>
        </p:nvSpPr>
        <p:spPr>
          <a:xfrm>
            <a:off x="397086" y="4382734"/>
            <a:ext cx="11048321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The final and more detailed results are presented and publish at 32</a:t>
            </a:r>
            <a:r>
              <a:rPr lang="en-GB" sz="2000" b="1" baseline="30000" dirty="0"/>
              <a:t>nd</a:t>
            </a:r>
            <a:r>
              <a:rPr lang="en-GB" sz="2000" b="1" dirty="0"/>
              <a:t> SOFT:</a:t>
            </a:r>
          </a:p>
          <a:p>
            <a:r>
              <a:rPr lang="en-GB" sz="2000" b="1" dirty="0"/>
              <a:t>Asztalos et al. “</a:t>
            </a:r>
            <a:r>
              <a:rPr lang="en-US" sz="2000" b="1" dirty="0"/>
              <a:t>Feasibility of fluctuation BES measurements on JT-60SA” , </a:t>
            </a:r>
          </a:p>
        </p:txBody>
      </p:sp>
      <p:sp>
        <p:nvSpPr>
          <p:cNvPr id="9" name="Szövegdoboz 3">
            <a:extLst>
              <a:ext uri="{FF2B5EF4-FFF2-40B4-BE49-F238E27FC236}">
                <a16:creationId xmlns:a16="http://schemas.microsoft.com/office/drawing/2014/main" id="{ADA7898E-3AA6-48FC-A413-AF09AA16968B}"/>
              </a:ext>
            </a:extLst>
          </p:cNvPr>
          <p:cNvSpPr txBox="1"/>
          <p:nvPr/>
        </p:nvSpPr>
        <p:spPr>
          <a:xfrm>
            <a:off x="397086" y="5299792"/>
            <a:ext cx="11048321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Project plan and cost estimate for a turbulence imaging BES diagnostic</a:t>
            </a:r>
          </a:p>
        </p:txBody>
      </p:sp>
    </p:spTree>
    <p:extLst>
      <p:ext uri="{BB962C8B-B14F-4D97-AF65-F5344CB8AC3E}">
        <p14:creationId xmlns:p14="http://schemas.microsoft.com/office/powerpoint/2010/main" val="220678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843B81-792A-46AD-82EE-D17754240462}" vid="{0287F088-6E5E-4A04-8C4E-5F68CA9EB0B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266b29e-a045-4d0d-ba42-8468eda2255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A5200647F466340B38792547CB20F3E" ma:contentTypeVersion="13" ma:contentTypeDescription="Új dokumentum létrehozása." ma:contentTypeScope="" ma:versionID="8397a988c5ca06cbf1ca014fc8030c3e">
  <xsd:schema xmlns:xsd="http://www.w3.org/2001/XMLSchema" xmlns:xs="http://www.w3.org/2001/XMLSchema" xmlns:p="http://schemas.microsoft.com/office/2006/metadata/properties" xmlns:ns2="1266b29e-a045-4d0d-ba42-8468eda22558" xmlns:ns3="45efeced-5d3f-47f2-abdc-8aa444217caa" targetNamespace="http://schemas.microsoft.com/office/2006/metadata/properties" ma:root="true" ma:fieldsID="a58aee667a7473938d7d5c8865b5fe01" ns2:_="" ns3:_="">
    <xsd:import namespace="1266b29e-a045-4d0d-ba42-8468eda22558"/>
    <xsd:import namespace="45efeced-5d3f-47f2-abdc-8aa444217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6b29e-a045-4d0d-ba42-8468eda225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Láttamozási állapot" ma:internalName="L_x00e1_ttamoz_x00e1_si_x0020__x00e1_llapot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eced-5d3f-47f2-abdc-8aa444217c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3A2C5A-B9A1-4C0D-8DCC-FF101ECD3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88B1E1-6171-40A2-8078-526B6ED50D70}">
  <ds:schemaRefs>
    <ds:schemaRef ds:uri="http://purl.org/dc/terms/"/>
    <ds:schemaRef ds:uri="http://purl.org/dc/dcmitype/"/>
    <ds:schemaRef ds:uri="http://www.w3.org/XML/1998/namespace"/>
    <ds:schemaRef ds:uri="45efeced-5d3f-47f2-abdc-8aa444217caa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266b29e-a045-4d0d-ba42-8468eda22558"/>
  </ds:schemaRefs>
</ds:datastoreItem>
</file>

<file path=customXml/itemProps3.xml><?xml version="1.0" encoding="utf-8"?>
<ds:datastoreItem xmlns:ds="http://schemas.openxmlformats.org/officeDocument/2006/customXml" ds:itemID="{777DBFF3-5E83-4FA8-B187-237DB938D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6b29e-a045-4d0d-ba42-8468eda22558"/>
    <ds:schemaRef ds:uri="45efeced-5d3f-47f2-abdc-8aa444217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</TotalTime>
  <Words>986</Words>
  <Application>Microsoft Office PowerPoint</Application>
  <PresentationFormat>Szélesvásznú</PresentationFormat>
  <Paragraphs>188</Paragraphs>
  <Slides>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Arial Unicode MS</vt:lpstr>
      <vt:lpstr>Calibri</vt:lpstr>
      <vt:lpstr>Calibri Light</vt:lpstr>
      <vt:lpstr>CFLEN I+ Gulliver RM</vt:lpstr>
      <vt:lpstr>Office Theme</vt:lpstr>
      <vt:lpstr>Beam Emission Spectroscopy   Örs Asztalos, Gábor Anda, Dániel Dunai Miklós Vécsei, Sándor Zoletnik, Péter Balázs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Tomzi</dc:creator>
  <cp:lastModifiedBy>Dunai Dániel</cp:lastModifiedBy>
  <cp:revision>94</cp:revision>
  <dcterms:created xsi:type="dcterms:W3CDTF">2016-11-26T14:36:45Z</dcterms:created>
  <dcterms:modified xsi:type="dcterms:W3CDTF">2022-09-08T07:32:14Z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0x0101006A5200647F466340B38792547CB20F3E</vt:lpwstr>
  </property>
</Properties>
</file>