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sldIdLst>
    <p:sldId id="414" r:id="rId2"/>
    <p:sldId id="354" r:id="rId3"/>
    <p:sldId id="413" r:id="rId4"/>
    <p:sldId id="440" r:id="rId5"/>
    <p:sldId id="404" r:id="rId6"/>
    <p:sldId id="428" r:id="rId7"/>
    <p:sldId id="445" r:id="rId8"/>
    <p:sldId id="450" r:id="rId9"/>
    <p:sldId id="420" r:id="rId10"/>
    <p:sldId id="427" r:id="rId11"/>
    <p:sldId id="451" r:id="rId12"/>
    <p:sldId id="437" r:id="rId13"/>
    <p:sldId id="452" r:id="rId14"/>
    <p:sldId id="453" r:id="rId15"/>
    <p:sldId id="454" r:id="rId16"/>
    <p:sldId id="455" r:id="rId17"/>
    <p:sldId id="456" r:id="rId18"/>
    <p:sldId id="457" r:id="rId19"/>
  </p:sldIdLst>
  <p:sldSz cx="10691813" cy="7559675"/>
  <p:notesSz cx="7099300" cy="10234613"/>
  <p:defaultTextStyle>
    <a:defPPr>
      <a:defRPr lang="en-GB"/>
    </a:defPPr>
    <a:lvl1pPr algn="l" defTabSz="4489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89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89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89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894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9">
          <p15:clr>
            <a:srgbClr val="A4A3A4"/>
          </p15:clr>
        </p15:guide>
        <p15:guide id="2" pos="208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D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EEF6"/>
    <a:srgbClr val="3366FF"/>
    <a:srgbClr val="00B8FF"/>
    <a:srgbClr val="4F8E60"/>
    <a:srgbClr val="46685F"/>
    <a:srgbClr val="189775"/>
    <a:srgbClr val="CE5F32"/>
    <a:srgbClr val="800080"/>
    <a:srgbClr val="A50021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1142" autoAdjust="0"/>
  </p:normalViewPr>
  <p:slideViewPr>
    <p:cSldViewPr>
      <p:cViewPr varScale="1">
        <p:scale>
          <a:sx n="96" d="100"/>
          <a:sy n="96" d="100"/>
        </p:scale>
        <p:origin x="1686" y="516"/>
      </p:cViewPr>
      <p:guideLst>
        <p:guide orient="horz" pos="2174"/>
        <p:guide pos="284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3266" y="41"/>
      </p:cViewPr>
      <p:guideLst>
        <p:guide orient="horz" pos="2829"/>
        <p:guide pos="20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Tahoma" panose="020B0604030504040204" charset="0"/>
              </a:defRPr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Tahoma" panose="020B0604030504040204" charset="0"/>
              </a:defRPr>
            </a:lvl1pPr>
          </a:lstStyle>
          <a:p>
            <a:endParaRPr lang="de-DE" altLang="de-D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Tahoma" panose="020B0604030504040204" charset="0"/>
              </a:defRPr>
            </a:lvl1pPr>
          </a:lstStyle>
          <a:p>
            <a:endParaRPr lang="de-DE" altLang="de-DE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  <a:cs typeface="Tahoma" panose="020B0604030504040204" charset="0"/>
              </a:defRPr>
            </a:lvl1pPr>
          </a:lstStyle>
          <a:p>
            <a:fld id="{9E79331A-D564-4620-AE55-336A3A4F50E8}" type="slidenum">
              <a:rPr lang="de-DE" altLang="de-DE"/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48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96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150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053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244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posición de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50527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posición de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5269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posición de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93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170C46D0-E315-46FB-98A2-9923B42C29A5}" type="slidenum">
              <a:rPr lang="de-DE" altLang="de-DE"/>
              <a:t>2</a:t>
            </a:fld>
            <a:endParaRPr lang="de-DE" altLang="de-DE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017963" y="9721850"/>
            <a:ext cx="3074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buClrTx/>
              <a:buFontTx/>
              <a:buNone/>
            </a:pPr>
            <a:fld id="{DCC5E285-37BA-4790-8083-FCBDB48E8F26}" type="slidenum">
              <a:rPr lang="en-US" altLang="de-DE" sz="14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en-US" altLang="de-DE" sz="1400" dirty="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495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4BF63ED-2551-43F3-86A9-E7A6A4714CAD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55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3AD323D-506F-46C4-8A71-E1A66A594F82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57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0944129B-6FA3-4FAA-A669-E2768B9D53F4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021138" y="9721850"/>
            <a:ext cx="30591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0F4843DF-69FB-4FB2-8D19-D3F34D24F9B9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A5DA4ED6-75BF-454A-93A5-442AE67EBA00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021138" y="9721850"/>
            <a:ext cx="30670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E649DA61-22AE-4413-9344-AC34ADFA62A9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021138" y="9721850"/>
            <a:ext cx="306863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B7BBADFF-0263-4D58-952E-698FA51C2DE5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21138" y="9721850"/>
            <a:ext cx="30702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1BFB67AC-13F0-45BA-B107-F1654B2C7B2D}" type="slidenum">
              <a:rPr lang="de-DE" altLang="de-DE" sz="1200">
                <a:latin typeface="Times New Roman" panose="02020603050405020304" pitchFamily="16" charset="0"/>
                <a:cs typeface="DejaVu Sans" panose="020B0603030804020204" charset="0"/>
              </a:rPr>
              <a:t>2</a:t>
            </a:fld>
            <a:endParaRPr lang="de-DE" altLang="de-DE" sz="1200">
              <a:latin typeface="Times New Roman" panose="02020603050405020304" pitchFamily="16" charset="0"/>
              <a:cs typeface="DejaVu Sans" panose="020B0603030804020204" charset="0"/>
            </a:endParaRPr>
          </a:p>
        </p:txBody>
      </p:sp>
      <p:sp>
        <p:nvSpPr>
          <p:cNvPr id="38922" name="Rectangle 10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5025" y="766763"/>
            <a:ext cx="5427663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11200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posición de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posición de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marR="0" indent="0" algn="l" defTabSz="44894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tabLst/>
              <a:defRPr/>
            </a:pPr>
            <a:endParaRPr lang="es-E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1957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Marcador de posición de tex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s-E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931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335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62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59438" cy="4002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79331A-D564-4620-AE55-336A3A4F50E8}" type="slidenum">
              <a:rPr lang="de-DE" altLang="de-DE" smtClean="0"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150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15487" cy="1255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000" y="301625"/>
            <a:ext cx="2403475" cy="645001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59612" cy="6450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 userDrawn="1"/>
        </p:nvSpPr>
        <p:spPr bwMode="auto">
          <a:xfrm>
            <a:off x="1097434" y="147860"/>
            <a:ext cx="9615487" cy="67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2pPr>
            <a:lvl3pPr marL="1143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3pPr>
            <a:lvl4pPr marL="1600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4pPr>
            <a:lvl5pPr marL="20574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5pPr>
            <a:lvl6pPr marL="25146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6pPr>
            <a:lvl7pPr marL="29718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7pPr>
            <a:lvl8pPr marL="3429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8pPr>
            <a:lvl9pPr marL="3886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9pPr>
          </a:lstStyle>
          <a:p>
            <a:pPr hangingPunct="1"/>
            <a:r>
              <a:rPr lang="en-US" kern="0"/>
              <a:t>Click to edit Master title style</a:t>
            </a:r>
            <a:endParaRPr lang="de-DE" kern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41450" y="147860"/>
            <a:ext cx="8064896" cy="67964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50" y="147860"/>
            <a:ext cx="8064896" cy="67964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/>
          <p:nvPr userDrawn="1"/>
        </p:nvSpPr>
        <p:spPr bwMode="auto">
          <a:xfrm>
            <a:off x="1097434" y="147860"/>
            <a:ext cx="9615487" cy="67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2pPr>
            <a:lvl3pPr marL="1143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3pPr>
            <a:lvl4pPr marL="1600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4pPr>
            <a:lvl5pPr marL="20574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5pPr>
            <a:lvl6pPr marL="25146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6pPr>
            <a:lvl7pPr marL="29718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7pPr>
            <a:lvl8pPr marL="3429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8pPr>
            <a:lvl9pPr marL="3886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9pPr>
          </a:lstStyle>
          <a:p>
            <a:pPr hangingPunct="1"/>
            <a:endParaRPr lang="de-DE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41450" y="147860"/>
            <a:ext cx="8064896" cy="67964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075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138" y="1768475"/>
            <a:ext cx="4732337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41450" y="147860"/>
            <a:ext cx="8064896" cy="67964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1450" y="147860"/>
            <a:ext cx="8064896" cy="67964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41450" y="147860"/>
            <a:ext cx="8064896" cy="67964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 userDrawn="1"/>
        </p:nvSpPr>
        <p:spPr bwMode="auto">
          <a:xfrm>
            <a:off x="357188" y="123825"/>
            <a:ext cx="98694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noProof="0"/>
          </a:p>
        </p:txBody>
      </p:sp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357188" y="7156450"/>
            <a:ext cx="98694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noProof="0"/>
          </a:p>
        </p:txBody>
      </p:sp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357188" y="899517"/>
            <a:ext cx="98694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noProof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460375" y="7192963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de-DE" sz="1400" noProof="0" smtClean="0">
                <a:ea typeface="msgothic" charset="0"/>
                <a:cs typeface="msgothic" charset="0"/>
              </a:rPr>
              <a:t>D. Carralero et al.</a:t>
            </a:r>
            <a:endParaRPr lang="en-US" altLang="de-DE" sz="1400" noProof="0">
              <a:ea typeface="msgothic" charset="0"/>
              <a:cs typeface="msgothic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" y="7192963"/>
            <a:ext cx="1069181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marL="0" marR="0" indent="0" algn="ctr" defTabSz="44894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en-US" altLang="de-DE" sz="1400" noProof="0" smtClean="0">
                <a:ea typeface="msgothic" charset="0"/>
                <a:cs typeface="msgothic" charset="0"/>
              </a:rPr>
              <a:t> 9</a:t>
            </a:r>
            <a:r>
              <a:rPr lang="en-US" altLang="de-DE" sz="1400" baseline="30000" noProof="0" smtClean="0">
                <a:ea typeface="msgothic" charset="0"/>
                <a:cs typeface="msgothic" charset="0"/>
              </a:rPr>
              <a:t>th</a:t>
            </a:r>
            <a:r>
              <a:rPr lang="en-US" altLang="de-DE" sz="1400" noProof="0" smtClean="0">
                <a:ea typeface="msgothic" charset="0"/>
                <a:cs typeface="msgothic" charset="0"/>
              </a:rPr>
              <a:t> WPSA PPM, 8-IX-2022, Budapest</a:t>
            </a:r>
            <a:endParaRPr lang="en-US" altLang="de-DE" sz="1400" noProof="0" dirty="0">
              <a:ea typeface="msgothic" charset="0"/>
              <a:cs typeface="msgothic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376363" y="2514600"/>
            <a:ext cx="1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15487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520" rIns="0" bIns="0" numCol="1" anchor="t" anchorCtr="0" compatLnSpc="1"/>
          <a:lstStyle/>
          <a:p>
            <a:pPr lvl="0"/>
            <a:r>
              <a:rPr lang="en-US" altLang="de-DE" noProof="0" smtClean="0"/>
              <a:t>Click to edit the outline text format</a:t>
            </a:r>
          </a:p>
          <a:p>
            <a:pPr lvl="1"/>
            <a:r>
              <a:rPr lang="en-US" altLang="de-DE" noProof="0" smtClean="0"/>
              <a:t>Second Outline Level</a:t>
            </a:r>
          </a:p>
          <a:p>
            <a:pPr lvl="2"/>
            <a:r>
              <a:rPr lang="en-US" altLang="de-DE" noProof="0" smtClean="0"/>
              <a:t>Third Outline Level</a:t>
            </a:r>
          </a:p>
          <a:p>
            <a:pPr lvl="3"/>
            <a:r>
              <a:rPr lang="en-US" altLang="de-DE" noProof="0" smtClean="0"/>
              <a:t>Fourth Outline Level</a:t>
            </a:r>
          </a:p>
          <a:p>
            <a:pPr lvl="4"/>
            <a:r>
              <a:rPr lang="en-US" altLang="de-DE" noProof="0" smtClean="0"/>
              <a:t>Fifth Outline Level</a:t>
            </a:r>
          </a:p>
          <a:p>
            <a:pPr lvl="4"/>
            <a:r>
              <a:rPr lang="en-US" altLang="de-DE" noProof="0" smtClean="0"/>
              <a:t>Sixth Outline Level</a:t>
            </a:r>
          </a:p>
          <a:p>
            <a:pPr lvl="4"/>
            <a:r>
              <a:rPr lang="en-US" altLang="de-DE" noProof="0" smtClean="0"/>
              <a:t>Seventh Outline Level</a:t>
            </a:r>
          </a:p>
          <a:p>
            <a:pPr lvl="4"/>
            <a:r>
              <a:rPr lang="en-US" altLang="de-DE" noProof="0" smtClean="0"/>
              <a:t>Eighth Outline Level</a:t>
            </a:r>
          </a:p>
          <a:p>
            <a:pPr lvl="4"/>
            <a:r>
              <a:rPr lang="en-US" altLang="de-DE" noProof="0" smtClean="0"/>
              <a:t>Ninth Outline Level</a:t>
            </a:r>
            <a:endParaRPr lang="en-US" altLang="de-DE" noProof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5"/>
          <a:srcRect r="51164" b="5412"/>
          <a:stretch>
            <a:fillRect/>
          </a:stretch>
        </p:blipFill>
        <p:spPr>
          <a:xfrm>
            <a:off x="6005672" y="208464"/>
            <a:ext cx="2641482" cy="648073"/>
          </a:xfrm>
          <a:prstGeom prst="rect">
            <a:avLst/>
          </a:prstGeom>
        </p:spPr>
      </p:pic>
      <p:sp>
        <p:nvSpPr>
          <p:cNvPr id="4" name="AutoShape 2" descr="Image result for asdex logo"/>
          <p:cNvSpPr>
            <a:spLocks noChangeAspect="1" noChangeArrowheads="1"/>
          </p:cNvSpPr>
          <p:nvPr userDrawn="1"/>
        </p:nvSpPr>
        <p:spPr bwMode="auto">
          <a:xfrm>
            <a:off x="155575" y="-10207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noProof="0"/>
          </a:p>
        </p:txBody>
      </p:sp>
      <p:sp>
        <p:nvSpPr>
          <p:cNvPr id="5" name="AutoShape 4" descr="Image result for asdex logo"/>
          <p:cNvSpPr>
            <a:spLocks noChangeAspect="1" noChangeArrowheads="1"/>
          </p:cNvSpPr>
          <p:nvPr userDrawn="1"/>
        </p:nvSpPr>
        <p:spPr bwMode="auto">
          <a:xfrm>
            <a:off x="307975" y="-8683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noProof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87" y="169034"/>
            <a:ext cx="790063" cy="69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Owncloud\Presentaciones\2019\WPSA Sevilla\aug_white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24" y="192088"/>
            <a:ext cx="738230" cy="65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2pPr>
      <a:lvl3pPr marL="11430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3pPr>
      <a:lvl4pPr marL="16002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4pPr>
      <a:lvl5pPr marL="20574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5pPr>
      <a:lvl6pPr marL="25146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6pPr>
      <a:lvl7pPr marL="29718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7pPr>
      <a:lvl8pPr marL="34290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8pPr>
      <a:lvl9pPr marL="3886200" indent="-228600" algn="l" defTabSz="448945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Calibri" panose="020F0502020204030204" charset="0"/>
          <a:ea typeface="msgothic" charset="0"/>
          <a:cs typeface="msgothic" charset="0"/>
        </a:defRPr>
      </a:lvl9pPr>
    </p:titleStyle>
    <p:bodyStyle>
      <a:lvl1pPr marL="342900" indent="-342900" algn="l" defTabSz="448945" rtl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chemeClr val="bg1">
            <a:lumMod val="50000"/>
          </a:schemeClr>
        </a:buClr>
        <a:buSzPct val="90000"/>
        <a:buFont typeface="Wingdings 2" panose="05020102010507070707" pitchFamily="18" charset="2"/>
        <a:buChar char="¡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8945" rtl="0" fontAlgn="base" hangingPunct="0">
        <a:lnSpc>
          <a:spcPct val="83000"/>
        </a:lnSpc>
        <a:spcBef>
          <a:spcPct val="0"/>
        </a:spcBef>
        <a:spcAft>
          <a:spcPts val="1140"/>
        </a:spcAft>
        <a:buClr>
          <a:srgbClr val="3366FF"/>
        </a:buClr>
        <a:buSzPct val="100000"/>
        <a:buFont typeface="Wingdings" panose="05000000000000000000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8945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8945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8945" rtl="0" fontAlgn="base" hangingPunct="0">
        <a:lnSpc>
          <a:spcPct val="8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8945" rtl="0" fontAlgn="base" hangingPunct="0">
        <a:lnSpc>
          <a:spcPct val="8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8945" rtl="0" fontAlgn="base" hangingPunct="0">
        <a:lnSpc>
          <a:spcPct val="8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8945" rtl="0" fontAlgn="base" hangingPunct="0">
        <a:lnSpc>
          <a:spcPct val="8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8945" rtl="0" fontAlgn="base" hangingPunct="0">
        <a:lnSpc>
          <a:spcPct val="8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370" y="1907629"/>
            <a:ext cx="9649072" cy="4032448"/>
          </a:xfrm>
        </p:spPr>
        <p:txBody>
          <a:bodyPr/>
          <a:lstStyle/>
          <a:p>
            <a:pPr algn="ctr"/>
            <a:r>
              <a:rPr lang="en-US" sz="2800" b="1" dirty="0" smtClean="0"/>
              <a:t>Doppler </a:t>
            </a:r>
            <a:r>
              <a:rPr lang="en-US" sz="2800" b="1" dirty="0"/>
              <a:t>reflectometer </a:t>
            </a:r>
            <a:r>
              <a:rPr lang="en-US" sz="2800" b="1" dirty="0" smtClean="0"/>
              <a:t>in </a:t>
            </a:r>
            <a:r>
              <a:rPr lang="en-US" sz="2800" b="1" dirty="0"/>
              <a:t>the JT-60SA </a:t>
            </a:r>
            <a:r>
              <a:rPr lang="en-US" sz="2800" b="1" dirty="0" smtClean="0"/>
              <a:t>tokamak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smtClean="0"/>
              <a:t>Status Report</a:t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/>
              <a:t/>
            </a:r>
            <a:br>
              <a:rPr lang="en-US" sz="2800" b="1"/>
            </a:br>
            <a:r>
              <a:rPr lang="en-US" i="1"/>
              <a:t>D. </a:t>
            </a:r>
            <a:r>
              <a:rPr lang="en-US" i="1" smtClean="0"/>
              <a:t>Carralero</a:t>
            </a:r>
            <a:r>
              <a:rPr lang="en-US" i="1" baseline="30000" smtClean="0"/>
              <a:t>1</a:t>
            </a:r>
            <a:r>
              <a:rPr lang="en-US" i="1" smtClean="0"/>
              <a:t>, </a:t>
            </a:r>
            <a:r>
              <a:rPr lang="en-US" i="1"/>
              <a:t>T. </a:t>
            </a:r>
            <a:r>
              <a:rPr lang="en-US" i="1" smtClean="0"/>
              <a:t>Happel</a:t>
            </a:r>
            <a:r>
              <a:rPr lang="en-US" i="1" baseline="30000" smtClean="0"/>
              <a:t>2</a:t>
            </a:r>
            <a:r>
              <a:rPr lang="en-US" i="1" smtClean="0"/>
              <a:t>, </a:t>
            </a:r>
            <a:r>
              <a:rPr lang="en-US" i="1"/>
              <a:t>T. </a:t>
            </a:r>
            <a:r>
              <a:rPr lang="en-US" i="1" smtClean="0"/>
              <a:t>Estrada</a:t>
            </a:r>
            <a:r>
              <a:rPr lang="en-US" i="1" baseline="30000" smtClean="0"/>
              <a:t>1</a:t>
            </a:r>
            <a:r>
              <a:rPr lang="en-US" i="1" smtClean="0"/>
              <a:t>, </a:t>
            </a:r>
            <a:r>
              <a:rPr lang="en-US" i="1"/>
              <a:t>T. </a:t>
            </a:r>
            <a:r>
              <a:rPr lang="en-US" i="1" smtClean="0"/>
              <a:t>Tokuzawa</a:t>
            </a:r>
            <a:r>
              <a:rPr lang="en-US" i="1" baseline="30000" smtClean="0"/>
              <a:t>3,4</a:t>
            </a:r>
            <a:r>
              <a:rPr lang="en-US" i="1" smtClean="0"/>
              <a:t>, </a:t>
            </a:r>
            <a:r>
              <a:rPr lang="en-US" i="1"/>
              <a:t>J. </a:t>
            </a:r>
            <a:r>
              <a:rPr lang="en-US" i="1" smtClean="0"/>
              <a:t>Martínez</a:t>
            </a:r>
            <a:r>
              <a:rPr lang="en-US" i="1" baseline="30000" smtClean="0"/>
              <a:t>1</a:t>
            </a:r>
            <a:r>
              <a:rPr lang="en-US" i="1" smtClean="0"/>
              <a:t>, </a:t>
            </a:r>
            <a:r>
              <a:rPr lang="en-US" i="1"/>
              <a:t>E. de la </a:t>
            </a:r>
            <a:r>
              <a:rPr lang="en-US" i="1" smtClean="0"/>
              <a:t>Luna</a:t>
            </a:r>
            <a:r>
              <a:rPr lang="en-US" i="1" baseline="30000" smtClean="0"/>
              <a:t>1</a:t>
            </a:r>
            <a:r>
              <a:rPr lang="en-US" i="1" smtClean="0"/>
              <a:t>, A. Cappa</a:t>
            </a:r>
            <a:r>
              <a:rPr lang="en-US" i="1" baseline="30000" smtClean="0"/>
              <a:t>1</a:t>
            </a:r>
            <a:r>
              <a:rPr lang="en-US" i="1" smtClean="0"/>
              <a:t>, </a:t>
            </a:r>
            <a:r>
              <a:rPr lang="en-US" i="1"/>
              <a:t>J. </a:t>
            </a:r>
            <a:r>
              <a:rPr lang="en-US" i="1" smtClean="0"/>
              <a:t>García</a:t>
            </a:r>
            <a:r>
              <a:rPr lang="en-US" i="1" baseline="30000" smtClean="0"/>
              <a:t>5</a:t>
            </a:r>
            <a:br>
              <a:rPr lang="en-US" i="1" baseline="30000" smtClean="0"/>
            </a:br>
            <a:r>
              <a:rPr lang="en-US" i="1" baseline="30000" smtClean="0"/>
              <a:t/>
            </a:r>
            <a:br>
              <a:rPr lang="en-US" i="1" baseline="30000" smtClean="0"/>
            </a:br>
            <a:r>
              <a:rPr lang="en-US" i="1" smtClean="0"/>
              <a:t> </a:t>
            </a:r>
            <a:r>
              <a:rPr lang="en-US" i="1"/>
              <a:t/>
            </a:r>
            <a:br>
              <a:rPr lang="en-US" i="1"/>
            </a:br>
            <a:r>
              <a:rPr lang="en-US" i="1" baseline="30000" smtClean="0"/>
              <a:t>1</a:t>
            </a:r>
            <a:r>
              <a:rPr lang="en-US" i="1" smtClean="0"/>
              <a:t>Laboratorio </a:t>
            </a:r>
            <a:r>
              <a:rPr lang="en-US" i="1"/>
              <a:t>Nacional de Fusi´on. CIEMAT, Madrid 28040, Spain</a:t>
            </a:r>
            <a:br>
              <a:rPr lang="en-US" i="1"/>
            </a:br>
            <a:r>
              <a:rPr lang="en-US" i="1" baseline="30000" smtClean="0"/>
              <a:t>2</a:t>
            </a:r>
            <a:r>
              <a:rPr lang="en-US" i="1" smtClean="0"/>
              <a:t>Max-Planck-Institut </a:t>
            </a:r>
            <a:r>
              <a:rPr lang="en-US" i="1"/>
              <a:t>für Plasmaphysik, Garching, D-85748, Germany</a:t>
            </a:r>
            <a:br>
              <a:rPr lang="en-US" i="1"/>
            </a:br>
            <a:r>
              <a:rPr lang="en-US" i="1" baseline="30000" smtClean="0"/>
              <a:t>3</a:t>
            </a:r>
            <a:r>
              <a:rPr lang="en-US" i="1" smtClean="0"/>
              <a:t>National </a:t>
            </a:r>
            <a:r>
              <a:rPr lang="en-US" i="1"/>
              <a:t>Institute for Fusion Science, 322-6 Oroshi-cho, Toki 509-5292, Japan</a:t>
            </a:r>
            <a:br>
              <a:rPr lang="en-US" i="1"/>
            </a:br>
            <a:r>
              <a:rPr lang="en-US" i="1" baseline="30000" smtClean="0"/>
              <a:t>4</a:t>
            </a:r>
            <a:r>
              <a:rPr lang="en-US" i="1" smtClean="0"/>
              <a:t>SOKENDAI</a:t>
            </a:r>
            <a:r>
              <a:rPr lang="en-US" i="1"/>
              <a:t>, 322-6 Oroshi-cho, Toki 509-5292, </a:t>
            </a:r>
            <a:r>
              <a:rPr lang="en-US" i="1" smtClean="0"/>
              <a:t>Japan</a:t>
            </a:r>
            <a:br>
              <a:rPr lang="en-US" i="1" smtClean="0"/>
            </a:br>
            <a:r>
              <a:rPr lang="en-US" i="1" baseline="30000" smtClean="0"/>
              <a:t>5</a:t>
            </a:r>
            <a:r>
              <a:rPr lang="en-US" i="1" smtClean="0"/>
              <a:t>CEA</a:t>
            </a:r>
            <a:r>
              <a:rPr lang="en-US" i="1"/>
              <a:t>, Institute for Magnetic Fusion Research, Saint-Paul-Lez-Durance 13108, France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/>
              <a:t/>
            </a:r>
            <a:br>
              <a:rPr lang="de-DE" b="1"/>
            </a:br>
            <a:r>
              <a:rPr lang="en-US" i="1" dirty="0"/>
              <a:t/>
            </a:r>
            <a:br>
              <a:rPr lang="en-US" i="1" dirty="0"/>
            </a:b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2222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"/>
          <p:cNvSpPr txBox="1"/>
          <p:nvPr/>
        </p:nvSpPr>
        <p:spPr>
          <a:xfrm>
            <a:off x="303723" y="3964331"/>
            <a:ext cx="9917707" cy="383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MVS,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improved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designs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have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been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considered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most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relevant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b="1" dirty="0">
                <a:solidFill>
                  <a:schemeClr val="tx1"/>
                </a:solidFill>
                <a:latin typeface="+mj-lt"/>
              </a:rPr>
              <a:t>“</a:t>
            </a:r>
            <a:r>
              <a:rPr lang="es-ES" altLang="en-US" sz="2000" b="1" dirty="0" err="1">
                <a:solidFill>
                  <a:schemeClr val="tx1"/>
                </a:solidFill>
                <a:latin typeface="+mj-lt"/>
              </a:rPr>
              <a:t>baseline</a:t>
            </a:r>
            <a:r>
              <a:rPr lang="es-ES" altLang="en-US" sz="2000" b="1" dirty="0">
                <a:solidFill>
                  <a:schemeClr val="tx1"/>
                </a:solidFill>
                <a:latin typeface="+mj-lt"/>
              </a:rPr>
              <a:t>”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design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which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capable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of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covering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full k</a:t>
            </a:r>
            <a:r>
              <a:rPr lang="es-ES" altLang="en-US" sz="2000" baseline="-25000" dirty="0">
                <a:solidFill>
                  <a:schemeClr val="tx1"/>
                </a:solidFill>
                <a:latin typeface="+mj-lt"/>
              </a:rPr>
              <a:t>⊥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altLang="en-US" sz="2000" dirty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ranges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just"/>
            <a:endParaRPr lang="es-E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Second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directional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coupler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allow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simultaneous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X &amp; O-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mode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operation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Best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polarization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V &amp; E/W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reflectometers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can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selected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remotely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depending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on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scenario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S" altLang="en-US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baseline="300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steerable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mirror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used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to control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launching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angle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. DR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can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selected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allowing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measurement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wavenumber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spectra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The baseline design is not significantly more expensive than the MVS, but requires access to the whole 700-400 mm space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S" altLang="en-US" sz="4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Most likely the whole space wouldn´t be needed. Flexible solutions, involving </a:t>
            </a:r>
            <a:r>
              <a:rPr lang="en-US" altLang="en-US" dirty="0" err="1" smtClean="0">
                <a:solidFill>
                  <a:schemeClr val="tx1"/>
                </a:solidFill>
                <a:latin typeface="+mj-lt"/>
              </a:rPr>
              <a:t>aditional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 diagnostics, continuation of light guides would be possible</a:t>
            </a:r>
            <a:r>
              <a:rPr lang="en-US" altLang="en-US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1800" baseline="30000" dirty="0" smtClean="0">
              <a:solidFill>
                <a:schemeClr val="tx1"/>
              </a:solidFill>
            </a:endParaRPr>
          </a:p>
          <a:p>
            <a:pPr algn="just"/>
            <a:endParaRPr lang="es-E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smtClean="0"/>
              <a:t>Conceptual design: Baseline</a:t>
            </a:r>
            <a:endParaRPr lang="es-ES" altLang="en-US" dirty="0"/>
          </a:p>
        </p:txBody>
      </p:sp>
      <p:sp>
        <p:nvSpPr>
          <p:cNvPr id="5" name="AutoShape 2" descr="blob:https://web.telegram.org/9bdbde79-f604-4a88-b898-3475ff29a6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blob:https://web.telegram.org/9bdbde79-f604-4a88-b898-3475ff29a6a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図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37394" y="1066775"/>
            <a:ext cx="2138679" cy="2785070"/>
          </a:xfrm>
          <a:prstGeom prst="rect">
            <a:avLst/>
          </a:prstGeom>
        </p:spPr>
      </p:pic>
      <p:sp>
        <p:nvSpPr>
          <p:cNvPr id="76" name="75 Rectángulo"/>
          <p:cNvSpPr/>
          <p:nvPr/>
        </p:nvSpPr>
        <p:spPr>
          <a:xfrm>
            <a:off x="2969642" y="3416744"/>
            <a:ext cx="1944216" cy="57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/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Port </a:t>
            </a:r>
            <a:r>
              <a:rPr lang="es-ES" sz="1400" b="1" dirty="0" err="1" smtClean="0">
                <a:solidFill>
                  <a:schemeClr val="tx1"/>
                </a:solidFill>
                <a:latin typeface="+mj-lt"/>
              </a:rPr>
              <a:t>plug</a:t>
            </a:r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1703466" y="2832122"/>
            <a:ext cx="864096" cy="727376"/>
          </a:xfrm>
          <a:prstGeom prst="roundRect">
            <a:avLst/>
          </a:prstGeom>
          <a:solidFill>
            <a:srgbClr val="92D050">
              <a:alpha val="38000"/>
            </a:srgb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894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5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22906"/>
              </p:ext>
            </p:extLst>
          </p:nvPr>
        </p:nvGraphicFramePr>
        <p:xfrm>
          <a:off x="3185666" y="1080318"/>
          <a:ext cx="7035764" cy="2771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086860808"/>
                    </a:ext>
                  </a:extLst>
                </a:gridCol>
                <a:gridCol w="2293746">
                  <a:extLst>
                    <a:ext uri="{9D8B030D-6E8A-4147-A177-3AD203B41FA5}">
                      <a16:colId xmlns:a16="http://schemas.microsoft.com/office/drawing/2014/main" val="2940275278"/>
                    </a:ext>
                  </a:extLst>
                </a:gridCol>
                <a:gridCol w="2650932">
                  <a:extLst>
                    <a:ext uri="{9D8B030D-6E8A-4147-A177-3AD203B41FA5}">
                      <a16:colId xmlns:a16="http://schemas.microsoft.com/office/drawing/2014/main" val="3102682339"/>
                    </a:ext>
                  </a:extLst>
                </a:gridCol>
                <a:gridCol w="866950">
                  <a:extLst>
                    <a:ext uri="{9D8B030D-6E8A-4147-A177-3AD203B41FA5}">
                      <a16:colId xmlns:a16="http://schemas.microsoft.com/office/drawing/2014/main" val="948256159"/>
                    </a:ext>
                  </a:extLst>
                </a:gridCol>
              </a:tblGrid>
              <a:tr h="262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Scenario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Features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 components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Cost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394529"/>
                  </a:ext>
                </a:extLst>
              </a:tr>
              <a:tr h="787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Minimum </a:t>
                      </a:r>
                      <a:r>
                        <a:rPr lang="en-US" sz="1400" smtClean="0">
                          <a:effectLst/>
                        </a:rPr>
                        <a:t>Viable System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V&amp;W bands, single polarization. Fixed launching angle.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reflectometers+ DAQ systems, 1 coupler, 1 set of antenna+mirrors.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190 k€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226335"/>
                  </a:ext>
                </a:extLst>
              </a:tr>
              <a:tr h="643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V&amp;W bands polarized in O or X mode. Steering launching angle.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coupler, steering components.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 k€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528683"/>
                  </a:ext>
                </a:extLst>
              </a:tr>
              <a:tr h="429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Extended 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Additional reflectometer for correlation studies.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reflectometer+DAQ.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 k€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816301"/>
                  </a:ext>
                </a:extLst>
              </a:tr>
              <a:tr h="647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Extended 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Additional DR system in remote port for long range correlations.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reflectometer+DAQ, 1 coupler, 1 set of antenna+mirrors, steering components.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 k€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46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1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smtClean="0"/>
              <a:t>Conceptual design: Japanese proposal</a:t>
            </a:r>
            <a:endParaRPr lang="es-ES" altLang="en-US" dirty="0"/>
          </a:p>
        </p:txBody>
      </p:sp>
      <p:pic>
        <p:nvPicPr>
          <p:cNvPr id="5" name="図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37394" y="1066775"/>
            <a:ext cx="2138679" cy="2785070"/>
          </a:xfrm>
          <a:prstGeom prst="rect">
            <a:avLst/>
          </a:prstGeom>
        </p:spPr>
      </p:pic>
      <p:sp>
        <p:nvSpPr>
          <p:cNvPr id="6" name="6 Elipse"/>
          <p:cNvSpPr/>
          <p:nvPr/>
        </p:nvSpPr>
        <p:spPr bwMode="auto">
          <a:xfrm>
            <a:off x="2158504" y="2987749"/>
            <a:ext cx="595114" cy="6469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894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31843507-61D2-96BB-4BCE-ADA34D495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3818" y="683493"/>
            <a:ext cx="5904656" cy="3927433"/>
          </a:xfrm>
          <a:prstGeom prst="rect">
            <a:avLst/>
          </a:prstGeom>
        </p:spPr>
      </p:pic>
      <p:pic>
        <p:nvPicPr>
          <p:cNvPr id="8" name="図 29">
            <a:extLst>
              <a:ext uri="{FF2B5EF4-FFF2-40B4-BE49-F238E27FC236}">
                <a16:creationId xmlns:a16="http://schemas.microsoft.com/office/drawing/2014/main" id="{87AF89CB-F598-9B49-8A67-EA60C3D5A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650" y="2626767"/>
            <a:ext cx="2232248" cy="122507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TextBox 12"/>
          <p:cNvSpPr txBox="1"/>
          <p:nvPr/>
        </p:nvSpPr>
        <p:spPr>
          <a:xfrm>
            <a:off x="303723" y="4126980"/>
            <a:ext cx="9917707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parallel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conceptual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design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proposed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es-ES" altLang="en-US" sz="2000" i="1" dirty="0" smtClean="0">
                <a:solidFill>
                  <a:schemeClr val="tx1"/>
                </a:solidFill>
                <a:latin typeface="+mj-lt"/>
              </a:rPr>
              <a:t>D. Carralero et al. FED 2021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, a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complementary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proposal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being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developed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T.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Tokuzawa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:</a:t>
            </a:r>
            <a:endParaRPr lang="es-ES" altLang="en-US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multifrequency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bistatic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system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using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O-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mode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MW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in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Q/V band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would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used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double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comb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concept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developed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being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tested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in LHD (</a:t>
            </a:r>
            <a:r>
              <a:rPr lang="es-ES" altLang="en-US" i="1" dirty="0" smtClean="0">
                <a:solidFill>
                  <a:schemeClr val="tx1"/>
                </a:solidFill>
                <a:latin typeface="+mj-lt"/>
              </a:rPr>
              <a:t>T. </a:t>
            </a:r>
            <a:r>
              <a:rPr lang="es-ES" altLang="en-US" i="1" dirty="0" err="1" smtClean="0">
                <a:solidFill>
                  <a:schemeClr val="tx1"/>
                </a:solidFill>
                <a:latin typeface="+mj-lt"/>
              </a:rPr>
              <a:t>Tokuzawa</a:t>
            </a:r>
            <a:r>
              <a:rPr lang="es-ES" altLang="en-US" i="1" dirty="0" smtClean="0">
                <a:solidFill>
                  <a:schemeClr val="tx1"/>
                </a:solidFill>
                <a:latin typeface="+mj-lt"/>
              </a:rPr>
              <a:t> et al., </a:t>
            </a:r>
            <a:r>
              <a:rPr lang="es-ES" altLang="en-US" i="1" dirty="0" err="1" smtClean="0">
                <a:solidFill>
                  <a:schemeClr val="tx1"/>
                </a:solidFill>
                <a:latin typeface="+mj-lt"/>
              </a:rPr>
              <a:t>Appl</a:t>
            </a:r>
            <a:r>
              <a:rPr lang="es-ES" altLang="en-US" i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s-ES" altLang="en-US" i="1" dirty="0" err="1" smtClean="0">
                <a:solidFill>
                  <a:schemeClr val="tx1"/>
                </a:solidFill>
                <a:latin typeface="+mj-lt"/>
              </a:rPr>
              <a:t>Sci</a:t>
            </a:r>
            <a:r>
              <a:rPr lang="es-ES" altLang="en-US" i="1" dirty="0" smtClean="0">
                <a:solidFill>
                  <a:schemeClr val="tx1"/>
                </a:solidFill>
                <a:latin typeface="+mj-lt"/>
              </a:rPr>
              <a:t>. 2022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This system would allow simultaneous </a:t>
            </a:r>
            <a:r>
              <a:rPr lang="es-ES" altLang="en-US" dirty="0">
                <a:solidFill>
                  <a:schemeClr val="tx1"/>
                </a:solidFill>
                <a:latin typeface="+mn-lt"/>
              </a:rPr>
              <a:t>u</a:t>
            </a:r>
            <a:r>
              <a:rPr lang="es-ES" altLang="en-US" baseline="-25000" dirty="0" smtClean="0">
                <a:solidFill>
                  <a:schemeClr val="tx1"/>
                </a:solidFill>
              </a:rPr>
              <a:t>⊥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fluctuation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>
                <a:solidFill>
                  <a:schemeClr val="tx1"/>
                </a:solidFill>
                <a:latin typeface="+mj-lt"/>
              </a:rPr>
              <a:t>amplitude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measurements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in multiple radial locations at the SOL and edge of JT60-SA.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Currently, 3D simulations are being carried out in order to design the antennae.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Current design would fit in one of the 200 mm port plugs: compatible with MVD. In the baseline scenario, both concepts could be combined to provide a complete coverage of the plasma.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1800" baseline="30000" dirty="0" smtClean="0">
              <a:solidFill>
                <a:schemeClr val="tx1"/>
              </a:solidFill>
            </a:endParaRPr>
          </a:p>
          <a:p>
            <a:pPr algn="just"/>
            <a:endParaRPr lang="es-E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5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5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dirty="0" err="1" smtClean="0"/>
              <a:t>Summary</a:t>
            </a:r>
            <a:endParaRPr lang="es-ES" altLang="en-US" dirty="0"/>
          </a:p>
        </p:txBody>
      </p:sp>
      <p:sp>
        <p:nvSpPr>
          <p:cNvPr id="5" name="AutoShape 2" descr="blob:https://web.telegram.org/9bdbde79-f604-4a88-b898-3475ff29a6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blob:https://web.telegram.org/9bdbde79-f604-4a88-b898-3475ff29a6a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TextBox 12"/>
          <p:cNvSpPr txBox="1"/>
          <p:nvPr/>
        </p:nvSpPr>
        <p:spPr>
          <a:xfrm>
            <a:off x="303723" y="1213768"/>
            <a:ext cx="9917707" cy="494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feasibility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study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has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been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recently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completed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proposal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of a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Doppler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reflectometry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system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es-ES" alt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JT-60SA.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main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conclusions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smtClean="0">
                <a:solidFill>
                  <a:schemeClr val="tx1"/>
                </a:solidFill>
                <a:latin typeface="+mj-lt"/>
              </a:rPr>
              <a:t>are:</a:t>
            </a:r>
          </a:p>
          <a:p>
            <a:pPr algn="just"/>
            <a:endParaRPr lang="es-ES" altLang="en-US" sz="80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Doppler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reflectometry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system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would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be a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very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relevant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diagnostic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accomplishment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JT-60SA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scientific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program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It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posible to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build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Doppler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reflectometer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in JT-60SA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capable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achieving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its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scientific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objectives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S" altLang="en-US" sz="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baseline="300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MVS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 can be built in a 200 mm. port plug. The cost stands in the 200 k€ range, but it would be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severly limited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 in the scope of the achievable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scientific program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baseline </a:t>
            </a:r>
            <a:r>
              <a:rPr lang="es-ES" altLang="en-US" b="1" err="1" smtClean="0">
                <a:solidFill>
                  <a:schemeClr val="tx1"/>
                </a:solidFill>
                <a:latin typeface="+mj-lt"/>
              </a:rPr>
              <a:t>design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would achieve the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full scientific 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program for a small price increment. However, it would require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b="1" dirty="0" err="1" smtClean="0">
                <a:solidFill>
                  <a:schemeClr val="tx1"/>
                </a:solidFill>
                <a:latin typeface="+mj-lt"/>
              </a:rPr>
              <a:t>fraction</a:t>
            </a:r>
            <a:r>
              <a:rPr lang="es-ES" altLang="en-US" b="1" dirty="0" smtClean="0">
                <a:solidFill>
                  <a:schemeClr val="tx1"/>
                </a:solidFill>
                <a:latin typeface="+mj-lt"/>
              </a:rPr>
              <a:t> of a horizontal </a:t>
            </a:r>
            <a:r>
              <a:rPr lang="es-ES" altLang="en-US" b="1" err="1" smtClean="0">
                <a:solidFill>
                  <a:schemeClr val="tx1"/>
                </a:solidFill>
                <a:latin typeface="+mj-lt"/>
              </a:rPr>
              <a:t>port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to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allocated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err="1" smtClean="0">
                <a:solidFill>
                  <a:schemeClr val="tx1"/>
                </a:solidFill>
                <a:latin typeface="+mj-lt"/>
              </a:rPr>
              <a:t>diagnostic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chemeClr val="tx1"/>
                </a:solidFill>
                <a:latin typeface="+mj-lt"/>
              </a:rPr>
              <a:t>A </a:t>
            </a:r>
            <a:r>
              <a:rPr lang="es-ES" altLang="en-US" b="1">
                <a:solidFill>
                  <a:schemeClr val="tx1"/>
                </a:solidFill>
                <a:latin typeface="+mj-lt"/>
              </a:rPr>
              <a:t>complementary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multifrequency edge-SOL design 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is being advanced by the japanese team.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mtClean="0">
                <a:solidFill>
                  <a:schemeClr val="tx1"/>
                </a:solidFill>
                <a:latin typeface="+mj-lt"/>
              </a:rPr>
              <a:t>The baseline design could be most likely </a:t>
            </a:r>
            <a:r>
              <a:rPr lang="es-ES" altLang="en-US" b="1" smtClean="0">
                <a:solidFill>
                  <a:schemeClr val="tx1"/>
                </a:solidFill>
                <a:latin typeface="+mj-lt"/>
              </a:rPr>
              <a:t>integrated with this and other similar diagnostics</a:t>
            </a:r>
            <a:r>
              <a:rPr lang="es-ES" altLang="en-US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6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1558356" y="5853143"/>
            <a:ext cx="7408440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alt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Thank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you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your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j-lt"/>
              </a:rPr>
              <a:t>attention</a:t>
            </a:r>
            <a:r>
              <a:rPr lang="es-ES" altLang="en-US" sz="2000" dirty="0" smtClean="0">
                <a:solidFill>
                  <a:schemeClr val="tx1"/>
                </a:solidFill>
                <a:latin typeface="+mj-lt"/>
              </a:rPr>
              <a:t>!</a:t>
            </a:r>
            <a:endParaRPr lang="es-ES" altLang="en-US" sz="1800" baseline="30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ES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arcador de posición de contenido 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5762" y="1169670"/>
            <a:ext cx="3172803" cy="41223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3230" y="7108190"/>
            <a:ext cx="5168265" cy="402590"/>
          </a:xfrm>
        </p:spPr>
        <p:txBody>
          <a:bodyPr/>
          <a:lstStyle/>
          <a:p>
            <a:pPr algn="r"/>
            <a:r>
              <a:rPr lang="en-GB" sz="100" u="sng" smtClean="0"/>
              <a:t>author</a:t>
            </a:r>
            <a:r>
              <a:rPr lang="en-GB" sz="100" smtClean="0"/>
              <a:t> | venue | date | place|</a:t>
            </a:r>
            <a:endParaRPr lang="en-GB" sz="100" dirty="0"/>
          </a:p>
        </p:txBody>
      </p:sp>
      <p:sp>
        <p:nvSpPr>
          <p:cNvPr id="37" name="TextBox 36"/>
          <p:cNvSpPr txBox="1"/>
          <p:nvPr/>
        </p:nvSpPr>
        <p:spPr>
          <a:xfrm>
            <a:off x="5954069" y="1258132"/>
            <a:ext cx="2539365" cy="469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5" b="1" smtClean="0">
                <a:solidFill>
                  <a:schemeClr val="bg1"/>
                </a:solidFill>
              </a:rPr>
              <a:t>P18-Horizontal</a:t>
            </a:r>
            <a:endParaRPr lang="en-US" sz="2645" b="1" dirty="0" smtClean="0">
              <a:solidFill>
                <a:schemeClr val="bg1"/>
              </a:solidFill>
            </a:endParaRPr>
          </a:p>
        </p:txBody>
      </p:sp>
      <p:sp>
        <p:nvSpPr>
          <p:cNvPr id="38" name="Título 4"/>
          <p:cNvSpPr>
            <a:spLocks noGrp="1"/>
          </p:cNvSpPr>
          <p:nvPr/>
        </p:nvSpPr>
        <p:spPr>
          <a:xfrm>
            <a:off x="308635" y="291370"/>
            <a:ext cx="8064896" cy="679649"/>
          </a:xfrm>
          <a:prstGeom prst="rect">
            <a:avLst/>
          </a:prstGeom>
        </p:spPr>
        <p:txBody>
          <a:bodyPr/>
          <a:lstStyle>
            <a:lvl1pPr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2pPr>
            <a:lvl3pPr marL="1143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3pPr>
            <a:lvl4pPr marL="1600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4pPr>
            <a:lvl5pPr marL="20574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5pPr>
            <a:lvl6pPr marL="25146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6pPr>
            <a:lvl7pPr marL="29718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7pPr>
            <a:lvl8pPr marL="3429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8pPr>
            <a:lvl9pPr marL="3886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ES" altLang="en-US" dirty="0" err="1" smtClean="0"/>
              <a:t>Preliminary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system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location</a:t>
            </a:r>
            <a:endParaRPr lang="es-ES" altLang="en-US" dirty="0"/>
          </a:p>
        </p:txBody>
      </p:sp>
      <p:sp>
        <p:nvSpPr>
          <p:cNvPr id="46" name="2 Marcador de contenido"/>
          <p:cNvSpPr>
            <a:spLocks noGrp="1"/>
          </p:cNvSpPr>
          <p:nvPr/>
        </p:nvSpPr>
        <p:spPr>
          <a:xfrm>
            <a:off x="7313930" y="5358439"/>
            <a:ext cx="2794635" cy="313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8520" rIns="0" bIns="0" numCol="1" anchor="t" anchorCtr="0" compatLnSpc="1"/>
          <a:lstStyle>
            <a:lvl1pPr marL="342900" indent="-3429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chemeClr val="bg1">
                  <a:lumMod val="50000"/>
                </a:schemeClr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1140"/>
              </a:spcAft>
              <a:buClr>
                <a:srgbClr val="3366FF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i="1" dirty="0" smtClean="0"/>
              <a:t>C. Sozzi, priv. comm., 2018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>
                <a:ea typeface="msgothic" charset="0"/>
                <a:cs typeface="msgothic" charset="0"/>
              </a:rPr>
              <a:t>7 / 11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484" y="5343008"/>
            <a:ext cx="10556006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Current uncertainties: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Launching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position for the DR.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Volume available for the diagnostic components outside the vacuum vessel.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Volume available for the diagnostic components inside the vacuum vessel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Mechanical/volumetric constrains associated to the shape of the port plug used to install the diagnostic.</a:t>
            </a:r>
            <a:endParaRPr lang="es-E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62" y="1169670"/>
            <a:ext cx="3960440" cy="42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/>
          <p:cNvSpPr>
            <a:spLocks noGrp="1"/>
          </p:cNvSpPr>
          <p:nvPr/>
        </p:nvSpPr>
        <p:spPr>
          <a:xfrm>
            <a:off x="308635" y="291370"/>
            <a:ext cx="8064896" cy="679649"/>
          </a:xfrm>
          <a:prstGeom prst="rect">
            <a:avLst/>
          </a:prstGeom>
        </p:spPr>
        <p:txBody>
          <a:bodyPr/>
          <a:lstStyle>
            <a:lvl1pPr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2pPr>
            <a:lvl3pPr marL="1143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3pPr>
            <a:lvl4pPr marL="1600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4pPr>
            <a:lvl5pPr marL="20574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5pPr>
            <a:lvl6pPr marL="25146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6pPr>
            <a:lvl7pPr marL="29718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7pPr>
            <a:lvl8pPr marL="3429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8pPr>
            <a:lvl9pPr marL="3886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ES" altLang="en-US" dirty="0" err="1" smtClean="0"/>
              <a:t>Optimal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Angle</a:t>
            </a:r>
            <a:endParaRPr lang="es-ES" alt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 smtClean="0">
                <a:ea typeface="msgothic" charset="0"/>
                <a:cs typeface="msgothic" charset="0"/>
              </a:rPr>
              <a:t>5 </a:t>
            </a:r>
            <a:r>
              <a:rPr lang="es-ES" altLang="de-DE" sz="1400" dirty="0">
                <a:ea typeface="msgothic" charset="0"/>
                <a:cs typeface="msgothic" charset="0"/>
              </a:rPr>
              <a:t>/ 7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21370" y="1259557"/>
            <a:ext cx="9577064" cy="5274424"/>
            <a:chOff x="0" y="0"/>
            <a:chExt cx="5400040" cy="276273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0040" cy="159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uadro de texto 60"/>
            <p:cNvSpPr txBox="1"/>
            <p:nvPr/>
          </p:nvSpPr>
          <p:spPr>
            <a:xfrm>
              <a:off x="0" y="1650365"/>
              <a:ext cx="5400040" cy="111236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2000" b="1" u="sng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Figure 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9: Optimal angle comparison. For each scenario, the optimal 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Symbol" panose="05050102010706020507" pitchFamily="18" charset="2"/>
                  <a:ea typeface="Yu Mincho"/>
                  <a:cs typeface="Times New Roman" panose="02020603050405020304" pitchFamily="18" charset="0"/>
                </a:rPr>
                <a:t>q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/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Symbol" panose="05050102010706020507" pitchFamily="18" charset="2"/>
                  <a:ea typeface="Yu Mincho"/>
                  <a:cs typeface="Times New Roman" panose="02020603050405020304" pitchFamily="18" charset="0"/>
                </a:rPr>
                <a:t>f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 pairs (leading to k</a:t>
              </a:r>
              <a:r>
                <a:rPr lang="en-US" sz="2000" b="1" baseline="-25000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||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 = 0) are represented for a number of relevant polarization/frequency combinations, as indicated in the corresponding legend. The |k</a:t>
              </a:r>
              <a:r>
                <a:rPr lang="en-US" sz="2000" b="1" baseline="-25000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||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/k</a:t>
              </a:r>
              <a:r>
                <a:rPr lang="en-US" sz="2000" b="1" baseline="-25000" dirty="0">
                  <a:solidFill>
                    <a:srgbClr val="2E74B5"/>
                  </a:solidFill>
                  <a:effectLst/>
                  <a:latin typeface="Cambria Math" panose="02040503050406030204" pitchFamily="18" charset="0"/>
                  <a:ea typeface="Yu Mincho"/>
                  <a:cs typeface="Cambria Math" panose="02040503050406030204" pitchFamily="18" charset="0"/>
                </a:rPr>
                <a:t>⊥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|</a:t>
              </a:r>
              <a:r>
                <a:rPr lang="en-US" sz="2000" b="1" baseline="-25000" dirty="0">
                  <a:solidFill>
                    <a:srgbClr val="2E74B5"/>
                  </a:solidFill>
                  <a:effectLst/>
                  <a:latin typeface="Cambria Math" panose="02040503050406030204" pitchFamily="18" charset="0"/>
                  <a:ea typeface="Yu Mincho"/>
                  <a:cs typeface="Cambria Math" panose="02040503050406030204" pitchFamily="18" charset="0"/>
                </a:rPr>
                <a:t> 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&lt; 0.1 regions are indicated as thin grey </a:t>
              </a:r>
              <a:r>
                <a:rPr lang="en-US" sz="2000" b="1" dirty="0" smtClean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lines. 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The optimal probing space for the high density configuration (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Symbol" panose="05050102010706020507" pitchFamily="18" charset="2"/>
                  <a:ea typeface="Yu Mincho"/>
                  <a:cs typeface="Times New Roman" panose="02020603050405020304" pitchFamily="18" charset="0"/>
                </a:rPr>
                <a:t>q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 = 1.41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Symbol" panose="05050102010706020507" pitchFamily="18" charset="2"/>
                  <a:ea typeface="Yu Mincho"/>
                  <a:cs typeface="Times New Roman" panose="02020603050405020304" pitchFamily="18" charset="0"/>
                </a:rPr>
                <a:t>f + 20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Calibri" panose="020F0502020204030204" pitchFamily="34" charset="0"/>
                </a:rPr>
                <a:t>) is represented as a dashed red line. The intermediate probing space (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Symbol" panose="05050102010706020507" pitchFamily="18" charset="2"/>
                  <a:ea typeface="Yu Mincho"/>
                  <a:cs typeface="Times New Roman" panose="02020603050405020304" pitchFamily="18" charset="0"/>
                </a:rPr>
                <a:t>q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Times New Roman" panose="02020603050405020304" pitchFamily="18" charset="0"/>
                </a:rPr>
                <a:t> = 1.64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Symbol" panose="05050102010706020507" pitchFamily="18" charset="2"/>
                  <a:ea typeface="Yu Mincho"/>
                  <a:cs typeface="Times New Roman" panose="02020603050405020304" pitchFamily="18" charset="0"/>
                </a:rPr>
                <a:t>f + 18.7</a:t>
              </a:r>
              <a:r>
                <a:rPr lang="en-US" sz="2000" b="1" dirty="0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Yu Mincho"/>
                  <a:cs typeface="Calibri" panose="020F0502020204030204" pitchFamily="34" charset="0"/>
                </a:rPr>
                <a:t>) is represented as a dashed orange line.</a:t>
              </a:r>
              <a:endParaRPr lang="es-ES" sz="2000" b="1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8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/>
          <p:cNvSpPr>
            <a:spLocks noGrp="1"/>
          </p:cNvSpPr>
          <p:nvPr/>
        </p:nvSpPr>
        <p:spPr>
          <a:xfrm>
            <a:off x="308635" y="291370"/>
            <a:ext cx="8064896" cy="679649"/>
          </a:xfrm>
          <a:prstGeom prst="rect">
            <a:avLst/>
          </a:prstGeom>
        </p:spPr>
        <p:txBody>
          <a:bodyPr/>
          <a:lstStyle>
            <a:lvl1pPr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2pPr>
            <a:lvl3pPr marL="1143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3pPr>
            <a:lvl4pPr marL="1600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4pPr>
            <a:lvl5pPr marL="20574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5pPr>
            <a:lvl6pPr marL="25146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6pPr>
            <a:lvl7pPr marL="29718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7pPr>
            <a:lvl8pPr marL="3429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8pPr>
            <a:lvl9pPr marL="3886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ES" altLang="en-US" smtClean="0"/>
              <a:t>Scenarios</a:t>
            </a:r>
            <a:endParaRPr lang="es-ES" alt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 smtClean="0">
                <a:ea typeface="msgothic" charset="0"/>
                <a:cs typeface="msgothic" charset="0"/>
              </a:rPr>
              <a:t>5 </a:t>
            </a:r>
            <a:r>
              <a:rPr lang="es-ES" altLang="de-DE" sz="1400" dirty="0">
                <a:ea typeface="msgothic" charset="0"/>
                <a:cs typeface="msgothic" charset="0"/>
              </a:rPr>
              <a:t>/ 7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3969"/>
          <a:stretch/>
        </p:blipFill>
        <p:spPr bwMode="auto">
          <a:xfrm>
            <a:off x="1673498" y="971019"/>
            <a:ext cx="6964464" cy="4465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37394" y="5508029"/>
            <a:ext cx="87849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Full current inductive SN, high density scenario, featuring high Greenwald fraction and plasma current (in the following,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high density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scenario).</a:t>
            </a:r>
            <a:endParaRPr lang="es-ES" sz="1400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Advanced inductive hybrid scenario, featuring moderate densities and plasma currents with high q</a:t>
            </a:r>
            <a:r>
              <a:rPr lang="en-US" sz="1400" baseline="-250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95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values (in the following,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hybrid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scenario).</a:t>
            </a:r>
            <a:endParaRPr lang="es-ES" sz="1400" dirty="0">
              <a:solidFill>
                <a:schemeClr val="tx1"/>
              </a:solidFill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High </a:t>
            </a:r>
            <a:r>
              <a:rPr lang="en-US" sz="1400" dirty="0" err="1">
                <a:solidFill>
                  <a:schemeClr val="tx1"/>
                </a:solidFill>
                <a:latin typeface="Symbol" panose="05050102010706020507" pitchFamily="18" charset="2"/>
                <a:ea typeface="Yu Mincho"/>
                <a:cs typeface="Times New Roman" panose="02020603050405020304" pitchFamily="18" charset="0"/>
              </a:rPr>
              <a:t>b</a:t>
            </a:r>
            <a:r>
              <a:rPr lang="en-US" sz="1400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full CD scenario, featuring reduced toroidal field and high Greenwald fraction and q95 values (in the following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high </a:t>
            </a:r>
            <a:r>
              <a:rPr lang="en-US" sz="1400" b="1" dirty="0">
                <a:solidFill>
                  <a:schemeClr val="tx1"/>
                </a:solidFill>
                <a:latin typeface="Symbol" panose="05050102010706020507" pitchFamily="18" charset="2"/>
                <a:ea typeface="Yu Mincho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Yu Mincho"/>
                <a:cs typeface="Times New Roman" panose="02020603050405020304" pitchFamily="18" charset="0"/>
              </a:rPr>
              <a:t> scenario).</a:t>
            </a:r>
            <a:endParaRPr lang="es-E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dirty="0" smtClean="0"/>
              <a:t>k-</a:t>
            </a:r>
            <a:r>
              <a:rPr lang="es-ES" altLang="en-US" dirty="0" err="1" smtClean="0"/>
              <a:t>spectra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characterization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endParaRPr lang="es-ES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25" y="2488560"/>
            <a:ext cx="4983501" cy="39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20675" y="1050925"/>
            <a:ext cx="9993784" cy="498348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 smtClean="0">
                <a:sym typeface="+mn-ea"/>
              </a:rPr>
              <a:t>A </a:t>
            </a:r>
            <a:r>
              <a:rPr lang="es-ES" sz="2400" dirty="0" err="1" smtClean="0">
                <a:sym typeface="+mn-ea"/>
              </a:rPr>
              <a:t>number</a:t>
            </a:r>
            <a:r>
              <a:rPr lang="es-ES" sz="2400" dirty="0" smtClean="0">
                <a:sym typeface="+mn-ea"/>
              </a:rPr>
              <a:t> of </a:t>
            </a:r>
            <a:r>
              <a:rPr lang="es-ES" sz="2400" dirty="0" err="1" smtClean="0">
                <a:sym typeface="+mn-ea"/>
              </a:rPr>
              <a:t>rays</a:t>
            </a:r>
            <a:r>
              <a:rPr lang="es-ES" sz="2400" dirty="0" smtClean="0">
                <a:sym typeface="+mn-ea"/>
              </a:rPr>
              <a:t> are </a:t>
            </a:r>
            <a:r>
              <a:rPr lang="es-ES" sz="2400" dirty="0" err="1" smtClean="0">
                <a:sym typeface="+mn-ea"/>
              </a:rPr>
              <a:t>launched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on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the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optimal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plane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to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simulate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different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launching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angles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from</a:t>
            </a:r>
            <a:r>
              <a:rPr lang="es-ES" sz="2400" dirty="0" smtClean="0">
                <a:sym typeface="+mn-ea"/>
              </a:rPr>
              <a:t> a </a:t>
            </a:r>
            <a:r>
              <a:rPr lang="es-ES" sz="2400" dirty="0" err="1" smtClean="0">
                <a:sym typeface="+mn-ea"/>
              </a:rPr>
              <a:t>steerable</a:t>
            </a:r>
            <a:r>
              <a:rPr lang="es-ES" sz="2400" dirty="0" smtClean="0">
                <a:sym typeface="+mn-ea"/>
              </a:rPr>
              <a:t> </a:t>
            </a:r>
            <a:r>
              <a:rPr lang="es-ES" sz="2400" dirty="0" err="1" smtClean="0">
                <a:sym typeface="+mn-ea"/>
              </a:rPr>
              <a:t>mirror</a:t>
            </a:r>
            <a:r>
              <a:rPr lang="es-ES" sz="2400" dirty="0" smtClean="0">
                <a:sym typeface="+mn-ea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 smtClean="0">
                <a:ea typeface="msgothic" charset="0"/>
                <a:cs typeface="msgothic" charset="0"/>
              </a:rPr>
              <a:t>11 </a:t>
            </a:r>
            <a:r>
              <a:rPr lang="es-ES" altLang="de-DE" sz="1400" dirty="0">
                <a:ea typeface="msgothic" charset="0"/>
                <a:cs typeface="msgothic" charset="0"/>
              </a:rPr>
              <a:t>/ </a:t>
            </a:r>
            <a:r>
              <a:rPr lang="es-ES" altLang="de-DE" sz="1400" dirty="0" smtClean="0">
                <a:ea typeface="msgothic" charset="0"/>
                <a:cs typeface="msgothic" charset="0"/>
              </a:rPr>
              <a:t>14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1" t="5589"/>
          <a:stretch/>
        </p:blipFill>
        <p:spPr bwMode="auto">
          <a:xfrm>
            <a:off x="1198019" y="2298683"/>
            <a:ext cx="4036754" cy="49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61330" y="1948162"/>
            <a:ext cx="4968553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ctr"/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O-</a:t>
            </a:r>
            <a:r>
              <a:rPr lang="es-ES" sz="1600" b="1" dirty="0" err="1" smtClean="0">
                <a:solidFill>
                  <a:schemeClr val="tx1"/>
                </a:solidFill>
                <a:latin typeface="+mj-lt"/>
              </a:rPr>
              <a:t>mode</a:t>
            </a: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, 60 GHz</a:t>
            </a:r>
          </a:p>
          <a:p>
            <a:pPr marL="457200" lvl="1" indent="0" algn="ctr"/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486743" y="3809228"/>
            <a:ext cx="4968553" cy="57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/>
            <a:r>
              <a:rPr lang="es-ES" sz="1400" b="1" dirty="0" err="1" smtClean="0">
                <a:solidFill>
                  <a:schemeClr val="tx1"/>
                </a:solidFill>
                <a:latin typeface="+mj-lt"/>
              </a:rPr>
              <a:t>azimuth</a:t>
            </a:r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400" b="1" dirty="0" err="1" smtClean="0">
                <a:solidFill>
                  <a:schemeClr val="tx1"/>
                </a:solidFill>
                <a:latin typeface="+mj-lt"/>
              </a:rPr>
              <a:t>angle</a:t>
            </a:r>
            <a:endParaRPr lang="es-ES" sz="1400" b="1" dirty="0" smtClean="0">
              <a:solidFill>
                <a:schemeClr val="tx1"/>
              </a:solidFill>
              <a:latin typeface="+mj-lt"/>
            </a:endParaRP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414734" y="3287654"/>
            <a:ext cx="1944216" cy="57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/>
            <a:r>
              <a:rPr lang="es-ES" sz="1400" b="1" dirty="0" err="1" smtClean="0">
                <a:solidFill>
                  <a:schemeClr val="tx1"/>
                </a:solidFill>
                <a:latin typeface="+mj-lt"/>
              </a:rPr>
              <a:t>elevation</a:t>
            </a:r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400" b="1" dirty="0" err="1" smtClean="0">
                <a:solidFill>
                  <a:schemeClr val="tx1"/>
                </a:solidFill>
                <a:latin typeface="+mj-lt"/>
              </a:rPr>
              <a:t>angle</a:t>
            </a:r>
            <a:endParaRPr lang="es-ES" sz="1400" b="1" dirty="0" smtClean="0">
              <a:solidFill>
                <a:schemeClr val="tx1"/>
              </a:solidFill>
              <a:latin typeface="+mj-lt"/>
            </a:endParaRP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114498" y="5591554"/>
            <a:ext cx="4968553" cy="57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/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s-ES" sz="1400" b="1" baseline="-25000" dirty="0">
                <a:solidFill>
                  <a:schemeClr val="tx1"/>
                </a:solidFill>
              </a:rPr>
              <a:t>||</a:t>
            </a:r>
            <a:r>
              <a:rPr lang="es-ES" sz="14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= 0</a:t>
            </a:r>
            <a:endParaRPr lang="es-ES" sz="1400" b="1" dirty="0" smtClean="0">
              <a:solidFill>
                <a:schemeClr val="tx1"/>
              </a:solidFill>
              <a:latin typeface="+mj-lt"/>
            </a:endParaRP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342727" y="5136760"/>
            <a:ext cx="4968553" cy="57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/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s-ES" sz="1400" b="1" baseline="-25000" dirty="0" smtClean="0">
                <a:solidFill>
                  <a:schemeClr val="tx1"/>
                </a:solidFill>
              </a:rPr>
              <a:t>||</a:t>
            </a:r>
            <a:r>
              <a:rPr lang="es-ES" sz="1400" b="1" dirty="0" smtClean="0">
                <a:solidFill>
                  <a:schemeClr val="tx1"/>
                </a:solidFill>
                <a:latin typeface="+mj-lt"/>
              </a:rPr>
              <a:t>/k</a:t>
            </a:r>
            <a:r>
              <a:rPr lang="es-ES" sz="1400" b="1" baseline="-25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⊥</a:t>
            </a:r>
            <a:r>
              <a:rPr lang="es-ES" sz="14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= 0.1</a:t>
            </a:r>
            <a:endParaRPr lang="es-ES" sz="1400" b="1" dirty="0" smtClean="0">
              <a:solidFill>
                <a:schemeClr val="tx1"/>
              </a:solidFill>
              <a:latin typeface="+mj-lt"/>
            </a:endParaRP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13 Conector recto"/>
          <p:cNvCxnSpPr/>
          <p:nvPr/>
        </p:nvCxnSpPr>
        <p:spPr bwMode="auto">
          <a:xfrm>
            <a:off x="1069986" y="5772767"/>
            <a:ext cx="1323340" cy="4013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14 Conector recto"/>
          <p:cNvCxnSpPr/>
          <p:nvPr/>
        </p:nvCxnSpPr>
        <p:spPr bwMode="auto">
          <a:xfrm>
            <a:off x="1025536" y="5381607"/>
            <a:ext cx="1727835" cy="5041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15 Conector recto"/>
          <p:cNvCxnSpPr/>
          <p:nvPr/>
        </p:nvCxnSpPr>
        <p:spPr bwMode="auto">
          <a:xfrm>
            <a:off x="1005216" y="5358747"/>
            <a:ext cx="1820545" cy="7429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16 Conector recto"/>
          <p:cNvCxnSpPr/>
          <p:nvPr/>
        </p:nvCxnSpPr>
        <p:spPr bwMode="auto">
          <a:xfrm flipV="1">
            <a:off x="1005235" y="3065405"/>
            <a:ext cx="164207" cy="1965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17 Conector recto"/>
          <p:cNvCxnSpPr/>
          <p:nvPr/>
        </p:nvCxnSpPr>
        <p:spPr bwMode="auto">
          <a:xfrm flipV="1">
            <a:off x="1169443" y="3751576"/>
            <a:ext cx="1270236" cy="1440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09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302895" y="1043533"/>
            <a:ext cx="9828530" cy="40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JT-60SA research strategy states that: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 algn="just"/>
            <a:r>
              <a:rPr lang="es-ES" altLang="en-US" sz="1800" i="1" dirty="0" smtClean="0">
                <a:solidFill>
                  <a:schemeClr val="tx1"/>
                </a:solidFill>
                <a:latin typeface="+mn-lt"/>
              </a:rPr>
              <a:t>“T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he validation of theoretical models and simulation codes with the aim of establishing a solid basis for the design of ITER and DEMO scenarios is one of the main objectives of the JT-60SA scientific program.</a:t>
            </a:r>
            <a:r>
              <a:rPr lang="es-ES" altLang="en-US" sz="1800" i="1" dirty="0" smtClean="0">
                <a:solidFill>
                  <a:schemeClr val="tx1"/>
                </a:solidFill>
                <a:latin typeface="+mn-lt"/>
              </a:rPr>
              <a:t>”</a:t>
            </a:r>
            <a:endParaRPr lang="en-US" sz="40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400" dirty="0" smtClean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JT-60SA Research Plan, </a:t>
            </a:r>
            <a:r>
              <a:rPr lang="es-ES" altLang="en-US" sz="180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3.3  </a:t>
            </a:r>
            <a:r>
              <a:rPr lang="es-ES" altLang="en-US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2016</a:t>
            </a:r>
            <a:r>
              <a:rPr lang="es-ES" altLang="en-US" sz="18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Turbulent transport of heat, momentum and particles is a major uncertainty:</a:t>
            </a:r>
            <a:endParaRPr lang="es-ES" altLang="en-US" sz="160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altLang="en-US" sz="16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smtClean="0">
                <a:solidFill>
                  <a:schemeClr val="tx1"/>
                </a:solidFill>
                <a:latin typeface="+mn-lt"/>
              </a:rPr>
              <a:t> JT-60SA will provide not only an increased range of parameters </a:t>
            </a:r>
            <a:r>
              <a:rPr lang="es-ES" altLang="en-US" sz="1800" dirty="0" smtClean="0">
                <a:solidFill>
                  <a:schemeClr val="tx1"/>
                </a:solidFill>
              </a:rPr>
              <a:t>(</a:t>
            </a:r>
            <a:r>
              <a:rPr lang="es-ES" altLang="en-US" sz="1800" dirty="0" smtClean="0">
                <a:solidFill>
                  <a:schemeClr val="tx1"/>
                </a:solidFill>
                <a:latin typeface="Symbol" panose="05050102010706020507" charset="0"/>
                <a:cs typeface="Symbol" panose="05050102010706020507" charset="0"/>
              </a:rPr>
              <a:t>b</a:t>
            </a:r>
            <a:r>
              <a:rPr lang="es-ES" altLang="en-US" sz="1800" dirty="0" smtClean="0">
                <a:solidFill>
                  <a:schemeClr val="tx1"/>
                </a:solidFill>
              </a:rPr>
              <a:t>, </a:t>
            </a:r>
            <a:r>
              <a:rPr lang="es-ES" altLang="en-US" sz="1800" dirty="0" smtClean="0">
                <a:solidFill>
                  <a:schemeClr val="tx1"/>
                </a:solidFill>
                <a:latin typeface="Symbol" panose="05050102010706020507" charset="0"/>
                <a:cs typeface="Symbol" panose="05050102010706020507" charset="0"/>
              </a:rPr>
              <a:t>n</a:t>
            </a:r>
            <a:r>
              <a:rPr lang="es-ES" altLang="en-US" sz="1800" dirty="0" smtClean="0">
                <a:solidFill>
                  <a:schemeClr val="tx1"/>
                </a:solidFill>
              </a:rPr>
              <a:t>*, </a:t>
            </a:r>
            <a:r>
              <a:rPr lang="es-ES" altLang="en-US" sz="1800" dirty="0" smtClean="0">
                <a:solidFill>
                  <a:schemeClr val="tx1"/>
                </a:solidFill>
                <a:latin typeface="Symbol" panose="05050102010706020507" charset="0"/>
                <a:cs typeface="Symbol" panose="05050102010706020507" charset="0"/>
              </a:rPr>
              <a:t>r</a:t>
            </a:r>
            <a:r>
              <a:rPr lang="es-ES" altLang="en-US" sz="1800" dirty="0" smtClean="0">
                <a:solidFill>
                  <a:schemeClr val="tx1"/>
                </a:solidFill>
              </a:rPr>
              <a:t>*, </a:t>
            </a:r>
            <a:r>
              <a:rPr lang="es-ES" altLang="en-US" sz="1800" dirty="0" smtClean="0">
                <a:solidFill>
                  <a:schemeClr val="tx1"/>
                </a:solidFill>
                <a:latin typeface="+mj-lt"/>
              </a:rPr>
              <a:t>etc), but also qualitatively different situations, closer to </a:t>
            </a:r>
            <a:r>
              <a:rPr lang="es-ES" altLang="en-US" sz="1800" dirty="0" smtClean="0">
                <a:solidFill>
                  <a:schemeClr val="tx1"/>
                </a:solidFill>
                <a:latin typeface="+mj-lt"/>
                <a:sym typeface="+mn-ea"/>
              </a:rPr>
              <a:t>ITER/DEMO operational scenarios.</a:t>
            </a:r>
            <a:endParaRPr lang="es-ES" altLang="en-US" sz="12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ES" altLang="en-US" sz="12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smtClean="0">
                <a:solidFill>
                  <a:schemeClr val="tx1"/>
                </a:solidFill>
                <a:latin typeface="+mj-lt"/>
              </a:rPr>
              <a:t> Transport-related extrapolations used by current codes must be validated. </a:t>
            </a:r>
            <a:endParaRPr lang="es-ES" altLang="en-US" sz="12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n-US" sz="1600" dirty="0" smtClean="0">
              <a:solidFill>
                <a:schemeClr val="tx1"/>
              </a:solidFill>
              <a:latin typeface="+mj-lt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s-ES" alt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ítulo 4"/>
          <p:cNvSpPr>
            <a:spLocks noGrp="1"/>
          </p:cNvSpPr>
          <p:nvPr/>
        </p:nvSpPr>
        <p:spPr>
          <a:xfrm>
            <a:off x="308635" y="291370"/>
            <a:ext cx="8064896" cy="679649"/>
          </a:xfrm>
          <a:prstGeom prst="rect">
            <a:avLst/>
          </a:prstGeom>
        </p:spPr>
        <p:txBody>
          <a:bodyPr/>
          <a:lstStyle>
            <a:lvl1pPr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2pPr>
            <a:lvl3pPr marL="1143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3pPr>
            <a:lvl4pPr marL="1600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4pPr>
            <a:lvl5pPr marL="20574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5pPr>
            <a:lvl6pPr marL="25146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6pPr>
            <a:lvl7pPr marL="29718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7pPr>
            <a:lvl8pPr marL="34290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8pPr>
            <a:lvl9pPr marL="3886200" indent="-228600" algn="l" defTabSz="448945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>
                <a:solidFill>
                  <a:srgbClr val="000000"/>
                </a:solidFill>
                <a:latin typeface="Calibri" panose="020F0502020204030204" charset="0"/>
                <a:ea typeface="msgothic" charset="0"/>
                <a:cs typeface="msgothic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s-ES" altLang="en-US" dirty="0" smtClean="0"/>
              <a:t>Intro: why a Doppler reflec in JT-60SA? </a:t>
            </a:r>
            <a:endParaRPr lang="es-ES" altLang="en-US" dirty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>
                <a:ea typeface="msgothic" charset="0"/>
                <a:cs typeface="msgothic" charset="0"/>
              </a:rPr>
              <a:t>1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dirty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308635" y="4466228"/>
            <a:ext cx="9920337" cy="25539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endParaRPr lang="es-ES" altLang="en-US" sz="400" dirty="0" smtClean="0">
              <a:solidFill>
                <a:schemeClr val="tx1"/>
              </a:solidFill>
              <a:sym typeface="+mn-ea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n-US" b="1" dirty="0" smtClean="0">
              <a:solidFill>
                <a:schemeClr val="tx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A DR is a particularly useful diagnostic for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this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job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n-US" sz="2000" b="1" dirty="0">
              <a:solidFill>
                <a:schemeClr val="tx1"/>
              </a:solidFill>
              <a:sym typeface="+mn-ea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Our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sym typeface="+mn-ea"/>
              </a:rPr>
              <a:t>proposal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sym typeface="+mn-ea"/>
              </a:rPr>
              <a:t>covers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sym typeface="+mn-ea"/>
              </a:rPr>
              <a:t>diagnostic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>
                <a:solidFill>
                  <a:schemeClr val="tx1"/>
                </a:solidFill>
                <a:sym typeface="+mn-ea"/>
              </a:rPr>
              <a:t>design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 and </a:t>
            </a:r>
            <a:r>
              <a:rPr lang="es-ES" altLang="en-US" sz="2000" dirty="0" err="1">
                <a:solidFill>
                  <a:schemeClr val="tx1"/>
                </a:solidFill>
                <a:sym typeface="+mn-ea"/>
              </a:rPr>
              <a:t>implementation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, </a:t>
            </a:r>
            <a:r>
              <a:rPr lang="es-ES" altLang="en-US" sz="2000" dirty="0" err="1">
                <a:solidFill>
                  <a:schemeClr val="tx1"/>
                </a:solidFill>
                <a:sym typeface="+mn-ea"/>
              </a:rPr>
              <a:t>but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also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the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whole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diagnostic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scientific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exploitation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>
                <a:solidFill>
                  <a:schemeClr val="tx1"/>
                </a:solidFill>
                <a:sym typeface="+mn-ea"/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operation, data analysis, </a:t>
            </a:r>
            <a:r>
              <a:rPr lang="en-US" sz="2000" dirty="0" err="1">
                <a:solidFill>
                  <a:schemeClr val="tx1"/>
                </a:solidFill>
              </a:rPr>
              <a:t>gyrokinetic</a:t>
            </a:r>
            <a:r>
              <a:rPr lang="en-US" sz="2000" dirty="0">
                <a:solidFill>
                  <a:schemeClr val="tx1"/>
                </a:solidFill>
              </a:rPr>
              <a:t> modeling, </a:t>
            </a:r>
            <a:r>
              <a:rPr lang="en-US" sz="2000" dirty="0" err="1" smtClean="0">
                <a:solidFill>
                  <a:schemeClr val="tx1"/>
                </a:solidFill>
              </a:rPr>
              <a:t>etc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altLang="en-US" sz="1000" b="1" dirty="0">
              <a:solidFill>
                <a:schemeClr val="tx1"/>
              </a:solidFill>
              <a:sym typeface="+mn-ea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It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is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being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developed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by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an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interdisciplinary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,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multinational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team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with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well-established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expertise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in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all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those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b="1" dirty="0" err="1" smtClean="0">
                <a:solidFill>
                  <a:schemeClr val="tx1"/>
                </a:solidFill>
                <a:sym typeface="+mn-ea"/>
              </a:rPr>
              <a:t>fields</a:t>
            </a:r>
            <a:r>
              <a:rPr lang="es-ES" altLang="en-US" sz="2000" b="1" dirty="0" smtClean="0">
                <a:solidFill>
                  <a:schemeClr val="tx1"/>
                </a:solidFill>
                <a:sym typeface="+mn-ea"/>
              </a:rPr>
              <a:t>,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including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members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from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both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the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EU (CIEMAT, IPP, Oxford) and </a:t>
            </a:r>
            <a:r>
              <a:rPr lang="es-ES" altLang="en-US" sz="2000" dirty="0" err="1" smtClean="0">
                <a:solidFill>
                  <a:schemeClr val="tx1"/>
                </a:solidFill>
                <a:sym typeface="+mn-ea"/>
              </a:rPr>
              <a:t>Japan</a:t>
            </a:r>
            <a:r>
              <a:rPr lang="es-ES" altLang="en-US" sz="2000" dirty="0" smtClean="0">
                <a:solidFill>
                  <a:schemeClr val="tx1"/>
                </a:solidFill>
                <a:sym typeface="+mn-ea"/>
              </a:rPr>
              <a:t> (NIFS/SOKENDAI). </a:t>
            </a:r>
            <a:endParaRPr lang="es-ES" altLang="en-US" sz="1200" dirty="0" smtClean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93378" y="1630155"/>
            <a:ext cx="9289032" cy="3091654"/>
            <a:chOff x="665386" y="1835621"/>
            <a:chExt cx="9289032" cy="3091654"/>
          </a:xfrm>
        </p:grpSpPr>
        <p:sp>
          <p:nvSpPr>
            <p:cNvPr id="9" name="Rectángulo 8"/>
            <p:cNvSpPr/>
            <p:nvPr/>
          </p:nvSpPr>
          <p:spPr bwMode="auto">
            <a:xfrm>
              <a:off x="737394" y="1835621"/>
              <a:ext cx="9217024" cy="279775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4894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6" charset="0"/>
                <a:buNone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665386" y="2001153"/>
              <a:ext cx="8856984" cy="292612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altLang="en-US" sz="2000" dirty="0">
                  <a:solidFill>
                    <a:schemeClr val="tx1"/>
                  </a:solidFill>
                  <a:latin typeface="+mn-lt"/>
                </a:rPr>
                <a:t>	</a:t>
              </a:r>
              <a:r>
                <a:rPr lang="es-ES" altLang="en-US" sz="2000" dirty="0" err="1" smtClean="0">
                  <a:solidFill>
                    <a:schemeClr val="tx1"/>
                  </a:solidFill>
                  <a:latin typeface="+mn-lt"/>
                </a:rPr>
                <a:t>Scientific</a:t>
              </a:r>
              <a:r>
                <a:rPr lang="es-ES" altLang="en-US" sz="20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s-ES" altLang="en-US" sz="2000" dirty="0" err="1" smtClean="0">
                  <a:solidFill>
                    <a:schemeClr val="tx1"/>
                  </a:solidFill>
                  <a:latin typeface="+mn-lt"/>
                </a:rPr>
                <a:t>proposal</a:t>
              </a:r>
              <a:endParaRPr lang="es-ES" altLang="en-US" sz="2000" dirty="0" smtClean="0">
                <a:solidFill>
                  <a:schemeClr val="tx1"/>
                </a:solidFill>
                <a:latin typeface="+mn-lt"/>
              </a:endParaRPr>
            </a:p>
            <a:p>
              <a:pPr marL="800100" lvl="1" indent="-342900">
                <a:buFontTx/>
                <a:buChar char="-"/>
              </a:pPr>
              <a:endParaRPr lang="es-ES" altLang="en-US" sz="2000" dirty="0" smtClean="0">
                <a:solidFill>
                  <a:schemeClr val="tx1"/>
                </a:solidFill>
              </a:endParaRPr>
            </a:p>
            <a:p>
              <a:pPr marL="457200" lvl="1" indent="0"/>
              <a:r>
                <a:rPr lang="en-US" altLang="en-US" sz="1400" i="1" dirty="0" smtClean="0">
                  <a:solidFill>
                    <a:schemeClr val="tx1"/>
                  </a:solidFill>
                </a:rPr>
                <a:t>D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. </a:t>
              </a:r>
              <a:r>
                <a:rPr lang="en-US" altLang="en-US" sz="1400" i="1" dirty="0" err="1">
                  <a:solidFill>
                    <a:schemeClr val="tx1"/>
                  </a:solidFill>
                </a:rPr>
                <a:t>Carralero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, T. </a:t>
              </a:r>
              <a:r>
                <a:rPr lang="en-US" altLang="en-US" sz="1400" i="1" dirty="0" err="1">
                  <a:solidFill>
                    <a:schemeClr val="tx1"/>
                  </a:solidFill>
                </a:rPr>
                <a:t>Happel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, M. Barnes 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et al., 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"</a:t>
              </a:r>
              <a:r>
                <a:rPr lang="en-US" altLang="en-US" sz="1400" i="1" u="sng" dirty="0">
                  <a:solidFill>
                    <a:schemeClr val="accent6"/>
                  </a:solidFill>
                </a:rPr>
                <a:t>A proposal for the development of a Doppler reflectometer system in the JT-60SA tokamak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" 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(2019)</a:t>
              </a:r>
            </a:p>
            <a:p>
              <a:pPr marL="457200" lvl="1" indent="0"/>
              <a:endParaRPr lang="en-US" altLang="en-US" sz="1400" i="1" dirty="0" smtClean="0">
                <a:solidFill>
                  <a:schemeClr val="tx1"/>
                </a:solidFill>
                <a:latin typeface="+mn-lt"/>
              </a:endParaRPr>
            </a:p>
            <a:p>
              <a:pPr marL="457200" lvl="1" indent="0"/>
              <a:endParaRPr lang="en-US" altLang="en-US" sz="1400" i="1" dirty="0" smtClean="0">
                <a:solidFill>
                  <a:schemeClr val="tx1"/>
                </a:solidFill>
                <a:latin typeface="+mn-lt"/>
              </a:endParaRPr>
            </a:p>
            <a:p>
              <a:pPr marL="457200" lvl="1" indent="0"/>
              <a:r>
                <a:rPr lang="en-US" altLang="en-US" sz="2000" dirty="0" smtClean="0">
                  <a:solidFill>
                    <a:schemeClr val="tx1"/>
                  </a:solidFill>
                  <a:latin typeface="+mn-lt"/>
                </a:rPr>
                <a:t>Feasibility study</a:t>
              </a:r>
            </a:p>
            <a:p>
              <a:pPr marL="457200" lvl="1" indent="0"/>
              <a:endParaRPr lang="en-US" altLang="en-US" sz="2000" dirty="0">
                <a:solidFill>
                  <a:schemeClr val="tx1"/>
                </a:solidFill>
              </a:endParaRPr>
            </a:p>
            <a:p>
              <a:pPr marL="457200" lvl="1" indent="0"/>
              <a:r>
                <a:rPr lang="en-US" altLang="en-US" sz="1400" i="1" dirty="0" smtClean="0">
                  <a:solidFill>
                    <a:schemeClr val="tx1"/>
                  </a:solidFill>
                </a:rPr>
                <a:t>D. </a:t>
              </a:r>
              <a:r>
                <a:rPr lang="en-US" altLang="en-US" sz="1400" i="1" dirty="0" err="1" smtClean="0">
                  <a:solidFill>
                    <a:schemeClr val="tx1"/>
                  </a:solidFill>
                </a:rPr>
                <a:t>Carralero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, T. </a:t>
              </a:r>
              <a:r>
                <a:rPr lang="en-US" altLang="en-US" sz="1400" i="1" dirty="0" err="1" smtClean="0">
                  <a:solidFill>
                    <a:schemeClr val="tx1"/>
                  </a:solidFill>
                </a:rPr>
                <a:t>Happel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, T. 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Estrada, et al., 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“A 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feasibility study for a Doppler 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reflectometer system </a:t>
              </a:r>
              <a:r>
                <a:rPr lang="en-US" altLang="en-US" sz="1400" i="1" dirty="0">
                  <a:solidFill>
                    <a:schemeClr val="tx1"/>
                  </a:solidFill>
                </a:rPr>
                <a:t>in the JT-60SA 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tokamak</a:t>
              </a:r>
              <a:r>
                <a:rPr lang="en-US" altLang="en-US" sz="1400" i="1" smtClean="0">
                  <a:solidFill>
                    <a:schemeClr val="tx1"/>
                  </a:solidFill>
                </a:rPr>
                <a:t>” , Fusion </a:t>
              </a:r>
              <a:r>
                <a:rPr lang="en-US" altLang="en-US" sz="1400" i="1" dirty="0" smtClean="0">
                  <a:solidFill>
                    <a:schemeClr val="tx1"/>
                  </a:solidFill>
                </a:rPr>
                <a:t>Eng. </a:t>
              </a:r>
              <a:r>
                <a:rPr lang="en-US" altLang="en-US" sz="1400" i="1" smtClean="0">
                  <a:solidFill>
                    <a:schemeClr val="tx1"/>
                  </a:solidFill>
                </a:rPr>
                <a:t>Des</a:t>
              </a:r>
              <a:r>
                <a:rPr lang="en-US" altLang="en-US" sz="1400" i="1">
                  <a:solidFill>
                    <a:schemeClr val="tx1"/>
                  </a:solidFill>
                </a:rPr>
                <a:t>. </a:t>
              </a:r>
              <a:r>
                <a:rPr lang="en-US" altLang="en-US" sz="1400" i="1" smtClean="0">
                  <a:solidFill>
                    <a:schemeClr val="tx1"/>
                  </a:solidFill>
                </a:rPr>
                <a:t>173</a:t>
              </a:r>
              <a:r>
                <a:rPr lang="en-US" altLang="en-US" sz="1400" i="1">
                  <a:solidFill>
                    <a:schemeClr val="tx1"/>
                  </a:solidFill>
                </a:rPr>
                <a:t>, 112803 (2021).</a:t>
              </a:r>
              <a:endParaRPr lang="en-US" altLang="en-US" sz="1400" i="1" dirty="0" smtClean="0">
                <a:solidFill>
                  <a:schemeClr val="tx1"/>
                </a:solidFill>
              </a:endParaRPr>
            </a:p>
            <a:p>
              <a:pPr marL="1085850" lvl="1" indent="-342900">
                <a:buFontTx/>
                <a:buChar char="-"/>
              </a:pPr>
              <a:endParaRPr lang="es-ES" altLang="en-US" sz="1400" i="1" dirty="0" smtClean="0">
                <a:solidFill>
                  <a:schemeClr val="tx1"/>
                </a:solidFill>
              </a:endParaRPr>
            </a:p>
            <a:p>
              <a:pPr algn="just"/>
              <a:endParaRPr lang="es-ES" altLang="en-US" sz="200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dirty="0" err="1" smtClean="0"/>
              <a:t>Main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Features</a:t>
            </a:r>
            <a:r>
              <a:rPr lang="es-ES" altLang="en-US" dirty="0" smtClean="0"/>
              <a:t> of </a:t>
            </a:r>
            <a:r>
              <a:rPr lang="es-ES" altLang="en-US" smtClean="0"/>
              <a:t>a DR system</a:t>
            </a:r>
            <a:endParaRPr lang="es-ES" altLang="en-U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49362" y="1100613"/>
            <a:ext cx="9908540" cy="49834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cs typeface="Arial" panose="020B0604020202020204" pitchFamily="34" charset="0"/>
              </a:rPr>
              <a:t>Turbulence 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err="1" smtClean="0">
                <a:solidFill>
                  <a:schemeClr val="tx1"/>
                </a:solidFill>
              </a:rPr>
              <a:t>Good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for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quantitative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analysis</a:t>
            </a:r>
            <a:r>
              <a:rPr lang="es-ES" altLang="en-US" sz="1800" dirty="0" smtClean="0">
                <a:solidFill>
                  <a:schemeClr val="tx1"/>
                </a:solidFill>
              </a:rPr>
              <a:t>: 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k</a:t>
            </a:r>
            <a:r>
              <a:rPr lang="es-ES" altLang="en-US" sz="1800" b="1" baseline="-25000" dirty="0" smtClean="0">
                <a:solidFill>
                  <a:schemeClr val="tx1"/>
                </a:solidFill>
              </a:rPr>
              <a:t>⊥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-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selective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, radial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scans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of</a:t>
            </a:r>
            <a:r>
              <a:rPr lang="es-ES" altLang="en-US" sz="1800" b="1" dirty="0" smtClean="0">
                <a:solidFill>
                  <a:schemeClr val="tx1"/>
                </a:solidFill>
                <a:sym typeface="+mn-ea"/>
              </a:rPr>
              <a:t> the amplitude of local </a:t>
            </a:r>
            <a:r>
              <a:rPr lang="es-ES" altLang="en-US" sz="1800" b="1" dirty="0" err="1" smtClean="0">
                <a:solidFill>
                  <a:schemeClr val="tx1"/>
                </a:solidFill>
                <a:sym typeface="+mn-ea"/>
              </a:rPr>
              <a:t>density</a:t>
            </a:r>
            <a:r>
              <a:rPr lang="es-ES" altLang="en-US" sz="18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  <a:sym typeface="+mn-ea"/>
              </a:rPr>
              <a:t>fluctuations</a:t>
            </a:r>
            <a:r>
              <a:rPr lang="es-ES" altLang="en-US" sz="18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err="1" smtClean="0">
                <a:solidFill>
                  <a:schemeClr val="tx1"/>
                </a:solidFill>
              </a:rPr>
              <a:t>Good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coverage</a:t>
            </a:r>
            <a:r>
              <a:rPr lang="es-ES" altLang="en-US" sz="1800" dirty="0" smtClean="0">
                <a:solidFill>
                  <a:schemeClr val="tx1"/>
                </a:solidFill>
              </a:rPr>
              <a:t>: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by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using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an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steerable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mirror</a:t>
            </a:r>
            <a:r>
              <a:rPr lang="es-ES" altLang="en-US" sz="1800" dirty="0" smtClean="0">
                <a:solidFill>
                  <a:schemeClr val="tx1"/>
                </a:solidFill>
              </a:rPr>
              <a:t>, a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range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of </a:t>
            </a:r>
            <a:r>
              <a:rPr lang="es-ES" altLang="en-US" sz="1800" b="1" dirty="0">
                <a:solidFill>
                  <a:schemeClr val="tx1"/>
                </a:solidFill>
              </a:rPr>
              <a:t>k</a:t>
            </a:r>
            <a:r>
              <a:rPr lang="es-ES" altLang="en-US" sz="1800" b="1" baseline="-25000" dirty="0" smtClean="0">
                <a:solidFill>
                  <a:schemeClr val="tx1"/>
                </a:solidFill>
              </a:rPr>
              <a:t>⊥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values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can be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probed</a:t>
            </a:r>
            <a:r>
              <a:rPr lang="es-ES" altLang="en-US" sz="1800" dirty="0" smtClean="0">
                <a:solidFill>
                  <a:schemeClr val="tx1"/>
                </a:solidFill>
              </a:rPr>
              <a:t>.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Typical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values</a:t>
            </a:r>
            <a:r>
              <a:rPr lang="es-ES" altLang="en-US" sz="1800" dirty="0" smtClean="0">
                <a:solidFill>
                  <a:schemeClr val="tx1"/>
                </a:solidFill>
              </a:rPr>
              <a:t> are in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the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k</a:t>
            </a:r>
            <a:r>
              <a:rPr lang="es-ES" altLang="en-US" sz="1800" baseline="-25000" dirty="0" err="1" smtClean="0">
                <a:solidFill>
                  <a:schemeClr val="tx1"/>
                </a:solidFill>
              </a:rPr>
              <a:t>⊥</a:t>
            </a:r>
            <a:r>
              <a:rPr lang="es-ES" alt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s-ES" altLang="en-US" sz="1800" baseline="-25000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s-ES" altLang="en-US" sz="1800" baseline="-250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smtClean="0">
                <a:solidFill>
                  <a:schemeClr val="tx1"/>
                </a:solidFill>
              </a:rPr>
              <a:t>~ 1-10,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appropriated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to</a:t>
            </a:r>
            <a:r>
              <a:rPr lang="es-ES" altLang="en-US" sz="1800" dirty="0" smtClean="0">
                <a:solidFill>
                  <a:schemeClr val="tx1"/>
                </a:solidFill>
              </a:rPr>
              <a:t> observe ITG and TEM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turbulence</a:t>
            </a:r>
            <a:r>
              <a:rPr lang="es-ES" altLang="en-US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err="1" smtClean="0">
                <a:solidFill>
                  <a:schemeClr val="tx1"/>
                </a:solidFill>
              </a:rPr>
              <a:t>Good</a:t>
            </a:r>
            <a:r>
              <a:rPr lang="es-ES" altLang="en-US" sz="1800" dirty="0" smtClean="0">
                <a:solidFill>
                  <a:schemeClr val="tx1"/>
                </a:solidFill>
              </a:rPr>
              <a:t> temporal,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spatial</a:t>
            </a:r>
            <a:r>
              <a:rPr lang="es-ES" altLang="en-US" sz="1800" dirty="0" smtClean="0">
                <a:solidFill>
                  <a:schemeClr val="tx1"/>
                </a:solidFill>
              </a:rPr>
              <a:t>,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spectral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resolution</a:t>
            </a:r>
            <a:r>
              <a:rPr lang="es-ES" altLang="en-US" sz="1800" dirty="0" smtClean="0">
                <a:solidFill>
                  <a:schemeClr val="tx1"/>
                </a:solidFill>
              </a:rPr>
              <a:t>: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typical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values</a:t>
            </a:r>
            <a:r>
              <a:rPr lang="es-ES" altLang="en-US" sz="1800" dirty="0" smtClean="0">
                <a:solidFill>
                  <a:schemeClr val="tx1"/>
                </a:solidFill>
              </a:rPr>
              <a:t> are </a:t>
            </a:r>
            <a:r>
              <a:rPr lang="es-ES" alt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</a:t>
            </a:r>
            <a:r>
              <a:rPr lang="es-ES" altLang="en-US" sz="1800" baseline="-25000" dirty="0" err="1">
                <a:solidFill>
                  <a:schemeClr val="tx1"/>
                </a:solidFill>
              </a:rPr>
              <a:t>turbulence</a:t>
            </a:r>
            <a:r>
              <a:rPr lang="es-ES" altLang="en-US" sz="1800" dirty="0" smtClean="0">
                <a:solidFill>
                  <a:schemeClr val="tx1"/>
                </a:solidFill>
              </a:rPr>
              <a:t> &lt; 1 </a:t>
            </a:r>
            <a:r>
              <a:rPr lang="es-ES" altLang="en-US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s-ES" altLang="en-US" sz="1800" dirty="0" smtClean="0">
                <a:solidFill>
                  <a:schemeClr val="tx1"/>
                </a:solidFill>
              </a:rPr>
              <a:t>s, </a:t>
            </a:r>
            <a:r>
              <a:rPr lang="es-ES" altLang="en-US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s-ES" altLang="en-US" sz="1800" dirty="0" err="1">
                <a:solidFill>
                  <a:schemeClr val="tx1"/>
                </a:solidFill>
              </a:rPr>
              <a:t>r</a:t>
            </a:r>
            <a:r>
              <a:rPr lang="es-ES" altLang="en-US" sz="1800" dirty="0">
                <a:solidFill>
                  <a:schemeClr val="tx1"/>
                </a:solidFill>
              </a:rPr>
              <a:t> ~ </a:t>
            </a:r>
            <a:r>
              <a:rPr lang="es-ES" altLang="en-US" sz="1800" dirty="0" smtClean="0">
                <a:solidFill>
                  <a:schemeClr val="tx1"/>
                </a:solidFill>
              </a:rPr>
              <a:t>1 </a:t>
            </a:r>
            <a:r>
              <a:rPr lang="es-ES" altLang="en-US" sz="1800" dirty="0">
                <a:solidFill>
                  <a:schemeClr val="tx1"/>
                </a:solidFill>
              </a:rPr>
              <a:t>cm, </a:t>
            </a:r>
            <a:r>
              <a:rPr lang="es-ES" altLang="en-US" sz="18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s-ES" altLang="en-US" sz="1800" dirty="0">
                <a:solidFill>
                  <a:schemeClr val="tx1"/>
                </a:solidFill>
              </a:rPr>
              <a:t> k</a:t>
            </a:r>
            <a:r>
              <a:rPr lang="es-ES" altLang="en-US" sz="1800" baseline="-25000" dirty="0">
                <a:solidFill>
                  <a:schemeClr val="tx1"/>
                </a:solidFill>
              </a:rPr>
              <a:t>⊥ </a:t>
            </a:r>
            <a:r>
              <a:rPr lang="es-ES" altLang="en-US" sz="1800" dirty="0">
                <a:solidFill>
                  <a:schemeClr val="tx1"/>
                </a:solidFill>
              </a:rPr>
              <a:t>~ </a:t>
            </a:r>
            <a:r>
              <a:rPr lang="es-ES" altLang="en-US" sz="1800" dirty="0" smtClean="0">
                <a:solidFill>
                  <a:schemeClr val="tx1"/>
                </a:solidFill>
              </a:rPr>
              <a:t>1 cm</a:t>
            </a:r>
            <a:r>
              <a:rPr lang="es-ES" altLang="en-US" sz="1800" baseline="30000" dirty="0" smtClean="0">
                <a:solidFill>
                  <a:schemeClr val="tx1"/>
                </a:solidFill>
              </a:rPr>
              <a:t>-1</a:t>
            </a:r>
            <a:r>
              <a:rPr lang="es-ES" altLang="en-US" sz="1800" dirty="0" smtClean="0">
                <a:solidFill>
                  <a:schemeClr val="tx1"/>
                </a:solidFill>
              </a:rPr>
              <a:t>.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Typical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radial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range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covers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SOL,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edge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and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core</a:t>
            </a:r>
            <a:r>
              <a:rPr lang="es-ES" altLang="en-US" sz="1800" dirty="0" smtClean="0">
                <a:solidFill>
                  <a:schemeClr val="tx1"/>
                </a:solidFill>
              </a:rPr>
              <a:t> (</a:t>
            </a:r>
            <a:r>
              <a:rPr lang="es-ES" altLang="en-US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  <a:r>
              <a:rPr lang="es-ES" altLang="en-US" sz="1800" dirty="0" smtClean="0">
                <a:solidFill>
                  <a:schemeClr val="tx1"/>
                </a:solidFill>
              </a:rPr>
              <a:t> &gt; 0.5,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see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later</a:t>
            </a:r>
            <a:r>
              <a:rPr lang="es-ES" altLang="en-US" sz="1800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err="1">
                <a:solidFill>
                  <a:schemeClr val="tx1"/>
                </a:solidFill>
              </a:rPr>
              <a:t>Good</a:t>
            </a:r>
            <a:r>
              <a:rPr lang="es-ES" altLang="en-US" sz="1800" dirty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comparison</a:t>
            </a:r>
            <a:r>
              <a:rPr lang="es-ES" altLang="en-US" sz="1800" dirty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to</a:t>
            </a:r>
            <a:r>
              <a:rPr lang="es-ES" altLang="en-US" sz="1800" dirty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gyrokinetic</a:t>
            </a:r>
            <a:r>
              <a:rPr lang="es-ES" altLang="en-US" sz="1800" dirty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models</a:t>
            </a:r>
            <a:r>
              <a:rPr lang="es-ES" altLang="en-US" sz="1800" dirty="0">
                <a:solidFill>
                  <a:schemeClr val="tx1"/>
                </a:solidFill>
              </a:rPr>
              <a:t>: </a:t>
            </a:r>
            <a:r>
              <a:rPr lang="es-ES" altLang="en-US" sz="1800" dirty="0" err="1">
                <a:solidFill>
                  <a:schemeClr val="tx1"/>
                </a:solidFill>
              </a:rPr>
              <a:t>by</a:t>
            </a:r>
            <a:r>
              <a:rPr lang="es-ES" altLang="en-US" sz="1800" dirty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implementing</a:t>
            </a:r>
            <a:r>
              <a:rPr lang="es-ES" altLang="en-US" sz="1800" dirty="0">
                <a:solidFill>
                  <a:schemeClr val="tx1"/>
                </a:solidFill>
              </a:rPr>
              <a:t> GK </a:t>
            </a:r>
            <a:r>
              <a:rPr lang="es-ES" altLang="en-US" sz="1800" dirty="0" err="1">
                <a:solidFill>
                  <a:schemeClr val="tx1"/>
                </a:solidFill>
              </a:rPr>
              <a:t>model</a:t>
            </a:r>
            <a:r>
              <a:rPr lang="es-ES" altLang="en-US" sz="1800" dirty="0">
                <a:solidFill>
                  <a:schemeClr val="tx1"/>
                </a:solidFill>
              </a:rPr>
              <a:t> output in a full-wave </a:t>
            </a:r>
            <a:r>
              <a:rPr lang="es-ES" altLang="en-US" sz="1800" dirty="0" err="1">
                <a:solidFill>
                  <a:schemeClr val="tx1"/>
                </a:solidFill>
              </a:rPr>
              <a:t>code</a:t>
            </a:r>
            <a:r>
              <a:rPr lang="es-ES" altLang="en-US" sz="1800" dirty="0">
                <a:solidFill>
                  <a:schemeClr val="tx1"/>
                </a:solidFill>
              </a:rPr>
              <a:t>, a </a:t>
            </a:r>
            <a:r>
              <a:rPr lang="es-ES" altLang="en-US" sz="1800" b="1" dirty="0" err="1">
                <a:solidFill>
                  <a:schemeClr val="tx1"/>
                </a:solidFill>
              </a:rPr>
              <a:t>direct</a:t>
            </a:r>
            <a:r>
              <a:rPr lang="es-ES" altLang="en-US" sz="1800" b="1" dirty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>
                <a:solidFill>
                  <a:schemeClr val="tx1"/>
                </a:solidFill>
              </a:rPr>
              <a:t>comparison</a:t>
            </a:r>
            <a:r>
              <a:rPr lang="es-ES" altLang="en-US" sz="1800" b="1" dirty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>
                <a:solidFill>
                  <a:schemeClr val="tx1"/>
                </a:solidFill>
              </a:rPr>
              <a:t>between</a:t>
            </a:r>
            <a:r>
              <a:rPr lang="es-ES" altLang="en-US" sz="1800" b="1" dirty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>
                <a:solidFill>
                  <a:schemeClr val="tx1"/>
                </a:solidFill>
              </a:rPr>
              <a:t>simulation</a:t>
            </a:r>
            <a:r>
              <a:rPr lang="es-ES" altLang="en-US" sz="1800" b="1" dirty="0">
                <a:solidFill>
                  <a:schemeClr val="tx1"/>
                </a:solidFill>
              </a:rPr>
              <a:t> and </a:t>
            </a:r>
            <a:r>
              <a:rPr lang="es-ES" altLang="en-US" sz="1800" b="1" dirty="0" err="1">
                <a:solidFill>
                  <a:schemeClr val="tx1"/>
                </a:solidFill>
              </a:rPr>
              <a:t>experiment</a:t>
            </a:r>
            <a:r>
              <a:rPr lang="es-ES" altLang="en-US" sz="1800" b="1" dirty="0">
                <a:solidFill>
                  <a:schemeClr val="tx1"/>
                </a:solidFill>
              </a:rPr>
              <a:t> </a:t>
            </a:r>
            <a:r>
              <a:rPr lang="es-ES" altLang="en-US" sz="1800" dirty="0" err="1">
                <a:solidFill>
                  <a:schemeClr val="tx1"/>
                </a:solidFill>
              </a:rPr>
              <a:t>is</a:t>
            </a:r>
            <a:r>
              <a:rPr lang="es-ES" altLang="en-US" sz="1800" dirty="0">
                <a:solidFill>
                  <a:schemeClr val="tx1"/>
                </a:solidFill>
              </a:rPr>
              <a:t> posible. </a:t>
            </a:r>
          </a:p>
          <a:p>
            <a:pPr marL="0" indent="0" algn="just">
              <a:buNone/>
            </a:pPr>
            <a:r>
              <a:rPr lang="en-US" sz="300" dirty="0" smtClean="0"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en-US" sz="2400" dirty="0" smtClean="0">
                <a:cs typeface="Arial" panose="020B0604020202020204" pitchFamily="34" charset="0"/>
              </a:rPr>
              <a:t>Flow </a:t>
            </a:r>
            <a:r>
              <a:rPr lang="en-US" sz="2400" dirty="0">
                <a:cs typeface="Arial" panose="020B0604020202020204" pitchFamily="34" charset="0"/>
              </a:rPr>
              <a:t>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sz="1800" dirty="0" err="1" smtClean="0">
                <a:solidFill>
                  <a:schemeClr val="tx1"/>
                </a:solidFill>
              </a:rPr>
              <a:t>Besides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turbulence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measurements</a:t>
            </a:r>
            <a:r>
              <a:rPr lang="es-ES" altLang="en-US" sz="1800" dirty="0" smtClean="0">
                <a:solidFill>
                  <a:schemeClr val="tx1"/>
                </a:solidFill>
              </a:rPr>
              <a:t>, 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DR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provides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radial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scans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of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the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u</a:t>
            </a:r>
            <a:r>
              <a:rPr lang="es-ES" altLang="en-US" sz="1800" b="1" baseline="-25000" dirty="0" smtClean="0">
                <a:solidFill>
                  <a:schemeClr val="tx1"/>
                </a:solidFill>
              </a:rPr>
              <a:t>⊥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of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turbulent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structures</a:t>
            </a:r>
            <a:r>
              <a:rPr lang="es-ES" altLang="en-US" sz="1800" dirty="0" smtClean="0">
                <a:solidFill>
                  <a:schemeClr val="tx1"/>
                </a:solidFill>
              </a:rPr>
              <a:t>.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By</a:t>
            </a:r>
            <a:r>
              <a:rPr lang="es-ES" altLang="en-US" sz="1800" dirty="0" smtClean="0">
                <a:solidFill>
                  <a:schemeClr val="tx1"/>
                </a:solidFill>
              </a:rPr>
              <a:t> estimating </a:t>
            </a:r>
            <a:r>
              <a:rPr lang="es-ES" altLang="en-US" sz="1800" dirty="0" err="1" smtClean="0">
                <a:solidFill>
                  <a:schemeClr val="tx1"/>
                </a:solidFill>
                <a:sym typeface="+mn-ea"/>
              </a:rPr>
              <a:t>v</a:t>
            </a:r>
            <a:r>
              <a:rPr lang="es-ES" altLang="en-US" sz="1800" baseline="-25000" dirty="0" err="1" smtClean="0">
                <a:solidFill>
                  <a:schemeClr val="tx1"/>
                </a:solidFill>
                <a:sym typeface="+mn-ea"/>
              </a:rPr>
              <a:t>phase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  <a:sym typeface="+mn-ea"/>
              </a:rPr>
              <a:t>using</a:t>
            </a:r>
            <a:r>
              <a:rPr lang="es-ES" altLang="en-US" sz="18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  <a:sym typeface="+mn-ea"/>
              </a:rPr>
              <a:t>simulations</a:t>
            </a:r>
            <a:r>
              <a:rPr lang="es-ES" altLang="en-US" sz="1800" dirty="0" smtClean="0">
                <a:solidFill>
                  <a:schemeClr val="tx1"/>
                </a:solidFill>
                <a:sym typeface="+mn-ea"/>
              </a:rPr>
              <a:t> or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assuming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v</a:t>
            </a:r>
            <a:r>
              <a:rPr lang="es-ES" altLang="en-US" sz="1800" baseline="-25000" dirty="0" err="1" smtClean="0">
                <a:solidFill>
                  <a:schemeClr val="tx1"/>
                </a:solidFill>
              </a:rPr>
              <a:t>phase</a:t>
            </a:r>
            <a:r>
              <a:rPr lang="es-ES" altLang="en-US" sz="1800" dirty="0" smtClean="0">
                <a:solidFill>
                  <a:schemeClr val="tx1"/>
                </a:solidFill>
              </a:rPr>
              <a:t> &lt;&lt;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v</a:t>
            </a:r>
            <a:r>
              <a:rPr lang="es-ES" altLang="en-US" sz="1800" baseline="-25000" dirty="0" err="1" smtClean="0">
                <a:solidFill>
                  <a:schemeClr val="tx1"/>
                </a:solidFill>
              </a:rPr>
              <a:t>ExB</a:t>
            </a:r>
            <a:r>
              <a:rPr lang="es-ES" altLang="en-US" sz="1800" dirty="0" smtClean="0">
                <a:solidFill>
                  <a:schemeClr val="tx1"/>
                </a:solidFill>
              </a:rPr>
              <a:t> , 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E</a:t>
            </a:r>
            <a:r>
              <a:rPr lang="es-ES" altLang="en-US" sz="1800" b="1" baseline="-25000" dirty="0" smtClean="0">
                <a:solidFill>
                  <a:schemeClr val="tx1"/>
                </a:solidFill>
              </a:rPr>
              <a:t>r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profiles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can be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obtained</a:t>
            </a:r>
            <a:r>
              <a:rPr lang="es-ES" altLang="en-US" sz="1800" dirty="0" smtClean="0">
                <a:solidFill>
                  <a:schemeClr val="tx1"/>
                </a:solidFill>
              </a:rPr>
              <a:t>.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This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allows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for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direct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comparison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between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turbulence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amplitude</a:t>
            </a:r>
            <a:r>
              <a:rPr lang="es-ES" altLang="en-US" sz="1800" dirty="0" smtClean="0">
                <a:solidFill>
                  <a:schemeClr val="tx1"/>
                </a:solidFill>
              </a:rPr>
              <a:t> and </a:t>
            </a:r>
            <a:r>
              <a:rPr lang="es-ES" altLang="en-US" sz="1800" dirty="0">
                <a:solidFill>
                  <a:schemeClr val="tx1"/>
                </a:solidFill>
              </a:rPr>
              <a:t>E</a:t>
            </a:r>
            <a:r>
              <a:rPr lang="es-ES" altLang="en-US" sz="1800" baseline="-25000" dirty="0">
                <a:solidFill>
                  <a:schemeClr val="tx1"/>
                </a:solidFill>
              </a:rPr>
              <a:t>r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shear</a:t>
            </a:r>
            <a:r>
              <a:rPr lang="es-ES" altLang="en-US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Calculating</a:t>
            </a:r>
            <a:r>
              <a:rPr lang="es-E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neoclassical</a:t>
            </a:r>
            <a:r>
              <a:rPr lang="es-E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flow</a:t>
            </a:r>
            <a:r>
              <a:rPr lang="es-E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contributions</a:t>
            </a:r>
            <a:r>
              <a:rPr lang="es-E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 in a tokamak,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u</a:t>
            </a:r>
            <a:r>
              <a:rPr lang="es-ES" altLang="en-US" sz="1800" baseline="-25000" dirty="0" err="1" smtClean="0">
                <a:solidFill>
                  <a:schemeClr val="tx1"/>
                </a:solidFill>
              </a:rPr>
              <a:t>toroidal</a:t>
            </a:r>
            <a:r>
              <a:rPr lang="es-ES" altLang="en-US" sz="1800" baseline="-250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smtClean="0">
                <a:solidFill>
                  <a:schemeClr val="tx1"/>
                </a:solidFill>
              </a:rPr>
              <a:t>can be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obtained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from</a:t>
            </a:r>
            <a:r>
              <a:rPr lang="es-ES" altLang="en-US" sz="1800" baseline="-250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>
                <a:solidFill>
                  <a:schemeClr val="tx1"/>
                </a:solidFill>
              </a:rPr>
              <a:t>u</a:t>
            </a:r>
            <a:r>
              <a:rPr lang="es-ES" altLang="en-US" sz="1800" baseline="-25000" dirty="0" smtClean="0">
                <a:solidFill>
                  <a:schemeClr val="tx1"/>
                </a:solidFill>
              </a:rPr>
              <a:t>⊥</a:t>
            </a:r>
            <a:r>
              <a:rPr lang="es-ES" altLang="en-US" sz="1800" dirty="0" smtClean="0">
                <a:solidFill>
                  <a:schemeClr val="tx1"/>
                </a:solidFill>
              </a:rPr>
              <a:t>.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By</a:t>
            </a:r>
            <a:r>
              <a:rPr lang="es-ES" altLang="en-US" sz="1800" dirty="0" smtClean="0">
                <a:solidFill>
                  <a:schemeClr val="tx1"/>
                </a:solidFill>
              </a:rPr>
              <a:t>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this</a:t>
            </a:r>
            <a:r>
              <a:rPr lang="es-ES" altLang="en-US" sz="1800" dirty="0" smtClean="0">
                <a:solidFill>
                  <a:schemeClr val="tx1"/>
                </a:solidFill>
              </a:rPr>
              <a:t>, 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a DR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system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can be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used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to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carry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out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studies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in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rotation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and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neoclassical</a:t>
            </a:r>
            <a:r>
              <a:rPr lang="es-ES" altLang="en-US" sz="1800" b="1" dirty="0" smtClean="0">
                <a:solidFill>
                  <a:schemeClr val="tx1"/>
                </a:solidFill>
              </a:rPr>
              <a:t> </a:t>
            </a:r>
            <a:r>
              <a:rPr lang="es-ES" altLang="en-US" sz="1800" b="1" dirty="0" err="1" smtClean="0">
                <a:solidFill>
                  <a:schemeClr val="tx1"/>
                </a:solidFill>
              </a:rPr>
              <a:t>viscosity</a:t>
            </a:r>
            <a:r>
              <a:rPr lang="es-ES" altLang="en-US" sz="1800" dirty="0" smtClean="0">
                <a:solidFill>
                  <a:schemeClr val="tx1"/>
                </a:solidFill>
              </a:rPr>
              <a:t> (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regardless</a:t>
            </a:r>
            <a:r>
              <a:rPr lang="es-ES" altLang="en-US" sz="1800" dirty="0" smtClean="0">
                <a:solidFill>
                  <a:schemeClr val="tx1"/>
                </a:solidFill>
              </a:rPr>
              <a:t> of NBI </a:t>
            </a:r>
            <a:r>
              <a:rPr lang="es-ES" altLang="en-US" sz="1800" dirty="0" err="1" smtClean="0">
                <a:solidFill>
                  <a:schemeClr val="tx1"/>
                </a:solidFill>
              </a:rPr>
              <a:t>penetration</a:t>
            </a:r>
            <a:r>
              <a:rPr lang="es-ES" altLang="en-US" sz="1800" dirty="0" smtClean="0">
                <a:solidFill>
                  <a:schemeClr val="tx1"/>
                </a:solidFill>
              </a:rPr>
              <a:t>).</a:t>
            </a:r>
            <a:endParaRPr lang="en-US" sz="18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>
                <a:ea typeface="msgothic" charset="0"/>
                <a:cs typeface="msgothic" charset="0"/>
              </a:rPr>
              <a:t>2</a:t>
            </a:r>
            <a:r>
              <a:rPr lang="es-ES" altLang="de-DE" sz="1400" dirty="0" smtClean="0">
                <a:ea typeface="msgothic" charset="0"/>
                <a:cs typeface="msgothic" charset="0"/>
              </a:rPr>
              <a:t>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21370" y="3349487"/>
            <a:ext cx="5293722" cy="3429000"/>
            <a:chOff x="521370" y="3240198"/>
            <a:chExt cx="5293722" cy="3429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78" b="7713"/>
            <a:stretch>
              <a:fillRect/>
            </a:stretch>
          </p:blipFill>
          <p:spPr bwMode="auto">
            <a:xfrm>
              <a:off x="521370" y="3240198"/>
              <a:ext cx="328612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4"/>
            <p:cNvCxnSpPr/>
            <p:nvPr/>
          </p:nvCxnSpPr>
          <p:spPr>
            <a:xfrm flipH="1">
              <a:off x="2173859" y="3995861"/>
              <a:ext cx="1897358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5"/>
            <p:cNvSpPr txBox="1"/>
            <p:nvPr/>
          </p:nvSpPr>
          <p:spPr>
            <a:xfrm>
              <a:off x="4033117" y="3736404"/>
              <a:ext cx="142058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R = 4216 mm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Straight Arrow Connector 7"/>
            <p:cNvCxnSpPr/>
            <p:nvPr/>
          </p:nvCxnSpPr>
          <p:spPr>
            <a:xfrm flipH="1" flipV="1">
              <a:off x="2292474" y="4931966"/>
              <a:ext cx="1740643" cy="6480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8"/>
            <p:cNvSpPr txBox="1"/>
            <p:nvPr/>
          </p:nvSpPr>
          <p:spPr>
            <a:xfrm>
              <a:off x="4044626" y="5490789"/>
              <a:ext cx="142058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+mn-lt"/>
                </a:rPr>
                <a:t>R = 4954 mm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2030306" y="4911228"/>
              <a:ext cx="364202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+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 bwMode="auto">
            <a:xfrm>
              <a:off x="2173859" y="4662983"/>
              <a:ext cx="1633636" cy="593018"/>
            </a:xfrm>
            <a:prstGeom prst="rect">
              <a:avLst/>
            </a:prstGeom>
            <a:solidFill>
              <a:schemeClr val="accent1">
                <a:lumMod val="75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4894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6" charset="0"/>
                <a:buNone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Straight Arrow Connector 7"/>
            <p:cNvCxnSpPr>
              <a:stCxn id="21" idx="1"/>
            </p:cNvCxnSpPr>
            <p:nvPr/>
          </p:nvCxnSpPr>
          <p:spPr>
            <a:xfrm flipH="1" flipV="1">
              <a:off x="2249564" y="5147991"/>
              <a:ext cx="1612749" cy="10738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8"/>
            <p:cNvSpPr txBox="1"/>
            <p:nvPr/>
          </p:nvSpPr>
          <p:spPr>
            <a:xfrm>
              <a:off x="3862313" y="6046812"/>
              <a:ext cx="1952779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Launching position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4337794" y="4756982"/>
              <a:ext cx="99097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P18 port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4" name="Straight Arrow Connector 7"/>
            <p:cNvCxnSpPr>
              <a:stCxn id="22" idx="1"/>
            </p:cNvCxnSpPr>
            <p:nvPr/>
          </p:nvCxnSpPr>
          <p:spPr>
            <a:xfrm flipH="1" flipV="1">
              <a:off x="3862314" y="4787950"/>
              <a:ext cx="47548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Triángulo isósceles"/>
            <p:cNvSpPr/>
            <p:nvPr/>
          </p:nvSpPr>
          <p:spPr bwMode="auto">
            <a:xfrm rot="7772036">
              <a:off x="1596496" y="4392520"/>
              <a:ext cx="504056" cy="851631"/>
            </a:xfrm>
            <a:prstGeom prst="triangle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4894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6" charset="0"/>
                <a:buNone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dirty="0" err="1" smtClean="0"/>
              <a:t>Feasibility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study</a:t>
            </a:r>
            <a:r>
              <a:rPr lang="es-ES" altLang="en-US" dirty="0" smtClean="0"/>
              <a:t>: </a:t>
            </a:r>
            <a:r>
              <a:rPr lang="es-ES" altLang="en-US" dirty="0" err="1" smtClean="0"/>
              <a:t>starting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hypothesis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endParaRPr lang="es-ES" altLang="en-US" dirty="0"/>
          </a:p>
        </p:txBody>
      </p:sp>
      <p:sp>
        <p:nvSpPr>
          <p:cNvPr id="23" name="2 Marcador de contenido"/>
          <p:cNvSpPr>
            <a:spLocks noGrp="1"/>
          </p:cNvSpPr>
          <p:nvPr>
            <p:ph idx="1"/>
          </p:nvPr>
        </p:nvSpPr>
        <p:spPr>
          <a:xfrm>
            <a:off x="320674" y="1050925"/>
            <a:ext cx="10065791" cy="4983480"/>
          </a:xfrm>
        </p:spPr>
        <p:txBody>
          <a:bodyPr/>
          <a:lstStyle/>
          <a:p>
            <a:pPr marL="0" indent="0" algn="just">
              <a:buNone/>
            </a:pPr>
            <a:r>
              <a:rPr lang="es-ES" smtClean="0"/>
              <a:t>In the feasibility study, </a:t>
            </a:r>
            <a:r>
              <a:rPr lang="en-US" b="1" dirty="0"/>
              <a:t>ray tracing code TRAVIS</a:t>
            </a:r>
            <a:r>
              <a:rPr lang="en-US" dirty="0"/>
              <a:t> </a:t>
            </a:r>
            <a:r>
              <a:rPr lang="en-US" b="1" dirty="0"/>
              <a:t>is used to determine an optimal geometry</a:t>
            </a:r>
            <a:r>
              <a:rPr lang="en-US" dirty="0"/>
              <a:t> for the DR, which would allow it to conduct the proposed observations under </a:t>
            </a:r>
            <a:r>
              <a:rPr lang="en-US" dirty="0" smtClean="0"/>
              <a:t>relevant </a:t>
            </a:r>
            <a:r>
              <a:rPr lang="en-US" dirty="0"/>
              <a:t>scenarios foreseen in JT-60SA operation</a:t>
            </a:r>
            <a:r>
              <a:rPr lang="es-ES" dirty="0" smtClean="0"/>
              <a:t>. </a:t>
            </a:r>
          </a:p>
          <a:p>
            <a:pPr marL="0" indent="0" algn="just">
              <a:buNone/>
            </a:pP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scenarios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considered</a:t>
            </a:r>
            <a:r>
              <a:rPr lang="es-ES" dirty="0" smtClean="0"/>
              <a:t>: </a:t>
            </a:r>
            <a:r>
              <a:rPr lang="es-ES" b="1" dirty="0" err="1" smtClean="0"/>
              <a:t>high</a:t>
            </a:r>
            <a:r>
              <a:rPr lang="es-ES" b="1" dirty="0" smtClean="0"/>
              <a:t> </a:t>
            </a:r>
            <a:r>
              <a:rPr lang="es-ES" b="1" dirty="0" err="1" smtClean="0"/>
              <a:t>density</a:t>
            </a:r>
            <a:r>
              <a:rPr lang="es-ES" b="1" dirty="0" smtClean="0"/>
              <a:t>, </a:t>
            </a:r>
            <a:r>
              <a:rPr lang="es-ES" b="1" dirty="0" err="1" smtClean="0"/>
              <a:t>hybrid</a:t>
            </a:r>
            <a:r>
              <a:rPr lang="es-ES" b="1" dirty="0" smtClean="0"/>
              <a:t> and </a:t>
            </a:r>
            <a:r>
              <a:rPr lang="es-ES" b="1" dirty="0" err="1" smtClean="0"/>
              <a:t>high</a:t>
            </a:r>
            <a:r>
              <a:rPr lang="es-ES" b="1" dirty="0" smtClean="0"/>
              <a:t> beta.</a:t>
            </a:r>
            <a:endParaRPr lang="es-ES" b="1" dirty="0"/>
          </a:p>
          <a:p>
            <a:pPr marL="0" indent="0" algn="just">
              <a:buNone/>
            </a:pPr>
            <a:r>
              <a:rPr lang="es-ES" dirty="0" smtClean="0">
                <a:sym typeface="+mn-ea"/>
              </a:rPr>
              <a:t>As a </a:t>
            </a:r>
            <a:r>
              <a:rPr lang="es-ES" dirty="0" err="1" smtClean="0">
                <a:sym typeface="+mn-ea"/>
              </a:rPr>
              <a:t>working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hypothesis</a:t>
            </a:r>
            <a:r>
              <a:rPr lang="es-ES" dirty="0" smtClean="0">
                <a:sym typeface="+mn-ea"/>
              </a:rPr>
              <a:t>, a </a:t>
            </a:r>
            <a:r>
              <a:rPr lang="es-ES" dirty="0" err="1" smtClean="0">
                <a:sym typeface="+mn-ea"/>
              </a:rPr>
              <a:t>launching</a:t>
            </a:r>
            <a:r>
              <a:rPr lang="es-ES" dirty="0" smtClean="0">
                <a:sym typeface="+mn-ea"/>
              </a:rPr>
              <a:t> position at </a:t>
            </a:r>
            <a:r>
              <a:rPr lang="es-ES" dirty="0" err="1" smtClean="0">
                <a:sym typeface="+mn-ea"/>
              </a:rPr>
              <a:t>one</a:t>
            </a:r>
            <a:r>
              <a:rPr lang="es-ES" dirty="0" smtClean="0">
                <a:sym typeface="+mn-ea"/>
              </a:rPr>
              <a:t> of </a:t>
            </a:r>
            <a:r>
              <a:rPr lang="es-ES" dirty="0" err="1" smtClean="0">
                <a:sym typeface="+mn-ea"/>
              </a:rPr>
              <a:t>the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lower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ports</a:t>
            </a:r>
            <a:r>
              <a:rPr lang="es-ES" dirty="0" smtClean="0">
                <a:sym typeface="+mn-ea"/>
              </a:rPr>
              <a:t> of </a:t>
            </a:r>
            <a:r>
              <a:rPr lang="es-ES" dirty="0" err="1" smtClean="0">
                <a:sym typeface="+mn-ea"/>
              </a:rPr>
              <a:t>the</a:t>
            </a:r>
            <a:r>
              <a:rPr lang="es-ES" dirty="0" smtClean="0">
                <a:sym typeface="+mn-ea"/>
              </a:rPr>
              <a:t> P18 </a:t>
            </a:r>
            <a:r>
              <a:rPr lang="es-ES" dirty="0" err="1" smtClean="0">
                <a:sym typeface="+mn-ea"/>
              </a:rPr>
              <a:t>diagnostic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flange</a:t>
            </a:r>
            <a:r>
              <a:rPr lang="es-ES" dirty="0" smtClean="0">
                <a:sym typeface="+mn-ea"/>
              </a:rPr>
              <a:t> has </a:t>
            </a:r>
            <a:r>
              <a:rPr lang="es-ES" dirty="0" err="1" smtClean="0">
                <a:sym typeface="+mn-ea"/>
              </a:rPr>
              <a:t>been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considered</a:t>
            </a:r>
            <a:r>
              <a:rPr lang="es-ES" dirty="0" smtClean="0">
                <a:sym typeface="+mn-ea"/>
              </a:rPr>
              <a:t>, </a:t>
            </a:r>
            <a:r>
              <a:rPr lang="es-ES" dirty="0" err="1" smtClean="0">
                <a:sym typeface="+mn-ea"/>
              </a:rPr>
              <a:t>between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the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vacuum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vessel</a:t>
            </a:r>
            <a:r>
              <a:rPr lang="es-ES" dirty="0" smtClean="0">
                <a:sym typeface="+mn-ea"/>
              </a:rPr>
              <a:t> and </a:t>
            </a:r>
            <a:r>
              <a:rPr lang="es-ES" dirty="0" err="1" smtClean="0">
                <a:sym typeface="+mn-ea"/>
              </a:rPr>
              <a:t>the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stabilising</a:t>
            </a:r>
            <a:r>
              <a:rPr lang="es-ES" dirty="0" smtClean="0">
                <a:sym typeface="+mn-ea"/>
              </a:rPr>
              <a:t> </a:t>
            </a:r>
            <a:r>
              <a:rPr lang="es-ES" dirty="0" err="1" smtClean="0">
                <a:sym typeface="+mn-ea"/>
              </a:rPr>
              <a:t>plate</a:t>
            </a:r>
            <a:r>
              <a:rPr lang="es-ES" dirty="0" smtClean="0">
                <a:sym typeface="+mn-ea"/>
              </a:rPr>
              <a:t>. Final </a:t>
            </a:r>
            <a:r>
              <a:rPr lang="es-ES" dirty="0" err="1" smtClean="0">
                <a:sym typeface="+mn-ea"/>
              </a:rPr>
              <a:t>launching</a:t>
            </a:r>
            <a:r>
              <a:rPr lang="es-ES" dirty="0" smtClean="0">
                <a:sym typeface="+mn-ea"/>
              </a:rPr>
              <a:t> position </a:t>
            </a:r>
            <a:r>
              <a:rPr lang="es-ES" dirty="0" err="1" smtClean="0">
                <a:sym typeface="+mn-ea"/>
              </a:rPr>
              <a:t>still</a:t>
            </a:r>
            <a:r>
              <a:rPr lang="es-ES" dirty="0" smtClean="0">
                <a:sym typeface="+mn-ea"/>
              </a:rPr>
              <a:t> TBD.</a:t>
            </a:r>
          </a:p>
          <a:p>
            <a:pPr marL="457200" indent="-457200" algn="just">
              <a:buAutoNum type="arabicPeriod"/>
            </a:pPr>
            <a:endParaRPr lang="es-ES" sz="2400" dirty="0">
              <a:sym typeface="+mn-ea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273897" y="3491805"/>
            <a:ext cx="4968553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Selected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launching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position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coordinates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:</a:t>
            </a: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n-lt"/>
              <a:sym typeface="+mn-ea"/>
            </a:endParaRPr>
          </a:p>
          <a:p>
            <a:pPr marL="457200" lvl="1" indent="0" algn="just"/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	R = 4500 mm, z = -640 mm</a:t>
            </a: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n-lt"/>
              <a:sym typeface="+mn-e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Results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do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not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depend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strongly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on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precise position of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antenna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lvl="1" indent="0" algn="just"/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Focus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on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edge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core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. SOL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is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addressed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by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T.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Tokihito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Q-band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system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see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later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).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2 Marcador de contenido"/>
          <p:cNvSpPr>
            <a:spLocks noGrp="1"/>
          </p:cNvSpPr>
          <p:nvPr/>
        </p:nvSpPr>
        <p:spPr>
          <a:xfrm>
            <a:off x="577238" y="6851158"/>
            <a:ext cx="2794635" cy="313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8520" rIns="0" bIns="0" numCol="1" anchor="t" anchorCtr="0" compatLnSpc="1"/>
          <a:lstStyle>
            <a:lvl1pPr marL="342900" indent="-3429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chemeClr val="bg1">
                  <a:lumMod val="50000"/>
                </a:schemeClr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1140"/>
              </a:spcAft>
              <a:buClr>
                <a:srgbClr val="3366FF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8945" rtl="0" fontAlgn="base" hangingPunct="0">
              <a:lnSpc>
                <a:spcPct val="8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i="1" dirty="0" err="1" smtClean="0"/>
              <a:t>N.Oyama</a:t>
            </a:r>
            <a:r>
              <a:rPr lang="es-ES" sz="1600" i="1" dirty="0"/>
              <a:t>, PID </a:t>
            </a:r>
            <a:r>
              <a:rPr lang="es-ES" sz="1600" i="1" dirty="0" smtClean="0"/>
              <a:t>U2JYv4.0, 2018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>
                <a:ea typeface="msgothic" charset="0"/>
                <a:cs typeface="msgothic" charset="0"/>
              </a:rPr>
              <a:t>3</a:t>
            </a:r>
            <a:r>
              <a:rPr lang="es-ES" altLang="de-DE" sz="1400" smtClean="0">
                <a:ea typeface="msgothic" charset="0"/>
                <a:cs typeface="msgothic" charset="0"/>
              </a:rPr>
              <a:t>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0" y="2411685"/>
            <a:ext cx="5565775" cy="439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Marcador de contenido"/>
          <p:cNvSpPr>
            <a:spLocks noGrp="1"/>
          </p:cNvSpPr>
          <p:nvPr>
            <p:ph idx="1"/>
          </p:nvPr>
        </p:nvSpPr>
        <p:spPr>
          <a:xfrm>
            <a:off x="320674" y="1050925"/>
            <a:ext cx="10065791" cy="1504776"/>
          </a:xfrm>
        </p:spPr>
        <p:txBody>
          <a:bodyPr/>
          <a:lstStyle/>
          <a:p>
            <a:pPr marL="0" indent="0" algn="just">
              <a:buNone/>
            </a:pPr>
            <a:r>
              <a:rPr lang="es-ES"/>
              <a:t>In the feasibility study, </a:t>
            </a:r>
            <a:r>
              <a:rPr lang="en-US" b="1" dirty="0"/>
              <a:t>ray tracing code TRAVIS</a:t>
            </a:r>
            <a:r>
              <a:rPr lang="en-US" dirty="0"/>
              <a:t> </a:t>
            </a:r>
            <a:r>
              <a:rPr lang="en-US" b="1" dirty="0"/>
              <a:t>is used to determine an optimal geometry</a:t>
            </a:r>
            <a:r>
              <a:rPr lang="en-US" dirty="0"/>
              <a:t> for the DR, which would allow it to conduct the proposed observations under relevant scenarios foreseen in JT-60SA operation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scenarios</a:t>
            </a:r>
            <a:r>
              <a:rPr lang="es-ES" dirty="0" smtClean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considered</a:t>
            </a:r>
            <a:r>
              <a:rPr lang="es-ES" dirty="0"/>
              <a:t>: </a:t>
            </a:r>
            <a:r>
              <a:rPr lang="es-ES" b="1" dirty="0" err="1"/>
              <a:t>high</a:t>
            </a:r>
            <a:r>
              <a:rPr lang="es-ES" b="1" dirty="0"/>
              <a:t> </a:t>
            </a:r>
            <a:r>
              <a:rPr lang="es-ES" b="1" dirty="0" err="1"/>
              <a:t>density</a:t>
            </a:r>
            <a:r>
              <a:rPr lang="es-ES" b="1" dirty="0"/>
              <a:t>, </a:t>
            </a:r>
            <a:r>
              <a:rPr lang="es-ES" b="1" dirty="0" err="1"/>
              <a:t>hybrid</a:t>
            </a:r>
            <a:r>
              <a:rPr lang="es-ES" b="1" dirty="0"/>
              <a:t> and </a:t>
            </a:r>
            <a:r>
              <a:rPr lang="es-ES" b="1" dirty="0" err="1"/>
              <a:t>high</a:t>
            </a:r>
            <a:r>
              <a:rPr lang="es-ES" b="1" dirty="0"/>
              <a:t> beta</a:t>
            </a:r>
            <a:r>
              <a:rPr lang="es-ES" b="1" dirty="0" smtClean="0"/>
              <a:t>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-228600" y="2655984"/>
            <a:ext cx="5583555" cy="400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/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To determine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the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validity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of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the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solution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the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following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criteria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were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  <a:sym typeface="+mn-ea"/>
              </a:rPr>
              <a:t>taken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sym typeface="+mn-ea"/>
              </a:rPr>
              <a:t>:</a:t>
            </a:r>
            <a:endParaRPr lang="es-ES" sz="2000" dirty="0">
              <a:solidFill>
                <a:schemeClr val="tx1"/>
              </a:solidFill>
              <a:latin typeface="+mn-lt"/>
              <a:sym typeface="+mn-ea"/>
            </a:endParaRPr>
          </a:p>
          <a:p>
            <a:pPr marL="457200" lvl="1" indent="0" algn="just"/>
            <a:endParaRPr lang="es-ES" sz="2000" dirty="0" smtClean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1"/>
                </a:solidFill>
                <a:latin typeface="+mj-lt"/>
              </a:rPr>
              <a:t>Minimize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k</a:t>
            </a:r>
            <a:r>
              <a:rPr lang="es-ES" sz="2000" baseline="-25000" dirty="0" smtClean="0">
                <a:solidFill>
                  <a:schemeClr val="tx1"/>
                </a:solidFill>
                <a:latin typeface="+mj-lt"/>
              </a:rPr>
              <a:t>||</a:t>
            </a:r>
            <a:r>
              <a:rPr lang="es-ES" sz="2000" baseline="-25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to at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most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, 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s-ES" sz="2000" baseline="-25000" dirty="0">
                <a:solidFill>
                  <a:schemeClr val="tx1"/>
                </a:solidFill>
                <a:latin typeface="+mj-lt"/>
              </a:rPr>
              <a:t>||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/k</a:t>
            </a:r>
            <a:r>
              <a:rPr lang="es-ES" sz="2000" baseline="-25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⊥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&lt; 0.1 (required for acceptable S/N ratio)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ES" sz="2000" baseline="-25000" dirty="0" smtClean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1"/>
                </a:solidFill>
                <a:latin typeface="+mj-lt"/>
              </a:rPr>
              <a:t>Reflection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j-lt"/>
              </a:rPr>
              <a:t>layers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j-lt"/>
              </a:rPr>
              <a:t>close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OMP (ballooning character of turbulence suggest optimum S/N levels)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Single-axis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</a:rPr>
              <a:t>rotation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</a:rPr>
              <a:t>steering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</a:rPr>
              <a:t>mirror (minimize complexity of mechanical system)</a:t>
            </a:r>
            <a:endParaRPr lang="es-ES" sz="2000" dirty="0" smtClean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1"/>
                </a:solidFill>
                <a:latin typeface="+mj-lt"/>
              </a:rPr>
              <a:t>k</a:t>
            </a:r>
            <a:r>
              <a:rPr lang="es-ES" sz="2000" baseline="-25000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⊥</a:t>
            </a:r>
            <a:r>
              <a:rPr lang="es-ES" sz="2000" dirty="0" err="1" smtClean="0">
                <a:solidFill>
                  <a:schemeClr val="tx1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r</a:t>
            </a:r>
            <a:r>
              <a:rPr lang="es-ES" sz="2000" baseline="-25000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s</a:t>
            </a:r>
            <a:r>
              <a:rPr lang="es-ES" sz="2000" baseline="-25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in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the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1-10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range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(ITG/TEM </a:t>
            </a:r>
            <a:r>
              <a:rPr lang="es-ES" sz="2000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turbulence</a:t>
            </a:r>
            <a:r>
              <a:rPr lang="es-ES" sz="2000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)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r>
              <a:rPr lang="es-ES" altLang="en-US" dirty="0" err="1" smtClean="0"/>
              <a:t>Feasibility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study</a:t>
            </a:r>
            <a:r>
              <a:rPr lang="es-ES" altLang="en-US" dirty="0" smtClean="0"/>
              <a:t>: </a:t>
            </a:r>
            <a:r>
              <a:rPr lang="es-ES" altLang="en-US" dirty="0" err="1"/>
              <a:t>starting</a:t>
            </a:r>
            <a:r>
              <a:rPr lang="es-ES" altLang="en-US" dirty="0"/>
              <a:t> </a:t>
            </a:r>
            <a:r>
              <a:rPr lang="es-ES" altLang="en-US" dirty="0" err="1"/>
              <a:t>hypothesis</a:t>
            </a:r>
            <a:endParaRPr lang="es-ES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dirty="0">
                <a:ea typeface="msgothic" charset="0"/>
                <a:cs typeface="msgothic" charset="0"/>
              </a:rPr>
              <a:t>3</a:t>
            </a:r>
            <a:r>
              <a:rPr lang="es-ES" altLang="de-DE" sz="1400" smtClean="0">
                <a:ea typeface="msgothic" charset="0"/>
                <a:cs typeface="msgothic" charset="0"/>
              </a:rPr>
              <a:t>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r>
              <a:rPr lang="es-ES" altLang="en-US" dirty="0" err="1"/>
              <a:t>Feasibility</a:t>
            </a:r>
            <a:r>
              <a:rPr lang="es-ES" altLang="en-US" dirty="0"/>
              <a:t> </a:t>
            </a:r>
            <a:r>
              <a:rPr lang="es-ES" altLang="en-US" dirty="0" err="1" smtClean="0"/>
              <a:t>study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results</a:t>
            </a:r>
            <a:r>
              <a:rPr lang="es-ES" altLang="en-US" dirty="0" smtClean="0"/>
              <a:t> (</a:t>
            </a:r>
            <a:r>
              <a:rPr lang="es-ES" altLang="en-US" dirty="0" err="1" smtClean="0"/>
              <a:t>high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density</a:t>
            </a:r>
            <a:r>
              <a:rPr lang="es-ES" altLang="en-US" dirty="0"/>
              <a:t>)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endParaRPr lang="es-ES" altLang="en-US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522" y="971019"/>
            <a:ext cx="6323576" cy="4438377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4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sp>
        <p:nvSpPr>
          <p:cNvPr id="7" name="31 Rectángulo"/>
          <p:cNvSpPr/>
          <p:nvPr/>
        </p:nvSpPr>
        <p:spPr>
          <a:xfrm>
            <a:off x="174808" y="5357958"/>
            <a:ext cx="10139650" cy="166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/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reflectometers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one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mirror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solution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:</a:t>
            </a:r>
            <a:endParaRPr lang="es-ES" sz="600" dirty="0" smtClean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Whole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edge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(up to SOL) can be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covered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by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V-band in X-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mode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Central </a:t>
            </a:r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region </a:t>
            </a:r>
            <a:r>
              <a:rPr lang="en-US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can </a:t>
            </a:r>
            <a:r>
              <a:rPr lang="en-US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be covered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using O-mode </a:t>
            </a:r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polarization.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E/W Band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tbd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.</a:t>
            </a:r>
            <a:endParaRPr lang="en-US" dirty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way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,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⊥, </a:t>
            </a:r>
            <a:r>
              <a:rPr lang="es-ES" altLang="en-US" baseline="-25000" dirty="0" err="1">
                <a:solidFill>
                  <a:schemeClr val="tx1"/>
                </a:solidFill>
                <a:latin typeface="+mj-lt"/>
              </a:rPr>
              <a:t>core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1-30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s-E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and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⊥, </a:t>
            </a:r>
            <a:r>
              <a:rPr lang="es-ES" altLang="en-US" baseline="-25000" dirty="0" err="1">
                <a:solidFill>
                  <a:schemeClr val="tx1"/>
                </a:solidFill>
                <a:latin typeface="+mj-lt"/>
              </a:rPr>
              <a:t>edge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2-20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s-E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can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obtained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with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s-ES" altLang="en-US" baseline="-25000" dirty="0" smtClean="0">
                <a:solidFill>
                  <a:schemeClr val="tx1"/>
                </a:solidFill>
                <a:latin typeface="+mj-lt"/>
              </a:rPr>
              <a:t>||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/k</a:t>
            </a:r>
            <a:r>
              <a:rPr lang="es-ES" altLang="en-US" baseline="-25000" dirty="0" smtClean="0">
                <a:solidFill>
                  <a:schemeClr val="tx1"/>
                </a:solidFill>
                <a:latin typeface="+mj-lt"/>
              </a:rPr>
              <a:t>⊥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&lt; 0.1 in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density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hybrid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scenarios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k</a:t>
            </a:r>
            <a:r>
              <a:rPr lang="en-US" altLang="en-US" baseline="-25000" dirty="0">
                <a:solidFill>
                  <a:schemeClr val="tx1"/>
                </a:solidFill>
                <a:latin typeface="+mj-lt"/>
              </a:rPr>
              <a:t>⊥, core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7-25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n-U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and k</a:t>
            </a:r>
            <a:r>
              <a:rPr lang="en-US" altLang="en-US" baseline="-25000" dirty="0">
                <a:solidFill>
                  <a:schemeClr val="tx1"/>
                </a:solidFill>
                <a:latin typeface="+mj-lt"/>
              </a:rPr>
              <a:t>⊥, edge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1-20 cm</a:t>
            </a:r>
            <a:r>
              <a:rPr lang="en-US" altLang="en-US" baseline="30000" dirty="0" smtClean="0">
                <a:solidFill>
                  <a:schemeClr val="tx1"/>
                </a:solidFill>
                <a:latin typeface="+mj-lt"/>
              </a:rPr>
              <a:t>-1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 in high </a:t>
            </a:r>
            <a:r>
              <a:rPr lang="en-US" alt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2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r>
              <a:rPr lang="es-ES" altLang="en-US" dirty="0" err="1"/>
              <a:t>Feasibility</a:t>
            </a:r>
            <a:r>
              <a:rPr lang="es-ES" altLang="en-US" dirty="0"/>
              <a:t> </a:t>
            </a:r>
            <a:r>
              <a:rPr lang="es-ES" altLang="en-US" dirty="0" err="1" smtClean="0"/>
              <a:t>study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results</a:t>
            </a:r>
            <a:r>
              <a:rPr lang="es-ES" altLang="en-US" dirty="0" smtClean="0"/>
              <a:t> (</a:t>
            </a:r>
            <a:r>
              <a:rPr lang="es-ES" altLang="en-US" dirty="0" err="1" smtClean="0"/>
              <a:t>high</a:t>
            </a:r>
            <a:r>
              <a:rPr lang="es-ES" altLang="en-US" dirty="0" smtClean="0"/>
              <a:t> </a:t>
            </a:r>
            <a:r>
              <a:rPr lang="es-ES" altLang="en-US" dirty="0" smtClean="0">
                <a:latin typeface="Symbol" panose="05050102010706020507" pitchFamily="18" charset="2"/>
              </a:rPr>
              <a:t>b</a:t>
            </a:r>
            <a:r>
              <a:rPr lang="es-ES" altLang="en-US" dirty="0" smtClean="0"/>
              <a:t>)</a:t>
            </a:r>
            <a:br>
              <a:rPr lang="es-ES" altLang="en-US" dirty="0" smtClean="0"/>
            </a:br>
            <a:endParaRPr lang="es-ES" alt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174808" y="5357958"/>
            <a:ext cx="10139650" cy="166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/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reflectometers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one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mirror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solution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:</a:t>
            </a:r>
            <a:endParaRPr lang="es-ES" sz="600" dirty="0" smtClean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Whole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edge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(up to SOL) can be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covered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by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V-band in X-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mode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Central </a:t>
            </a:r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region </a:t>
            </a:r>
            <a:r>
              <a:rPr lang="en-US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can </a:t>
            </a:r>
            <a:r>
              <a:rPr lang="en-US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be covered using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O-mode </a:t>
            </a:r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polarization.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E/W Band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tbd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.</a:t>
            </a:r>
            <a:endParaRPr lang="en-US" dirty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way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,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⊥, </a:t>
            </a:r>
            <a:r>
              <a:rPr lang="es-ES" altLang="en-US" baseline="-25000" dirty="0" err="1">
                <a:solidFill>
                  <a:schemeClr val="tx1"/>
                </a:solidFill>
                <a:latin typeface="+mj-lt"/>
              </a:rPr>
              <a:t>core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1-30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s-E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and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⊥, </a:t>
            </a:r>
            <a:r>
              <a:rPr lang="es-ES" altLang="en-US" baseline="-25000" dirty="0" err="1">
                <a:solidFill>
                  <a:schemeClr val="tx1"/>
                </a:solidFill>
                <a:latin typeface="+mj-lt"/>
              </a:rPr>
              <a:t>edge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2-20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s-E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can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obtained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with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s-ES" altLang="en-US" baseline="-25000" dirty="0" smtClean="0">
                <a:solidFill>
                  <a:schemeClr val="tx1"/>
                </a:solidFill>
                <a:latin typeface="+mj-lt"/>
              </a:rPr>
              <a:t>||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/k</a:t>
            </a:r>
            <a:r>
              <a:rPr lang="es-ES" altLang="en-US" baseline="-25000" dirty="0" smtClean="0">
                <a:solidFill>
                  <a:schemeClr val="tx1"/>
                </a:solidFill>
                <a:latin typeface="+mj-lt"/>
              </a:rPr>
              <a:t>⊥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&lt; 0.1 in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density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hybrid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scenarios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k</a:t>
            </a:r>
            <a:r>
              <a:rPr lang="en-US" altLang="en-US" baseline="-25000" dirty="0">
                <a:solidFill>
                  <a:schemeClr val="tx1"/>
                </a:solidFill>
                <a:latin typeface="+mj-lt"/>
              </a:rPr>
              <a:t>⊥, core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7-25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n-U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and k</a:t>
            </a:r>
            <a:r>
              <a:rPr lang="en-US" altLang="en-US" baseline="-25000" dirty="0">
                <a:solidFill>
                  <a:schemeClr val="tx1"/>
                </a:solidFill>
                <a:latin typeface="+mj-lt"/>
              </a:rPr>
              <a:t>⊥, edge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1-20 cm</a:t>
            </a:r>
            <a:r>
              <a:rPr lang="en-US" altLang="en-US" baseline="30000" dirty="0" smtClean="0">
                <a:solidFill>
                  <a:schemeClr val="tx1"/>
                </a:solidFill>
                <a:latin typeface="+mj-lt"/>
              </a:rPr>
              <a:t>-1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 in high </a:t>
            </a:r>
            <a:r>
              <a:rPr lang="en-US" alt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4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514" y="977074"/>
            <a:ext cx="6572374" cy="4386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r>
              <a:rPr lang="es-ES" altLang="en-US" dirty="0" err="1"/>
              <a:t>Feasibility</a:t>
            </a:r>
            <a:r>
              <a:rPr lang="es-ES" altLang="en-US" dirty="0"/>
              <a:t> </a:t>
            </a:r>
            <a:r>
              <a:rPr lang="es-ES" altLang="en-US" dirty="0" err="1" smtClean="0"/>
              <a:t>study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results</a:t>
            </a:r>
            <a:r>
              <a:rPr lang="es-ES" altLang="en-US" dirty="0" smtClean="0"/>
              <a:t> (</a:t>
            </a:r>
            <a:r>
              <a:rPr lang="es-ES" altLang="en-US" dirty="0" err="1" smtClean="0"/>
              <a:t>high</a:t>
            </a:r>
            <a:r>
              <a:rPr lang="es-ES" altLang="en-US" dirty="0" smtClean="0"/>
              <a:t> </a:t>
            </a:r>
            <a:r>
              <a:rPr lang="es-ES" altLang="en-US" dirty="0" smtClean="0">
                <a:latin typeface="Symbol" panose="05050102010706020507" pitchFamily="18" charset="2"/>
              </a:rPr>
              <a:t>b</a:t>
            </a:r>
            <a:r>
              <a:rPr lang="es-ES" altLang="en-US" dirty="0" smtClean="0"/>
              <a:t>)</a:t>
            </a:r>
            <a:br>
              <a:rPr lang="es-ES" altLang="en-US" dirty="0" smtClean="0"/>
            </a:br>
            <a:endParaRPr lang="es-ES" alt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174808" y="5357958"/>
            <a:ext cx="10139650" cy="166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/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reflectometers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one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mirror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solution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:</a:t>
            </a:r>
            <a:endParaRPr lang="es-ES" sz="600" dirty="0" smtClean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tx1"/>
              </a:solidFill>
              <a:latin typeface="+mj-lt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Whole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edge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(up to SOL) can be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covered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by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 V-band in X-</a:t>
            </a:r>
            <a:r>
              <a:rPr lang="es-E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mode</a:t>
            </a:r>
            <a:r>
              <a:rPr lang="es-E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Central </a:t>
            </a:r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region can be 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covered using O-mode </a:t>
            </a:r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polarization.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E/W Band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tbd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Arial Unicode MS"/>
                <a:cs typeface="Arial Unicode MS"/>
              </a:rPr>
              <a:t>.</a:t>
            </a:r>
            <a:endParaRPr lang="en-US" dirty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tx1"/>
              </a:solidFill>
              <a:latin typeface="+mj-lt"/>
              <a:ea typeface="Arial Unicode MS"/>
              <a:cs typeface="Arial Unicode MS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way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,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⊥, </a:t>
            </a:r>
            <a:r>
              <a:rPr lang="es-ES" altLang="en-US" baseline="-25000" dirty="0" err="1">
                <a:solidFill>
                  <a:schemeClr val="tx1"/>
                </a:solidFill>
                <a:latin typeface="+mj-lt"/>
              </a:rPr>
              <a:t>core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1-30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s-E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and k</a:t>
            </a:r>
            <a:r>
              <a:rPr lang="es-ES" altLang="en-US" baseline="-25000" dirty="0">
                <a:solidFill>
                  <a:schemeClr val="tx1"/>
                </a:solidFill>
                <a:latin typeface="+mj-lt"/>
              </a:rPr>
              <a:t>⊥, </a:t>
            </a:r>
            <a:r>
              <a:rPr lang="es-ES" altLang="en-US" baseline="-25000" dirty="0" err="1">
                <a:solidFill>
                  <a:schemeClr val="tx1"/>
                </a:solidFill>
                <a:latin typeface="+mj-lt"/>
              </a:rPr>
              <a:t>edge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2-20 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s-E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can be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obtained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with</a:t>
            </a:r>
            <a:r>
              <a:rPr lang="es-ES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s-ES" altLang="en-US" baseline="-25000" dirty="0" smtClean="0">
                <a:solidFill>
                  <a:schemeClr val="tx1"/>
                </a:solidFill>
                <a:latin typeface="+mj-lt"/>
              </a:rPr>
              <a:t>||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/k</a:t>
            </a:r>
            <a:r>
              <a:rPr lang="es-ES" altLang="en-US" baseline="-25000" dirty="0" smtClean="0">
                <a:solidFill>
                  <a:schemeClr val="tx1"/>
                </a:solidFill>
                <a:latin typeface="+mj-lt"/>
              </a:rPr>
              <a:t>⊥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&lt; 0.1 in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density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hybrid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j-lt"/>
              </a:rPr>
              <a:t>scenarios</a:t>
            </a:r>
            <a:r>
              <a:rPr lang="es-ES" altLang="en-US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k</a:t>
            </a:r>
            <a:r>
              <a:rPr lang="en-US" altLang="en-US" baseline="-25000" dirty="0">
                <a:solidFill>
                  <a:schemeClr val="tx1"/>
                </a:solidFill>
                <a:latin typeface="+mj-lt"/>
              </a:rPr>
              <a:t>⊥, core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7-25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cm</a:t>
            </a:r>
            <a:r>
              <a:rPr lang="en-US" altLang="en-US" baseline="30000" dirty="0">
                <a:solidFill>
                  <a:schemeClr val="tx1"/>
                </a:solidFill>
                <a:latin typeface="+mj-lt"/>
              </a:rPr>
              <a:t>-1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and k</a:t>
            </a:r>
            <a:r>
              <a:rPr lang="en-US" altLang="en-US" baseline="-25000" dirty="0">
                <a:solidFill>
                  <a:schemeClr val="tx1"/>
                </a:solidFill>
                <a:latin typeface="+mj-lt"/>
              </a:rPr>
              <a:t>⊥, edge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=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1-20 cm</a:t>
            </a:r>
            <a:r>
              <a:rPr lang="en-US" altLang="en-US" baseline="30000" dirty="0" smtClean="0">
                <a:solidFill>
                  <a:schemeClr val="tx1"/>
                </a:solidFill>
                <a:latin typeface="+mj-lt"/>
              </a:rPr>
              <a:t>-1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 in high </a:t>
            </a:r>
            <a:r>
              <a:rPr lang="en-US" alt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4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61530" y="1187549"/>
            <a:ext cx="6851113" cy="3724838"/>
            <a:chOff x="1961530" y="1187549"/>
            <a:chExt cx="6851113" cy="372483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530" y="1187549"/>
              <a:ext cx="6851113" cy="372483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6156" y="1426529"/>
              <a:ext cx="2927782" cy="1510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1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08635" y="291370"/>
            <a:ext cx="8064896" cy="679649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s-ES" altLang="en-US" smtClean="0"/>
              <a:t>Conceptual design: MVS</a:t>
            </a:r>
            <a:endParaRPr lang="es-ES" altLang="en-US" dirty="0"/>
          </a:p>
        </p:txBody>
      </p:sp>
      <p:sp>
        <p:nvSpPr>
          <p:cNvPr id="5" name="AutoShape 2" descr="blob:https://web.telegram.org/9bdbde79-f604-4a88-b898-3475ff29a6a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blob:https://web.telegram.org/9bdbde79-f604-4a88-b898-3475ff29a6a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TextBox 12"/>
          <p:cNvSpPr txBox="1"/>
          <p:nvPr/>
        </p:nvSpPr>
        <p:spPr>
          <a:xfrm>
            <a:off x="303723" y="3964331"/>
            <a:ext cx="9917707" cy="371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minimum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viable conceptual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design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has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been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found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a V/W band DR: </a:t>
            </a:r>
          </a:p>
          <a:p>
            <a:pPr algn="just"/>
            <a:endParaRPr lang="es-ES" altLang="en-US" sz="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Monostatic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system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. 30 mm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beam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waist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@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cut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off position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90 GHz (1.4 m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distance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).</a:t>
            </a:r>
            <a:endParaRPr lang="es-ES" altLang="en-US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baseline="300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whole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system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is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contained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in a 200 mm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diameter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port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plug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chemeClr val="tx1"/>
                </a:solidFill>
                <a:latin typeface="+mn-lt"/>
              </a:rPr>
              <a:t>Q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-band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might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be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fitted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second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circular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port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 (T. </a:t>
            </a:r>
            <a:r>
              <a:rPr lang="es-ES" altLang="en-US" dirty="0" err="1" smtClean="0">
                <a:solidFill>
                  <a:schemeClr val="tx1"/>
                </a:solidFill>
                <a:latin typeface="+mn-lt"/>
              </a:rPr>
              <a:t>Tokuzawa</a:t>
            </a:r>
            <a:r>
              <a:rPr lang="es-ES" altLang="en-US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20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Space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limitations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impose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number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critical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altLang="en-US" sz="2000" dirty="0" err="1" smtClean="0">
                <a:solidFill>
                  <a:schemeClr val="tx1"/>
                </a:solidFill>
                <a:latin typeface="+mn-lt"/>
              </a:rPr>
              <a:t>restrictions</a:t>
            </a:r>
            <a:r>
              <a:rPr lang="es-ES" altLang="en-US" sz="20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algn="just"/>
            <a:endParaRPr lang="en-US" altLang="en-US" sz="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The system only admits one polarization mode (O/X).</a:t>
            </a:r>
          </a:p>
          <a:p>
            <a:pPr algn="just"/>
            <a:endParaRPr lang="en-US" altLang="en-US" sz="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Optimization for certain scenarios and radial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regions (core/edge</a:t>
            </a: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) is then required.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There is not enough space for antenna steering (no spectrum measurements).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n-US" sz="1800" baseline="3000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altLang="en-US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図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37394" y="1066775"/>
            <a:ext cx="2138679" cy="2785070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 bwMode="auto">
          <a:xfrm>
            <a:off x="1726456" y="2707484"/>
            <a:ext cx="595114" cy="6469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894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439785" y="7197408"/>
            <a:ext cx="1789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5pPr>
            <a:lvl6pPr marL="25146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6pPr>
            <a:lvl7pPr marL="29718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7pPr>
            <a:lvl8pPr marL="34290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8pPr>
            <a:lvl9pPr marL="3886200" indent="-228600" defTabSz="4489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FZSongTi" charset="0"/>
                <a:cs typeface="FZSongTi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s-ES" altLang="de-DE" sz="1400" smtClean="0">
                <a:ea typeface="msgothic" charset="0"/>
                <a:cs typeface="msgothic" charset="0"/>
              </a:rPr>
              <a:t>5 </a:t>
            </a:r>
            <a:r>
              <a:rPr lang="es-ES" altLang="de-DE" sz="1400">
                <a:ea typeface="msgothic" charset="0"/>
                <a:cs typeface="msgothic" charset="0"/>
              </a:rPr>
              <a:t>/ </a:t>
            </a:r>
            <a:r>
              <a:rPr lang="es-ES" altLang="de-DE" sz="1400" smtClean="0">
                <a:ea typeface="msgothic" charset="0"/>
                <a:cs typeface="msgothic" charset="0"/>
              </a:rPr>
              <a:t>6</a:t>
            </a:r>
            <a:endParaRPr lang="de-DE" altLang="de-DE" sz="1400" dirty="0">
              <a:ea typeface="msgothic" charset="0"/>
              <a:cs typeface="msgothic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955" y="915282"/>
            <a:ext cx="6932487" cy="284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10" name="TextBox 12"/>
          <p:cNvSpPr txBox="1"/>
          <p:nvPr/>
        </p:nvSpPr>
        <p:spPr>
          <a:xfrm>
            <a:off x="7362130" y="3563813"/>
            <a:ext cx="323359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n-US" i="1" smtClean="0">
                <a:solidFill>
                  <a:schemeClr val="tx1"/>
                </a:solidFill>
                <a:latin typeface="+mn-lt"/>
              </a:rPr>
              <a:t>D. Carralero et al., FED, 2021</a:t>
            </a:r>
            <a:endParaRPr lang="es-ES" altLang="en-US" i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3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gothic"/>
        <a:cs typeface="msgothic"/>
      </a:majorFont>
      <a:minorFont>
        <a:latin typeface="Calibri"/>
        <a:ea typeface="FZSongTi"/>
        <a:cs typeface="FZSong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1908</Words>
  <Application>Microsoft Office PowerPoint</Application>
  <PresentationFormat>Personalizado</PresentationFormat>
  <Paragraphs>222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Arial</vt:lpstr>
      <vt:lpstr>Arial Unicode MS</vt:lpstr>
      <vt:lpstr>Calibri</vt:lpstr>
      <vt:lpstr>Cambria Math</vt:lpstr>
      <vt:lpstr>DejaVu Sans</vt:lpstr>
      <vt:lpstr>FZSongTi</vt:lpstr>
      <vt:lpstr>msgothic</vt:lpstr>
      <vt:lpstr>Symbol</vt:lpstr>
      <vt:lpstr>Tahoma</vt:lpstr>
      <vt:lpstr>Times New Roman</vt:lpstr>
      <vt:lpstr>Wingdings</vt:lpstr>
      <vt:lpstr>Wingdings 2</vt:lpstr>
      <vt:lpstr>Yu Mincho</vt:lpstr>
      <vt:lpstr>1_Office Theme</vt:lpstr>
      <vt:lpstr>Doppler reflectometer in the JT-60SA tokamak  Status Report   D. Carralero1, T. Happel2, T. Estrada1, T. Tokuzawa3,4, J. Martínez1, E. de la Luna1, A. Cappa1, J. García5    1Laboratorio Nacional de Fusi´on. CIEMAT, Madrid 28040, Spain 2Max-Planck-Institut für Plasmaphysik, Garching, D-85748, Germany 3National Institute for Fusion Science, 322-6 Oroshi-cho, Toki 509-5292, Japan 4SOKENDAI, 322-6 Oroshi-cho, Toki 509-5292, Japan 5CEA, Institute for Magnetic Fusion Research, Saint-Paul-Lez-Durance 13108, France   </vt:lpstr>
      <vt:lpstr>Presentación de PowerPoint</vt:lpstr>
      <vt:lpstr>Main Features of a DR system</vt:lpstr>
      <vt:lpstr>Feasibility study: starting hypothesis </vt:lpstr>
      <vt:lpstr>Feasibility study: starting hypothesis</vt:lpstr>
      <vt:lpstr>Feasibility study results (high density) </vt:lpstr>
      <vt:lpstr>Feasibility study results (high b) </vt:lpstr>
      <vt:lpstr>Feasibility study results (high b) </vt:lpstr>
      <vt:lpstr>Conceptual design: MVS</vt:lpstr>
      <vt:lpstr>Conceptual design: Baseline</vt:lpstr>
      <vt:lpstr>Conceptual design: Japanese proposal</vt:lpstr>
      <vt:lpstr>Summary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k-spectra characterization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Golo Fuchert</dc:creator>
  <cp:lastModifiedBy>u5575</cp:lastModifiedBy>
  <cp:revision>447</cp:revision>
  <cp:lastPrinted>2113-01-01T00:00:00Z</cp:lastPrinted>
  <dcterms:created xsi:type="dcterms:W3CDTF">2113-01-01T00:00:00Z</dcterms:created>
  <dcterms:modified xsi:type="dcterms:W3CDTF">2022-09-08T08:27:41Z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3082-11.2.0.8970</vt:lpwstr>
  </property>
</Properties>
</file>