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15"/>
  </p:notesMasterIdLst>
  <p:handoutMasterIdLst>
    <p:handoutMasterId r:id="rId16"/>
  </p:handoutMasterIdLst>
  <p:sldIdLst>
    <p:sldId id="681" r:id="rId2"/>
    <p:sldId id="834" r:id="rId3"/>
    <p:sldId id="838" r:id="rId4"/>
    <p:sldId id="851" r:id="rId5"/>
    <p:sldId id="855" r:id="rId6"/>
    <p:sldId id="852" r:id="rId7"/>
    <p:sldId id="844" r:id="rId8"/>
    <p:sldId id="853" r:id="rId9"/>
    <p:sldId id="848" r:id="rId10"/>
    <p:sldId id="839" r:id="rId11"/>
    <p:sldId id="841" r:id="rId12"/>
    <p:sldId id="842" r:id="rId13"/>
    <p:sldId id="854" r:id="rId14"/>
  </p:sldIdLst>
  <p:sldSz cx="9144000" cy="6858000" type="screen4x3"/>
  <p:notesSz cx="7315200" cy="96012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0000"/>
    <a:srgbClr val="99CCFF"/>
    <a:srgbClr val="CCECFF"/>
    <a:srgbClr val="6699FF"/>
    <a:srgbClr val="008000"/>
    <a:srgbClr val="33CCFF"/>
    <a:srgbClr val="FFFF99"/>
    <a:srgbClr val="E1F4FF"/>
    <a:srgbClr val="FF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B344D84-9AFB-497E-A393-DC336BA19D2E}" styleName="Style moyen 3 - Accentuation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16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5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408"/>
    </p:cViewPr>
  </p:sorterViewPr>
  <p:notesViewPr>
    <p:cSldViewPr snapToGrid="0">
      <p:cViewPr varScale="1">
        <p:scale>
          <a:sx n="49" d="100"/>
          <a:sy n="49" d="100"/>
        </p:scale>
        <p:origin x="1914" y="66"/>
      </p:cViewPr>
      <p:guideLst>
        <p:guide orient="horz" pos="3024"/>
        <p:guide pos="230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717" cy="480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65" tIns="45933" rIns="91865" bIns="45933" numCol="1" anchor="t" anchorCtr="0" compatLnSpc="1">
            <a:prstTxWarp prst="textNoShape">
              <a:avLst/>
            </a:prstTxWarp>
          </a:bodyPr>
          <a:lstStyle>
            <a:lvl1pPr defTabSz="91960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483" y="0"/>
            <a:ext cx="3170717" cy="480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65" tIns="45933" rIns="91865" bIns="45933" numCol="1" anchor="t" anchorCtr="0" compatLnSpc="1">
            <a:prstTxWarp prst="textNoShape">
              <a:avLst/>
            </a:prstTxWarp>
          </a:bodyPr>
          <a:lstStyle>
            <a:lvl1pPr algn="r" defTabSz="91960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063"/>
            <a:ext cx="3170717" cy="480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65" tIns="45933" rIns="91865" bIns="45933" numCol="1" anchor="b" anchorCtr="0" compatLnSpc="1">
            <a:prstTxWarp prst="textNoShape">
              <a:avLst/>
            </a:prstTxWarp>
          </a:bodyPr>
          <a:lstStyle>
            <a:lvl1pPr defTabSz="91960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483" y="9121063"/>
            <a:ext cx="3170717" cy="480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65" tIns="45933" rIns="91865" bIns="45933" numCol="1" anchor="b" anchorCtr="0" compatLnSpc="1">
            <a:prstTxWarp prst="textNoShape">
              <a:avLst/>
            </a:prstTxWarp>
          </a:bodyPr>
          <a:lstStyle>
            <a:lvl1pPr algn="r" defTabSz="91960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0F98DB46-E1C4-4139-87C0-D698072A0E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2984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717" cy="480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65" tIns="45933" rIns="91865" bIns="45933" numCol="1" anchor="t" anchorCtr="0" compatLnSpc="1">
            <a:prstTxWarp prst="textNoShape">
              <a:avLst/>
            </a:prstTxWarp>
          </a:bodyPr>
          <a:lstStyle>
            <a:lvl1pPr defTabSz="91960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483" y="0"/>
            <a:ext cx="3170717" cy="480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65" tIns="45933" rIns="91865" bIns="45933" numCol="1" anchor="t" anchorCtr="0" compatLnSpc="1">
            <a:prstTxWarp prst="textNoShape">
              <a:avLst/>
            </a:prstTxWarp>
          </a:bodyPr>
          <a:lstStyle>
            <a:lvl1pPr algn="r" defTabSz="91960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475" y="4560531"/>
            <a:ext cx="5364252" cy="4319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65" tIns="45933" rIns="91865" bIns="459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063"/>
            <a:ext cx="3170717" cy="480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65" tIns="45933" rIns="91865" bIns="45933" numCol="1" anchor="b" anchorCtr="0" compatLnSpc="1">
            <a:prstTxWarp prst="textNoShape">
              <a:avLst/>
            </a:prstTxWarp>
          </a:bodyPr>
          <a:lstStyle>
            <a:lvl1pPr defTabSz="91960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483" y="9121063"/>
            <a:ext cx="3170717" cy="480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65" tIns="45933" rIns="91865" bIns="45933" numCol="1" anchor="b" anchorCtr="0" compatLnSpc="1">
            <a:prstTxWarp prst="textNoShape">
              <a:avLst/>
            </a:prstTxWarp>
          </a:bodyPr>
          <a:lstStyle>
            <a:lvl1pPr algn="r" defTabSz="91960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3D4597E-9FA8-4D2B-993C-3FF5595B4CB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84391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1215857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1950" y="69851"/>
            <a:ext cx="6732588" cy="541338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76263" y="1268413"/>
            <a:ext cx="8172450" cy="49688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4162256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05600" y="52388"/>
            <a:ext cx="2043113" cy="6184900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76263" y="52388"/>
            <a:ext cx="5976937" cy="61849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342924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1.png" descr="EUROFUSION PowerPoint MASTER DECKBLATT.png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19456"/>
            <a:ext cx="9144000" cy="641908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2348880"/>
            <a:ext cx="8496944" cy="1296144"/>
          </a:xfrm>
        </p:spPr>
        <p:txBody>
          <a:bodyPr>
            <a:noAutofit/>
          </a:bodyPr>
          <a:lstStyle>
            <a:lvl1pPr algn="l">
              <a:defRPr sz="35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Test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4293096"/>
            <a:ext cx="4392488" cy="4320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TEST 1</a:t>
            </a:r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5" y="-457200"/>
            <a:ext cx="10763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" name="Picture 21" descr="http://betelgeuse.intra.cea.fr:8080/alfresco/cd/d/workspace/SpacesStore/c6532889-d614-4779-b42b-863c45f7eb89/CEA_logo_quadri-sur-fond-rouge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644" y="5728199"/>
            <a:ext cx="1003544" cy="818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868" y="5815096"/>
            <a:ext cx="2215299" cy="612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7691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1950" y="69851"/>
            <a:ext cx="6732588" cy="541338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6263" y="1268413"/>
            <a:ext cx="8172450" cy="49688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327729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464668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1950" y="69851"/>
            <a:ext cx="6732588" cy="541338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76263" y="1268413"/>
            <a:ext cx="4010025" cy="49688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38688" y="1268413"/>
            <a:ext cx="4010025" cy="49688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637655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832308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1950" y="69851"/>
            <a:ext cx="6732588" cy="54133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907003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5539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460348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00445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361950" y="41275"/>
            <a:ext cx="6732588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9" name="Espace réservé du pied de page 9"/>
          <p:cNvSpPr txBox="1">
            <a:spLocks noGrp="1"/>
          </p:cNvSpPr>
          <p:nvPr userDrawn="1"/>
        </p:nvSpPr>
        <p:spPr bwMode="auto">
          <a:xfrm>
            <a:off x="1571624" y="6456363"/>
            <a:ext cx="6319839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fr-FR" sz="1200" dirty="0">
                <a:solidFill>
                  <a:srgbClr val="666666"/>
                </a:solidFill>
                <a:latin typeface="Arial" charset="0"/>
              </a:rPr>
              <a:t>		           E. JOFFRIN  |  </a:t>
            </a:r>
            <a:r>
              <a:rPr lang="fr-FR" sz="1200" dirty="0" smtClean="0">
                <a:solidFill>
                  <a:srgbClr val="666666"/>
                </a:solidFill>
                <a:latin typeface="Arial" charset="0"/>
              </a:rPr>
              <a:t>4th May 2022</a:t>
            </a:r>
            <a:endParaRPr lang="fr-FR" sz="1200" dirty="0">
              <a:solidFill>
                <a:srgbClr val="666666"/>
              </a:solidFill>
              <a:latin typeface="Arial" charset="0"/>
            </a:endParaRPr>
          </a:p>
        </p:txBody>
      </p:sp>
      <p:sp>
        <p:nvSpPr>
          <p:cNvPr id="10" name="Espace réservé du numéro de diapositive 8"/>
          <p:cNvSpPr txBox="1">
            <a:spLocks noGrp="1"/>
          </p:cNvSpPr>
          <p:nvPr userDrawn="1"/>
        </p:nvSpPr>
        <p:spPr bwMode="auto">
          <a:xfrm>
            <a:off x="7891463" y="6456363"/>
            <a:ext cx="1201737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fr-FR" sz="1200">
                <a:solidFill>
                  <a:srgbClr val="666666"/>
                </a:solidFill>
                <a:latin typeface="Arial" charset="0"/>
              </a:rPr>
              <a:t>|  PAGE </a:t>
            </a:r>
            <a:fld id="{3CA59D44-1796-4223-BCE1-B06A40B30F21}" type="slidenum">
              <a:rPr lang="fr-FR" sz="1200" smtClean="0">
                <a:solidFill>
                  <a:srgbClr val="666666"/>
                </a:solidFill>
                <a:latin typeface="Arial" charset="0"/>
              </a:rPr>
              <a:pPr eaLnBrk="1" hangingPunct="1">
                <a:defRPr/>
              </a:pPr>
              <a:t>‹N°›</a:t>
            </a:fld>
            <a:endParaRPr lang="fr-FR" sz="1200">
              <a:solidFill>
                <a:srgbClr val="666666"/>
              </a:solidFill>
              <a:latin typeface="Arial" charset="0"/>
            </a:endParaRPr>
          </a:p>
        </p:txBody>
      </p:sp>
      <p:pic>
        <p:nvPicPr>
          <p:cNvPr id="1029" name="Picture 8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3" y="6526213"/>
            <a:ext cx="1119187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31" name="Picture 3" descr="EurofusionDisc.eps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7400" y="102825"/>
            <a:ext cx="4587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923925" indent="-923925" algn="l" rtl="0" eaLnBrk="0" fontAlgn="base" hangingPunct="0">
        <a:spcBef>
          <a:spcPct val="0"/>
        </a:spcBef>
        <a:spcAft>
          <a:spcPts val="400"/>
        </a:spcAft>
        <a:buFont typeface="Arial" pitchFamily="34" charset="0"/>
        <a:defRPr sz="2200">
          <a:solidFill>
            <a:schemeClr val="tx2"/>
          </a:solidFill>
          <a:latin typeface="+mn-lt"/>
          <a:ea typeface="+mn-ea"/>
          <a:cs typeface="+mn-cs"/>
        </a:defRPr>
      </a:lvl1pPr>
      <a:lvl2pPr marL="360363" indent="-360363" algn="l" rtl="0" eaLnBrk="0" fontAlgn="base" hangingPunct="0">
        <a:lnSpc>
          <a:spcPts val="2000"/>
        </a:lnSpc>
        <a:spcBef>
          <a:spcPct val="0"/>
        </a:spcBef>
        <a:spcAft>
          <a:spcPct val="0"/>
        </a:spcAft>
        <a:buSzPct val="90000"/>
        <a:buBlip>
          <a:blip r:embed="rId16"/>
        </a:buBlip>
        <a:defRPr sz="1600">
          <a:solidFill>
            <a:srgbClr val="666666"/>
          </a:solidFill>
          <a:latin typeface="+mn-lt"/>
        </a:defRPr>
      </a:lvl2pPr>
      <a:lvl3pPr marL="361950" indent="552450" algn="l" rtl="0" eaLnBrk="0" fontAlgn="base" hangingPunct="0">
        <a:lnSpc>
          <a:spcPts val="2000"/>
        </a:lnSpc>
        <a:spcBef>
          <a:spcPct val="0"/>
        </a:spcBef>
        <a:spcAft>
          <a:spcPct val="0"/>
        </a:spcAft>
        <a:buSzPct val="36000"/>
        <a:buFont typeface="Arial" pitchFamily="34" charset="0"/>
        <a:defRPr sz="1600">
          <a:solidFill>
            <a:srgbClr val="666666"/>
          </a:solidFill>
          <a:latin typeface="+mn-lt"/>
        </a:defRPr>
      </a:lvl3pPr>
      <a:lvl4pPr marL="1009650" indent="-238125" algn="l" rtl="0" eaLnBrk="0" fontAlgn="base" hangingPunct="0">
        <a:lnSpc>
          <a:spcPts val="2000"/>
        </a:lnSpc>
        <a:spcBef>
          <a:spcPct val="0"/>
        </a:spcBef>
        <a:spcAft>
          <a:spcPct val="0"/>
        </a:spcAft>
        <a:buClr>
          <a:srgbClr val="666666"/>
        </a:buClr>
        <a:buSzPct val="36000"/>
        <a:buBlip>
          <a:blip r:embed="rId17"/>
        </a:buBlip>
        <a:defRPr sz="1600">
          <a:solidFill>
            <a:srgbClr val="666666"/>
          </a:solidFill>
          <a:latin typeface="+mn-lt"/>
        </a:defRPr>
      </a:lvl4pPr>
      <a:lvl5pPr marL="1133475" indent="-114300" algn="l" rtl="0" eaLnBrk="0" fontAlgn="base" hangingPunct="0">
        <a:lnSpc>
          <a:spcPts val="2000"/>
        </a:lnSpc>
        <a:spcBef>
          <a:spcPct val="0"/>
        </a:spcBef>
        <a:spcAft>
          <a:spcPct val="0"/>
        </a:spcAft>
        <a:buClr>
          <a:srgbClr val="666666"/>
        </a:buClr>
        <a:buFont typeface="Arial" pitchFamily="34" charset="0"/>
        <a:buChar char="-"/>
        <a:defRPr sz="1600">
          <a:solidFill>
            <a:srgbClr val="666666"/>
          </a:solidFill>
          <a:latin typeface="+mn-lt"/>
        </a:defRPr>
      </a:lvl5pPr>
      <a:lvl6pPr marL="1590675" indent="-114300" algn="l" rtl="0" fontAlgn="base">
        <a:lnSpc>
          <a:spcPts val="2000"/>
        </a:lnSpc>
        <a:spcBef>
          <a:spcPct val="0"/>
        </a:spcBef>
        <a:spcAft>
          <a:spcPct val="0"/>
        </a:spcAft>
        <a:buClr>
          <a:srgbClr val="666666"/>
        </a:buClr>
        <a:buFont typeface="Arial" charset="0"/>
        <a:buChar char="-"/>
        <a:defRPr sz="1600">
          <a:solidFill>
            <a:srgbClr val="666666"/>
          </a:solidFill>
          <a:latin typeface="+mn-lt"/>
        </a:defRPr>
      </a:lvl6pPr>
      <a:lvl7pPr marL="2047875" indent="-114300" algn="l" rtl="0" fontAlgn="base">
        <a:lnSpc>
          <a:spcPts val="2000"/>
        </a:lnSpc>
        <a:spcBef>
          <a:spcPct val="0"/>
        </a:spcBef>
        <a:spcAft>
          <a:spcPct val="0"/>
        </a:spcAft>
        <a:buClr>
          <a:srgbClr val="666666"/>
        </a:buClr>
        <a:buFont typeface="Arial" charset="0"/>
        <a:buChar char="-"/>
        <a:defRPr sz="1600">
          <a:solidFill>
            <a:srgbClr val="666666"/>
          </a:solidFill>
          <a:latin typeface="+mn-lt"/>
        </a:defRPr>
      </a:lvl7pPr>
      <a:lvl8pPr marL="2505075" indent="-114300" algn="l" rtl="0" fontAlgn="base">
        <a:lnSpc>
          <a:spcPts val="2000"/>
        </a:lnSpc>
        <a:spcBef>
          <a:spcPct val="0"/>
        </a:spcBef>
        <a:spcAft>
          <a:spcPct val="0"/>
        </a:spcAft>
        <a:buClr>
          <a:srgbClr val="666666"/>
        </a:buClr>
        <a:buFont typeface="Arial" charset="0"/>
        <a:buChar char="-"/>
        <a:defRPr sz="1600">
          <a:solidFill>
            <a:srgbClr val="666666"/>
          </a:solidFill>
          <a:latin typeface="+mn-lt"/>
        </a:defRPr>
      </a:lvl8pPr>
      <a:lvl9pPr marL="2962275" indent="-114300" algn="l" rtl="0" fontAlgn="base">
        <a:lnSpc>
          <a:spcPts val="2000"/>
        </a:lnSpc>
        <a:spcBef>
          <a:spcPct val="0"/>
        </a:spcBef>
        <a:spcAft>
          <a:spcPct val="0"/>
        </a:spcAft>
        <a:buClr>
          <a:srgbClr val="666666"/>
        </a:buClr>
        <a:buFont typeface="Arial" charset="0"/>
        <a:buChar char="-"/>
        <a:defRPr sz="1600">
          <a:solidFill>
            <a:srgbClr val="666666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microsoft.com/office/2007/relationships/hdphoto" Target="../media/hdphoto2.wdp"/><Relationship Id="rId5" Type="http://schemas.openxmlformats.org/officeDocument/2006/relationships/image" Target="../media/image10.pn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8927" y="3707382"/>
            <a:ext cx="8496944" cy="1296144"/>
          </a:xfrm>
        </p:spPr>
        <p:txBody>
          <a:bodyPr/>
          <a:lstStyle/>
          <a:p>
            <a:r>
              <a:rPr lang="en-US" sz="4000" dirty="0" smtClean="0"/>
              <a:t>Simulator for JT-60SA</a:t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2400" dirty="0" smtClean="0"/>
              <a:t>E. Joffrin</a:t>
            </a:r>
            <a:br>
              <a:rPr lang="en-US" sz="2400" dirty="0" smtClean="0"/>
            </a:br>
            <a:r>
              <a:rPr lang="en-US" sz="2400" dirty="0" smtClean="0"/>
              <a:t>J.F. Artaud, M. Mattei, G. Giruzzi, L. Di Grazia, A. Mele, M. Iafrati, W. Bin, D. </a:t>
            </a:r>
            <a:r>
              <a:rPr lang="en-US" sz="2400" dirty="0" err="1" smtClean="0"/>
              <a:t>Fratolillo</a:t>
            </a:r>
            <a:r>
              <a:rPr lang="en-US" sz="2400" dirty="0" smtClean="0"/>
              <a:t>, B. Faugeras, C. Boulbe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1740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7259" y="118312"/>
            <a:ext cx="8892449" cy="541338"/>
          </a:xfrm>
        </p:spPr>
        <p:txBody>
          <a:bodyPr/>
          <a:lstStyle/>
          <a:p>
            <a:r>
              <a:rPr lang="fr-FR" sz="2600" dirty="0" err="1" smtClean="0">
                <a:solidFill>
                  <a:srgbClr val="C00000"/>
                </a:solidFill>
              </a:rPr>
              <a:t>Prepare</a:t>
            </a:r>
            <a:r>
              <a:rPr lang="fr-FR" sz="2600" dirty="0" smtClean="0">
                <a:solidFill>
                  <a:srgbClr val="C00000"/>
                </a:solidFill>
              </a:rPr>
              <a:t> plasma </a:t>
            </a:r>
            <a:r>
              <a:rPr lang="fr-FR" sz="2600" dirty="0" err="1" smtClean="0">
                <a:solidFill>
                  <a:srgbClr val="C00000"/>
                </a:solidFill>
              </a:rPr>
              <a:t>shape</a:t>
            </a:r>
            <a:r>
              <a:rPr lang="fr-FR" sz="2600" dirty="0" smtClean="0">
                <a:solidFill>
                  <a:srgbClr val="C00000"/>
                </a:solidFill>
              </a:rPr>
              <a:t> </a:t>
            </a:r>
            <a:r>
              <a:rPr lang="fr-FR" sz="2600" dirty="0" err="1" smtClean="0">
                <a:solidFill>
                  <a:srgbClr val="C00000"/>
                </a:solidFill>
              </a:rPr>
              <a:t>sequence</a:t>
            </a:r>
            <a:r>
              <a:rPr lang="fr-FR" sz="2600" dirty="0" smtClean="0">
                <a:solidFill>
                  <a:srgbClr val="C00000"/>
                </a:solidFill>
              </a:rPr>
              <a:t>: CREATE-EGENE </a:t>
            </a:r>
            <a:endParaRPr lang="fr-FR" sz="2600" dirty="0">
              <a:solidFill>
                <a:srgbClr val="C00000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4932" y="833397"/>
            <a:ext cx="5494995" cy="3576522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0" y="908534"/>
            <a:ext cx="3117273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1800" b="1" dirty="0" smtClean="0">
                <a:solidFill>
                  <a:srgbClr val="0000FF"/>
                </a:solidFill>
              </a:rPr>
              <a:t>CREATE-EGENE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is</a:t>
            </a:r>
            <a:r>
              <a:rPr lang="fr-FR" sz="1800" b="1" dirty="0" smtClean="0"/>
              <a:t> a </a:t>
            </a:r>
            <a:r>
              <a:rPr lang="fr-FR" sz="1800" b="1" dirty="0" err="1" smtClean="0"/>
              <a:t>graphical</a:t>
            </a:r>
            <a:r>
              <a:rPr lang="fr-FR" sz="1800" b="1" dirty="0" smtClean="0"/>
              <a:t> user interface </a:t>
            </a:r>
            <a:r>
              <a:rPr lang="fr-FR" sz="1800" b="1" dirty="0" err="1" smtClean="0"/>
              <a:t>developed</a:t>
            </a:r>
            <a:r>
              <a:rPr lang="fr-FR" sz="1800" b="1" dirty="0" smtClean="0"/>
              <a:t> for the CREATE-L/NL codes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1800" b="1" dirty="0" smtClean="0"/>
              <a:t>It has been </a:t>
            </a:r>
            <a:r>
              <a:rPr lang="fr-FR" sz="1800" b="1" dirty="0" err="1" smtClean="0"/>
              <a:t>designed</a:t>
            </a:r>
            <a:r>
              <a:rPr lang="fr-FR" sz="1800" b="1" dirty="0" smtClean="0"/>
              <a:t> as a </a:t>
            </a:r>
            <a:r>
              <a:rPr lang="fr-FR" sz="1800" b="1" dirty="0" smtClean="0">
                <a:solidFill>
                  <a:srgbClr val="0000FF"/>
                </a:solidFill>
              </a:rPr>
              <a:t>control </a:t>
            </a:r>
            <a:r>
              <a:rPr lang="fr-FR" sz="1800" b="1" dirty="0" err="1" smtClean="0">
                <a:solidFill>
                  <a:srgbClr val="0000FF"/>
                </a:solidFill>
              </a:rPr>
              <a:t>oriented</a:t>
            </a:r>
            <a:r>
              <a:rPr lang="fr-FR" sz="1800" b="1" dirty="0" smtClean="0">
                <a:solidFill>
                  <a:srgbClr val="0000FF"/>
                </a:solidFill>
              </a:rPr>
              <a:t> </a:t>
            </a:r>
            <a:r>
              <a:rPr lang="fr-FR" sz="1800" b="1" dirty="0" err="1" smtClean="0">
                <a:solidFill>
                  <a:srgbClr val="0000FF"/>
                </a:solidFill>
              </a:rPr>
              <a:t>tool</a:t>
            </a:r>
            <a:r>
              <a:rPr lang="fr-FR" sz="1800" b="1" dirty="0" smtClean="0">
                <a:solidFill>
                  <a:srgbClr val="0000FF"/>
                </a:solidFill>
              </a:rPr>
              <a:t> </a:t>
            </a:r>
            <a:r>
              <a:rPr lang="fr-FR" sz="1800" b="1" dirty="0" smtClean="0"/>
              <a:t>for </a:t>
            </a:r>
            <a:r>
              <a:rPr lang="fr-FR" sz="1800" b="1" dirty="0" err="1" smtClean="0"/>
              <a:t>magnetic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equilibria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generation</a:t>
            </a:r>
            <a:endParaRPr lang="fr-FR" sz="1800" b="1" dirty="0" smtClean="0"/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1800" b="1" dirty="0" err="1" smtClean="0"/>
              <a:t>Developed</a:t>
            </a:r>
            <a:r>
              <a:rPr lang="fr-FR" sz="1800" b="1" dirty="0" smtClean="0"/>
              <a:t> for </a:t>
            </a:r>
            <a:r>
              <a:rPr lang="fr-FR" sz="1800" b="1" dirty="0" smtClean="0">
                <a:solidFill>
                  <a:srgbClr val="0000FF"/>
                </a:solidFill>
              </a:rPr>
              <a:t>JT-60SA</a:t>
            </a:r>
            <a:r>
              <a:rPr lang="fr-FR" sz="1800" b="1" dirty="0" smtClean="0"/>
              <a:t> and ITER and </a:t>
            </a:r>
            <a:r>
              <a:rPr lang="fr-FR" sz="1800" b="1" dirty="0" err="1" smtClean="0"/>
              <a:t>installed</a:t>
            </a:r>
            <a:r>
              <a:rPr lang="fr-FR" sz="1800" b="1" dirty="0" smtClean="0"/>
              <a:t> in </a:t>
            </a:r>
            <a:r>
              <a:rPr lang="fr-FR" sz="1800" b="1" dirty="0" err="1" smtClean="0"/>
              <a:t>Rokkasho</a:t>
            </a:r>
            <a:r>
              <a:rPr lang="fr-FR" sz="1800" b="1" dirty="0" smtClean="0"/>
              <a:t> </a:t>
            </a:r>
            <a:endParaRPr lang="fr-FR" sz="18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2945818" y="4375490"/>
            <a:ext cx="618389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 err="1" smtClean="0"/>
              <a:t>Visualize</a:t>
            </a:r>
            <a:r>
              <a:rPr lang="fr-FR" sz="1600" dirty="0" smtClean="0"/>
              <a:t> the </a:t>
            </a:r>
            <a:r>
              <a:rPr lang="fr-FR" sz="1600" dirty="0" err="1" smtClean="0"/>
              <a:t>poloidal</a:t>
            </a:r>
            <a:r>
              <a:rPr lang="fr-FR" sz="1600" dirty="0" smtClean="0"/>
              <a:t> flux </a:t>
            </a:r>
            <a:r>
              <a:rPr lang="fr-FR" sz="1600" dirty="0" err="1" smtClean="0"/>
              <a:t>map</a:t>
            </a:r>
            <a:r>
              <a:rPr lang="fr-FR" sz="1600" dirty="0" smtClean="0"/>
              <a:t> </a:t>
            </a:r>
            <a:r>
              <a:rPr lang="fr-FR" sz="1600" dirty="0" err="1" smtClean="0"/>
              <a:t>internal</a:t>
            </a:r>
            <a:r>
              <a:rPr lang="fr-FR" sz="1600" dirty="0" smtClean="0"/>
              <a:t> profiles and SOL </a:t>
            </a:r>
            <a:r>
              <a:rPr lang="fr-FR" sz="1600" dirty="0" err="1" smtClean="0"/>
              <a:t>geometry</a:t>
            </a:r>
            <a:endParaRPr lang="fr-FR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 smtClean="0"/>
              <a:t>Compare </a:t>
            </a:r>
            <a:r>
              <a:rPr lang="fr-FR" sz="1600" dirty="0" err="1" smtClean="0"/>
              <a:t>different</a:t>
            </a:r>
            <a:r>
              <a:rPr lang="fr-FR" sz="1600" dirty="0" smtClean="0"/>
              <a:t> plasma </a:t>
            </a:r>
            <a:r>
              <a:rPr lang="fr-FR" sz="1600" dirty="0" err="1" smtClean="0"/>
              <a:t>equilibria</a:t>
            </a:r>
            <a:endParaRPr lang="fr-FR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 err="1" smtClean="0"/>
              <a:t>Compute</a:t>
            </a:r>
            <a:r>
              <a:rPr lang="fr-FR" sz="1600" dirty="0" smtClean="0"/>
              <a:t> </a:t>
            </a:r>
            <a:r>
              <a:rPr lang="fr-FR" sz="1600" dirty="0" err="1" smtClean="0"/>
              <a:t>adjustements</a:t>
            </a:r>
            <a:r>
              <a:rPr lang="fr-FR" sz="1600" dirty="0" smtClean="0"/>
              <a:t> to </a:t>
            </a:r>
            <a:r>
              <a:rPr lang="fr-FR" sz="1600" dirty="0" err="1" smtClean="0"/>
              <a:t>current</a:t>
            </a:r>
            <a:r>
              <a:rPr lang="fr-FR" sz="1600" dirty="0" smtClean="0"/>
              <a:t> </a:t>
            </a:r>
            <a:r>
              <a:rPr lang="fr-FR" sz="1600" dirty="0" err="1" smtClean="0"/>
              <a:t>equilibrium</a:t>
            </a:r>
            <a:r>
              <a:rPr lang="fr-FR" sz="1600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 err="1" smtClean="0"/>
              <a:t>Optimize</a:t>
            </a:r>
            <a:r>
              <a:rPr lang="fr-FR" sz="1600" dirty="0" smtClean="0"/>
              <a:t> </a:t>
            </a:r>
            <a:r>
              <a:rPr lang="fr-FR" sz="1600" dirty="0" err="1" smtClean="0"/>
              <a:t>currents</a:t>
            </a:r>
            <a:r>
              <a:rPr lang="fr-FR" sz="1600" dirty="0" smtClean="0"/>
              <a:t> to </a:t>
            </a:r>
            <a:r>
              <a:rPr lang="fr-FR" sz="1600" dirty="0" err="1" smtClean="0"/>
              <a:t>obtain</a:t>
            </a:r>
            <a:r>
              <a:rPr lang="fr-FR" sz="1600" dirty="0" smtClean="0"/>
              <a:t> the </a:t>
            </a:r>
            <a:r>
              <a:rPr lang="fr-FR" sz="1600" dirty="0" err="1" smtClean="0"/>
              <a:t>desired</a:t>
            </a:r>
            <a:r>
              <a:rPr lang="fr-FR" sz="1600" dirty="0" smtClean="0"/>
              <a:t> </a:t>
            </a:r>
            <a:r>
              <a:rPr lang="fr-FR" sz="1600" dirty="0" err="1" smtClean="0"/>
              <a:t>shape</a:t>
            </a:r>
            <a:endParaRPr lang="fr-FR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 err="1" smtClean="0"/>
              <a:t>Launch</a:t>
            </a:r>
            <a:r>
              <a:rPr lang="fr-FR" sz="1600" dirty="0" smtClean="0"/>
              <a:t> CREATE-L/NL to </a:t>
            </a:r>
            <a:r>
              <a:rPr lang="fr-FR" sz="1600" dirty="0" err="1" smtClean="0"/>
              <a:t>compute</a:t>
            </a:r>
            <a:r>
              <a:rPr lang="fr-FR" sz="1600" dirty="0" smtClean="0"/>
              <a:t> free </a:t>
            </a:r>
            <a:r>
              <a:rPr lang="fr-FR" sz="1600" dirty="0" err="1" smtClean="0"/>
              <a:t>boundary</a:t>
            </a:r>
            <a:r>
              <a:rPr lang="fr-FR" sz="1600" dirty="0" smtClean="0"/>
              <a:t> </a:t>
            </a:r>
            <a:r>
              <a:rPr lang="fr-FR" sz="1600" dirty="0" err="1" smtClean="0"/>
              <a:t>equilibria</a:t>
            </a:r>
            <a:r>
              <a:rPr lang="fr-FR" sz="1600" dirty="0" smtClean="0"/>
              <a:t> and </a:t>
            </a:r>
            <a:r>
              <a:rPr lang="fr-FR" sz="1600" dirty="0" err="1" smtClean="0"/>
              <a:t>generate</a:t>
            </a:r>
            <a:r>
              <a:rPr lang="fr-FR" sz="1600" dirty="0" smtClean="0"/>
              <a:t> </a:t>
            </a:r>
            <a:r>
              <a:rPr lang="fr-FR" sz="1600" dirty="0" err="1" smtClean="0"/>
              <a:t>linearized</a:t>
            </a:r>
            <a:r>
              <a:rPr lang="fr-FR" sz="1600" dirty="0" smtClean="0"/>
              <a:t> </a:t>
            </a:r>
            <a:r>
              <a:rPr lang="fr-FR" sz="1600" dirty="0" err="1" smtClean="0"/>
              <a:t>models</a:t>
            </a:r>
            <a:r>
              <a:rPr lang="fr-FR" sz="1600" dirty="0" smtClean="0"/>
              <a:t> for the plasma/circuits </a:t>
            </a:r>
            <a:r>
              <a:rPr lang="fr-FR" sz="1600" dirty="0" err="1" smtClean="0"/>
              <a:t>varaitions</a:t>
            </a:r>
            <a:r>
              <a:rPr lang="fr-FR" sz="1600" dirty="0" smtClean="0"/>
              <a:t>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 smtClean="0"/>
              <a:t>Open </a:t>
            </a:r>
            <a:r>
              <a:rPr lang="fr-FR" sz="1600" dirty="0" err="1" smtClean="0"/>
              <a:t>linearized</a:t>
            </a:r>
            <a:r>
              <a:rPr lang="fr-FR" sz="1600" dirty="0" smtClean="0"/>
              <a:t> </a:t>
            </a:r>
            <a:r>
              <a:rPr lang="fr-FR" sz="1600" dirty="0" err="1" smtClean="0"/>
              <a:t>models</a:t>
            </a:r>
            <a:r>
              <a:rPr lang="fr-FR" sz="1600" dirty="0" smtClean="0"/>
              <a:t> in Simulink  and </a:t>
            </a:r>
            <a:r>
              <a:rPr lang="fr-FR" sz="1600" dirty="0" err="1" smtClean="0"/>
              <a:t>build</a:t>
            </a:r>
            <a:r>
              <a:rPr lang="fr-FR" sz="1600" dirty="0" smtClean="0"/>
              <a:t> control </a:t>
            </a:r>
            <a:r>
              <a:rPr lang="fr-FR" sz="1600" dirty="0" err="1" smtClean="0"/>
              <a:t>schemes</a:t>
            </a:r>
            <a:endParaRPr lang="fr-FR" sz="1600" dirty="0"/>
          </a:p>
        </p:txBody>
      </p:sp>
      <p:sp>
        <p:nvSpPr>
          <p:cNvPr id="7" name="ZoneTexte 6"/>
          <p:cNvSpPr txBox="1"/>
          <p:nvPr/>
        </p:nvSpPr>
        <p:spPr>
          <a:xfrm>
            <a:off x="0" y="4568939"/>
            <a:ext cx="24653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800" b="1" dirty="0" smtClean="0"/>
              <a:t>Note: </a:t>
            </a:r>
            <a:r>
              <a:rPr lang="fr-FR" sz="1800" b="1" dirty="0" err="1" smtClean="0"/>
              <a:t>existing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shape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sequence</a:t>
            </a:r>
            <a:r>
              <a:rPr lang="fr-FR" sz="1800" b="1" dirty="0" smtClean="0"/>
              <a:t> exemples in the PID</a:t>
            </a:r>
            <a:endParaRPr lang="fr-FR" sz="1800" b="1" dirty="0"/>
          </a:p>
        </p:txBody>
      </p:sp>
    </p:spTree>
    <p:extLst>
      <p:ext uri="{BB962C8B-B14F-4D97-AF65-F5344CB8AC3E}">
        <p14:creationId xmlns:p14="http://schemas.microsoft.com/office/powerpoint/2010/main" val="3648938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237259" y="0"/>
            <a:ext cx="8283286" cy="541338"/>
          </a:xfrm>
        </p:spPr>
        <p:txBody>
          <a:bodyPr/>
          <a:lstStyle/>
          <a:p>
            <a:r>
              <a:rPr lang="fr-FR" sz="2800" dirty="0" err="1" smtClean="0">
                <a:solidFill>
                  <a:srgbClr val="C00000"/>
                </a:solidFill>
              </a:rPr>
              <a:t>Run</a:t>
            </a:r>
            <a:r>
              <a:rPr lang="fr-FR" sz="2800" dirty="0" smtClean="0">
                <a:solidFill>
                  <a:srgbClr val="C00000"/>
                </a:solidFill>
              </a:rPr>
              <a:t> plasma scenario: METIS  </a:t>
            </a:r>
            <a:endParaRPr lang="fr-FR" sz="2800" dirty="0">
              <a:solidFill>
                <a:srgbClr val="C00000"/>
              </a:solidFill>
            </a:endParaRP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88900" y="1122587"/>
            <a:ext cx="1944688" cy="1292226"/>
            <a:chOff x="56" y="750"/>
            <a:chExt cx="1225" cy="814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38" y="964"/>
              <a:ext cx="873" cy="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6" y="750"/>
              <a:ext cx="1225" cy="22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60876" rIns="90000" bIns="45000" anchor="ctr"/>
            <a:lstStyle/>
            <a:p>
              <a:pPr algn="ct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fr-FR" sz="1800" b="1" dirty="0" smtClean="0">
                  <a:solidFill>
                    <a:srgbClr val="000000"/>
                  </a:solidFill>
                  <a:latin typeface="Arial" charset="0"/>
                </a:rPr>
                <a:t>Input </a:t>
              </a:r>
              <a:r>
                <a:rPr lang="fr-FR" sz="1800" b="1" dirty="0" err="1" smtClean="0">
                  <a:solidFill>
                    <a:srgbClr val="000000"/>
                  </a:solidFill>
                  <a:latin typeface="Arial" charset="0"/>
                </a:rPr>
                <a:t>from</a:t>
              </a:r>
              <a:r>
                <a:rPr lang="fr-FR" sz="1800" b="1" dirty="0" smtClean="0">
                  <a:solidFill>
                    <a:srgbClr val="000000"/>
                  </a:solidFill>
                  <a:latin typeface="Arial" charset="0"/>
                </a:rPr>
                <a:t> EGENE</a:t>
              </a:r>
              <a:endParaRPr lang="fr-FR" sz="1800" b="1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2100" y="3212976"/>
            <a:ext cx="1442328" cy="723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90488" y="2848199"/>
            <a:ext cx="1946275" cy="350837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800" b="1" dirty="0" smtClean="0">
                <a:solidFill>
                  <a:srgbClr val="000000"/>
                </a:solidFill>
                <a:latin typeface="Arial" charset="0"/>
              </a:rPr>
              <a:t>Scenario </a:t>
            </a:r>
            <a:r>
              <a:rPr lang="fr-FR" sz="1800" b="1" dirty="0" err="1" smtClean="0">
                <a:solidFill>
                  <a:srgbClr val="000000"/>
                </a:solidFill>
                <a:latin typeface="Arial" charset="0"/>
              </a:rPr>
              <a:t>choice</a:t>
            </a:r>
            <a:endParaRPr lang="fr-FR" sz="1800" b="1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0663" y="4322986"/>
            <a:ext cx="3513137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763838" y="3934049"/>
            <a:ext cx="3522662" cy="350837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800" b="1">
                <a:solidFill>
                  <a:srgbClr val="000000"/>
                </a:solidFill>
                <a:latin typeface="Arial" charset="0"/>
              </a:rPr>
              <a:t>METIS : main interface</a:t>
            </a:r>
          </a:p>
        </p:txBody>
      </p: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6029325" y="1052736"/>
            <a:ext cx="2874963" cy="2187575"/>
            <a:chOff x="3798" y="706"/>
            <a:chExt cx="1811" cy="1378"/>
          </a:xfrm>
        </p:grpSpPr>
        <p:pic>
          <p:nvPicPr>
            <p:cNvPr id="12" name="Picture 10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07" y="950"/>
              <a:ext cx="1793" cy="1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3798" y="706"/>
              <a:ext cx="1811" cy="22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60876" rIns="90000" bIns="45000" anchor="ctr"/>
            <a:lstStyle/>
            <a:p>
              <a:pPr algn="ct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fr-FR" sz="1800" b="1">
                  <a:solidFill>
                    <a:srgbClr val="000000"/>
                  </a:solidFill>
                  <a:latin typeface="Arial" charset="0"/>
                </a:rPr>
                <a:t>References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107950" y="4232500"/>
            <a:ext cx="2009776" cy="2112963"/>
            <a:chOff x="68" y="2709"/>
            <a:chExt cx="1266" cy="1331"/>
          </a:xfrm>
        </p:grpSpPr>
        <p:pic>
          <p:nvPicPr>
            <p:cNvPr id="15" name="Picture 1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33" y="2907"/>
              <a:ext cx="969" cy="1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68" y="2709"/>
              <a:ext cx="1266" cy="22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60876" rIns="90000" bIns="45000" anchor="ctr"/>
            <a:lstStyle/>
            <a:p>
              <a:pPr algn="ctr" eaLnBrk="1" hangingPunct="1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fr-FR" sz="1800" b="1" dirty="0">
                  <a:solidFill>
                    <a:srgbClr val="000000"/>
                  </a:solidFill>
                  <a:latin typeface="Arial" charset="0"/>
                </a:rPr>
                <a:t>Visualisation</a:t>
              </a: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2516188" y="1071786"/>
            <a:ext cx="3084512" cy="2166938"/>
            <a:chOff x="1585" y="718"/>
            <a:chExt cx="1943" cy="1365"/>
          </a:xfrm>
        </p:grpSpPr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2804" y="1128"/>
              <a:ext cx="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pic>
          <p:nvPicPr>
            <p:cNvPr id="19" name="Picture 17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9" y="949"/>
              <a:ext cx="1933" cy="1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1585" y="718"/>
              <a:ext cx="1943" cy="22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60876" rIns="90000" bIns="4500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kumimoji="0" lang="fr-FR" sz="18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Parameters </a:t>
              </a:r>
            </a:p>
          </p:txBody>
        </p:sp>
      </p:grpSp>
      <p:sp>
        <p:nvSpPr>
          <p:cNvPr id="21" name="AutoShape 19"/>
          <p:cNvSpPr>
            <a:spLocks noChangeArrowheads="1"/>
          </p:cNvSpPr>
          <p:nvPr/>
        </p:nvSpPr>
        <p:spPr bwMode="auto">
          <a:xfrm>
            <a:off x="6832600" y="3813399"/>
            <a:ext cx="1387475" cy="1044575"/>
          </a:xfrm>
          <a:prstGeom prst="hexagon">
            <a:avLst>
              <a:gd name="adj" fmla="val 33207"/>
              <a:gd name="vf" fmla="val 115470"/>
            </a:avLst>
          </a:prstGeom>
          <a:solidFill>
            <a:srgbClr val="FF808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800" b="1">
                <a:solidFill>
                  <a:srgbClr val="000000"/>
                </a:solidFill>
                <a:latin typeface="Arial" charset="0"/>
              </a:rPr>
              <a:t>Run</a:t>
            </a:r>
          </a:p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800" b="1">
                <a:solidFill>
                  <a:srgbClr val="000000"/>
                </a:solidFill>
                <a:latin typeface="Arial" charset="0"/>
              </a:rPr>
              <a:t>(~ 1mn)</a:t>
            </a:r>
          </a:p>
        </p:txBody>
      </p:sp>
      <p:sp>
        <p:nvSpPr>
          <p:cNvPr id="22" name="AutoShape 20"/>
          <p:cNvSpPr>
            <a:spLocks noChangeArrowheads="1"/>
          </p:cNvSpPr>
          <p:nvPr/>
        </p:nvSpPr>
        <p:spPr bwMode="auto">
          <a:xfrm>
            <a:off x="7019925" y="5245324"/>
            <a:ext cx="1016000" cy="857250"/>
          </a:xfrm>
          <a:prstGeom prst="can">
            <a:avLst>
              <a:gd name="adj" fmla="val 25000"/>
            </a:avLst>
          </a:prstGeom>
          <a:solidFill>
            <a:srgbClr val="B847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800" b="1">
                <a:solidFill>
                  <a:srgbClr val="000000"/>
                </a:solidFill>
                <a:latin typeface="Arial" charset="0"/>
              </a:rPr>
              <a:t>Results</a:t>
            </a:r>
          </a:p>
        </p:txBody>
      </p:sp>
      <p:cxnSp>
        <p:nvCxnSpPr>
          <p:cNvPr id="23" name="AutoShape 21"/>
          <p:cNvCxnSpPr>
            <a:cxnSpLocks noChangeShapeType="1"/>
            <a:stCxn id="5" idx="2"/>
          </p:cNvCxnSpPr>
          <p:nvPr/>
        </p:nvCxnSpPr>
        <p:spPr bwMode="auto">
          <a:xfrm rot="5400000">
            <a:off x="854076" y="2631506"/>
            <a:ext cx="433386" cy="0"/>
          </a:xfrm>
          <a:prstGeom prst="bentConnector3">
            <a:avLst>
              <a:gd name="adj1" fmla="val 50000"/>
            </a:avLst>
          </a:prstGeom>
          <a:noFill/>
          <a:ln w="360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4" name="AutoShape 22"/>
          <p:cNvCxnSpPr>
            <a:cxnSpLocks noChangeShapeType="1"/>
            <a:stCxn id="7" idx="3"/>
            <a:endCxn id="9" idx="1"/>
          </p:cNvCxnSpPr>
          <p:nvPr/>
        </p:nvCxnSpPr>
        <p:spPr bwMode="auto">
          <a:xfrm>
            <a:off x="1734428" y="3574597"/>
            <a:ext cx="1026235" cy="1648502"/>
          </a:xfrm>
          <a:prstGeom prst="bentConnector3">
            <a:avLst>
              <a:gd name="adj1" fmla="val 50000"/>
            </a:avLst>
          </a:prstGeom>
          <a:noFill/>
          <a:ln w="360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5" name="AutoShape 23"/>
          <p:cNvCxnSpPr>
            <a:cxnSpLocks noChangeShapeType="1"/>
            <a:stCxn id="10" idx="0"/>
          </p:cNvCxnSpPr>
          <p:nvPr/>
        </p:nvCxnSpPr>
        <p:spPr bwMode="auto">
          <a:xfrm rot="16200000" flipV="1">
            <a:off x="3953669" y="3361755"/>
            <a:ext cx="692150" cy="452438"/>
          </a:xfrm>
          <a:prstGeom prst="bentConnector3">
            <a:avLst>
              <a:gd name="adj1" fmla="val 50000"/>
            </a:avLst>
          </a:prstGeom>
          <a:noFill/>
          <a:ln w="360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6" name="AutoShape 24"/>
          <p:cNvCxnSpPr>
            <a:cxnSpLocks noChangeShapeType="1"/>
            <a:stCxn id="10" idx="0"/>
            <a:endCxn id="12" idx="2"/>
          </p:cNvCxnSpPr>
          <p:nvPr/>
        </p:nvCxnSpPr>
        <p:spPr bwMode="auto">
          <a:xfrm rot="5400000" flipH="1" flipV="1">
            <a:off x="5649119" y="2115568"/>
            <a:ext cx="695325" cy="2941637"/>
          </a:xfrm>
          <a:prstGeom prst="bentConnector3">
            <a:avLst>
              <a:gd name="adj1" fmla="val 50000"/>
            </a:avLst>
          </a:prstGeom>
          <a:noFill/>
          <a:ln w="360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" name="AutoShape 25"/>
          <p:cNvCxnSpPr>
            <a:cxnSpLocks noChangeShapeType="1"/>
            <a:stCxn id="9" idx="3"/>
            <a:endCxn id="21" idx="2"/>
          </p:cNvCxnSpPr>
          <p:nvPr/>
        </p:nvCxnSpPr>
        <p:spPr bwMode="auto">
          <a:xfrm flipV="1">
            <a:off x="6273800" y="4335686"/>
            <a:ext cx="558800" cy="887413"/>
          </a:xfrm>
          <a:prstGeom prst="bentConnector3">
            <a:avLst>
              <a:gd name="adj1" fmla="val 50000"/>
            </a:avLst>
          </a:prstGeom>
          <a:noFill/>
          <a:ln w="360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8" name="AutoShape 26"/>
          <p:cNvCxnSpPr>
            <a:cxnSpLocks noChangeShapeType="1"/>
            <a:endCxn id="22" idx="1"/>
          </p:cNvCxnSpPr>
          <p:nvPr/>
        </p:nvCxnSpPr>
        <p:spPr bwMode="auto">
          <a:xfrm rot="5400000">
            <a:off x="7356475" y="5073874"/>
            <a:ext cx="342900" cy="0"/>
          </a:xfrm>
          <a:prstGeom prst="bentConnector3">
            <a:avLst>
              <a:gd name="adj1" fmla="val 50000"/>
            </a:avLst>
          </a:prstGeom>
          <a:noFill/>
          <a:ln w="360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9" name="AutoShape 27"/>
          <p:cNvCxnSpPr>
            <a:cxnSpLocks noChangeShapeType="1"/>
            <a:stCxn id="9" idx="2"/>
            <a:endCxn id="15" idx="2"/>
          </p:cNvCxnSpPr>
          <p:nvPr/>
        </p:nvCxnSpPr>
        <p:spPr bwMode="auto">
          <a:xfrm rot="5400000">
            <a:off x="2717006" y="4545237"/>
            <a:ext cx="222253" cy="3378200"/>
          </a:xfrm>
          <a:prstGeom prst="bentConnector3">
            <a:avLst>
              <a:gd name="adj1" fmla="val 202856"/>
            </a:avLst>
          </a:prstGeom>
          <a:noFill/>
          <a:ln w="360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0" name="AutoShape 28"/>
          <p:cNvCxnSpPr>
            <a:cxnSpLocks noChangeShapeType="1"/>
            <a:stCxn id="22" idx="3"/>
            <a:endCxn id="15" idx="2"/>
          </p:cNvCxnSpPr>
          <p:nvPr/>
        </p:nvCxnSpPr>
        <p:spPr bwMode="auto">
          <a:xfrm rot="5400000">
            <a:off x="4212034" y="3029573"/>
            <a:ext cx="242890" cy="6388893"/>
          </a:xfrm>
          <a:prstGeom prst="bentConnector3">
            <a:avLst>
              <a:gd name="adj1" fmla="val 194117"/>
            </a:avLst>
          </a:prstGeom>
          <a:noFill/>
          <a:ln w="360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" name="AutoShape 29"/>
          <p:cNvCxnSpPr>
            <a:cxnSpLocks noChangeShapeType="1"/>
            <a:stCxn id="22" idx="4"/>
          </p:cNvCxnSpPr>
          <p:nvPr/>
        </p:nvCxnSpPr>
        <p:spPr bwMode="auto">
          <a:xfrm flipV="1">
            <a:off x="8035925" y="5672361"/>
            <a:ext cx="673100" cy="1588"/>
          </a:xfrm>
          <a:prstGeom prst="bentConnector3">
            <a:avLst>
              <a:gd name="adj1" fmla="val 50000"/>
            </a:avLst>
          </a:prstGeom>
          <a:noFill/>
          <a:ln w="360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7886700" y="4902424"/>
            <a:ext cx="1263650" cy="67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7347" rIns="90000" bIns="45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1400" b="1">
                <a:solidFill>
                  <a:srgbClr val="000000"/>
                </a:solidFill>
                <a:latin typeface="Times New Roman" pitchFamily="18" charset="0"/>
                <a:cs typeface="Arial Unicode MS" charset="0"/>
              </a:rPr>
              <a:t>Export to database</a:t>
            </a:r>
          </a:p>
        </p:txBody>
      </p:sp>
    </p:spTree>
    <p:extLst>
      <p:ext uri="{BB962C8B-B14F-4D97-AF65-F5344CB8AC3E}">
        <p14:creationId xmlns:p14="http://schemas.microsoft.com/office/powerpoint/2010/main" val="2853446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1949" y="69851"/>
            <a:ext cx="8239125" cy="541338"/>
          </a:xfrm>
        </p:spPr>
        <p:txBody>
          <a:bodyPr/>
          <a:lstStyle/>
          <a:p>
            <a:r>
              <a:rPr lang="fr-FR" sz="2800" dirty="0">
                <a:solidFill>
                  <a:srgbClr val="C00000"/>
                </a:solidFill>
              </a:rPr>
              <a:t>S</a:t>
            </a:r>
            <a:r>
              <a:rPr lang="fr-FR" sz="2800" dirty="0" smtClean="0">
                <a:solidFill>
                  <a:srgbClr val="C00000"/>
                </a:solidFill>
              </a:rPr>
              <a:t>cenario </a:t>
            </a:r>
            <a:r>
              <a:rPr lang="fr-FR" sz="2800" dirty="0" err="1" smtClean="0">
                <a:solidFill>
                  <a:srgbClr val="C00000"/>
                </a:solidFill>
              </a:rPr>
              <a:t>optimization</a:t>
            </a:r>
            <a:r>
              <a:rPr lang="fr-FR" sz="2800" dirty="0" smtClean="0">
                <a:solidFill>
                  <a:srgbClr val="C00000"/>
                </a:solidFill>
              </a:rPr>
              <a:t> and </a:t>
            </a:r>
            <a:r>
              <a:rPr lang="fr-FR" sz="2800" dirty="0" err="1" smtClean="0">
                <a:solidFill>
                  <a:srgbClr val="C00000"/>
                </a:solidFill>
              </a:rPr>
              <a:t>checks</a:t>
            </a:r>
            <a:r>
              <a:rPr lang="fr-FR" sz="2800" dirty="0" smtClean="0">
                <a:solidFill>
                  <a:srgbClr val="C00000"/>
                </a:solidFill>
              </a:rPr>
              <a:t>: FEEQS</a:t>
            </a:r>
            <a:endParaRPr lang="fr-FR" sz="2800" dirty="0">
              <a:solidFill>
                <a:srgbClr val="C0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87305" y="816125"/>
            <a:ext cx="8732004" cy="1937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923925" indent="-923925" algn="l" rtl="0" eaLnBrk="0" fontAlgn="base" hangingPunct="0">
              <a:spcBef>
                <a:spcPct val="0"/>
              </a:spcBef>
              <a:spcAft>
                <a:spcPts val="400"/>
              </a:spcAft>
              <a:buFont typeface="Arial" pitchFamily="34" charset="0"/>
              <a:defRPr sz="2200"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1pPr>
            <a:lvl2pPr marL="360363" indent="-360363" algn="l" rtl="0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SzPct val="90000"/>
              <a:buBlip>
                <a:blip r:embed="rId2"/>
              </a:buBlip>
              <a:defRPr sz="1600" kern="1200">
                <a:solidFill>
                  <a:srgbClr val="666666"/>
                </a:solidFill>
                <a:latin typeface="+mn-lt"/>
                <a:ea typeface="ＭＳ Ｐゴシック" charset="0"/>
                <a:cs typeface="+mn-cs"/>
              </a:defRPr>
            </a:lvl2pPr>
            <a:lvl3pPr marL="361950" indent="552450" algn="l" rtl="0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SzPct val="36000"/>
              <a:buFont typeface="Arial" pitchFamily="34" charset="0"/>
              <a:defRPr sz="1600" kern="1200">
                <a:solidFill>
                  <a:srgbClr val="666666"/>
                </a:solidFill>
                <a:latin typeface="+mn-lt"/>
                <a:ea typeface="ＭＳ Ｐゴシック" charset="0"/>
                <a:cs typeface="+mn-cs"/>
              </a:defRPr>
            </a:lvl3pPr>
            <a:lvl4pPr marL="1009650" indent="-238125" algn="l" rtl="0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666666"/>
              </a:buClr>
              <a:buSzPct val="36000"/>
              <a:buBlip>
                <a:blip r:embed="rId3"/>
              </a:buBlip>
              <a:defRPr sz="1600" kern="1200">
                <a:solidFill>
                  <a:srgbClr val="666666"/>
                </a:solidFill>
                <a:latin typeface="+mn-lt"/>
                <a:ea typeface="ＭＳ Ｐゴシック" charset="0"/>
                <a:cs typeface="+mn-cs"/>
              </a:defRPr>
            </a:lvl4pPr>
            <a:lvl5pPr marL="1133475" indent="-114300" algn="l" rtl="0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666666"/>
              </a:buClr>
              <a:buFont typeface="Arial" pitchFamily="34" charset="0"/>
              <a:buChar char="-"/>
              <a:defRPr sz="1600" kern="1200">
                <a:solidFill>
                  <a:srgbClr val="666666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-9239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ＭＳ Ｐゴシック" charset="0"/>
                <a:cs typeface="+mn-cs"/>
              </a:rPr>
              <a:t>FEEQS is a quasi-static free-boundary equilibrium code that computes the coils currents  necessary to produce a given magnetic equilibrium.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ＭＳ Ｐゴシック" charset="0"/>
              <a:cs typeface="+mn-cs"/>
            </a:endParaRPr>
          </a:p>
        </p:txBody>
      </p:sp>
      <p:sp>
        <p:nvSpPr>
          <p:cNvPr id="5" name="TextBox 6"/>
          <p:cNvSpPr txBox="1"/>
          <p:nvPr/>
        </p:nvSpPr>
        <p:spPr>
          <a:xfrm>
            <a:off x="4687853" y="1561224"/>
            <a:ext cx="437415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0000FF"/>
                </a:solidFill>
                <a:ea typeface="ＭＳ Ｐゴシック" pitchFamily="34" charset="-128"/>
              </a:rPr>
              <a:t>Inputs: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1600" b="1" dirty="0">
                <a:ea typeface="ＭＳ Ｐゴシック" pitchFamily="34" charset="-128"/>
              </a:rPr>
              <a:t>P’ and FF’ profiles from METIS;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1600" b="1" dirty="0">
                <a:ea typeface="ＭＳ Ｐゴシック" pitchFamily="34" charset="-128"/>
              </a:rPr>
              <a:t>Plasma shape from METIS;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1600" b="1" dirty="0">
                <a:ea typeface="ＭＳ Ｐゴシック" pitchFamily="34" charset="-128"/>
              </a:rPr>
              <a:t>Plasma current;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1600" b="1" dirty="0">
                <a:ea typeface="ＭＳ Ｐゴシック" pitchFamily="34" charset="-128"/>
              </a:rPr>
              <a:t>LCFS poloidal flux;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1600" b="1" dirty="0">
                <a:ea typeface="ＭＳ Ｐゴシック" pitchFamily="34" charset="-128"/>
              </a:rPr>
              <a:t>Coils limits.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688864" y="3392482"/>
            <a:ext cx="4373145" cy="2828209"/>
          </a:xfrm>
          <a:prstGeom prst="rect">
            <a:avLst/>
          </a:prstGeom>
        </p:spPr>
        <p:txBody>
          <a:bodyPr/>
          <a:lstStyle>
            <a:lvl1pPr marL="923925" indent="-923925" algn="l" rtl="0" eaLnBrk="0" fontAlgn="base" hangingPunct="0">
              <a:spcBef>
                <a:spcPct val="0"/>
              </a:spcBef>
              <a:spcAft>
                <a:spcPts val="400"/>
              </a:spcAft>
              <a:buFont typeface="Arial" pitchFamily="34" charset="0"/>
              <a:defRPr sz="2200" kern="1200">
                <a:solidFill>
                  <a:schemeClr val="tx2"/>
                </a:solidFill>
                <a:latin typeface="+mn-lt"/>
                <a:ea typeface="ＭＳ Ｐゴシック" charset="0"/>
                <a:cs typeface="+mn-cs"/>
              </a:defRPr>
            </a:lvl1pPr>
            <a:lvl2pPr marL="360363" indent="-360363" algn="l" rtl="0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SzPct val="90000"/>
              <a:buBlip>
                <a:blip r:embed="rId2"/>
              </a:buBlip>
              <a:defRPr sz="1600" kern="1200">
                <a:solidFill>
                  <a:srgbClr val="666666"/>
                </a:solidFill>
                <a:latin typeface="+mn-lt"/>
                <a:ea typeface="ＭＳ Ｐゴシック" charset="0"/>
                <a:cs typeface="+mn-cs"/>
              </a:defRPr>
            </a:lvl2pPr>
            <a:lvl3pPr marL="361950" indent="552450" algn="l" rtl="0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SzPct val="36000"/>
              <a:buFont typeface="Arial" pitchFamily="34" charset="0"/>
              <a:defRPr sz="1600" kern="1200">
                <a:solidFill>
                  <a:srgbClr val="666666"/>
                </a:solidFill>
                <a:latin typeface="+mn-lt"/>
                <a:ea typeface="ＭＳ Ｐゴシック" charset="0"/>
                <a:cs typeface="+mn-cs"/>
              </a:defRPr>
            </a:lvl3pPr>
            <a:lvl4pPr marL="1009650" indent="-238125" algn="l" rtl="0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666666"/>
              </a:buClr>
              <a:buSzPct val="36000"/>
              <a:buBlip>
                <a:blip r:embed="rId3"/>
              </a:buBlip>
              <a:defRPr sz="1600" kern="1200">
                <a:solidFill>
                  <a:srgbClr val="666666"/>
                </a:solidFill>
                <a:latin typeface="+mn-lt"/>
                <a:ea typeface="ＭＳ Ｐゴシック" charset="0"/>
                <a:cs typeface="+mn-cs"/>
              </a:defRPr>
            </a:lvl4pPr>
            <a:lvl5pPr marL="1133475" indent="-114300" algn="l" rtl="0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666666"/>
              </a:buClr>
              <a:buFont typeface="Arial" pitchFamily="34" charset="0"/>
              <a:buChar char="-"/>
              <a:defRPr sz="1600" kern="1200">
                <a:solidFill>
                  <a:srgbClr val="666666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23925" marR="0" lvl="0" indent="-9239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ＭＳ Ｐゴシック" charset="0"/>
                <a:cs typeface="+mn-cs"/>
              </a:rPr>
              <a:t>Outputs:</a:t>
            </a:r>
          </a:p>
          <a:p>
            <a:pPr marL="37719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0"/>
                <a:cs typeface="+mn-cs"/>
              </a:rPr>
              <a:t>Updated LCFS shape as real solution of free-boundary equilibrium equation;</a:t>
            </a:r>
          </a:p>
          <a:p>
            <a:pPr marL="37719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0"/>
                <a:cs typeface="+mn-cs"/>
              </a:rPr>
              <a:t>Waveforms of time dependent coil currents;</a:t>
            </a:r>
          </a:p>
          <a:p>
            <a:pPr marL="37719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0"/>
                <a:cs typeface="+mn-cs"/>
              </a:rPr>
              <a:t>Forces and maximum magnetic field on coils;</a:t>
            </a:r>
          </a:p>
          <a:p>
            <a:pPr marL="37719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0"/>
                <a:cs typeface="+mn-cs"/>
              </a:rPr>
              <a:t>Estimation of voltage on coils;</a:t>
            </a:r>
          </a:p>
          <a:p>
            <a:pPr marL="37719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0"/>
                <a:cs typeface="+mn-cs"/>
              </a:rPr>
              <a:t>Estimation of current in passive structures.</a:t>
            </a:r>
          </a:p>
        </p:txBody>
      </p:sp>
      <p:pic>
        <p:nvPicPr>
          <p:cNvPr id="7" name="Immagine 3">
            <a:extLst>
              <a:ext uri="{FF2B5EF4-FFF2-40B4-BE49-F238E27FC236}">
                <a16:creationId xmlns:a16="http://schemas.microsoft.com/office/drawing/2014/main" id="{680FAD99-AB1F-4706-AC9C-74DB3F908E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51" y="1784687"/>
            <a:ext cx="4184585" cy="4104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741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solidFill>
                  <a:srgbClr val="C00000"/>
                </a:solidFill>
              </a:rPr>
              <a:t>Overview</a:t>
            </a:r>
            <a:r>
              <a:rPr lang="fr-FR" dirty="0" smtClean="0">
                <a:solidFill>
                  <a:srgbClr val="C00000"/>
                </a:solidFill>
              </a:rPr>
              <a:t> of the </a:t>
            </a:r>
            <a:r>
              <a:rPr lang="fr-FR" dirty="0" err="1" smtClean="0">
                <a:solidFill>
                  <a:srgbClr val="C00000"/>
                </a:solidFill>
              </a:rPr>
              <a:t>completed</a:t>
            </a:r>
            <a:r>
              <a:rPr lang="fr-FR" dirty="0" smtClean="0">
                <a:solidFill>
                  <a:srgbClr val="C00000"/>
                </a:solidFill>
              </a:rPr>
              <a:t> simulator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28184" y="1052736"/>
            <a:ext cx="1944216" cy="1080120"/>
          </a:xfrm>
          <a:prstGeom prst="rect">
            <a:avLst/>
          </a:prstGeom>
          <a:solidFill>
            <a:srgbClr val="0091C3">
              <a:lumMod val="20000"/>
              <a:lumOff val="8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METIS simulator </a:t>
            </a:r>
          </a:p>
        </p:txBody>
      </p:sp>
      <p:sp>
        <p:nvSpPr>
          <p:cNvPr id="4" name="Rectangle 3"/>
          <p:cNvSpPr/>
          <p:nvPr/>
        </p:nvSpPr>
        <p:spPr>
          <a:xfrm>
            <a:off x="6228184" y="3140968"/>
            <a:ext cx="1944216" cy="108012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CREATE-NL</a:t>
            </a:r>
            <a:b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or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NICE</a:t>
            </a:r>
          </a:p>
        </p:txBody>
      </p:sp>
      <p:sp>
        <p:nvSpPr>
          <p:cNvPr id="5" name="Rectangle 4"/>
          <p:cNvSpPr/>
          <p:nvPr/>
        </p:nvSpPr>
        <p:spPr>
          <a:xfrm>
            <a:off x="1259632" y="5378969"/>
            <a:ext cx="2475969" cy="858343"/>
          </a:xfrm>
          <a:prstGeom prst="rect">
            <a:avLst/>
          </a:prstGeom>
          <a:solidFill>
            <a:srgbClr val="96C31E">
              <a:lumMod val="40000"/>
              <a:lumOff val="6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NICE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Equilibrium identification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(formerly EQUINOX)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107504" y="1124744"/>
            <a:ext cx="1800200" cy="2160240"/>
            <a:chOff x="107504" y="1196752"/>
            <a:chExt cx="1800200" cy="2160240"/>
          </a:xfrm>
        </p:grpSpPr>
        <p:sp>
          <p:nvSpPr>
            <p:cNvPr id="7" name="Rectangle à coins arrondis 6"/>
            <p:cNvSpPr/>
            <p:nvPr/>
          </p:nvSpPr>
          <p:spPr>
            <a:xfrm>
              <a:off x="107504" y="1196752"/>
              <a:ext cx="1800200" cy="2160240"/>
            </a:xfrm>
            <a:prstGeom prst="round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DC0528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" name="Rectangle à coins arrondis 7"/>
            <p:cNvSpPr/>
            <p:nvPr/>
          </p:nvSpPr>
          <p:spPr>
            <a:xfrm>
              <a:off x="179512" y="1689306"/>
              <a:ext cx="1656184" cy="443550"/>
            </a:xfrm>
            <a:prstGeom prst="roundRect">
              <a:avLst/>
            </a:prstGeom>
            <a:solidFill>
              <a:srgbClr val="0091C3">
                <a:lumMod val="20000"/>
                <a:lumOff val="8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Powers, density, …</a:t>
              </a:r>
            </a:p>
          </p:txBody>
        </p:sp>
        <p:sp>
          <p:nvSpPr>
            <p:cNvPr id="9" name="Rectangle à coins arrondis 8"/>
            <p:cNvSpPr/>
            <p:nvPr/>
          </p:nvSpPr>
          <p:spPr>
            <a:xfrm>
              <a:off x="179512" y="2193362"/>
              <a:ext cx="1656184" cy="443550"/>
            </a:xfrm>
            <a:prstGeom prst="roundRect">
              <a:avLst/>
            </a:prstGeom>
            <a:solidFill>
              <a:sysClr val="window" lastClr="FFFFFF">
                <a:lumMod val="85000"/>
              </a:sys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Plasma shape, …</a:t>
              </a:r>
            </a:p>
          </p:txBody>
        </p:sp>
        <p:sp>
          <p:nvSpPr>
            <p:cNvPr id="10" name="Rectangle à coins arrondis 9"/>
            <p:cNvSpPr/>
            <p:nvPr/>
          </p:nvSpPr>
          <p:spPr>
            <a:xfrm>
              <a:off x="179512" y="2708920"/>
              <a:ext cx="1656184" cy="443550"/>
            </a:xfrm>
            <a:prstGeom prst="roundRect">
              <a:avLst/>
            </a:prstGeom>
            <a:solidFill>
              <a:srgbClr val="96C31E">
                <a:lumMod val="40000"/>
                <a:lumOff val="6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Plasma current</a:t>
              </a:r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251520" y="1268760"/>
              <a:ext cx="15841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</a:rPr>
                <a:t>Feedforwards</a:t>
              </a:r>
            </a:p>
          </p:txBody>
        </p:sp>
      </p:grpSp>
      <p:grpSp>
        <p:nvGrpSpPr>
          <p:cNvPr id="12" name="Groupe 11"/>
          <p:cNvGrpSpPr>
            <a:grpSpLocks noChangeAspect="1"/>
          </p:cNvGrpSpPr>
          <p:nvPr/>
        </p:nvGrpSpPr>
        <p:grpSpPr>
          <a:xfrm>
            <a:off x="2284405" y="1139145"/>
            <a:ext cx="2948728" cy="2721903"/>
            <a:chOff x="1367644" y="3284983"/>
            <a:chExt cx="3276364" cy="3024337"/>
          </a:xfrm>
        </p:grpSpPr>
        <p:sp>
          <p:nvSpPr>
            <p:cNvPr id="13" name="Rogner un rectangle à un seul coin 54"/>
            <p:cNvSpPr/>
            <p:nvPr/>
          </p:nvSpPr>
          <p:spPr>
            <a:xfrm>
              <a:off x="1367644" y="3284983"/>
              <a:ext cx="3276364" cy="3024337"/>
            </a:xfrm>
            <a:prstGeom prst="snip1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" name="Rogner un rectangle à un seul coin 55"/>
            <p:cNvSpPr/>
            <p:nvPr/>
          </p:nvSpPr>
          <p:spPr>
            <a:xfrm>
              <a:off x="1475656" y="3717031"/>
              <a:ext cx="3043341" cy="432000"/>
            </a:xfrm>
            <a:prstGeom prst="snip1Rect">
              <a:avLst/>
            </a:prstGeom>
            <a:solidFill>
              <a:srgbClr val="0091C3">
                <a:lumMod val="20000"/>
                <a:lumOff val="8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Kinetic controller</a:t>
              </a:r>
            </a:p>
          </p:txBody>
        </p:sp>
        <p:sp>
          <p:nvSpPr>
            <p:cNvPr id="15" name="Rogner un rectangle à un seul coin 57"/>
            <p:cNvSpPr/>
            <p:nvPr/>
          </p:nvSpPr>
          <p:spPr>
            <a:xfrm>
              <a:off x="1475656" y="4264284"/>
              <a:ext cx="3043340" cy="432000"/>
            </a:xfrm>
            <a:prstGeom prst="snip1Rect">
              <a:avLst/>
            </a:prstGeom>
            <a:solidFill>
              <a:sysClr val="window" lastClr="FFFFFF">
                <a:lumMod val="85000"/>
              </a:sys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Shape controller</a:t>
              </a:r>
            </a:p>
          </p:txBody>
        </p:sp>
        <p:sp>
          <p:nvSpPr>
            <p:cNvPr id="16" name="Rogner un rectangle à un seul coin 58"/>
            <p:cNvSpPr/>
            <p:nvPr/>
          </p:nvSpPr>
          <p:spPr>
            <a:xfrm>
              <a:off x="1475656" y="4799532"/>
              <a:ext cx="3043341" cy="432000"/>
            </a:xfrm>
            <a:prstGeom prst="snip1Rect">
              <a:avLst/>
            </a:prstGeom>
            <a:solidFill>
              <a:sysClr val="window" lastClr="FFFFFF">
                <a:lumMod val="85000"/>
              </a:sys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Vertical controller</a:t>
              </a:r>
            </a:p>
          </p:txBody>
        </p:sp>
        <p:sp>
          <p:nvSpPr>
            <p:cNvPr id="17" name="Rogner un rectangle à un seul coin 59"/>
            <p:cNvSpPr/>
            <p:nvPr/>
          </p:nvSpPr>
          <p:spPr>
            <a:xfrm>
              <a:off x="1475656" y="5304084"/>
              <a:ext cx="3042000" cy="432000"/>
            </a:xfrm>
            <a:prstGeom prst="snip1Rect">
              <a:avLst/>
            </a:prstGeom>
            <a:solidFill>
              <a:srgbClr val="96C31E">
                <a:lumMod val="40000"/>
                <a:lumOff val="6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Plasma current controller</a:t>
              </a:r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1619672" y="3347700"/>
              <a:ext cx="2429266" cy="376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</a:rPr>
                <a:t>Simulink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475657" y="5805264"/>
              <a:ext cx="3043340" cy="432000"/>
            </a:xfrm>
            <a:prstGeom prst="rect">
              <a:avLst/>
            </a:prstGeom>
            <a:solidFill>
              <a:srgbClr val="DC0528">
                <a:lumMod val="20000"/>
                <a:lumOff val="8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Observer: RAPTOR </a:t>
              </a:r>
            </a:p>
          </p:txBody>
        </p:sp>
      </p:grpSp>
      <p:sp>
        <p:nvSpPr>
          <p:cNvPr id="20" name="Pentagone 19"/>
          <p:cNvSpPr/>
          <p:nvPr/>
        </p:nvSpPr>
        <p:spPr>
          <a:xfrm rot="10800000">
            <a:off x="4806906" y="5232075"/>
            <a:ext cx="3634642" cy="1221260"/>
          </a:xfrm>
          <a:prstGeom prst="homePlate">
            <a:avLst/>
          </a:prstGeom>
          <a:solidFill>
            <a:srgbClr val="FAB45F">
              <a:lumMod val="60000"/>
              <a:lumOff val="4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5417213" y="5518973"/>
            <a:ext cx="30243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sz="1800" dirty="0" smtClean="0">
                <a:solidFill>
                  <a:prstClr val="black"/>
                </a:solidFill>
                <a:latin typeface="Arial" charset="0"/>
              </a:rPr>
              <a:t>Synthetic diagnostics:</a:t>
            </a:r>
          </a:p>
          <a:p>
            <a:pPr eaLnBrk="1" hangingPunct="1"/>
            <a:r>
              <a:rPr lang="en-US" sz="1800" dirty="0" smtClean="0">
                <a:solidFill>
                  <a:prstClr val="black"/>
                </a:solidFill>
                <a:latin typeface="Arial" charset="0"/>
              </a:rPr>
              <a:t>Magnetics, polarimetry, …</a:t>
            </a:r>
            <a:endParaRPr lang="en-US" sz="1800" dirty="0">
              <a:solidFill>
                <a:prstClr val="black"/>
              </a:solidFill>
              <a:latin typeface="Arial" charset="0"/>
            </a:endParaRPr>
          </a:p>
        </p:txBody>
      </p:sp>
      <p:cxnSp>
        <p:nvCxnSpPr>
          <p:cNvPr id="22" name="Connecteur droit avec flèche 21"/>
          <p:cNvCxnSpPr/>
          <p:nvPr/>
        </p:nvCxnSpPr>
        <p:spPr>
          <a:xfrm flipV="1">
            <a:off x="2915816" y="3861048"/>
            <a:ext cx="0" cy="1512169"/>
          </a:xfrm>
          <a:prstGeom prst="straightConnector1">
            <a:avLst/>
          </a:prstGeom>
          <a:noFill/>
          <a:ln w="25400" cap="flat" cmpd="sng" algn="ctr">
            <a:solidFill>
              <a:srgbClr val="87000A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23" name="Connecteur en angle 22"/>
          <p:cNvCxnSpPr>
            <a:stCxn id="20" idx="3"/>
          </p:cNvCxnSpPr>
          <p:nvPr/>
        </p:nvCxnSpPr>
        <p:spPr>
          <a:xfrm rot="10800000">
            <a:off x="4355978" y="3861057"/>
            <a:ext cx="450928" cy="1981649"/>
          </a:xfrm>
          <a:prstGeom prst="bentConnector2">
            <a:avLst/>
          </a:prstGeom>
          <a:noFill/>
          <a:ln w="25400" cap="flat" cmpd="sng" algn="ctr">
            <a:solidFill>
              <a:srgbClr val="87000A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24" name="Connecteur droit avec flèche 23"/>
          <p:cNvCxnSpPr/>
          <p:nvPr/>
        </p:nvCxnSpPr>
        <p:spPr>
          <a:xfrm flipH="1" flipV="1">
            <a:off x="3735601" y="5848394"/>
            <a:ext cx="1071306" cy="0"/>
          </a:xfrm>
          <a:prstGeom prst="straightConnector1">
            <a:avLst/>
          </a:prstGeom>
          <a:noFill/>
          <a:ln w="25400" cap="flat" cmpd="sng" algn="ctr">
            <a:solidFill>
              <a:srgbClr val="87000A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25" name="Connecteur droit avec flèche 24"/>
          <p:cNvCxnSpPr/>
          <p:nvPr/>
        </p:nvCxnSpPr>
        <p:spPr>
          <a:xfrm>
            <a:off x="1837326" y="1832138"/>
            <a:ext cx="576064" cy="5646"/>
          </a:xfrm>
          <a:prstGeom prst="straightConnector1">
            <a:avLst/>
          </a:prstGeom>
          <a:noFill/>
          <a:ln w="25400" cap="flat" cmpd="sng" algn="ctr">
            <a:solidFill>
              <a:srgbClr val="002060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26" name="Connecteur droit avec flèche 25"/>
          <p:cNvCxnSpPr/>
          <p:nvPr/>
        </p:nvCxnSpPr>
        <p:spPr>
          <a:xfrm>
            <a:off x="1835696" y="2271226"/>
            <a:ext cx="576064" cy="5646"/>
          </a:xfrm>
          <a:prstGeom prst="straightConnector1">
            <a:avLst/>
          </a:prstGeom>
          <a:noFill/>
          <a:ln w="25400" cap="flat" cmpd="sng" algn="ctr">
            <a:solidFill>
              <a:srgbClr val="666666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27" name="Connecteur en angle 26"/>
          <p:cNvCxnSpPr>
            <a:endCxn id="17" idx="2"/>
          </p:cNvCxnSpPr>
          <p:nvPr/>
        </p:nvCxnSpPr>
        <p:spPr>
          <a:xfrm>
            <a:off x="1907704" y="2891039"/>
            <a:ext cx="473912" cy="259697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rgbClr val="006937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28" name="Connecteur droit avec flèche 27"/>
          <p:cNvCxnSpPr/>
          <p:nvPr/>
        </p:nvCxnSpPr>
        <p:spPr>
          <a:xfrm>
            <a:off x="5119416" y="1732949"/>
            <a:ext cx="1108768" cy="5646"/>
          </a:xfrm>
          <a:prstGeom prst="straightConnector1">
            <a:avLst/>
          </a:prstGeom>
          <a:noFill/>
          <a:ln w="25400" cap="flat" cmpd="sng" algn="ctr">
            <a:solidFill>
              <a:srgbClr val="002060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29" name="Connecteur en angle 28"/>
          <p:cNvCxnSpPr>
            <a:stCxn id="15" idx="0"/>
            <a:endCxn id="4" idx="1"/>
          </p:cNvCxnSpPr>
          <p:nvPr/>
        </p:nvCxnSpPr>
        <p:spPr>
          <a:xfrm>
            <a:off x="5120622" y="2214916"/>
            <a:ext cx="1107562" cy="1466112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ysClr val="window" lastClr="FFFFFF">
                <a:lumMod val="50000"/>
              </a:sysClr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30" name="Connecteur en angle 29"/>
          <p:cNvCxnSpPr>
            <a:stCxn id="16" idx="0"/>
            <a:endCxn id="4" idx="1"/>
          </p:cNvCxnSpPr>
          <p:nvPr/>
        </p:nvCxnSpPr>
        <p:spPr>
          <a:xfrm>
            <a:off x="5120623" y="2696639"/>
            <a:ext cx="1107561" cy="984389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ysClr val="window" lastClr="FFFFFF">
                <a:lumMod val="50000"/>
              </a:sysClr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31" name="Connecteur en angle 30"/>
          <p:cNvCxnSpPr>
            <a:stCxn id="17" idx="0"/>
            <a:endCxn id="4" idx="1"/>
          </p:cNvCxnSpPr>
          <p:nvPr/>
        </p:nvCxnSpPr>
        <p:spPr>
          <a:xfrm>
            <a:off x="5119416" y="3150736"/>
            <a:ext cx="1108768" cy="530292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ysClr val="window" lastClr="FFFFFF">
                <a:lumMod val="50000"/>
              </a:sysClr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32" name="Connecteur en angle 31"/>
          <p:cNvCxnSpPr>
            <a:stCxn id="4" idx="3"/>
            <a:endCxn id="3" idx="3"/>
          </p:cNvCxnSpPr>
          <p:nvPr/>
        </p:nvCxnSpPr>
        <p:spPr>
          <a:xfrm flipV="1">
            <a:off x="8172400" y="1592796"/>
            <a:ext cx="12700" cy="2088232"/>
          </a:xfrm>
          <a:prstGeom prst="bentConnector3">
            <a:avLst>
              <a:gd name="adj1" fmla="val 1800000"/>
            </a:avLst>
          </a:prstGeom>
          <a:noFill/>
          <a:ln w="25400" cap="flat" cmpd="sng" algn="ctr">
            <a:solidFill>
              <a:srgbClr val="006937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33" name="Connecteur droit avec flèche 32"/>
          <p:cNvCxnSpPr>
            <a:stCxn id="3" idx="2"/>
            <a:endCxn id="4" idx="0"/>
          </p:cNvCxnSpPr>
          <p:nvPr/>
        </p:nvCxnSpPr>
        <p:spPr>
          <a:xfrm>
            <a:off x="7200292" y="2132856"/>
            <a:ext cx="0" cy="1008112"/>
          </a:xfrm>
          <a:prstGeom prst="straightConnector1">
            <a:avLst/>
          </a:prstGeom>
          <a:noFill/>
          <a:ln w="25400" cap="flat" cmpd="sng" algn="ctr">
            <a:solidFill>
              <a:srgbClr val="006937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34" name="Connecteur droit avec flèche 33"/>
          <p:cNvCxnSpPr/>
          <p:nvPr/>
        </p:nvCxnSpPr>
        <p:spPr>
          <a:xfrm>
            <a:off x="7186026" y="4221088"/>
            <a:ext cx="0" cy="1008112"/>
          </a:xfrm>
          <a:prstGeom prst="straightConnector1">
            <a:avLst/>
          </a:prstGeom>
          <a:noFill/>
          <a:ln w="25400" cap="flat" cmpd="sng" algn="ctr">
            <a:solidFill>
              <a:srgbClr val="006937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35" name="Connecteur en angle 34"/>
          <p:cNvCxnSpPr>
            <a:endCxn id="20" idx="1"/>
          </p:cNvCxnSpPr>
          <p:nvPr/>
        </p:nvCxnSpPr>
        <p:spPr>
          <a:xfrm rot="16200000" flipH="1">
            <a:off x="5990348" y="3391504"/>
            <a:ext cx="4645953" cy="256448"/>
          </a:xfrm>
          <a:prstGeom prst="bentConnector4">
            <a:avLst>
              <a:gd name="adj1" fmla="val 166"/>
              <a:gd name="adj2" fmla="val 259781"/>
            </a:avLst>
          </a:prstGeom>
          <a:noFill/>
          <a:ln w="25400" cap="flat" cmpd="sng" algn="ctr">
            <a:solidFill>
              <a:srgbClr val="006937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36" name="Flèche courbée vers la gauche 35"/>
          <p:cNvSpPr/>
          <p:nvPr/>
        </p:nvSpPr>
        <p:spPr bwMode="auto">
          <a:xfrm flipV="1">
            <a:off x="7989890" y="2349760"/>
            <a:ext cx="300058" cy="577178"/>
          </a:xfrm>
          <a:prstGeom prst="curvedLeftArrow">
            <a:avLst/>
          </a:prstGeom>
          <a:solidFill>
            <a:srgbClr val="FF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Flèche courbée vers la droite 36"/>
          <p:cNvSpPr/>
          <p:nvPr/>
        </p:nvSpPr>
        <p:spPr bwMode="auto">
          <a:xfrm>
            <a:off x="7555043" y="2346886"/>
            <a:ext cx="360908" cy="609450"/>
          </a:xfrm>
          <a:prstGeom prst="curvedRightArrow">
            <a:avLst/>
          </a:prstGeom>
          <a:solidFill>
            <a:srgbClr val="FF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863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86426" y="950256"/>
            <a:ext cx="887927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fr-FR" sz="2000" b="1" u="sng" dirty="0" smtClean="0">
                <a:solidFill>
                  <a:srgbClr val="0000FF"/>
                </a:solidFill>
              </a:rPr>
              <a:t>Objective of the simulator</a:t>
            </a:r>
          </a:p>
          <a:p>
            <a:pPr algn="just">
              <a:spcBef>
                <a:spcPts val="1200"/>
              </a:spcBef>
            </a:pPr>
            <a:r>
              <a:rPr lang="fr-FR" sz="1800" b="1" dirty="0" err="1" smtClean="0"/>
              <a:t>Tool</a:t>
            </a:r>
            <a:r>
              <a:rPr lang="fr-FR" sz="1800" b="1" dirty="0" smtClean="0"/>
              <a:t> </a:t>
            </a:r>
            <a:r>
              <a:rPr lang="fr-FR" sz="1800" b="1" dirty="0"/>
              <a:t>for EU </a:t>
            </a:r>
            <a:r>
              <a:rPr lang="fr-FR" sz="1800" b="1" dirty="0" err="1"/>
              <a:t>scientists</a:t>
            </a:r>
            <a:r>
              <a:rPr lang="fr-FR" sz="1800" b="1" dirty="0"/>
              <a:t> or </a:t>
            </a:r>
            <a:r>
              <a:rPr lang="fr-FR" sz="1800" b="1" dirty="0" err="1"/>
              <a:t>operators</a:t>
            </a:r>
            <a:r>
              <a:rPr lang="fr-FR" sz="1800" b="1" dirty="0"/>
              <a:t> to </a:t>
            </a:r>
            <a:r>
              <a:rPr lang="fr-FR" sz="1800" b="1" dirty="0" err="1">
                <a:solidFill>
                  <a:srgbClr val="0000FF"/>
                </a:solidFill>
              </a:rPr>
              <a:t>develop</a:t>
            </a:r>
            <a:r>
              <a:rPr lang="fr-FR" sz="1800" b="1" dirty="0">
                <a:solidFill>
                  <a:srgbClr val="0000FF"/>
                </a:solidFill>
              </a:rPr>
              <a:t> </a:t>
            </a:r>
            <a:r>
              <a:rPr lang="fr-FR" sz="1800" b="1" dirty="0" err="1">
                <a:solidFill>
                  <a:srgbClr val="0000FF"/>
                </a:solidFill>
              </a:rPr>
              <a:t>their</a:t>
            </a:r>
            <a:r>
              <a:rPr lang="fr-FR" sz="1800" b="1" dirty="0">
                <a:solidFill>
                  <a:srgbClr val="0000FF"/>
                </a:solidFill>
              </a:rPr>
              <a:t> </a:t>
            </a:r>
            <a:r>
              <a:rPr lang="fr-FR" sz="1800" b="1" dirty="0" err="1">
                <a:solidFill>
                  <a:srgbClr val="0000FF"/>
                </a:solidFill>
              </a:rPr>
              <a:t>experimental</a:t>
            </a:r>
            <a:r>
              <a:rPr lang="fr-FR" sz="1800" b="1" dirty="0">
                <a:solidFill>
                  <a:srgbClr val="0000FF"/>
                </a:solidFill>
              </a:rPr>
              <a:t>/</a:t>
            </a:r>
            <a:r>
              <a:rPr lang="fr-FR" sz="1800" b="1" dirty="0" err="1">
                <a:solidFill>
                  <a:srgbClr val="0000FF"/>
                </a:solidFill>
              </a:rPr>
              <a:t>operation</a:t>
            </a:r>
            <a:r>
              <a:rPr lang="fr-FR" sz="1800" b="1" dirty="0">
                <a:solidFill>
                  <a:srgbClr val="0000FF"/>
                </a:solidFill>
              </a:rPr>
              <a:t> scenario</a:t>
            </a:r>
            <a:r>
              <a:rPr lang="fr-FR" sz="1800" b="1" dirty="0"/>
              <a:t> </a:t>
            </a:r>
            <a:r>
              <a:rPr lang="fr-FR" sz="1800" b="1" dirty="0" err="1"/>
              <a:t>before</a:t>
            </a:r>
            <a:r>
              <a:rPr lang="fr-FR" sz="1800" b="1" dirty="0"/>
              <a:t> </a:t>
            </a:r>
            <a:r>
              <a:rPr lang="fr-FR" sz="1800" b="1" dirty="0" err="1"/>
              <a:t>proposing</a:t>
            </a:r>
            <a:r>
              <a:rPr lang="fr-FR" sz="1800" b="1" dirty="0"/>
              <a:t> or </a:t>
            </a:r>
            <a:r>
              <a:rPr lang="fr-FR" sz="1800" b="1" dirty="0" err="1"/>
              <a:t>implementing</a:t>
            </a:r>
            <a:r>
              <a:rPr lang="fr-FR" sz="1800" b="1" dirty="0"/>
              <a:t> an </a:t>
            </a:r>
            <a:r>
              <a:rPr lang="fr-FR" sz="1800" b="1" dirty="0" err="1"/>
              <a:t>experiment</a:t>
            </a:r>
            <a:r>
              <a:rPr lang="fr-FR" sz="1800" b="1" dirty="0"/>
              <a:t> on JT-60SA. </a:t>
            </a:r>
          </a:p>
          <a:p>
            <a:pPr marL="800100" lvl="1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1600" b="1" dirty="0">
                <a:solidFill>
                  <a:srgbClr val="0000FF"/>
                </a:solidFill>
              </a:rPr>
              <a:t>Light </a:t>
            </a:r>
            <a:r>
              <a:rPr lang="fr-FR" sz="1600" b="1" dirty="0" err="1">
                <a:solidFill>
                  <a:srgbClr val="0000FF"/>
                </a:solidFill>
              </a:rPr>
              <a:t>tool</a:t>
            </a:r>
            <a:r>
              <a:rPr lang="fr-FR" sz="1600" b="1" dirty="0"/>
              <a:t>: accessible and « </a:t>
            </a:r>
            <a:r>
              <a:rPr lang="fr-FR" sz="1600" b="1" dirty="0" err="1"/>
              <a:t>reasonable</a:t>
            </a:r>
            <a:r>
              <a:rPr lang="fr-FR" sz="1600" b="1" dirty="0"/>
              <a:t> » CPU time. </a:t>
            </a:r>
          </a:p>
          <a:p>
            <a:pPr marL="800100" lvl="1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1600" b="1" dirty="0" err="1">
                <a:solidFill>
                  <a:srgbClr val="0000FF"/>
                </a:solidFill>
              </a:rPr>
              <a:t>Friendly</a:t>
            </a:r>
            <a:r>
              <a:rPr lang="fr-FR" sz="1600" b="1" dirty="0"/>
              <a:t> interface </a:t>
            </a:r>
          </a:p>
          <a:p>
            <a:pPr marL="800100" lvl="1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1600" b="1" dirty="0"/>
              <a:t>Capable of </a:t>
            </a:r>
            <a:r>
              <a:rPr lang="fr-FR" sz="1600" b="1" dirty="0" err="1"/>
              <a:t>simulating</a:t>
            </a:r>
            <a:r>
              <a:rPr lang="fr-FR" sz="1600" b="1" dirty="0"/>
              <a:t> a </a:t>
            </a:r>
            <a:r>
              <a:rPr lang="fr-FR" sz="1600" b="1" dirty="0" err="1"/>
              <a:t>discharge</a:t>
            </a:r>
            <a:r>
              <a:rPr lang="fr-FR" sz="1600" b="1" dirty="0"/>
              <a:t> </a:t>
            </a:r>
            <a:r>
              <a:rPr lang="fr-FR" sz="1600" b="1" dirty="0" err="1">
                <a:solidFill>
                  <a:srgbClr val="0000FF"/>
                </a:solidFill>
              </a:rPr>
              <a:t>from</a:t>
            </a:r>
            <a:r>
              <a:rPr lang="fr-FR" sz="1600" b="1" dirty="0">
                <a:solidFill>
                  <a:srgbClr val="0000FF"/>
                </a:solidFill>
              </a:rPr>
              <a:t> </a:t>
            </a:r>
            <a:r>
              <a:rPr lang="fr-FR" sz="1600" b="1" dirty="0" err="1">
                <a:solidFill>
                  <a:srgbClr val="0000FF"/>
                </a:solidFill>
              </a:rPr>
              <a:t>begining</a:t>
            </a:r>
            <a:r>
              <a:rPr lang="fr-FR" sz="1600" b="1" dirty="0">
                <a:solidFill>
                  <a:srgbClr val="0000FF"/>
                </a:solidFill>
              </a:rPr>
              <a:t> </a:t>
            </a:r>
            <a:r>
              <a:rPr lang="fr-FR" sz="1600" b="1" dirty="0" err="1">
                <a:solidFill>
                  <a:srgbClr val="0000FF"/>
                </a:solidFill>
              </a:rPr>
              <a:t>start</a:t>
            </a:r>
            <a:r>
              <a:rPr lang="fr-FR" sz="1600" b="1" dirty="0">
                <a:solidFill>
                  <a:srgbClr val="0000FF"/>
                </a:solidFill>
              </a:rPr>
              <a:t> of </a:t>
            </a:r>
            <a:r>
              <a:rPr lang="fr-FR" sz="1600" b="1" dirty="0" err="1">
                <a:solidFill>
                  <a:srgbClr val="0000FF"/>
                </a:solidFill>
              </a:rPr>
              <a:t>ramp</a:t>
            </a:r>
            <a:r>
              <a:rPr lang="fr-FR" sz="1600" b="1" dirty="0">
                <a:solidFill>
                  <a:srgbClr val="0000FF"/>
                </a:solidFill>
              </a:rPr>
              <a:t>-up to end of </a:t>
            </a:r>
            <a:r>
              <a:rPr lang="fr-FR" sz="1600" b="1" dirty="0" err="1">
                <a:solidFill>
                  <a:srgbClr val="0000FF"/>
                </a:solidFill>
              </a:rPr>
              <a:t>ramp</a:t>
            </a:r>
            <a:r>
              <a:rPr lang="fr-FR" sz="1600" b="1" dirty="0">
                <a:solidFill>
                  <a:srgbClr val="0000FF"/>
                </a:solidFill>
              </a:rPr>
              <a:t>-down</a:t>
            </a:r>
            <a:r>
              <a:rPr lang="fr-FR" sz="1600" b="1" dirty="0"/>
              <a:t>, </a:t>
            </a:r>
            <a:r>
              <a:rPr lang="fr-FR" sz="1600" b="1" dirty="0" err="1"/>
              <a:t>including</a:t>
            </a:r>
            <a:r>
              <a:rPr lang="fr-FR" sz="1600" b="1" dirty="0"/>
              <a:t> X-point formation, </a:t>
            </a:r>
            <a:r>
              <a:rPr lang="fr-FR" sz="1600" b="1" dirty="0" err="1"/>
              <a:t>heating</a:t>
            </a:r>
            <a:r>
              <a:rPr lang="fr-FR" sz="1600" b="1" dirty="0"/>
              <a:t>, </a:t>
            </a:r>
            <a:r>
              <a:rPr lang="fr-FR" sz="1600" b="1" dirty="0" err="1"/>
              <a:t>etc</a:t>
            </a:r>
            <a:r>
              <a:rPr lang="fr-FR" sz="1600" b="1" dirty="0"/>
              <a:t> … </a:t>
            </a:r>
          </a:p>
          <a:p>
            <a:pPr marL="800100" lvl="1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1600" b="1" dirty="0" err="1"/>
              <a:t>Includes</a:t>
            </a:r>
            <a:r>
              <a:rPr lang="fr-FR" sz="1600" b="1" dirty="0"/>
              <a:t> the </a:t>
            </a:r>
            <a:r>
              <a:rPr lang="fr-FR" sz="1600" b="1" dirty="0">
                <a:solidFill>
                  <a:srgbClr val="0000FF"/>
                </a:solidFill>
              </a:rPr>
              <a:t>machine </a:t>
            </a:r>
            <a:r>
              <a:rPr lang="fr-FR" sz="1600" b="1" dirty="0" err="1">
                <a:solidFill>
                  <a:srgbClr val="0000FF"/>
                </a:solidFill>
              </a:rPr>
              <a:t>operational</a:t>
            </a:r>
            <a:r>
              <a:rPr lang="fr-FR" sz="1600" b="1" dirty="0">
                <a:solidFill>
                  <a:srgbClr val="0000FF"/>
                </a:solidFill>
              </a:rPr>
              <a:t> </a:t>
            </a:r>
            <a:r>
              <a:rPr lang="fr-FR" sz="1600" b="1" dirty="0" err="1">
                <a:solidFill>
                  <a:srgbClr val="0000FF"/>
                </a:solidFill>
              </a:rPr>
              <a:t>constraints</a:t>
            </a:r>
            <a:r>
              <a:rPr lang="fr-FR" sz="1600" b="1" dirty="0">
                <a:solidFill>
                  <a:srgbClr val="0000FF"/>
                </a:solidFill>
              </a:rPr>
              <a:t> </a:t>
            </a:r>
            <a:r>
              <a:rPr lang="fr-FR" sz="1600" b="1" dirty="0" smtClean="0"/>
              <a:t>(flux </a:t>
            </a:r>
            <a:r>
              <a:rPr lang="fr-FR" sz="1600" b="1" dirty="0" err="1" smtClean="0"/>
              <a:t>consumption</a:t>
            </a:r>
            <a:r>
              <a:rPr lang="fr-FR" sz="1600" b="1" dirty="0" smtClean="0"/>
              <a:t>, EF</a:t>
            </a:r>
            <a:r>
              <a:rPr lang="fr-FR" sz="1600" b="1" dirty="0"/>
              <a:t> </a:t>
            </a:r>
            <a:r>
              <a:rPr lang="fr-FR" sz="1600" b="1" dirty="0" smtClean="0"/>
              <a:t>&amp; CS </a:t>
            </a:r>
            <a:r>
              <a:rPr lang="fr-FR" sz="1600" b="1" dirty="0" err="1" smtClean="0"/>
              <a:t>current</a:t>
            </a:r>
            <a:r>
              <a:rPr lang="fr-FR" sz="1600" b="1" dirty="0" smtClean="0"/>
              <a:t> </a:t>
            </a:r>
            <a:r>
              <a:rPr lang="fr-FR" sz="1600" b="1" dirty="0" err="1"/>
              <a:t>limits</a:t>
            </a:r>
            <a:r>
              <a:rPr lang="fr-FR" sz="1600" b="1" dirty="0"/>
              <a:t>, </a:t>
            </a:r>
            <a:r>
              <a:rPr lang="fr-FR" sz="1600" b="1" dirty="0" err="1"/>
              <a:t>controller</a:t>
            </a:r>
            <a:r>
              <a:rPr lang="fr-FR" sz="1600" b="1" dirty="0"/>
              <a:t>, </a:t>
            </a:r>
            <a:r>
              <a:rPr lang="fr-FR" sz="1600" b="1" dirty="0" err="1" smtClean="0"/>
              <a:t>eddy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current</a:t>
            </a:r>
            <a:r>
              <a:rPr lang="fr-FR" sz="1600" b="1" dirty="0" smtClean="0"/>
              <a:t> as an option </a:t>
            </a:r>
            <a:r>
              <a:rPr lang="fr-FR" sz="1600" b="1" dirty="0" err="1" smtClean="0"/>
              <a:t>etc</a:t>
            </a:r>
            <a:r>
              <a:rPr lang="fr-FR" sz="1600" b="1" dirty="0" smtClean="0"/>
              <a:t> …)</a:t>
            </a:r>
            <a:endParaRPr lang="fr-FR" sz="1600" b="1" dirty="0"/>
          </a:p>
          <a:p>
            <a:pPr algn="just">
              <a:spcBef>
                <a:spcPts val="600"/>
              </a:spcBef>
            </a:pPr>
            <a:endParaRPr lang="fr-FR" sz="2000" b="1" u="sng" dirty="0" smtClean="0">
              <a:solidFill>
                <a:srgbClr val="0000FF"/>
              </a:solidFill>
            </a:endParaRPr>
          </a:p>
          <a:p>
            <a:pPr algn="just">
              <a:spcBef>
                <a:spcPts val="600"/>
              </a:spcBef>
            </a:pPr>
            <a:r>
              <a:rPr lang="fr-FR" sz="2000" b="1" u="sng" dirty="0" err="1" smtClean="0">
                <a:solidFill>
                  <a:srgbClr val="0000FF"/>
                </a:solidFill>
              </a:rPr>
              <a:t>What</a:t>
            </a:r>
            <a:r>
              <a:rPr lang="fr-FR" sz="2000" b="1" u="sng" dirty="0" smtClean="0">
                <a:solidFill>
                  <a:srgbClr val="0000FF"/>
                </a:solidFill>
              </a:rPr>
              <a:t> the simulator </a:t>
            </a:r>
            <a:r>
              <a:rPr lang="fr-FR" sz="2000" b="1" u="sng" dirty="0" err="1" smtClean="0">
                <a:solidFill>
                  <a:srgbClr val="0000FF"/>
                </a:solidFill>
              </a:rPr>
              <a:t>does</a:t>
            </a:r>
            <a:r>
              <a:rPr lang="fr-FR" sz="2000" b="1" u="sng" dirty="0" smtClean="0">
                <a:solidFill>
                  <a:srgbClr val="0000FF"/>
                </a:solidFill>
              </a:rPr>
              <a:t> not do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1600" b="1" dirty="0" smtClean="0"/>
              <a:t>The simulator </a:t>
            </a:r>
            <a:r>
              <a:rPr lang="fr-FR" sz="1600" b="1" dirty="0" err="1" smtClean="0"/>
              <a:t>is</a:t>
            </a:r>
            <a:r>
              <a:rPr lang="fr-FR" sz="1600" b="1" dirty="0" smtClean="0"/>
              <a:t> </a:t>
            </a:r>
            <a:r>
              <a:rPr lang="fr-FR" sz="1600" b="1" dirty="0" smtClean="0">
                <a:solidFill>
                  <a:srgbClr val="0000FF"/>
                </a:solidFill>
              </a:rPr>
              <a:t>not </a:t>
            </a:r>
            <a:r>
              <a:rPr lang="fr-FR" sz="1600" b="1" dirty="0" err="1" smtClean="0">
                <a:solidFill>
                  <a:srgbClr val="0000FF"/>
                </a:solidFill>
              </a:rPr>
              <a:t>aiming</a:t>
            </a:r>
            <a:r>
              <a:rPr lang="fr-FR" sz="1600" b="1" dirty="0" smtClean="0">
                <a:solidFill>
                  <a:srgbClr val="0000FF"/>
                </a:solidFill>
              </a:rPr>
              <a:t> at </a:t>
            </a:r>
            <a:r>
              <a:rPr lang="fr-FR" sz="1600" b="1" dirty="0" err="1" smtClean="0">
                <a:solidFill>
                  <a:srgbClr val="0000FF"/>
                </a:solidFill>
              </a:rPr>
              <a:t>describing</a:t>
            </a:r>
            <a:r>
              <a:rPr lang="fr-FR" sz="1600" b="1" dirty="0" smtClean="0">
                <a:solidFill>
                  <a:srgbClr val="0000FF"/>
                </a:solidFill>
              </a:rPr>
              <a:t> transport</a:t>
            </a:r>
            <a:r>
              <a:rPr lang="fr-FR" sz="1600" b="1" dirty="0" smtClean="0"/>
              <a:t> (</a:t>
            </a:r>
            <a:r>
              <a:rPr lang="fr-FR" sz="1600" b="1" dirty="0" err="1" smtClean="0"/>
              <a:t>like</a:t>
            </a:r>
            <a:r>
              <a:rPr lang="fr-FR" sz="1600" b="1" dirty="0" smtClean="0"/>
              <a:t> ASTRA; CRONOS, </a:t>
            </a:r>
            <a:r>
              <a:rPr lang="fr-FR" sz="1600" b="1" dirty="0" err="1" smtClean="0"/>
              <a:t>etc</a:t>
            </a:r>
            <a:r>
              <a:rPr lang="fr-FR" sz="1600" b="1" dirty="0" smtClean="0"/>
              <a:t>). It uses METIS for « </a:t>
            </a:r>
            <a:r>
              <a:rPr lang="fr-FR" sz="1600" b="1" dirty="0" err="1" smtClean="0"/>
              <a:t>reproducing</a:t>
            </a:r>
            <a:r>
              <a:rPr lang="fr-FR" sz="1600" b="1" dirty="0" smtClean="0"/>
              <a:t> » plasma confinement </a:t>
            </a:r>
            <a:r>
              <a:rPr lang="fr-FR" sz="1600" b="1" dirty="0" err="1" smtClean="0"/>
              <a:t>from</a:t>
            </a:r>
            <a:r>
              <a:rPr lang="fr-FR" sz="1600" b="1" dirty="0" smtClean="0"/>
              <a:t> 0D </a:t>
            </a:r>
            <a:r>
              <a:rPr lang="fr-FR" sz="1600" b="1" dirty="0" err="1" smtClean="0"/>
              <a:t>scalings</a:t>
            </a:r>
            <a:r>
              <a:rPr lang="fr-FR" sz="1600" b="1" dirty="0" smtClean="0"/>
              <a:t>. 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1600" b="1" dirty="0" smtClean="0"/>
              <a:t>It </a:t>
            </a:r>
            <a:r>
              <a:rPr lang="fr-FR" sz="1600" b="1" dirty="0" err="1" smtClean="0"/>
              <a:t>is</a:t>
            </a:r>
            <a:r>
              <a:rPr lang="fr-FR" sz="1600" b="1" dirty="0" smtClean="0"/>
              <a:t> </a:t>
            </a:r>
            <a:r>
              <a:rPr lang="fr-FR" sz="1600" b="1" dirty="0" smtClean="0">
                <a:solidFill>
                  <a:srgbClr val="0000FF"/>
                </a:solidFill>
              </a:rPr>
              <a:t>not a high </a:t>
            </a:r>
            <a:r>
              <a:rPr lang="fr-FR" sz="1600" b="1" dirty="0" err="1" smtClean="0">
                <a:solidFill>
                  <a:srgbClr val="0000FF"/>
                </a:solidFill>
              </a:rPr>
              <a:t>fidelity</a:t>
            </a:r>
            <a:r>
              <a:rPr lang="fr-FR" sz="1600" b="1" dirty="0" smtClean="0">
                <a:solidFill>
                  <a:srgbClr val="0000FF"/>
                </a:solidFill>
              </a:rPr>
              <a:t> model </a:t>
            </a:r>
            <a:r>
              <a:rPr lang="fr-FR" sz="1600" b="1" dirty="0" smtClean="0"/>
              <a:t>for plasma </a:t>
            </a:r>
            <a:r>
              <a:rPr lang="fr-FR" sz="1600" b="1" dirty="0" err="1" smtClean="0"/>
              <a:t>discharges</a:t>
            </a:r>
            <a:r>
              <a:rPr lang="fr-FR" sz="1600" b="1" dirty="0" smtClean="0"/>
              <a:t> (</a:t>
            </a:r>
            <a:r>
              <a:rPr lang="fr-FR" sz="1600" b="1" dirty="0" err="1" smtClean="0"/>
              <a:t>like</a:t>
            </a:r>
            <a:r>
              <a:rPr lang="fr-FR" sz="1600" b="1" dirty="0" smtClean="0"/>
              <a:t> TSVV11): </a:t>
            </a:r>
            <a:r>
              <a:rPr lang="fr-FR" sz="1600" b="1" dirty="0" err="1" smtClean="0"/>
              <a:t>does</a:t>
            </a:r>
            <a:r>
              <a:rPr lang="fr-FR" sz="1600" b="1" dirty="0" smtClean="0"/>
              <a:t> not </a:t>
            </a:r>
            <a:r>
              <a:rPr lang="fr-FR" sz="1600" b="1" dirty="0" err="1" smtClean="0"/>
              <a:t>contain</a:t>
            </a:r>
            <a:r>
              <a:rPr lang="fr-FR" sz="1600" b="1" dirty="0" smtClean="0"/>
              <a:t> disruption </a:t>
            </a:r>
            <a:r>
              <a:rPr lang="fr-FR" sz="1600" b="1" dirty="0" err="1" smtClean="0"/>
              <a:t>models</a:t>
            </a:r>
            <a:r>
              <a:rPr lang="fr-FR" sz="1600" b="1" dirty="0" smtClean="0"/>
              <a:t> or </a:t>
            </a:r>
            <a:r>
              <a:rPr lang="fr-FR" sz="1600" b="1" dirty="0" err="1" smtClean="0"/>
              <a:t>sophisticated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edge</a:t>
            </a:r>
            <a:r>
              <a:rPr lang="fr-FR" sz="1600" b="1" dirty="0" smtClean="0"/>
              <a:t> or </a:t>
            </a:r>
            <a:r>
              <a:rPr lang="fr-FR" sz="1600" b="1" dirty="0" err="1" smtClean="0"/>
              <a:t>fast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particle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models</a:t>
            </a:r>
            <a:r>
              <a:rPr lang="fr-FR" sz="1600" b="1" dirty="0" smtClean="0"/>
              <a:t> for </a:t>
            </a:r>
            <a:r>
              <a:rPr lang="fr-FR" sz="1600" b="1" dirty="0" err="1" smtClean="0"/>
              <a:t>example</a:t>
            </a:r>
            <a:r>
              <a:rPr lang="fr-FR" sz="1600" b="1" dirty="0" smtClean="0"/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86426" y="19058"/>
            <a:ext cx="82419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fr-FR" sz="3200" b="1" dirty="0" err="1">
                <a:solidFill>
                  <a:srgbClr val="C00000"/>
                </a:solidFill>
              </a:rPr>
              <a:t>Purpose</a:t>
            </a:r>
            <a:r>
              <a:rPr lang="fr-FR" sz="3200" b="1" dirty="0">
                <a:solidFill>
                  <a:srgbClr val="C00000"/>
                </a:solidFill>
              </a:rPr>
              <a:t> of the </a:t>
            </a:r>
            <a:r>
              <a:rPr lang="fr-FR" sz="3200" b="1" dirty="0" err="1">
                <a:solidFill>
                  <a:srgbClr val="C00000"/>
                </a:solidFill>
              </a:rPr>
              <a:t>discharge</a:t>
            </a:r>
            <a:r>
              <a:rPr lang="fr-FR" sz="3200" b="1" dirty="0">
                <a:solidFill>
                  <a:srgbClr val="C00000"/>
                </a:solidFill>
              </a:rPr>
              <a:t> simulator</a:t>
            </a:r>
          </a:p>
        </p:txBody>
      </p:sp>
    </p:spTree>
    <p:extLst>
      <p:ext uri="{BB962C8B-B14F-4D97-AF65-F5344CB8AC3E}">
        <p14:creationId xmlns:p14="http://schemas.microsoft.com/office/powerpoint/2010/main" val="101676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>
                <a:solidFill>
                  <a:srgbClr val="C00000"/>
                </a:solidFill>
              </a:rPr>
              <a:t>JT-60SA simulator</a:t>
            </a:r>
            <a:endParaRPr lang="fr-FR" sz="3200" dirty="0">
              <a:solidFill>
                <a:srgbClr val="C00000"/>
              </a:solidFill>
            </a:endParaRPr>
          </a:p>
        </p:txBody>
      </p:sp>
      <p:grpSp>
        <p:nvGrpSpPr>
          <p:cNvPr id="11" name="Groupe 10"/>
          <p:cNvGrpSpPr/>
          <p:nvPr/>
        </p:nvGrpSpPr>
        <p:grpSpPr>
          <a:xfrm>
            <a:off x="179512" y="1058664"/>
            <a:ext cx="9001000" cy="5682703"/>
            <a:chOff x="179512" y="1058664"/>
            <a:chExt cx="9001000" cy="5682703"/>
          </a:xfrm>
        </p:grpSpPr>
        <p:grpSp>
          <p:nvGrpSpPr>
            <p:cNvPr id="12" name="Groupe 11"/>
            <p:cNvGrpSpPr/>
            <p:nvPr/>
          </p:nvGrpSpPr>
          <p:grpSpPr>
            <a:xfrm>
              <a:off x="179512" y="1124744"/>
              <a:ext cx="2808313" cy="2160240"/>
              <a:chOff x="179512" y="1124744"/>
              <a:chExt cx="2821279" cy="2160240"/>
            </a:xfrm>
          </p:grpSpPr>
          <p:sp>
            <p:nvSpPr>
              <p:cNvPr id="45" name="Rectangle à coins arrondis 44"/>
              <p:cNvSpPr/>
              <p:nvPr/>
            </p:nvSpPr>
            <p:spPr>
              <a:xfrm>
                <a:off x="179512" y="1124744"/>
                <a:ext cx="2736304" cy="2160240"/>
              </a:xfrm>
              <a:prstGeom prst="round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46" name="Rectangle à coins arrondis 45"/>
              <p:cNvSpPr/>
              <p:nvPr/>
            </p:nvSpPr>
            <p:spPr>
              <a:xfrm>
                <a:off x="613555" y="2204864"/>
                <a:ext cx="1512168" cy="432048"/>
              </a:xfrm>
              <a:prstGeom prst="round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0091C3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PLASHAPE</a:t>
                </a:r>
              </a:p>
            </p:txBody>
          </p:sp>
          <p:sp>
            <p:nvSpPr>
              <p:cNvPr id="47" name="Rectangle à coins arrondis 46"/>
              <p:cNvSpPr/>
              <p:nvPr/>
            </p:nvSpPr>
            <p:spPr>
              <a:xfrm>
                <a:off x="395201" y="2708920"/>
                <a:ext cx="2026865" cy="432048"/>
              </a:xfrm>
              <a:prstGeom prst="round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0091C3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CREATE-EGENE</a:t>
                </a:r>
              </a:p>
            </p:txBody>
          </p:sp>
          <p:sp>
            <p:nvSpPr>
              <p:cNvPr id="48" name="ZoneTexte 47"/>
              <p:cNvSpPr txBox="1"/>
              <p:nvPr/>
            </p:nvSpPr>
            <p:spPr>
              <a:xfrm>
                <a:off x="696199" y="1196752"/>
                <a:ext cx="230459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marR="0" lvl="0" indent="-28575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</a:rPr>
                  <a:t>Plasma shapes</a:t>
                </a:r>
              </a:p>
              <a:p>
                <a:pPr marL="285750" marR="0" lvl="0" indent="-28575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</a:rPr>
                  <a:t>Initial equilibrium</a:t>
                </a:r>
              </a:p>
              <a:p>
                <a:pPr marL="285750" marR="0" lvl="0" indent="-28575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</a:rPr>
                  <a:t>Linearized model</a:t>
                </a:r>
              </a:p>
            </p:txBody>
          </p:sp>
        </p:grpSp>
        <p:grpSp>
          <p:nvGrpSpPr>
            <p:cNvPr id="13" name="Groupe 12"/>
            <p:cNvGrpSpPr/>
            <p:nvPr/>
          </p:nvGrpSpPr>
          <p:grpSpPr>
            <a:xfrm>
              <a:off x="3491880" y="1124744"/>
              <a:ext cx="2159904" cy="2160240"/>
              <a:chOff x="179512" y="1124744"/>
              <a:chExt cx="2736304" cy="2160240"/>
            </a:xfrm>
          </p:grpSpPr>
          <p:sp>
            <p:nvSpPr>
              <p:cNvPr id="42" name="Rectangle à coins arrondis 41"/>
              <p:cNvSpPr/>
              <p:nvPr/>
            </p:nvSpPr>
            <p:spPr>
              <a:xfrm>
                <a:off x="179512" y="1124744"/>
                <a:ext cx="2736304" cy="2160240"/>
              </a:xfrm>
              <a:prstGeom prst="round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43" name="Rectangle à coins arrondis 42"/>
              <p:cNvSpPr/>
              <p:nvPr/>
            </p:nvSpPr>
            <p:spPr>
              <a:xfrm>
                <a:off x="539216" y="2492896"/>
                <a:ext cx="2016894" cy="432048"/>
              </a:xfrm>
              <a:prstGeom prst="round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0091C3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METIS</a:t>
                </a:r>
              </a:p>
            </p:txBody>
          </p:sp>
          <p:sp>
            <p:nvSpPr>
              <p:cNvPr id="44" name="ZoneTexte 43"/>
              <p:cNvSpPr txBox="1"/>
              <p:nvPr/>
            </p:nvSpPr>
            <p:spPr>
              <a:xfrm>
                <a:off x="467208" y="1414517"/>
                <a:ext cx="230459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</a:rPr>
                  <a:t>Plasma scenario development</a:t>
                </a:r>
              </a:p>
            </p:txBody>
          </p:sp>
        </p:grpSp>
        <p:grpSp>
          <p:nvGrpSpPr>
            <p:cNvPr id="14" name="Groupe 13"/>
            <p:cNvGrpSpPr/>
            <p:nvPr/>
          </p:nvGrpSpPr>
          <p:grpSpPr>
            <a:xfrm>
              <a:off x="6300192" y="1058664"/>
              <a:ext cx="2880320" cy="3522463"/>
              <a:chOff x="179512" y="1124744"/>
              <a:chExt cx="2945008" cy="2923926"/>
            </a:xfrm>
          </p:grpSpPr>
          <p:sp>
            <p:nvSpPr>
              <p:cNvPr id="38" name="Rectangle à coins arrondis 37"/>
              <p:cNvSpPr/>
              <p:nvPr/>
            </p:nvSpPr>
            <p:spPr>
              <a:xfrm>
                <a:off x="179512" y="1124744"/>
                <a:ext cx="2736304" cy="2923926"/>
              </a:xfrm>
              <a:prstGeom prst="round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9" name="Rectangle à coins arrondis 38"/>
              <p:cNvSpPr/>
              <p:nvPr/>
            </p:nvSpPr>
            <p:spPr>
              <a:xfrm>
                <a:off x="518626" y="2457069"/>
                <a:ext cx="2016894" cy="814561"/>
              </a:xfrm>
              <a:prstGeom prst="round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0091C3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FEEQS.M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(FBE inverse mode)</a:t>
                </a:r>
              </a:p>
            </p:txBody>
          </p:sp>
          <p:sp>
            <p:nvSpPr>
              <p:cNvPr id="40" name="Rectangle à coins arrondis 39"/>
              <p:cNvSpPr/>
              <p:nvPr/>
            </p:nvSpPr>
            <p:spPr>
              <a:xfrm>
                <a:off x="518625" y="3423071"/>
                <a:ext cx="2016894" cy="432048"/>
              </a:xfrm>
              <a:prstGeom prst="round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0091C3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METIS</a:t>
                </a:r>
              </a:p>
            </p:txBody>
          </p:sp>
          <p:sp>
            <p:nvSpPr>
              <p:cNvPr id="41" name="ZoneTexte 40"/>
              <p:cNvSpPr txBox="1"/>
              <p:nvPr/>
            </p:nvSpPr>
            <p:spPr>
              <a:xfrm>
                <a:off x="623382" y="1174124"/>
                <a:ext cx="2501138" cy="12263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marR="0" lvl="0" indent="-28575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</a:rPr>
                  <a:t>Scenario optimisation</a:t>
                </a:r>
              </a:p>
              <a:p>
                <a:pPr marL="285750" marR="0" lvl="0" indent="-28575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</a:rPr>
                  <a:t>Coils current feedforwards</a:t>
                </a:r>
              </a:p>
              <a:p>
                <a:pPr marL="285750" marR="0" lvl="0" indent="-28575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</a:rPr>
                  <a:t>Shape update </a:t>
                </a:r>
              </a:p>
            </p:txBody>
          </p:sp>
        </p:grpSp>
        <p:cxnSp>
          <p:nvCxnSpPr>
            <p:cNvPr id="15" name="Connecteur en arc 14"/>
            <p:cNvCxnSpPr>
              <a:stCxn id="46" idx="1"/>
            </p:cNvCxnSpPr>
            <p:nvPr/>
          </p:nvCxnSpPr>
          <p:spPr>
            <a:xfrm rot="10800000" flipV="1">
              <a:off x="465886" y="2420888"/>
              <a:ext cx="145674" cy="288032"/>
            </a:xfrm>
            <a:prstGeom prst="curvedConnector2">
              <a:avLst/>
            </a:prstGeom>
            <a:noFill/>
            <a:ln w="38100" cap="flat" cmpd="sng" algn="ctr">
              <a:solidFill>
                <a:srgbClr val="F08728"/>
              </a:solidFill>
              <a:prstDash val="solid"/>
              <a:tailEnd type="triangle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cxnSp>
          <p:nvCxnSpPr>
            <p:cNvPr id="16" name="Connecteur en arc 15"/>
            <p:cNvCxnSpPr/>
            <p:nvPr/>
          </p:nvCxnSpPr>
          <p:spPr>
            <a:xfrm rot="16200000" flipV="1">
              <a:off x="2072820" y="2464846"/>
              <a:ext cx="250019" cy="162101"/>
            </a:xfrm>
            <a:prstGeom prst="curvedConnector3">
              <a:avLst>
                <a:gd name="adj1" fmla="val 91907"/>
              </a:avLst>
            </a:prstGeom>
            <a:noFill/>
            <a:ln w="38100" cap="flat" cmpd="sng" algn="ctr">
              <a:solidFill>
                <a:srgbClr val="F08728"/>
              </a:solidFill>
              <a:prstDash val="solid"/>
              <a:tailEnd type="triangle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cxnSp>
          <p:nvCxnSpPr>
            <p:cNvPr id="17" name="Connecteur droit avec flèche 16"/>
            <p:cNvCxnSpPr/>
            <p:nvPr/>
          </p:nvCxnSpPr>
          <p:spPr>
            <a:xfrm>
              <a:off x="2903240" y="1677120"/>
              <a:ext cx="588640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87000A"/>
              </a:solidFill>
              <a:prstDash val="solid"/>
              <a:headEnd type="none" w="med" len="med"/>
              <a:tailEnd type="arrow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cxnSp>
          <p:nvCxnSpPr>
            <p:cNvPr id="18" name="Connecteur droit avec flèche 17"/>
            <p:cNvCxnSpPr/>
            <p:nvPr/>
          </p:nvCxnSpPr>
          <p:spPr>
            <a:xfrm>
              <a:off x="5651784" y="2139505"/>
              <a:ext cx="588640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87000A"/>
              </a:solidFill>
              <a:prstDash val="solid"/>
              <a:headEnd type="none" w="med" len="med"/>
              <a:tailEnd type="arrow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cxnSp>
          <p:nvCxnSpPr>
            <p:cNvPr id="19" name="Connecteur droit avec flèche 18"/>
            <p:cNvCxnSpPr/>
            <p:nvPr/>
          </p:nvCxnSpPr>
          <p:spPr>
            <a:xfrm flipH="1">
              <a:off x="2903240" y="2708920"/>
              <a:ext cx="573179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87000A"/>
              </a:solidFill>
              <a:prstDash val="solid"/>
              <a:headEnd type="none" w="med" len="med"/>
              <a:tailEnd type="arrow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cxnSp>
          <p:nvCxnSpPr>
            <p:cNvPr id="20" name="Connecteur en angle 19"/>
            <p:cNvCxnSpPr>
              <a:endCxn id="40" idx="1"/>
            </p:cNvCxnSpPr>
            <p:nvPr/>
          </p:nvCxnSpPr>
          <p:spPr>
            <a:xfrm rot="5400000">
              <a:off x="6158485" y="3614339"/>
              <a:ext cx="946743" cy="12700"/>
            </a:xfrm>
            <a:prstGeom prst="bentConnector4">
              <a:avLst>
                <a:gd name="adj1" fmla="val 1043"/>
                <a:gd name="adj2" fmla="val 1900000"/>
              </a:avLst>
            </a:prstGeom>
            <a:noFill/>
            <a:ln w="38100" cap="flat" cmpd="sng" algn="ctr">
              <a:solidFill>
                <a:srgbClr val="F08728"/>
              </a:solidFill>
              <a:prstDash val="solid"/>
              <a:tailEnd type="triangle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cxnSp>
          <p:nvCxnSpPr>
            <p:cNvPr id="21" name="Connecteur en angle 20"/>
            <p:cNvCxnSpPr>
              <a:stCxn id="39" idx="3"/>
              <a:endCxn id="40" idx="3"/>
            </p:cNvCxnSpPr>
            <p:nvPr/>
          </p:nvCxnSpPr>
          <p:spPr>
            <a:xfrm flipH="1">
              <a:off x="8604448" y="3154372"/>
              <a:ext cx="1" cy="933339"/>
            </a:xfrm>
            <a:prstGeom prst="bentConnector3">
              <a:avLst>
                <a:gd name="adj1" fmla="val -22860000000"/>
              </a:avLst>
            </a:prstGeom>
            <a:noFill/>
            <a:ln w="38100" cap="flat" cmpd="sng" algn="ctr">
              <a:solidFill>
                <a:srgbClr val="F08728"/>
              </a:solidFill>
              <a:prstDash val="solid"/>
              <a:tailEnd type="triangle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sp>
          <p:nvSpPr>
            <p:cNvPr id="22" name="Rectangle à coins arrondis 21"/>
            <p:cNvSpPr/>
            <p:nvPr/>
          </p:nvSpPr>
          <p:spPr>
            <a:xfrm>
              <a:off x="275889" y="3827466"/>
              <a:ext cx="5316687" cy="2913901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40778" y="5574912"/>
              <a:ext cx="1944216" cy="1080120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NICE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(</a:t>
              </a: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free boundary equilibrium)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140633" y="5574912"/>
              <a:ext cx="2160240" cy="1080120"/>
            </a:xfrm>
            <a:prstGeom prst="rect">
              <a:avLst/>
            </a:prstGeom>
            <a:solidFill>
              <a:srgbClr val="0091C3">
                <a:lumMod val="20000"/>
                <a:lumOff val="8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METIS simulator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(plasma scenario) </a:t>
              </a:r>
            </a:p>
          </p:txBody>
        </p:sp>
        <p:sp>
          <p:nvSpPr>
            <p:cNvPr id="25" name="Rogner un rectangle à un seul coin 54"/>
            <p:cNvSpPr/>
            <p:nvPr/>
          </p:nvSpPr>
          <p:spPr>
            <a:xfrm>
              <a:off x="1442294" y="3960434"/>
              <a:ext cx="2948728" cy="1330879"/>
            </a:xfrm>
            <a:prstGeom prst="snip1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" name="Rogner un rectangle à un seul coin 57"/>
            <p:cNvSpPr/>
            <p:nvPr/>
          </p:nvSpPr>
          <p:spPr>
            <a:xfrm>
              <a:off x="1526087" y="4418037"/>
              <a:ext cx="2739006" cy="235099"/>
            </a:xfrm>
            <a:prstGeom prst="snip1Rect">
              <a:avLst/>
            </a:prstGeom>
            <a:solidFill>
              <a:sysClr val="window" lastClr="FFFFFF">
                <a:lumMod val="85000"/>
              </a:sys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Shape controller</a:t>
              </a:r>
            </a:p>
          </p:txBody>
        </p:sp>
        <p:sp>
          <p:nvSpPr>
            <p:cNvPr id="27" name="Rogner un rectangle à un seul coin 58"/>
            <p:cNvSpPr/>
            <p:nvPr/>
          </p:nvSpPr>
          <p:spPr>
            <a:xfrm>
              <a:off x="1526087" y="4706069"/>
              <a:ext cx="2739007" cy="235099"/>
            </a:xfrm>
            <a:prstGeom prst="snip1Rect">
              <a:avLst/>
            </a:prstGeom>
            <a:solidFill>
              <a:sysClr val="window" lastClr="FFFFFF">
                <a:lumMod val="85000"/>
              </a:sys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Vertical controller</a:t>
              </a:r>
            </a:p>
          </p:txBody>
        </p:sp>
        <p:sp>
          <p:nvSpPr>
            <p:cNvPr id="28" name="Rogner un rectangle à un seul coin 59"/>
            <p:cNvSpPr/>
            <p:nvPr/>
          </p:nvSpPr>
          <p:spPr>
            <a:xfrm>
              <a:off x="1526087" y="4994101"/>
              <a:ext cx="2737800" cy="235099"/>
            </a:xfrm>
            <a:prstGeom prst="snip1Rect">
              <a:avLst/>
            </a:prstGeom>
            <a:solidFill>
              <a:srgbClr val="96C31E">
                <a:lumMod val="40000"/>
                <a:lumOff val="6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Plasma current controller</a:t>
              </a: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666716" y="3987230"/>
              <a:ext cx="2186340" cy="2047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</a:rPr>
                <a:t>Simulink</a:t>
              </a:r>
            </a:p>
          </p:txBody>
        </p:sp>
        <p:cxnSp>
          <p:nvCxnSpPr>
            <p:cNvPr id="30" name="Connecteur droit avec flèche 29"/>
            <p:cNvCxnSpPr/>
            <p:nvPr/>
          </p:nvCxnSpPr>
          <p:spPr>
            <a:xfrm flipH="1">
              <a:off x="827584" y="3284984"/>
              <a:ext cx="1" cy="542482"/>
            </a:xfrm>
            <a:prstGeom prst="straightConnector1">
              <a:avLst/>
            </a:prstGeom>
            <a:noFill/>
            <a:ln w="38100" cap="flat" cmpd="sng" algn="ctr">
              <a:solidFill>
                <a:srgbClr val="87000A"/>
              </a:solidFill>
              <a:prstDash val="solid"/>
              <a:headEnd type="none" w="med" len="med"/>
              <a:tailEnd type="arrow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cxnSp>
          <p:nvCxnSpPr>
            <p:cNvPr id="31" name="Connecteur droit avec flèche 30"/>
            <p:cNvCxnSpPr/>
            <p:nvPr/>
          </p:nvCxnSpPr>
          <p:spPr>
            <a:xfrm flipH="1">
              <a:off x="2483767" y="3289195"/>
              <a:ext cx="1" cy="542482"/>
            </a:xfrm>
            <a:prstGeom prst="straightConnector1">
              <a:avLst/>
            </a:prstGeom>
            <a:noFill/>
            <a:ln w="38100" cap="flat" cmpd="sng" algn="ctr">
              <a:solidFill>
                <a:srgbClr val="87000A"/>
              </a:solidFill>
              <a:prstDash val="solid"/>
              <a:headEnd type="none" w="med" len="med"/>
              <a:tailEnd type="arrow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cxnSp>
          <p:nvCxnSpPr>
            <p:cNvPr id="32" name="Connecteur en angle 31"/>
            <p:cNvCxnSpPr/>
            <p:nvPr/>
          </p:nvCxnSpPr>
          <p:spPr>
            <a:xfrm rot="10800000" flipV="1">
              <a:off x="5592578" y="4592902"/>
              <a:ext cx="1806026" cy="564288"/>
            </a:xfrm>
            <a:prstGeom prst="bentConnector3">
              <a:avLst>
                <a:gd name="adj1" fmla="val 125"/>
              </a:avLst>
            </a:prstGeom>
            <a:noFill/>
            <a:ln w="38100" cap="flat" cmpd="sng" algn="ctr">
              <a:solidFill>
                <a:srgbClr val="781469"/>
              </a:solidFill>
              <a:prstDash val="solid"/>
              <a:tailEnd type="triangle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cxnSp>
          <p:nvCxnSpPr>
            <p:cNvPr id="33" name="Connecteur en angle 32"/>
            <p:cNvCxnSpPr/>
            <p:nvPr/>
          </p:nvCxnSpPr>
          <p:spPr>
            <a:xfrm rot="10800000" flipV="1">
              <a:off x="5592577" y="4593863"/>
              <a:ext cx="2334981" cy="1253370"/>
            </a:xfrm>
            <a:prstGeom prst="bentConnector3">
              <a:avLst>
                <a:gd name="adj1" fmla="val -266"/>
              </a:avLst>
            </a:prstGeom>
            <a:noFill/>
            <a:ln w="38100" cap="flat" cmpd="sng" algn="ctr">
              <a:solidFill>
                <a:srgbClr val="781469"/>
              </a:solidFill>
              <a:prstDash val="solid"/>
              <a:tailEnd type="triangle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sp>
          <p:nvSpPr>
            <p:cNvPr id="34" name="ZoneTexte 33"/>
            <p:cNvSpPr txBox="1"/>
            <p:nvPr/>
          </p:nvSpPr>
          <p:spPr>
            <a:xfrm>
              <a:off x="5717932" y="4838809"/>
              <a:ext cx="151836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</a:rPr>
                <a:t>Coil current </a:t>
              </a:r>
              <a:br>
                <a:rPr kumimoji="0" lang="en-GB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</a:rPr>
              </a:br>
              <a:r>
                <a:rPr kumimoji="0" lang="en-GB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</a:rPr>
                <a:t>feedforwards</a:t>
              </a:r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6012160" y="5518973"/>
              <a:ext cx="204838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</a:rPr>
                <a:t>Reference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</a:rPr>
                <a:t>Waveforms (</a:t>
              </a:r>
              <a:r>
                <a:rPr kumimoji="0" lang="en-GB" sz="1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</a:rPr>
                <a:t>Ip</a:t>
              </a:r>
              <a:r>
                <a:rPr kumimoji="0" lang="en-GB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</a:rPr>
                <a:t>,…)</a:t>
              </a:r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2461459" y="3345089"/>
              <a:ext cx="2351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</a:rPr>
                <a:t>Linearized model</a:t>
              </a:r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840781" y="3324533"/>
              <a:ext cx="16429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</a:rPr>
                <a:t>1</a:t>
              </a:r>
              <a:r>
                <a:rPr kumimoji="0" lang="en-GB" sz="1800" b="0" i="0" u="none" strike="noStrike" kern="0" cap="none" spc="0" normalizeH="0" baseline="30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</a:rPr>
                <a:t>st</a:t>
              </a:r>
              <a:r>
                <a:rPr kumimoji="0" lang="en-GB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</a:rPr>
                <a:t> equilibrium</a:t>
              </a:r>
            </a:p>
          </p:txBody>
        </p:sp>
      </p:grpSp>
      <p:sp>
        <p:nvSpPr>
          <p:cNvPr id="49" name="Rectangle avec coin arrondi et coin rogné 48"/>
          <p:cNvSpPr/>
          <p:nvPr/>
        </p:nvSpPr>
        <p:spPr>
          <a:xfrm>
            <a:off x="5966652" y="1039920"/>
            <a:ext cx="648072" cy="351069"/>
          </a:xfrm>
          <a:prstGeom prst="snipRoundRect">
            <a:avLst/>
          </a:prstGeom>
          <a:solidFill>
            <a:sysClr val="window" lastClr="FFFFFF"/>
          </a:solidFill>
          <a:ln w="25400" cap="flat" cmpd="sng" algn="ctr">
            <a:solidFill>
              <a:srgbClr val="006937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GUI</a:t>
            </a:r>
          </a:p>
        </p:txBody>
      </p:sp>
      <p:sp>
        <p:nvSpPr>
          <p:cNvPr id="50" name="Rectangle avec coin arrondi et coin rogné 49"/>
          <p:cNvSpPr/>
          <p:nvPr/>
        </p:nvSpPr>
        <p:spPr>
          <a:xfrm>
            <a:off x="3273536" y="1009868"/>
            <a:ext cx="648072" cy="351069"/>
          </a:xfrm>
          <a:prstGeom prst="snipRoundRect">
            <a:avLst/>
          </a:prstGeom>
          <a:solidFill>
            <a:sysClr val="window" lastClr="FFFFFF"/>
          </a:solidFill>
          <a:ln w="25400" cap="flat" cmpd="sng" algn="ctr">
            <a:solidFill>
              <a:srgbClr val="006937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GUI</a:t>
            </a:r>
          </a:p>
        </p:txBody>
      </p:sp>
      <p:sp>
        <p:nvSpPr>
          <p:cNvPr id="51" name="Rectangle avec coin arrondi et coin rogné 50"/>
          <p:cNvSpPr/>
          <p:nvPr/>
        </p:nvSpPr>
        <p:spPr>
          <a:xfrm>
            <a:off x="35496" y="980728"/>
            <a:ext cx="648072" cy="351069"/>
          </a:xfrm>
          <a:prstGeom prst="snipRoundRect">
            <a:avLst/>
          </a:prstGeom>
          <a:solidFill>
            <a:sysClr val="window" lastClr="FFFFFF"/>
          </a:solidFill>
          <a:ln w="25400" cap="flat" cmpd="sng" algn="ctr">
            <a:solidFill>
              <a:srgbClr val="006937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GUI</a:t>
            </a:r>
          </a:p>
        </p:txBody>
      </p:sp>
      <p:cxnSp>
        <p:nvCxnSpPr>
          <p:cNvPr id="52" name="Connecteur en angle 51"/>
          <p:cNvCxnSpPr/>
          <p:nvPr/>
        </p:nvCxnSpPr>
        <p:spPr>
          <a:xfrm rot="5400000" flipH="1" flipV="1">
            <a:off x="715254" y="4791933"/>
            <a:ext cx="983387" cy="470694"/>
          </a:xfrm>
          <a:prstGeom prst="bentConnector3">
            <a:avLst>
              <a:gd name="adj1" fmla="val 99962"/>
            </a:avLst>
          </a:prstGeom>
          <a:noFill/>
          <a:ln w="38100" cap="flat" cmpd="sng" algn="ctr">
            <a:solidFill>
              <a:srgbClr val="F08728"/>
            </a:solidFill>
            <a:prstDash val="solid"/>
            <a:tailEnd type="triangle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53" name="Connecteur droit avec flèche 52"/>
          <p:cNvCxnSpPr/>
          <p:nvPr/>
        </p:nvCxnSpPr>
        <p:spPr>
          <a:xfrm>
            <a:off x="2051720" y="5291313"/>
            <a:ext cx="0" cy="283599"/>
          </a:xfrm>
          <a:prstGeom prst="straightConnector1">
            <a:avLst/>
          </a:prstGeom>
          <a:noFill/>
          <a:ln w="38100" cap="flat" cmpd="sng" algn="ctr">
            <a:solidFill>
              <a:srgbClr val="F08728"/>
            </a:solidFill>
            <a:prstDash val="solid"/>
            <a:tailEnd type="triangle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54" name="Connecteur droit avec flèche 53"/>
          <p:cNvCxnSpPr/>
          <p:nvPr/>
        </p:nvCxnSpPr>
        <p:spPr>
          <a:xfrm>
            <a:off x="2584994" y="5842138"/>
            <a:ext cx="555639" cy="0"/>
          </a:xfrm>
          <a:prstGeom prst="straightConnector1">
            <a:avLst/>
          </a:prstGeom>
          <a:noFill/>
          <a:ln w="38100" cap="flat" cmpd="sng" algn="ctr">
            <a:solidFill>
              <a:srgbClr val="F08728"/>
            </a:solidFill>
            <a:prstDash val="solid"/>
            <a:tailEnd type="triangle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55" name="Connecteur droit avec flèche 54"/>
          <p:cNvCxnSpPr/>
          <p:nvPr/>
        </p:nvCxnSpPr>
        <p:spPr>
          <a:xfrm flipH="1">
            <a:off x="2584994" y="6303963"/>
            <a:ext cx="555639" cy="0"/>
          </a:xfrm>
          <a:prstGeom prst="straightConnector1">
            <a:avLst/>
          </a:prstGeom>
          <a:noFill/>
          <a:ln w="38100" cap="flat" cmpd="sng" algn="ctr">
            <a:solidFill>
              <a:srgbClr val="F08728"/>
            </a:solidFill>
            <a:prstDash val="solid"/>
            <a:tailEnd type="triangle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pic>
        <p:nvPicPr>
          <p:cNvPr id="56" name="Image 5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8904" y="3960434"/>
            <a:ext cx="515238" cy="527619"/>
          </a:xfrm>
          <a:prstGeom prst="rect">
            <a:avLst/>
          </a:prstGeom>
        </p:spPr>
      </p:pic>
      <p:sp>
        <p:nvSpPr>
          <p:cNvPr id="57" name="ZoneTexte 56"/>
          <p:cNvSpPr txBox="1"/>
          <p:nvPr/>
        </p:nvSpPr>
        <p:spPr>
          <a:xfrm>
            <a:off x="955862" y="699083"/>
            <a:ext cx="1095858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STEP 1</a:t>
            </a:r>
            <a:endParaRPr lang="fr-FR" sz="2000" b="1" dirty="0"/>
          </a:p>
        </p:txBody>
      </p:sp>
      <p:sp>
        <p:nvSpPr>
          <p:cNvPr id="58" name="ZoneTexte 57"/>
          <p:cNvSpPr txBox="1"/>
          <p:nvPr/>
        </p:nvSpPr>
        <p:spPr>
          <a:xfrm>
            <a:off x="4104091" y="708665"/>
            <a:ext cx="1095858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STEP 2</a:t>
            </a:r>
            <a:endParaRPr lang="fr-FR" sz="2000" b="1" dirty="0"/>
          </a:p>
        </p:txBody>
      </p:sp>
      <p:sp>
        <p:nvSpPr>
          <p:cNvPr id="59" name="ZoneTexte 58"/>
          <p:cNvSpPr txBox="1"/>
          <p:nvPr/>
        </p:nvSpPr>
        <p:spPr>
          <a:xfrm>
            <a:off x="7094538" y="648713"/>
            <a:ext cx="1095858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STEP 3</a:t>
            </a:r>
            <a:endParaRPr lang="fr-FR" sz="2000" b="1" dirty="0"/>
          </a:p>
        </p:txBody>
      </p:sp>
      <p:sp>
        <p:nvSpPr>
          <p:cNvPr id="60" name="ZoneTexte 59"/>
          <p:cNvSpPr txBox="1"/>
          <p:nvPr/>
        </p:nvSpPr>
        <p:spPr>
          <a:xfrm>
            <a:off x="4448719" y="4709367"/>
            <a:ext cx="1095858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STEP 4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2889753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>
                <a:solidFill>
                  <a:srgbClr val="C00000"/>
                </a:solidFill>
              </a:rPr>
              <a:t>S</a:t>
            </a:r>
            <a:r>
              <a:rPr lang="fr-FR" dirty="0" err="1" smtClean="0">
                <a:solidFill>
                  <a:srgbClr val="C00000"/>
                </a:solidFill>
              </a:rPr>
              <a:t>tatus</a:t>
            </a:r>
            <a:r>
              <a:rPr lang="fr-FR" dirty="0" smtClean="0">
                <a:solidFill>
                  <a:srgbClr val="C00000"/>
                </a:solidFill>
              </a:rPr>
              <a:t> and </a:t>
            </a:r>
            <a:r>
              <a:rPr lang="fr-FR" dirty="0" err="1" smtClean="0">
                <a:solidFill>
                  <a:srgbClr val="C00000"/>
                </a:solidFill>
              </a:rPr>
              <a:t>planned</a:t>
            </a:r>
            <a:r>
              <a:rPr lang="fr-FR" dirty="0" smtClean="0">
                <a:solidFill>
                  <a:srgbClr val="C00000"/>
                </a:solidFill>
              </a:rPr>
              <a:t> </a:t>
            </a:r>
            <a:r>
              <a:rPr lang="fr-FR" dirty="0" err="1" smtClean="0">
                <a:solidFill>
                  <a:srgbClr val="C00000"/>
                </a:solidFill>
              </a:rPr>
              <a:t>work</a:t>
            </a:r>
            <a:r>
              <a:rPr lang="fr-FR" dirty="0" smtClean="0">
                <a:solidFill>
                  <a:srgbClr val="C00000"/>
                </a:solidFill>
              </a:rPr>
              <a:t> (</a:t>
            </a:r>
            <a:r>
              <a:rPr lang="fr-FR" dirty="0" smtClean="0">
                <a:solidFill>
                  <a:srgbClr val="C00000"/>
                </a:solidFill>
                <a:sym typeface="Wingdings" panose="05000000000000000000" pitchFamily="2" charset="2"/>
              </a:rPr>
              <a:t>) for 2023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700079"/>
            <a:ext cx="9031111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900"/>
              </a:spcAft>
              <a:buFont typeface="Wingdings" panose="05000000000000000000" pitchFamily="2" charset="2"/>
              <a:buChar char="q"/>
            </a:pPr>
            <a:r>
              <a:rPr lang="en-GB" sz="17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GB" sz="17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umerical </a:t>
            </a:r>
            <a:r>
              <a:rPr lang="en-GB" sz="17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activities were set-up for </a:t>
            </a:r>
            <a:r>
              <a:rPr lang="en-GB" sz="17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Scenario </a:t>
            </a:r>
            <a:r>
              <a:rPr lang="en-GB" sz="17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GB" sz="17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</a:t>
            </a:r>
            <a:r>
              <a:rPr lang="en-GB" sz="17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JT60-SA. Static equilibria for the ramp-up and start of flat-top phases were designed with CREATE-EGENE code. Then, METIS simulations with many different heating mixing were performed. </a:t>
            </a:r>
            <a:r>
              <a:rPr lang="en-GB" sz="17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Results now on the gateway. </a:t>
            </a:r>
            <a:endParaRPr lang="en-GB" sz="17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spcAft>
                <a:spcPts val="900"/>
              </a:spcAft>
              <a:buFont typeface="Wingdings" panose="05000000000000000000" pitchFamily="2" charset="2"/>
              <a:buChar char="è"/>
            </a:pPr>
            <a:r>
              <a:rPr lang="en-GB" sz="1700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Further </a:t>
            </a:r>
            <a:r>
              <a:rPr lang="en-GB" sz="1700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tuning is necessary </a:t>
            </a:r>
            <a:r>
              <a:rPr lang="en-GB" sz="1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current ramp-up (shape </a:t>
            </a:r>
            <a:r>
              <a:rPr lang="en-GB" sz="1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sequence, limiter-X-point transition) </a:t>
            </a:r>
            <a:r>
              <a:rPr lang="en-GB" sz="1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en-GB" sz="1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optimize the margins </a:t>
            </a:r>
            <a:r>
              <a:rPr lang="en-GB" sz="1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</a:t>
            </a:r>
            <a:r>
              <a:rPr lang="en-GB" sz="1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GB" sz="1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scenario </a:t>
            </a:r>
            <a:r>
              <a:rPr lang="en-GB" sz="1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flux consumption in particular. </a:t>
            </a:r>
            <a:endParaRPr lang="fr-FR" sz="1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900"/>
              </a:spcAft>
              <a:buFont typeface="Wingdings" panose="05000000000000000000" pitchFamily="2" charset="2"/>
              <a:buChar char="q"/>
            </a:pPr>
            <a:r>
              <a:rPr lang="en-GB" sz="17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Scenario 4.2 simulation has also been performed with full </a:t>
            </a:r>
            <a:r>
              <a:rPr lang="en-GB" sz="17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power</a:t>
            </a:r>
            <a:r>
              <a:rPr lang="en-GB" sz="17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scenario made more realistic (see, G. </a:t>
            </a:r>
            <a:r>
              <a:rPr lang="en-GB" sz="17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Giruzzi’s</a:t>
            </a:r>
            <a:r>
              <a:rPr lang="en-GB" sz="17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talk) after discussion with the group. </a:t>
            </a:r>
            <a:endParaRPr lang="en-GB" sz="17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spcAft>
                <a:spcPts val="900"/>
              </a:spcAft>
              <a:buFont typeface="Wingdings" panose="05000000000000000000" pitchFamily="2" charset="2"/>
              <a:buChar char="è"/>
            </a:pPr>
            <a:r>
              <a:rPr lang="en-GB" sz="1700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More </a:t>
            </a:r>
            <a:r>
              <a:rPr lang="en-GB" sz="17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scenario should be </a:t>
            </a:r>
            <a:r>
              <a:rPr lang="en-GB" sz="1700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developed </a:t>
            </a:r>
            <a:r>
              <a:rPr lang="en-GB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the </a:t>
            </a:r>
            <a:r>
              <a:rPr lang="en-GB" sz="1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gateway with </a:t>
            </a:r>
            <a:r>
              <a:rPr lang="en-GB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</a:t>
            </a:r>
            <a:r>
              <a:rPr lang="en-GB" sz="1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users using the same procedure as a training before using the full controller. Plan to be developed in the next weeks with different level of power (according to their availability in time). </a:t>
            </a:r>
            <a:endParaRPr lang="en-GB" sz="17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900"/>
              </a:spcAft>
              <a:buFont typeface="Wingdings" panose="05000000000000000000" pitchFamily="2" charset="2"/>
              <a:buChar char="q"/>
            </a:pPr>
            <a:r>
              <a:rPr lang="en-GB" sz="17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METIS/EGENE/FEEQS are installed on the gateway for any users willing to </a:t>
            </a:r>
            <a:r>
              <a:rPr lang="en-GB" sz="17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</a:t>
            </a:r>
            <a:r>
              <a:rPr lang="en-GB" sz="17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suite of code. </a:t>
            </a:r>
            <a:endParaRPr lang="en-GB" sz="17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spcAft>
                <a:spcPts val="900"/>
              </a:spcAft>
            </a:pPr>
            <a:r>
              <a:rPr lang="en-GB" sz="1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GB" sz="1700" dirty="0" err="1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Workplan</a:t>
            </a:r>
            <a:r>
              <a:rPr lang="en-GB" sz="1700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to be developed </a:t>
            </a:r>
            <a:r>
              <a:rPr lang="en-GB" sz="1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on the gateway for new/old users (like W. Bin, G. </a:t>
            </a:r>
            <a:r>
              <a:rPr lang="en-GB" sz="17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Girruzzi</a:t>
            </a:r>
            <a:r>
              <a:rPr lang="en-GB" sz="1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GB" sz="17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etc</a:t>
            </a:r>
            <a:r>
              <a:rPr lang="en-GB" sz="1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…)</a:t>
            </a:r>
            <a:endParaRPr lang="en-GB" sz="17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900"/>
              </a:spcAft>
              <a:buFont typeface="Wingdings" panose="05000000000000000000" pitchFamily="2" charset="2"/>
              <a:buChar char="q"/>
            </a:pPr>
            <a:r>
              <a:rPr lang="fr-FR" sz="17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fr-FR" sz="17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</a:t>
            </a:r>
            <a:r>
              <a:rPr lang="fr-FR" sz="17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numerical</a:t>
            </a:r>
            <a:r>
              <a:rPr lang="fr-FR" sz="17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7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method</a:t>
            </a:r>
            <a:r>
              <a:rPr lang="fr-FR" sz="17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7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using</a:t>
            </a:r>
            <a:r>
              <a:rPr lang="fr-FR" sz="17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NICE-METIS </a:t>
            </a:r>
            <a:r>
              <a:rPr lang="fr-FR" sz="17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 been </a:t>
            </a:r>
            <a:r>
              <a:rPr lang="fr-FR" sz="17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implemeted</a:t>
            </a:r>
            <a:r>
              <a:rPr lang="fr-FR" sz="17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7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code. The CREATE </a:t>
            </a:r>
            <a:r>
              <a:rPr lang="fr-FR" sz="17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controller</a:t>
            </a:r>
            <a:r>
              <a:rPr lang="fr-FR" sz="17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7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(VS, SC, CC) has been </a:t>
            </a:r>
            <a:r>
              <a:rPr lang="fr-FR" sz="17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coupled</a:t>
            </a:r>
            <a:r>
              <a:rPr lang="fr-FR" sz="17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test are on-</a:t>
            </a:r>
            <a:r>
              <a:rPr lang="fr-FR" sz="17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going</a:t>
            </a:r>
            <a:r>
              <a:rPr lang="fr-FR" sz="17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fr-FR" sz="17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</a:t>
            </a:r>
            <a:r>
              <a:rPr lang="fr-FR" sz="17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M. </a:t>
            </a:r>
            <a:r>
              <a:rPr lang="fr-FR" sz="17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Mattei’s</a:t>
            </a:r>
            <a:r>
              <a:rPr lang="fr-FR" sz="17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7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presentation</a:t>
            </a:r>
            <a:r>
              <a:rPr lang="fr-FR" sz="17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742950" lvl="1" indent="-285750" algn="just">
              <a:spcAft>
                <a:spcPts val="900"/>
              </a:spcAft>
              <a:buFont typeface="Wingdings" panose="05000000000000000000" pitchFamily="2" charset="2"/>
              <a:buChar char="è"/>
            </a:pPr>
            <a:r>
              <a:rPr lang="fr-FR" sz="1700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Interaction </a:t>
            </a:r>
            <a:r>
              <a:rPr lang="fr-FR" sz="1700" dirty="0" err="1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needed</a:t>
            </a:r>
            <a:r>
              <a:rPr lang="fr-FR" sz="1700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fr-FR" sz="1700" dirty="0" err="1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between</a:t>
            </a:r>
            <a:r>
              <a:rPr lang="fr-FR" sz="1700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CREATE and CEA teams </a:t>
            </a:r>
            <a:r>
              <a:rPr lang="fr-FR" sz="1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about the </a:t>
            </a:r>
            <a:r>
              <a:rPr lang="fr-FR" sz="17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current</a:t>
            </a:r>
            <a:r>
              <a:rPr lang="fr-FR" sz="1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oscillations </a:t>
            </a:r>
            <a:r>
              <a:rPr lang="fr-FR" sz="17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during</a:t>
            </a:r>
            <a:r>
              <a:rPr lang="fr-FR" sz="1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the flat top phase. This </a:t>
            </a:r>
            <a:r>
              <a:rPr lang="fr-FR" sz="17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should</a:t>
            </a:r>
            <a:r>
              <a:rPr lang="fr-FR" sz="1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fr-FR" sz="17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be</a:t>
            </a:r>
            <a:r>
              <a:rPr lang="fr-FR" sz="1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fr-FR" sz="17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solved</a:t>
            </a:r>
            <a:r>
              <a:rPr lang="fr-FR" sz="1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in the </a:t>
            </a:r>
            <a:r>
              <a:rPr lang="fr-FR" sz="17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next</a:t>
            </a:r>
            <a:r>
              <a:rPr lang="fr-FR" sz="1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fr-FR" sz="17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weeks</a:t>
            </a:r>
            <a:r>
              <a:rPr lang="fr-FR" sz="1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. </a:t>
            </a:r>
          </a:p>
          <a:p>
            <a:pPr marL="742950" lvl="1" indent="-285750" algn="just">
              <a:spcAft>
                <a:spcPts val="900"/>
              </a:spcAft>
              <a:buFont typeface="Wingdings" panose="05000000000000000000" pitchFamily="2" charset="2"/>
              <a:buChar char="è"/>
            </a:pPr>
            <a:r>
              <a:rPr lang="fr-FR" sz="1700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Test the </a:t>
            </a:r>
            <a:r>
              <a:rPr lang="fr-FR" sz="1700" dirty="0" err="1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ramp</a:t>
            </a:r>
            <a:r>
              <a:rPr lang="fr-FR" sz="1700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-up phase and </a:t>
            </a:r>
            <a:r>
              <a:rPr lang="fr-FR" sz="1700" dirty="0" err="1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deliver</a:t>
            </a:r>
            <a:r>
              <a:rPr lang="fr-FR" sz="1700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the simulator </a:t>
            </a:r>
            <a:r>
              <a:rPr lang="fr-FR" sz="1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to the </a:t>
            </a:r>
            <a:r>
              <a:rPr lang="fr-FR" sz="17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users</a:t>
            </a:r>
            <a:r>
              <a:rPr lang="fr-FR" sz="1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for exploitation </a:t>
            </a:r>
            <a:r>
              <a:rPr lang="fr-FR" sz="17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with</a:t>
            </a:r>
            <a:r>
              <a:rPr lang="fr-FR" sz="1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documentation. </a:t>
            </a:r>
            <a:endParaRPr lang="fr-FR" sz="1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926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8305" y="3151717"/>
            <a:ext cx="6732588" cy="541338"/>
          </a:xfrm>
        </p:spPr>
        <p:txBody>
          <a:bodyPr/>
          <a:lstStyle/>
          <a:p>
            <a:r>
              <a:rPr lang="fr-FR" dirty="0" smtClean="0"/>
              <a:t>Slides in </a:t>
            </a:r>
            <a:r>
              <a:rPr lang="fr-FR" dirty="0" err="1" smtClean="0"/>
              <a:t>reserve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394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1950" y="69851"/>
            <a:ext cx="7867650" cy="541338"/>
          </a:xfrm>
        </p:spPr>
        <p:txBody>
          <a:bodyPr/>
          <a:lstStyle/>
          <a:p>
            <a:r>
              <a:rPr lang="fr-FR" dirty="0" err="1" smtClean="0">
                <a:solidFill>
                  <a:srgbClr val="C00000"/>
                </a:solidFill>
              </a:rPr>
              <a:t>Reminder</a:t>
            </a:r>
            <a:r>
              <a:rPr lang="fr-FR" dirty="0" smtClean="0">
                <a:solidFill>
                  <a:srgbClr val="C00000"/>
                </a:solidFill>
              </a:rPr>
              <a:t> about the </a:t>
            </a:r>
            <a:r>
              <a:rPr lang="fr-FR" dirty="0" err="1" smtClean="0">
                <a:solidFill>
                  <a:srgbClr val="C00000"/>
                </a:solidFill>
              </a:rPr>
              <a:t>current</a:t>
            </a:r>
            <a:r>
              <a:rPr lang="fr-FR" dirty="0" smtClean="0">
                <a:solidFill>
                  <a:srgbClr val="C00000"/>
                </a:solidFill>
              </a:rPr>
              <a:t> </a:t>
            </a:r>
            <a:r>
              <a:rPr lang="fr-FR" dirty="0" err="1" smtClean="0">
                <a:solidFill>
                  <a:srgbClr val="C00000"/>
                </a:solidFill>
              </a:rPr>
              <a:t>work</a:t>
            </a:r>
            <a:r>
              <a:rPr lang="fr-FR" dirty="0" smtClean="0">
                <a:solidFill>
                  <a:srgbClr val="C00000"/>
                </a:solidFill>
              </a:rPr>
              <a:t> on the simulator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8931" y="1221926"/>
            <a:ext cx="8715375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21000"/>
              <a:buFont typeface="+mj-lt"/>
              <a:buAutoNum type="arabicPeriod"/>
            </a:pPr>
            <a:r>
              <a:rPr lang="en-GB" sz="2000" b="1" dirty="0">
                <a:solidFill>
                  <a:srgbClr val="0000FF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 test cases for the simulator</a:t>
            </a:r>
            <a:r>
              <a:rPr lang="en-GB" sz="2000" b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dynamic evolution for scenario 2 and 4.2 with additional power (NBI+ECRH) </a:t>
            </a:r>
            <a:r>
              <a:rPr lang="en-GB" sz="2000" b="1" dirty="0" smtClean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GB" sz="2000" b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 the feasibility with regards of </a:t>
            </a:r>
            <a:r>
              <a:rPr lang="en-GB" sz="2000" b="1" dirty="0" smtClean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machine parameters. </a:t>
            </a:r>
            <a:endParaRPr lang="en-GB" sz="2000" b="1" dirty="0" smtClean="0">
              <a:solidFill>
                <a:srgbClr val="000000"/>
              </a:solidFill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21000"/>
              <a:buFont typeface="+mj-lt"/>
              <a:buAutoNum type="arabicPeriod"/>
            </a:pPr>
            <a:endParaRPr lang="en-GB" sz="2000" b="1" dirty="0">
              <a:solidFill>
                <a:srgbClr val="000000"/>
              </a:solidFill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21000"/>
              <a:buFont typeface="+mj-lt"/>
              <a:buAutoNum type="arabicPeriod"/>
            </a:pPr>
            <a:endParaRPr lang="fr-FR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21000"/>
              <a:buFont typeface="+mj-lt"/>
              <a:buAutoNum type="arabicPeriod"/>
            </a:pPr>
            <a:r>
              <a:rPr lang="en-GB" sz="2000" b="1" dirty="0" smtClean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Set-up the </a:t>
            </a:r>
            <a:r>
              <a:rPr lang="en-GB" sz="2000" b="1" dirty="0" smtClean="0">
                <a:solidFill>
                  <a:srgbClr val="0000FF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CREATE-NL-METIS </a:t>
            </a:r>
            <a:r>
              <a:rPr lang="en-GB" sz="2000" b="1" dirty="0">
                <a:solidFill>
                  <a:srgbClr val="0000FF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strong coupling </a:t>
            </a:r>
            <a:r>
              <a:rPr lang="en-GB" sz="2000" b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approach on non </a:t>
            </a:r>
            <a:r>
              <a:rPr lang="en-GB" sz="2000" b="1" dirty="0" err="1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ohmic</a:t>
            </a:r>
            <a:r>
              <a:rPr lang="en-GB" sz="2000" b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scenarios and modify the controllers to get a more robust coupling. </a:t>
            </a:r>
            <a:r>
              <a:rPr lang="en-GB" sz="2000" b="1" dirty="0">
                <a:solidFill>
                  <a:srgbClr val="0000FF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 computing time </a:t>
            </a:r>
            <a:r>
              <a:rPr lang="en-GB" sz="2000" b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the various configurations</a:t>
            </a:r>
            <a:r>
              <a:rPr lang="en-GB" sz="2000" b="1" dirty="0" smtClean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FR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967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1950" y="69851"/>
            <a:ext cx="7710488" cy="541338"/>
          </a:xfrm>
        </p:spPr>
        <p:txBody>
          <a:bodyPr/>
          <a:lstStyle/>
          <a:p>
            <a:r>
              <a:rPr lang="fr-FR" sz="2800" dirty="0" err="1" smtClean="0">
                <a:solidFill>
                  <a:srgbClr val="C00000"/>
                </a:solidFill>
              </a:rPr>
              <a:t>Development</a:t>
            </a:r>
            <a:r>
              <a:rPr lang="fr-FR" sz="2800" dirty="0" smtClean="0">
                <a:solidFill>
                  <a:srgbClr val="C00000"/>
                </a:solidFill>
              </a:rPr>
              <a:t> of test cases for the simulator</a:t>
            </a:r>
            <a:endParaRPr lang="fr-FR" sz="2800" dirty="0">
              <a:solidFill>
                <a:srgbClr val="C00000"/>
              </a:solidFill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056462"/>
              </p:ext>
            </p:extLst>
          </p:nvPr>
        </p:nvGraphicFramePr>
        <p:xfrm>
          <a:off x="133348" y="1137464"/>
          <a:ext cx="8929693" cy="2441448"/>
        </p:xfrm>
        <a:graphic>
          <a:graphicData uri="http://schemas.openxmlformats.org/drawingml/2006/table">
            <a:tbl>
              <a:tblPr firstRow="1" firstCol="1" bandRow="1"/>
              <a:tblGrid>
                <a:gridCol w="923927">
                  <a:extLst>
                    <a:ext uri="{9D8B030D-6E8A-4147-A177-3AD203B41FA5}">
                      <a16:colId xmlns:a16="http://schemas.microsoft.com/office/drawing/2014/main" val="756705946"/>
                    </a:ext>
                  </a:extLst>
                </a:gridCol>
                <a:gridCol w="1053289">
                  <a:extLst>
                    <a:ext uri="{9D8B030D-6E8A-4147-A177-3AD203B41FA5}">
                      <a16:colId xmlns:a16="http://schemas.microsoft.com/office/drawing/2014/main" val="3947080361"/>
                    </a:ext>
                  </a:extLst>
                </a:gridCol>
                <a:gridCol w="992838">
                  <a:extLst>
                    <a:ext uri="{9D8B030D-6E8A-4147-A177-3AD203B41FA5}">
                      <a16:colId xmlns:a16="http://schemas.microsoft.com/office/drawing/2014/main" val="3425716073"/>
                    </a:ext>
                  </a:extLst>
                </a:gridCol>
                <a:gridCol w="739936">
                  <a:extLst>
                    <a:ext uri="{9D8B030D-6E8A-4147-A177-3AD203B41FA5}">
                      <a16:colId xmlns:a16="http://schemas.microsoft.com/office/drawing/2014/main" val="2227646707"/>
                    </a:ext>
                  </a:extLst>
                </a:gridCol>
                <a:gridCol w="1543052">
                  <a:extLst>
                    <a:ext uri="{9D8B030D-6E8A-4147-A177-3AD203B41FA5}">
                      <a16:colId xmlns:a16="http://schemas.microsoft.com/office/drawing/2014/main" val="1628534131"/>
                    </a:ext>
                  </a:extLst>
                </a:gridCol>
                <a:gridCol w="3676651">
                  <a:extLst>
                    <a:ext uri="{9D8B030D-6E8A-4147-A177-3AD203B41FA5}">
                      <a16:colId xmlns:a16="http://schemas.microsoft.com/office/drawing/2014/main" val="971923355"/>
                    </a:ext>
                  </a:extLst>
                </a:gridCol>
              </a:tblGrid>
              <a:tr h="272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Case number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Type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Plateau Density in m</a:t>
                      </a:r>
                      <a:r>
                        <a:rPr lang="en-GB" sz="1200" b="1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Specie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Power NNB/PNB/ECH1/ECH2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Comments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306572"/>
                  </a:ext>
                </a:extLst>
              </a:tr>
              <a:tr h="272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Ohmic</a:t>
                      </a: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with ECRH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4.5e10</a:t>
                      </a:r>
                      <a:r>
                        <a:rPr lang="en-GB" sz="1200" b="1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/ 0 / 1.5 / 1.5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ECH1 starting just before the X-point until the end of </a:t>
                      </a:r>
                      <a:r>
                        <a:rPr lang="en-GB" sz="12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Ip</a:t>
                      </a: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plateau. ECH2 starting at the time of the current plateau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8187532"/>
                  </a:ext>
                </a:extLst>
              </a:tr>
              <a:tr h="272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Ohmic with ECRH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4.5e10</a:t>
                      </a:r>
                      <a:r>
                        <a:rPr lang="en-GB" sz="1200" b="1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/ 0 / 1.5 / 1.5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ECH1 starting just before the X-point until the end of </a:t>
                      </a:r>
                      <a:r>
                        <a:rPr lang="en-GB" sz="12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Ip</a:t>
                      </a: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plateau. ECH2 starting at the time of the current plateau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1179013"/>
                  </a:ext>
                </a:extLst>
              </a:tr>
              <a:tr h="1605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Power 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4.510</a:t>
                      </a:r>
                      <a:r>
                        <a:rPr lang="en-GB" sz="1200" b="1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/ 6 / 1.5 / 1.5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Beam power increased in 2 steps </a:t>
                      </a:r>
                      <a:r>
                        <a:rPr lang="en-GB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 200ms 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5963056"/>
                  </a:ext>
                </a:extLst>
              </a:tr>
              <a:tr h="1605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Power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4.510</a:t>
                      </a:r>
                      <a:r>
                        <a:rPr lang="en-GB" sz="1200" b="1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/ 13.5 / 1.5 / 1.5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Beam power increased in 2 steps of 200ms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6378748"/>
                  </a:ext>
                </a:extLst>
              </a:tr>
              <a:tr h="1605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Power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4.510</a:t>
                      </a:r>
                      <a:r>
                        <a:rPr lang="en-GB" sz="1200" b="1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 &amp; H 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/ 20 / 1.5 / 1.5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Beam power increased in 2 steps of 200ms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6984270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61950" y="3608624"/>
            <a:ext cx="855345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00"/>
              </a:spcBef>
              <a:spcAft>
                <a:spcPts val="0"/>
              </a:spcAft>
            </a:pPr>
            <a:r>
              <a:rPr lang="en-GB" sz="1400" b="1" dirty="0" smtClean="0">
                <a:solidFill>
                  <a:srgbClr val="0000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II- Carry </a:t>
            </a:r>
            <a:r>
              <a:rPr lang="en-GB" sz="1400" b="1" dirty="0">
                <a:solidFill>
                  <a:srgbClr val="0000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out the </a:t>
            </a:r>
            <a:r>
              <a:rPr lang="en-GB" sz="1400" b="1" dirty="0" smtClean="0">
                <a:solidFill>
                  <a:srgbClr val="0000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checks (FEEQS)</a:t>
            </a:r>
            <a:endParaRPr lang="fr-FR" sz="1400" dirty="0">
              <a:solidFill>
                <a:srgbClr val="0000FF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Existence of the H-mode and PLH versus </a:t>
            </a:r>
            <a:r>
              <a:rPr lang="en-GB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</a:t>
            </a:r>
            <a:endParaRPr lang="fr-FR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Beam </a:t>
            </a:r>
            <a:r>
              <a:rPr lang="en-GB" sz="1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shinethrough</a:t>
            </a: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first orbit </a:t>
            </a:r>
            <a:r>
              <a:rPr lang="en-GB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losses: OK</a:t>
            </a:r>
            <a:endParaRPr lang="fr-FR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each case, </a:t>
            </a:r>
            <a:r>
              <a:rPr lang="en-GB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FEEQS check: </a:t>
            </a:r>
            <a:r>
              <a:rPr lang="en-GB" sz="1400" b="1" u="sng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flux consumption and current </a:t>
            </a:r>
            <a:r>
              <a:rPr lang="en-GB" sz="1400" b="1" u="sng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limits</a:t>
            </a:r>
            <a:r>
              <a:rPr lang="en-GB" sz="14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lang="fr-FR" sz="140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Check the </a:t>
            </a:r>
            <a:r>
              <a:rPr lang="en-GB" sz="1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Ejima</a:t>
            </a: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coefficient: OK</a:t>
            </a:r>
            <a:endParaRPr lang="fr-FR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61950" y="712831"/>
            <a:ext cx="7710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solidFill>
                  <a:srgbClr val="0000FF"/>
                </a:solidFill>
              </a:rPr>
              <a:t>I- Test cases to </a:t>
            </a:r>
            <a:r>
              <a:rPr lang="fr-FR" sz="1800" b="1" dirty="0" err="1" smtClean="0">
                <a:solidFill>
                  <a:srgbClr val="0000FF"/>
                </a:solidFill>
              </a:rPr>
              <a:t>be</a:t>
            </a:r>
            <a:r>
              <a:rPr lang="fr-FR" sz="1800" b="1" dirty="0" smtClean="0">
                <a:solidFill>
                  <a:srgbClr val="0000FF"/>
                </a:solidFill>
              </a:rPr>
              <a:t> </a:t>
            </a:r>
            <a:r>
              <a:rPr lang="fr-FR" sz="1800" b="1" dirty="0" err="1" smtClean="0">
                <a:solidFill>
                  <a:srgbClr val="0000FF"/>
                </a:solidFill>
              </a:rPr>
              <a:t>developed</a:t>
            </a:r>
            <a:r>
              <a:rPr lang="fr-FR" sz="1800" b="1" dirty="0" smtClean="0">
                <a:solidFill>
                  <a:srgbClr val="0000FF"/>
                </a:solidFill>
              </a:rPr>
              <a:t> for scenario 2 (EGENE </a:t>
            </a:r>
            <a:r>
              <a:rPr lang="fr-FR" sz="1800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 METIS</a:t>
            </a:r>
            <a:endParaRPr lang="fr-FR" sz="1800" b="1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1950" y="4857276"/>
            <a:ext cx="870108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00"/>
              </a:spcBef>
              <a:spcAft>
                <a:spcPts val="0"/>
              </a:spcAft>
            </a:pPr>
            <a:r>
              <a:rPr lang="en-GB" sz="1400" b="1" dirty="0" smtClean="0">
                <a:solidFill>
                  <a:srgbClr val="0000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III- Design optimised </a:t>
            </a:r>
            <a:r>
              <a:rPr lang="en-GB" sz="1400" b="1" dirty="0">
                <a:solidFill>
                  <a:srgbClr val="0000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current ramp with </a:t>
            </a:r>
            <a:r>
              <a:rPr lang="en-GB" sz="1400" b="1" dirty="0" smtClean="0">
                <a:solidFill>
                  <a:srgbClr val="0000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new </a:t>
            </a:r>
            <a:r>
              <a:rPr lang="en-GB" sz="1400" b="1" dirty="0">
                <a:solidFill>
                  <a:srgbClr val="0000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shape </a:t>
            </a:r>
            <a:r>
              <a:rPr lang="en-GB" sz="1400" b="1" dirty="0" smtClean="0">
                <a:solidFill>
                  <a:srgbClr val="0000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sequences </a:t>
            </a:r>
            <a:r>
              <a:rPr lang="en-GB" sz="1400" b="1" dirty="0">
                <a:solidFill>
                  <a:srgbClr val="0000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for reduced flux </a:t>
            </a:r>
            <a:r>
              <a:rPr lang="en-GB" sz="1400" b="1" dirty="0" smtClean="0">
                <a:solidFill>
                  <a:srgbClr val="0000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consumption</a:t>
            </a:r>
            <a:r>
              <a:rPr lang="en-GB" sz="1400" dirty="0" smtClean="0">
                <a:solidFill>
                  <a:srgbClr val="0000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GB" sz="1400" b="1" dirty="0" smtClean="0">
                <a:solidFill>
                  <a:srgbClr val="0000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more work with EGENE needed here. </a:t>
            </a:r>
          </a:p>
          <a:p>
            <a:pPr marL="285750" lvl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GB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xistence of the H-mode </a:t>
            </a:r>
            <a:endParaRPr lang="fr-FR" sz="14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Run </a:t>
            </a: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EGENE for the new shape with reduced </a:t>
            </a:r>
            <a:r>
              <a:rPr lang="en-GB" sz="1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triangularity</a:t>
            </a: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elongation (slow ramp of the shape) taking care that the X-point can be made. </a:t>
            </a:r>
            <a:endParaRPr lang="fr-FR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Introduce the shape data into METIS and rerun the above cases in </a:t>
            </a:r>
            <a:r>
              <a:rPr lang="en-GB" sz="1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ohmic</a:t>
            </a: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check the gain in flux. </a:t>
            </a:r>
            <a:endParaRPr lang="fr-FR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Run the case with power to check the gain. </a:t>
            </a:r>
            <a:endParaRPr lang="fr-FR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728560" y="1146773"/>
            <a:ext cx="926926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sz="2000" b="1" dirty="0" err="1" smtClean="0"/>
              <a:t>Done</a:t>
            </a:r>
            <a:endParaRPr lang="fr-FR" sz="20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6418319" y="3704044"/>
            <a:ext cx="926926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sz="2000" b="1" dirty="0" err="1" smtClean="0"/>
              <a:t>Done</a:t>
            </a:r>
            <a:endParaRPr lang="fr-FR" sz="20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6418319" y="6185030"/>
            <a:ext cx="2620482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To </a:t>
            </a:r>
            <a:r>
              <a:rPr lang="fr-FR" sz="2000" b="1" dirty="0" err="1" smtClean="0"/>
              <a:t>be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completed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415744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6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7" y="697837"/>
            <a:ext cx="4790758" cy="390906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4809965" y="890811"/>
            <a:ext cx="431149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link between CREATE-NL and METIS implies the solution of two different sets of differential 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equations: </a:t>
            </a:r>
            <a:r>
              <a:rPr lang="en-US" sz="1400" b="1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free boundary equilibrium + the current diffusion.  </a:t>
            </a:r>
            <a:endParaRPr lang="fr-FR" sz="1400" b="1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48959" y="1627690"/>
            <a:ext cx="3883098" cy="2419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METIS-CREATE-NL coupling is managed via a </a:t>
            </a:r>
            <a:r>
              <a:rPr lang="en-GB" sz="1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Matlab</a:t>
            </a: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routine implementing the following steps:</a:t>
            </a:r>
            <a:endParaRPr lang="fr-FR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4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Run a first CREATE-NL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equilibrium with assigned conditions</a:t>
            </a:r>
            <a:endParaRPr lang="fr-F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4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Run a first METIS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equilibrium with assigned conditions</a:t>
            </a:r>
            <a:endParaRPr lang="fr-F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400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Run shape and VS control 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update successively CREATE-NL (P’; FF’) and METIS with new equilibrium.</a:t>
            </a:r>
            <a:endParaRPr lang="fr-F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28586" y="-61720"/>
            <a:ext cx="76723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Scenario </a:t>
            </a:r>
            <a:r>
              <a:rPr lang="fr-FR" b="1" dirty="0" err="1" smtClean="0">
                <a:solidFill>
                  <a:srgbClr val="C00000"/>
                </a:solidFill>
              </a:rPr>
              <a:t>two</a:t>
            </a:r>
            <a:r>
              <a:rPr lang="fr-FR" b="1" dirty="0" smtClean="0">
                <a:solidFill>
                  <a:srgbClr val="C00000"/>
                </a:solidFill>
              </a:rPr>
              <a:t> in </a:t>
            </a:r>
            <a:r>
              <a:rPr lang="fr-FR" b="1" dirty="0" err="1" smtClean="0">
                <a:solidFill>
                  <a:srgbClr val="C00000"/>
                </a:solidFill>
              </a:rPr>
              <a:t>ohmic</a:t>
            </a:r>
            <a:r>
              <a:rPr lang="fr-FR" b="1" dirty="0" smtClean="0">
                <a:solidFill>
                  <a:srgbClr val="C00000"/>
                </a:solidFill>
              </a:rPr>
              <a:t> and </a:t>
            </a:r>
            <a:r>
              <a:rPr lang="fr-FR" b="1" dirty="0" err="1" smtClean="0">
                <a:solidFill>
                  <a:srgbClr val="C00000"/>
                </a:solidFill>
              </a:rPr>
              <a:t>with</a:t>
            </a:r>
            <a:r>
              <a:rPr lang="fr-FR" b="1" dirty="0" smtClean="0">
                <a:solidFill>
                  <a:srgbClr val="C00000"/>
                </a:solidFill>
              </a:rPr>
              <a:t> power </a:t>
            </a:r>
            <a:r>
              <a:rPr lang="fr-FR" b="1" dirty="0" err="1" smtClean="0">
                <a:solidFill>
                  <a:srgbClr val="C00000"/>
                </a:solidFill>
              </a:rPr>
              <a:t>used</a:t>
            </a:r>
            <a:r>
              <a:rPr lang="fr-FR" b="1" dirty="0" smtClean="0">
                <a:solidFill>
                  <a:srgbClr val="C00000"/>
                </a:solidFill>
              </a:rPr>
              <a:t> as test cases for </a:t>
            </a:r>
            <a:r>
              <a:rPr lang="fr-FR" b="1" dirty="0" err="1" smtClean="0">
                <a:solidFill>
                  <a:srgbClr val="C00000"/>
                </a:solidFill>
              </a:rPr>
              <a:t>strong</a:t>
            </a:r>
            <a:r>
              <a:rPr lang="fr-FR" b="1" dirty="0" smtClean="0">
                <a:solidFill>
                  <a:srgbClr val="C00000"/>
                </a:solidFill>
              </a:rPr>
              <a:t> </a:t>
            </a:r>
            <a:r>
              <a:rPr lang="fr-FR" b="1" dirty="0" err="1" smtClean="0">
                <a:solidFill>
                  <a:srgbClr val="C00000"/>
                </a:solidFill>
              </a:rPr>
              <a:t>coupling</a:t>
            </a:r>
            <a:endParaRPr lang="fr-FR" b="1" dirty="0">
              <a:solidFill>
                <a:srgbClr val="C00000"/>
              </a:solidFill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72AD0F83-47EB-4C86-A3C6-1BCE365D19AC}"/>
              </a:ext>
            </a:extLst>
          </p:cNvPr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brightnessContrast contras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5350" y="4427855"/>
            <a:ext cx="2774793" cy="2115820"/>
          </a:xfrm>
          <a:prstGeom prst="rect">
            <a:avLst/>
          </a:prstGeom>
        </p:spPr>
      </p:pic>
      <p:pic>
        <p:nvPicPr>
          <p:cNvPr id="8" name="Segnaposto contenuto 4">
            <a:extLst>
              <a:ext uri="{FF2B5EF4-FFF2-40B4-BE49-F238E27FC236}">
                <a16:creationId xmlns:a16="http://schemas.microsoft.com/office/drawing/2014/main" id="{B759DD57-4C93-402D-B990-7804C8202387}"/>
              </a:ext>
            </a:extLst>
          </p:cNvPr>
          <p:cNvPicPr/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7" y="4427855"/>
            <a:ext cx="2663825" cy="2115820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2988895" y="4606898"/>
            <a:ext cx="173338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Strong</a:t>
            </a:r>
            <a:r>
              <a:rPr lang="fr-FR" sz="1200" dirty="0" smtClean="0"/>
              <a:t> </a:t>
            </a:r>
            <a:r>
              <a:rPr lang="fr-FR" sz="1200" dirty="0" err="1" smtClean="0"/>
              <a:t>coupling</a:t>
            </a:r>
            <a:endParaRPr lang="fr-FR" sz="1200" dirty="0" smtClean="0"/>
          </a:p>
          <a:p>
            <a:r>
              <a:rPr lang="fr-FR" sz="1200" dirty="0" err="1" smtClean="0">
                <a:solidFill>
                  <a:srgbClr val="C00000"/>
                </a:solidFill>
              </a:rPr>
              <a:t>Off-line</a:t>
            </a:r>
            <a:r>
              <a:rPr lang="fr-FR" sz="1200" dirty="0" smtClean="0">
                <a:solidFill>
                  <a:srgbClr val="C00000"/>
                </a:solidFill>
              </a:rPr>
              <a:t> METIS (--)</a:t>
            </a:r>
            <a:endParaRPr lang="fr-FR" sz="1200" dirty="0">
              <a:solidFill>
                <a:srgbClr val="C0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 rot="16200000">
            <a:off x="2407867" y="5254932"/>
            <a:ext cx="50958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li3</a:t>
            </a:r>
            <a:endParaRPr lang="fr-FR" sz="1400" dirty="0"/>
          </a:p>
        </p:txBody>
      </p:sp>
      <p:sp>
        <p:nvSpPr>
          <p:cNvPr id="11" name="ZoneTexte 10"/>
          <p:cNvSpPr txBox="1"/>
          <p:nvPr/>
        </p:nvSpPr>
        <p:spPr>
          <a:xfrm rot="16200000">
            <a:off x="-178420" y="5293032"/>
            <a:ext cx="50958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400" dirty="0" err="1" smtClean="0">
                <a:latin typeface="Symbol" panose="05050102010706020507" pitchFamily="18" charset="2"/>
              </a:rPr>
              <a:t>b</a:t>
            </a:r>
            <a:r>
              <a:rPr lang="fr-FR" sz="1400" baseline="-25000" dirty="0" err="1"/>
              <a:t>p</a:t>
            </a:r>
            <a:endParaRPr lang="fr-FR" sz="1400" baseline="-25000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438411" y="4606898"/>
            <a:ext cx="912708" cy="2308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503681" y="4235351"/>
            <a:ext cx="3428376" cy="230832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1600" dirty="0" smtClean="0">
                <a:solidFill>
                  <a:srgbClr val="C00000"/>
                </a:solidFill>
                <a:sym typeface="Wingdings" panose="05000000000000000000" pitchFamily="2" charset="2"/>
              </a:rPr>
              <a:t>But: </a:t>
            </a:r>
            <a:r>
              <a:rPr lang="fr-FR" sz="1600" dirty="0" err="1" smtClean="0">
                <a:solidFill>
                  <a:srgbClr val="C00000"/>
                </a:solidFill>
                <a:sym typeface="Wingdings" panose="05000000000000000000" pitchFamily="2" charset="2"/>
              </a:rPr>
              <a:t>ill-posed</a:t>
            </a:r>
            <a:r>
              <a:rPr lang="fr-FR" sz="1600" dirty="0" smtClean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lang="fr-FR" sz="1600" dirty="0" err="1" smtClean="0">
                <a:solidFill>
                  <a:srgbClr val="C00000"/>
                </a:solidFill>
                <a:sym typeface="Wingdings" panose="05000000000000000000" pitchFamily="2" charset="2"/>
              </a:rPr>
              <a:t>problem</a:t>
            </a:r>
            <a:r>
              <a:rPr lang="fr-FR" sz="1600" dirty="0" smtClean="0">
                <a:solidFill>
                  <a:srgbClr val="C00000"/>
                </a:solidFill>
                <a:sym typeface="Wingdings" panose="05000000000000000000" pitchFamily="2" charset="2"/>
              </a:rPr>
              <a:t>: </a:t>
            </a:r>
            <a:r>
              <a:rPr lang="fr-FR" sz="1600" dirty="0" err="1" smtClean="0">
                <a:sym typeface="Wingdings" panose="05000000000000000000" pitchFamily="2" charset="2"/>
              </a:rPr>
              <a:t>Ip</a:t>
            </a:r>
            <a:r>
              <a:rPr lang="fr-FR" sz="1600" dirty="0" smtClean="0">
                <a:sym typeface="Wingdings" panose="05000000000000000000" pitchFamily="2" charset="2"/>
              </a:rPr>
              <a:t> not </a:t>
            </a:r>
            <a:r>
              <a:rPr lang="fr-FR" sz="1600" dirty="0" err="1" smtClean="0">
                <a:sym typeface="Wingdings" panose="05000000000000000000" pitchFamily="2" charset="2"/>
              </a:rPr>
              <a:t>well</a:t>
            </a:r>
            <a:r>
              <a:rPr lang="fr-FR" sz="1600" dirty="0" smtClean="0">
                <a:sym typeface="Wingdings" panose="05000000000000000000" pitchFamily="2" charset="2"/>
              </a:rPr>
              <a:t> </a:t>
            </a:r>
            <a:r>
              <a:rPr lang="fr-FR" sz="1600" dirty="0" err="1" smtClean="0">
                <a:sym typeface="Wingdings" panose="05000000000000000000" pitchFamily="2" charset="2"/>
              </a:rPr>
              <a:t>defined</a:t>
            </a:r>
            <a:r>
              <a:rPr lang="fr-FR" sz="1600" dirty="0" smtClean="0">
                <a:sym typeface="Wingdings" panose="05000000000000000000" pitchFamily="2" charset="2"/>
              </a:rPr>
              <a:t> </a:t>
            </a:r>
            <a:r>
              <a:rPr lang="fr-FR" sz="1600" dirty="0" err="1" smtClean="0">
                <a:sym typeface="Wingdings" panose="05000000000000000000" pitchFamily="2" charset="2"/>
              </a:rPr>
              <a:t>with</a:t>
            </a:r>
            <a:r>
              <a:rPr lang="fr-FR" sz="1600" dirty="0" smtClean="0">
                <a:sym typeface="Wingdings" panose="05000000000000000000" pitchFamily="2" charset="2"/>
              </a:rPr>
              <a:t> no clean </a:t>
            </a:r>
            <a:r>
              <a:rPr lang="fr-FR" sz="1600" dirty="0" err="1" smtClean="0">
                <a:sym typeface="Wingdings" panose="05000000000000000000" pitchFamily="2" charset="2"/>
              </a:rPr>
              <a:t>derivation</a:t>
            </a:r>
            <a:endParaRPr lang="fr-FR" sz="1600" dirty="0" smtClean="0">
              <a:sym typeface="Wingdings" panose="05000000000000000000" pitchFamily="2" charset="2"/>
            </a:endParaRPr>
          </a:p>
          <a:p>
            <a:pPr algn="just"/>
            <a:endParaRPr lang="fr-FR" sz="1600" dirty="0">
              <a:sym typeface="Wingdings" panose="05000000000000000000" pitchFamily="2" charset="2"/>
            </a:endParaRPr>
          </a:p>
          <a:p>
            <a:pPr marL="285750" indent="-285750" algn="just">
              <a:buFont typeface="Wingdings" panose="05000000000000000000" pitchFamily="2" charset="2"/>
              <a:buChar char="è"/>
            </a:pPr>
            <a:r>
              <a:rPr lang="fr-FR" sz="1600" dirty="0" smtClean="0">
                <a:solidFill>
                  <a:srgbClr val="0000FF"/>
                </a:solidFill>
                <a:sym typeface="Wingdings" panose="05000000000000000000" pitchFamily="2" charset="2"/>
              </a:rPr>
              <a:t>New </a:t>
            </a:r>
            <a:r>
              <a:rPr lang="fr-FR" sz="1600" dirty="0" err="1" smtClean="0">
                <a:solidFill>
                  <a:srgbClr val="0000FF"/>
                </a:solidFill>
                <a:sym typeface="Wingdings" panose="05000000000000000000" pitchFamily="2" charset="2"/>
              </a:rPr>
              <a:t>numerical</a:t>
            </a:r>
            <a:r>
              <a:rPr lang="fr-FR" sz="1600" dirty="0" smtClean="0">
                <a:solidFill>
                  <a:srgbClr val="0000FF"/>
                </a:solidFill>
                <a:sym typeface="Wingdings" panose="05000000000000000000" pitchFamily="2" charset="2"/>
              </a:rPr>
              <a:t> </a:t>
            </a:r>
            <a:r>
              <a:rPr lang="fr-FR" sz="1600" dirty="0" err="1" smtClean="0">
                <a:sym typeface="Wingdings" panose="05000000000000000000" pitchFamily="2" charset="2"/>
              </a:rPr>
              <a:t>method</a:t>
            </a:r>
            <a:r>
              <a:rPr lang="fr-FR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>
                <a:sym typeface="Wingdings" panose="05000000000000000000" pitchFamily="2" charset="2"/>
              </a:rPr>
              <a:t>b</a:t>
            </a:r>
            <a:r>
              <a:rPr lang="en-US" sz="1600" dirty="0" smtClean="0">
                <a:sym typeface="Wingdings" panose="05000000000000000000" pitchFamily="2" charset="2"/>
              </a:rPr>
              <a:t>ased on standard </a:t>
            </a:r>
            <a:r>
              <a:rPr lang="en-US" sz="1600" dirty="0">
                <a:sym typeface="Wingdings" panose="05000000000000000000" pitchFamily="2" charset="2"/>
              </a:rPr>
              <a:t>FEM methods + </a:t>
            </a:r>
            <a:r>
              <a:rPr lang="en-US" sz="1600" dirty="0" err="1">
                <a:sym typeface="Wingdings" panose="05000000000000000000" pitchFamily="2" charset="2"/>
              </a:rPr>
              <a:t>Poynting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smtClean="0">
                <a:sym typeface="Wingdings" panose="05000000000000000000" pitchFamily="2" charset="2"/>
              </a:rPr>
              <a:t>theorem</a:t>
            </a:r>
            <a:endParaRPr lang="en-US" sz="1600" dirty="0">
              <a:sym typeface="Wingdings" panose="05000000000000000000" pitchFamily="2" charset="2"/>
            </a:endParaRPr>
          </a:p>
          <a:p>
            <a:pPr marL="285750" indent="-285750" algn="just">
              <a:buFont typeface="Wingdings" panose="05000000000000000000" pitchFamily="2" charset="2"/>
              <a:buChar char="è"/>
            </a:pPr>
            <a:r>
              <a:rPr lang="en-US" sz="1600" dirty="0" smtClean="0">
                <a:solidFill>
                  <a:srgbClr val="0000FF"/>
                </a:solidFill>
                <a:sym typeface="Wingdings" panose="05000000000000000000" pitchFamily="2" charset="2"/>
              </a:rPr>
              <a:t>Method </a:t>
            </a:r>
            <a:r>
              <a:rPr lang="en-US" sz="1600" dirty="0">
                <a:solidFill>
                  <a:srgbClr val="0000FF"/>
                </a:solidFill>
                <a:sym typeface="Wingdings" panose="05000000000000000000" pitchFamily="2" charset="2"/>
              </a:rPr>
              <a:t>implemented </a:t>
            </a:r>
            <a:r>
              <a:rPr lang="en-US" sz="1600" dirty="0">
                <a:sym typeface="Wingdings" panose="05000000000000000000" pitchFamily="2" charset="2"/>
              </a:rPr>
              <a:t>in </a:t>
            </a:r>
            <a:r>
              <a:rPr lang="en-US" sz="1600" dirty="0" smtClean="0">
                <a:sym typeface="Wingdings" panose="05000000000000000000" pitchFamily="2" charset="2"/>
              </a:rPr>
              <a:t>NICE/METIS - CREATE codes</a:t>
            </a:r>
          </a:p>
          <a:p>
            <a:pPr marL="285750" indent="-285750" algn="just">
              <a:buFont typeface="Wingdings" panose="05000000000000000000" pitchFamily="2" charset="2"/>
              <a:buChar char="è"/>
            </a:pPr>
            <a:r>
              <a:rPr lang="en-US" sz="1600" dirty="0" smtClean="0">
                <a:sym typeface="Wingdings" panose="05000000000000000000" pitchFamily="2" charset="2"/>
              </a:rPr>
              <a:t>Controller now being introduced. </a:t>
            </a:r>
          </a:p>
        </p:txBody>
      </p:sp>
    </p:spTree>
    <p:extLst>
      <p:ext uri="{BB962C8B-B14F-4D97-AF65-F5344CB8AC3E}">
        <p14:creationId xmlns:p14="http://schemas.microsoft.com/office/powerpoint/2010/main" val="681191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57163" y="1097275"/>
            <a:ext cx="895826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1600" b="1" dirty="0" smtClean="0"/>
              <a:t>The </a:t>
            </a:r>
            <a:r>
              <a:rPr lang="fr-FR" sz="1600" b="1" dirty="0" err="1" smtClean="0"/>
              <a:t>gateway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became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available</a:t>
            </a:r>
            <a:r>
              <a:rPr lang="fr-FR" sz="1600" b="1" dirty="0" smtClean="0"/>
              <a:t> in </a:t>
            </a:r>
            <a:r>
              <a:rPr lang="fr-FR" sz="1600" b="1" dirty="0" err="1" smtClean="0"/>
              <a:t>September</a:t>
            </a:r>
            <a:r>
              <a:rPr lang="fr-FR" sz="1600" b="1" dirty="0" smtClean="0"/>
              <a:t> 2021 </a:t>
            </a:r>
            <a:r>
              <a:rPr lang="fr-FR" sz="1600" b="1" dirty="0" err="1" smtClean="0"/>
              <a:t>with</a:t>
            </a:r>
            <a:r>
              <a:rPr lang="fr-FR" sz="1600" b="1" dirty="0" smtClean="0"/>
              <a:t> the </a:t>
            </a:r>
            <a:r>
              <a:rPr lang="fr-FR" sz="1600" b="1" dirty="0" err="1" smtClean="0"/>
              <a:t>adequate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matlab</a:t>
            </a:r>
            <a:r>
              <a:rPr lang="fr-FR" sz="1600" b="1" dirty="0" smtClean="0"/>
              <a:t> routine  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1600" b="1" dirty="0" smtClean="0"/>
              <a:t>EGENE has been </a:t>
            </a:r>
            <a:r>
              <a:rPr lang="fr-FR" sz="1600" b="1" dirty="0" err="1" smtClean="0"/>
              <a:t>installed</a:t>
            </a:r>
            <a:r>
              <a:rPr lang="fr-FR" sz="1600" b="1" dirty="0" smtClean="0"/>
              <a:t> on the </a:t>
            </a:r>
            <a:r>
              <a:rPr lang="fr-FR" sz="1600" b="1" dirty="0" err="1" smtClean="0"/>
              <a:t>gateway</a:t>
            </a:r>
            <a:r>
              <a:rPr lang="fr-FR" sz="1600" b="1" dirty="0" smtClean="0"/>
              <a:t> (A. Mele)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1600" b="1" dirty="0" smtClean="0"/>
              <a:t>METIS and FEEQS have </a:t>
            </a:r>
            <a:r>
              <a:rPr lang="fr-FR" sz="1600" b="1" dirty="0" err="1" smtClean="0"/>
              <a:t>also</a:t>
            </a:r>
            <a:r>
              <a:rPr lang="fr-FR" sz="1600" b="1" dirty="0" smtClean="0"/>
              <a:t> been </a:t>
            </a:r>
            <a:r>
              <a:rPr lang="fr-FR" sz="1600" b="1" dirty="0" err="1" smtClean="0"/>
              <a:t>installed</a:t>
            </a:r>
            <a:r>
              <a:rPr lang="fr-FR" sz="1600" b="1" dirty="0" smtClean="0"/>
              <a:t> on the </a:t>
            </a:r>
            <a:r>
              <a:rPr lang="fr-FR" sz="1600" b="1" dirty="0" err="1" smtClean="0"/>
              <a:t>gateway</a:t>
            </a:r>
            <a:r>
              <a:rPr lang="fr-FR" sz="1600" b="1" dirty="0" smtClean="0"/>
              <a:t> (JF. Artaud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1600" b="1" dirty="0" err="1" smtClean="0"/>
              <a:t>Calculations</a:t>
            </a:r>
            <a:r>
              <a:rPr lang="fr-FR" sz="1600" b="1" dirty="0" smtClean="0"/>
              <a:t> for scenario 2 </a:t>
            </a:r>
            <a:r>
              <a:rPr lang="fr-FR" sz="1600" b="1" dirty="0" err="1" smtClean="0"/>
              <a:t>done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before</a:t>
            </a:r>
            <a:r>
              <a:rPr lang="fr-FR" sz="1600" b="1" dirty="0" smtClean="0"/>
              <a:t> the installation on the </a:t>
            </a:r>
            <a:r>
              <a:rPr lang="fr-FR" sz="1600" b="1" dirty="0" err="1" smtClean="0"/>
              <a:t>gateway</a:t>
            </a:r>
            <a:r>
              <a:rPr lang="fr-FR" sz="1600" b="1" dirty="0" smtClean="0"/>
              <a:t> (M. Iafrati). 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1600" b="1" dirty="0" err="1" smtClean="0"/>
              <a:t>Calculations</a:t>
            </a:r>
            <a:r>
              <a:rPr lang="fr-FR" sz="1600" b="1" dirty="0" smtClean="0"/>
              <a:t> for scenario 4.2 have been </a:t>
            </a:r>
            <a:r>
              <a:rPr lang="fr-FR" sz="1600" b="1" dirty="0" err="1" smtClean="0"/>
              <a:t>done</a:t>
            </a:r>
            <a:r>
              <a:rPr lang="fr-FR" sz="1600" b="1" dirty="0" smtClean="0"/>
              <a:t> in the </a:t>
            </a:r>
            <a:r>
              <a:rPr lang="fr-FR" sz="1600" b="1" dirty="0" err="1" smtClean="0"/>
              <a:t>begining</a:t>
            </a:r>
            <a:r>
              <a:rPr lang="fr-FR" sz="1600" b="1" dirty="0" smtClean="0"/>
              <a:t> of 2022 (G. Giruzzi). </a:t>
            </a:r>
            <a:endParaRPr lang="fr-FR" sz="1600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2946132"/>
            <a:ext cx="9086850" cy="2765204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771525" y="2715299"/>
            <a:ext cx="2843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00FF"/>
                </a:solidFill>
              </a:rPr>
              <a:t>Scenario 4.2</a:t>
            </a:r>
            <a:endParaRPr lang="fr-FR" b="1" dirty="0">
              <a:solidFill>
                <a:srgbClr val="0000FF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935831" y="5711336"/>
            <a:ext cx="8901113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err="1" smtClean="0">
                <a:solidFill>
                  <a:srgbClr val="C00000"/>
                </a:solidFill>
              </a:rPr>
              <a:t>Checked</a:t>
            </a:r>
            <a:r>
              <a:rPr lang="fr-FR" sz="1800" b="1" dirty="0" smtClean="0">
                <a:solidFill>
                  <a:srgbClr val="C00000"/>
                </a:solidFill>
              </a:rPr>
              <a:t> </a:t>
            </a:r>
            <a:r>
              <a:rPr lang="fr-FR" sz="1800" b="1" dirty="0" err="1" smtClean="0">
                <a:solidFill>
                  <a:srgbClr val="C00000"/>
                </a:solidFill>
              </a:rPr>
              <a:t>with</a:t>
            </a:r>
            <a:r>
              <a:rPr lang="fr-FR" sz="1800" b="1" dirty="0" smtClean="0">
                <a:solidFill>
                  <a:srgbClr val="C00000"/>
                </a:solidFill>
              </a:rPr>
              <a:t> FEEQS </a:t>
            </a:r>
            <a:r>
              <a:rPr lang="fr-FR" sz="18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 </a:t>
            </a:r>
            <a:r>
              <a:rPr lang="fr-FR" sz="1800" b="1" dirty="0" smtClean="0">
                <a:solidFill>
                  <a:srgbClr val="C00000"/>
                </a:solidFill>
              </a:rPr>
              <a:t>issues </a:t>
            </a:r>
            <a:r>
              <a:rPr lang="fr-FR" sz="1800" b="1" dirty="0" err="1" smtClean="0">
                <a:solidFill>
                  <a:srgbClr val="C00000"/>
                </a:solidFill>
              </a:rPr>
              <a:t>with</a:t>
            </a:r>
            <a:r>
              <a:rPr lang="fr-FR" sz="1800" b="1" dirty="0" smtClean="0">
                <a:solidFill>
                  <a:srgbClr val="C00000"/>
                </a:solidFill>
              </a:rPr>
              <a:t> </a:t>
            </a:r>
            <a:r>
              <a:rPr lang="fr-FR" sz="1800" b="1" dirty="0" err="1" smtClean="0">
                <a:solidFill>
                  <a:srgbClr val="C00000"/>
                </a:solidFill>
              </a:rPr>
              <a:t>Ip</a:t>
            </a:r>
            <a:r>
              <a:rPr lang="fr-FR" sz="1800" b="1" dirty="0" smtClean="0">
                <a:solidFill>
                  <a:srgbClr val="C00000"/>
                </a:solidFill>
              </a:rPr>
              <a:t> </a:t>
            </a:r>
            <a:r>
              <a:rPr lang="fr-FR" sz="1800" b="1" dirty="0" err="1" smtClean="0">
                <a:solidFill>
                  <a:srgbClr val="C00000"/>
                </a:solidFill>
              </a:rPr>
              <a:t>ramps</a:t>
            </a:r>
            <a:r>
              <a:rPr lang="fr-FR" sz="1800" b="1" dirty="0" smtClean="0">
                <a:solidFill>
                  <a:srgbClr val="C00000"/>
                </a:solidFill>
              </a:rPr>
              <a:t> and EF4 saturation</a:t>
            </a:r>
          </a:p>
          <a:p>
            <a:pPr algn="ctr">
              <a:spcBef>
                <a:spcPts val="600"/>
              </a:spcBef>
            </a:pPr>
            <a:r>
              <a:rPr lang="fr-FR" sz="1800" b="1" dirty="0" smtClean="0">
                <a:solidFill>
                  <a:srgbClr val="C00000"/>
                </a:solidFill>
              </a:rPr>
              <a:t>… and more scenario </a:t>
            </a:r>
            <a:r>
              <a:rPr lang="fr-FR" sz="1800" b="1" dirty="0" err="1" smtClean="0">
                <a:solidFill>
                  <a:srgbClr val="C00000"/>
                </a:solidFill>
              </a:rPr>
              <a:t>need</a:t>
            </a:r>
            <a:r>
              <a:rPr lang="fr-FR" sz="1800" b="1" dirty="0" smtClean="0">
                <a:solidFill>
                  <a:srgbClr val="C00000"/>
                </a:solidFill>
              </a:rPr>
              <a:t> to </a:t>
            </a:r>
            <a:r>
              <a:rPr lang="fr-FR" sz="1800" b="1" dirty="0" err="1" smtClean="0">
                <a:solidFill>
                  <a:srgbClr val="C00000"/>
                </a:solidFill>
              </a:rPr>
              <a:t>be</a:t>
            </a:r>
            <a:r>
              <a:rPr lang="fr-FR" sz="1800" b="1" dirty="0" smtClean="0">
                <a:solidFill>
                  <a:srgbClr val="C00000"/>
                </a:solidFill>
              </a:rPr>
              <a:t> </a:t>
            </a:r>
            <a:r>
              <a:rPr lang="fr-FR" sz="1800" b="1" dirty="0" err="1" smtClean="0">
                <a:solidFill>
                  <a:srgbClr val="C00000"/>
                </a:solidFill>
              </a:rPr>
              <a:t>modelled</a:t>
            </a:r>
            <a:r>
              <a:rPr lang="fr-FR" sz="1800" b="1" dirty="0" smtClean="0">
                <a:solidFill>
                  <a:srgbClr val="C00000"/>
                </a:solidFill>
              </a:rPr>
              <a:t>!</a:t>
            </a:r>
            <a:endParaRPr lang="fr-FR" sz="1800" b="1" dirty="0">
              <a:solidFill>
                <a:srgbClr val="C0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85738" y="68220"/>
            <a:ext cx="7829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Tools </a:t>
            </a:r>
            <a:r>
              <a:rPr lang="fr-FR" b="1" dirty="0" err="1" smtClean="0">
                <a:solidFill>
                  <a:srgbClr val="C00000"/>
                </a:solidFill>
              </a:rPr>
              <a:t>installed</a:t>
            </a:r>
            <a:r>
              <a:rPr lang="fr-FR" b="1" dirty="0" smtClean="0">
                <a:solidFill>
                  <a:srgbClr val="C00000"/>
                </a:solidFill>
              </a:rPr>
              <a:t> on the </a:t>
            </a:r>
            <a:r>
              <a:rPr lang="fr-FR" b="1" dirty="0" err="1" smtClean="0">
                <a:solidFill>
                  <a:srgbClr val="C00000"/>
                </a:solidFill>
              </a:rPr>
              <a:t>gateway</a:t>
            </a:r>
            <a:r>
              <a:rPr lang="fr-FR" b="1" dirty="0" smtClean="0">
                <a:solidFill>
                  <a:srgbClr val="C00000"/>
                </a:solidFill>
              </a:rPr>
              <a:t> for </a:t>
            </a:r>
            <a:r>
              <a:rPr lang="fr-FR" b="1" dirty="0" err="1" smtClean="0">
                <a:solidFill>
                  <a:srgbClr val="C00000"/>
                </a:solidFill>
              </a:rPr>
              <a:t>users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85738" y="696573"/>
            <a:ext cx="5200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solidFill>
                  <a:srgbClr val="0000FF"/>
                </a:solidFill>
              </a:rPr>
              <a:t>User group to </a:t>
            </a:r>
            <a:r>
              <a:rPr lang="fr-FR" sz="1800" b="1" dirty="0" err="1" smtClean="0">
                <a:solidFill>
                  <a:srgbClr val="0000FF"/>
                </a:solidFill>
              </a:rPr>
              <a:t>work</a:t>
            </a:r>
            <a:r>
              <a:rPr lang="fr-FR" sz="1800" b="1" dirty="0" smtClean="0">
                <a:solidFill>
                  <a:srgbClr val="0000FF"/>
                </a:solidFill>
              </a:rPr>
              <a:t> on the </a:t>
            </a:r>
            <a:r>
              <a:rPr lang="fr-FR" sz="1800" b="1" dirty="0" err="1" smtClean="0">
                <a:solidFill>
                  <a:srgbClr val="0000FF"/>
                </a:solidFill>
              </a:rPr>
              <a:t>gateway</a:t>
            </a:r>
            <a:r>
              <a:rPr lang="fr-FR" sz="1800" b="1" dirty="0" smtClean="0">
                <a:solidFill>
                  <a:srgbClr val="0000FF"/>
                </a:solidFill>
              </a:rPr>
              <a:t> </a:t>
            </a:r>
            <a:endParaRPr lang="fr-FR" sz="1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768003"/>
      </p:ext>
    </p:extLst>
  </p:cSld>
  <p:clrMapOvr>
    <a:masterClrMapping/>
  </p:clrMapOvr>
</p:sld>
</file>

<file path=ppt/theme/theme1.xml><?xml version="1.0" encoding="utf-8"?>
<a:theme xmlns:a="http://schemas.openxmlformats.org/drawingml/2006/main" name="1_Masque principal">
  <a:themeElements>
    <a:clrScheme name="1_Masque principal 1">
      <a:dk1>
        <a:srgbClr val="000000"/>
      </a:dk1>
      <a:lt1>
        <a:srgbClr val="FFFFFF"/>
      </a:lt1>
      <a:dk2>
        <a:srgbClr val="DC0528"/>
      </a:dk2>
      <a:lt2>
        <a:srgbClr val="96C31E"/>
      </a:lt2>
      <a:accent1>
        <a:srgbClr val="781469"/>
      </a:accent1>
      <a:accent2>
        <a:srgbClr val="F08728"/>
      </a:accent2>
      <a:accent3>
        <a:srgbClr val="FFFFFF"/>
      </a:accent3>
      <a:accent4>
        <a:srgbClr val="000000"/>
      </a:accent4>
      <a:accent5>
        <a:srgbClr val="BEAAB9"/>
      </a:accent5>
      <a:accent6>
        <a:srgbClr val="D97A23"/>
      </a:accent6>
      <a:hlink>
        <a:srgbClr val="0000FF"/>
      </a:hlink>
      <a:folHlink>
        <a:srgbClr val="800080"/>
      </a:folHlink>
    </a:clrScheme>
    <a:fontScheme name="1_Masque princip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Masque principal 1">
        <a:dk1>
          <a:srgbClr val="000000"/>
        </a:dk1>
        <a:lt1>
          <a:srgbClr val="FFFFFF"/>
        </a:lt1>
        <a:dk2>
          <a:srgbClr val="DC0528"/>
        </a:dk2>
        <a:lt2>
          <a:srgbClr val="96C31E"/>
        </a:lt2>
        <a:accent1>
          <a:srgbClr val="781469"/>
        </a:accent1>
        <a:accent2>
          <a:srgbClr val="F08728"/>
        </a:accent2>
        <a:accent3>
          <a:srgbClr val="FFFFFF"/>
        </a:accent3>
        <a:accent4>
          <a:srgbClr val="000000"/>
        </a:accent4>
        <a:accent5>
          <a:srgbClr val="BEAAB9"/>
        </a:accent5>
        <a:accent6>
          <a:srgbClr val="D97A23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87603</TotalTime>
  <Words>1423</Words>
  <Application>Microsoft Office PowerPoint</Application>
  <PresentationFormat>Affichage à l'écran (4:3)</PresentationFormat>
  <Paragraphs>193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2" baseType="lpstr">
      <vt:lpstr>ＭＳ Ｐゴシック</vt:lpstr>
      <vt:lpstr>Arial</vt:lpstr>
      <vt:lpstr>Arial Unicode MS</vt:lpstr>
      <vt:lpstr>Calibri</vt:lpstr>
      <vt:lpstr>Symbol</vt:lpstr>
      <vt:lpstr>Times New Roman</vt:lpstr>
      <vt:lpstr>Verdana</vt:lpstr>
      <vt:lpstr>Wingdings</vt:lpstr>
      <vt:lpstr>1_Masque principal</vt:lpstr>
      <vt:lpstr>Simulator for JT-60SA  E. Joffrin J.F. Artaud, M. Mattei, G. Giruzzi, L. Di Grazia, A. Mele, M. Iafrati, W. Bin, D. Fratolillo, B. Faugeras, C. Boulbe </vt:lpstr>
      <vt:lpstr>Présentation PowerPoint</vt:lpstr>
      <vt:lpstr>JT-60SA simulator</vt:lpstr>
      <vt:lpstr>Status and planned work () for 2023</vt:lpstr>
      <vt:lpstr>Slides in reserve</vt:lpstr>
      <vt:lpstr>Reminder about the current work on the simulator</vt:lpstr>
      <vt:lpstr>Development of test cases for the simulator</vt:lpstr>
      <vt:lpstr>Présentation PowerPoint</vt:lpstr>
      <vt:lpstr>Présentation PowerPoint</vt:lpstr>
      <vt:lpstr>Prepare plasma shape sequence: CREATE-EGENE </vt:lpstr>
      <vt:lpstr>Run plasma scenario: METIS  </vt:lpstr>
      <vt:lpstr>Scenario optimization and checks: FEEQS</vt:lpstr>
      <vt:lpstr>Overview of the completed simulator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Giruzzi</dc:creator>
  <cp:lastModifiedBy>JOFFRIN Emmanuel 133360</cp:lastModifiedBy>
  <cp:revision>3381</cp:revision>
  <cp:lastPrinted>2021-07-08T07:46:58Z</cp:lastPrinted>
  <dcterms:created xsi:type="dcterms:W3CDTF">2002-11-22T08:29:45Z</dcterms:created>
  <dcterms:modified xsi:type="dcterms:W3CDTF">2022-09-06T07:22:07Z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2759de7-3255-46b5-8dfe-736652f9c6c1_Enabled">
    <vt:lpwstr>true</vt:lpwstr>
  </property>
  <property fmtid="{D5CDD505-2E9C-101B-9397-08002B2CF9AE}" pid="3" name="MSIP_Label_22759de7-3255-46b5-8dfe-736652f9c6c1_SetDate">
    <vt:lpwstr>2021-03-14T20:55:18Z</vt:lpwstr>
  </property>
  <property fmtid="{D5CDD505-2E9C-101B-9397-08002B2CF9AE}" pid="4" name="MSIP_Label_22759de7-3255-46b5-8dfe-736652f9c6c1_Method">
    <vt:lpwstr>Privileged</vt:lpwstr>
  </property>
  <property fmtid="{D5CDD505-2E9C-101B-9397-08002B2CF9AE}" pid="5" name="MSIP_Label_22759de7-3255-46b5-8dfe-736652f9c6c1_Name">
    <vt:lpwstr>22759de7-3255-46b5-8dfe-736652f9c6c1</vt:lpwstr>
  </property>
  <property fmtid="{D5CDD505-2E9C-101B-9397-08002B2CF9AE}" pid="6" name="MSIP_Label_22759de7-3255-46b5-8dfe-736652f9c6c1_SiteId">
    <vt:lpwstr>c6ac664b-ae27-4d5d-b4e6-bb5717196fc7</vt:lpwstr>
  </property>
  <property fmtid="{D5CDD505-2E9C-101B-9397-08002B2CF9AE}" pid="7" name="MSIP_Label_22759de7-3255-46b5-8dfe-736652f9c6c1_ActionId">
    <vt:lpwstr>6136a1d8-8213-49f7-aa08-8f3f020ac765</vt:lpwstr>
  </property>
  <property fmtid="{D5CDD505-2E9C-101B-9397-08002B2CF9AE}" pid="8" name="MSIP_Label_22759de7-3255-46b5-8dfe-736652f9c6c1_ContentBits">
    <vt:lpwstr>0</vt:lpwstr>
  </property>
</Properties>
</file>