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66" r:id="rId3"/>
    <p:sldId id="559" r:id="rId4"/>
    <p:sldId id="645" r:id="rId5"/>
    <p:sldId id="362" r:id="rId6"/>
    <p:sldId id="739" r:id="rId7"/>
    <p:sldId id="736" r:id="rId8"/>
    <p:sldId id="610" r:id="rId9"/>
    <p:sldId id="577" r:id="rId10"/>
    <p:sldId id="598" r:id="rId11"/>
    <p:sldId id="740" r:id="rId12"/>
    <p:sldId id="741" r:id="rId13"/>
    <p:sldId id="742" r:id="rId14"/>
    <p:sldId id="743" r:id="rId15"/>
    <p:sldId id="744" r:id="rId16"/>
    <p:sldId id="356" r:id="rId17"/>
    <p:sldId id="746" r:id="rId18"/>
    <p:sldId id="747" r:id="rId19"/>
    <p:sldId id="403" r:id="rId20"/>
    <p:sldId id="646" r:id="rId21"/>
    <p:sldId id="737" r:id="rId22"/>
    <p:sldId id="633" r:id="rId23"/>
    <p:sldId id="634" r:id="rId24"/>
    <p:sldId id="331" r:id="rId25"/>
    <p:sldId id="338" r:id="rId26"/>
    <p:sldId id="738" r:id="rId27"/>
    <p:sldId id="34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40B1F3-981C-4C3A-92B2-D01D3E33E3C3}" type="doc">
      <dgm:prSet loTypeId="urn:microsoft.com/office/officeart/2005/8/layout/cycle6" loCatId="relationship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2D95F53B-D386-4B67-A5EA-09FA4D3B9B9E}">
      <dgm:prSet phldrT="[Testo]"/>
      <dgm:spPr/>
      <dgm:t>
        <a:bodyPr/>
        <a:lstStyle/>
        <a:p>
          <a:r>
            <a:rPr lang="it-IT" dirty="0" err="1"/>
            <a:t>Shape</a:t>
          </a:r>
          <a:r>
            <a:rPr lang="it-IT" dirty="0"/>
            <a:t>, Plasma </a:t>
          </a:r>
          <a:r>
            <a:rPr lang="it-IT" dirty="0" err="1"/>
            <a:t>current</a:t>
          </a:r>
          <a:r>
            <a:rPr lang="it-IT" dirty="0"/>
            <a:t> and VS control</a:t>
          </a:r>
        </a:p>
      </dgm:t>
    </dgm:pt>
    <dgm:pt modelId="{8B34C925-A26F-48F0-9248-EBAF50EACC88}" type="parTrans" cxnId="{6E07D562-2E76-4748-B9B7-8D88E3818338}">
      <dgm:prSet/>
      <dgm:spPr/>
      <dgm:t>
        <a:bodyPr/>
        <a:lstStyle/>
        <a:p>
          <a:endParaRPr lang="it-IT"/>
        </a:p>
      </dgm:t>
    </dgm:pt>
    <dgm:pt modelId="{45B98191-BC4F-4F23-A2C2-28C874203CD6}" type="sibTrans" cxnId="{6E07D562-2E76-4748-B9B7-8D88E3818338}">
      <dgm:prSet/>
      <dgm:spPr/>
      <dgm:t>
        <a:bodyPr/>
        <a:lstStyle/>
        <a:p>
          <a:endParaRPr lang="it-IT"/>
        </a:p>
      </dgm:t>
    </dgm:pt>
    <dgm:pt modelId="{BF65999D-415D-43EE-9B4D-1BBA9C84EE0E}">
      <dgm:prSet phldrT="[Testo]"/>
      <dgm:spPr/>
      <dgm:t>
        <a:bodyPr/>
        <a:lstStyle/>
        <a:p>
          <a:r>
            <a:rPr lang="it-IT" dirty="0"/>
            <a:t>Update CNL </a:t>
          </a:r>
          <a:r>
            <a:rPr lang="it-IT" dirty="0" err="1"/>
            <a:t>equilibrium</a:t>
          </a:r>
          <a:endParaRPr lang="it-IT" dirty="0"/>
        </a:p>
      </dgm:t>
    </dgm:pt>
    <dgm:pt modelId="{E4627CEC-49F0-4F5B-A22E-0E202C1E42DF}" type="parTrans" cxnId="{DBF4E261-7F10-4841-9B8A-211F71402029}">
      <dgm:prSet/>
      <dgm:spPr/>
      <dgm:t>
        <a:bodyPr/>
        <a:lstStyle/>
        <a:p>
          <a:endParaRPr lang="it-IT"/>
        </a:p>
      </dgm:t>
    </dgm:pt>
    <dgm:pt modelId="{EA4CA873-ADA4-4948-A732-361550A860AC}" type="sibTrans" cxnId="{DBF4E261-7F10-4841-9B8A-211F71402029}">
      <dgm:prSet/>
      <dgm:spPr/>
      <dgm:t>
        <a:bodyPr/>
        <a:lstStyle/>
        <a:p>
          <a:endParaRPr lang="it-IT"/>
        </a:p>
      </dgm:t>
    </dgm:pt>
    <dgm:pt modelId="{508658D7-E889-4A86-91DF-47540DA4D8E6}">
      <dgm:prSet phldrT="[Testo]"/>
      <dgm:spPr/>
      <dgm:t>
        <a:bodyPr/>
        <a:lstStyle/>
        <a:p>
          <a:r>
            <a:rPr lang="it-IT" dirty="0"/>
            <a:t>Update METIS </a:t>
          </a:r>
          <a:r>
            <a:rPr lang="it-IT" dirty="0" err="1"/>
            <a:t>equilibrium</a:t>
          </a:r>
          <a:endParaRPr lang="it-IT" dirty="0"/>
        </a:p>
      </dgm:t>
    </dgm:pt>
    <dgm:pt modelId="{3559DEC9-D32A-4650-A5C0-45C3F4F5FF2D}" type="parTrans" cxnId="{846CBD21-5F4E-4411-8F1D-532664179BEF}">
      <dgm:prSet/>
      <dgm:spPr/>
      <dgm:t>
        <a:bodyPr/>
        <a:lstStyle/>
        <a:p>
          <a:endParaRPr lang="it-IT"/>
        </a:p>
      </dgm:t>
    </dgm:pt>
    <dgm:pt modelId="{B00F9772-1418-4356-B6F2-A5E2CB08E68F}" type="sibTrans" cxnId="{846CBD21-5F4E-4411-8F1D-532664179BEF}">
      <dgm:prSet/>
      <dgm:spPr/>
      <dgm:t>
        <a:bodyPr/>
        <a:lstStyle/>
        <a:p>
          <a:endParaRPr lang="it-IT"/>
        </a:p>
      </dgm:t>
    </dgm:pt>
    <dgm:pt modelId="{7C8A36B1-11B9-43B6-BF90-254E9E55E007}" type="pres">
      <dgm:prSet presAssocID="{4040B1F3-981C-4C3A-92B2-D01D3E33E3C3}" presName="cycle" presStyleCnt="0">
        <dgm:presLayoutVars>
          <dgm:dir/>
          <dgm:resizeHandles val="exact"/>
        </dgm:presLayoutVars>
      </dgm:prSet>
      <dgm:spPr/>
    </dgm:pt>
    <dgm:pt modelId="{A4060CF5-1EA0-470C-9EA1-2AF101328C64}" type="pres">
      <dgm:prSet presAssocID="{2D95F53B-D386-4B67-A5EA-09FA4D3B9B9E}" presName="node" presStyleLbl="node1" presStyleIdx="0" presStyleCnt="3">
        <dgm:presLayoutVars>
          <dgm:bulletEnabled val="1"/>
        </dgm:presLayoutVars>
      </dgm:prSet>
      <dgm:spPr/>
    </dgm:pt>
    <dgm:pt modelId="{C75D35C0-EFC6-4E4E-A4F5-8E6D5D8A5FFD}" type="pres">
      <dgm:prSet presAssocID="{2D95F53B-D386-4B67-A5EA-09FA4D3B9B9E}" presName="spNode" presStyleCnt="0"/>
      <dgm:spPr/>
    </dgm:pt>
    <dgm:pt modelId="{96135EF4-3645-4F29-96B8-1534A69B738B}" type="pres">
      <dgm:prSet presAssocID="{45B98191-BC4F-4F23-A2C2-28C874203CD6}" presName="sibTrans" presStyleLbl="sibTrans1D1" presStyleIdx="0" presStyleCnt="3"/>
      <dgm:spPr/>
    </dgm:pt>
    <dgm:pt modelId="{E64478C9-B0D4-4BBA-AE63-4E9D9EB9FBFA}" type="pres">
      <dgm:prSet presAssocID="{BF65999D-415D-43EE-9B4D-1BBA9C84EE0E}" presName="node" presStyleLbl="node1" presStyleIdx="1" presStyleCnt="3">
        <dgm:presLayoutVars>
          <dgm:bulletEnabled val="1"/>
        </dgm:presLayoutVars>
      </dgm:prSet>
      <dgm:spPr/>
    </dgm:pt>
    <dgm:pt modelId="{9028C76D-7FCF-496D-A199-572E3F2891C8}" type="pres">
      <dgm:prSet presAssocID="{BF65999D-415D-43EE-9B4D-1BBA9C84EE0E}" presName="spNode" presStyleCnt="0"/>
      <dgm:spPr/>
    </dgm:pt>
    <dgm:pt modelId="{C6065E1C-F4C8-46B3-AB56-4A0B3DFB674B}" type="pres">
      <dgm:prSet presAssocID="{EA4CA873-ADA4-4948-A732-361550A860AC}" presName="sibTrans" presStyleLbl="sibTrans1D1" presStyleIdx="1" presStyleCnt="3"/>
      <dgm:spPr/>
    </dgm:pt>
    <dgm:pt modelId="{DA29B5B4-43DC-475B-A2ED-2E9715FC919B}" type="pres">
      <dgm:prSet presAssocID="{508658D7-E889-4A86-91DF-47540DA4D8E6}" presName="node" presStyleLbl="node1" presStyleIdx="2" presStyleCnt="3">
        <dgm:presLayoutVars>
          <dgm:bulletEnabled val="1"/>
        </dgm:presLayoutVars>
      </dgm:prSet>
      <dgm:spPr/>
    </dgm:pt>
    <dgm:pt modelId="{0630B030-3CFC-41DA-BD4C-70353268F387}" type="pres">
      <dgm:prSet presAssocID="{508658D7-E889-4A86-91DF-47540DA4D8E6}" presName="spNode" presStyleCnt="0"/>
      <dgm:spPr/>
    </dgm:pt>
    <dgm:pt modelId="{5BED94BC-43B5-4E7C-B1EF-2F442276B0BD}" type="pres">
      <dgm:prSet presAssocID="{B00F9772-1418-4356-B6F2-A5E2CB08E68F}" presName="sibTrans" presStyleLbl="sibTrans1D1" presStyleIdx="2" presStyleCnt="3"/>
      <dgm:spPr/>
    </dgm:pt>
  </dgm:ptLst>
  <dgm:cxnLst>
    <dgm:cxn modelId="{F042C215-C91C-498D-A218-83098A135452}" type="presOf" srcId="{2D95F53B-D386-4B67-A5EA-09FA4D3B9B9E}" destId="{A4060CF5-1EA0-470C-9EA1-2AF101328C64}" srcOrd="0" destOrd="0" presId="urn:microsoft.com/office/officeart/2005/8/layout/cycle6"/>
    <dgm:cxn modelId="{846CBD21-5F4E-4411-8F1D-532664179BEF}" srcId="{4040B1F3-981C-4C3A-92B2-D01D3E33E3C3}" destId="{508658D7-E889-4A86-91DF-47540DA4D8E6}" srcOrd="2" destOrd="0" parTransId="{3559DEC9-D32A-4650-A5C0-45C3F4F5FF2D}" sibTransId="{B00F9772-1418-4356-B6F2-A5E2CB08E68F}"/>
    <dgm:cxn modelId="{6A8C4D24-F122-404C-84C9-41586AD228FE}" type="presOf" srcId="{508658D7-E889-4A86-91DF-47540DA4D8E6}" destId="{DA29B5B4-43DC-475B-A2ED-2E9715FC919B}" srcOrd="0" destOrd="0" presId="urn:microsoft.com/office/officeart/2005/8/layout/cycle6"/>
    <dgm:cxn modelId="{77BFAC2C-7E70-4297-BD70-825FBC1C825D}" type="presOf" srcId="{45B98191-BC4F-4F23-A2C2-28C874203CD6}" destId="{96135EF4-3645-4F29-96B8-1534A69B738B}" srcOrd="0" destOrd="0" presId="urn:microsoft.com/office/officeart/2005/8/layout/cycle6"/>
    <dgm:cxn modelId="{E8A73735-8479-4CB9-93DF-AEA8D0A61DE6}" type="presOf" srcId="{EA4CA873-ADA4-4948-A732-361550A860AC}" destId="{C6065E1C-F4C8-46B3-AB56-4A0B3DFB674B}" srcOrd="0" destOrd="0" presId="urn:microsoft.com/office/officeart/2005/8/layout/cycle6"/>
    <dgm:cxn modelId="{DBF4E261-7F10-4841-9B8A-211F71402029}" srcId="{4040B1F3-981C-4C3A-92B2-D01D3E33E3C3}" destId="{BF65999D-415D-43EE-9B4D-1BBA9C84EE0E}" srcOrd="1" destOrd="0" parTransId="{E4627CEC-49F0-4F5B-A22E-0E202C1E42DF}" sibTransId="{EA4CA873-ADA4-4948-A732-361550A860AC}"/>
    <dgm:cxn modelId="{6E07D562-2E76-4748-B9B7-8D88E3818338}" srcId="{4040B1F3-981C-4C3A-92B2-D01D3E33E3C3}" destId="{2D95F53B-D386-4B67-A5EA-09FA4D3B9B9E}" srcOrd="0" destOrd="0" parTransId="{8B34C925-A26F-48F0-9248-EBAF50EACC88}" sibTransId="{45B98191-BC4F-4F23-A2C2-28C874203CD6}"/>
    <dgm:cxn modelId="{4E711369-C424-47F8-84D1-E946B11DEB8F}" type="presOf" srcId="{B00F9772-1418-4356-B6F2-A5E2CB08E68F}" destId="{5BED94BC-43B5-4E7C-B1EF-2F442276B0BD}" srcOrd="0" destOrd="0" presId="urn:microsoft.com/office/officeart/2005/8/layout/cycle6"/>
    <dgm:cxn modelId="{B0457AEF-DD23-4B6D-B298-CF3C1D8CEA71}" type="presOf" srcId="{BF65999D-415D-43EE-9B4D-1BBA9C84EE0E}" destId="{E64478C9-B0D4-4BBA-AE63-4E9D9EB9FBFA}" srcOrd="0" destOrd="0" presId="urn:microsoft.com/office/officeart/2005/8/layout/cycle6"/>
    <dgm:cxn modelId="{F12AADF5-125C-41C8-B17B-4B07F550D5F0}" type="presOf" srcId="{4040B1F3-981C-4C3A-92B2-D01D3E33E3C3}" destId="{7C8A36B1-11B9-43B6-BF90-254E9E55E007}" srcOrd="0" destOrd="0" presId="urn:microsoft.com/office/officeart/2005/8/layout/cycle6"/>
    <dgm:cxn modelId="{85FDD301-3287-4222-B3A2-50B84A2F8314}" type="presParOf" srcId="{7C8A36B1-11B9-43B6-BF90-254E9E55E007}" destId="{A4060CF5-1EA0-470C-9EA1-2AF101328C64}" srcOrd="0" destOrd="0" presId="urn:microsoft.com/office/officeart/2005/8/layout/cycle6"/>
    <dgm:cxn modelId="{D036EECC-C8C6-42A1-898E-F935D0A8779F}" type="presParOf" srcId="{7C8A36B1-11B9-43B6-BF90-254E9E55E007}" destId="{C75D35C0-EFC6-4E4E-A4F5-8E6D5D8A5FFD}" srcOrd="1" destOrd="0" presId="urn:microsoft.com/office/officeart/2005/8/layout/cycle6"/>
    <dgm:cxn modelId="{E86FF0D7-522E-4F5E-BC33-59BFC1DA376B}" type="presParOf" srcId="{7C8A36B1-11B9-43B6-BF90-254E9E55E007}" destId="{96135EF4-3645-4F29-96B8-1534A69B738B}" srcOrd="2" destOrd="0" presId="urn:microsoft.com/office/officeart/2005/8/layout/cycle6"/>
    <dgm:cxn modelId="{55F46C36-4AE1-4096-87F5-B43D40E33DA9}" type="presParOf" srcId="{7C8A36B1-11B9-43B6-BF90-254E9E55E007}" destId="{E64478C9-B0D4-4BBA-AE63-4E9D9EB9FBFA}" srcOrd="3" destOrd="0" presId="urn:microsoft.com/office/officeart/2005/8/layout/cycle6"/>
    <dgm:cxn modelId="{73AD6F1B-25DC-439F-84CB-E2AED0B95412}" type="presParOf" srcId="{7C8A36B1-11B9-43B6-BF90-254E9E55E007}" destId="{9028C76D-7FCF-496D-A199-572E3F2891C8}" srcOrd="4" destOrd="0" presId="urn:microsoft.com/office/officeart/2005/8/layout/cycle6"/>
    <dgm:cxn modelId="{B04B57BA-8015-46E9-AC6B-01FF0F296B2E}" type="presParOf" srcId="{7C8A36B1-11B9-43B6-BF90-254E9E55E007}" destId="{C6065E1C-F4C8-46B3-AB56-4A0B3DFB674B}" srcOrd="5" destOrd="0" presId="urn:microsoft.com/office/officeart/2005/8/layout/cycle6"/>
    <dgm:cxn modelId="{A605C183-C27E-4A9A-947A-D53F7E1A0605}" type="presParOf" srcId="{7C8A36B1-11B9-43B6-BF90-254E9E55E007}" destId="{DA29B5B4-43DC-475B-A2ED-2E9715FC919B}" srcOrd="6" destOrd="0" presId="urn:microsoft.com/office/officeart/2005/8/layout/cycle6"/>
    <dgm:cxn modelId="{4AB23211-EDB3-409C-9882-55EA39EC0C13}" type="presParOf" srcId="{7C8A36B1-11B9-43B6-BF90-254E9E55E007}" destId="{0630B030-3CFC-41DA-BD4C-70353268F387}" srcOrd="7" destOrd="0" presId="urn:microsoft.com/office/officeart/2005/8/layout/cycle6"/>
    <dgm:cxn modelId="{3C953688-590F-4E8F-8FBC-D2EB4FFB3C17}" type="presParOf" srcId="{7C8A36B1-11B9-43B6-BF90-254E9E55E007}" destId="{5BED94BC-43B5-4E7C-B1EF-2F442276B0BD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A3169B-528F-4C65-B2BE-D7D54A328F50}" type="doc">
      <dgm:prSet loTypeId="urn:microsoft.com/office/officeart/2005/8/layout/process2" loCatId="process" qsTypeId="urn:microsoft.com/office/officeart/2005/8/quickstyle/simple2" qsCatId="simple" csTypeId="urn:microsoft.com/office/officeart/2005/8/colors/accent2_3" csCatId="accent2" phldr="1"/>
      <dgm:spPr/>
    </dgm:pt>
    <dgm:pt modelId="{73E646A7-9041-4106-8C84-44C7076E95FA}">
      <dgm:prSet phldrT="[Testo]"/>
      <dgm:spPr/>
      <dgm:t>
        <a:bodyPr/>
        <a:lstStyle/>
        <a:p>
          <a:r>
            <a:rPr lang="it-IT" dirty="0"/>
            <a:t>CNL </a:t>
          </a:r>
          <a:r>
            <a:rPr lang="it-IT" dirty="0" err="1"/>
            <a:t>initial</a:t>
          </a:r>
          <a:r>
            <a:rPr lang="it-IT" dirty="0"/>
            <a:t> </a:t>
          </a:r>
          <a:r>
            <a:rPr lang="it-IT" dirty="0" err="1"/>
            <a:t>equilibrium</a:t>
          </a:r>
          <a:endParaRPr lang="it-IT" dirty="0"/>
        </a:p>
      </dgm:t>
    </dgm:pt>
    <dgm:pt modelId="{C9C57820-272A-4500-BE88-8E654F53F9AD}" type="parTrans" cxnId="{FF5DF9B4-C722-4E96-95F9-77A0F4FA7ECE}">
      <dgm:prSet/>
      <dgm:spPr/>
      <dgm:t>
        <a:bodyPr/>
        <a:lstStyle/>
        <a:p>
          <a:endParaRPr lang="it-IT"/>
        </a:p>
      </dgm:t>
    </dgm:pt>
    <dgm:pt modelId="{D40D8F5F-1A7C-423E-9DBC-C571170BBFC1}" type="sibTrans" cxnId="{FF5DF9B4-C722-4E96-95F9-77A0F4FA7ECE}">
      <dgm:prSet/>
      <dgm:spPr/>
      <dgm:t>
        <a:bodyPr/>
        <a:lstStyle/>
        <a:p>
          <a:endParaRPr lang="it-IT"/>
        </a:p>
      </dgm:t>
    </dgm:pt>
    <dgm:pt modelId="{A6C8D9EE-BAE1-428F-AC1B-419475E484F0}">
      <dgm:prSet phldrT="[Testo]"/>
      <dgm:spPr/>
      <dgm:t>
        <a:bodyPr/>
        <a:lstStyle/>
        <a:p>
          <a:r>
            <a:rPr lang="it-IT" dirty="0"/>
            <a:t>METIS </a:t>
          </a:r>
          <a:r>
            <a:rPr lang="it-IT" dirty="0" err="1"/>
            <a:t>initial</a:t>
          </a:r>
          <a:r>
            <a:rPr lang="it-IT" dirty="0"/>
            <a:t> </a:t>
          </a:r>
          <a:r>
            <a:rPr lang="it-IT" dirty="0" err="1"/>
            <a:t>equilibrium</a:t>
          </a:r>
          <a:endParaRPr lang="it-IT" dirty="0"/>
        </a:p>
      </dgm:t>
    </dgm:pt>
    <dgm:pt modelId="{CCF6BE2B-0A78-4FE4-84D0-CC8FBB2DEB60}" type="parTrans" cxnId="{033C8EF5-1FD8-4808-807F-B23A096C266E}">
      <dgm:prSet/>
      <dgm:spPr/>
      <dgm:t>
        <a:bodyPr/>
        <a:lstStyle/>
        <a:p>
          <a:endParaRPr lang="it-IT"/>
        </a:p>
      </dgm:t>
    </dgm:pt>
    <dgm:pt modelId="{3E3B592E-6000-4303-9D89-560EAE3F54B9}" type="sibTrans" cxnId="{033C8EF5-1FD8-4808-807F-B23A096C266E}">
      <dgm:prSet/>
      <dgm:spPr/>
      <dgm:t>
        <a:bodyPr/>
        <a:lstStyle/>
        <a:p>
          <a:endParaRPr lang="it-IT"/>
        </a:p>
      </dgm:t>
    </dgm:pt>
    <dgm:pt modelId="{FA559D71-FDE8-42D6-9822-E541B7314DC3}" type="pres">
      <dgm:prSet presAssocID="{B4A3169B-528F-4C65-B2BE-D7D54A328F50}" presName="linearFlow" presStyleCnt="0">
        <dgm:presLayoutVars>
          <dgm:resizeHandles val="exact"/>
        </dgm:presLayoutVars>
      </dgm:prSet>
      <dgm:spPr/>
    </dgm:pt>
    <dgm:pt modelId="{AE841B65-BF3A-44AC-9101-BDDE4F8D7DA5}" type="pres">
      <dgm:prSet presAssocID="{73E646A7-9041-4106-8C84-44C7076E95FA}" presName="node" presStyleLbl="node1" presStyleIdx="0" presStyleCnt="2" custLinFactX="-34097" custLinFactY="36950" custLinFactNeighborX="-100000" custLinFactNeighborY="100000">
        <dgm:presLayoutVars>
          <dgm:bulletEnabled val="1"/>
        </dgm:presLayoutVars>
      </dgm:prSet>
      <dgm:spPr/>
    </dgm:pt>
    <dgm:pt modelId="{69D05CD0-5CAF-4003-8461-50662302E756}" type="pres">
      <dgm:prSet presAssocID="{D40D8F5F-1A7C-423E-9DBC-C571170BBFC1}" presName="sibTrans" presStyleLbl="sibTrans2D1" presStyleIdx="0" presStyleCnt="1" custScaleY="42821"/>
      <dgm:spPr/>
    </dgm:pt>
    <dgm:pt modelId="{F5B38DC0-4836-4C5D-A078-B42F7D5CB50D}" type="pres">
      <dgm:prSet presAssocID="{D40D8F5F-1A7C-423E-9DBC-C571170BBFC1}" presName="connectorText" presStyleLbl="sibTrans2D1" presStyleIdx="0" presStyleCnt="1"/>
      <dgm:spPr/>
    </dgm:pt>
    <dgm:pt modelId="{63A4D96B-5849-415B-B0E7-1386BFAF82E2}" type="pres">
      <dgm:prSet presAssocID="{A6C8D9EE-BAE1-428F-AC1B-419475E484F0}" presName="node" presStyleLbl="node1" presStyleIdx="1" presStyleCnt="2" custLinFactNeighborX="57183" custLinFactNeighborY="4359">
        <dgm:presLayoutVars>
          <dgm:bulletEnabled val="1"/>
        </dgm:presLayoutVars>
      </dgm:prSet>
      <dgm:spPr/>
    </dgm:pt>
  </dgm:ptLst>
  <dgm:cxnLst>
    <dgm:cxn modelId="{DDD60F71-EA1A-4BC7-A89E-077AA35F34E9}" type="presOf" srcId="{73E646A7-9041-4106-8C84-44C7076E95FA}" destId="{AE841B65-BF3A-44AC-9101-BDDE4F8D7DA5}" srcOrd="0" destOrd="0" presId="urn:microsoft.com/office/officeart/2005/8/layout/process2"/>
    <dgm:cxn modelId="{BF91B773-9500-4EFC-9808-1842246BE7FC}" type="presOf" srcId="{D40D8F5F-1A7C-423E-9DBC-C571170BBFC1}" destId="{69D05CD0-5CAF-4003-8461-50662302E756}" srcOrd="0" destOrd="0" presId="urn:microsoft.com/office/officeart/2005/8/layout/process2"/>
    <dgm:cxn modelId="{F8B99855-6F6D-4CB3-86C0-5A488B4EAC2B}" type="presOf" srcId="{B4A3169B-528F-4C65-B2BE-D7D54A328F50}" destId="{FA559D71-FDE8-42D6-9822-E541B7314DC3}" srcOrd="0" destOrd="0" presId="urn:microsoft.com/office/officeart/2005/8/layout/process2"/>
    <dgm:cxn modelId="{E7E6077F-F46D-4661-BFC5-D527788B43B6}" type="presOf" srcId="{A6C8D9EE-BAE1-428F-AC1B-419475E484F0}" destId="{63A4D96B-5849-415B-B0E7-1386BFAF82E2}" srcOrd="0" destOrd="0" presId="urn:microsoft.com/office/officeart/2005/8/layout/process2"/>
    <dgm:cxn modelId="{FF5DF9B4-C722-4E96-95F9-77A0F4FA7ECE}" srcId="{B4A3169B-528F-4C65-B2BE-D7D54A328F50}" destId="{73E646A7-9041-4106-8C84-44C7076E95FA}" srcOrd="0" destOrd="0" parTransId="{C9C57820-272A-4500-BE88-8E654F53F9AD}" sibTransId="{D40D8F5F-1A7C-423E-9DBC-C571170BBFC1}"/>
    <dgm:cxn modelId="{033C8EF5-1FD8-4808-807F-B23A096C266E}" srcId="{B4A3169B-528F-4C65-B2BE-D7D54A328F50}" destId="{A6C8D9EE-BAE1-428F-AC1B-419475E484F0}" srcOrd="1" destOrd="0" parTransId="{CCF6BE2B-0A78-4FE4-84D0-CC8FBB2DEB60}" sibTransId="{3E3B592E-6000-4303-9D89-560EAE3F54B9}"/>
    <dgm:cxn modelId="{9733FCFA-E164-47E5-A48E-84DCAC6AD217}" type="presOf" srcId="{D40D8F5F-1A7C-423E-9DBC-C571170BBFC1}" destId="{F5B38DC0-4836-4C5D-A078-B42F7D5CB50D}" srcOrd="1" destOrd="0" presId="urn:microsoft.com/office/officeart/2005/8/layout/process2"/>
    <dgm:cxn modelId="{310CA9BD-3F10-4C40-B451-C32DD3A5F084}" type="presParOf" srcId="{FA559D71-FDE8-42D6-9822-E541B7314DC3}" destId="{AE841B65-BF3A-44AC-9101-BDDE4F8D7DA5}" srcOrd="0" destOrd="0" presId="urn:microsoft.com/office/officeart/2005/8/layout/process2"/>
    <dgm:cxn modelId="{C6C97D72-DAC0-47F0-8506-7BF8C77572F7}" type="presParOf" srcId="{FA559D71-FDE8-42D6-9822-E541B7314DC3}" destId="{69D05CD0-5CAF-4003-8461-50662302E756}" srcOrd="1" destOrd="0" presId="urn:microsoft.com/office/officeart/2005/8/layout/process2"/>
    <dgm:cxn modelId="{E14025BE-D19E-4507-8807-94AEC77AD45D}" type="presParOf" srcId="{69D05CD0-5CAF-4003-8461-50662302E756}" destId="{F5B38DC0-4836-4C5D-A078-B42F7D5CB50D}" srcOrd="0" destOrd="0" presId="urn:microsoft.com/office/officeart/2005/8/layout/process2"/>
    <dgm:cxn modelId="{3970E1ED-787E-4ECE-BBDB-79511C60A904}" type="presParOf" srcId="{FA559D71-FDE8-42D6-9822-E541B7314DC3}" destId="{63A4D96B-5849-415B-B0E7-1386BFAF82E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60CF5-1EA0-470C-9EA1-2AF101328C64}">
      <dsp:nvSpPr>
        <dsp:cNvPr id="0" name=""/>
        <dsp:cNvSpPr/>
      </dsp:nvSpPr>
      <dsp:spPr>
        <a:xfrm>
          <a:off x="2116335" y="1372"/>
          <a:ext cx="1863328" cy="1211163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 err="1"/>
            <a:t>Shape</a:t>
          </a:r>
          <a:r>
            <a:rPr lang="it-IT" sz="2100" kern="1200" dirty="0"/>
            <a:t>, Plasma </a:t>
          </a:r>
          <a:r>
            <a:rPr lang="it-IT" sz="2100" kern="1200" dirty="0" err="1"/>
            <a:t>current</a:t>
          </a:r>
          <a:r>
            <a:rPr lang="it-IT" sz="2100" kern="1200" dirty="0"/>
            <a:t> and VS control</a:t>
          </a:r>
        </a:p>
      </dsp:txBody>
      <dsp:txXfrm>
        <a:off x="2175459" y="60496"/>
        <a:ext cx="1745080" cy="1092915"/>
      </dsp:txXfrm>
    </dsp:sp>
    <dsp:sp modelId="{96135EF4-3645-4F29-96B8-1534A69B738B}">
      <dsp:nvSpPr>
        <dsp:cNvPr id="0" name=""/>
        <dsp:cNvSpPr/>
      </dsp:nvSpPr>
      <dsp:spPr>
        <a:xfrm>
          <a:off x="143196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2561250" y="305256"/>
              </a:moveTo>
              <a:arcTo wR="1616036" hR="1616036" stAng="18347740" swAng="3648625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4478C9-B0D4-4BBA-AE63-4E9D9EB9FBFA}">
      <dsp:nvSpPr>
        <dsp:cNvPr id="0" name=""/>
        <dsp:cNvSpPr/>
      </dsp:nvSpPr>
      <dsp:spPr>
        <a:xfrm>
          <a:off x="3515864" y="2425427"/>
          <a:ext cx="1863328" cy="1211163"/>
        </a:xfrm>
        <a:prstGeom prst="roundRect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Update CNL </a:t>
          </a:r>
          <a:r>
            <a:rPr lang="it-IT" sz="2100" kern="1200" dirty="0" err="1"/>
            <a:t>equilibrium</a:t>
          </a:r>
          <a:endParaRPr lang="it-IT" sz="2100" kern="1200" dirty="0"/>
        </a:p>
      </dsp:txBody>
      <dsp:txXfrm>
        <a:off x="3574988" y="2484551"/>
        <a:ext cx="1745080" cy="1092915"/>
      </dsp:txXfrm>
    </dsp:sp>
    <dsp:sp modelId="{C6065E1C-F4C8-46B3-AB56-4A0B3DFB674B}">
      <dsp:nvSpPr>
        <dsp:cNvPr id="0" name=""/>
        <dsp:cNvSpPr/>
      </dsp:nvSpPr>
      <dsp:spPr>
        <a:xfrm>
          <a:off x="143196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2385440" y="3037160"/>
              </a:moveTo>
              <a:arcTo wR="1616036" hR="1616036" stAng="3694120" swAng="3411761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5364"/>
              <a:lumOff val="129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29B5B4-43DC-475B-A2ED-2E9715FC919B}">
      <dsp:nvSpPr>
        <dsp:cNvPr id="0" name=""/>
        <dsp:cNvSpPr/>
      </dsp:nvSpPr>
      <dsp:spPr>
        <a:xfrm>
          <a:off x="716807" y="2425427"/>
          <a:ext cx="1863328" cy="1211163"/>
        </a:xfrm>
        <a:prstGeom prst="round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Update METIS </a:t>
          </a:r>
          <a:r>
            <a:rPr lang="it-IT" sz="2100" kern="1200" dirty="0" err="1"/>
            <a:t>equilibrium</a:t>
          </a:r>
          <a:endParaRPr lang="it-IT" sz="2100" kern="1200" dirty="0"/>
        </a:p>
      </dsp:txBody>
      <dsp:txXfrm>
        <a:off x="775931" y="2484551"/>
        <a:ext cx="1745080" cy="1092915"/>
      </dsp:txXfrm>
    </dsp:sp>
    <dsp:sp modelId="{5BED94BC-43B5-4E7C-B1EF-2F442276B0BD}">
      <dsp:nvSpPr>
        <dsp:cNvPr id="0" name=""/>
        <dsp:cNvSpPr/>
      </dsp:nvSpPr>
      <dsp:spPr>
        <a:xfrm>
          <a:off x="143196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10729" y="1801950"/>
              </a:moveTo>
              <a:arcTo wR="1616036" hR="1616036" stAng="10403635" swAng="3648625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10729"/>
              <a:lumOff val="259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41B65-BF3A-44AC-9101-BDDE4F8D7DA5}">
      <dsp:nvSpPr>
        <dsp:cNvPr id="0" name=""/>
        <dsp:cNvSpPr/>
      </dsp:nvSpPr>
      <dsp:spPr>
        <a:xfrm>
          <a:off x="0" y="1305822"/>
          <a:ext cx="1566349" cy="870193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CNL </a:t>
          </a:r>
          <a:r>
            <a:rPr lang="it-IT" sz="1900" kern="1200" dirty="0" err="1"/>
            <a:t>initial</a:t>
          </a:r>
          <a:r>
            <a:rPr lang="it-IT" sz="1900" kern="1200" dirty="0"/>
            <a:t> </a:t>
          </a:r>
          <a:r>
            <a:rPr lang="it-IT" sz="1900" kern="1200" dirty="0" err="1"/>
            <a:t>equilibrium</a:t>
          </a:r>
          <a:endParaRPr lang="it-IT" sz="1900" kern="1200" dirty="0"/>
        </a:p>
      </dsp:txBody>
      <dsp:txXfrm>
        <a:off x="25487" y="1331309"/>
        <a:ext cx="1515375" cy="819219"/>
      </dsp:txXfrm>
    </dsp:sp>
    <dsp:sp modelId="{69D05CD0-5CAF-4003-8461-50662302E756}">
      <dsp:nvSpPr>
        <dsp:cNvPr id="0" name=""/>
        <dsp:cNvSpPr/>
      </dsp:nvSpPr>
      <dsp:spPr>
        <a:xfrm>
          <a:off x="1708244" y="1657078"/>
          <a:ext cx="851371" cy="1676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700" kern="1200"/>
        </a:p>
      </dsp:txBody>
      <dsp:txXfrm>
        <a:off x="1708244" y="1690614"/>
        <a:ext cx="801067" cy="100609"/>
      </dsp:txXfrm>
    </dsp:sp>
    <dsp:sp modelId="{63A4D96B-5849-415B-B0E7-1386BFAF82E2}">
      <dsp:nvSpPr>
        <dsp:cNvPr id="0" name=""/>
        <dsp:cNvSpPr/>
      </dsp:nvSpPr>
      <dsp:spPr>
        <a:xfrm>
          <a:off x="2701510" y="1305822"/>
          <a:ext cx="1566349" cy="870193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METIS </a:t>
          </a:r>
          <a:r>
            <a:rPr lang="it-IT" sz="1900" kern="1200" dirty="0" err="1"/>
            <a:t>initial</a:t>
          </a:r>
          <a:r>
            <a:rPr lang="it-IT" sz="1900" kern="1200" dirty="0"/>
            <a:t> </a:t>
          </a:r>
          <a:r>
            <a:rPr lang="it-IT" sz="1900" kern="1200" dirty="0" err="1"/>
            <a:t>equilibrium</a:t>
          </a:r>
          <a:endParaRPr lang="it-IT" sz="1900" kern="1200" dirty="0"/>
        </a:p>
      </dsp:txBody>
      <dsp:txXfrm>
        <a:off x="2726997" y="1331309"/>
        <a:ext cx="1515375" cy="819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A7479-1F66-4B2F-B61A-C8741CAB5272}" type="datetimeFigureOut">
              <a:rPr lang="it-IT" smtClean="0"/>
              <a:t>06/09/2022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8DE6F-261B-45AA-8388-A0ACA0F12A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1564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>
            <a:extLst>
              <a:ext uri="{FF2B5EF4-FFF2-40B4-BE49-F238E27FC236}">
                <a16:creationId xmlns:a16="http://schemas.microsoft.com/office/drawing/2014/main" id="{2AA5CE4A-BFEC-49AC-A339-87E8489C18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Segnaposto note 2">
            <a:extLst>
              <a:ext uri="{FF2B5EF4-FFF2-40B4-BE49-F238E27FC236}">
                <a16:creationId xmlns:a16="http://schemas.microsoft.com/office/drawing/2014/main" id="{05CE6A4E-5BDC-4746-A515-93A30BCB2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23556" name="Segnaposto numero diapositiva 3">
            <a:extLst>
              <a:ext uri="{FF2B5EF4-FFF2-40B4-BE49-F238E27FC236}">
                <a16:creationId xmlns:a16="http://schemas.microsoft.com/office/drawing/2014/main" id="{8C2181D4-D84F-4AE1-9BF9-66D77D1299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20AA4D-6627-4FD5-9A77-956E8400B110}" type="slidenum">
              <a:rPr lang="it-IT" altLang="it-IT" sz="1400" smtClean="0"/>
              <a:pPr/>
              <a:t>6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299914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immagine diapositiva 1">
            <a:extLst>
              <a:ext uri="{FF2B5EF4-FFF2-40B4-BE49-F238E27FC236}">
                <a16:creationId xmlns:a16="http://schemas.microsoft.com/office/drawing/2014/main" id="{75D0963A-4F7F-4049-9717-68C1F33196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Segnaposto note 2">
            <a:extLst>
              <a:ext uri="{FF2B5EF4-FFF2-40B4-BE49-F238E27FC236}">
                <a16:creationId xmlns:a16="http://schemas.microsoft.com/office/drawing/2014/main" id="{5C727435-6725-4AB4-96DF-63AD080C0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25604" name="Segnaposto numero diapositiva 3">
            <a:extLst>
              <a:ext uri="{FF2B5EF4-FFF2-40B4-BE49-F238E27FC236}">
                <a16:creationId xmlns:a16="http://schemas.microsoft.com/office/drawing/2014/main" id="{F8F72509-C812-49A1-857E-7D3AB1B693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2160E87-5DCB-42D6-8899-E968F7A07421}" type="slidenum">
              <a:rPr lang="it-IT" altLang="it-IT" sz="1400" smtClean="0"/>
              <a:pPr/>
              <a:t>7</a:t>
            </a:fld>
            <a:endParaRPr lang="it-IT" altLang="it-IT"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>
            <a:extLst>
              <a:ext uri="{FF2B5EF4-FFF2-40B4-BE49-F238E27FC236}">
                <a16:creationId xmlns:a16="http://schemas.microsoft.com/office/drawing/2014/main" id="{0E3EC21E-34EE-E5C8-D56C-2871BE6138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Segnaposto note 2">
            <a:extLst>
              <a:ext uri="{FF2B5EF4-FFF2-40B4-BE49-F238E27FC236}">
                <a16:creationId xmlns:a16="http://schemas.microsoft.com/office/drawing/2014/main" id="{BAFB10E7-6124-6823-6376-85C1E2CFD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34820" name="Segnaposto numero diapositiva 3">
            <a:extLst>
              <a:ext uri="{FF2B5EF4-FFF2-40B4-BE49-F238E27FC236}">
                <a16:creationId xmlns:a16="http://schemas.microsoft.com/office/drawing/2014/main" id="{F9C59602-8295-5B10-E775-9CEB1EC300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4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9CC4CF8-564F-4BF8-B2B5-276E146C1C03}" type="slidenum">
              <a:rPr lang="it-IT" altLang="it-IT" sz="1400"/>
              <a:pPr/>
              <a:t>9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2213547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4417A4-045B-476A-90AC-B7127406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8138" y="6477000"/>
            <a:ext cx="273367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115880-FDF5-428A-AC70-88F77D853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72191" y="6477006"/>
            <a:ext cx="3024187" cy="238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0AF2A0-072E-468C-80E5-BFB3CAB5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29375" y="64770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993FD21-B358-4163-82A7-AF337841902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0531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C25D54-D818-4876-A880-8C91A47106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38138" y="6477000"/>
            <a:ext cx="273367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86BCA6-6F15-4F5B-BB74-CC8CCD9B65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72191" y="6477006"/>
            <a:ext cx="3024187" cy="238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DDF140-F94A-4E87-84C7-E6A07DF13F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29375" y="64770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48A138E-D4A4-49C4-B7B8-996ADF6FC78B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802884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940DF1-9467-4F76-9476-B33EF4EA4D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38138" y="6477000"/>
            <a:ext cx="273367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08B3A0-69A7-4FE5-A69D-FB4A8D62F7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72191" y="6477006"/>
            <a:ext cx="3024187" cy="238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E8B195-BEDB-4AE6-83F2-7C9134DBEF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29375" y="64770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7C61CFC-4F69-4130-B14D-9933FF01FE6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987064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A7480F-8E5A-46C8-9FC0-5652EE517F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38138" y="6477000"/>
            <a:ext cx="273367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D6523-B321-40BA-A3F0-396C54C46E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72191" y="6477006"/>
            <a:ext cx="3024187" cy="238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4B655-3E9D-46BC-91D1-451F85B316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29375" y="64770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DC7AE82-24B6-4C53-BC68-BF6D56718C75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422875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0BCE678-90AC-45B9-A493-10260D00F4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38138" y="6477000"/>
            <a:ext cx="273367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06A024A-6AEB-4D62-B355-CA2864A47C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72191" y="6477006"/>
            <a:ext cx="3024187" cy="238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014F593-9A2E-4F38-9C09-42F7A2C1C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29375" y="64770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2C79171-58E3-4311-B996-A1C27ECCAB80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77231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3EDBFBB-3B7F-4E54-BFA2-256BA95327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38138" y="6477000"/>
            <a:ext cx="273367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AF3953E-8713-4D0C-8292-E0DA91EC2F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72191" y="6477006"/>
            <a:ext cx="3024187" cy="238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CD1EE7E-147C-4B09-95F6-440F654B7C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29375" y="64770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C327326-9EFF-4EC7-9391-61CCFBE8BBC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594526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1" t="476" r="10161" b="28351"/>
          <a:stretch/>
        </p:blipFill>
        <p:spPr>
          <a:xfrm>
            <a:off x="0" y="0"/>
            <a:ext cx="9144000" cy="54490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2625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165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9" y="5691689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5661248"/>
            <a:ext cx="316835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4" y="40252902"/>
            <a:ext cx="9924896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1288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1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4" y="40405302"/>
            <a:ext cx="9924896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1288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1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4" y="40557702"/>
            <a:ext cx="9924896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1288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1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4" y="40710102"/>
            <a:ext cx="9924896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1288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1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8" name="Bild 7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832319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2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8F4A9F-328A-4E24-BA5F-4460BC0519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38138" y="6477000"/>
            <a:ext cx="273367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3E99BA-F2B4-4AF7-9B4B-BB669E2F00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72191" y="6477006"/>
            <a:ext cx="3024187" cy="238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92345C-D5FD-4C2D-9DDE-59B5A634FB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29375" y="64770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0491C46-00BB-4029-BCB4-F249128A0B7B}" type="slidenum">
              <a:rPr lang="en-US" altLang="it-IT"/>
              <a:pPr>
                <a:defRPr/>
              </a:pPr>
              <a:t>‹N›</a:t>
            </a:fld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261796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350"/>
            </a:lvl2pPr>
            <a:lvl3pPr marL="685783" indent="0">
              <a:buNone/>
              <a:defRPr sz="1200"/>
            </a:lvl3pPr>
            <a:lvl4pPr marL="1028675" indent="0">
              <a:buNone/>
              <a:defRPr sz="1050"/>
            </a:lvl4pPr>
            <a:lvl5pPr marL="1371566" indent="0">
              <a:buNone/>
              <a:defRPr sz="1050"/>
            </a:lvl5pPr>
            <a:lvl6pPr marL="1714457" indent="0">
              <a:buNone/>
              <a:defRPr sz="1050"/>
            </a:lvl6pPr>
            <a:lvl7pPr marL="2057348" indent="0">
              <a:buNone/>
              <a:defRPr sz="1050"/>
            </a:lvl7pPr>
            <a:lvl8pPr marL="2400240" indent="0">
              <a:buNone/>
              <a:defRPr sz="1050"/>
            </a:lvl8pPr>
            <a:lvl9pPr marL="2743132" indent="0">
              <a:buNone/>
              <a:defRPr sz="10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8F2D73-E402-4FD0-B557-E57BFDD0B9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38138" y="6477000"/>
            <a:ext cx="273367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7D3749-4F0D-4EFF-B9B8-7DBBEC22E7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72191" y="6477006"/>
            <a:ext cx="3024187" cy="238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057F10-38FE-4046-B623-15230012B2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29375" y="64770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62E8E9E-B4D2-4348-8C92-67E0155DFF7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14674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BB076-2C60-48B7-BBC3-1850D61941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38138" y="6477000"/>
            <a:ext cx="273367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53F922-FFC5-487F-BEE9-9066E3C841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72191" y="6477006"/>
            <a:ext cx="3024187" cy="238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C24F7-D449-4623-A221-2C66734BA6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29375" y="64770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CFC8802-89AE-4C49-88D6-776B9578C790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87688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0292BBD-E9F0-4CA1-A84C-A8F49305CB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38138" y="6477000"/>
            <a:ext cx="273367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A8C372-5684-4FC6-8667-C5A3014058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72191" y="6477006"/>
            <a:ext cx="3024187" cy="238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FA0E07E-C005-477A-AB9A-7EF34970BD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29375" y="64770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2D9D038-5B64-4BEC-B7DD-3B88049979D8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09660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B88FF30-427D-4F4D-B402-40B71DC6B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38138" y="6477000"/>
            <a:ext cx="273367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ADC82C7-1EF7-4B38-BB9D-4E53272587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72191" y="6477006"/>
            <a:ext cx="3024187" cy="238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8667329-8105-4C05-AB2C-87F1438F0C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29375" y="64770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873BE6D-D6F6-44F3-A7B1-3F11064FB2B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37058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826E61A-BF8A-41CF-8F04-6D4BF89014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38138" y="6477000"/>
            <a:ext cx="273367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1EC329C-3E20-4054-AD2D-96079E3C59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72191" y="6477006"/>
            <a:ext cx="3024187" cy="238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139BE69-6E07-4933-98EE-3F9228BDAC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29375" y="64770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6CF2C96-3071-40A4-B718-D92E7CF92CE1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62042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4C45F-D470-4033-A512-20BE74D846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38138" y="6477000"/>
            <a:ext cx="273367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CB5FAC-17B9-4026-872E-A373E27C4E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72191" y="6477006"/>
            <a:ext cx="3024187" cy="238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0E85F-35BD-4152-A8AC-D260410C45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29375" y="64770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B221CFD-52AF-4188-91B9-773D6F9F6C53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72982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BB51B9-18BF-4278-B616-36CBF50CD6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38138" y="6477000"/>
            <a:ext cx="2733675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39F7-BEF3-4336-AAF6-43CD5D885F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072191" y="6477006"/>
            <a:ext cx="3024187" cy="238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65C6C-305E-49F6-B4B7-2C1DDA608C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29375" y="64770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E80B289-509F-40FF-8A47-B8CFFA60898A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43458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europa.eu.int/comm/research/fusion/assoc.html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F212127-851C-436B-9AEC-5E20A1C8D1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F54579C-DFC7-4A77-8079-7306D52ACB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1028" name="AutoShape 20" descr="EURATOM-Associations website">
            <a:hlinkClick r:id="rId17"/>
            <a:extLst>
              <a:ext uri="{FF2B5EF4-FFF2-40B4-BE49-F238E27FC236}">
                <a16:creationId xmlns:a16="http://schemas.microsoft.com/office/drawing/2014/main" id="{522DECFA-E7FB-408E-89B8-0C13A1E808CF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840166" y="3224213"/>
            <a:ext cx="1463675" cy="4111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it-IT" altLang="it-IT" sz="1800"/>
          </a:p>
        </p:txBody>
      </p:sp>
      <p:sp>
        <p:nvSpPr>
          <p:cNvPr id="1029" name="Rectangle 12">
            <a:extLst>
              <a:ext uri="{FF2B5EF4-FFF2-40B4-BE49-F238E27FC236}">
                <a16:creationId xmlns:a16="http://schemas.microsoft.com/office/drawing/2014/main" id="{591DDBB7-C72D-49C9-80C5-15ADCC4D67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65888"/>
            <a:ext cx="9144000" cy="889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it-IT" altLang="it-IT" sz="1800"/>
          </a:p>
        </p:txBody>
      </p:sp>
      <p:pic>
        <p:nvPicPr>
          <p:cNvPr id="1030" name="Picture 17">
            <a:extLst>
              <a:ext uri="{FF2B5EF4-FFF2-40B4-BE49-F238E27FC236}">
                <a16:creationId xmlns:a16="http://schemas.microsoft.com/office/drawing/2014/main" id="{D1CC5AA2-D679-41C3-B4E4-2D7992FAF1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"/>
            <a:ext cx="514350" cy="504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A91D1E07-256D-4703-A017-211D7747FC8B}"/>
              </a:ext>
            </a:extLst>
          </p:cNvPr>
          <p:cNvGraphicFramePr>
            <a:graphicFrameLocks noGrp="1"/>
          </p:cNvGraphicFramePr>
          <p:nvPr/>
        </p:nvGraphicFramePr>
        <p:xfrm>
          <a:off x="509589" y="0"/>
          <a:ext cx="2062162" cy="304800"/>
        </p:xfrm>
        <a:graphic>
          <a:graphicData uri="http://schemas.openxmlformats.org/drawingml/2006/table">
            <a:tbl>
              <a:tblPr/>
              <a:tblGrid>
                <a:gridCol w="206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2000" i="1" dirty="0">
                          <a:solidFill>
                            <a:srgbClr val="000080"/>
                          </a:solidFill>
                          <a:latin typeface="Arial Black"/>
                          <a:ea typeface="SimSun"/>
                          <a:cs typeface="Arial"/>
                        </a:rPr>
                        <a:t>C R E A T E</a:t>
                      </a:r>
                      <a:endParaRPr lang="it-IT" sz="2000" dirty="0">
                        <a:latin typeface="Palatino"/>
                        <a:ea typeface="SimSun"/>
                        <a:cs typeface="New York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34" name="Rectangle 12">
            <a:extLst>
              <a:ext uri="{FF2B5EF4-FFF2-40B4-BE49-F238E27FC236}">
                <a16:creationId xmlns:a16="http://schemas.microsoft.com/office/drawing/2014/main" id="{A35DDDD9-6CF6-4A5F-98C4-9F90A5D480C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31136" y="188919"/>
            <a:ext cx="5220589" cy="114293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it-IT" altLang="it-IT" sz="1800"/>
          </a:p>
        </p:txBody>
      </p:sp>
      <p:pic>
        <p:nvPicPr>
          <p:cNvPr id="2" name="Picture 12" descr="Risultati immagini per Eurofusion">
            <a:extLst>
              <a:ext uri="{FF2B5EF4-FFF2-40B4-BE49-F238E27FC236}">
                <a16:creationId xmlns:a16="http://schemas.microsoft.com/office/drawing/2014/main" id="{22EA0C14-DA34-45AD-883C-9C65B30EC0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41" y="44450"/>
            <a:ext cx="15954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8644179-D60B-FC93-8953-1AFBC405EF48}"/>
              </a:ext>
            </a:extLst>
          </p:cNvPr>
          <p:cNvSpPr txBox="1"/>
          <p:nvPr userDrawn="1"/>
        </p:nvSpPr>
        <p:spPr>
          <a:xfrm>
            <a:off x="228600" y="6528810"/>
            <a:ext cx="6510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9th WPSA Project Planning Meeting, 5-9 </a:t>
            </a:r>
            <a:r>
              <a:rPr lang="it-IT" sz="1600" i="1" dirty="0" err="1"/>
              <a:t>September</a:t>
            </a:r>
            <a:r>
              <a:rPr lang="it-IT" sz="1600" i="1" dirty="0"/>
              <a:t> 2022, Budapest</a:t>
            </a:r>
          </a:p>
        </p:txBody>
      </p:sp>
    </p:spTree>
    <p:extLst>
      <p:ext uri="{BB962C8B-B14F-4D97-AF65-F5344CB8AC3E}">
        <p14:creationId xmlns:p14="http://schemas.microsoft.com/office/powerpoint/2010/main" val="133224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5pPr>
      <a:lvl6pPr marL="342892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6pPr>
      <a:lvl7pPr marL="685783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7pPr>
      <a:lvl8pPr marL="1028675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8pPr>
      <a:lvl9pPr marL="1371566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03" indent="-171446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795" indent="-171446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686" indent="-171446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577" indent="-171446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Flight Simulator Development</a:t>
            </a:r>
            <a:br>
              <a:rPr lang="en-US" sz="2400" dirty="0"/>
            </a:br>
            <a:r>
              <a:rPr lang="en-US" sz="2400" dirty="0"/>
              <a:t>Integration of Magnetic Control into NICE/METIS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35" y="3916675"/>
            <a:ext cx="9200953" cy="1656183"/>
          </a:xfrm>
        </p:spPr>
        <p:txBody>
          <a:bodyPr>
            <a:normAutofit fontScale="40000" lnSpcReduction="20000"/>
          </a:bodyPr>
          <a:lstStyle/>
          <a:p>
            <a:r>
              <a:rPr lang="en-US" sz="3200" dirty="0"/>
              <a:t>Massimiliano Mattei</a:t>
            </a:r>
            <a:r>
              <a:rPr lang="en-US" sz="3200" baseline="30000" dirty="0"/>
              <a:t>1,2</a:t>
            </a:r>
            <a:r>
              <a:rPr lang="en-US" sz="3200" dirty="0"/>
              <a:t> </a:t>
            </a:r>
          </a:p>
          <a:p>
            <a:r>
              <a:rPr lang="en-US" sz="3200" dirty="0"/>
              <a:t>in collaboration with L. di Grazia</a:t>
            </a:r>
            <a:r>
              <a:rPr lang="en-US" sz="3200" baseline="30000" dirty="0"/>
              <a:t>1,3</a:t>
            </a:r>
            <a:r>
              <a:rPr lang="en-US" sz="3200" dirty="0"/>
              <a:t>, D. Frattolillo</a:t>
            </a:r>
            <a:r>
              <a:rPr lang="en-US" sz="3200" baseline="30000" dirty="0"/>
              <a:t>1,2</a:t>
            </a:r>
            <a:r>
              <a:rPr lang="en-US" sz="3200" dirty="0"/>
              <a:t>, A.Mele</a:t>
            </a:r>
            <a:r>
              <a:rPr lang="en-US" sz="3200" baseline="30000" dirty="0"/>
              <a:t>1,2</a:t>
            </a:r>
            <a:r>
              <a:rPr lang="en-US" sz="3200" dirty="0"/>
              <a:t>, G.DeTommasi</a:t>
            </a:r>
            <a:r>
              <a:rPr lang="en-US" sz="3200" baseline="30000" dirty="0"/>
              <a:t>1,2</a:t>
            </a:r>
            <a:r>
              <a:rPr lang="en-US" sz="3200" dirty="0"/>
              <a:t>,  </a:t>
            </a:r>
          </a:p>
          <a:p>
            <a:r>
              <a:rPr lang="en-US" sz="3200" dirty="0"/>
              <a:t>J.F. Artaud</a:t>
            </a:r>
            <a:r>
              <a:rPr lang="en-US" sz="3200" baseline="30000" dirty="0"/>
              <a:t>4</a:t>
            </a:r>
            <a:r>
              <a:rPr lang="en-US" sz="3200" dirty="0"/>
              <a:t>, E. Joffrin</a:t>
            </a:r>
            <a:r>
              <a:rPr lang="en-US" sz="3200" baseline="30000" dirty="0"/>
              <a:t>4 </a:t>
            </a:r>
            <a:r>
              <a:rPr lang="en-US" sz="3200" dirty="0"/>
              <a:t>, C. Boulbe</a:t>
            </a:r>
            <a:r>
              <a:rPr lang="en-US" sz="3200" baseline="30000" dirty="0"/>
              <a:t>5</a:t>
            </a:r>
            <a:r>
              <a:rPr lang="en-US" sz="3200" dirty="0"/>
              <a:t>, B. Faugeras</a:t>
            </a:r>
            <a:r>
              <a:rPr lang="en-US" sz="3200" baseline="30000" dirty="0"/>
              <a:t>5</a:t>
            </a:r>
            <a:r>
              <a:rPr lang="en-US" sz="3200" dirty="0"/>
              <a:t>, H. Heumann</a:t>
            </a:r>
            <a:r>
              <a:rPr lang="en-US" sz="3200" baseline="30000" dirty="0"/>
              <a:t>5</a:t>
            </a:r>
            <a:r>
              <a:rPr lang="en-US" sz="3200" dirty="0"/>
              <a:t>, and others</a:t>
            </a:r>
            <a:endParaRPr lang="en-US" sz="3200" baseline="30000" dirty="0"/>
          </a:p>
          <a:p>
            <a:endParaRPr lang="en-US" sz="3200" baseline="30000" dirty="0"/>
          </a:p>
          <a:p>
            <a:r>
              <a:rPr lang="en-US" sz="2500" b="0" baseline="30000" dirty="0"/>
              <a:t>1 </a:t>
            </a:r>
            <a:r>
              <a:rPr lang="en-US" sz="2500" b="0" dirty="0" err="1"/>
              <a:t>Consorzio</a:t>
            </a:r>
            <a:r>
              <a:rPr lang="en-US" sz="2500" b="0" dirty="0"/>
              <a:t> CREATE</a:t>
            </a:r>
          </a:p>
          <a:p>
            <a:r>
              <a:rPr lang="en-US" sz="2500" b="0" baseline="30000" dirty="0"/>
              <a:t>2 </a:t>
            </a:r>
            <a:r>
              <a:rPr lang="en-US" sz="2500" b="0" dirty="0"/>
              <a:t>Department of Electrical Engineering and Information Technology, University of Naples Federico II, Italy</a:t>
            </a:r>
          </a:p>
          <a:p>
            <a:r>
              <a:rPr lang="it-IT" sz="2500" b="0" baseline="30000" dirty="0"/>
              <a:t>3 </a:t>
            </a:r>
            <a:r>
              <a:rPr lang="it-IT" sz="2500" b="0" dirty="0"/>
              <a:t>Dipartimento di Ingegneria, Università della Campania </a:t>
            </a:r>
            <a:r>
              <a:rPr lang="it-IT" sz="2500" b="0" dirty="0" err="1"/>
              <a:t>L.Vanvitelli</a:t>
            </a:r>
            <a:r>
              <a:rPr lang="it-IT" sz="2500" b="0" dirty="0"/>
              <a:t> </a:t>
            </a:r>
          </a:p>
          <a:p>
            <a:r>
              <a:rPr lang="en-US" sz="2500" b="0" baseline="30000" dirty="0"/>
              <a:t>4 </a:t>
            </a:r>
            <a:r>
              <a:rPr lang="en-US" sz="2500" b="0" dirty="0"/>
              <a:t>CEA, IRFM, </a:t>
            </a:r>
            <a:r>
              <a:rPr lang="en-US" sz="2500" b="0" dirty="0" err="1"/>
              <a:t>Cadarache</a:t>
            </a:r>
            <a:endParaRPr lang="en-US" sz="2500" b="0" dirty="0"/>
          </a:p>
          <a:p>
            <a:r>
              <a:rPr lang="en-US" sz="2500" b="0" baseline="30000" dirty="0"/>
              <a:t>5 </a:t>
            </a:r>
            <a:r>
              <a:rPr lang="en-US" sz="2500" b="0" dirty="0" err="1"/>
              <a:t>Universitè</a:t>
            </a:r>
            <a:r>
              <a:rPr lang="en-US" sz="2500" b="0" dirty="0"/>
              <a:t> Cote d’Azur, CNRS, INRIA</a:t>
            </a:r>
          </a:p>
          <a:p>
            <a:endParaRPr lang="en-US" sz="2500" b="0" dirty="0"/>
          </a:p>
        </p:txBody>
      </p:sp>
      <p:pic>
        <p:nvPicPr>
          <p:cNvPr id="6" name="Picture 1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720121"/>
            <a:ext cx="576063" cy="5760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0"/>
          <a:stretch/>
        </p:blipFill>
        <p:spPr>
          <a:xfrm>
            <a:off x="3647982" y="5729450"/>
            <a:ext cx="1354253" cy="529027"/>
          </a:xfrm>
          <a:prstGeom prst="rect">
            <a:avLst/>
          </a:prstGeom>
        </p:spPr>
      </p:pic>
      <p:pic>
        <p:nvPicPr>
          <p:cNvPr id="7" name="Picture 2" descr="IRFM maquette internet EN">
            <a:extLst>
              <a:ext uri="{FF2B5EF4-FFF2-40B4-BE49-F238E27FC236}">
                <a16:creationId xmlns:a16="http://schemas.microsoft.com/office/drawing/2014/main" id="{82D76797-C9E6-2DD7-0020-CAC934F19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36" y="5651480"/>
            <a:ext cx="821235" cy="66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Par domaine - Laboratoire Jean-Alexandre Dieudonné">
            <a:extLst>
              <a:ext uri="{FF2B5EF4-FFF2-40B4-BE49-F238E27FC236}">
                <a16:creationId xmlns:a16="http://schemas.microsoft.com/office/drawing/2014/main" id="{2A85DE55-BCBD-A52D-F3B0-3F2A7A1CF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840" y="5677160"/>
            <a:ext cx="634982" cy="50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logo federico II blu | Area Comunicazione">
            <a:extLst>
              <a:ext uri="{FF2B5EF4-FFF2-40B4-BE49-F238E27FC236}">
                <a16:creationId xmlns:a16="http://schemas.microsoft.com/office/drawing/2014/main" id="{24A03CF8-E20C-8B2B-EE83-88C09B0AE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5" y="5591712"/>
            <a:ext cx="754973" cy="75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AB82292A-5292-CFF4-BEBF-4C55310E14A2}"/>
              </a:ext>
            </a:extLst>
          </p:cNvPr>
          <p:cNvSpPr txBox="1">
            <a:spLocks/>
          </p:cNvSpPr>
          <p:nvPr/>
        </p:nvSpPr>
        <p:spPr bwMode="auto">
          <a:xfrm>
            <a:off x="510226" y="154419"/>
            <a:ext cx="8776746" cy="128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50" b="1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892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685783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marL="1028675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marL="1371566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marL="1714457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2057348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240024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2743132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5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r>
              <a:rPr lang="en-US" sz="3200" kern="0" dirty="0"/>
              <a:t>9</a:t>
            </a:r>
            <a:r>
              <a:rPr lang="en-US" sz="3200" kern="0" baseline="30000" dirty="0"/>
              <a:t>th</a:t>
            </a:r>
            <a:r>
              <a:rPr lang="en-US" sz="3200" kern="0" dirty="0"/>
              <a:t> WPSA Project Planning Meeting</a:t>
            </a:r>
          </a:p>
          <a:p>
            <a:r>
              <a:rPr lang="en-US" sz="3200" kern="0" baseline="30000" dirty="0"/>
              <a:t>5-9th September, Budapest</a:t>
            </a:r>
          </a:p>
        </p:txBody>
      </p:sp>
    </p:spTree>
    <p:extLst>
      <p:ext uri="{BB962C8B-B14F-4D97-AF65-F5344CB8AC3E}">
        <p14:creationId xmlns:p14="http://schemas.microsoft.com/office/powerpoint/2010/main" val="2325023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F75072DD-9691-67A1-8508-19D02DA9A35B}"/>
              </a:ext>
            </a:extLst>
          </p:cNvPr>
          <p:cNvSpPr txBox="1"/>
          <p:nvPr/>
        </p:nvSpPr>
        <p:spPr>
          <a:xfrm>
            <a:off x="348348" y="1329428"/>
            <a:ext cx="6735943" cy="2412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300"/>
              </a:spcAft>
            </a:pPr>
            <a:r>
              <a:rPr lang="en-GB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Simulation Options</a:t>
            </a:r>
            <a:endParaRPr lang="it-IT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300"/>
              </a:spcAft>
              <a:buFont typeface="Calibri" panose="020F0502020204030204" pitchFamily="34" charset="0"/>
              <a:buChar char="-"/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Poloidal and li3 assigned in CREATE-NL (Option 1.B);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300"/>
              </a:spcAft>
              <a:buFont typeface="Calibri" panose="020F0502020204030204" pitchFamily="34" charset="0"/>
              <a:buChar char="-"/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Plasma current computed by CREATE-NL (Option 2.B);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300"/>
              </a:spcAft>
              <a:buFont typeface="Calibri" panose="020F0502020204030204" pitchFamily="34" charset="0"/>
              <a:buChar char="-"/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Controller on – (Option 3.B);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300"/>
              </a:spcAft>
              <a:buFont typeface="Calibri" panose="020F0502020204030204" pitchFamily="34" charset="0"/>
              <a:buChar char="-"/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Eddy currents (Option 4.B);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300"/>
              </a:spcAft>
              <a:buFont typeface="Calibri" panose="020F0502020204030204" pitchFamily="34" charset="0"/>
              <a:buChar char="-"/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Mesh size: 18000 nodes (Option 5.B);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300"/>
              </a:spcAft>
              <a:buFont typeface="Calibri" panose="020F0502020204030204" pitchFamily="34" charset="0"/>
              <a:buChar char="-"/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step: 2.5ms for CREATE-NL (Option 6.B) but 100ms for METIS;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300"/>
              </a:spcAft>
              <a:buFont typeface="Calibri" panose="020F0502020204030204" pitchFamily="34" charset="0"/>
              <a:buChar char="-"/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alfa blending (Option 7.A).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54" name="Titolo 1">
            <a:extLst>
              <a:ext uri="{FF2B5EF4-FFF2-40B4-BE49-F238E27FC236}">
                <a16:creationId xmlns:a16="http://schemas.microsoft.com/office/drawing/2014/main" id="{3546F9E8-E577-4E42-A05F-FB206D1114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0509" y="222568"/>
            <a:ext cx="7249467" cy="857250"/>
          </a:xfrm>
        </p:spPr>
        <p:txBody>
          <a:bodyPr/>
          <a:lstStyle/>
          <a:p>
            <a:r>
              <a:rPr lang="it-IT" altLang="it-IT" sz="2400" b="1" i="1" dirty="0"/>
              <a:t>Control </a:t>
            </a:r>
            <a:r>
              <a:rPr lang="it-IT" altLang="it-IT" sz="2400" b="1" i="1" dirty="0" err="1"/>
              <a:t>approach</a:t>
            </a:r>
            <a:r>
              <a:rPr lang="it-IT" altLang="it-IT" sz="2400" b="1" i="1" dirty="0"/>
              <a:t> </a:t>
            </a:r>
            <a:r>
              <a:rPr lang="it-IT" altLang="it-IT" sz="2400" b="1" i="1" dirty="0" err="1"/>
              <a:t>validated</a:t>
            </a:r>
            <a:r>
              <a:rPr lang="it-IT" altLang="it-IT" sz="2400" b="1" i="1" dirty="0"/>
              <a:t> on CREATE-NL / METIS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C9EA6A1-446B-429B-821D-4688AFF226DB}"/>
              </a:ext>
            </a:extLst>
          </p:cNvPr>
          <p:cNvSpPr txBox="1"/>
          <p:nvPr/>
        </p:nvSpPr>
        <p:spPr>
          <a:xfrm>
            <a:off x="348348" y="968985"/>
            <a:ext cx="5724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Scenario ‘2_irpI_C7’provided by M. 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Iafrati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 (04/11/2020)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617BF68-EF5F-5734-D9EC-1E0207F4A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237" y="3748271"/>
            <a:ext cx="5634182" cy="26174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FDEE014E-EDBE-F69E-49EC-F96508DFF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322611"/>
              </p:ext>
            </p:extLst>
          </p:nvPr>
        </p:nvGraphicFramePr>
        <p:xfrm>
          <a:off x="348348" y="3983631"/>
          <a:ext cx="2301240" cy="214674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61781">
                  <a:extLst>
                    <a:ext uri="{9D8B030D-6E8A-4147-A177-3AD203B41FA5}">
                      <a16:colId xmlns:a16="http://schemas.microsoft.com/office/drawing/2014/main" val="978857419"/>
                    </a:ext>
                  </a:extLst>
                </a:gridCol>
                <a:gridCol w="1139459">
                  <a:extLst>
                    <a:ext uri="{9D8B030D-6E8A-4147-A177-3AD203B41FA5}">
                      <a16:colId xmlns:a16="http://schemas.microsoft.com/office/drawing/2014/main" val="19866769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gas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D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2533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ne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4.5e19 m-3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1762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 err="1">
                          <a:effectLst/>
                        </a:rPr>
                        <a:t>Ip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5.5 MA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71614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 err="1">
                          <a:effectLst/>
                        </a:rPr>
                        <a:t>nbiP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6 MW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3865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 err="1">
                          <a:effectLst/>
                        </a:rPr>
                        <a:t>nbiN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10MW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9797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PECCD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1.5MW + 1.5MW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1580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 err="1">
                          <a:effectLst/>
                        </a:rPr>
                        <a:t>Pbreak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764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 err="1">
                          <a:effectLst/>
                        </a:rPr>
                        <a:t>Prampup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8110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Durations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30s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663903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No </a:t>
                      </a:r>
                      <a:r>
                        <a:rPr lang="en-GB" sz="1200" dirty="0" err="1">
                          <a:effectLst/>
                        </a:rPr>
                        <a:t>Mattew</a:t>
                      </a:r>
                      <a:r>
                        <a:rPr lang="en-GB" sz="1200" dirty="0">
                          <a:effectLst/>
                        </a:rPr>
                        <a:t> scaling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19484"/>
                  </a:ext>
                </a:extLst>
              </a:tr>
            </a:tbl>
          </a:graphicData>
        </a:graphic>
      </p:graphicFrame>
      <p:sp>
        <p:nvSpPr>
          <p:cNvPr id="4" name="Segnaposto numero diapositiva 2">
            <a:extLst>
              <a:ext uri="{FF2B5EF4-FFF2-40B4-BE49-F238E27FC236}">
                <a16:creationId xmlns:a16="http://schemas.microsoft.com/office/drawing/2014/main" id="{2F3CDE24-2474-B339-2FDD-D5A2645F5256}"/>
              </a:ext>
            </a:extLst>
          </p:cNvPr>
          <p:cNvSpPr txBox="1">
            <a:spLocks/>
          </p:cNvSpPr>
          <p:nvPr/>
        </p:nvSpPr>
        <p:spPr>
          <a:xfrm>
            <a:off x="8571200" y="6541654"/>
            <a:ext cx="497899" cy="31634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6CF2C96-3071-40A4-B718-D92E7CF92CE1}" type="slidenum">
              <a:rPr lang="en-US" altLang="it-IT" sz="1600" smtClean="0"/>
              <a:pPr>
                <a:defRPr/>
              </a:pPr>
              <a:t>10</a:t>
            </a:fld>
            <a:endParaRPr lang="en-US" altLang="it-IT" sz="1600" dirty="0"/>
          </a:p>
        </p:txBody>
      </p:sp>
    </p:spTree>
    <p:extLst>
      <p:ext uri="{BB962C8B-B14F-4D97-AF65-F5344CB8AC3E}">
        <p14:creationId xmlns:p14="http://schemas.microsoft.com/office/powerpoint/2010/main" val="180525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1426FC3-130D-49B6-891D-B6B678365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920" y="1049390"/>
            <a:ext cx="2770561" cy="591347"/>
          </a:xfrm>
        </p:spPr>
        <p:txBody>
          <a:bodyPr/>
          <a:lstStyle/>
          <a:p>
            <a:pPr algn="ctr"/>
            <a:r>
              <a:rPr lang="en-US" sz="2100" dirty="0"/>
              <a:t>Ten gaps controlled (XSC approach)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BE6AA04-EA6C-C0D9-221B-7C59C1BF1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620" y="-1933"/>
            <a:ext cx="3592946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892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783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675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566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2400" i="1" kern="0" dirty="0" err="1"/>
              <a:t>Controlled</a:t>
            </a:r>
            <a:r>
              <a:rPr lang="it-IT" altLang="it-IT" sz="2400" i="1" kern="0" dirty="0"/>
              <a:t> Gaps</a:t>
            </a:r>
          </a:p>
        </p:txBody>
      </p:sp>
      <p:sp>
        <p:nvSpPr>
          <p:cNvPr id="7" name="Segnaposto numero diapositiva 2">
            <a:extLst>
              <a:ext uri="{FF2B5EF4-FFF2-40B4-BE49-F238E27FC236}">
                <a16:creationId xmlns:a16="http://schemas.microsoft.com/office/drawing/2014/main" id="{B2268CF0-0640-27FF-FCE6-AD0E4D09C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1200" y="6541654"/>
            <a:ext cx="497899" cy="316346"/>
          </a:xfrm>
        </p:spPr>
        <p:txBody>
          <a:bodyPr/>
          <a:lstStyle/>
          <a:p>
            <a:pPr>
              <a:defRPr/>
            </a:pPr>
            <a:fld id="{C6CF2C96-3071-40A4-B718-D92E7CF92CE1}" type="slidenum">
              <a:rPr lang="en-US" altLang="it-IT" sz="1600" smtClean="0"/>
              <a:pPr>
                <a:defRPr/>
              </a:pPr>
              <a:t>11</a:t>
            </a:fld>
            <a:endParaRPr lang="en-US" altLang="it-IT" sz="16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1DDBFB4-4A81-97B1-49FA-6E4675C00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97" y="1407237"/>
            <a:ext cx="2724198" cy="204314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DD3EBBF-BCCD-F4B3-BB27-04F6AF5D4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901" y="1407236"/>
            <a:ext cx="2724198" cy="2043149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EF7972C6-CA31-CCF7-28C0-28DA1819D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98" y="3561428"/>
            <a:ext cx="2724197" cy="2043148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BA6681B3-804F-1365-9C44-F8FB60658D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901" y="3561428"/>
            <a:ext cx="2724197" cy="2043148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0E9C9D4-2EB4-2F2E-FFB6-2A6A4C7D7C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7" r="26037"/>
          <a:stretch/>
        </p:blipFill>
        <p:spPr>
          <a:xfrm>
            <a:off x="840169" y="1808110"/>
            <a:ext cx="247212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67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:a16="http://schemas.microsoft.com/office/drawing/2014/main" id="{E88723A7-0EA8-0834-78B4-4EEAFDF26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855" y="71957"/>
            <a:ext cx="3592946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892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783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675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566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2400" i="1" kern="0" dirty="0" err="1"/>
              <a:t>Controlled</a:t>
            </a:r>
            <a:r>
              <a:rPr lang="it-IT" altLang="it-IT" sz="2400" i="1" kern="0" dirty="0"/>
              <a:t> Gaps</a:t>
            </a:r>
          </a:p>
        </p:txBody>
      </p:sp>
      <p:sp>
        <p:nvSpPr>
          <p:cNvPr id="12" name="Segnaposto numero diapositiva 2">
            <a:extLst>
              <a:ext uri="{FF2B5EF4-FFF2-40B4-BE49-F238E27FC236}">
                <a16:creationId xmlns:a16="http://schemas.microsoft.com/office/drawing/2014/main" id="{3407ECD9-6F14-0815-D38C-731555C62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1200" y="6541654"/>
            <a:ext cx="497899" cy="316346"/>
          </a:xfrm>
        </p:spPr>
        <p:txBody>
          <a:bodyPr/>
          <a:lstStyle/>
          <a:p>
            <a:pPr>
              <a:defRPr/>
            </a:pPr>
            <a:fld id="{C6CF2C96-3071-40A4-B718-D92E7CF92CE1}" type="slidenum">
              <a:rPr lang="en-US" altLang="it-IT" sz="1600" smtClean="0"/>
              <a:pPr>
                <a:defRPr/>
              </a:pPr>
              <a:t>12</a:t>
            </a:fld>
            <a:endParaRPr lang="en-US" altLang="it-IT" sz="16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17C2A9B-100B-48FB-4283-421655FCD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7" y="1248756"/>
            <a:ext cx="2902525" cy="217689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BE0F5D46-B4B4-7B9D-86EF-08D8FAAEB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737" y="1248756"/>
            <a:ext cx="2902525" cy="2176894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9F08DE94-2282-291E-C8B8-EC14353DFB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867" y="1255457"/>
            <a:ext cx="2902525" cy="2176894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0AB14FC3-1AEA-E66D-09BA-6188A4EB38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7" y="3476720"/>
            <a:ext cx="2902525" cy="2176894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EA91FDCE-B3CE-50AD-D18A-7D9B71C088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472" y="3476719"/>
            <a:ext cx="2902525" cy="2176894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FE2A55A0-790F-51AE-272C-BB9870A97E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866" y="3483420"/>
            <a:ext cx="2902525" cy="21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80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D796E87-1D2E-1CD2-BC13-827301AF2F98}"/>
              </a:ext>
            </a:extLst>
          </p:cNvPr>
          <p:cNvSpPr txBox="1"/>
          <p:nvPr/>
        </p:nvSpPr>
        <p:spPr>
          <a:xfrm>
            <a:off x="5893999" y="1392979"/>
            <a:ext cx="28402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dirty="0"/>
              <a:t>Coils </a:t>
            </a:r>
            <a:r>
              <a:rPr lang="it-IT" sz="1350" dirty="0" err="1"/>
              <a:t>Currents</a:t>
            </a:r>
            <a:r>
              <a:rPr lang="it-IT" sz="1350" dirty="0"/>
              <a:t> </a:t>
            </a:r>
            <a:r>
              <a:rPr lang="it-IT" sz="1350" dirty="0" err="1"/>
              <a:t>evolution</a:t>
            </a:r>
            <a:endParaRPr lang="en-GB" sz="1350" dirty="0"/>
          </a:p>
        </p:txBody>
      </p:sp>
      <p:pic>
        <p:nvPicPr>
          <p:cNvPr id="10242" name="Picture 2" descr="In-Vessel Components – JT-60SA">
            <a:extLst>
              <a:ext uri="{FF2B5EF4-FFF2-40B4-BE49-F238E27FC236}">
                <a16:creationId xmlns:a16="http://schemas.microsoft.com/office/drawing/2014/main" id="{B5531B9D-A8A6-2499-0F05-15C752D68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255" y="1807111"/>
            <a:ext cx="2858574" cy="335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059A741B-2454-9A43-4F1A-D2668591A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767" y="0"/>
            <a:ext cx="3592946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892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783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675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566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2400" i="1" kern="0" dirty="0"/>
              <a:t>Control </a:t>
            </a:r>
            <a:r>
              <a:rPr lang="it-IT" altLang="it-IT" sz="2400" i="1" kern="0" dirty="0" err="1"/>
              <a:t>Currents</a:t>
            </a:r>
            <a:r>
              <a:rPr lang="it-IT" altLang="it-IT" sz="2400" i="1" kern="0" dirty="0"/>
              <a:t> CS</a:t>
            </a:r>
          </a:p>
        </p:txBody>
      </p:sp>
      <p:sp>
        <p:nvSpPr>
          <p:cNvPr id="7" name="Segnaposto numero diapositiva 2">
            <a:extLst>
              <a:ext uri="{FF2B5EF4-FFF2-40B4-BE49-F238E27FC236}">
                <a16:creationId xmlns:a16="http://schemas.microsoft.com/office/drawing/2014/main" id="{99D5FFF6-DC19-0201-CAB9-067FB2265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1200" y="6541654"/>
            <a:ext cx="497899" cy="316346"/>
          </a:xfrm>
        </p:spPr>
        <p:txBody>
          <a:bodyPr/>
          <a:lstStyle/>
          <a:p>
            <a:pPr>
              <a:defRPr/>
            </a:pPr>
            <a:fld id="{C6CF2C96-3071-40A4-B718-D92E7CF92CE1}" type="slidenum">
              <a:rPr lang="en-US" altLang="it-IT" sz="1600" smtClean="0"/>
              <a:pPr>
                <a:defRPr/>
              </a:pPr>
              <a:t>13</a:t>
            </a:fld>
            <a:endParaRPr lang="en-US" altLang="it-IT" sz="1600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A34131E-66C9-A300-E326-7EAA3F0C8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" y="1247974"/>
            <a:ext cx="2512591" cy="188444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4616C54F-1851-8286-6E15-D1A2AAB6F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343" y="1247974"/>
            <a:ext cx="2512591" cy="188444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466ED1DF-9005-BE04-FC39-3F428D5B42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" y="3329538"/>
            <a:ext cx="2512591" cy="1884443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ED1A7D24-6BBF-4C13-FB24-4877605992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343" y="3329538"/>
            <a:ext cx="2512591" cy="188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25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281DF899-47D9-A2F2-9046-DB4572426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767" y="0"/>
            <a:ext cx="3592946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892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783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675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566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2400" i="1" kern="0" dirty="0"/>
              <a:t>Control </a:t>
            </a:r>
            <a:r>
              <a:rPr lang="it-IT" altLang="it-IT" sz="2400" i="1" kern="0" dirty="0" err="1"/>
              <a:t>Currents</a:t>
            </a:r>
            <a:r>
              <a:rPr lang="it-IT" altLang="it-IT" sz="2400" i="1" kern="0" dirty="0"/>
              <a:t> EF</a:t>
            </a:r>
          </a:p>
        </p:txBody>
      </p:sp>
      <p:sp>
        <p:nvSpPr>
          <p:cNvPr id="5" name="Segnaposto numero diapositiva 2">
            <a:extLst>
              <a:ext uri="{FF2B5EF4-FFF2-40B4-BE49-F238E27FC236}">
                <a16:creationId xmlns:a16="http://schemas.microsoft.com/office/drawing/2014/main" id="{51090E91-05BF-27C3-5391-CD8C5FDD5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1200" y="6541654"/>
            <a:ext cx="497899" cy="316346"/>
          </a:xfrm>
        </p:spPr>
        <p:txBody>
          <a:bodyPr/>
          <a:lstStyle/>
          <a:p>
            <a:pPr>
              <a:defRPr/>
            </a:pPr>
            <a:fld id="{C6CF2C96-3071-40A4-B718-D92E7CF92CE1}" type="slidenum">
              <a:rPr lang="en-US" altLang="it-IT" sz="1600" smtClean="0"/>
              <a:pPr>
                <a:defRPr/>
              </a:pPr>
              <a:t>14</a:t>
            </a:fld>
            <a:endParaRPr lang="en-US" altLang="it-IT" sz="16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BB7B4BA-2505-D233-2159-B0D7C471A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59" y="1218177"/>
            <a:ext cx="2752751" cy="206456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5842142-4C77-998C-2752-BE5D6CB33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24" y="1218176"/>
            <a:ext cx="2752751" cy="206456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EBB0C71-35FB-BAC8-52EA-1D362E99F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629" y="1218176"/>
            <a:ext cx="2752751" cy="2064563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C0D989F6-1806-4D8A-CAF6-8733213C28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59" y="3539001"/>
            <a:ext cx="2752751" cy="2064563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89ABAA8B-11BD-1643-93DE-E05E8F8ED8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23" y="3539000"/>
            <a:ext cx="2752751" cy="2064563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CFD4F63B-567A-7923-B9BD-73FF4E93FC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374" y="3538999"/>
            <a:ext cx="2752751" cy="20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42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87D88E0E-9135-5E69-E505-F4BD769E7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767" y="0"/>
            <a:ext cx="3592946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892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783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675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566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2400" i="1" kern="0" dirty="0"/>
              <a:t>Plasma </a:t>
            </a:r>
            <a:r>
              <a:rPr lang="it-IT" altLang="it-IT" sz="2400" i="1" kern="0" dirty="0" err="1"/>
              <a:t>quantities</a:t>
            </a:r>
            <a:endParaRPr lang="it-IT" altLang="it-IT" sz="2400" i="1" kern="0" dirty="0"/>
          </a:p>
        </p:txBody>
      </p:sp>
      <p:sp>
        <p:nvSpPr>
          <p:cNvPr id="7" name="Segnaposto numero diapositiva 2">
            <a:extLst>
              <a:ext uri="{FF2B5EF4-FFF2-40B4-BE49-F238E27FC236}">
                <a16:creationId xmlns:a16="http://schemas.microsoft.com/office/drawing/2014/main" id="{17B2C071-3B23-9FB8-72C7-A06FFF6BC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1200" y="6541654"/>
            <a:ext cx="497899" cy="316346"/>
          </a:xfrm>
        </p:spPr>
        <p:txBody>
          <a:bodyPr/>
          <a:lstStyle/>
          <a:p>
            <a:pPr>
              <a:defRPr/>
            </a:pPr>
            <a:fld id="{C6CF2C96-3071-40A4-B718-D92E7CF92CE1}" type="slidenum">
              <a:rPr lang="en-US" altLang="it-IT" sz="1600" smtClean="0"/>
              <a:pPr>
                <a:defRPr/>
              </a:pPr>
              <a:t>15</a:t>
            </a:fld>
            <a:endParaRPr lang="en-US" altLang="it-IT" sz="16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405D9FF-9C6E-970C-1413-578E77F42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75" y="1079861"/>
            <a:ext cx="3385180" cy="253888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A3A7B95-78C4-41A1-CB41-923B08B8E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549" y="1079861"/>
            <a:ext cx="3385180" cy="253888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CD5F5D5-0D58-BFA8-4395-0C1EC93092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75" y="3724882"/>
            <a:ext cx="3385180" cy="253888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670FCA9E-A3E6-043C-2572-23F82267FD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713" y="3724881"/>
            <a:ext cx="3385180" cy="253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22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4FA62698-F024-49FA-EF83-8EE2244438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31" t="14292" r="12673" b="2797"/>
          <a:stretch/>
        </p:blipFill>
        <p:spPr>
          <a:xfrm>
            <a:off x="260728" y="480848"/>
            <a:ext cx="875186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75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B9610EA5-6C53-ED49-666C-35DBA95C5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4E92983-299D-FECE-272F-8D0597BFA4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62" t="1264" r="13017" b="8621"/>
          <a:stretch/>
        </p:blipFill>
        <p:spPr>
          <a:xfrm>
            <a:off x="772510" y="676192"/>
            <a:ext cx="7772400" cy="535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19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B9610EA5-6C53-ED49-666C-35DBA95C5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D37EEB3-DC76-68CD-9CF0-71A94479A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31" t="804" r="12931" b="1935"/>
          <a:stretch/>
        </p:blipFill>
        <p:spPr>
          <a:xfrm>
            <a:off x="591203" y="509095"/>
            <a:ext cx="7874878" cy="581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03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31809" y="216099"/>
            <a:ext cx="820668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NICE : </a:t>
            </a:r>
            <a:r>
              <a:rPr lang="en-US" sz="2400" dirty="0" err="1"/>
              <a:t>EQUIlibrium</a:t>
            </a:r>
            <a:r>
              <a:rPr lang="en-US" sz="2400" dirty="0"/>
              <a:t> identification TEST made in 2021</a:t>
            </a:r>
            <a:r>
              <a:rPr lang="en-US" dirty="0"/>
              <a:t> </a:t>
            </a:r>
          </a:p>
        </p:txBody>
      </p:sp>
      <p:pic>
        <p:nvPicPr>
          <p:cNvPr id="8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1361" y="1133923"/>
            <a:ext cx="4213564" cy="3160173"/>
          </a:xfrm>
          <a:prstGeom prst="rect">
            <a:avLst/>
          </a:prstGeom>
        </p:spPr>
      </p:pic>
      <p:sp>
        <p:nvSpPr>
          <p:cNvPr id="2" name="Segnaposto numero diapositiva 2">
            <a:extLst>
              <a:ext uri="{FF2B5EF4-FFF2-40B4-BE49-F238E27FC236}">
                <a16:creationId xmlns:a16="http://schemas.microsoft.com/office/drawing/2014/main" id="{20E863E7-01FF-EA9E-3310-C571D953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1200" y="6541654"/>
            <a:ext cx="497899" cy="316346"/>
          </a:xfrm>
        </p:spPr>
        <p:txBody>
          <a:bodyPr/>
          <a:lstStyle/>
          <a:p>
            <a:pPr>
              <a:defRPr/>
            </a:pPr>
            <a:fld id="{C6CF2C96-3071-40A4-B718-D92E7CF92CE1}" type="slidenum">
              <a:rPr lang="en-US" altLang="it-IT" sz="1600" smtClean="0"/>
              <a:pPr>
                <a:defRPr/>
              </a:pPr>
              <a:t>19</a:t>
            </a:fld>
            <a:endParaRPr lang="en-US" altLang="it-IT" sz="1600" dirty="0"/>
          </a:p>
        </p:txBody>
      </p:sp>
      <p:pic>
        <p:nvPicPr>
          <p:cNvPr id="5" name="Image4">
            <a:extLst>
              <a:ext uri="{FF2B5EF4-FFF2-40B4-BE49-F238E27FC236}">
                <a16:creationId xmlns:a16="http://schemas.microsoft.com/office/drawing/2014/main" id="{386EACD0-4783-9D87-2860-395A220B9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5373" y="1181222"/>
            <a:ext cx="4213564" cy="3160173"/>
          </a:xfrm>
          <a:prstGeom prst="rect">
            <a:avLst/>
          </a:prstGeom>
        </p:spPr>
      </p:pic>
      <p:pic>
        <p:nvPicPr>
          <p:cNvPr id="9" name="Image5">
            <a:extLst>
              <a:ext uri="{FF2B5EF4-FFF2-40B4-BE49-F238E27FC236}">
                <a16:creationId xmlns:a16="http://schemas.microsoft.com/office/drawing/2014/main" id="{35B7EBE1-8764-273A-0EBF-1EBA6DC50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282399" y="4192760"/>
            <a:ext cx="4079562" cy="2202964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672ED000-E715-6178-1D18-ADA6B8A49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961" y="4341395"/>
            <a:ext cx="2362974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892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783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675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566"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2400" i="1" kern="0" dirty="0" err="1"/>
              <a:t>Static</a:t>
            </a:r>
            <a:r>
              <a:rPr lang="it-IT" altLang="it-IT" sz="2400" i="1" kern="0" dirty="0"/>
              <a:t> </a:t>
            </a:r>
            <a:r>
              <a:rPr lang="it-IT" altLang="it-IT" sz="2400" i="1" kern="0" dirty="0" err="1"/>
              <a:t>Snaphots</a:t>
            </a:r>
            <a:endParaRPr lang="it-IT" altLang="it-IT" sz="2400" i="1" kern="0" dirty="0"/>
          </a:p>
        </p:txBody>
      </p:sp>
    </p:spTree>
    <p:extLst>
      <p:ext uri="{BB962C8B-B14F-4D97-AF65-F5344CB8AC3E}">
        <p14:creationId xmlns:p14="http://schemas.microsoft.com/office/powerpoint/2010/main" val="113989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0E3319-65C3-5FC3-12B9-8376F41E79DA}"/>
              </a:ext>
            </a:extLst>
          </p:cNvPr>
          <p:cNvSpPr txBox="1"/>
          <p:nvPr/>
        </p:nvSpPr>
        <p:spPr>
          <a:xfrm>
            <a:off x="480292" y="757293"/>
            <a:ext cx="4359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DF504C-54FF-0450-892D-680C10555548}"/>
              </a:ext>
            </a:extLst>
          </p:cNvPr>
          <p:cNvSpPr txBox="1"/>
          <p:nvPr/>
        </p:nvSpPr>
        <p:spPr>
          <a:xfrm>
            <a:off x="316627" y="1370248"/>
            <a:ext cx="8439446" cy="3121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the </a:t>
            </a:r>
            <a:r>
              <a:rPr lang="it-IT" sz="2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flight</a:t>
            </a:r>
            <a:r>
              <a:rPr lang="it-IT" sz="2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simulator </a:t>
            </a:r>
            <a:r>
              <a:rPr lang="it-IT" sz="2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2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structured</a:t>
            </a:r>
            <a:r>
              <a:rPr lang="it-IT" sz="2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it-IT" sz="2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2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it-IT" sz="2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</a:t>
            </a:r>
            <a:r>
              <a:rPr lang="it-IT" sz="2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shot </a:t>
            </a:r>
            <a:r>
              <a:rPr lang="it-IT" sz="2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</a:t>
            </a:r>
            <a:r>
              <a:rPr lang="it-IT" sz="2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lang="it-IT" sz="2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procedure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Magnetic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control general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philosophy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2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lang="it-IT" sz="2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CREATE </a:t>
            </a:r>
            <a:r>
              <a:rPr lang="it-IT" sz="2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</a:t>
            </a:r>
            <a:r>
              <a:rPr lang="it-IT" sz="2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control </a:t>
            </a:r>
            <a:r>
              <a:rPr lang="it-IT" sz="2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philosophy</a:t>
            </a:r>
            <a:r>
              <a:rPr lang="it-IT" sz="2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the CREATENL/METIS simulator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NICE/METIS: JT60-SA model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status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</a:t>
            </a:r>
            <a:r>
              <a:rPr lang="it-IT" sz="22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lang="it-IT" sz="2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NICE/METIS with CREATE models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future work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A0EE1ED-E842-3DC7-1F11-910E61E2F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1446" y="6541654"/>
            <a:ext cx="497899" cy="316346"/>
          </a:xfrm>
        </p:spPr>
        <p:txBody>
          <a:bodyPr/>
          <a:lstStyle/>
          <a:p>
            <a:pPr>
              <a:defRPr/>
            </a:pPr>
            <a:fld id="{C6CF2C96-3071-40A4-B718-D92E7CF92CE1}" type="slidenum">
              <a:rPr lang="en-US" altLang="it-IT" sz="1600" smtClean="0"/>
              <a:pPr>
                <a:defRPr/>
              </a:pPr>
              <a:t>2</a:t>
            </a:fld>
            <a:endParaRPr lang="en-US" altLang="it-IT" sz="1600" dirty="0"/>
          </a:p>
        </p:txBody>
      </p:sp>
    </p:spTree>
    <p:extLst>
      <p:ext uri="{BB962C8B-B14F-4D97-AF65-F5344CB8AC3E}">
        <p14:creationId xmlns:p14="http://schemas.microsoft.com/office/powerpoint/2010/main" val="2582620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C8F39B8-0FCD-AC1F-0C7B-45D3697AFCE5}"/>
              </a:ext>
            </a:extLst>
          </p:cNvPr>
          <p:cNvSpPr txBox="1"/>
          <p:nvPr/>
        </p:nvSpPr>
        <p:spPr>
          <a:xfrm>
            <a:off x="489528" y="655293"/>
            <a:ext cx="810028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err="1"/>
              <a:t>Simulations</a:t>
            </a:r>
            <a:r>
              <a:rPr lang="it-IT" sz="2400" dirty="0"/>
              <a:t> </a:t>
            </a:r>
            <a:r>
              <a:rPr lang="it-IT" sz="2400" dirty="0" err="1"/>
              <a:t>without</a:t>
            </a:r>
            <a:r>
              <a:rPr lang="it-IT" sz="2400" dirty="0"/>
              <a:t> plasma: </a:t>
            </a:r>
            <a:r>
              <a:rPr lang="it-IT" sz="2400" dirty="0" err="1"/>
              <a:t>satisfactory</a:t>
            </a:r>
            <a:r>
              <a:rPr lang="it-IT" sz="2400" dirty="0"/>
              <a:t> agreement of </a:t>
            </a:r>
            <a:r>
              <a:rPr lang="it-IT" sz="2400" dirty="0" err="1"/>
              <a:t>currents</a:t>
            </a:r>
            <a:r>
              <a:rPr lang="it-IT" sz="2400" dirty="0"/>
              <a:t> (</a:t>
            </a:r>
            <a:r>
              <a:rPr lang="it-IT" sz="2400" dirty="0" err="1"/>
              <a:t>both</a:t>
            </a:r>
            <a:r>
              <a:rPr lang="it-IT" sz="2400" dirty="0"/>
              <a:t> passive and </a:t>
            </a:r>
            <a:r>
              <a:rPr lang="it-IT" sz="2400" dirty="0" err="1"/>
              <a:t>active</a:t>
            </a:r>
            <a:r>
              <a:rPr lang="it-IT" sz="2400" dirty="0"/>
              <a:t>) and </a:t>
            </a:r>
            <a:r>
              <a:rPr lang="it-IT" sz="2400" dirty="0" err="1"/>
              <a:t>magnetic</a:t>
            </a:r>
            <a:r>
              <a:rPr lang="it-IT" sz="2400" dirty="0"/>
              <a:t> </a:t>
            </a:r>
            <a:r>
              <a:rPr lang="it-IT" sz="2400" dirty="0" err="1"/>
              <a:t>measurements</a:t>
            </a:r>
            <a:r>
              <a:rPr lang="it-IT" sz="2400" dirty="0"/>
              <a:t>)</a:t>
            </a:r>
          </a:p>
          <a:p>
            <a:pPr algn="just"/>
            <a:endParaRPr lang="it-IT" sz="2400" dirty="0"/>
          </a:p>
          <a:p>
            <a:pPr algn="just"/>
            <a:r>
              <a:rPr lang="it-IT" sz="2000" i="1" dirty="0" err="1"/>
              <a:t>Example</a:t>
            </a:r>
            <a:r>
              <a:rPr lang="it-IT" sz="2000" i="1" dirty="0"/>
              <a:t>: Voltage </a:t>
            </a:r>
            <a:r>
              <a:rPr lang="it-IT" sz="2000" i="1" dirty="0" err="1"/>
              <a:t>waveform</a:t>
            </a:r>
            <a:r>
              <a:rPr lang="it-IT" sz="2000" i="1" dirty="0"/>
              <a:t> </a:t>
            </a:r>
            <a:r>
              <a:rPr lang="it-IT" sz="2000" i="1" dirty="0" err="1"/>
              <a:t>applied</a:t>
            </a:r>
            <a:r>
              <a:rPr lang="it-IT" sz="2000" i="1" dirty="0"/>
              <a:t> to EF1 power supply</a:t>
            </a:r>
            <a:endParaRPr lang="en-GB" sz="2000" i="1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43695D14-E029-573D-65DD-4DB9B3D49359}"/>
              </a:ext>
            </a:extLst>
          </p:cNvPr>
          <p:cNvSpPr txBox="1"/>
          <p:nvPr/>
        </p:nvSpPr>
        <p:spPr>
          <a:xfrm>
            <a:off x="404433" y="298286"/>
            <a:ext cx="8495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NICE-METIS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dynamic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cross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CREATE models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egnaposto numero diapositiva 2">
            <a:extLst>
              <a:ext uri="{FF2B5EF4-FFF2-40B4-BE49-F238E27FC236}">
                <a16:creationId xmlns:a16="http://schemas.microsoft.com/office/drawing/2014/main" id="{E92500F3-196C-20A5-2090-685B8186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1200" y="6541654"/>
            <a:ext cx="497899" cy="316346"/>
          </a:xfrm>
        </p:spPr>
        <p:txBody>
          <a:bodyPr/>
          <a:lstStyle/>
          <a:p>
            <a:pPr>
              <a:defRPr/>
            </a:pPr>
            <a:fld id="{C6CF2C96-3071-40A4-B718-D92E7CF92CE1}" type="slidenum">
              <a:rPr lang="en-US" altLang="it-IT" sz="1600" smtClean="0"/>
              <a:pPr>
                <a:defRPr/>
              </a:pPr>
              <a:t>20</a:t>
            </a:fld>
            <a:endParaRPr lang="en-US" altLang="it-IT" sz="1600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9816603-7F37-51C0-DB83-D4515556E4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4" t="6299" r="2997" b="5713"/>
          <a:stretch/>
        </p:blipFill>
        <p:spPr>
          <a:xfrm>
            <a:off x="994338" y="2163398"/>
            <a:ext cx="6893514" cy="425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44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2A6752B2-1902-EE6E-91A0-BF25E82610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" r="7332"/>
          <a:stretch/>
        </p:blipFill>
        <p:spPr>
          <a:xfrm>
            <a:off x="3983289" y="2759374"/>
            <a:ext cx="4574540" cy="27954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E5C1D0-56D9-ECEF-2299-EA69B77996A9}"/>
              </a:ext>
            </a:extLst>
          </p:cNvPr>
          <p:cNvSpPr txBox="1"/>
          <p:nvPr/>
        </p:nvSpPr>
        <p:spPr>
          <a:xfrm>
            <a:off x="115256" y="987164"/>
            <a:ext cx="36993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50" dirty="0"/>
              <a:t>Control gaps: [22 36 46 66 85 86]</a:t>
            </a:r>
          </a:p>
          <a:p>
            <a:pPr algn="ctr"/>
            <a:r>
              <a:rPr lang="it-IT" sz="1350" dirty="0"/>
              <a:t>Re-</a:t>
            </a:r>
            <a:r>
              <a:rPr lang="it-IT" sz="1350" dirty="0" err="1"/>
              <a:t>numbered</a:t>
            </a:r>
            <a:r>
              <a:rPr lang="it-IT" sz="1350" dirty="0"/>
              <a:t> </a:t>
            </a:r>
            <a:r>
              <a:rPr lang="it-IT" sz="1350" dirty="0" err="1"/>
              <a:t>as</a:t>
            </a:r>
            <a:r>
              <a:rPr lang="it-IT" sz="1350" dirty="0"/>
              <a:t> [1 2 3 4 5 6]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CD3E96-5764-0808-4D3B-9324470C06A8}"/>
              </a:ext>
            </a:extLst>
          </p:cNvPr>
          <p:cNvSpPr txBox="1"/>
          <p:nvPr/>
        </p:nvSpPr>
        <p:spPr>
          <a:xfrm>
            <a:off x="4242391" y="1816691"/>
            <a:ext cx="41306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Controller gaps for the CREATE-NL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equilibrium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and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correction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match the NICE-METIS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starting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16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</a:t>
            </a:r>
            <a:r>
              <a:rPr lang="it-IT" sz="16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transient</a:t>
            </a:r>
            <a:r>
              <a:rPr lang="it-IT" sz="16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r>
              <a:rPr lang="it-IT" sz="16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it-IT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7CE3AE-52AE-1C74-C748-D6A4A17E3DCF}"/>
              </a:ext>
            </a:extLst>
          </p:cNvPr>
          <p:cNvSpPr txBox="1"/>
          <p:nvPr/>
        </p:nvSpPr>
        <p:spPr>
          <a:xfrm>
            <a:off x="4850182" y="1407012"/>
            <a:ext cx="29045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The </a:t>
            </a:r>
            <a:r>
              <a:rPr lang="it-IT" b="1" dirty="0" err="1"/>
              <a:t>controlled</a:t>
            </a:r>
            <a:r>
              <a:rPr lang="it-IT" b="1" dirty="0"/>
              <a:t> gaps </a:t>
            </a:r>
            <a:r>
              <a:rPr lang="it-IT" b="1" dirty="0" err="1"/>
              <a:t>choice</a:t>
            </a:r>
            <a:endParaRPr lang="en-GB" b="1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F7E6D35-123D-EE88-DAC1-D67941AD67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8" t="3260" r="34906"/>
          <a:stretch/>
        </p:blipFill>
        <p:spPr>
          <a:xfrm>
            <a:off x="404432" y="1407012"/>
            <a:ext cx="3160803" cy="4975874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FD7D1EA8-9502-7723-0B1C-AD3D65F1E23D}"/>
              </a:ext>
            </a:extLst>
          </p:cNvPr>
          <p:cNvSpPr txBox="1"/>
          <p:nvPr/>
        </p:nvSpPr>
        <p:spPr>
          <a:xfrm>
            <a:off x="404433" y="298286"/>
            <a:ext cx="7483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starting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equilibrium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2">
            <a:extLst>
              <a:ext uri="{FF2B5EF4-FFF2-40B4-BE49-F238E27FC236}">
                <a16:creationId xmlns:a16="http://schemas.microsoft.com/office/drawing/2014/main" id="{27FF4829-5C6D-7162-F47D-9E19C5283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1200" y="6541654"/>
            <a:ext cx="497899" cy="316346"/>
          </a:xfrm>
        </p:spPr>
        <p:txBody>
          <a:bodyPr/>
          <a:lstStyle/>
          <a:p>
            <a:pPr>
              <a:defRPr/>
            </a:pPr>
            <a:fld id="{C6CF2C96-3071-40A4-B718-D92E7CF92CE1}" type="slidenum">
              <a:rPr lang="en-US" altLang="it-IT" sz="1600" smtClean="0"/>
              <a:pPr>
                <a:defRPr/>
              </a:pPr>
              <a:t>21</a:t>
            </a:fld>
            <a:endParaRPr lang="en-US" altLang="it-IT" sz="1600" dirty="0"/>
          </a:p>
        </p:txBody>
      </p:sp>
    </p:spTree>
    <p:extLst>
      <p:ext uri="{BB962C8B-B14F-4D97-AF65-F5344CB8AC3E}">
        <p14:creationId xmlns:p14="http://schemas.microsoft.com/office/powerpoint/2010/main" val="3180527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magine 7">
            <a:extLst>
              <a:ext uri="{FF2B5EF4-FFF2-40B4-BE49-F238E27FC236}">
                <a16:creationId xmlns:a16="http://schemas.microsoft.com/office/drawing/2014/main" id="{43FE759E-756F-E860-B37A-4EDA44B79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5" y="1277184"/>
            <a:ext cx="4762175" cy="355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06E4F9-A12F-B1ED-7ADA-33EAF44A0349}"/>
                  </a:ext>
                </a:extLst>
              </p:cNvPr>
              <p:cNvSpPr txBox="1"/>
              <p:nvPr/>
            </p:nvSpPr>
            <p:spPr>
              <a:xfrm>
                <a:off x="4839855" y="1515932"/>
                <a:ext cx="4143340" cy="33945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600"/>
                  </a:spcAft>
                  <a:tabLst>
                    <a:tab pos="342892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 assert the proximity of the unstable dynamic </a:t>
                </a:r>
                <a:r>
                  <a:rPr lang="en-GB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behavior</a:t>
                </a:r>
                <a:r>
                  <a:rPr lang="en-GB" sz="1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of the linearized model and the nonlinear model, instability growth rates from CREATE-L and NICE-METIS are compared. </a:t>
                </a:r>
              </a:p>
              <a:p>
                <a:pPr marL="214308" indent="-214308" algn="just">
                  <a:lnSpc>
                    <a:spcPct val="107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342892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the CREATE-L linearized model it is calculated as di eigenvalue of the plasma unstable mode,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en-GB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=13.34 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16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14308" indent="-214308" algn="just">
                  <a:lnSpc>
                    <a:spcPct val="107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342892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NICE-METIS it is estimated analytically, applying a destabilizing voltage impulse and evaluating the vertical displacement speed of the plasma centroid, obtaining with a best fit approach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𝑁𝐿</m:t>
                        </m:r>
                      </m:sub>
                    </m:sSub>
                    <m:r>
                      <a:rPr lang="en-GB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=14.1 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06E4F9-A12F-B1ED-7ADA-33EAF44A0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855" y="1515932"/>
                <a:ext cx="4143340" cy="3394584"/>
              </a:xfrm>
              <a:prstGeom prst="rect">
                <a:avLst/>
              </a:prstGeom>
              <a:blipFill>
                <a:blip r:embed="rId3"/>
                <a:stretch>
                  <a:fillRect l="-882" t="-359" r="-588" b="-14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1">
            <a:extLst>
              <a:ext uri="{FF2B5EF4-FFF2-40B4-BE49-F238E27FC236}">
                <a16:creationId xmlns:a16="http://schemas.microsoft.com/office/drawing/2014/main" id="{161BE0A1-6D41-2F4A-FE49-1909D759851D}"/>
              </a:ext>
            </a:extLst>
          </p:cNvPr>
          <p:cNvSpPr txBox="1"/>
          <p:nvPr/>
        </p:nvSpPr>
        <p:spPr>
          <a:xfrm>
            <a:off x="589276" y="469270"/>
            <a:ext cx="7483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Rate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88474366-A22D-213F-82B8-ACC9DAA9DE6B}"/>
              </a:ext>
            </a:extLst>
          </p:cNvPr>
          <p:cNvSpPr txBox="1"/>
          <p:nvPr/>
        </p:nvSpPr>
        <p:spPr>
          <a:xfrm>
            <a:off x="-271130" y="4759058"/>
            <a:ext cx="5626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fit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logarithmic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scale</a:t>
            </a:r>
          </a:p>
          <a:p>
            <a:pPr algn="ctr"/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NICE-METIS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egnaposto numero diapositiva 2">
            <a:extLst>
              <a:ext uri="{FF2B5EF4-FFF2-40B4-BE49-F238E27FC236}">
                <a16:creationId xmlns:a16="http://schemas.microsoft.com/office/drawing/2014/main" id="{5DE66B97-75C7-B2EC-51B7-774396A00D00}"/>
              </a:ext>
            </a:extLst>
          </p:cNvPr>
          <p:cNvSpPr txBox="1">
            <a:spLocks/>
          </p:cNvSpPr>
          <p:nvPr/>
        </p:nvSpPr>
        <p:spPr>
          <a:xfrm>
            <a:off x="8571200" y="6541654"/>
            <a:ext cx="497899" cy="31634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6CF2C96-3071-40A4-B718-D92E7CF92CE1}" type="slidenum">
              <a:rPr lang="en-US" altLang="it-IT" sz="1600" smtClean="0"/>
              <a:pPr>
                <a:defRPr/>
              </a:pPr>
              <a:t>22</a:t>
            </a:fld>
            <a:endParaRPr lang="en-US" altLang="it-IT" sz="1600" dirty="0"/>
          </a:p>
        </p:txBody>
      </p:sp>
    </p:spTree>
    <p:extLst>
      <p:ext uri="{BB962C8B-B14F-4D97-AF65-F5344CB8AC3E}">
        <p14:creationId xmlns:p14="http://schemas.microsoft.com/office/powerpoint/2010/main" val="7312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Immagine 1">
            <a:extLst>
              <a:ext uri="{FF2B5EF4-FFF2-40B4-BE49-F238E27FC236}">
                <a16:creationId xmlns:a16="http://schemas.microsoft.com/office/drawing/2014/main" id="{48CC0BDD-071C-BB5C-D46C-CE0DA786B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70" y="1328681"/>
            <a:ext cx="3333821" cy="188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Immagine 2">
            <a:extLst>
              <a:ext uri="{FF2B5EF4-FFF2-40B4-BE49-F238E27FC236}">
                <a16:creationId xmlns:a16="http://schemas.microsoft.com/office/drawing/2014/main" id="{7B4EA6CE-F303-87B5-22AD-1EEA60F3D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79" y="1328681"/>
            <a:ext cx="3333821" cy="185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Immagine 4">
            <a:extLst>
              <a:ext uri="{FF2B5EF4-FFF2-40B4-BE49-F238E27FC236}">
                <a16:creationId xmlns:a16="http://schemas.microsoft.com/office/drawing/2014/main" id="{0783DF8C-8237-11B6-5DD8-A0480A51C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42" y="3429001"/>
            <a:ext cx="3548849" cy="189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magine 5">
            <a:extLst>
              <a:ext uri="{FF2B5EF4-FFF2-40B4-BE49-F238E27FC236}">
                <a16:creationId xmlns:a16="http://schemas.microsoft.com/office/drawing/2014/main" id="{54097BF2-1F2D-9FC7-39AF-9F29D77FD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868" y="3429002"/>
            <a:ext cx="3548849" cy="189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364D2DBC-77D5-3CB0-0244-C32350DDC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70" y="3216798"/>
            <a:ext cx="3118792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90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6 - Comparison of the vertical velocity time evolution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C137631-F224-D4C3-4A5A-C7AE4767F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0215" y="3230074"/>
            <a:ext cx="2953769" cy="1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675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7 - Comparison of the vertical position time variation from the initial value</a:t>
            </a:r>
            <a:endParaRPr lang="en-GB" altLang="en-US" sz="1350" dirty="0">
              <a:latin typeface="Arial" panose="020B060402020202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E4AB5F1-2F12-FAAF-AA2D-3379FE3BB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9" y="5328287"/>
            <a:ext cx="328672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05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8 - Comparison of the voltage applied to the VS coil</a:t>
            </a:r>
            <a:endParaRPr lang="en-GB" altLang="en-US" sz="2700" dirty="0"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B3EFC5-FBF2-0224-8074-09228076B62F}"/>
              </a:ext>
            </a:extLst>
          </p:cNvPr>
          <p:cNvSpPr txBox="1"/>
          <p:nvPr/>
        </p:nvSpPr>
        <p:spPr>
          <a:xfrm>
            <a:off x="4336638" y="5325637"/>
            <a:ext cx="457415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en-GB" sz="1350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9 - Comparison of the currents of the VS coils.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E84BFA1-4626-4D39-59F6-A4703279D644}"/>
              </a:ext>
            </a:extLst>
          </p:cNvPr>
          <p:cNvSpPr txBox="1"/>
          <p:nvPr/>
        </p:nvSpPr>
        <p:spPr>
          <a:xfrm>
            <a:off x="504942" y="367670"/>
            <a:ext cx="7483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Controller VDE2 for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Equilibria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2">
            <a:extLst>
              <a:ext uri="{FF2B5EF4-FFF2-40B4-BE49-F238E27FC236}">
                <a16:creationId xmlns:a16="http://schemas.microsoft.com/office/drawing/2014/main" id="{7526DA42-BC8E-7958-5162-409E86F08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1200" y="6541654"/>
            <a:ext cx="497899" cy="316346"/>
          </a:xfrm>
        </p:spPr>
        <p:txBody>
          <a:bodyPr/>
          <a:lstStyle/>
          <a:p>
            <a:pPr>
              <a:defRPr/>
            </a:pPr>
            <a:fld id="{C6CF2C96-3071-40A4-B718-D92E7CF92CE1}" type="slidenum">
              <a:rPr lang="en-US" altLang="it-IT" sz="1600" smtClean="0"/>
              <a:pPr>
                <a:defRPr/>
              </a:pPr>
              <a:t>23</a:t>
            </a:fld>
            <a:endParaRPr lang="en-US" altLang="it-IT" sz="1600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558DE067-6331-C7C9-9A52-8942EA8230B3}"/>
              </a:ext>
            </a:extLst>
          </p:cNvPr>
          <p:cNvSpPr txBox="1"/>
          <p:nvPr/>
        </p:nvSpPr>
        <p:spPr>
          <a:xfrm>
            <a:off x="-611782" y="5927643"/>
            <a:ext cx="7483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D.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Frattolillo’s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mobility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Cadarache (3weeks)</a:t>
            </a:r>
            <a:endParaRPr lang="en-GB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020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E5D0D2-EC45-F737-DD45-27F26146248A}"/>
              </a:ext>
            </a:extLst>
          </p:cNvPr>
          <p:cNvSpPr txBox="1"/>
          <p:nvPr/>
        </p:nvSpPr>
        <p:spPr>
          <a:xfrm>
            <a:off x="3559943" y="906310"/>
            <a:ext cx="50669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modify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CREATE </a:t>
            </a:r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matrices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take </a:t>
            </a:r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account </a:t>
            </a:r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variations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NICE-METIS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CE1FD205-4986-B97B-A41A-4955D55255DD}"/>
              </a:ext>
            </a:extLst>
          </p:cNvPr>
          <p:cNvSpPr txBox="1"/>
          <p:nvPr/>
        </p:nvSpPr>
        <p:spPr>
          <a:xfrm>
            <a:off x="504942" y="321490"/>
            <a:ext cx="7483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steady state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gap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egnaposto numero diapositiva 2">
            <a:extLst>
              <a:ext uri="{FF2B5EF4-FFF2-40B4-BE49-F238E27FC236}">
                <a16:creationId xmlns:a16="http://schemas.microsoft.com/office/drawing/2014/main" id="{18A90791-06D8-2810-F062-9A5FA3F92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1200" y="6541654"/>
            <a:ext cx="497899" cy="316346"/>
          </a:xfrm>
        </p:spPr>
        <p:txBody>
          <a:bodyPr/>
          <a:lstStyle/>
          <a:p>
            <a:pPr>
              <a:defRPr/>
            </a:pPr>
            <a:fld id="{C6CF2C96-3071-40A4-B718-D92E7CF92CE1}" type="slidenum">
              <a:rPr lang="en-US" altLang="it-IT" sz="1600" smtClean="0"/>
              <a:pPr>
                <a:defRPr/>
              </a:pPr>
              <a:t>24</a:t>
            </a:fld>
            <a:endParaRPr lang="en-US" altLang="it-IT" sz="1600" dirty="0"/>
          </a:p>
        </p:txBody>
      </p:sp>
      <p:pic>
        <p:nvPicPr>
          <p:cNvPr id="4" name="Picture 3" descr="Chart, diagram&#10;&#10;Description automatically generated">
            <a:extLst>
              <a:ext uri="{FF2B5EF4-FFF2-40B4-BE49-F238E27FC236}">
                <a16:creationId xmlns:a16="http://schemas.microsoft.com/office/drawing/2014/main" id="{B8CA53B9-FEA6-622A-4888-2FAEA26782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7" t="3020" r="34025"/>
          <a:stretch/>
        </p:blipFill>
        <p:spPr>
          <a:xfrm>
            <a:off x="1000663" y="708920"/>
            <a:ext cx="2113473" cy="3361737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BEE77FE3-71CD-8B20-FF04-BCEDDE93F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4" y="4070657"/>
            <a:ext cx="4290479" cy="2249641"/>
          </a:xfrm>
          <a:prstGeom prst="rect">
            <a:avLst/>
          </a:prstGeom>
        </p:spPr>
      </p:pic>
      <p:pic>
        <p:nvPicPr>
          <p:cNvPr id="12" name="Picture 11" descr="Chart, waterfall chart&#10;&#10;Description automatically generated">
            <a:extLst>
              <a:ext uri="{FF2B5EF4-FFF2-40B4-BE49-F238E27FC236}">
                <a16:creationId xmlns:a16="http://schemas.microsoft.com/office/drawing/2014/main" id="{9572F35F-9C99-47FE-B160-52CF5F0BE7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73" y="3954991"/>
            <a:ext cx="4290479" cy="2249641"/>
          </a:xfrm>
          <a:prstGeom prst="rect">
            <a:avLst/>
          </a:prstGeom>
        </p:spPr>
      </p:pic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4A7FA222-06A1-3030-E82C-52241379CF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04" y="1559027"/>
            <a:ext cx="4290479" cy="224964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9E201AA-DCDA-CC83-4308-76143AF8EC97}"/>
              </a:ext>
            </a:extLst>
          </p:cNvPr>
          <p:cNvSpPr txBox="1"/>
          <p:nvPr/>
        </p:nvSpPr>
        <p:spPr>
          <a:xfrm>
            <a:off x="4572000" y="6123708"/>
            <a:ext cx="45759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it-IT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D. </a:t>
            </a:r>
            <a:r>
              <a:rPr lang="it-IT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Frattolillo’s</a:t>
            </a:r>
            <a:r>
              <a:rPr lang="it-IT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mobility</a:t>
            </a:r>
            <a:r>
              <a:rPr lang="it-IT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Cadarache (3weeks)</a:t>
            </a:r>
            <a:endParaRPr lang="en-GB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741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>
            <a:extLst>
              <a:ext uri="{FF2B5EF4-FFF2-40B4-BE49-F238E27FC236}">
                <a16:creationId xmlns:a16="http://schemas.microsoft.com/office/drawing/2014/main" id="{AC74DB0C-0133-ECDF-3F8A-9317AC6BBDD1}"/>
              </a:ext>
            </a:extLst>
          </p:cNvPr>
          <p:cNvSpPr txBox="1"/>
          <p:nvPr/>
        </p:nvSpPr>
        <p:spPr>
          <a:xfrm>
            <a:off x="504942" y="321490"/>
            <a:ext cx="7483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Closed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loop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simulations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SC, VS, CC and PCC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egnaposto numero diapositiva 2">
            <a:extLst>
              <a:ext uri="{FF2B5EF4-FFF2-40B4-BE49-F238E27FC236}">
                <a16:creationId xmlns:a16="http://schemas.microsoft.com/office/drawing/2014/main" id="{0B02658F-8790-2FD1-93B7-F43E3D63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1200" y="6541654"/>
            <a:ext cx="497899" cy="316346"/>
          </a:xfrm>
        </p:spPr>
        <p:txBody>
          <a:bodyPr/>
          <a:lstStyle/>
          <a:p>
            <a:pPr>
              <a:defRPr/>
            </a:pPr>
            <a:fld id="{C6CF2C96-3071-40A4-B718-D92E7CF92CE1}" type="slidenum">
              <a:rPr lang="en-US" altLang="it-IT" sz="1600" smtClean="0"/>
              <a:pPr>
                <a:defRPr/>
              </a:pPr>
              <a:t>25</a:t>
            </a:fld>
            <a:endParaRPr lang="en-US" altLang="it-IT" sz="1600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14D31DD-BACC-F468-8C1A-A3A50E1FEC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7" t="6369" r="35377"/>
          <a:stretch/>
        </p:blipFill>
        <p:spPr>
          <a:xfrm>
            <a:off x="405440" y="1229215"/>
            <a:ext cx="2734573" cy="4489158"/>
          </a:xfrm>
          <a:prstGeom prst="rect">
            <a:avLst/>
          </a:prstGeom>
        </p:spPr>
      </p:pic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E631BCC6-94F4-D6F3-644A-B1942ABD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298" y="3635569"/>
            <a:ext cx="5336262" cy="2797980"/>
          </a:xfrm>
          <a:prstGeom prst="rect">
            <a:avLst/>
          </a:prstGeom>
        </p:spPr>
      </p:pic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F9D4D080-B0C3-10AC-DD1F-497842790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58" y="925810"/>
            <a:ext cx="5336262" cy="279798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3CD99A1-8B06-4E41-EF36-EF0DF30FA6B2}"/>
              </a:ext>
            </a:extLst>
          </p:cNvPr>
          <p:cNvSpPr txBox="1"/>
          <p:nvPr/>
        </p:nvSpPr>
        <p:spPr>
          <a:xfrm>
            <a:off x="63062" y="5718373"/>
            <a:ext cx="4575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it-IT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D. </a:t>
            </a:r>
            <a:r>
              <a:rPr lang="it-IT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Frattolillo’s</a:t>
            </a:r>
            <a:r>
              <a:rPr lang="it-IT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it-IT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mobility</a:t>
            </a:r>
            <a:r>
              <a:rPr lang="it-IT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Cadarache (3weeks)</a:t>
            </a:r>
            <a:endParaRPr lang="en-GB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25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>
            <a:extLst>
              <a:ext uri="{FF2B5EF4-FFF2-40B4-BE49-F238E27FC236}">
                <a16:creationId xmlns:a16="http://schemas.microsoft.com/office/drawing/2014/main" id="{AC74DB0C-0133-ECDF-3F8A-9317AC6BBDD1}"/>
              </a:ext>
            </a:extLst>
          </p:cNvPr>
          <p:cNvSpPr txBox="1"/>
          <p:nvPr/>
        </p:nvSpPr>
        <p:spPr>
          <a:xfrm>
            <a:off x="514178" y="293782"/>
            <a:ext cx="7483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Closed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loop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simulations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SC, VS, CC and PCC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egnaposto numero diapositiva 2">
            <a:extLst>
              <a:ext uri="{FF2B5EF4-FFF2-40B4-BE49-F238E27FC236}">
                <a16:creationId xmlns:a16="http://schemas.microsoft.com/office/drawing/2014/main" id="{9A0A3EC0-7F58-D612-335B-2C14CCD6F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1200" y="6541654"/>
            <a:ext cx="497899" cy="316346"/>
          </a:xfrm>
        </p:spPr>
        <p:txBody>
          <a:bodyPr/>
          <a:lstStyle/>
          <a:p>
            <a:pPr>
              <a:defRPr/>
            </a:pPr>
            <a:fld id="{C6CF2C96-3071-40A4-B718-D92E7CF92CE1}" type="slidenum">
              <a:rPr lang="en-US" altLang="it-IT" sz="1600" smtClean="0"/>
              <a:pPr>
                <a:defRPr/>
              </a:pPr>
              <a:t>26</a:t>
            </a:fld>
            <a:endParaRPr lang="en-US" altLang="it-IT" sz="1600" dirty="0"/>
          </a:p>
        </p:txBody>
      </p:sp>
      <p:pic>
        <p:nvPicPr>
          <p:cNvPr id="4" name="Picture 3" descr="Chart, line chart, histogram&#10;&#10;Description automatically generated">
            <a:extLst>
              <a:ext uri="{FF2B5EF4-FFF2-40B4-BE49-F238E27FC236}">
                <a16:creationId xmlns:a16="http://schemas.microsoft.com/office/drawing/2014/main" id="{9725D1CD-9943-7092-7C18-CEB7956B7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6" y="4454652"/>
            <a:ext cx="3652378" cy="1915064"/>
          </a:xfrm>
          <a:prstGeom prst="rect">
            <a:avLst/>
          </a:prstGeom>
        </p:spPr>
      </p:pic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DDEDCE02-F114-18FF-0DBD-BFB3DD79F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49" y="3680124"/>
            <a:ext cx="4572000" cy="2397252"/>
          </a:xfrm>
          <a:prstGeom prst="rect">
            <a:avLst/>
          </a:prstGeom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BA26DE9B-0AEE-7DC6-CF0E-55A88053A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49" y="1219724"/>
            <a:ext cx="4572000" cy="2397252"/>
          </a:xfrm>
          <a:prstGeom prst="rect">
            <a:avLst/>
          </a:prstGeom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7723A8C7-B587-3038-AB7B-AF959F4272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1" y="724341"/>
            <a:ext cx="3733969" cy="1957844"/>
          </a:xfrm>
          <a:prstGeom prst="rect">
            <a:avLst/>
          </a:prstGeom>
        </p:spPr>
      </p:pic>
      <p:pic>
        <p:nvPicPr>
          <p:cNvPr id="18" name="Picture 17" descr="Chart, line chart, histogram&#10;&#10;Description automatically generated">
            <a:extLst>
              <a:ext uri="{FF2B5EF4-FFF2-40B4-BE49-F238E27FC236}">
                <a16:creationId xmlns:a16="http://schemas.microsoft.com/office/drawing/2014/main" id="{200EFAB6-1078-261E-EEC2-9A6E48CBD6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6" y="2539588"/>
            <a:ext cx="3652378" cy="191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98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3B74498-62BA-AF0C-4979-A7F77711A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1200" y="6541654"/>
            <a:ext cx="497899" cy="316346"/>
          </a:xfrm>
        </p:spPr>
        <p:txBody>
          <a:bodyPr/>
          <a:lstStyle/>
          <a:p>
            <a:pPr>
              <a:defRPr/>
            </a:pPr>
            <a:fld id="{C6CF2C96-3071-40A4-B718-D92E7CF92CE1}" type="slidenum">
              <a:rPr lang="en-US" altLang="it-IT" sz="1600" smtClean="0"/>
              <a:pPr>
                <a:defRPr/>
              </a:pPr>
              <a:t>27</a:t>
            </a:fld>
            <a:endParaRPr lang="en-US" altLang="it-IT" sz="16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DDED41B-BF0F-FB52-0A94-A78F0D79C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84" y="326163"/>
            <a:ext cx="8793019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spcAft>
                <a:spcPts val="300"/>
              </a:spcAft>
              <a:defRPr/>
            </a:pPr>
            <a:r>
              <a:rPr lang="en-GB" sz="14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Open issues</a:t>
            </a:r>
          </a:p>
          <a:p>
            <a:pPr>
              <a:lnSpc>
                <a:spcPct val="110000"/>
              </a:lnSpc>
              <a:spcAft>
                <a:spcPts val="300"/>
              </a:spcAft>
              <a:defRPr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Find the way to generate equilibrium conditions in NICE-METIS which do not imply an increase of li and profile oscillations</a:t>
            </a:r>
          </a:p>
          <a:p>
            <a:pPr>
              <a:lnSpc>
                <a:spcPct val="110000"/>
              </a:lnSpc>
              <a:spcAft>
                <a:spcPts val="300"/>
              </a:spcAft>
              <a:defRPr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Verify resistive flux consumption</a:t>
            </a:r>
          </a:p>
          <a:p>
            <a:pPr>
              <a:lnSpc>
                <a:spcPct val="110000"/>
              </a:lnSpc>
              <a:spcAft>
                <a:spcPts val="300"/>
              </a:spcAft>
              <a:defRPr/>
            </a:pPr>
            <a:r>
              <a:rPr lang="en-US" sz="1400" kern="0" dirty="0">
                <a:latin typeface="Arial" panose="020B0604020202020204" pitchFamily="34" charset="0"/>
                <a:cs typeface="Arial" panose="020B0604020202020204" pitchFamily="34" charset="0"/>
              </a:rPr>
              <a:t>Shape control is confirmed to be sensitive to plasma shape especially those changes in shape due to li and poloidal beta variations. Scheduling techniques to be implemented</a:t>
            </a:r>
          </a:p>
          <a:p>
            <a:pPr>
              <a:lnSpc>
                <a:spcPct val="110000"/>
              </a:lnSpc>
              <a:spcAft>
                <a:spcPts val="300"/>
              </a:spcAft>
              <a:defRPr/>
            </a:pPr>
            <a:r>
              <a:rPr lang="en-GB" sz="14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Future work to complete the plan</a:t>
            </a:r>
          </a:p>
          <a:p>
            <a:pPr>
              <a:lnSpc>
                <a:spcPct val="110000"/>
              </a:lnSpc>
              <a:spcAft>
                <a:spcPts val="300"/>
              </a:spcAft>
              <a:defRPr/>
            </a:pPr>
            <a:r>
              <a:rPr lang="en-GB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Step 2. Flat top Control</a:t>
            </a:r>
          </a:p>
          <a:p>
            <a:pPr marL="457200" indent="-457200">
              <a:lnSpc>
                <a:spcPct val="110000"/>
              </a:lnSpc>
              <a:spcAft>
                <a:spcPts val="300"/>
              </a:spcAft>
              <a:buFontTx/>
              <a:buAutoNum type="arabicPeriod"/>
              <a:defRPr/>
            </a:pPr>
            <a:r>
              <a:rPr lang="en-GB" sz="1400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of gap response with stabilized plasma (To be completed)</a:t>
            </a:r>
          </a:p>
          <a:p>
            <a:pPr marL="457200" indent="-457200">
              <a:lnSpc>
                <a:spcPct val="110000"/>
              </a:lnSpc>
              <a:spcAft>
                <a:spcPts val="300"/>
              </a:spcAft>
              <a:buFontTx/>
              <a:buAutoNum type="arabicPeriod"/>
              <a:defRPr/>
            </a:pPr>
            <a:r>
              <a:rPr lang="en-GB" sz="1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of Ip response </a:t>
            </a:r>
            <a:r>
              <a:rPr lang="en-GB" sz="1400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(To be completed)</a:t>
            </a:r>
            <a:endParaRPr lang="en-GB" sz="14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Aft>
                <a:spcPts val="300"/>
              </a:spcAft>
              <a:buFontTx/>
              <a:buAutoNum type="arabicPeriod"/>
              <a:defRPr/>
            </a:pPr>
            <a:r>
              <a:rPr lang="en-GB" sz="1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Transient studies @ Flat top</a:t>
            </a:r>
          </a:p>
          <a:p>
            <a:pPr>
              <a:lnSpc>
                <a:spcPct val="110000"/>
              </a:lnSpc>
              <a:spcAft>
                <a:spcPts val="300"/>
              </a:spcAft>
              <a:defRPr/>
            </a:pPr>
            <a:r>
              <a:rPr lang="en-GB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Step 3. Ramp up Control (Diverted phase)</a:t>
            </a:r>
          </a:p>
          <a:p>
            <a:pPr marL="457200" indent="-457200">
              <a:lnSpc>
                <a:spcPct val="110000"/>
              </a:lnSpc>
              <a:spcAft>
                <a:spcPts val="300"/>
              </a:spcAft>
              <a:buFontTx/>
              <a:buAutoNum type="arabicPeriod"/>
              <a:defRPr/>
            </a:pPr>
            <a:r>
              <a:rPr lang="en-GB" sz="1400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of the nominal scenario and of the reference currents</a:t>
            </a:r>
          </a:p>
          <a:p>
            <a:pPr marL="457200" indent="-457200">
              <a:lnSpc>
                <a:spcPct val="110000"/>
              </a:lnSpc>
              <a:spcAft>
                <a:spcPts val="300"/>
              </a:spcAft>
              <a:buFontTx/>
              <a:buAutoNum type="arabicPeriod"/>
              <a:defRPr/>
            </a:pPr>
            <a:r>
              <a:rPr lang="en-GB" sz="1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NICE-METIS - CREATE-NL on ramp up equilibria</a:t>
            </a:r>
          </a:p>
          <a:p>
            <a:pPr marL="457200" indent="-457200">
              <a:lnSpc>
                <a:spcPct val="110000"/>
              </a:lnSpc>
              <a:spcAft>
                <a:spcPts val="300"/>
              </a:spcAft>
              <a:buFontTx/>
              <a:buAutoNum type="arabicPeriod"/>
              <a:defRPr/>
            </a:pPr>
            <a:r>
              <a:rPr lang="en-GB" sz="1400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Tuning of the VS control on the ramp up</a:t>
            </a:r>
          </a:p>
          <a:p>
            <a:pPr marL="457200" indent="-457200">
              <a:lnSpc>
                <a:spcPct val="110000"/>
              </a:lnSpc>
              <a:spcAft>
                <a:spcPts val="300"/>
              </a:spcAft>
              <a:buFontTx/>
              <a:buAutoNum type="arabicPeriod"/>
              <a:defRPr/>
            </a:pPr>
            <a:r>
              <a:rPr lang="en-GB" sz="1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loop simulation (with VS)</a:t>
            </a:r>
          </a:p>
          <a:p>
            <a:pPr marL="457200" indent="-457200">
              <a:lnSpc>
                <a:spcPct val="110000"/>
              </a:lnSpc>
              <a:spcAft>
                <a:spcPts val="300"/>
              </a:spcAft>
              <a:buFontTx/>
              <a:buAutoNum type="arabicPeriod"/>
              <a:defRPr/>
            </a:pPr>
            <a:r>
              <a:rPr lang="en-GB" sz="1400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control implementation and testing</a:t>
            </a:r>
          </a:p>
          <a:p>
            <a:pPr marL="457200" indent="-457200">
              <a:lnSpc>
                <a:spcPct val="110000"/>
              </a:lnSpc>
              <a:spcAft>
                <a:spcPts val="300"/>
              </a:spcAft>
              <a:buFontTx/>
              <a:buAutoNum type="arabicPeriod"/>
              <a:defRPr/>
            </a:pPr>
            <a:r>
              <a:rPr lang="en-GB" sz="1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 studies</a:t>
            </a:r>
          </a:p>
          <a:p>
            <a:pPr>
              <a:lnSpc>
                <a:spcPct val="110000"/>
              </a:lnSpc>
              <a:spcAft>
                <a:spcPts val="300"/>
              </a:spcAft>
              <a:defRPr/>
            </a:pPr>
            <a:r>
              <a:rPr lang="en-GB" sz="14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Further developments</a:t>
            </a:r>
          </a:p>
          <a:p>
            <a:pPr marL="457200" indent="-457200">
              <a:lnSpc>
                <a:spcPct val="110000"/>
              </a:lnSpc>
              <a:spcAft>
                <a:spcPts val="300"/>
              </a:spcAft>
              <a:buFontTx/>
              <a:buAutoNum type="arabicPeriod"/>
              <a:defRPr/>
            </a:pPr>
            <a:r>
              <a:rPr lang="en-GB" sz="1400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speed up the simulation (solutions tests for NICE reconstruction operation mode) </a:t>
            </a:r>
          </a:p>
          <a:p>
            <a:pPr marL="457200" indent="-457200">
              <a:lnSpc>
                <a:spcPct val="110000"/>
              </a:lnSpc>
              <a:spcAft>
                <a:spcPts val="300"/>
              </a:spcAft>
              <a:buFontTx/>
              <a:buAutoNum type="arabicPeriod"/>
              <a:defRPr/>
            </a:pPr>
            <a:r>
              <a:rPr lang="en-GB" sz="1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control </a:t>
            </a:r>
            <a:r>
              <a:rPr lang="en-GB" sz="1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magnetic+kinetic</a:t>
            </a:r>
            <a:endParaRPr lang="en-GB" sz="14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Aft>
                <a:spcPts val="300"/>
              </a:spcAft>
              <a:buFontTx/>
              <a:buAutoNum type="arabicPeriod"/>
              <a:defRPr/>
            </a:pPr>
            <a:r>
              <a:rPr lang="en-GB" sz="1400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documentation</a:t>
            </a:r>
          </a:p>
          <a:p>
            <a:pPr>
              <a:lnSpc>
                <a:spcPct val="110000"/>
              </a:lnSpc>
              <a:spcAft>
                <a:spcPts val="300"/>
              </a:spcAft>
              <a:defRPr/>
            </a:pPr>
            <a:endParaRPr lang="en-GB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33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>
            <a:extLst>
              <a:ext uri="{FF2B5EF4-FFF2-40B4-BE49-F238E27FC236}">
                <a16:creationId xmlns:a16="http://schemas.microsoft.com/office/drawing/2014/main" id="{4DACB447-BB4F-4832-8E7B-7F4011FD9C7A}"/>
              </a:ext>
            </a:extLst>
          </p:cNvPr>
          <p:cNvSpPr/>
          <p:nvPr/>
        </p:nvSpPr>
        <p:spPr bwMode="auto">
          <a:xfrm>
            <a:off x="611188" y="1767172"/>
            <a:ext cx="3240087" cy="115093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it-IT" sz="2000" dirty="0" err="1">
                <a:solidFill>
                  <a:schemeClr val="tx1"/>
                </a:solidFill>
              </a:rPr>
              <a:t>Shape</a:t>
            </a:r>
            <a:r>
              <a:rPr lang="it-IT" sz="2000" dirty="0">
                <a:solidFill>
                  <a:schemeClr val="tx1"/>
                </a:solidFill>
              </a:rPr>
              <a:t> Generator and </a:t>
            </a:r>
            <a:r>
              <a:rPr lang="it-IT" sz="2000" dirty="0" err="1">
                <a:solidFill>
                  <a:schemeClr val="tx1"/>
                </a:solidFill>
              </a:rPr>
              <a:t>Optimizer</a:t>
            </a:r>
            <a:r>
              <a:rPr lang="it-IT" sz="2000" dirty="0">
                <a:solidFill>
                  <a:schemeClr val="tx1"/>
                </a:solidFill>
              </a:rPr>
              <a:t> (CREATE-EGENE)  </a:t>
            </a:r>
          </a:p>
        </p:txBody>
      </p:sp>
      <p:sp>
        <p:nvSpPr>
          <p:cNvPr id="10" name="Rettangolo arrotondato 9">
            <a:extLst>
              <a:ext uri="{FF2B5EF4-FFF2-40B4-BE49-F238E27FC236}">
                <a16:creationId xmlns:a16="http://schemas.microsoft.com/office/drawing/2014/main" id="{C11D9245-AEFD-463D-BA31-0C98F48646BE}"/>
              </a:ext>
            </a:extLst>
          </p:cNvPr>
          <p:cNvSpPr/>
          <p:nvPr/>
        </p:nvSpPr>
        <p:spPr bwMode="auto">
          <a:xfrm>
            <a:off x="4859338" y="1776409"/>
            <a:ext cx="3817937" cy="115093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it-IT" sz="2000" dirty="0">
                <a:solidFill>
                  <a:schemeClr val="tx1"/>
                </a:solidFill>
              </a:rPr>
              <a:t>METIS Scenario </a:t>
            </a:r>
            <a:r>
              <a:rPr lang="it-IT" sz="2000" dirty="0" err="1">
                <a:solidFill>
                  <a:schemeClr val="tx1"/>
                </a:solidFill>
              </a:rPr>
              <a:t>preparation</a:t>
            </a:r>
            <a:r>
              <a:rPr lang="it-IT" sz="2000" dirty="0">
                <a:solidFill>
                  <a:schemeClr val="tx1"/>
                </a:solidFill>
              </a:rPr>
              <a:t> and </a:t>
            </a:r>
            <a:r>
              <a:rPr lang="it-IT" sz="2000" dirty="0" err="1">
                <a:solidFill>
                  <a:schemeClr val="tx1"/>
                </a:solidFill>
              </a:rPr>
              <a:t>optimization</a:t>
            </a:r>
            <a:r>
              <a:rPr lang="it-IT" sz="2000" dirty="0">
                <a:solidFill>
                  <a:schemeClr val="tx1"/>
                </a:solidFill>
              </a:rPr>
              <a:t>. </a:t>
            </a:r>
            <a:r>
              <a:rPr lang="it-IT" sz="2000" dirty="0" err="1">
                <a:solidFill>
                  <a:schemeClr val="tx1"/>
                </a:solidFill>
              </a:rPr>
              <a:t>Discharge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>
                <a:solidFill>
                  <a:schemeClr val="tx1"/>
                </a:solidFill>
              </a:rPr>
              <a:t>analysis</a:t>
            </a:r>
            <a:r>
              <a:rPr lang="it-IT" sz="2000" dirty="0">
                <a:solidFill>
                  <a:schemeClr val="tx1"/>
                </a:solidFill>
              </a:rPr>
              <a:t> and </a:t>
            </a:r>
            <a:r>
              <a:rPr lang="it-IT" sz="2000" dirty="0" err="1">
                <a:solidFill>
                  <a:schemeClr val="tx1"/>
                </a:solidFill>
              </a:rPr>
              <a:t>flux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>
                <a:solidFill>
                  <a:schemeClr val="tx1"/>
                </a:solidFill>
              </a:rPr>
              <a:t>consumption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>
                <a:solidFill>
                  <a:schemeClr val="tx1"/>
                </a:solidFill>
              </a:rPr>
              <a:t>estimation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1" name="Rettangolo arrotondato 10">
            <a:extLst>
              <a:ext uri="{FF2B5EF4-FFF2-40B4-BE49-F238E27FC236}">
                <a16:creationId xmlns:a16="http://schemas.microsoft.com/office/drawing/2014/main" id="{ED6F6CE8-DE7B-4F0F-86D9-80D43134F223}"/>
              </a:ext>
            </a:extLst>
          </p:cNvPr>
          <p:cNvSpPr/>
          <p:nvPr/>
        </p:nvSpPr>
        <p:spPr bwMode="auto">
          <a:xfrm>
            <a:off x="184150" y="1054820"/>
            <a:ext cx="8780463" cy="195738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2" name="Rettangolo arrotondato 11">
            <a:extLst>
              <a:ext uri="{FF2B5EF4-FFF2-40B4-BE49-F238E27FC236}">
                <a16:creationId xmlns:a16="http://schemas.microsoft.com/office/drawing/2014/main" id="{74C0378E-A2F0-4BBA-BBAB-0C88E7AEFFA9}"/>
              </a:ext>
            </a:extLst>
          </p:cNvPr>
          <p:cNvSpPr/>
          <p:nvPr/>
        </p:nvSpPr>
        <p:spPr bwMode="auto">
          <a:xfrm>
            <a:off x="184150" y="3835102"/>
            <a:ext cx="8780463" cy="1800225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4" name="Rettangolo arrotondato 13">
            <a:extLst>
              <a:ext uri="{FF2B5EF4-FFF2-40B4-BE49-F238E27FC236}">
                <a16:creationId xmlns:a16="http://schemas.microsoft.com/office/drawing/2014/main" id="{52687E0E-DE9E-4586-A0CE-119DE5BE53C6}"/>
              </a:ext>
            </a:extLst>
          </p:cNvPr>
          <p:cNvSpPr/>
          <p:nvPr/>
        </p:nvSpPr>
        <p:spPr bwMode="auto">
          <a:xfrm>
            <a:off x="5219700" y="4268490"/>
            <a:ext cx="3097213" cy="12890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it-IT" sz="2000" dirty="0">
                <a:solidFill>
                  <a:schemeClr val="tx1"/>
                </a:solidFill>
              </a:rPr>
              <a:t>FEEQS Code</a:t>
            </a:r>
          </a:p>
          <a:p>
            <a:pPr algn="ctr">
              <a:defRPr/>
            </a:pPr>
            <a:r>
              <a:rPr lang="it-IT" sz="2000" dirty="0" err="1">
                <a:solidFill>
                  <a:schemeClr val="tx1"/>
                </a:solidFill>
              </a:rPr>
              <a:t>Poloidal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>
                <a:solidFill>
                  <a:schemeClr val="tx1"/>
                </a:solidFill>
              </a:rPr>
              <a:t>currents</a:t>
            </a:r>
            <a:r>
              <a:rPr lang="it-IT" sz="2000" dirty="0">
                <a:solidFill>
                  <a:schemeClr val="tx1"/>
                </a:solidFill>
              </a:rPr>
              <a:t> and </a:t>
            </a:r>
            <a:r>
              <a:rPr lang="it-IT" sz="2000" dirty="0" err="1">
                <a:solidFill>
                  <a:schemeClr val="tx1"/>
                </a:solidFill>
              </a:rPr>
              <a:t>voltage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>
                <a:solidFill>
                  <a:schemeClr val="tx1"/>
                </a:solidFill>
              </a:rPr>
              <a:t>optimization</a:t>
            </a:r>
            <a:r>
              <a:rPr lang="it-IT" sz="2000" dirty="0">
                <a:solidFill>
                  <a:schemeClr val="tx1"/>
                </a:solidFill>
              </a:rPr>
              <a:t> and force </a:t>
            </a:r>
            <a:r>
              <a:rPr lang="it-IT" sz="2000" dirty="0" err="1">
                <a:solidFill>
                  <a:schemeClr val="tx1"/>
                </a:solidFill>
              </a:rPr>
              <a:t>limits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>
                <a:solidFill>
                  <a:schemeClr val="tx1"/>
                </a:solidFill>
              </a:rPr>
              <a:t>assessment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5" name="Rettangolo arrotondato 14">
            <a:extLst>
              <a:ext uri="{FF2B5EF4-FFF2-40B4-BE49-F238E27FC236}">
                <a16:creationId xmlns:a16="http://schemas.microsoft.com/office/drawing/2014/main" id="{721B3416-CB6C-49B4-B2A1-D9899D7B28B9}"/>
              </a:ext>
            </a:extLst>
          </p:cNvPr>
          <p:cNvSpPr/>
          <p:nvPr/>
        </p:nvSpPr>
        <p:spPr bwMode="auto">
          <a:xfrm>
            <a:off x="598488" y="4354215"/>
            <a:ext cx="3541712" cy="12239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it-IT" sz="2000" dirty="0">
                <a:solidFill>
                  <a:schemeClr val="tx1"/>
                </a:solidFill>
              </a:rPr>
              <a:t>Tools for </a:t>
            </a:r>
            <a:r>
              <a:rPr lang="it-IT" sz="2000" dirty="0" err="1">
                <a:solidFill>
                  <a:schemeClr val="tx1"/>
                </a:solidFill>
              </a:rPr>
              <a:t>nominal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>
                <a:solidFill>
                  <a:schemeClr val="tx1"/>
                </a:solidFill>
              </a:rPr>
              <a:t>feedforward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>
                <a:solidFill>
                  <a:schemeClr val="tx1"/>
                </a:solidFill>
              </a:rPr>
              <a:t>currents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>
                <a:solidFill>
                  <a:schemeClr val="tx1"/>
                </a:solidFill>
              </a:rPr>
              <a:t>optimization</a:t>
            </a:r>
            <a:r>
              <a:rPr lang="it-IT" sz="2000" dirty="0">
                <a:solidFill>
                  <a:schemeClr val="tx1"/>
                </a:solidFill>
              </a:rPr>
              <a:t> in </a:t>
            </a:r>
            <a:r>
              <a:rPr lang="it-IT" sz="2000" dirty="0" err="1">
                <a:solidFill>
                  <a:schemeClr val="tx1"/>
                </a:solidFill>
              </a:rPr>
              <a:t>view</a:t>
            </a:r>
            <a:r>
              <a:rPr lang="it-IT" sz="2000" dirty="0">
                <a:solidFill>
                  <a:schemeClr val="tx1"/>
                </a:solidFill>
              </a:rPr>
              <a:t> of </a:t>
            </a:r>
            <a:r>
              <a:rPr lang="it-IT" sz="2000" dirty="0" err="1">
                <a:solidFill>
                  <a:schemeClr val="tx1"/>
                </a:solidFill>
              </a:rPr>
              <a:t>closed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>
                <a:solidFill>
                  <a:schemeClr val="tx1"/>
                </a:solidFill>
              </a:rPr>
              <a:t>loop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>
                <a:solidFill>
                  <a:schemeClr val="tx1"/>
                </a:solidFill>
              </a:rPr>
              <a:t>simulations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21515" name="Rettangolo 1">
            <a:extLst>
              <a:ext uri="{FF2B5EF4-FFF2-40B4-BE49-F238E27FC236}">
                <a16:creationId xmlns:a16="http://schemas.microsoft.com/office/drawing/2014/main" id="{0C75362B-FE0F-2414-85F3-9AFBD8719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1070695"/>
            <a:ext cx="527638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 i="1" dirty="0"/>
              <a:t>Step 1 – Scenario Definition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000" b="1" i="1" dirty="0"/>
              <a:t>Also supported by F4E (Sartori F., </a:t>
            </a:r>
            <a:r>
              <a:rPr lang="en-US" altLang="it-IT" sz="2000" b="1" i="1" dirty="0" err="1"/>
              <a:t>Cavinato</a:t>
            </a:r>
            <a:r>
              <a:rPr lang="en-US" altLang="it-IT" sz="2000" b="1" i="1" dirty="0"/>
              <a:t> M.)</a:t>
            </a:r>
            <a:endParaRPr lang="it-IT" altLang="it-IT" sz="2000" dirty="0"/>
          </a:p>
        </p:txBody>
      </p:sp>
      <p:sp>
        <p:nvSpPr>
          <p:cNvPr id="21516" name="Rettangolo 16">
            <a:extLst>
              <a:ext uri="{FF2B5EF4-FFF2-40B4-BE49-F238E27FC236}">
                <a16:creationId xmlns:a16="http://schemas.microsoft.com/office/drawing/2014/main" id="{DA4AE980-9422-AFFA-33EE-7C697C3DE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806527"/>
            <a:ext cx="7159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 i="1"/>
              <a:t>Step 2 – Limit Assessment and Waveforms optimization</a:t>
            </a:r>
            <a:endParaRPr lang="it-IT" altLang="it-IT" sz="2400"/>
          </a:p>
        </p:txBody>
      </p:sp>
      <p:sp>
        <p:nvSpPr>
          <p:cNvPr id="19" name="Rettangolo arrotondato 18">
            <a:extLst>
              <a:ext uri="{FF2B5EF4-FFF2-40B4-BE49-F238E27FC236}">
                <a16:creationId xmlns:a16="http://schemas.microsoft.com/office/drawing/2014/main" id="{0376639A-4A00-4F11-9CFA-E650CC154222}"/>
              </a:ext>
            </a:extLst>
          </p:cNvPr>
          <p:cNvSpPr/>
          <p:nvPr/>
        </p:nvSpPr>
        <p:spPr bwMode="auto">
          <a:xfrm>
            <a:off x="6938963" y="1126257"/>
            <a:ext cx="1736725" cy="3603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it-IT" sz="1600" b="1" dirty="0">
                <a:solidFill>
                  <a:schemeClr val="tx1"/>
                </a:solidFill>
              </a:rPr>
              <a:t>CEA</a:t>
            </a:r>
          </a:p>
        </p:txBody>
      </p:sp>
      <p:sp>
        <p:nvSpPr>
          <p:cNvPr id="21" name="Rettangolo arrotondato 20">
            <a:extLst>
              <a:ext uri="{FF2B5EF4-FFF2-40B4-BE49-F238E27FC236}">
                <a16:creationId xmlns:a16="http://schemas.microsoft.com/office/drawing/2014/main" id="{E8E4364D-1B7B-4168-888F-149B7858E87E}"/>
              </a:ext>
            </a:extLst>
          </p:cNvPr>
          <p:cNvSpPr/>
          <p:nvPr/>
        </p:nvSpPr>
        <p:spPr bwMode="auto">
          <a:xfrm>
            <a:off x="395288" y="1081807"/>
            <a:ext cx="1944687" cy="4048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it-IT" sz="1600" b="1" dirty="0">
                <a:solidFill>
                  <a:schemeClr val="tx1"/>
                </a:solidFill>
              </a:rPr>
              <a:t>CREATE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9E8A137B-CE8B-4B1D-7A96-CB3CB94411C3}"/>
              </a:ext>
            </a:extLst>
          </p:cNvPr>
          <p:cNvSpPr txBox="1"/>
          <p:nvPr/>
        </p:nvSpPr>
        <p:spPr>
          <a:xfrm>
            <a:off x="841663" y="409571"/>
            <a:ext cx="6316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Tools and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Procedures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implemented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past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8006A6AF-338D-64F0-5F0D-9BAEE1D79D5B}"/>
              </a:ext>
            </a:extLst>
          </p:cNvPr>
          <p:cNvSpPr txBox="1"/>
          <p:nvPr/>
        </p:nvSpPr>
        <p:spPr>
          <a:xfrm>
            <a:off x="280410" y="3000372"/>
            <a:ext cx="8780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Tools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tested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several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scientists (Abbate D., Bin W.,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Giruzzi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G.,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Iafrati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M., Cruz N., Corona D., Bolzonella T., Piron C.,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Lennholm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M.,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CREATE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colleaugues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A1300902-1433-049E-9C2A-4AB0453338CF}"/>
              </a:ext>
            </a:extLst>
          </p:cNvPr>
          <p:cNvSpPr txBox="1"/>
          <p:nvPr/>
        </p:nvSpPr>
        <p:spPr>
          <a:xfrm>
            <a:off x="415640" y="5752711"/>
            <a:ext cx="8423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scenarios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designed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weakly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strongly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coupled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dynamic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simulations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egnaposto numero diapositiva 2">
            <a:extLst>
              <a:ext uri="{FF2B5EF4-FFF2-40B4-BE49-F238E27FC236}">
                <a16:creationId xmlns:a16="http://schemas.microsoft.com/office/drawing/2014/main" id="{F3B49AB5-EEC2-5687-060A-F362A0B9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1446" y="6541654"/>
            <a:ext cx="497899" cy="316346"/>
          </a:xfrm>
        </p:spPr>
        <p:txBody>
          <a:bodyPr/>
          <a:lstStyle/>
          <a:p>
            <a:pPr>
              <a:defRPr/>
            </a:pPr>
            <a:fld id="{C6CF2C96-3071-40A4-B718-D92E7CF92CE1}" type="slidenum">
              <a:rPr lang="en-US" altLang="it-IT" sz="1600" smtClean="0"/>
              <a:pPr>
                <a:defRPr/>
              </a:pPr>
              <a:t>3</a:t>
            </a:fld>
            <a:endParaRPr lang="en-US" altLang="it-IT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>
            <a:extLst>
              <a:ext uri="{FF2B5EF4-FFF2-40B4-BE49-F238E27FC236}">
                <a16:creationId xmlns:a16="http://schemas.microsoft.com/office/drawing/2014/main" id="{1721F278-3502-492F-827C-08EBE697E500}"/>
              </a:ext>
            </a:extLst>
          </p:cNvPr>
          <p:cNvSpPr/>
          <p:nvPr/>
        </p:nvSpPr>
        <p:spPr bwMode="auto">
          <a:xfrm>
            <a:off x="827088" y="1427155"/>
            <a:ext cx="3240087" cy="12239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it-IT" sz="2000" dirty="0">
                <a:solidFill>
                  <a:schemeClr val="tx1"/>
                </a:solidFill>
              </a:rPr>
              <a:t>CREATE-NL</a:t>
            </a:r>
          </a:p>
          <a:p>
            <a:pPr algn="ctr">
              <a:defRPr/>
            </a:pPr>
            <a:r>
              <a:rPr lang="it-IT" sz="2000" dirty="0" err="1">
                <a:solidFill>
                  <a:schemeClr val="tx1"/>
                </a:solidFill>
              </a:rPr>
              <a:t>Closed</a:t>
            </a:r>
            <a:r>
              <a:rPr lang="it-IT" sz="2000" dirty="0">
                <a:solidFill>
                  <a:schemeClr val="tx1"/>
                </a:solidFill>
              </a:rPr>
              <a:t> loop </a:t>
            </a:r>
            <a:r>
              <a:rPr lang="it-IT" sz="2000" dirty="0" err="1">
                <a:solidFill>
                  <a:schemeClr val="tx1"/>
                </a:solidFill>
              </a:rPr>
              <a:t>dynamic</a:t>
            </a:r>
            <a:r>
              <a:rPr lang="it-IT" sz="2000" dirty="0">
                <a:solidFill>
                  <a:schemeClr val="tx1"/>
                </a:solidFill>
              </a:rPr>
              <a:t> simulator (FEM)</a:t>
            </a:r>
          </a:p>
        </p:txBody>
      </p:sp>
      <p:sp>
        <p:nvSpPr>
          <p:cNvPr id="16" name="Rettangolo arrotondato 15">
            <a:extLst>
              <a:ext uri="{FF2B5EF4-FFF2-40B4-BE49-F238E27FC236}">
                <a16:creationId xmlns:a16="http://schemas.microsoft.com/office/drawing/2014/main" id="{4115D4BD-075C-4AEE-BC76-AEF2D3F04727}"/>
              </a:ext>
            </a:extLst>
          </p:cNvPr>
          <p:cNvSpPr/>
          <p:nvPr/>
        </p:nvSpPr>
        <p:spPr bwMode="auto">
          <a:xfrm>
            <a:off x="5148263" y="1571617"/>
            <a:ext cx="3384550" cy="9366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it-IT" sz="2000" dirty="0">
                <a:solidFill>
                  <a:schemeClr val="tx1"/>
                </a:solidFill>
              </a:rPr>
              <a:t>METIS </a:t>
            </a:r>
          </a:p>
          <a:p>
            <a:pPr algn="ctr">
              <a:defRPr/>
            </a:pPr>
            <a:r>
              <a:rPr lang="it-IT" sz="2000" dirty="0">
                <a:solidFill>
                  <a:schemeClr val="tx1"/>
                </a:solidFill>
              </a:rPr>
              <a:t>Light </a:t>
            </a:r>
            <a:r>
              <a:rPr lang="it-IT" sz="2000" dirty="0" err="1">
                <a:solidFill>
                  <a:schemeClr val="tx1"/>
                </a:solidFill>
              </a:rPr>
              <a:t>transport</a:t>
            </a:r>
            <a:r>
              <a:rPr lang="it-IT" sz="2000" dirty="0">
                <a:solidFill>
                  <a:schemeClr val="tx1"/>
                </a:solidFill>
              </a:rPr>
              <a:t> simulator</a:t>
            </a:r>
          </a:p>
        </p:txBody>
      </p:sp>
      <p:sp>
        <p:nvSpPr>
          <p:cNvPr id="21517" name="Rettangolo 17">
            <a:extLst>
              <a:ext uri="{FF2B5EF4-FFF2-40B4-BE49-F238E27FC236}">
                <a16:creationId xmlns:a16="http://schemas.microsoft.com/office/drawing/2014/main" id="{5E4E7BF0-2CBB-3509-EBDB-DD69544FC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725" y="965192"/>
            <a:ext cx="73613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 i="1" dirty="0"/>
              <a:t>Step 3 Opt. a – Closed loop coupled dynamic simulations</a:t>
            </a:r>
            <a:endParaRPr lang="it-IT" altLang="it-IT" sz="2400" dirty="0"/>
          </a:p>
        </p:txBody>
      </p:sp>
      <p:sp>
        <p:nvSpPr>
          <p:cNvPr id="2" name="Freccia bidirezionale orizzontale 1">
            <a:extLst>
              <a:ext uri="{FF2B5EF4-FFF2-40B4-BE49-F238E27FC236}">
                <a16:creationId xmlns:a16="http://schemas.microsoft.com/office/drawing/2014/main" id="{7D15F0C5-FA6C-4C5B-B499-1605F9BB99E6}"/>
              </a:ext>
            </a:extLst>
          </p:cNvPr>
          <p:cNvSpPr/>
          <p:nvPr/>
        </p:nvSpPr>
        <p:spPr bwMode="auto">
          <a:xfrm>
            <a:off x="4211638" y="1931980"/>
            <a:ext cx="865187" cy="21590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Rettangolo arrotondato 8">
            <a:extLst>
              <a:ext uri="{FF2B5EF4-FFF2-40B4-BE49-F238E27FC236}">
                <a16:creationId xmlns:a16="http://schemas.microsoft.com/office/drawing/2014/main" id="{8E1EFB50-819C-D5A2-4473-76B0A55F8504}"/>
              </a:ext>
            </a:extLst>
          </p:cNvPr>
          <p:cNvSpPr/>
          <p:nvPr/>
        </p:nvSpPr>
        <p:spPr bwMode="auto">
          <a:xfrm>
            <a:off x="887127" y="4110320"/>
            <a:ext cx="3240087" cy="12239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it-IT" sz="2000" dirty="0">
                <a:solidFill>
                  <a:schemeClr val="tx1"/>
                </a:solidFill>
              </a:rPr>
              <a:t>CREATE</a:t>
            </a:r>
          </a:p>
          <a:p>
            <a:pPr algn="ctr">
              <a:defRPr/>
            </a:pPr>
            <a:r>
              <a:rPr lang="it-IT" sz="2000" dirty="0" err="1">
                <a:solidFill>
                  <a:schemeClr val="tx1"/>
                </a:solidFill>
              </a:rPr>
              <a:t>Magnetic</a:t>
            </a:r>
            <a:r>
              <a:rPr lang="it-IT" sz="2000" dirty="0">
                <a:solidFill>
                  <a:schemeClr val="tx1"/>
                </a:solidFill>
              </a:rPr>
              <a:t> Controllers</a:t>
            </a:r>
          </a:p>
        </p:txBody>
      </p:sp>
      <p:sp>
        <p:nvSpPr>
          <p:cNvPr id="7" name="Rettangolo arrotondato 12">
            <a:extLst>
              <a:ext uri="{FF2B5EF4-FFF2-40B4-BE49-F238E27FC236}">
                <a16:creationId xmlns:a16="http://schemas.microsoft.com/office/drawing/2014/main" id="{A5ACF43F-B9AA-BAD6-46DB-FF1F1D019E96}"/>
              </a:ext>
            </a:extLst>
          </p:cNvPr>
          <p:cNvSpPr/>
          <p:nvPr/>
        </p:nvSpPr>
        <p:spPr bwMode="auto">
          <a:xfrm>
            <a:off x="244189" y="3678520"/>
            <a:ext cx="8780463" cy="178593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7" name="Rettangolo arrotondato 15">
            <a:extLst>
              <a:ext uri="{FF2B5EF4-FFF2-40B4-BE49-F238E27FC236}">
                <a16:creationId xmlns:a16="http://schemas.microsoft.com/office/drawing/2014/main" id="{914F5AB3-622A-35AA-938B-F8902D06EB52}"/>
              </a:ext>
            </a:extLst>
          </p:cNvPr>
          <p:cNvSpPr/>
          <p:nvPr/>
        </p:nvSpPr>
        <p:spPr bwMode="auto">
          <a:xfrm>
            <a:off x="5208302" y="4217838"/>
            <a:ext cx="3384550" cy="10795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it-IT" sz="2000" dirty="0">
                <a:solidFill>
                  <a:schemeClr val="tx1"/>
                </a:solidFill>
              </a:rPr>
              <a:t>NICE-METIS </a:t>
            </a:r>
          </a:p>
          <a:p>
            <a:pPr algn="ctr">
              <a:defRPr/>
            </a:pPr>
            <a:r>
              <a:rPr lang="it-IT" sz="2000" dirty="0">
                <a:solidFill>
                  <a:schemeClr val="tx1"/>
                </a:solidFill>
              </a:rPr>
              <a:t>Equilibrium + </a:t>
            </a:r>
            <a:r>
              <a:rPr lang="it-IT" sz="2000" dirty="0" err="1">
                <a:solidFill>
                  <a:schemeClr val="tx1"/>
                </a:solidFill>
              </a:rPr>
              <a:t>transport</a:t>
            </a:r>
            <a:r>
              <a:rPr lang="it-IT" sz="2000" dirty="0">
                <a:solidFill>
                  <a:schemeClr val="tx1"/>
                </a:solidFill>
              </a:rPr>
              <a:t> simulator</a:t>
            </a:r>
          </a:p>
        </p:txBody>
      </p:sp>
      <p:sp>
        <p:nvSpPr>
          <p:cNvPr id="20" name="Rettangolo 17">
            <a:extLst>
              <a:ext uri="{FF2B5EF4-FFF2-40B4-BE49-F238E27FC236}">
                <a16:creationId xmlns:a16="http://schemas.microsoft.com/office/drawing/2014/main" id="{73DB13BC-86C9-747A-66ED-C7B214E53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8764" y="3648357"/>
            <a:ext cx="73613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 i="1" dirty="0"/>
              <a:t>Step 3 Opt. b – Closed loop coupled dynamic simulations</a:t>
            </a:r>
            <a:endParaRPr lang="it-IT" altLang="it-IT" sz="2400" dirty="0"/>
          </a:p>
        </p:txBody>
      </p:sp>
      <p:sp>
        <p:nvSpPr>
          <p:cNvPr id="23" name="Freccia bidirezionale orizzontale 22">
            <a:extLst>
              <a:ext uri="{FF2B5EF4-FFF2-40B4-BE49-F238E27FC236}">
                <a16:creationId xmlns:a16="http://schemas.microsoft.com/office/drawing/2014/main" id="{D0676B33-D82F-56D9-4235-C8F02607CA63}"/>
              </a:ext>
            </a:extLst>
          </p:cNvPr>
          <p:cNvSpPr/>
          <p:nvPr/>
        </p:nvSpPr>
        <p:spPr bwMode="auto">
          <a:xfrm>
            <a:off x="4271677" y="4615145"/>
            <a:ext cx="865187" cy="21590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D5B756AB-86D7-1CA0-8F79-57E435818E5D}"/>
              </a:ext>
            </a:extLst>
          </p:cNvPr>
          <p:cNvSpPr txBox="1"/>
          <p:nvPr/>
        </p:nvSpPr>
        <p:spPr>
          <a:xfrm>
            <a:off x="841663" y="409571"/>
            <a:ext cx="6316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Final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Step under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testing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1D2B466D-738B-F24C-315F-E968FD56C272}"/>
              </a:ext>
            </a:extLst>
          </p:cNvPr>
          <p:cNvSpPr txBox="1"/>
          <p:nvPr/>
        </p:nvSpPr>
        <p:spPr>
          <a:xfrm>
            <a:off x="433896" y="2835691"/>
            <a:ext cx="8401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answers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short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computaton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 and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</a:t>
            </a:r>
            <a:r>
              <a:rPr lang="it-IT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NICE-METIS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1">
            <a:extLst>
              <a:ext uri="{FF2B5EF4-FFF2-40B4-BE49-F238E27FC236}">
                <a16:creationId xmlns:a16="http://schemas.microsoft.com/office/drawing/2014/main" id="{EEABD1B9-DCCF-3BC3-5940-21065EB625AB}"/>
              </a:ext>
            </a:extLst>
          </p:cNvPr>
          <p:cNvSpPr txBox="1"/>
          <p:nvPr/>
        </p:nvSpPr>
        <p:spPr>
          <a:xfrm>
            <a:off x="556173" y="5530688"/>
            <a:ext cx="8380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option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more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robust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scheme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transport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free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boundary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equilibrium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diffusion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faster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7AB180D-AB55-5937-A9AF-D37F5D57C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1446" y="6541654"/>
            <a:ext cx="497899" cy="316346"/>
          </a:xfrm>
        </p:spPr>
        <p:txBody>
          <a:bodyPr/>
          <a:lstStyle/>
          <a:p>
            <a:pPr>
              <a:defRPr/>
            </a:pPr>
            <a:fld id="{C6CF2C96-3071-40A4-B718-D92E7CF92CE1}" type="slidenum">
              <a:rPr lang="en-US" altLang="it-IT" sz="1600" smtClean="0"/>
              <a:pPr>
                <a:defRPr/>
              </a:pPr>
              <a:t>4</a:t>
            </a:fld>
            <a:endParaRPr lang="en-US" altLang="it-IT" sz="1600" dirty="0"/>
          </a:p>
        </p:txBody>
      </p:sp>
      <p:sp>
        <p:nvSpPr>
          <p:cNvPr id="6" name="Rettangolo arrotondato 12">
            <a:extLst>
              <a:ext uri="{FF2B5EF4-FFF2-40B4-BE49-F238E27FC236}">
                <a16:creationId xmlns:a16="http://schemas.microsoft.com/office/drawing/2014/main" id="{68FB5A93-5385-3CA7-533D-808310F6E341}"/>
              </a:ext>
            </a:extLst>
          </p:cNvPr>
          <p:cNvSpPr/>
          <p:nvPr/>
        </p:nvSpPr>
        <p:spPr bwMode="auto">
          <a:xfrm>
            <a:off x="184150" y="995355"/>
            <a:ext cx="8780463" cy="1785937"/>
          </a:xfrm>
          <a:prstGeom prst="roundRect">
            <a:avLst/>
          </a:prstGeom>
          <a:solidFill>
            <a:schemeClr val="bg1">
              <a:lumMod val="85000"/>
              <a:alpha val="64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it-IT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26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27" name="Groupe 21526"/>
          <p:cNvGrpSpPr/>
          <p:nvPr/>
        </p:nvGrpSpPr>
        <p:grpSpPr>
          <a:xfrm>
            <a:off x="198181" y="619440"/>
            <a:ext cx="9001000" cy="5682703"/>
            <a:chOff x="179512" y="1058664"/>
            <a:chExt cx="9001000" cy="5682703"/>
          </a:xfrm>
        </p:grpSpPr>
        <p:grpSp>
          <p:nvGrpSpPr>
            <p:cNvPr id="6" name="Groupe 5"/>
            <p:cNvGrpSpPr/>
            <p:nvPr/>
          </p:nvGrpSpPr>
          <p:grpSpPr>
            <a:xfrm>
              <a:off x="179512" y="1124744"/>
              <a:ext cx="2808313" cy="2160240"/>
              <a:chOff x="179512" y="1124744"/>
              <a:chExt cx="2821279" cy="2160240"/>
            </a:xfrm>
          </p:grpSpPr>
          <p:sp>
            <p:nvSpPr>
              <p:cNvPr id="4" name="Rectangle à coins arrondis 3"/>
              <p:cNvSpPr/>
              <p:nvPr/>
            </p:nvSpPr>
            <p:spPr>
              <a:xfrm>
                <a:off x="179512" y="1124744"/>
                <a:ext cx="2736304" cy="2160240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" name="Rectangle à coins arrondis 2"/>
              <p:cNvSpPr/>
              <p:nvPr/>
            </p:nvSpPr>
            <p:spPr>
              <a:xfrm>
                <a:off x="613555" y="2204864"/>
                <a:ext cx="1512168" cy="432048"/>
              </a:xfrm>
              <a:prstGeom prst="round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PLASHAPE</a:t>
                </a:r>
              </a:p>
            </p:txBody>
          </p:sp>
          <p:sp>
            <p:nvSpPr>
              <p:cNvPr id="8" name="Rectangle à coins arrondis 7"/>
              <p:cNvSpPr/>
              <p:nvPr/>
            </p:nvSpPr>
            <p:spPr>
              <a:xfrm>
                <a:off x="395201" y="2708920"/>
                <a:ext cx="2026865" cy="432048"/>
              </a:xfrm>
              <a:prstGeom prst="round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CREATE-EGENE</a:t>
                </a:r>
              </a:p>
            </p:txBody>
          </p:sp>
          <p:sp>
            <p:nvSpPr>
              <p:cNvPr id="5" name="ZoneTexte 4"/>
              <p:cNvSpPr txBox="1"/>
              <p:nvPr/>
            </p:nvSpPr>
            <p:spPr>
              <a:xfrm>
                <a:off x="696199" y="1196752"/>
                <a:ext cx="230459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Plasma shapes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Initial equilibrium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Linearized model</a:t>
                </a:r>
              </a:p>
            </p:txBody>
          </p:sp>
        </p:grpSp>
        <p:grpSp>
          <p:nvGrpSpPr>
            <p:cNvPr id="12" name="Groupe 11"/>
            <p:cNvGrpSpPr/>
            <p:nvPr/>
          </p:nvGrpSpPr>
          <p:grpSpPr>
            <a:xfrm>
              <a:off x="3491880" y="1124744"/>
              <a:ext cx="2159904" cy="2160240"/>
              <a:chOff x="179512" y="1124744"/>
              <a:chExt cx="2736304" cy="2160240"/>
            </a:xfrm>
          </p:grpSpPr>
          <p:sp>
            <p:nvSpPr>
              <p:cNvPr id="13" name="Rectangle à coins arrondis 12"/>
              <p:cNvSpPr/>
              <p:nvPr/>
            </p:nvSpPr>
            <p:spPr>
              <a:xfrm>
                <a:off x="179512" y="1124744"/>
                <a:ext cx="2736304" cy="2160240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à coins arrondis 14"/>
              <p:cNvSpPr/>
              <p:nvPr/>
            </p:nvSpPr>
            <p:spPr>
              <a:xfrm>
                <a:off x="539216" y="2492896"/>
                <a:ext cx="2016894" cy="432048"/>
              </a:xfrm>
              <a:prstGeom prst="round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METIS</a:t>
                </a:r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467208" y="1414517"/>
                <a:ext cx="23045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Plasma scenario development</a:t>
                </a:r>
              </a:p>
            </p:txBody>
          </p:sp>
        </p:grpSp>
        <p:grpSp>
          <p:nvGrpSpPr>
            <p:cNvPr id="17" name="Groupe 16"/>
            <p:cNvGrpSpPr/>
            <p:nvPr/>
          </p:nvGrpSpPr>
          <p:grpSpPr>
            <a:xfrm>
              <a:off x="6300192" y="1058664"/>
              <a:ext cx="2880320" cy="3522463"/>
              <a:chOff x="179512" y="1124744"/>
              <a:chExt cx="2945008" cy="2923926"/>
            </a:xfrm>
          </p:grpSpPr>
          <p:sp>
            <p:nvSpPr>
              <p:cNvPr id="18" name="Rectangle à coins arrondis 17"/>
              <p:cNvSpPr/>
              <p:nvPr/>
            </p:nvSpPr>
            <p:spPr>
              <a:xfrm>
                <a:off x="179512" y="1124744"/>
                <a:ext cx="2736304" cy="2923926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à coins arrondis 18"/>
              <p:cNvSpPr/>
              <p:nvPr/>
            </p:nvSpPr>
            <p:spPr>
              <a:xfrm>
                <a:off x="518626" y="2457069"/>
                <a:ext cx="2016894" cy="814561"/>
              </a:xfrm>
              <a:prstGeom prst="round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FEEQS.M</a:t>
                </a:r>
              </a:p>
              <a:p>
                <a:pPr algn="ctr"/>
                <a:r>
                  <a:rPr lang="en-GB" dirty="0"/>
                  <a:t>(FBE inverse mode)</a:t>
                </a:r>
              </a:p>
            </p:txBody>
          </p:sp>
          <p:sp>
            <p:nvSpPr>
              <p:cNvPr id="20" name="Rectangle à coins arrondis 19"/>
              <p:cNvSpPr/>
              <p:nvPr/>
            </p:nvSpPr>
            <p:spPr>
              <a:xfrm>
                <a:off x="518625" y="3423071"/>
                <a:ext cx="2016894" cy="432048"/>
              </a:xfrm>
              <a:prstGeom prst="round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METIS</a:t>
                </a:r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623382" y="1174124"/>
                <a:ext cx="2501138" cy="1226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Scenario optimisation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Coils current feedforwards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Shape update </a:t>
                </a:r>
              </a:p>
            </p:txBody>
          </p:sp>
        </p:grpSp>
        <p:cxnSp>
          <p:nvCxnSpPr>
            <p:cNvPr id="9" name="Connecteur en arc 8"/>
            <p:cNvCxnSpPr>
              <a:stCxn id="3" idx="1"/>
            </p:cNvCxnSpPr>
            <p:nvPr/>
          </p:nvCxnSpPr>
          <p:spPr>
            <a:xfrm rot="10800000" flipV="1">
              <a:off x="465886" y="2420888"/>
              <a:ext cx="145674" cy="288032"/>
            </a:xfrm>
            <a:prstGeom prst="curvedConnector2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Connecteur en arc 25"/>
            <p:cNvCxnSpPr/>
            <p:nvPr/>
          </p:nvCxnSpPr>
          <p:spPr>
            <a:xfrm rot="16200000" flipV="1">
              <a:off x="2072820" y="2464846"/>
              <a:ext cx="250019" cy="162101"/>
            </a:xfrm>
            <a:prstGeom prst="curvedConnector3">
              <a:avLst>
                <a:gd name="adj1" fmla="val 91907"/>
              </a:avLst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/>
            <p:nvPr/>
          </p:nvCxnSpPr>
          <p:spPr>
            <a:xfrm>
              <a:off x="2903240" y="1677120"/>
              <a:ext cx="588640" cy="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>
              <a:off x="5651784" y="2139505"/>
              <a:ext cx="588640" cy="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/>
            <p:cNvCxnSpPr/>
            <p:nvPr/>
          </p:nvCxnSpPr>
          <p:spPr>
            <a:xfrm flipH="1">
              <a:off x="2903240" y="2708920"/>
              <a:ext cx="573179" cy="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505" name="Connecteur en angle 21504"/>
            <p:cNvCxnSpPr>
              <a:endCxn id="20" idx="1"/>
            </p:cNvCxnSpPr>
            <p:nvPr/>
          </p:nvCxnSpPr>
          <p:spPr>
            <a:xfrm rot="5400000">
              <a:off x="6158485" y="3614339"/>
              <a:ext cx="946743" cy="12700"/>
            </a:xfrm>
            <a:prstGeom prst="bentConnector4">
              <a:avLst>
                <a:gd name="adj1" fmla="val 1043"/>
                <a:gd name="adj2" fmla="val 1900000"/>
              </a:avLst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Connecteur en angle 40"/>
            <p:cNvCxnSpPr>
              <a:stCxn id="19" idx="3"/>
              <a:endCxn id="20" idx="3"/>
            </p:cNvCxnSpPr>
            <p:nvPr/>
          </p:nvCxnSpPr>
          <p:spPr>
            <a:xfrm flipH="1">
              <a:off x="8604448" y="3154372"/>
              <a:ext cx="1" cy="933339"/>
            </a:xfrm>
            <a:prstGeom prst="bentConnector3">
              <a:avLst>
                <a:gd name="adj1" fmla="val -22860000000"/>
              </a:avLst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5" name="Rectangle à coins arrondis 44"/>
            <p:cNvSpPr/>
            <p:nvPr/>
          </p:nvSpPr>
          <p:spPr>
            <a:xfrm>
              <a:off x="275889" y="3827466"/>
              <a:ext cx="5316687" cy="2913901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40778" y="5574912"/>
              <a:ext cx="1944216" cy="10801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NICE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(free boundary equilibrium + current diffusion)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140633" y="5574912"/>
              <a:ext cx="2160240" cy="10801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METIS simulator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(plasma scenario) </a:t>
              </a:r>
            </a:p>
          </p:txBody>
        </p:sp>
        <p:sp>
          <p:nvSpPr>
            <p:cNvPr id="52" name="Rogner un rectangle à un seul coin 54"/>
            <p:cNvSpPr/>
            <p:nvPr/>
          </p:nvSpPr>
          <p:spPr>
            <a:xfrm>
              <a:off x="1442294" y="3960434"/>
              <a:ext cx="2948728" cy="1330879"/>
            </a:xfrm>
            <a:prstGeom prst="snip1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4" name="Rogner un rectangle à un seul coin 57"/>
            <p:cNvSpPr/>
            <p:nvPr/>
          </p:nvSpPr>
          <p:spPr>
            <a:xfrm>
              <a:off x="1526087" y="4418037"/>
              <a:ext cx="2739006" cy="235099"/>
            </a:xfrm>
            <a:prstGeom prst="snip1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Shape controller</a:t>
              </a:r>
            </a:p>
          </p:txBody>
        </p:sp>
        <p:sp>
          <p:nvSpPr>
            <p:cNvPr id="55" name="Rogner un rectangle à un seul coin 58"/>
            <p:cNvSpPr/>
            <p:nvPr/>
          </p:nvSpPr>
          <p:spPr>
            <a:xfrm>
              <a:off x="1526087" y="4706069"/>
              <a:ext cx="2739007" cy="235099"/>
            </a:xfrm>
            <a:prstGeom prst="snip1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Vertical controller</a:t>
              </a:r>
            </a:p>
          </p:txBody>
        </p:sp>
        <p:sp>
          <p:nvSpPr>
            <p:cNvPr id="56" name="Rogner un rectangle à un seul coin 59"/>
            <p:cNvSpPr/>
            <p:nvPr/>
          </p:nvSpPr>
          <p:spPr>
            <a:xfrm>
              <a:off x="1526087" y="4994101"/>
              <a:ext cx="2737800" cy="235099"/>
            </a:xfrm>
            <a:prstGeom prst="snip1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Plasma current controller</a:t>
              </a: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1666716" y="3987230"/>
              <a:ext cx="2186340" cy="204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Simulink</a:t>
              </a:r>
            </a:p>
          </p:txBody>
        </p:sp>
        <p:cxnSp>
          <p:nvCxnSpPr>
            <p:cNvPr id="59" name="Connecteur droit avec flèche 58"/>
            <p:cNvCxnSpPr/>
            <p:nvPr/>
          </p:nvCxnSpPr>
          <p:spPr>
            <a:xfrm flipH="1">
              <a:off x="827584" y="3284984"/>
              <a:ext cx="1" cy="54248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2" name="Connecteur droit avec flèche 61"/>
            <p:cNvCxnSpPr/>
            <p:nvPr/>
          </p:nvCxnSpPr>
          <p:spPr>
            <a:xfrm flipH="1">
              <a:off x="2483767" y="3289195"/>
              <a:ext cx="1" cy="54248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514" name="Connecteur en angle 21513"/>
            <p:cNvCxnSpPr/>
            <p:nvPr/>
          </p:nvCxnSpPr>
          <p:spPr>
            <a:xfrm rot="10800000" flipV="1">
              <a:off x="5592578" y="4592902"/>
              <a:ext cx="1806026" cy="564288"/>
            </a:xfrm>
            <a:prstGeom prst="bentConnector3">
              <a:avLst>
                <a:gd name="adj1" fmla="val 125"/>
              </a:avLst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en angle 66"/>
            <p:cNvCxnSpPr/>
            <p:nvPr/>
          </p:nvCxnSpPr>
          <p:spPr>
            <a:xfrm rot="10800000" flipV="1">
              <a:off x="5592577" y="4593863"/>
              <a:ext cx="2334981" cy="1253370"/>
            </a:xfrm>
            <a:prstGeom prst="bentConnector3">
              <a:avLst>
                <a:gd name="adj1" fmla="val -266"/>
              </a:avLst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1521" name="ZoneTexte 21520"/>
            <p:cNvSpPr txBox="1"/>
            <p:nvPr/>
          </p:nvSpPr>
          <p:spPr>
            <a:xfrm>
              <a:off x="5717932" y="4838809"/>
              <a:ext cx="15183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Coil current </a:t>
              </a:r>
              <a:br>
                <a:rPr lang="en-GB" dirty="0"/>
              </a:br>
              <a:r>
                <a:rPr lang="en-GB" dirty="0"/>
                <a:t>feedforwards</a:t>
              </a:r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6012160" y="5518973"/>
              <a:ext cx="20483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Reference</a:t>
              </a:r>
            </a:p>
            <a:p>
              <a:r>
                <a:rPr lang="en-GB" dirty="0"/>
                <a:t>Waveforms (</a:t>
              </a:r>
              <a:r>
                <a:rPr lang="en-GB" dirty="0" err="1"/>
                <a:t>Ip</a:t>
              </a:r>
              <a:r>
                <a:rPr lang="en-GB" dirty="0"/>
                <a:t>,…)</a:t>
              </a:r>
            </a:p>
          </p:txBody>
        </p:sp>
        <p:sp>
          <p:nvSpPr>
            <p:cNvPr id="21525" name="ZoneTexte 21524"/>
            <p:cNvSpPr txBox="1"/>
            <p:nvPr/>
          </p:nvSpPr>
          <p:spPr>
            <a:xfrm>
              <a:off x="2461459" y="3345089"/>
              <a:ext cx="2351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Linearized model</a:t>
              </a:r>
            </a:p>
          </p:txBody>
        </p:sp>
        <p:sp>
          <p:nvSpPr>
            <p:cNvPr id="21526" name="ZoneTexte 21525"/>
            <p:cNvSpPr txBox="1"/>
            <p:nvPr/>
          </p:nvSpPr>
          <p:spPr>
            <a:xfrm>
              <a:off x="840781" y="3324533"/>
              <a:ext cx="1642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</a:t>
              </a:r>
              <a:r>
                <a:rPr lang="en-GB" baseline="30000" dirty="0"/>
                <a:t>st</a:t>
              </a:r>
              <a:r>
                <a:rPr lang="en-GB" dirty="0"/>
                <a:t> equilibrium</a:t>
              </a:r>
            </a:p>
          </p:txBody>
        </p:sp>
      </p:grpSp>
      <p:sp>
        <p:nvSpPr>
          <p:cNvPr id="21528" name="Rectangle avec coin arrondi et coin rogné 21527"/>
          <p:cNvSpPr/>
          <p:nvPr/>
        </p:nvSpPr>
        <p:spPr>
          <a:xfrm>
            <a:off x="5985124" y="615049"/>
            <a:ext cx="648072" cy="351069"/>
          </a:xfrm>
          <a:prstGeom prst="snip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GUI</a:t>
            </a:r>
          </a:p>
        </p:txBody>
      </p:sp>
      <p:sp>
        <p:nvSpPr>
          <p:cNvPr id="81" name="Rectangle avec coin arrondi et coin rogné 80"/>
          <p:cNvSpPr/>
          <p:nvPr/>
        </p:nvSpPr>
        <p:spPr>
          <a:xfrm>
            <a:off x="3292008" y="584997"/>
            <a:ext cx="648072" cy="351069"/>
          </a:xfrm>
          <a:prstGeom prst="snip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GUI</a:t>
            </a:r>
          </a:p>
        </p:txBody>
      </p:sp>
      <p:sp>
        <p:nvSpPr>
          <p:cNvPr id="82" name="Rectangle avec coin arrondi et coin rogné 81"/>
          <p:cNvSpPr/>
          <p:nvPr/>
        </p:nvSpPr>
        <p:spPr>
          <a:xfrm>
            <a:off x="53968" y="555857"/>
            <a:ext cx="648072" cy="351069"/>
          </a:xfrm>
          <a:prstGeom prst="snip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GUI</a:t>
            </a:r>
          </a:p>
        </p:txBody>
      </p:sp>
      <p:cxnSp>
        <p:nvCxnSpPr>
          <p:cNvPr id="36" name="Connecteur en angle 35"/>
          <p:cNvCxnSpPr/>
          <p:nvPr/>
        </p:nvCxnSpPr>
        <p:spPr>
          <a:xfrm rot="5400000" flipH="1" flipV="1">
            <a:off x="733726" y="4367062"/>
            <a:ext cx="983387" cy="470694"/>
          </a:xfrm>
          <a:prstGeom prst="bentConnector3">
            <a:avLst>
              <a:gd name="adj1" fmla="val 99962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2070192" y="4866442"/>
            <a:ext cx="0" cy="2835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2603466" y="5417267"/>
            <a:ext cx="55563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 flipH="1">
            <a:off x="2603466" y="5879092"/>
            <a:ext cx="55563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5" name="Image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376" y="3535563"/>
            <a:ext cx="515238" cy="527619"/>
          </a:xfrm>
          <a:prstGeom prst="rect">
            <a:avLst/>
          </a:prstGeom>
        </p:spPr>
      </p:pic>
      <p:sp>
        <p:nvSpPr>
          <p:cNvPr id="2" name="Segnaposto numero diapositiva 2">
            <a:extLst>
              <a:ext uri="{FF2B5EF4-FFF2-40B4-BE49-F238E27FC236}">
                <a16:creationId xmlns:a16="http://schemas.microsoft.com/office/drawing/2014/main" id="{0CC0F01F-E84E-4EF4-86AC-D7DD0571F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9918" y="6541654"/>
            <a:ext cx="497899" cy="316346"/>
          </a:xfrm>
        </p:spPr>
        <p:txBody>
          <a:bodyPr/>
          <a:lstStyle/>
          <a:p>
            <a:pPr>
              <a:defRPr/>
            </a:pPr>
            <a:fld id="{C6CF2C96-3071-40A4-B718-D92E7CF92CE1}" type="slidenum">
              <a:rPr lang="en-US" altLang="it-IT" sz="1600" smtClean="0"/>
              <a:pPr>
                <a:defRPr/>
              </a:pPr>
              <a:t>5</a:t>
            </a:fld>
            <a:endParaRPr lang="en-US" altLang="it-IT" sz="1600" dirty="0"/>
          </a:p>
        </p:txBody>
      </p:sp>
    </p:spTree>
    <p:extLst>
      <p:ext uri="{BB962C8B-B14F-4D97-AF65-F5344CB8AC3E}">
        <p14:creationId xmlns:p14="http://schemas.microsoft.com/office/powerpoint/2010/main" val="3399018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ttangolo 6">
            <a:extLst>
              <a:ext uri="{FF2B5EF4-FFF2-40B4-BE49-F238E27FC236}">
                <a16:creationId xmlns:a16="http://schemas.microsoft.com/office/drawing/2014/main" id="{0BCA4C8D-06F1-4BDA-9222-BFCB9A4D6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627188"/>
            <a:ext cx="8643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it-IT" altLang="it-IT" sz="2000" b="1" i="1">
              <a:cs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33F5FEC-80E3-421F-8D5C-20B2BADBF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654050"/>
            <a:ext cx="8838334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spcAft>
                <a:spcPts val="1200"/>
              </a:spcAft>
              <a:defRPr/>
            </a:pPr>
            <a:r>
              <a:rPr lang="en-GB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Coupling of METIS-NICE with CREATE Controllers – Original Plan</a:t>
            </a: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en-GB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General philosophy</a:t>
            </a: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en-GB" sz="2000" kern="0" dirty="0">
                <a:latin typeface="Arial" panose="020B0604020202020204" pitchFamily="34" charset="0"/>
                <a:cs typeface="Arial" panose="020B0604020202020204" pitchFamily="34" charset="0"/>
              </a:rPr>
              <a:t>1. Use Nice-Metis (</a:t>
            </a:r>
            <a:r>
              <a:rPr lang="en-GB" sz="2000" kern="0" dirty="0" err="1">
                <a:latin typeface="Arial" panose="020B0604020202020204" pitchFamily="34" charset="0"/>
                <a:cs typeface="Arial" panose="020B0604020202020204" pitchFamily="34" charset="0"/>
              </a:rPr>
              <a:t>Transport+FBE</a:t>
            </a:r>
            <a:r>
              <a:rPr lang="en-GB" sz="2000" kern="0" dirty="0">
                <a:latin typeface="Arial" panose="020B0604020202020204" pitchFamily="34" charset="0"/>
                <a:cs typeface="Arial" panose="020B0604020202020204" pitchFamily="34" charset="0"/>
              </a:rPr>
              <a:t>) with CREATE Controllers</a:t>
            </a:r>
            <a:endParaRPr lang="en-GB" sz="2000" b="1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en-GB" sz="2000" kern="0" dirty="0">
                <a:latin typeface="Arial" panose="020B0604020202020204" pitchFamily="34" charset="0"/>
                <a:cs typeface="Arial" panose="020B0604020202020204" pitchFamily="34" charset="0"/>
              </a:rPr>
              <a:t>2. Consider NICE-METIS as a </a:t>
            </a:r>
            <a:r>
              <a:rPr lang="en-GB" sz="20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real experiment</a:t>
            </a: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endParaRPr lang="en-GB" sz="2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  <a:defRPr/>
            </a:pPr>
            <a:r>
              <a:rPr lang="en-GB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Step 1. Implementation of the JT60-SA Baseline in NICE-METIS and CREATE-NL - COMPLETED</a:t>
            </a:r>
          </a:p>
          <a:p>
            <a:pPr marL="914400" lvl="1" indent="-4572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600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 JT60-SA configuration in NICE </a:t>
            </a:r>
          </a:p>
          <a:p>
            <a:pPr marL="914400" lvl="1" indent="-4572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6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without plasma. Fluxes and fields in the presence of steady state and fast transients</a:t>
            </a:r>
          </a:p>
          <a:p>
            <a:pPr marL="914400" lvl="1" indent="-4572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600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of a current control in vacuum</a:t>
            </a:r>
          </a:p>
          <a:p>
            <a:pPr marL="914400" lvl="1" indent="-4572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16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current control in NICE-METIS</a:t>
            </a:r>
          </a:p>
        </p:txBody>
      </p:sp>
      <p:sp>
        <p:nvSpPr>
          <p:cNvPr id="2" name="Segnaposto numero diapositiva 2">
            <a:extLst>
              <a:ext uri="{FF2B5EF4-FFF2-40B4-BE49-F238E27FC236}">
                <a16:creationId xmlns:a16="http://schemas.microsoft.com/office/drawing/2014/main" id="{D2FF7762-D5F2-F38E-E166-B6E0AC7C0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1446" y="6541654"/>
            <a:ext cx="497899" cy="316346"/>
          </a:xfrm>
        </p:spPr>
        <p:txBody>
          <a:bodyPr/>
          <a:lstStyle/>
          <a:p>
            <a:pPr>
              <a:defRPr/>
            </a:pPr>
            <a:fld id="{C6CF2C96-3071-40A4-B718-D92E7CF92CE1}" type="slidenum">
              <a:rPr lang="en-US" altLang="it-IT" sz="1600" smtClean="0"/>
              <a:pPr>
                <a:defRPr/>
              </a:pPr>
              <a:t>6</a:t>
            </a:fld>
            <a:endParaRPr lang="en-US" altLang="it-IT" sz="1600" dirty="0"/>
          </a:p>
        </p:txBody>
      </p:sp>
    </p:spTree>
    <p:extLst>
      <p:ext uri="{BB962C8B-B14F-4D97-AF65-F5344CB8AC3E}">
        <p14:creationId xmlns:p14="http://schemas.microsoft.com/office/powerpoint/2010/main" val="2649109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ttangolo 6">
            <a:extLst>
              <a:ext uri="{FF2B5EF4-FFF2-40B4-BE49-F238E27FC236}">
                <a16:creationId xmlns:a16="http://schemas.microsoft.com/office/drawing/2014/main" id="{E8C9AB7D-6702-4CF8-9E61-D22783275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627188"/>
            <a:ext cx="8643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it-IT" altLang="it-IT" sz="2000" b="1" i="1">
              <a:cs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87A2394-78B3-4C9A-A034-494B55AAB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404813"/>
            <a:ext cx="81026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en-GB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Step 2. Flat top control – VS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Tx/>
              <a:buAutoNum type="arabicPeriod"/>
              <a:defRPr/>
            </a:pPr>
            <a:r>
              <a:rPr lang="en-GB" sz="1600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of the unstable growth mode and of the effect of VS coils on this mode. Comparison between NICE-METIS and CREATE-NL (Completed)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Tx/>
              <a:buAutoNum type="arabicPeriod"/>
              <a:defRPr/>
            </a:pPr>
            <a:r>
              <a:rPr lang="en-GB" sz="16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of a VS controller (Completed)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Tx/>
              <a:buAutoNum type="arabicPeriod"/>
              <a:defRPr/>
            </a:pPr>
            <a:r>
              <a:rPr lang="en-GB" sz="1600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of gap response with stabilized plasma (Open issues)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Tx/>
              <a:buAutoNum type="arabicPeriod"/>
              <a:defRPr/>
            </a:pPr>
            <a:r>
              <a:rPr lang="en-GB" sz="16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of Ip response </a:t>
            </a:r>
            <a:r>
              <a:rPr lang="en-GB" sz="1600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(Open issues)</a:t>
            </a:r>
            <a:endParaRPr lang="en-GB" sz="16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Tx/>
              <a:buAutoNum type="arabicPeriod"/>
              <a:defRPr/>
            </a:pPr>
            <a:r>
              <a:rPr lang="en-GB" sz="1600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and testing of a Gap +Ip controller for flat top (Completed)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Tx/>
              <a:buAutoNum type="arabicPeriod"/>
              <a:defRPr/>
            </a:pPr>
            <a:r>
              <a:rPr lang="en-GB" sz="16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Transient studies (TBD)</a:t>
            </a:r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en-GB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Step 3. Ramp up Control (Diverted phase) (TBD)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Tx/>
              <a:buAutoNum type="arabicPeriod"/>
              <a:defRPr/>
            </a:pPr>
            <a:r>
              <a:rPr lang="en-GB" sz="1600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of the nominal scenario and of the reference currents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Tx/>
              <a:buAutoNum type="arabicPeriod"/>
              <a:defRPr/>
            </a:pPr>
            <a:r>
              <a:rPr lang="en-GB" sz="16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NICE-METIS - CREATE-NL on ramp up equilibria (CREATE define waveforms and conditions)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Tx/>
              <a:buAutoNum type="arabicPeriod"/>
              <a:defRPr/>
            </a:pPr>
            <a:r>
              <a:rPr lang="en-GB" sz="1600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Tuning of the VS control on the ramp up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Tx/>
              <a:buAutoNum type="arabicPeriod"/>
              <a:defRPr/>
            </a:pPr>
            <a:r>
              <a:rPr lang="en-GB" sz="16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loop simulation (with VS)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Tx/>
              <a:buAutoNum type="arabicPeriod"/>
              <a:defRPr/>
            </a:pPr>
            <a:r>
              <a:rPr lang="en-GB" sz="1600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control implementation and testing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FontTx/>
              <a:buAutoNum type="arabicPeriod"/>
              <a:defRPr/>
            </a:pPr>
            <a:r>
              <a:rPr lang="en-GB" sz="16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 studies</a:t>
            </a:r>
            <a:endParaRPr lang="en-GB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egnaposto numero diapositiva 2">
            <a:extLst>
              <a:ext uri="{FF2B5EF4-FFF2-40B4-BE49-F238E27FC236}">
                <a16:creationId xmlns:a16="http://schemas.microsoft.com/office/drawing/2014/main" id="{D3D5D93F-6079-288F-4037-8D56248B8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1446" y="6541654"/>
            <a:ext cx="497899" cy="316346"/>
          </a:xfrm>
        </p:spPr>
        <p:txBody>
          <a:bodyPr/>
          <a:lstStyle/>
          <a:p>
            <a:pPr>
              <a:defRPr/>
            </a:pPr>
            <a:fld id="{C6CF2C96-3071-40A4-B718-D92E7CF92CE1}" type="slidenum">
              <a:rPr lang="en-US" altLang="it-IT" sz="1600" smtClean="0"/>
              <a:pPr>
                <a:defRPr/>
              </a:pPr>
              <a:t>7</a:t>
            </a:fld>
            <a:endParaRPr lang="en-US" altLang="it-IT" sz="1600" dirty="0"/>
          </a:p>
        </p:txBody>
      </p:sp>
      <p:sp>
        <p:nvSpPr>
          <p:cNvPr id="4" name="Rettangolo arrotondato 12">
            <a:extLst>
              <a:ext uri="{FF2B5EF4-FFF2-40B4-BE49-F238E27FC236}">
                <a16:creationId xmlns:a16="http://schemas.microsoft.com/office/drawing/2014/main" id="{2FD5AC4A-F5F3-A8EA-5EEA-EF969B14B5BC}"/>
              </a:ext>
            </a:extLst>
          </p:cNvPr>
          <p:cNvSpPr/>
          <p:nvPr/>
        </p:nvSpPr>
        <p:spPr bwMode="auto">
          <a:xfrm>
            <a:off x="217487" y="3268229"/>
            <a:ext cx="8712201" cy="2901662"/>
          </a:xfrm>
          <a:prstGeom prst="roundRect">
            <a:avLst/>
          </a:prstGeom>
          <a:solidFill>
            <a:schemeClr val="bg1">
              <a:lumMod val="85000"/>
              <a:alpha val="64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6A5E7F5E-2C35-7C26-47DB-C37CB95FA133}"/>
              </a:ext>
            </a:extLst>
          </p:cNvPr>
          <p:cNvSpPr txBox="1"/>
          <p:nvPr/>
        </p:nvSpPr>
        <p:spPr>
          <a:xfrm>
            <a:off x="5829299" y="4999979"/>
            <a:ext cx="2603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steps</a:t>
            </a:r>
          </a:p>
          <a:p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Discussed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later</a:t>
            </a:r>
            <a:endParaRPr lang="en-GB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>
            <a:extLst>
              <a:ext uri="{FF2B5EF4-FFF2-40B4-BE49-F238E27FC236}">
                <a16:creationId xmlns:a16="http://schemas.microsoft.com/office/drawing/2014/main" id="{B6ABF45A-3393-475E-BA9C-435419E69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6646" y="129885"/>
            <a:ext cx="6890708" cy="857250"/>
          </a:xfrm>
        </p:spPr>
        <p:txBody>
          <a:bodyPr/>
          <a:lstStyle/>
          <a:p>
            <a:r>
              <a:rPr lang="it-IT" altLang="it-IT" sz="2400" b="1" i="1" dirty="0"/>
              <a:t>MAGNETIC CONTROL ARCHITECTURE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36BC0E3-280B-AAC6-DB0A-D905ADF0F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53" t="19787" r="21010" b="26880"/>
          <a:stretch/>
        </p:blipFill>
        <p:spPr>
          <a:xfrm>
            <a:off x="520331" y="766618"/>
            <a:ext cx="7894183" cy="4415391"/>
          </a:xfrm>
          <a:prstGeom prst="rect">
            <a:avLst/>
          </a:prstGeom>
        </p:spPr>
      </p:pic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B21AE305-0714-4FA2-749C-FC31E8F19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670855"/>
              </p:ext>
            </p:extLst>
          </p:nvPr>
        </p:nvGraphicFramePr>
        <p:xfrm>
          <a:off x="847984" y="5006520"/>
          <a:ext cx="7569763" cy="14097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5078">
                  <a:extLst>
                    <a:ext uri="{9D8B030D-6E8A-4147-A177-3AD203B41FA5}">
                      <a16:colId xmlns:a16="http://schemas.microsoft.com/office/drawing/2014/main" val="2068977225"/>
                    </a:ext>
                  </a:extLst>
                </a:gridCol>
                <a:gridCol w="2026722">
                  <a:extLst>
                    <a:ext uri="{9D8B030D-6E8A-4147-A177-3AD203B41FA5}">
                      <a16:colId xmlns:a16="http://schemas.microsoft.com/office/drawing/2014/main" val="4103307586"/>
                    </a:ext>
                  </a:extLst>
                </a:gridCol>
                <a:gridCol w="4337963">
                  <a:extLst>
                    <a:ext uri="{9D8B030D-6E8A-4147-A177-3AD203B41FA5}">
                      <a16:colId xmlns:a16="http://schemas.microsoft.com/office/drawing/2014/main" val="39070895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+mj-lt"/>
                        </a:rPr>
                        <a:t>NAME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+mj-lt"/>
                        </a:rPr>
                        <a:t>CONTROLLER TYPE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+mj-lt"/>
                        </a:rPr>
                        <a:t>DESIGN METHODOLOGY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1163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+mj-lt"/>
                        </a:rPr>
                        <a:t>VS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+mj-lt"/>
                        </a:rPr>
                        <a:t>PD – SISO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effectLst/>
                          <a:latin typeface="+mj-lt"/>
                        </a:rPr>
                        <a:t>Optimization based design on a 05 s finite time horizon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70189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+mj-lt"/>
                        </a:rPr>
                        <a:t>PFC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+mj-lt"/>
                        </a:rPr>
                        <a:t>P – MIMO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+mj-lt"/>
                        </a:rPr>
                        <a:t>Linear </a:t>
                      </a:r>
                      <a:r>
                        <a:rPr lang="it-IT" sz="1400" dirty="0" err="1">
                          <a:latin typeface="+mj-lt"/>
                        </a:rPr>
                        <a:t>Quadratic</a:t>
                      </a:r>
                      <a:r>
                        <a:rPr lang="it-IT" sz="1400" dirty="0">
                          <a:latin typeface="+mj-lt"/>
                        </a:rPr>
                        <a:t> Integral </a:t>
                      </a:r>
                      <a:r>
                        <a:rPr lang="it-IT" sz="1400" dirty="0" err="1">
                          <a:latin typeface="+mj-lt"/>
                        </a:rPr>
                        <a:t>Optimal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361742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+mj-lt"/>
                        </a:rPr>
                        <a:t>SC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+mj-lt"/>
                        </a:rPr>
                        <a:t>PI – MIMO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+mj-lt"/>
                        </a:rPr>
                        <a:t>XSC-like </a:t>
                      </a:r>
                      <a:r>
                        <a:rPr lang="it-IT" sz="1400" dirty="0" err="1">
                          <a:latin typeface="+mj-lt"/>
                        </a:rPr>
                        <a:t>approach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4003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+mj-lt"/>
                        </a:rPr>
                        <a:t>PCC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+mj-lt"/>
                        </a:rPr>
                        <a:t>PI - SISO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latin typeface="+mj-lt"/>
                        </a:rPr>
                        <a:t>Trasformator </a:t>
                      </a:r>
                      <a:r>
                        <a:rPr lang="it-IT" sz="1400" dirty="0" err="1">
                          <a:latin typeface="+mj-lt"/>
                        </a:rPr>
                        <a:t>current</a:t>
                      </a:r>
                      <a:r>
                        <a:rPr lang="it-IT" sz="1400" dirty="0">
                          <a:latin typeface="+mj-lt"/>
                        </a:rPr>
                        <a:t> pattern </a:t>
                      </a:r>
                      <a:r>
                        <a:rPr lang="it-IT" sz="1400" dirty="0" err="1">
                          <a:latin typeface="+mj-lt"/>
                        </a:rPr>
                        <a:t>approach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98593573"/>
                  </a:ext>
                </a:extLst>
              </a:tr>
            </a:tbl>
          </a:graphicData>
        </a:graphic>
      </p:graphicFrame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A00A67F0-2668-BF59-A677-C3FCAAAD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1446" y="6541654"/>
            <a:ext cx="497899" cy="316346"/>
          </a:xfrm>
        </p:spPr>
        <p:txBody>
          <a:bodyPr/>
          <a:lstStyle/>
          <a:p>
            <a:pPr>
              <a:defRPr/>
            </a:pPr>
            <a:fld id="{C6CF2C96-3071-40A4-B718-D92E7CF92CE1}" type="slidenum">
              <a:rPr lang="en-US" altLang="it-IT" sz="1600" smtClean="0"/>
              <a:pPr>
                <a:defRPr/>
              </a:pPr>
              <a:t>8</a:t>
            </a:fld>
            <a:endParaRPr lang="en-US" altLang="it-IT" sz="1600" dirty="0"/>
          </a:p>
        </p:txBody>
      </p:sp>
    </p:spTree>
    <p:extLst>
      <p:ext uri="{BB962C8B-B14F-4D97-AF65-F5344CB8AC3E}">
        <p14:creationId xmlns:p14="http://schemas.microsoft.com/office/powerpoint/2010/main" val="2187976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ttangolo 6">
            <a:extLst>
              <a:ext uri="{FF2B5EF4-FFF2-40B4-BE49-F238E27FC236}">
                <a16:creationId xmlns:a16="http://schemas.microsoft.com/office/drawing/2014/main" id="{8E3A3B18-7779-C938-22AB-9FD20226C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536575"/>
            <a:ext cx="8605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2400" b="1" i="1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CREATE/NL-METIS coupling implementation scheme</a:t>
            </a:r>
          </a:p>
        </p:txBody>
      </p:sp>
      <p:sp>
        <p:nvSpPr>
          <p:cNvPr id="33795" name="Rettangolo 6">
            <a:extLst>
              <a:ext uri="{FF2B5EF4-FFF2-40B4-BE49-F238E27FC236}">
                <a16:creationId xmlns:a16="http://schemas.microsoft.com/office/drawing/2014/main" id="{B36B6D69-EB25-63A8-8BA4-23EC892A4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933575"/>
            <a:ext cx="8643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it-IT" altLang="it-IT" sz="2000" b="1" i="1">
              <a:cs typeface="Arial" panose="020B0604020202020204" pitchFamily="34" charset="0"/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529A2388-A243-4337-B1CF-E100A3456B3E}"/>
              </a:ext>
            </a:extLst>
          </p:cNvPr>
          <p:cNvGraphicFramePr/>
          <p:nvPr/>
        </p:nvGraphicFramePr>
        <p:xfrm>
          <a:off x="3516560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FA65280E-0F75-47EB-8F96-51064DAE2DB6}"/>
              </a:ext>
            </a:extLst>
          </p:cNvPr>
          <p:cNvGraphicFramePr/>
          <p:nvPr/>
        </p:nvGraphicFramePr>
        <p:xfrm>
          <a:off x="214312" y="548680"/>
          <a:ext cx="5178000" cy="217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B67F0AF0-AD7B-429E-B289-528555DC4718}"/>
              </a:ext>
            </a:extLst>
          </p:cNvPr>
          <p:cNvSpPr/>
          <p:nvPr/>
        </p:nvSpPr>
        <p:spPr bwMode="auto">
          <a:xfrm>
            <a:off x="4608513" y="2205038"/>
            <a:ext cx="855662" cy="21748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3799" name="Rettangolo 5">
            <a:extLst>
              <a:ext uri="{FF2B5EF4-FFF2-40B4-BE49-F238E27FC236}">
                <a16:creationId xmlns:a16="http://schemas.microsoft.com/office/drawing/2014/main" id="{05B85932-17D2-E04B-CCB4-5276D1505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2490788"/>
            <a:ext cx="1441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1800" i="1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Shape &amp;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it-IT" sz="1800" i="1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position at k0</a:t>
            </a:r>
            <a:endParaRPr lang="it-IT" altLang="it-IT" sz="1800"/>
          </a:p>
        </p:txBody>
      </p:sp>
      <p:sp>
        <p:nvSpPr>
          <p:cNvPr id="33800" name="Rettangolo 9">
            <a:extLst>
              <a:ext uri="{FF2B5EF4-FFF2-40B4-BE49-F238E27FC236}">
                <a16:creationId xmlns:a16="http://schemas.microsoft.com/office/drawing/2014/main" id="{8EFFA62A-1840-9B37-E672-497382DCA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1196975"/>
            <a:ext cx="3384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1800" i="1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Ip, profile shapes* and flux consumption at k0</a:t>
            </a:r>
            <a:endParaRPr lang="it-IT" altLang="it-IT" sz="1800"/>
          </a:p>
        </p:txBody>
      </p:sp>
      <p:sp>
        <p:nvSpPr>
          <p:cNvPr id="33801" name="Rettangolo 10">
            <a:extLst>
              <a:ext uri="{FF2B5EF4-FFF2-40B4-BE49-F238E27FC236}">
                <a16:creationId xmlns:a16="http://schemas.microsoft.com/office/drawing/2014/main" id="{2AB893EF-D7E2-1608-D0FA-4B6E0AF92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724525"/>
            <a:ext cx="2092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1800" i="1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* ff’ and p’ functions</a:t>
            </a:r>
            <a:endParaRPr lang="it-IT" altLang="it-IT" sz="1800"/>
          </a:p>
        </p:txBody>
      </p:sp>
      <p:sp>
        <p:nvSpPr>
          <p:cNvPr id="33802" name="Rettangolo 11">
            <a:extLst>
              <a:ext uri="{FF2B5EF4-FFF2-40B4-BE49-F238E27FC236}">
                <a16:creationId xmlns:a16="http://schemas.microsoft.com/office/drawing/2014/main" id="{7B56FF8C-42CF-ED6A-0CA8-785C685A4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0700" y="3429000"/>
            <a:ext cx="16462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it-IT" sz="1800" i="1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Active voltages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it-IT" sz="1800" i="1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at time k</a:t>
            </a:r>
            <a:endParaRPr lang="it-IT" altLang="it-IT" sz="1800"/>
          </a:p>
        </p:txBody>
      </p:sp>
      <p:sp>
        <p:nvSpPr>
          <p:cNvPr id="33803" name="Rettangolo 12">
            <a:extLst>
              <a:ext uri="{FF2B5EF4-FFF2-40B4-BE49-F238E27FC236}">
                <a16:creationId xmlns:a16="http://schemas.microsoft.com/office/drawing/2014/main" id="{462E2A18-D10E-2BAC-DAAC-71EE3D484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5586413"/>
            <a:ext cx="1781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it-IT" sz="1800" i="1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Shape &amp;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it-IT" sz="1800" i="1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position at time k</a:t>
            </a:r>
            <a:endParaRPr lang="it-IT" altLang="it-IT" sz="1800"/>
          </a:p>
        </p:txBody>
      </p:sp>
      <p:sp>
        <p:nvSpPr>
          <p:cNvPr id="33804" name="Rettangolo 13">
            <a:extLst>
              <a:ext uri="{FF2B5EF4-FFF2-40B4-BE49-F238E27FC236}">
                <a16:creationId xmlns:a16="http://schemas.microsoft.com/office/drawing/2014/main" id="{85CB9548-1187-65A9-5287-E8A83603F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5477" y="3423084"/>
            <a:ext cx="36718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1800" i="1" dirty="0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Ip, profile shapes or li-poloidal beta, and flux consumption at time k</a:t>
            </a:r>
            <a:endParaRPr lang="it-IT" altLang="it-IT" sz="1800" dirty="0"/>
          </a:p>
        </p:txBody>
      </p:sp>
      <p:sp>
        <p:nvSpPr>
          <p:cNvPr id="33805" name="Rettangolo 17">
            <a:extLst>
              <a:ext uri="{FF2B5EF4-FFF2-40B4-BE49-F238E27FC236}">
                <a16:creationId xmlns:a16="http://schemas.microsoft.com/office/drawing/2014/main" id="{4746AC1E-13E3-6D6A-FA84-6732E25F9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843213"/>
            <a:ext cx="989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1800" i="1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k = k+1</a:t>
            </a:r>
            <a:endParaRPr lang="it-IT" altLang="it-IT" sz="1800"/>
          </a:p>
        </p:txBody>
      </p:sp>
      <p:sp>
        <p:nvSpPr>
          <p:cNvPr id="33806" name="Rettangolo 17">
            <a:extLst>
              <a:ext uri="{FF2B5EF4-FFF2-40B4-BE49-F238E27FC236}">
                <a16:creationId xmlns:a16="http://schemas.microsoft.com/office/drawing/2014/main" id="{4C072FED-3397-28B8-71D8-D867946FF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588" y="2349500"/>
            <a:ext cx="1104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1800" i="1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k = k0+1</a:t>
            </a:r>
            <a:endParaRPr lang="it-IT" altLang="it-IT" sz="1800"/>
          </a:p>
        </p:txBody>
      </p:sp>
      <p:sp>
        <p:nvSpPr>
          <p:cNvPr id="33807" name="Rettangolo 1">
            <a:extLst>
              <a:ext uri="{FF2B5EF4-FFF2-40B4-BE49-F238E27FC236}">
                <a16:creationId xmlns:a16="http://schemas.microsoft.com/office/drawing/2014/main" id="{3198C1CF-D0BB-CB31-2806-8C4854E48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3951288"/>
            <a:ext cx="457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2400" b="1" i="1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Implemented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2400" b="1" i="1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in MATLAB-Simulink</a:t>
            </a:r>
          </a:p>
        </p:txBody>
      </p:sp>
      <p:sp>
        <p:nvSpPr>
          <p:cNvPr id="33808" name="Freccia circolare in giù 1">
            <a:extLst>
              <a:ext uri="{FF2B5EF4-FFF2-40B4-BE49-F238E27FC236}">
                <a16:creationId xmlns:a16="http://schemas.microsoft.com/office/drawing/2014/main" id="{5D9DF1E9-7335-9B89-75BD-556D7586B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0" y="4167188"/>
            <a:ext cx="504825" cy="292100"/>
          </a:xfrm>
          <a:prstGeom prst="curvedDownArrow">
            <a:avLst>
              <a:gd name="adj1" fmla="val 25012"/>
              <a:gd name="adj2" fmla="val 50040"/>
              <a:gd name="adj3" fmla="val 25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33809" name="Freccia circolare in giù 16">
            <a:extLst>
              <a:ext uri="{FF2B5EF4-FFF2-40B4-BE49-F238E27FC236}">
                <a16:creationId xmlns:a16="http://schemas.microsoft.com/office/drawing/2014/main" id="{2A7BA178-415A-82F2-4C3F-614256D60A5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300788" y="4684713"/>
            <a:ext cx="503237" cy="292100"/>
          </a:xfrm>
          <a:prstGeom prst="curvedDownArrow">
            <a:avLst>
              <a:gd name="adj1" fmla="val 24933"/>
              <a:gd name="adj2" fmla="val 49882"/>
              <a:gd name="adj3" fmla="val 25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33810" name="Rettangolo 1">
            <a:extLst>
              <a:ext uri="{FF2B5EF4-FFF2-40B4-BE49-F238E27FC236}">
                <a16:creationId xmlns:a16="http://schemas.microsoft.com/office/drawing/2014/main" id="{0BEF72D7-5F78-A6DD-CB81-EDD7DC481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100" y="4329113"/>
            <a:ext cx="485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2400" b="1">
                <a:solidFill>
                  <a:srgbClr val="00206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?</a:t>
            </a:r>
          </a:p>
        </p:txBody>
      </p:sp>
      <p:sp>
        <p:nvSpPr>
          <p:cNvPr id="2" name="Segnaposto numero diapositiva 2">
            <a:extLst>
              <a:ext uri="{FF2B5EF4-FFF2-40B4-BE49-F238E27FC236}">
                <a16:creationId xmlns:a16="http://schemas.microsoft.com/office/drawing/2014/main" id="{4D933CC0-ABEB-757A-1113-0B03041D0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1200" y="6541654"/>
            <a:ext cx="497899" cy="316346"/>
          </a:xfrm>
        </p:spPr>
        <p:txBody>
          <a:bodyPr/>
          <a:lstStyle/>
          <a:p>
            <a:pPr>
              <a:defRPr/>
            </a:pPr>
            <a:fld id="{C6CF2C96-3071-40A4-B718-D92E7CF92CE1}" type="slidenum">
              <a:rPr lang="en-US" altLang="it-IT" sz="1600" smtClean="0"/>
              <a:pPr>
                <a:defRPr/>
              </a:pPr>
              <a:t>9</a:t>
            </a:fld>
            <a:endParaRPr lang="en-US" altLang="it-IT" sz="1600" dirty="0"/>
          </a:p>
        </p:txBody>
      </p:sp>
    </p:spTree>
    <p:extLst>
      <p:ext uri="{BB962C8B-B14F-4D97-AF65-F5344CB8AC3E}">
        <p14:creationId xmlns:p14="http://schemas.microsoft.com/office/powerpoint/2010/main" val="37751948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1466</Words>
  <Application>Microsoft Office PowerPoint</Application>
  <PresentationFormat>Presentazione su schermo (4:3)</PresentationFormat>
  <Paragraphs>248</Paragraphs>
  <Slides>27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4" baseType="lpstr">
      <vt:lpstr>Arial</vt:lpstr>
      <vt:lpstr>Arial Black</vt:lpstr>
      <vt:lpstr>Calibri</vt:lpstr>
      <vt:lpstr>Cambria Math</vt:lpstr>
      <vt:lpstr>Palatino</vt:lpstr>
      <vt:lpstr>Times New Roman</vt:lpstr>
      <vt:lpstr>Blank Presentation</vt:lpstr>
      <vt:lpstr>Flight Simulator Development Integration of Magnetic Control into NICE/METIS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MAGNETIC CONTROL ARCHITECTURE</vt:lpstr>
      <vt:lpstr>Presentazione standard di PowerPoint</vt:lpstr>
      <vt:lpstr>Control approach validated on CREATE-NL / METIS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NICE : EQUIlibrium identification TEST made in 2021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9° WPSA Project Planning </dc:title>
  <dc:creator>Frattolillo Domenico</dc:creator>
  <cp:lastModifiedBy>MASSIMILIANO MATTEI</cp:lastModifiedBy>
  <cp:revision>28</cp:revision>
  <dcterms:created xsi:type="dcterms:W3CDTF">2022-08-26T07:13:56Z</dcterms:created>
  <dcterms:modified xsi:type="dcterms:W3CDTF">2022-09-06T20:28:47Z</dcterms:modified>
</cp:coreProperties>
</file>