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4"/>
    <p:sldMasterId id="2147483724" r:id="rId5"/>
  </p:sldMasterIdLst>
  <p:notesMasterIdLst>
    <p:notesMasterId r:id="rId13"/>
  </p:notesMasterIdLst>
  <p:handoutMasterIdLst>
    <p:handoutMasterId r:id="rId14"/>
  </p:handoutMasterIdLst>
  <p:sldIdLst>
    <p:sldId id="393" r:id="rId6"/>
    <p:sldId id="398" r:id="rId7"/>
    <p:sldId id="399" r:id="rId8"/>
    <p:sldId id="400" r:id="rId9"/>
    <p:sldId id="401" r:id="rId10"/>
    <p:sldId id="402" r:id="rId11"/>
    <p:sldId id="403" r:id="rId12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EGRETTI Ludovic 217138" initials="AL2" lastIdx="1" clrIdx="0">
    <p:extLst>
      <p:ext uri="{19B8F6BF-5375-455C-9EA6-DF929625EA0E}">
        <p15:presenceInfo xmlns:p15="http://schemas.microsoft.com/office/powerpoint/2012/main" userId="S-1-5-21-1801674531-299502267-839522115-109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5131B"/>
    <a:srgbClr val="0099FF"/>
    <a:srgbClr val="71BF44"/>
    <a:srgbClr val="BC141C"/>
    <a:srgbClr val="C2141C"/>
    <a:srgbClr val="A3091B"/>
    <a:srgbClr val="D8161F"/>
    <a:srgbClr val="DF1721"/>
    <a:srgbClr val="C91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86" autoAdjust="0"/>
    <p:restoredTop sz="91345" autoAdjust="0"/>
  </p:normalViewPr>
  <p:slideViewPr>
    <p:cSldViewPr snapToGrid="0" showGuides="1">
      <p:cViewPr varScale="1">
        <p:scale>
          <a:sx n="63" d="100"/>
          <a:sy n="63" d="100"/>
        </p:scale>
        <p:origin x="1194" y="30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1812" y="-156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854A34C9-9A4B-6445-85E1-F779B5E87362}" type="slidenum">
              <a:rPr lang="fr-FR" sz="1000" smtClean="0"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665912"/>
            <a:ext cx="12192001" cy="1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87266"/>
            <a:ext cx="5860499" cy="397018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692031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smtClean="0">
                <a:latin typeface="+mn-lt"/>
              </a:rPr>
              <a:t>G. Giruzzi</a:t>
            </a:r>
            <a:endParaRPr lang="fr-FR" sz="1100" dirty="0">
              <a:latin typeface="+mn-lt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314788" y="6658218"/>
            <a:ext cx="837259" cy="15388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algn="ctr"/>
            <a:fld id="{854A34C9-9A4B-6445-85E1-F779B5E87362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79" y="115775"/>
            <a:ext cx="86487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400" b="1" kern="1200" cap="none" baseline="0" dirty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2000" b="1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Arial" panose="020B0604020202020204" pitchFamily="34" charset="0"/>
          <a:cs typeface="Arial" panose="020B0604020202020204" pitchFamily="34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Arial" panose="020B0604020202020204" pitchFamily="34" charset="0"/>
          <a:cs typeface="Arial" panose="020B0604020202020204" pitchFamily="34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Arial" panose="020B0604020202020204" pitchFamily="34" charset="0"/>
          <a:cs typeface="Arial" panose="020B0604020202020204" pitchFamily="34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8 septembre 2022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87266"/>
            <a:ext cx="9602303" cy="397018"/>
          </a:xfrm>
        </p:spPr>
        <p:txBody>
          <a:bodyPr/>
          <a:lstStyle/>
          <a:p>
            <a:r>
              <a:rPr lang="fr-FR"/>
              <a:t>METIS+FEEQS   Scenario </a:t>
            </a:r>
            <a:r>
              <a:rPr lang="fr-FR" smtClean="0"/>
              <a:t>4-2. Time-dependent quantities	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smtClean="0">
                <a:latin typeface="Arial" charset="0"/>
                <a:ea typeface="Arial" charset="0"/>
                <a:cs typeface="Arial" charset="0"/>
              </a:rPr>
              <a:pPr algn="ctr"/>
              <a:t>1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8" y="3118756"/>
            <a:ext cx="2757872" cy="3526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537" y="3258793"/>
            <a:ext cx="2829320" cy="33866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231" y="3270224"/>
            <a:ext cx="2863615" cy="3375179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74395" y="704822"/>
            <a:ext cx="11720052" cy="24776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85813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fr-FR" altLang="fr-FR" sz="2000" smtClean="0">
                <a:solidFill>
                  <a:srgbClr val="0000FF"/>
                </a:solidFill>
              </a:rPr>
              <a:t>METIS and FEEQS installed and running on the </a:t>
            </a:r>
            <a:r>
              <a:rPr lang="fr-FR" altLang="fr-FR" sz="2000" b="1" smtClean="0">
                <a:solidFill>
                  <a:srgbClr val="0000FF"/>
                </a:solidFill>
              </a:rPr>
              <a:t>Gateway</a:t>
            </a:r>
            <a:endParaRPr lang="en-GB" altLang="fr-FR" sz="2000" b="1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en-GB" altLang="fr-FR" sz="2000" smtClean="0"/>
              <a:t>Scenario modelling by coupled </a:t>
            </a:r>
            <a:r>
              <a:rPr lang="en-GB" altLang="fr-FR" sz="2000" b="1" smtClean="0"/>
              <a:t>METIS</a:t>
            </a:r>
            <a:r>
              <a:rPr lang="en-GB" altLang="fr-FR" sz="2000" smtClean="0"/>
              <a:t> (fast integrated modelling) and </a:t>
            </a:r>
            <a:r>
              <a:rPr lang="en-GB" altLang="fr-FR" sz="2000" b="1" smtClean="0"/>
              <a:t>FEEQS</a:t>
            </a:r>
            <a:r>
              <a:rPr lang="en-GB" altLang="fr-FR" sz="2000" smtClean="0"/>
              <a:t> (free-boundary) codes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z="2000" smtClean="0"/>
              <a:t>Model described in </a:t>
            </a:r>
            <a:r>
              <a:rPr lang="en-GB" altLang="fr-FR" sz="2000" i="1" smtClean="0"/>
              <a:t>V. Ostuni et al. </a:t>
            </a:r>
            <a:r>
              <a:rPr lang="it-IT" altLang="fr-FR" sz="2000" i="1"/>
              <a:t>Nucl. Fusion </a:t>
            </a:r>
            <a:r>
              <a:rPr lang="it-IT" altLang="fr-FR" sz="2000" b="1" i="1"/>
              <a:t>61</a:t>
            </a:r>
            <a:r>
              <a:rPr lang="it-IT" altLang="fr-FR" sz="2000" i="1"/>
              <a:t> (2021) 026021</a:t>
            </a:r>
            <a:r>
              <a:rPr lang="en-GB" altLang="fr-FR" sz="2000" smtClean="0"/>
              <a:t> :</a:t>
            </a:r>
          </a:p>
          <a:p>
            <a:pPr lvl="1">
              <a:buClr>
                <a:srgbClr val="0000FF"/>
              </a:buClr>
              <a:buFont typeface="Arial" panose="020B0604020202020204" pitchFamily="34" charset="0"/>
              <a:buChar char="-"/>
              <a:defRPr/>
            </a:pPr>
            <a:r>
              <a:rPr lang="fr-FR" altLang="fr-FR" sz="1800" smtClean="0"/>
              <a:t>Run METIS with desired time-dependent separatrix and adequate waveforms</a:t>
            </a:r>
          </a:p>
          <a:p>
            <a:pPr lvl="1">
              <a:buClr>
                <a:srgbClr val="0000FF"/>
              </a:buClr>
              <a:buFont typeface="Arial" panose="020B0604020202020204" pitchFamily="34" charset="0"/>
              <a:buChar char="-"/>
              <a:defRPr/>
            </a:pPr>
            <a:r>
              <a:rPr lang="fr-FR" altLang="fr-FR" sz="1800" smtClean="0"/>
              <a:t>Run FEEQS and check the compatibility with coils limits (current, voltage, forces)</a:t>
            </a:r>
          </a:p>
          <a:p>
            <a:pPr lvl="1">
              <a:buClr>
                <a:srgbClr val="0000FF"/>
              </a:buClr>
              <a:buFont typeface="Arial" panose="020B0604020202020204" pitchFamily="34" charset="0"/>
              <a:buChar char="-"/>
              <a:defRPr/>
            </a:pPr>
            <a:r>
              <a:rPr lang="fr-FR" altLang="fr-FR" sz="1800" smtClean="0"/>
              <a:t>Modify METIS waveforms and separatrix evolution in order to fit within coils limits</a:t>
            </a:r>
          </a:p>
          <a:p>
            <a:pPr lvl="1">
              <a:buClr>
                <a:srgbClr val="0000FF"/>
              </a:buClr>
              <a:buFont typeface="Arial" panose="020B0604020202020204" pitchFamily="34" charset="0"/>
              <a:buChar char="-"/>
              <a:defRPr/>
            </a:pPr>
            <a:r>
              <a:rPr lang="fr-FR" altLang="fr-FR" sz="1800" smtClean="0"/>
              <a:t>Inject the separatrix computed by FEEQS into METIS and run again</a:t>
            </a:r>
          </a:p>
          <a:p>
            <a:pPr lvl="1">
              <a:buClr>
                <a:srgbClr val="0000FF"/>
              </a:buClr>
              <a:buFont typeface="Arial" panose="020B0604020202020204" pitchFamily="34" charset="0"/>
              <a:buChar char="-"/>
              <a:defRPr/>
            </a:pPr>
            <a:r>
              <a:rPr lang="fr-FR" altLang="fr-FR" sz="1800" smtClean="0"/>
              <a:t>Iterate if necessary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401" y="3270224"/>
            <a:ext cx="2875046" cy="3349457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V="1">
            <a:off x="8879686" y="4765286"/>
            <a:ext cx="569115" cy="33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779901" y="4765286"/>
            <a:ext cx="70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smtClean="0">
                <a:solidFill>
                  <a:srgbClr val="FF0000"/>
                </a:solidFill>
              </a:rPr>
              <a:t>zoom</a:t>
            </a:r>
            <a:endParaRPr lang="en-GB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87266"/>
            <a:ext cx="9602303" cy="397018"/>
          </a:xfrm>
        </p:spPr>
        <p:txBody>
          <a:bodyPr/>
          <a:lstStyle/>
          <a:p>
            <a:r>
              <a:rPr lang="fr-FR"/>
              <a:t>METIS+FEEQS   Scenario </a:t>
            </a:r>
            <a:r>
              <a:rPr lang="fr-FR" smtClean="0"/>
              <a:t>4-2.  Profiles obtained by METIS	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smtClean="0"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30" y="1660952"/>
            <a:ext cx="2875046" cy="336374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8" y="1606652"/>
            <a:ext cx="2689283" cy="34380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103" y="1600936"/>
            <a:ext cx="2860757" cy="342376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728" y="1600935"/>
            <a:ext cx="3012225" cy="34237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6620" y="1260842"/>
            <a:ext cx="1015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b="1" smtClean="0"/>
              <a:t>T</a:t>
            </a:r>
            <a:r>
              <a:rPr lang="fr-FR" sz="2000" b="1" baseline="-25000" smtClean="0"/>
              <a:t>e</a:t>
            </a:r>
            <a:r>
              <a:rPr lang="fr-FR" sz="2000" b="1" smtClean="0"/>
              <a:t>, T</a:t>
            </a:r>
            <a:r>
              <a:rPr lang="fr-FR" sz="2000" b="1" baseline="-25000" smtClean="0"/>
              <a:t>i</a:t>
            </a:r>
            <a:r>
              <a:rPr lang="fr-FR" sz="2000" b="1" smtClean="0"/>
              <a:t>, n</a:t>
            </a:r>
            <a:r>
              <a:rPr lang="fr-FR" sz="2000" b="1" baseline="-25000" smtClean="0"/>
              <a:t>e</a:t>
            </a:r>
            <a:endParaRPr lang="en-GB" sz="2000" b="1" baseline="-25000" dirty="0"/>
          </a:p>
        </p:txBody>
      </p:sp>
      <p:sp>
        <p:nvSpPr>
          <p:cNvPr id="9" name="ZoneTexte 8"/>
          <p:cNvSpPr txBox="1"/>
          <p:nvPr/>
        </p:nvSpPr>
        <p:spPr>
          <a:xfrm>
            <a:off x="3665903" y="1253323"/>
            <a:ext cx="2062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b="1" smtClean="0"/>
              <a:t>power deposition</a:t>
            </a:r>
            <a:endParaRPr lang="en-GB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565393" y="1215283"/>
            <a:ext cx="197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b="1" smtClean="0"/>
              <a:t>current densities</a:t>
            </a:r>
            <a:endParaRPr lang="en-GB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952679" y="1210133"/>
            <a:ext cx="1512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b="1" smtClean="0"/>
              <a:t>safety factor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368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87266"/>
            <a:ext cx="9602303" cy="397018"/>
          </a:xfrm>
        </p:spPr>
        <p:txBody>
          <a:bodyPr/>
          <a:lstStyle/>
          <a:p>
            <a:r>
              <a:rPr lang="fr-FR" smtClean="0"/>
              <a:t>Free-boundary equilibrium from FEEQS: evolution	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smtClean="0"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_M+F_Test4-2_v10_cdbm_inverse4metis_resul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958" t="9886" r="12664" b="-525"/>
          <a:stretch/>
        </p:blipFill>
        <p:spPr>
          <a:xfrm>
            <a:off x="2303682" y="762114"/>
            <a:ext cx="6516995" cy="58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87266"/>
            <a:ext cx="9602303" cy="397018"/>
          </a:xfrm>
        </p:spPr>
        <p:txBody>
          <a:bodyPr/>
          <a:lstStyle/>
          <a:p>
            <a:r>
              <a:rPr lang="fr-FR"/>
              <a:t>Free-boundary equilibrium: </a:t>
            </a:r>
            <a:r>
              <a:rPr lang="fr-FR" smtClean="0"/>
              <a:t>snapshots 	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smtClean="0"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0" y="754291"/>
            <a:ext cx="3045377" cy="29450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921" y="751909"/>
            <a:ext cx="2970786" cy="29476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224" y="775221"/>
            <a:ext cx="3037661" cy="29502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19" y="791893"/>
            <a:ext cx="3037661" cy="29322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727" y="3707354"/>
            <a:ext cx="3035089" cy="29476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8008" y="3705870"/>
            <a:ext cx="3027372" cy="29502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15" y="3695857"/>
            <a:ext cx="3014512" cy="294249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2086" y="3721423"/>
            <a:ext cx="2993935" cy="29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87266"/>
            <a:ext cx="9602303" cy="397018"/>
          </a:xfrm>
        </p:spPr>
        <p:txBody>
          <a:bodyPr/>
          <a:lstStyle/>
          <a:p>
            <a:r>
              <a:rPr lang="fr-FR" smtClean="0"/>
              <a:t>FEEQS output: coil currents	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smtClean="0"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1" y="867691"/>
            <a:ext cx="8006286" cy="56714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1139" t="3537" r="9114" b="10665"/>
          <a:stretch/>
        </p:blipFill>
        <p:spPr>
          <a:xfrm>
            <a:off x="8326137" y="1429698"/>
            <a:ext cx="3747985" cy="44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39534"/>
            <a:ext cx="7805064" cy="692483"/>
          </a:xfrm>
        </p:spPr>
        <p:txBody>
          <a:bodyPr/>
          <a:lstStyle/>
          <a:p>
            <a:r>
              <a:rPr lang="fr-FR" smtClean="0"/>
              <a:t>Examples of scenario issues and solutions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smtClean="0"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79" y="871261"/>
            <a:ext cx="3074131" cy="2745826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45614" y="947489"/>
            <a:ext cx="5137947" cy="14003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85813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fr-FR" altLang="fr-FR" sz="2000" smtClean="0"/>
              <a:t>EF4 current limit exceeded at ~10 s (just after  L-H transition)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fr-FR" altLang="fr-FR" sz="2000" smtClean="0"/>
              <a:t>unwanted secondary X-point generated at </a:t>
            </a:r>
            <a:r>
              <a:rPr lang="fr-FR" altLang="fr-FR" sz="2000"/>
              <a:t>~</a:t>
            </a:r>
            <a:r>
              <a:rPr lang="fr-FR" altLang="fr-FR" sz="2000" smtClean="0"/>
              <a:t>100 </a:t>
            </a:r>
            <a:r>
              <a:rPr lang="fr-FR" altLang="fr-FR" sz="2000"/>
              <a:t>s </a:t>
            </a:r>
            <a:r>
              <a:rPr lang="fr-FR" altLang="fr-FR" sz="2000" smtClean="0"/>
              <a:t>(start of ramp-down)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845" y="808556"/>
            <a:ext cx="3285155" cy="2871236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316128" y="2347872"/>
            <a:ext cx="11803878" cy="4320137"/>
            <a:chOff x="316128" y="2347872"/>
            <a:chExt cx="11803878" cy="432013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128" y="3832559"/>
              <a:ext cx="3410297" cy="265673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1414" y="3866644"/>
              <a:ext cx="3429592" cy="253102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6288" y="3796773"/>
              <a:ext cx="3253718" cy="2871236"/>
            </a:xfrm>
            <a:prstGeom prst="rect">
              <a:avLst/>
            </a:prstGeom>
          </p:spPr>
        </p:pic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445613" y="2347872"/>
              <a:ext cx="5137947" cy="116955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85813" indent="-34290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Aft>
                  <a:spcPts val="600"/>
                </a:spcAft>
                <a:buClr>
                  <a:srgbClr val="FF0000"/>
                </a:buClr>
                <a:buFontTx/>
                <a:buChar char="•"/>
                <a:defRPr/>
              </a:pPr>
              <a:r>
                <a:rPr lang="fr-FR" altLang="fr-FR" sz="2000" smtClean="0"/>
                <a:t>Solutions:</a:t>
              </a:r>
            </a:p>
            <a:p>
              <a:pPr marL="354013" lvl="1" indent="-157163">
                <a:spcAft>
                  <a:spcPts val="600"/>
                </a:spcAft>
                <a:buClr>
                  <a:srgbClr val="0000FF"/>
                </a:buClr>
                <a:buFont typeface="Arial" panose="020B0604020202020204" pitchFamily="34" charset="0"/>
                <a:buChar char="-"/>
                <a:defRPr/>
              </a:pPr>
              <a:r>
                <a:rPr lang="fr-FR" altLang="fr-FR" sz="2000" smtClean="0"/>
                <a:t>faster n</a:t>
              </a:r>
              <a:r>
                <a:rPr lang="fr-FR" altLang="fr-FR" sz="2000" baseline="-25000" smtClean="0"/>
                <a:t>e</a:t>
              </a:r>
              <a:r>
                <a:rPr lang="fr-FR" altLang="fr-FR" sz="2000" smtClean="0"/>
                <a:t> ramp </a:t>
              </a:r>
              <a:r>
                <a:rPr lang="fr-FR" altLang="fr-FR" sz="2000" smtClean="0">
                  <a:sym typeface="Wingdings" panose="05000000000000000000" pitchFamily="2" charset="2"/>
                </a:rPr>
                <a:t> higher li</a:t>
              </a:r>
            </a:p>
            <a:p>
              <a:pPr marL="354013" lvl="1" indent="-157163">
                <a:spcAft>
                  <a:spcPts val="600"/>
                </a:spcAft>
                <a:buClr>
                  <a:srgbClr val="0000FF"/>
                </a:buClr>
                <a:buFont typeface="Arial" panose="020B0604020202020204" pitchFamily="34" charset="0"/>
                <a:buChar char="-"/>
                <a:defRPr/>
              </a:pPr>
              <a:r>
                <a:rPr lang="fr-FR" altLang="fr-FR" sz="2000" smtClean="0">
                  <a:sym typeface="Wingdings" panose="05000000000000000000" pitchFamily="2" charset="2"/>
                </a:rPr>
                <a:t>lower elongation at start of ramp-down</a:t>
              </a:r>
              <a:endParaRPr lang="en-GB" altLang="fr-FR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09369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39534"/>
            <a:ext cx="7091492" cy="692483"/>
          </a:xfrm>
        </p:spPr>
        <p:txBody>
          <a:bodyPr/>
          <a:lstStyle/>
          <a:p>
            <a:r>
              <a:rPr lang="fr-FR" smtClean="0"/>
              <a:t>Further points in order to assess a scenario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smtClean="0"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4395" y="1144347"/>
            <a:ext cx="11720052" cy="34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85813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z="2000" smtClean="0"/>
              <a:t>Feasibility of </a:t>
            </a:r>
            <a:r>
              <a:rPr lang="en-GB" altLang="fr-FR" sz="2000" b="1" smtClean="0"/>
              <a:t>density ramp</a:t>
            </a:r>
            <a:r>
              <a:rPr lang="en-GB" altLang="fr-FR" sz="2000" smtClean="0"/>
              <a:t>: complex particle transport modelling with sources (gas puff, pellets)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fr-FR" altLang="fr-FR" sz="2000" smtClean="0"/>
              <a:t>Feasibility of </a:t>
            </a:r>
            <a:r>
              <a:rPr lang="fr-FR" altLang="fr-FR" sz="2000" b="1" smtClean="0"/>
              <a:t>H&amp;CD waveforms </a:t>
            </a:r>
            <a:r>
              <a:rPr lang="fr-FR" altLang="fr-FR" sz="2000" smtClean="0"/>
              <a:t>(switch on/off of </a:t>
            </a:r>
            <a:r>
              <a:rPr lang="fr-FR" altLang="fr-FR" sz="2000" smtClean="0"/>
              <a:t>heating </a:t>
            </a:r>
            <a:r>
              <a:rPr lang="fr-FR" altLang="fr-FR" sz="2000" smtClean="0"/>
              <a:t>sources)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fr-FR" altLang="fr-FR" sz="2000" smtClean="0"/>
              <a:t>Detailed modelling of </a:t>
            </a:r>
            <a:r>
              <a:rPr lang="fr-FR" altLang="fr-FR" sz="2000" b="1" smtClean="0"/>
              <a:t>power deposition </a:t>
            </a:r>
            <a:r>
              <a:rPr lang="fr-FR" altLang="fr-FR" sz="2000" smtClean="0"/>
              <a:t>and </a:t>
            </a:r>
            <a:r>
              <a:rPr lang="fr-FR" altLang="fr-FR" sz="2000" b="1" smtClean="0"/>
              <a:t>driven current </a:t>
            </a:r>
            <a:r>
              <a:rPr lang="fr-FR" altLang="fr-FR" sz="2000" smtClean="0"/>
              <a:t>(ray-tracing, MonteCarlo…)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fr-FR" altLang="fr-FR" sz="2000" b="1" smtClean="0"/>
              <a:t>MHD stability </a:t>
            </a:r>
            <a:r>
              <a:rPr lang="fr-FR" altLang="fr-FR" sz="2000" smtClean="0"/>
              <a:t>limits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fr-FR" altLang="fr-FR" sz="2000" b="1" smtClean="0"/>
              <a:t>Fast ion </a:t>
            </a:r>
            <a:r>
              <a:rPr lang="fr-FR" altLang="fr-FR" sz="2000" smtClean="0"/>
              <a:t>distribution and impact on scenario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fr-FR" altLang="fr-FR" sz="2000" smtClean="0"/>
              <a:t>…</a:t>
            </a:r>
          </a:p>
          <a:p>
            <a:pPr marL="0" indent="0">
              <a:spcAft>
                <a:spcPts val="600"/>
              </a:spcAft>
              <a:buClr>
                <a:srgbClr val="FF0000"/>
              </a:buClr>
              <a:defRPr/>
            </a:pPr>
            <a:endParaRPr lang="fr-FR" altLang="fr-FR" sz="2000" smtClean="0"/>
          </a:p>
          <a:p>
            <a:pPr marL="0" indent="0">
              <a:spcAft>
                <a:spcPts val="600"/>
              </a:spcAft>
              <a:buClr>
                <a:srgbClr val="FF0000"/>
              </a:buClr>
              <a:defRPr/>
            </a:pPr>
            <a:r>
              <a:rPr lang="fr-FR" altLang="fr-FR" sz="2000"/>
              <a:t>	</a:t>
            </a:r>
            <a:r>
              <a:rPr lang="fr-FR" altLang="fr-FR" sz="2000" b="1" smtClean="0">
                <a:solidFill>
                  <a:srgbClr val="0000FF"/>
                </a:solidFill>
                <a:sym typeface="Wingdings" panose="05000000000000000000" pitchFamily="2" charset="2"/>
              </a:rPr>
              <a:t> Luca Garzotti's talk</a:t>
            </a:r>
            <a:endParaRPr lang="en-GB" altLang="fr-FR" sz="2000" b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47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5846DFC2-8D7E-4335-8C09-415EDC6C5089}"/>
    </a:ext>
  </a:extLst>
</a:theme>
</file>

<file path=ppt/theme/theme2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48DB1935-4DB2-49BA-AEDC-D8FE50F2938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9A53C-8D88-4760-8267-C28D6D92D7C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Voeux_1Slide_GAIM</Template>
  <TotalTime>8285</TotalTime>
  <Words>260</Words>
  <Application>Microsoft Office PowerPoint</Application>
  <PresentationFormat>Grand écran</PresentationFormat>
  <Paragraphs>40</Paragraphs>
  <Slides>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Wingdings</vt:lpstr>
      <vt:lpstr>Wingdings 3</vt:lpstr>
      <vt:lpstr>Template CEA 2019 Clair</vt:lpstr>
      <vt:lpstr>Template CEA 2019 Marron</vt:lpstr>
      <vt:lpstr>METIS+FEEQS   Scenario 4-2. Time-dependent quantities </vt:lpstr>
      <vt:lpstr>METIS+FEEQS   Scenario 4-2.  Profiles obtained by METIS </vt:lpstr>
      <vt:lpstr>Free-boundary equilibrium from FEEQS: evolution </vt:lpstr>
      <vt:lpstr>Free-boundary equilibrium: snapshots  </vt:lpstr>
      <vt:lpstr>FEEQS output: coil currents </vt:lpstr>
      <vt:lpstr>Examples of scenario issues and solutions</vt:lpstr>
      <vt:lpstr>Further points in order to assess a scenario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2020 – STEP/GAIM</dc:title>
  <dc:creator>TORRE Alexandre 213614</dc:creator>
  <cp:lastModifiedBy>GIRUZZI Gerardo 128281</cp:lastModifiedBy>
  <cp:revision>661</cp:revision>
  <cp:lastPrinted>2018-12-05T09:44:31Z</cp:lastPrinted>
  <dcterms:created xsi:type="dcterms:W3CDTF">2021-02-03T07:40:22Z</dcterms:created>
  <dcterms:modified xsi:type="dcterms:W3CDTF">2022-09-08T09:32:23Z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