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322" r:id="rId4"/>
    <p:sldId id="323" r:id="rId5"/>
    <p:sldId id="325" r:id="rId6"/>
    <p:sldId id="327" r:id="rId7"/>
    <p:sldId id="326" r:id="rId8"/>
    <p:sldId id="324" r:id="rId9"/>
    <p:sldId id="328" r:id="rId10"/>
    <p:sldId id="330" r:id="rId11"/>
    <p:sldId id="308" r:id="rId12"/>
    <p:sldId id="310" r:id="rId13"/>
    <p:sldId id="321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7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E354143-557D-4C74-8B52-DCB927D65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800278"/>
            <a:ext cx="2496277" cy="6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08720"/>
            <a:ext cx="11521280" cy="543607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A47931D-B5C8-453A-A999-55E228759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6EC7F8-4B1F-4D07-B6DB-F20B32865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723" y="6448252"/>
            <a:ext cx="4992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Luca Garzotti | 7</a:t>
            </a:r>
            <a:r>
              <a:rPr lang="en-GB" baseline="30000" dirty="0"/>
              <a:t>th</a:t>
            </a:r>
            <a:r>
              <a:rPr lang="en-GB" dirty="0"/>
              <a:t> WPSA planning meeting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D25CB83-AC48-444B-A586-D5EF03470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20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4992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Luca Garzotti | 7</a:t>
            </a:r>
            <a:r>
              <a:rPr lang="en-GB" baseline="30000" dirty="0"/>
              <a:t>th</a:t>
            </a:r>
            <a:r>
              <a:rPr lang="en-GB" dirty="0"/>
              <a:t> WPSA planning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1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420888"/>
            <a:ext cx="7272808" cy="1296144"/>
          </a:xfrm>
        </p:spPr>
        <p:txBody>
          <a:bodyPr/>
          <a:lstStyle/>
          <a:p>
            <a:r>
              <a:rPr lang="en-GB" dirty="0"/>
              <a:t>Modelling the current ramp-up of scenarios 2 and 4.2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36" y="4077072"/>
            <a:ext cx="7272808" cy="1296144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L. Garzotti, L. Figini, S. Gabriellini, G. </a:t>
            </a:r>
            <a:r>
              <a:rPr lang="en-US" dirty="0" err="1"/>
              <a:t>Giruzzi</a:t>
            </a:r>
            <a:r>
              <a:rPr lang="en-US" dirty="0"/>
              <a:t>, C. Sozzi, D. Taylor,  V. K. Zotta</a:t>
            </a:r>
          </a:p>
        </p:txBody>
      </p:sp>
    </p:spTree>
    <p:extLst>
      <p:ext uri="{BB962C8B-B14F-4D97-AF65-F5344CB8AC3E}">
        <p14:creationId xmlns:p14="http://schemas.microsoft.com/office/powerpoint/2010/main" val="144045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C463-C7F3-B90A-DB76-FED7C420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075"/>
            <a:ext cx="10058400" cy="457200"/>
          </a:xfrm>
        </p:spPr>
        <p:txBody>
          <a:bodyPr/>
          <a:lstStyle/>
          <a:p>
            <a:r>
              <a:rPr lang="en-GB" dirty="0"/>
              <a:t>Interpretative simulation – current density profiles </a:t>
            </a:r>
          </a:p>
        </p:txBody>
      </p:sp>
      <p:pic>
        <p:nvPicPr>
          <p:cNvPr id="5" name="J_z comparison WPSA">
            <a:hlinkClick r:id="" action="ppaction://media"/>
            <a:extLst>
              <a:ext uri="{FF2B5EF4-FFF2-40B4-BE49-F238E27FC236}">
                <a16:creationId xmlns:a16="http://schemas.microsoft.com/office/drawing/2014/main" id="{344E42A3-113D-34EC-BE52-A3E69FDF44B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926" y="1219835"/>
            <a:ext cx="7548563" cy="4895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9A273-7057-7F10-B3E3-E9C8F0B9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BF3D6-05CD-4EF9-956C-5FFC08C206DF}"/>
              </a:ext>
            </a:extLst>
          </p:cNvPr>
          <p:cNvSpPr txBox="1"/>
          <p:nvPr/>
        </p:nvSpPr>
        <p:spPr>
          <a:xfrm>
            <a:off x="6893653" y="807031"/>
            <a:ext cx="452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S. Gabriellini, V. K . Zotta, L. Garzotti, G. </a:t>
            </a:r>
            <a:r>
              <a:rPr lang="en-GB" dirty="0" err="1"/>
              <a:t>Giruzzi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0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9B81-BCC1-82FA-38DE-6BB103E2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Interpretative simulation – power density profiles</a:t>
            </a:r>
          </a:p>
        </p:txBody>
      </p:sp>
      <p:pic>
        <p:nvPicPr>
          <p:cNvPr id="5" name="Power_comparison WPSA">
            <a:hlinkClick r:id="" action="ppaction://media"/>
            <a:extLst>
              <a:ext uri="{FF2B5EF4-FFF2-40B4-BE49-F238E27FC236}">
                <a16:creationId xmlns:a16="http://schemas.microsoft.com/office/drawing/2014/main" id="{9C7A98F7-9CEC-0A2E-48FA-DF8E19F26D6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926" y="1485478"/>
            <a:ext cx="7548563" cy="4895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AC91D-F670-DEF5-EA0A-DC150251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51A03-992E-C084-FF32-43C7B4AF4364}"/>
              </a:ext>
            </a:extLst>
          </p:cNvPr>
          <p:cNvSpPr txBox="1"/>
          <p:nvPr/>
        </p:nvSpPr>
        <p:spPr>
          <a:xfrm>
            <a:off x="1991544" y="10341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 density profiles computed by </a:t>
            </a:r>
            <a:r>
              <a:rPr lang="en-GB" dirty="0" err="1"/>
              <a:t>gray</a:t>
            </a:r>
            <a:r>
              <a:rPr lang="en-GB" dirty="0"/>
              <a:t> (in OM) and pencil</a:t>
            </a:r>
          </a:p>
        </p:txBody>
      </p:sp>
    </p:spTree>
    <p:extLst>
      <p:ext uri="{BB962C8B-B14F-4D97-AF65-F5344CB8AC3E}">
        <p14:creationId xmlns:p14="http://schemas.microsoft.com/office/powerpoint/2010/main" val="39623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3D97-A352-0E79-3BCA-1DB2B82A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the density – kinetic profiles</a:t>
            </a:r>
          </a:p>
        </p:txBody>
      </p:sp>
      <p:pic>
        <p:nvPicPr>
          <p:cNvPr id="5" name="Kinetic profiles comparison WPSA">
            <a:hlinkClick r:id="" action="ppaction://media"/>
            <a:extLst>
              <a:ext uri="{FF2B5EF4-FFF2-40B4-BE49-F238E27FC236}">
                <a16:creationId xmlns:a16="http://schemas.microsoft.com/office/drawing/2014/main" id="{A859A878-0095-AA2E-25EB-0A107BCEE1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926" y="1557486"/>
            <a:ext cx="7548563" cy="4895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35C30-1494-BEBE-68B0-54941AA7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B83F0-B90B-AE30-B79C-09DCCD70F43A}"/>
              </a:ext>
            </a:extLst>
          </p:cNvPr>
          <p:cNvSpPr txBox="1"/>
          <p:nvPr/>
        </p:nvSpPr>
        <p:spPr>
          <a:xfrm>
            <a:off x="1991544" y="105273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L-H transition is imposed at 8.46s when the NBI power is turned on</a:t>
            </a:r>
          </a:p>
        </p:txBody>
      </p:sp>
    </p:spTree>
    <p:extLst>
      <p:ext uri="{BB962C8B-B14F-4D97-AF65-F5344CB8AC3E}">
        <p14:creationId xmlns:p14="http://schemas.microsoft.com/office/powerpoint/2010/main" val="34019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6EF9-7462-4E2A-99D9-FB6C7102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46DE-5656-464E-9F23-EA16FD1D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Progress has been made in modelling the ramp-up in JT-60SA scenario 2 and 4.2</a:t>
            </a:r>
          </a:p>
          <a:p>
            <a:r>
              <a:rPr lang="en-GB" dirty="0"/>
              <a:t>More steps are necessary to complete the simulations.</a:t>
            </a:r>
          </a:p>
          <a:p>
            <a:r>
              <a:rPr lang="en-GB" dirty="0"/>
              <a:t>Scenario 2</a:t>
            </a:r>
          </a:p>
          <a:p>
            <a:pPr lvl="1"/>
            <a:r>
              <a:rPr lang="en-GB" dirty="0"/>
              <a:t>Use </a:t>
            </a:r>
            <a:r>
              <a:rPr lang="en-GB" dirty="0" err="1"/>
              <a:t>QuaLiKiZ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(Re)introduce self-consistent MHD in the pedestal.</a:t>
            </a:r>
          </a:p>
          <a:p>
            <a:pPr lvl="1"/>
            <a:r>
              <a:rPr lang="en-GB" dirty="0"/>
              <a:t>Extend to other </a:t>
            </a:r>
            <a:r>
              <a:rPr lang="en-GB" dirty="0" err="1"/>
              <a:t>vauels</a:t>
            </a:r>
            <a:r>
              <a:rPr lang="en-GB" dirty="0"/>
              <a:t> of plasma current and toroidal field.</a:t>
            </a:r>
          </a:p>
          <a:p>
            <a:r>
              <a:rPr lang="en-GB" dirty="0"/>
              <a:t>Scenario 4.2</a:t>
            </a:r>
          </a:p>
          <a:p>
            <a:pPr lvl="1"/>
            <a:r>
              <a:rPr lang="en-GB" dirty="0"/>
              <a:t>Use first-principle reduced models.</a:t>
            </a:r>
          </a:p>
          <a:p>
            <a:pPr lvl="1"/>
            <a:r>
              <a:rPr lang="en-GB" dirty="0"/>
              <a:t>Investigate behaviour of density and L-H transition.</a:t>
            </a:r>
          </a:p>
          <a:p>
            <a:pPr lvl="1"/>
            <a:r>
              <a:rPr lang="en-GB" dirty="0"/>
              <a:t>Predictively model 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en-GB" dirty="0"/>
              <a:t> and </a:t>
            </a:r>
            <a:r>
              <a:rPr lang="en-GB" dirty="0" err="1"/>
              <a:t>T</a:t>
            </a:r>
            <a:r>
              <a:rPr lang="en-GB" baseline="-25000" dirty="0" err="1"/>
              <a:t>e</a:t>
            </a:r>
            <a:r>
              <a:rPr lang="en-GB" dirty="0"/>
              <a:t>.</a:t>
            </a:r>
          </a:p>
          <a:p>
            <a:r>
              <a:rPr lang="en-GB" dirty="0"/>
              <a:t>Interaction with other tasks (e. g. MHD stability of ramp-up?)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FACF5-1031-4251-824C-1C793D0980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Budapest 30-3 4-4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C28DB-BA03-4BB7-88FC-CEFCEC211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Luca Garzotti | 7</a:t>
            </a:r>
            <a:r>
              <a:rPr lang="en-GB" baseline="3000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 WPSA planning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18413-87D1-49D7-B403-01FBA0CDB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E0AC-62DB-E9A2-1291-16BF8396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Reduced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DCDC-C248-C8C9-1293-BC9F6DFF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Catalogue tree: '/home/</a:t>
            </a:r>
            <a:r>
              <a:rPr lang="en-GB" dirty="0" err="1"/>
              <a:t>msutclif</a:t>
            </a:r>
            <a:r>
              <a:rPr lang="en-GB" dirty="0"/>
              <a:t>/</a:t>
            </a:r>
            <a:r>
              <a:rPr lang="en-GB" dirty="0" err="1"/>
              <a:t>cmg</a:t>
            </a:r>
            <a:r>
              <a:rPr lang="en-GB" dirty="0"/>
              <a:t>/</a:t>
            </a:r>
            <a:r>
              <a:rPr lang="en-GB" dirty="0" err="1"/>
              <a:t>catalog</a:t>
            </a:r>
            <a:r>
              <a:rPr lang="en-GB" dirty="0"/>
              <a:t>/</a:t>
            </a:r>
            <a:r>
              <a:rPr lang="en-GB" dirty="0" err="1"/>
              <a:t>jetto</a:t>
            </a:r>
            <a:r>
              <a:rPr lang="en-GB" dirty="0"/>
              <a:t>/jet/70000/’</a:t>
            </a:r>
          </a:p>
          <a:p>
            <a:endParaRPr lang="en-GB" dirty="0"/>
          </a:p>
          <a:p>
            <a:r>
              <a:rPr lang="en-GB" dirty="0"/>
              <a:t>dates=['nov1220/','nov1220/','nov1120/','dec1720/','nov1120/','nov1220/','dec1720/','nov1220/']</a:t>
            </a:r>
          </a:p>
          <a:p>
            <a:r>
              <a:rPr lang="en-GB"/>
              <a:t>sequences</a:t>
            </a:r>
            <a:r>
              <a:rPr lang="en-GB" dirty="0"/>
              <a:t>=['6','7','2','3','1','2','1','5']</a:t>
            </a:r>
          </a:p>
          <a:p>
            <a:r>
              <a:rPr lang="en-GB" dirty="0" err="1"/>
              <a:t>bvac</a:t>
            </a:r>
            <a:r>
              <a:rPr lang="en-GB" dirty="0"/>
              <a:t>=[1.5,1.5,1.77,1.77,1.77,2.25,2.25,2.25]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9A56-9E9B-3DCF-7B4C-F82AD5B0B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A94D-9D19-F396-0731-88F7797C7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39A7-EB79-C54E-1DAD-B89FFB67E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7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DA9B-5FD5-43D4-B8E8-E7E8909A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10DD-EE26-4C88-9547-E108BC09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GB" dirty="0"/>
              <a:t>Simulations of the ramp-up for scenario 2 and 4.2.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GB" dirty="0"/>
              <a:t>Full and reduced power version of scenario 2, full version of scenario 4.2 (for now).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ACB87-2B39-41E1-971F-A10B8469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A1FA91-D67A-4B64-AF28-2BB7243D3E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Budapest 30-3 4-4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F999BB-693E-44DA-8E51-EA1C1B47A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Luca Garzotti | 7</a:t>
            </a:r>
            <a:r>
              <a:rPr lang="en-GB" baseline="3000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 WPSA planning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1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EF11-DA8A-E6C9-ED6D-4E3C8640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DC78-FD2F-D0A3-941C-DE8736F4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JINTRAC</a:t>
            </a:r>
          </a:p>
          <a:p>
            <a:r>
              <a:rPr lang="en-GB" dirty="0"/>
              <a:t>Aiming a fully predictive simulations (j,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en-GB" dirty="0"/>
              <a:t>, </a:t>
            </a:r>
            <a:r>
              <a:rPr lang="en-GB" dirty="0" err="1"/>
              <a:t>T</a:t>
            </a:r>
            <a:r>
              <a:rPr lang="en-GB" baseline="-25000" dirty="0" err="1"/>
              <a:t>e</a:t>
            </a:r>
            <a:r>
              <a:rPr lang="en-GB" dirty="0"/>
              <a:t>, </a:t>
            </a:r>
            <a:r>
              <a:rPr lang="en-GB" dirty="0" err="1"/>
              <a:t>V</a:t>
            </a:r>
            <a:r>
              <a:rPr lang="en-GB" baseline="-25000" dirty="0" err="1"/>
              <a:t>tor</a:t>
            </a:r>
            <a:r>
              <a:rPr lang="en-GB" dirty="0"/>
              <a:t>).</a:t>
            </a:r>
          </a:p>
          <a:p>
            <a:r>
              <a:rPr lang="en-GB" dirty="0"/>
              <a:t>PENCIL and GRAY for NBI and ICRH deposition.</a:t>
            </a:r>
          </a:p>
          <a:p>
            <a:r>
              <a:rPr lang="en-GB" dirty="0"/>
              <a:t>Density ramp feed-back controlled (volume averaged density).</a:t>
            </a:r>
          </a:p>
          <a:p>
            <a:r>
              <a:rPr lang="en-GB" dirty="0"/>
              <a:t>L-H transition either imposed at fixed time (after NBI switch-on) or according to Martin scaling.</a:t>
            </a:r>
          </a:p>
          <a:p>
            <a:r>
              <a:rPr lang="en-GB" dirty="0"/>
              <a:t>Bohm/gyro-Bohm, EDWM and </a:t>
            </a:r>
            <a:r>
              <a:rPr lang="en-GB" dirty="0" err="1"/>
              <a:t>QuaLiKiZ</a:t>
            </a:r>
            <a:r>
              <a:rPr lang="en-GB" dirty="0"/>
              <a:t> transport models deployed (with different degrees of success…).</a:t>
            </a:r>
          </a:p>
          <a:p>
            <a:r>
              <a:rPr lang="en-GB" dirty="0"/>
              <a:t>Time-dependent plasma boundary for scenario 4.2.</a:t>
            </a:r>
          </a:p>
          <a:p>
            <a:r>
              <a:rPr lang="en-GB" dirty="0"/>
              <a:t>Modelling based on METIS simulations by G. </a:t>
            </a:r>
            <a:r>
              <a:rPr lang="en-GB" dirty="0" err="1"/>
              <a:t>Giruzzi</a:t>
            </a:r>
            <a:r>
              <a:rPr lang="en-GB" dirty="0"/>
              <a:t> and co-workers.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A71A-BBBB-DF6F-4133-CAB875448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B725-472A-403C-20E1-F3DFC2488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ED812-9784-810F-D13E-CAEA18978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1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57F-E640-37F3-EF26-88101A6A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2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0380-5B5D-21B8-EF51-1FFA1F7B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765499"/>
            <a:ext cx="11474722" cy="1922615"/>
          </a:xfrm>
        </p:spPr>
        <p:txBody>
          <a:bodyPr/>
          <a:lstStyle/>
          <a:p>
            <a:r>
              <a:rPr lang="en-GB" dirty="0"/>
              <a:t>2.1 MA / 1.8 T</a:t>
            </a:r>
          </a:p>
          <a:p>
            <a:r>
              <a:rPr lang="en-GB" dirty="0"/>
              <a:t>Density scaled at constant </a:t>
            </a:r>
            <a:r>
              <a:rPr lang="en-GB" dirty="0" err="1"/>
              <a:t>n</a:t>
            </a:r>
            <a:r>
              <a:rPr lang="en-GB" baseline="-25000" dirty="0" err="1"/>
              <a:t>G</a:t>
            </a:r>
            <a:endParaRPr lang="en-GB" baseline="-25000" dirty="0"/>
          </a:p>
          <a:p>
            <a:r>
              <a:rPr lang="en-GB" dirty="0"/>
              <a:t>Bohm/gyro-Bohm and EDWM (</a:t>
            </a:r>
            <a:r>
              <a:rPr lang="en-GB" dirty="0" err="1"/>
              <a:t>QuaLiKiZ</a:t>
            </a:r>
            <a:r>
              <a:rPr lang="en-GB" dirty="0"/>
              <a:t> still showing numerical problems, to be fixed)</a:t>
            </a:r>
          </a:p>
          <a:p>
            <a:r>
              <a:rPr lang="en-GB" dirty="0"/>
              <a:t>EDWM gives low transport in the core</a:t>
            </a:r>
          </a:p>
          <a:p>
            <a:r>
              <a:rPr lang="en-GB" dirty="0"/>
              <a:t>Reasonable agreement on average parameters differences in profiles (especially inside </a:t>
            </a:r>
            <a:r>
              <a:rPr lang="el-GR" dirty="0"/>
              <a:t>ρ </a:t>
            </a:r>
            <a:r>
              <a:rPr lang="en-GB" dirty="0"/>
              <a:t>=0.2)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8BE1F-614A-893A-EAD7-B343441D47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FC506-4F86-9B1A-A10F-430089C46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6D83-4E2A-ECA7-C0F1-4CC43B801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2FDB2-0B68-AF5D-C995-B2BE3FED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3" y="3123632"/>
            <a:ext cx="349312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C86F3-FCDB-9111-F0E1-BAC76437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66" y="3123632"/>
            <a:ext cx="3430589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1A062F-B494-6C7F-F29E-FABFACBA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522" y="3126386"/>
            <a:ext cx="3541225" cy="32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FF8965-2282-06DE-14B3-3A165CC6953D}"/>
              </a:ext>
            </a:extLst>
          </p:cNvPr>
          <p:cNvSpPr txBox="1"/>
          <p:nvPr/>
        </p:nvSpPr>
        <p:spPr>
          <a:xfrm>
            <a:off x="9542803" y="2769980"/>
            <a:ext cx="20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D. Taylor, L. Garzotti</a:t>
            </a:r>
          </a:p>
        </p:txBody>
      </p:sp>
    </p:spTree>
    <p:extLst>
      <p:ext uri="{BB962C8B-B14F-4D97-AF65-F5344CB8AC3E}">
        <p14:creationId xmlns:p14="http://schemas.microsoft.com/office/powerpoint/2010/main" val="67289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D2A4-4F17-1FAA-4F83-C5FC6C00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9F6F6-B65E-7C03-2041-6BAC15653F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878A5-7F85-47BA-E96B-7A2367356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C1673-6EB8-10FC-BE19-822581C18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F313E-AE14-8E68-53DD-EADAAA6E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" y="2037776"/>
            <a:ext cx="3227014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0105A-AA65-9888-D883-A5FD2658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800" y="2037776"/>
            <a:ext cx="317494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9653EB-49B9-030E-905E-B34950EF6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917" y="2037776"/>
            <a:ext cx="3226988" cy="32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4483D4-87B6-9175-E27D-13E5D088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60" y="2037776"/>
            <a:ext cx="3174940" cy="32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299E23-61B3-4C93-C070-80B26AC00F99}"/>
              </a:ext>
            </a:extLst>
          </p:cNvPr>
          <p:cNvSpPr txBox="1"/>
          <p:nvPr/>
        </p:nvSpPr>
        <p:spPr>
          <a:xfrm>
            <a:off x="1079653" y="137710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t=5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B0D18-B1DF-55B6-2774-6B35F97115AC}"/>
              </a:ext>
            </a:extLst>
          </p:cNvPr>
          <p:cNvSpPr txBox="1"/>
          <p:nvPr/>
        </p:nvSpPr>
        <p:spPr>
          <a:xfrm>
            <a:off x="4328233" y="137710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t=12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63C061-52DF-FF88-9359-A77DD5F78EFC}"/>
              </a:ext>
            </a:extLst>
          </p:cNvPr>
          <p:cNvSpPr txBox="1"/>
          <p:nvPr/>
        </p:nvSpPr>
        <p:spPr>
          <a:xfrm>
            <a:off x="7545411" y="140642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t=17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BA20AC-9414-6EEF-0276-758EB9C31828}"/>
              </a:ext>
            </a:extLst>
          </p:cNvPr>
          <p:cNvSpPr txBox="1"/>
          <p:nvPr/>
        </p:nvSpPr>
        <p:spPr>
          <a:xfrm>
            <a:off x="10349643" y="137710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t=30 s</a:t>
            </a:r>
          </a:p>
        </p:txBody>
      </p:sp>
    </p:spTree>
    <p:extLst>
      <p:ext uri="{BB962C8B-B14F-4D97-AF65-F5344CB8AC3E}">
        <p14:creationId xmlns:p14="http://schemas.microsoft.com/office/powerpoint/2010/main" val="132935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4093-F164-98B7-54CB-57191D79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profile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9C5F-8E5C-8A46-EABB-180DCD77F7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904D-96E5-38B3-529A-0A3BD48D4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5D4DD-E902-6FCD-3C86-D9EB36EAB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31B9B-39E7-31C9-40B6-50C58996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327" y="2465143"/>
            <a:ext cx="3096000" cy="29190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7440A-3848-9287-04FA-90795EE7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08" y="2520584"/>
            <a:ext cx="3096000" cy="2863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EA835-F4F0-EFC7-9A81-3D6E576F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688" y="2471835"/>
            <a:ext cx="3096000" cy="2912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058046-E57F-09EE-A000-0C329A660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8" y="2513391"/>
            <a:ext cx="3096000" cy="28708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C0FBDC-D8C0-AAEA-CD4B-791D60E4643F}"/>
              </a:ext>
            </a:extLst>
          </p:cNvPr>
          <p:cNvSpPr txBox="1"/>
          <p:nvPr/>
        </p:nvSpPr>
        <p:spPr>
          <a:xfrm>
            <a:off x="1079653" y="137710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t=5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2DB09-79F7-2ACF-DA4B-81CA30A5EC68}"/>
              </a:ext>
            </a:extLst>
          </p:cNvPr>
          <p:cNvSpPr txBox="1"/>
          <p:nvPr/>
        </p:nvSpPr>
        <p:spPr>
          <a:xfrm>
            <a:off x="4328233" y="137710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t=12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74D33-1C6F-1A2F-5B51-059B77BB9BDA}"/>
              </a:ext>
            </a:extLst>
          </p:cNvPr>
          <p:cNvSpPr txBox="1"/>
          <p:nvPr/>
        </p:nvSpPr>
        <p:spPr>
          <a:xfrm>
            <a:off x="7545411" y="140642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t=17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3C6868-F550-38F9-7F28-61E1200FFF2D}"/>
              </a:ext>
            </a:extLst>
          </p:cNvPr>
          <p:cNvSpPr txBox="1"/>
          <p:nvPr/>
        </p:nvSpPr>
        <p:spPr>
          <a:xfrm>
            <a:off x="10349643" y="137710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t=30 s</a:t>
            </a:r>
          </a:p>
        </p:txBody>
      </p:sp>
    </p:spTree>
    <p:extLst>
      <p:ext uri="{BB962C8B-B14F-4D97-AF65-F5344CB8AC3E}">
        <p14:creationId xmlns:p14="http://schemas.microsoft.com/office/powerpoint/2010/main" val="377647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1AD6-338D-EE4E-6060-28F793C6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evolution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CABD-76DA-F9B4-539F-151E64CD94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9ACAF-63B0-0343-7214-48C48A098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F73F-6120-2B4B-D077-F2944705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5E0A2-E442-0D3F-3782-42D7FCAF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9" y="1825414"/>
            <a:ext cx="3766887" cy="36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77CA0-59AB-FCAD-AFC9-5EDAE1CA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09" y="1825414"/>
            <a:ext cx="3519675" cy="36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A13C6-28B2-29B9-BCFF-9027122D1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387" y="1825414"/>
            <a:ext cx="38363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F6ED-8BD2-85C0-20ED-28C3FD8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ECRF stray radiation studies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5F08-A141-7ACC-7F75-7A556666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88" y="908720"/>
            <a:ext cx="3707830" cy="5436071"/>
          </a:xfrm>
        </p:spPr>
        <p:txBody>
          <a:bodyPr/>
          <a:lstStyle/>
          <a:p>
            <a:r>
              <a:rPr lang="en-GB" dirty="0"/>
              <a:t>Modelled ramp-ups at 2.1 MA different levels of B</a:t>
            </a:r>
            <a:r>
              <a:rPr lang="en-GB" baseline="-25000" dirty="0"/>
              <a:t>T</a:t>
            </a:r>
            <a:r>
              <a:rPr lang="en-GB" dirty="0"/>
              <a:t> and ECRH waveforms</a:t>
            </a:r>
          </a:p>
          <a:p>
            <a:r>
              <a:rPr lang="en-GB" dirty="0"/>
              <a:t>ECRH can be used during ramp-up even at reduced plasma parameters (C. Sozzi et al. EC-21 conference 2022)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2AF92-992C-A206-91E0-16AB5285DB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5DC3-B2CB-F04B-4742-1CC1E487A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A629-B111-70EB-EF12-8361F9221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5C772-AD69-6203-9AC0-2E34673BC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3" r="5208"/>
          <a:stretch/>
        </p:blipFill>
        <p:spPr>
          <a:xfrm>
            <a:off x="3745733" y="1007445"/>
            <a:ext cx="4219001" cy="369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FAE98-530D-BA17-B152-039D8A3C2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57"/>
          <a:stretch/>
        </p:blipFill>
        <p:spPr>
          <a:xfrm>
            <a:off x="7921127" y="1007445"/>
            <a:ext cx="4219001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751D-A696-1519-2A1F-2EF1B913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06D6-4F6A-4B56-707C-F26CD491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modelling conditions to scenario 2.</a:t>
            </a:r>
          </a:p>
          <a:p>
            <a:r>
              <a:rPr lang="en-GB" dirty="0"/>
              <a:t>Successfully modelled j and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. Evolution similar to METIS simulations.</a:t>
            </a:r>
          </a:p>
          <a:p>
            <a:r>
              <a:rPr lang="en-GB" dirty="0"/>
              <a:t>ECRH seems to induce L-H transition earlier than assumed in METIS (NBI switch on) according to Martin scaling.</a:t>
            </a:r>
          </a:p>
          <a:p>
            <a:r>
              <a:rPr lang="en-GB" dirty="0"/>
              <a:t>Higher pedestal density in METIS.</a:t>
            </a:r>
          </a:p>
          <a:p>
            <a:r>
              <a:rPr lang="en-GB" dirty="0"/>
              <a:t>Track pedestal density.</a:t>
            </a:r>
          </a:p>
          <a:p>
            <a:r>
              <a:rPr lang="en-GB" dirty="0"/>
              <a:t>Reduce or delay ECRH power to inhibit early L-H transition.</a:t>
            </a:r>
          </a:p>
          <a:p>
            <a:r>
              <a:rPr lang="en-GB" dirty="0"/>
              <a:t>Only Bohm/gyro-Bohm applied so far. Use </a:t>
            </a:r>
            <a:r>
              <a:rPr lang="en-GB" dirty="0" err="1"/>
              <a:t>QuaLiKiz</a:t>
            </a:r>
            <a:r>
              <a:rPr lang="en-GB" dirty="0"/>
              <a:t> and TGLF.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BB07E-C4A6-F0DF-7127-7A2338B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Budapest 30-3 4-4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EE1B-95FA-21B8-E074-4C064D6E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Luca Garzotti | 7</a:t>
            </a:r>
            <a:r>
              <a:rPr lang="en-GB" baseline="30000"/>
              <a:t>th</a:t>
            </a:r>
            <a:r>
              <a:rPr lang="en-GB"/>
              <a:t> WPSA planning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D24B-C723-844F-0325-0BC89AED3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6798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732</Words>
  <Application>Microsoft Office PowerPoint</Application>
  <PresentationFormat>Widescreen</PresentationFormat>
  <Paragraphs>100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Modelling the current ramp-up of scenarios 2 and 4.2</vt:lpstr>
      <vt:lpstr>Introduction</vt:lpstr>
      <vt:lpstr>Modelling condition</vt:lpstr>
      <vt:lpstr>Scenario 2 baseline</vt:lpstr>
      <vt:lpstr>Density</vt:lpstr>
      <vt:lpstr>q profile</vt:lpstr>
      <vt:lpstr>q evolution</vt:lpstr>
      <vt:lpstr> ECRF stray radiation studies</vt:lpstr>
      <vt:lpstr>Scenario 4.2</vt:lpstr>
      <vt:lpstr>Interpretative simulation – current density profiles </vt:lpstr>
      <vt:lpstr>Interpretative simulation – power density profiles</vt:lpstr>
      <vt:lpstr>Predicting the density – kinetic profiles</vt:lpstr>
      <vt:lpstr>Conclusions and future work</vt:lpstr>
      <vt:lpstr>Reduced scenario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the current ramp-up of scenarios 2 and 4.2</dc:title>
  <cp:lastModifiedBy>Garzotti, Luca</cp:lastModifiedBy>
  <cp:revision>1</cp:revision>
  <dcterms:modified xsi:type="dcterms:W3CDTF">2022-09-06T11:24:59Z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2022-08-26T09:55:29Z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2f661169-0c99-46c8-b57b-23bbc7177b8b</vt:lpwstr>
  </property>
  <property fmtid="{D5CDD505-2E9C-101B-9397-08002B2CF9AE}" pid="8" name="MSIP_Label_22759de7-3255-46b5-8dfe-736652f9c6c1_ContentBits">
    <vt:lpwstr>0</vt:lpwstr>
  </property>
</Properties>
</file>