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518" r:id="rId2"/>
    <p:sldId id="517" r:id="rId3"/>
    <p:sldId id="519" r:id="rId4"/>
    <p:sldId id="520" r:id="rId5"/>
    <p:sldId id="521" r:id="rId6"/>
    <p:sldId id="522" r:id="rId7"/>
    <p:sldId id="523" r:id="rId8"/>
  </p:sldIdLst>
  <p:sldSz cx="12192000" cy="6858000"/>
  <p:notesSz cx="9144000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Helvetica" pitchFamily="-1" charset="0"/>
        <a:ea typeface="ＭＳ ゴシック" pitchFamily="-1" charset="-128"/>
        <a:cs typeface="ＭＳ ゴシック" pitchFamily="-1" charset="-128"/>
        <a:sym typeface="Gill Sans" pitchFamily="-1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D7DF4D01-8F4C-4906-B8D6-0D38530034AF}">
          <p14:sldIdLst>
            <p14:sldId id="518"/>
            <p14:sldId id="517"/>
            <p14:sldId id="519"/>
            <p14:sldId id="520"/>
            <p14:sldId id="521"/>
            <p14:sldId id="522"/>
            <p14:sldId id="5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伸彦 林" initials="伸彦" lastIdx="1" clrIdx="0">
    <p:extLst>
      <p:ext uri="{19B8F6BF-5375-455C-9EA6-DF929625EA0E}">
        <p15:presenceInfo xmlns:p15="http://schemas.microsoft.com/office/powerpoint/2012/main" userId="伸彦 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Rg st="1" end="1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0"/>
    <a:srgbClr val="0000FF"/>
    <a:srgbClr val="003399"/>
    <a:srgbClr val="011893"/>
    <a:srgbClr val="3A3AB9"/>
    <a:srgbClr val="008F00"/>
    <a:srgbClr val="FF6666"/>
    <a:srgbClr val="FF40FF"/>
    <a:srgbClr val="FF2F92"/>
    <a:srgbClr val="7A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4"/>
    <p:restoredTop sz="96992" autoAdjust="0"/>
  </p:normalViewPr>
  <p:slideViewPr>
    <p:cSldViewPr>
      <p:cViewPr varScale="1">
        <p:scale>
          <a:sx n="59" d="100"/>
          <a:sy n="59" d="100"/>
        </p:scale>
        <p:origin x="90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7" d="100"/>
          <a:sy n="137" d="100"/>
        </p:scale>
        <p:origin x="2523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1" name="Rectangle 3"/>
          <p:cNvSpPr>
            <a:spLocks noGrp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2" name="Rectangle 4"/>
          <p:cNvSpPr>
            <a:spLocks noGrp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3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-112" charset="0"/>
                <a:ea typeface="ＭＳ ゴシック" pitchFamily="-112" charset="-128"/>
                <a:cs typeface="ＭＳ ゴシック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fld id="{B7558CB1-F83A-6B42-8AED-B21D56AC7A57}" type="slidenum">
              <a:rPr lang="en-US" altLang="ja-JP"/>
              <a:pPr>
                <a:defRPr/>
              </a:pPr>
              <a:t>‹N›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6353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3" name="Rectangle 3"/>
          <p:cNvSpPr>
            <a:spLocks noGrp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6144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7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ill Sans" pitchFamily="-112" charset="0"/>
                <a:ea typeface="ヒラギノ角ゴ Pro W3" pitchFamily="-112" charset="-128"/>
                <a:cs typeface="ヒラギノ角ゴ Pro W3" pitchFamily="-112" charset="-128"/>
                <a:sym typeface="Gill Sans" pitchFamily="-112" charset="0"/>
              </a:defRPr>
            </a:lvl1pPr>
          </a:lstStyle>
          <a:p>
            <a:pPr>
              <a:defRPr/>
            </a:pPr>
            <a:fld id="{5E036236-5A28-B74B-8660-55DFE0C8817D}" type="slidenum">
              <a:rPr lang="en-US" altLang="ja-JP"/>
              <a:pPr>
                <a:defRPr/>
              </a:pPr>
              <a:t>‹N›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81877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Gill San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3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4F6E36-2569-EC48-80C5-3BB63A255378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6600" y="6457041"/>
            <a:ext cx="62339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D56B619-E022-2C49-874A-309A90B8466C}" type="slidenum">
              <a:rPr lang="en-US" altLang="ja-JP" smtClean="0"/>
              <a:pPr>
                <a:defRPr/>
              </a:pPr>
              <a:t>‹N›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24677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B41727F-C0FD-4E42-BE20-B27FF3243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9440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36360" y="6457041"/>
            <a:ext cx="2783632" cy="365125"/>
          </a:xfrm>
          <a:prstGeom prst="rect">
            <a:avLst/>
          </a:prstGeom>
          <a:ln/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altLang="ja-JP" dirty="0"/>
              <a:t>Name| 1</a:t>
            </a:r>
            <a:r>
              <a:rPr lang="en-US" altLang="ja-JP" baseline="30000" dirty="0"/>
              <a:t>st</a:t>
            </a:r>
            <a:r>
              <a:rPr lang="en-US" altLang="ja-JP" dirty="0"/>
              <a:t> ETCM| date| </a:t>
            </a:r>
            <a:fld id="{3F11EFF5-44ED-A340-B978-F89C753D2229}" type="slidenum">
              <a:rPr lang="en-US" altLang="ja-JP" smtClean="0"/>
              <a:pPr>
                <a:defRPr/>
              </a:pPr>
              <a:t>‹N›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1624033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36360" y="6457041"/>
            <a:ext cx="2783632" cy="365125"/>
          </a:xfrm>
          <a:prstGeom prst="rect">
            <a:avLst/>
          </a:prstGeom>
          <a:ln/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altLang="ja-JP" dirty="0"/>
              <a:t>Name| 1</a:t>
            </a:r>
            <a:r>
              <a:rPr lang="en-US" altLang="ja-JP" baseline="30000" dirty="0"/>
              <a:t>st</a:t>
            </a:r>
            <a:r>
              <a:rPr lang="en-US" altLang="ja-JP" dirty="0"/>
              <a:t> ETCM| date| </a:t>
            </a:r>
            <a:fld id="{3F11EFF5-44ED-A340-B978-F89C753D2229}" type="slidenum">
              <a:rPr lang="en-US" altLang="ja-JP" smtClean="0"/>
              <a:pPr>
                <a:defRPr/>
              </a:pPr>
              <a:t>‹N›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933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3586D6B8-F17C-6144-AA69-7F6E49A36B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23077" y="1"/>
            <a:ext cx="468923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CD56B619-E022-2C49-874A-309A90B8466C}" type="slidenum">
              <a:rPr lang="en-US" altLang="ja-JP"/>
              <a:pPr>
                <a:defRPr/>
              </a:pPr>
              <a:t>‹N›</a:t>
            </a:fld>
            <a:endParaRPr lang="en-US" altLang="ja-JP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D13ABB-18A7-D343-BDA0-A2523510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81"/>
            <a:ext cx="10751989" cy="97678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1189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>
          <a:xfrm>
            <a:off x="9336360" y="6457041"/>
            <a:ext cx="2783632" cy="365125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5pPr>
            <a:lvl6pPr marL="22860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6pPr>
            <a:lvl7pPr marL="27432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7pPr>
            <a:lvl8pPr marL="32004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8pPr>
            <a:lvl9pPr marL="3657600" algn="l" defTabSz="457200" rtl="0" eaLnBrk="1" latinLnBrk="0" hangingPunct="1">
              <a:defRPr sz="2800" kern="1200">
                <a:solidFill>
                  <a:schemeClr val="tx1"/>
                </a:solidFill>
                <a:latin typeface="Helvetica" pitchFamily="-1" charset="0"/>
                <a:ea typeface="ＭＳ ゴシック" pitchFamily="-1" charset="-128"/>
                <a:cs typeface="ＭＳ ゴシック" pitchFamily="-1" charset="-128"/>
                <a:sym typeface="Gill Sans" pitchFamily="-1" charset="0"/>
              </a:defRPr>
            </a:lvl9pPr>
          </a:lstStyle>
          <a:p>
            <a:pPr>
              <a:defRPr/>
            </a:pPr>
            <a:r>
              <a:rPr lang="en-US" altLang="ja-JP"/>
              <a:t>Name| 1</a:t>
            </a:r>
            <a:r>
              <a:rPr lang="en-US" altLang="ja-JP" baseline="30000"/>
              <a:t>st</a:t>
            </a:r>
            <a:r>
              <a:rPr lang="en-US" altLang="ja-JP"/>
              <a:t> ETCM| date| </a:t>
            </a:r>
            <a:fld id="{3F11EFF5-44ED-A340-B978-F89C753D2229}" type="slidenum">
              <a:rPr lang="en-US" altLang="ja-JP" smtClean="0"/>
              <a:pPr>
                <a:defRPr/>
              </a:pPr>
              <a:t>‹N›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350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751989" cy="979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19293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grpSp>
        <p:nvGrpSpPr>
          <p:cNvPr id="7" name="図形グループ 10">
            <a:extLst>
              <a:ext uri="{FF2B5EF4-FFF2-40B4-BE49-F238E27FC236}">
                <a16:creationId xmlns:a16="http://schemas.microsoft.com/office/drawing/2014/main" id="{77761D0A-2071-F34C-A5CF-A913CD47768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880535"/>
            <a:ext cx="12098216" cy="139700"/>
            <a:chOff x="0" y="727954"/>
            <a:chExt cx="9829800" cy="139700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D47A2784-CAA1-1A45-8619-1298F5759C6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777166"/>
              <a:ext cx="9772650" cy="90488"/>
            </a:xfrm>
            <a:prstGeom prst="rect">
              <a:avLst/>
            </a:prstGeom>
            <a:gradFill rotWithShape="0">
              <a:gsLst>
                <a:gs pos="0">
                  <a:srgbClr val="858585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altLang="ja-JP" sz="2308"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7AAAB218-74EA-AA49-94CB-1AC27A25B5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727954"/>
              <a:ext cx="9829800" cy="90487"/>
            </a:xfrm>
            <a:prstGeom prst="rect">
              <a:avLst/>
            </a:prstGeom>
            <a:gradFill rotWithShape="0">
              <a:gsLst>
                <a:gs pos="0">
                  <a:srgbClr val="0705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6323" tIns="48161" rIns="96323" bIns="48161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altLang="ja-JP" sz="2308">
                <a:latin typeface="ＭＳ Ｐゴシック" pitchFamily="-109" charset="-128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pic>
        <p:nvPicPr>
          <p:cNvPr id="10" name="Picture 10" descr="logo6">
            <a:extLst>
              <a:ext uri="{FF2B5EF4-FFF2-40B4-BE49-F238E27FC236}">
                <a16:creationId xmlns:a16="http://schemas.microsoft.com/office/drawing/2014/main" id="{668A3442-C43B-AC41-B47E-A917E1AC15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0608501" y="430111"/>
            <a:ext cx="1583499" cy="45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36360" y="6457041"/>
            <a:ext cx="2783632" cy="365125"/>
          </a:xfrm>
          <a:prstGeom prst="rect">
            <a:avLst/>
          </a:prstGeom>
          <a:ln/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altLang="ja-JP" dirty="0"/>
              <a:t>Name| 1</a:t>
            </a:r>
            <a:r>
              <a:rPr lang="en-US" altLang="ja-JP" baseline="30000" dirty="0"/>
              <a:t>st</a:t>
            </a:r>
            <a:r>
              <a:rPr lang="en-US" altLang="ja-JP" dirty="0"/>
              <a:t> ETCM| date| </a:t>
            </a:r>
            <a:fld id="{3F11EFF5-44ED-A340-B978-F89C753D2229}" type="slidenum">
              <a:rPr lang="en-US" altLang="ja-JP" smtClean="0"/>
              <a:pPr>
                <a:defRPr/>
              </a:pPr>
              <a:t>‹N›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415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30" r:id="rId3"/>
    <p:sldLayoutId id="2147483725" r:id="rId4"/>
  </p:sldLayoutIdLst>
  <p:hf hdr="0" ftr="0" dt="0"/>
  <p:txStyles>
    <p:titleStyle>
      <a:lvl1pPr algn="ctr" defTabSz="914377" rtl="0" eaLnBrk="1" latinLnBrk="0" hangingPunct="1">
        <a:lnSpc>
          <a:spcPts val="3307"/>
        </a:lnSpc>
        <a:spcBef>
          <a:spcPct val="0"/>
        </a:spcBef>
        <a:buNone/>
        <a:defRPr sz="3200" b="1" kern="1200">
          <a:solidFill>
            <a:srgbClr val="01189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533"/>
        </a:spcBef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90016" indent="-232828" algn="l" defTabSz="914377" rtl="0" eaLnBrk="1" latinLnBrk="0" hangingPunct="1">
        <a:lnSpc>
          <a:spcPct val="100000"/>
        </a:lnSpc>
        <a:spcBef>
          <a:spcPts val="533"/>
        </a:spcBef>
        <a:buFont typeface="System Font Regular"/>
        <a:buChar char="-"/>
        <a:tabLst/>
        <a:defRPr lang="en-US" sz="2133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19759-FE66-4BED-A639-B7F6F874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200" b="1" dirty="0">
                <a:solidFill>
                  <a:srgbClr val="003399"/>
                </a:solidFill>
              </a:rPr>
              <a:t>        9th WPSA Project Planning Meeting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B73A9DC8-83F0-4A8D-A322-B4EC84124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0" y="2600905"/>
            <a:ext cx="10103296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it-IT" b="1" dirty="0">
                <a:solidFill>
                  <a:srgbClr val="003399"/>
                </a:solidFill>
              </a:rPr>
              <a:t>Topic session: Disruption </a:t>
            </a:r>
            <a:r>
              <a:rPr lang="fr-FR" altLang="it-IT" b="1" dirty="0" err="1">
                <a:solidFill>
                  <a:srgbClr val="003399"/>
                </a:solidFill>
              </a:rPr>
              <a:t>avoidance</a:t>
            </a:r>
            <a:r>
              <a:rPr lang="fr-FR" altLang="it-IT" b="1" dirty="0">
                <a:solidFill>
                  <a:srgbClr val="003399"/>
                </a:solidFill>
              </a:rPr>
              <a:t> techniques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2400" b="1" dirty="0">
              <a:solidFill>
                <a:srgbClr val="00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800" dirty="0">
                <a:solidFill>
                  <a:srgbClr val="003399"/>
                </a:solidFill>
              </a:rPr>
              <a:t>Gianluca Pucella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400" dirty="0">
              <a:solidFill>
                <a:srgbClr val="00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000" dirty="0">
                <a:solidFill>
                  <a:srgbClr val="003399"/>
                </a:solidFill>
              </a:rPr>
              <a:t>ENEA, Fusion and Nuclear Safety Department, C.R. Frascati, Italy</a:t>
            </a:r>
          </a:p>
        </p:txBody>
      </p:sp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44DC2086-F65A-E50F-FB8B-6F7AF3E94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9576" y="6468616"/>
            <a:ext cx="9480376" cy="353550"/>
          </a:xfrm>
        </p:spPr>
        <p:txBody>
          <a:bodyPr/>
          <a:lstStyle/>
          <a:p>
            <a:pPr>
              <a:defRPr/>
            </a:pPr>
            <a:r>
              <a:rPr lang="en-US" altLang="ja-JP" sz="1400" dirty="0"/>
              <a:t>Gianluca Pucella | 9th WPSA Project Planning Meeting | Disruption avoidance techniques | Budapest 08.09.2022 | 0</a:t>
            </a:r>
            <a:fld id="{3F11EFF5-44ED-A340-B978-F89C753D2229}" type="slidenum">
              <a:rPr lang="en-US" altLang="ja-JP" sz="1400" smtClean="0"/>
              <a:pPr>
                <a:defRPr/>
              </a:pPr>
              <a:t>1</a:t>
            </a:fld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37628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it-IT" dirty="0">
                <a:solidFill>
                  <a:srgbClr val="003399"/>
                </a:solidFill>
              </a:rPr>
              <a:t> </a:t>
            </a:r>
            <a:r>
              <a:rPr lang="en-US" altLang="it-IT" sz="3200" b="1" dirty="0">
                <a:solidFill>
                  <a:srgbClr val="003399"/>
                </a:solidFill>
              </a:rPr>
              <a:t>Plasma disruptions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1BD67410-1F26-4DED-BBEC-ED7438969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76" y="1124744"/>
            <a:ext cx="108611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it-IT" sz="2000" dirty="0">
                <a:solidFill>
                  <a:srgbClr val="000000"/>
                </a:solidFill>
                <a:sym typeface="Symbol" panose="05050102010706020507" pitchFamily="18" charset="2"/>
              </a:rPr>
              <a:t>The capability to carried out plasma pulses safely is an important goal towards the optimization of an operating scenario.</a:t>
            </a:r>
            <a:endParaRPr lang="en-US" altLang="ko-KR" sz="2000" dirty="0">
              <a:solidFill>
                <a:srgbClr val="000000"/>
              </a:solidFill>
              <a:ea typeface="Gulim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0B3E94DC-B8E5-4D32-BA0D-F959AA657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3" y="1269283"/>
            <a:ext cx="152400" cy="152400"/>
          </a:xfrm>
          <a:prstGeom prst="ellipse">
            <a:avLst/>
          </a:prstGeom>
          <a:solidFill>
            <a:srgbClr val="0033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" name="Segnaposto numero diapositiva 3">
            <a:extLst>
              <a:ext uri="{FF2B5EF4-FFF2-40B4-BE49-F238E27FC236}">
                <a16:creationId xmlns:a16="http://schemas.microsoft.com/office/drawing/2014/main" id="{5557ADC7-7868-C399-D826-CAA529F8F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9576" y="6468616"/>
            <a:ext cx="9480376" cy="353550"/>
          </a:xfrm>
        </p:spPr>
        <p:txBody>
          <a:bodyPr/>
          <a:lstStyle/>
          <a:p>
            <a:pPr>
              <a:defRPr/>
            </a:pPr>
            <a:r>
              <a:rPr lang="en-US" altLang="ja-JP" sz="1400" dirty="0"/>
              <a:t>Gianluca Pucella | 9th WPSA Project Planning Meeting | Disruption avoidance techniques | Budapest 08.09.2022 | 0</a:t>
            </a:r>
            <a:fld id="{3F11EFF5-44ED-A340-B978-F89C753D2229}" type="slidenum">
              <a:rPr lang="en-US" altLang="ja-JP" sz="1400" smtClean="0"/>
              <a:pPr>
                <a:defRPr/>
              </a:pPr>
              <a:t>2</a:t>
            </a:fld>
            <a:endParaRPr lang="en-US" altLang="ja-JP" sz="1400" dirty="0"/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3C288E40-D4AD-758B-54B4-CB4C673C4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2611819"/>
            <a:ext cx="17195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sz="2000" b="1" dirty="0">
                <a:solidFill>
                  <a:srgbClr val="003399"/>
                </a:solidFill>
              </a:rPr>
              <a:t>Disruption</a:t>
            </a:r>
          </a:p>
        </p:txBody>
      </p:sp>
      <p:sp>
        <p:nvSpPr>
          <p:cNvPr id="35" name="Text Box 18">
            <a:extLst>
              <a:ext uri="{FF2B5EF4-FFF2-40B4-BE49-F238E27FC236}">
                <a16:creationId xmlns:a16="http://schemas.microsoft.com/office/drawing/2014/main" id="{D296EB4C-3B65-740B-310C-0D86A46AA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256" y="2048184"/>
            <a:ext cx="60469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thermal and electromagnetic loads, formation and impact of runaway electrons</a:t>
            </a:r>
          </a:p>
        </p:txBody>
      </p:sp>
      <p:sp>
        <p:nvSpPr>
          <p:cNvPr id="36" name="Text Box 19">
            <a:extLst>
              <a:ext uri="{FF2B5EF4-FFF2-40B4-BE49-F238E27FC236}">
                <a16:creationId xmlns:a16="http://schemas.microsoft.com/office/drawing/2014/main" id="{D93A8561-1C77-6AA3-C5B8-CB17167DE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256" y="2965455"/>
            <a:ext cx="6046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limits to the range of accessible plasma parameters</a:t>
            </a:r>
          </a:p>
        </p:txBody>
      </p:sp>
      <p:cxnSp>
        <p:nvCxnSpPr>
          <p:cNvPr id="37" name="AutoShape 22">
            <a:extLst>
              <a:ext uri="{FF2B5EF4-FFF2-40B4-BE49-F238E27FC236}">
                <a16:creationId xmlns:a16="http://schemas.microsoft.com/office/drawing/2014/main" id="{41865E65-8F2A-7D9E-7392-F461FF01FD81}"/>
              </a:ext>
            </a:extLst>
          </p:cNvPr>
          <p:cNvCxnSpPr>
            <a:cxnSpLocks noChangeShapeType="1"/>
            <a:stCxn id="34" idx="3"/>
            <a:endCxn id="35" idx="1"/>
          </p:cNvCxnSpPr>
          <p:nvPr/>
        </p:nvCxnSpPr>
        <p:spPr bwMode="auto">
          <a:xfrm flipV="1">
            <a:off x="2414936" y="2402127"/>
            <a:ext cx="2880320" cy="40974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23">
            <a:extLst>
              <a:ext uri="{FF2B5EF4-FFF2-40B4-BE49-F238E27FC236}">
                <a16:creationId xmlns:a16="http://schemas.microsoft.com/office/drawing/2014/main" id="{D94667F8-EE4C-1C22-9ED4-E770FD6E346D}"/>
              </a:ext>
            </a:extLst>
          </p:cNvPr>
          <p:cNvCxnSpPr>
            <a:cxnSpLocks noChangeShapeType="1"/>
            <a:stCxn id="34" idx="3"/>
            <a:endCxn id="36" idx="1"/>
          </p:cNvCxnSpPr>
          <p:nvPr/>
        </p:nvCxnSpPr>
        <p:spPr bwMode="auto">
          <a:xfrm>
            <a:off x="2414936" y="2811874"/>
            <a:ext cx="2880320" cy="35363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24">
            <a:extLst>
              <a:ext uri="{FF2B5EF4-FFF2-40B4-BE49-F238E27FC236}">
                <a16:creationId xmlns:a16="http://schemas.microsoft.com/office/drawing/2014/main" id="{9E1EB60D-FB4D-2C6E-F95B-DB69E94EE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881" y="1988840"/>
            <a:ext cx="8675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dirty="0" err="1">
                <a:solidFill>
                  <a:srgbClr val="003399"/>
                </a:solidFill>
              </a:rPr>
              <a:t>safety</a:t>
            </a:r>
            <a:endParaRPr lang="it-IT" altLang="it-IT" sz="2000" dirty="0">
              <a:solidFill>
                <a:srgbClr val="003399"/>
              </a:solidFill>
            </a:endParaRPr>
          </a:p>
        </p:txBody>
      </p:sp>
      <p:sp>
        <p:nvSpPr>
          <p:cNvPr id="40" name="Text Box 25">
            <a:extLst>
              <a:ext uri="{FF2B5EF4-FFF2-40B4-BE49-F238E27FC236}">
                <a16:creationId xmlns:a16="http://schemas.microsoft.com/office/drawing/2014/main" id="{F19E116C-12F5-ED5E-50BA-8B9A627AF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674" y="3181038"/>
            <a:ext cx="11544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dirty="0">
                <a:solidFill>
                  <a:srgbClr val="003399"/>
                </a:solidFill>
              </a:rPr>
              <a:t>scenario</a:t>
            </a:r>
          </a:p>
        </p:txBody>
      </p:sp>
      <p:sp>
        <p:nvSpPr>
          <p:cNvPr id="48" name="Text Box 14">
            <a:extLst>
              <a:ext uri="{FF2B5EF4-FFF2-40B4-BE49-F238E27FC236}">
                <a16:creationId xmlns:a16="http://schemas.microsoft.com/office/drawing/2014/main" id="{FBD8992D-E32C-9E4A-9338-7845DDE03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30" y="4753041"/>
            <a:ext cx="17195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t-IT" sz="2000" b="1" dirty="0">
                <a:solidFill>
                  <a:srgbClr val="003399"/>
                </a:solidFill>
              </a:rPr>
              <a:t>Prevention &amp; shutdown</a:t>
            </a:r>
          </a:p>
        </p:txBody>
      </p:sp>
      <p:sp>
        <p:nvSpPr>
          <p:cNvPr id="49" name="Text Box 18">
            <a:extLst>
              <a:ext uri="{FF2B5EF4-FFF2-40B4-BE49-F238E27FC236}">
                <a16:creationId xmlns:a16="http://schemas.microsoft.com/office/drawing/2014/main" id="{8C760405-408C-5FB4-B46D-303DCBA91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7486" y="4469050"/>
            <a:ext cx="6046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plasma control throughout the evolution of the pulse</a:t>
            </a:r>
          </a:p>
        </p:txBody>
      </p:sp>
      <p:sp>
        <p:nvSpPr>
          <p:cNvPr id="50" name="Text Box 19">
            <a:extLst>
              <a:ext uri="{FF2B5EF4-FFF2-40B4-BE49-F238E27FC236}">
                <a16:creationId xmlns:a16="http://schemas.microsoft.com/office/drawing/2014/main" id="{38A6F9C4-93B2-1423-370D-C8E38C09E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7486" y="5146306"/>
            <a:ext cx="60469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terminate the pulse in a controlled way or alleviate the consequences of unavoidable disruptions</a:t>
            </a:r>
          </a:p>
        </p:txBody>
      </p:sp>
      <p:cxnSp>
        <p:nvCxnSpPr>
          <p:cNvPr id="51" name="AutoShape 22">
            <a:extLst>
              <a:ext uri="{FF2B5EF4-FFF2-40B4-BE49-F238E27FC236}">
                <a16:creationId xmlns:a16="http://schemas.microsoft.com/office/drawing/2014/main" id="{F85B6D6B-9FF9-2FEB-B6EF-4B33B6A3CA9A}"/>
              </a:ext>
            </a:extLst>
          </p:cNvPr>
          <p:cNvCxnSpPr>
            <a:cxnSpLocks noChangeShapeType="1"/>
            <a:stCxn id="48" idx="3"/>
            <a:endCxn id="49" idx="1"/>
          </p:cNvCxnSpPr>
          <p:nvPr/>
        </p:nvCxnSpPr>
        <p:spPr bwMode="auto">
          <a:xfrm flipV="1">
            <a:off x="2417166" y="4669105"/>
            <a:ext cx="2880320" cy="43787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AutoShape 23">
            <a:extLst>
              <a:ext uri="{FF2B5EF4-FFF2-40B4-BE49-F238E27FC236}">
                <a16:creationId xmlns:a16="http://schemas.microsoft.com/office/drawing/2014/main" id="{37293E0D-8097-296D-6ACF-B42A816E0700}"/>
              </a:ext>
            </a:extLst>
          </p:cNvPr>
          <p:cNvCxnSpPr>
            <a:cxnSpLocks noChangeShapeType="1"/>
            <a:stCxn id="48" idx="3"/>
            <a:endCxn id="50" idx="1"/>
          </p:cNvCxnSpPr>
          <p:nvPr/>
        </p:nvCxnSpPr>
        <p:spPr bwMode="auto">
          <a:xfrm>
            <a:off x="2417166" y="5106984"/>
            <a:ext cx="2880320" cy="39326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 Box 25">
            <a:extLst>
              <a:ext uri="{FF2B5EF4-FFF2-40B4-BE49-F238E27FC236}">
                <a16:creationId xmlns:a16="http://schemas.microsoft.com/office/drawing/2014/main" id="{E642C508-EAC4-1BD9-59D7-AFC2DCA10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096" y="5507654"/>
            <a:ext cx="14401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2000" dirty="0" err="1">
                <a:solidFill>
                  <a:srgbClr val="003399"/>
                </a:solidFill>
              </a:rPr>
              <a:t>emergency</a:t>
            </a:r>
            <a:r>
              <a:rPr lang="it-IT" altLang="it-IT" sz="2000" dirty="0">
                <a:solidFill>
                  <a:srgbClr val="003399"/>
                </a:solidFill>
              </a:rPr>
              <a:t> </a:t>
            </a:r>
            <a:r>
              <a:rPr lang="it-IT" altLang="it-IT" sz="2000" dirty="0" err="1">
                <a:solidFill>
                  <a:srgbClr val="003399"/>
                </a:solidFill>
              </a:rPr>
              <a:t>shutdown</a:t>
            </a:r>
            <a:endParaRPr lang="it-IT" altLang="it-IT" sz="2000" dirty="0">
              <a:solidFill>
                <a:srgbClr val="003399"/>
              </a:solidFill>
            </a:endParaRPr>
          </a:p>
        </p:txBody>
      </p:sp>
      <p:sp>
        <p:nvSpPr>
          <p:cNvPr id="55" name="Text Box 25">
            <a:extLst>
              <a:ext uri="{FF2B5EF4-FFF2-40B4-BE49-F238E27FC236}">
                <a16:creationId xmlns:a16="http://schemas.microsoft.com/office/drawing/2014/main" id="{E5043917-ABEA-A701-46C9-5EEABB488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096" y="3933056"/>
            <a:ext cx="14401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2000" dirty="0">
                <a:solidFill>
                  <a:srgbClr val="003399"/>
                </a:solidFill>
              </a:rPr>
              <a:t>disruption </a:t>
            </a:r>
            <a:r>
              <a:rPr lang="it-IT" altLang="it-IT" sz="2000" dirty="0" err="1">
                <a:solidFill>
                  <a:srgbClr val="003399"/>
                </a:solidFill>
              </a:rPr>
              <a:t>prevention</a:t>
            </a:r>
            <a:endParaRPr lang="it-IT" altLang="it-IT" sz="20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908325-9CB2-4C2C-8390-A60A658B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/>
              <a:t> Disruption </a:t>
            </a:r>
            <a:r>
              <a:rPr lang="it-IT" dirty="0" err="1"/>
              <a:t>prevention</a:t>
            </a:r>
            <a:r>
              <a:rPr lang="it-IT" dirty="0"/>
              <a:t> &amp; </a:t>
            </a:r>
            <a:r>
              <a:rPr lang="it-IT" dirty="0" err="1"/>
              <a:t>emergency</a:t>
            </a:r>
            <a:r>
              <a:rPr lang="it-IT" dirty="0"/>
              <a:t> </a:t>
            </a:r>
            <a:r>
              <a:rPr lang="it-IT" dirty="0" err="1"/>
              <a:t>shutdown</a:t>
            </a:r>
            <a:endParaRPr lang="it-IT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778670-23A4-48BE-9D78-FC6031FF5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3" y="1270355"/>
            <a:ext cx="152400" cy="152400"/>
          </a:xfrm>
          <a:prstGeom prst="ellipse">
            <a:avLst/>
          </a:prstGeom>
          <a:solidFill>
            <a:srgbClr val="0033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150B635D-4224-4D7D-8C73-170D3ADCF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928" y="1128940"/>
            <a:ext cx="111566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it-IT" sz="2000" b="1" dirty="0">
                <a:solidFill>
                  <a:srgbClr val="003399"/>
                </a:solidFill>
              </a:rPr>
              <a:t>Disruption prevention</a:t>
            </a:r>
            <a:r>
              <a:rPr lang="en-US" altLang="it-IT" sz="2000" dirty="0"/>
              <a:t> is a multi-stage approach covering the full range of control regimes to prevent the disruption. </a:t>
            </a:r>
            <a:r>
              <a:rPr kumimoji="0" lang="en-US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Helvetica" pitchFamily="-1" charset="0"/>
                <a:ea typeface="ＭＳ ゴシック" pitchFamily="-1" charset="-128"/>
                <a:sym typeface="Gill Sans" pitchFamily="-1" charset="0"/>
              </a:rPr>
              <a:t>Emergency shutdown</a:t>
            </a:r>
            <a:r>
              <a:rPr kumimoji="0" lang="en-US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-1" charset="0"/>
                <a:ea typeface="ＭＳ ゴシック" pitchFamily="-1" charset="-128"/>
                <a:sym typeface="Gill Sans" pitchFamily="-1" charset="0"/>
              </a:rPr>
              <a:t> involves the anticipated termination of a pulse.</a:t>
            </a:r>
            <a:endParaRPr kumimoji="0" lang="en-US" altLang="ko-K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-1" charset="0"/>
              <a:ea typeface="Gulim" panose="020B0600000101010101" pitchFamily="34" charset="-127"/>
              <a:sym typeface="Gill Sans" pitchFamily="-1" charset="0"/>
            </a:endParaRPr>
          </a:p>
        </p:txBody>
      </p:sp>
      <p:sp>
        <p:nvSpPr>
          <p:cNvPr id="17" name="Segnaposto numero diapositiva 3">
            <a:extLst>
              <a:ext uri="{FF2B5EF4-FFF2-40B4-BE49-F238E27FC236}">
                <a16:creationId xmlns:a16="http://schemas.microsoft.com/office/drawing/2014/main" id="{2C081348-31BE-A7A2-4183-68FCCD29B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9576" y="6468616"/>
            <a:ext cx="9480376" cy="353550"/>
          </a:xfrm>
        </p:spPr>
        <p:txBody>
          <a:bodyPr/>
          <a:lstStyle/>
          <a:p>
            <a:pPr>
              <a:defRPr/>
            </a:pPr>
            <a:r>
              <a:rPr lang="en-US" altLang="ja-JP" sz="1400" dirty="0"/>
              <a:t>Gianluca Pucella | 9th WPSA Project Planning Meeting | Disruption avoidance techniques | Budapest 08.09.2022 | 0</a:t>
            </a:r>
            <a:fld id="{3F11EFF5-44ED-A340-B978-F89C753D2229}" type="slidenum">
              <a:rPr lang="en-US" altLang="ja-JP" sz="1400" smtClean="0"/>
              <a:pPr>
                <a:defRPr/>
              </a:pPr>
              <a:t>3</a:t>
            </a:fld>
            <a:endParaRPr lang="en-US" altLang="ja-JP" sz="1400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23FC307E-5D24-D8B0-8088-179BE1754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484" y="1920164"/>
            <a:ext cx="6783365" cy="2807494"/>
          </a:xfrm>
          <a:prstGeom prst="rect">
            <a:avLst/>
          </a:prstGeom>
        </p:spPr>
      </p:pic>
      <p:sp>
        <p:nvSpPr>
          <p:cNvPr id="24" name="Text Box 6">
            <a:extLst>
              <a:ext uri="{FF2B5EF4-FFF2-40B4-BE49-F238E27FC236}">
                <a16:creationId xmlns:a16="http://schemas.microsoft.com/office/drawing/2014/main" id="{23A9FF6F-226C-8D7D-9C56-7D9B72E7C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0136" y="3842205"/>
            <a:ext cx="43043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-1" charset="0"/>
                <a:ea typeface="ＭＳ ゴシック" pitchFamily="-1" charset="-128"/>
                <a:sym typeface="Gill Sans" pitchFamily="-1" charset="0"/>
              </a:rPr>
              <a:t>“Disruption-free protocol” (ITPA-IOS)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dirty="0">
                <a:solidFill>
                  <a:srgbClr val="0000FF"/>
                </a:solidFill>
                <a:latin typeface="Helvetica" pitchFamily="-1" charset="0"/>
              </a:rPr>
              <a:t>[A. Pau, EPS 2022]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elvetica" pitchFamily="-1" charset="0"/>
              <a:ea typeface="Gulim" panose="020B0600000101010101" pitchFamily="34" charset="-127"/>
              <a:sym typeface="Gill Sans" pitchFamily="-1" charset="0"/>
            </a:endParaRPr>
          </a:p>
        </p:txBody>
      </p:sp>
      <p:sp>
        <p:nvSpPr>
          <p:cNvPr id="37" name="Text Box 12">
            <a:extLst>
              <a:ext uri="{FF2B5EF4-FFF2-40B4-BE49-F238E27FC236}">
                <a16:creationId xmlns:a16="http://schemas.microsoft.com/office/drawing/2014/main" id="{1EEC94D9-CE98-D8DF-6FAA-4A73C7B2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4941168"/>
            <a:ext cx="2398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1400" b="1" dirty="0">
                <a:solidFill>
                  <a:srgbClr val="336699"/>
                </a:solidFill>
              </a:rPr>
              <a:t>REFERENCE SCENARIO</a:t>
            </a:r>
          </a:p>
        </p:txBody>
      </p:sp>
      <p:sp>
        <p:nvSpPr>
          <p:cNvPr id="38" name="Text Box 16">
            <a:extLst>
              <a:ext uri="{FF2B5EF4-FFF2-40B4-BE49-F238E27FC236}">
                <a16:creationId xmlns:a16="http://schemas.microsoft.com/office/drawing/2014/main" id="{9A558259-A03B-813B-68B7-5FD09294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46700"/>
            <a:ext cx="24704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dirty="0"/>
              <a:t>Keep the target scenario stable again disturbances (ST, ELM, MHD modes, etc.)</a:t>
            </a:r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BF82D893-6EAA-E399-D303-2D979BD81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771" y="4952201"/>
            <a:ext cx="18722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1200" b="1" dirty="0">
                <a:solidFill>
                  <a:srgbClr val="FF66FF"/>
                </a:solidFill>
              </a:rPr>
              <a:t>PROXIMITY CONTROL</a:t>
            </a: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D255311D-BC2F-B09C-515A-E7B5BECC9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1599" y="5346700"/>
            <a:ext cx="314845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dirty="0"/>
              <a:t>Keep stability while pushing performance by regulating proximity to stability &amp; controllability boundaries</a:t>
            </a:r>
          </a:p>
        </p:txBody>
      </p:sp>
      <p:sp>
        <p:nvSpPr>
          <p:cNvPr id="41" name="Text Box 14">
            <a:extLst>
              <a:ext uri="{FF2B5EF4-FFF2-40B4-BE49-F238E27FC236}">
                <a16:creationId xmlns:a16="http://schemas.microsoft.com/office/drawing/2014/main" id="{E6B3272E-3F66-5D2A-75FD-C2EF83EC1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0" y="4952201"/>
            <a:ext cx="1800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1200" b="1" dirty="0">
                <a:solidFill>
                  <a:srgbClr val="CC0000"/>
                </a:solidFill>
              </a:rPr>
              <a:t>ACTIVE AVOIDANCE</a:t>
            </a:r>
          </a:p>
        </p:txBody>
      </p:sp>
      <p:sp>
        <p:nvSpPr>
          <p:cNvPr id="42" name="Text Box 18">
            <a:extLst>
              <a:ext uri="{FF2B5EF4-FFF2-40B4-BE49-F238E27FC236}">
                <a16:creationId xmlns:a16="http://schemas.microsoft.com/office/drawing/2014/main" id="{7B909242-20BE-D021-E692-ABA7D6508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9" y="5346700"/>
            <a:ext cx="237626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dirty="0"/>
              <a:t>Asynchronous response when crossing operational boundaries (danger levels)</a:t>
            </a:r>
          </a:p>
        </p:txBody>
      </p:sp>
      <p:sp>
        <p:nvSpPr>
          <p:cNvPr id="43" name="Text Box 15">
            <a:extLst>
              <a:ext uri="{FF2B5EF4-FFF2-40B4-BE49-F238E27FC236}">
                <a16:creationId xmlns:a16="http://schemas.microsoft.com/office/drawing/2014/main" id="{6C90AFD2-3B3C-C8BD-A618-5FA9551D0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360" y="4952201"/>
            <a:ext cx="21602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it-IT" sz="1200" b="1" dirty="0">
                <a:solidFill>
                  <a:srgbClr val="663300"/>
                </a:solidFill>
              </a:rPr>
              <a:t>EMERGENCY SHUTDOWN</a:t>
            </a:r>
          </a:p>
        </p:txBody>
      </p:sp>
      <p:sp>
        <p:nvSpPr>
          <p:cNvPr id="44" name="Text Box 19">
            <a:extLst>
              <a:ext uri="{FF2B5EF4-FFF2-40B4-BE49-F238E27FC236}">
                <a16:creationId xmlns:a16="http://schemas.microsoft.com/office/drawing/2014/main" id="{3666DA07-9516-93E6-C440-01D8E1C65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2386" y="5346700"/>
            <a:ext cx="16561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n-US" altLang="it-IT" sz="1400" dirty="0"/>
              <a:t> Fast controlled  </a:t>
            </a:r>
          </a:p>
          <a:p>
            <a:pPr algn="l"/>
            <a:r>
              <a:rPr lang="en-US" altLang="it-IT" sz="1400" dirty="0"/>
              <a:t>  shutdown</a:t>
            </a:r>
            <a:endParaRPr lang="en-US" altLang="it-IT" sz="600" dirty="0"/>
          </a:p>
          <a:p>
            <a:pPr algn="l">
              <a:buFontTx/>
              <a:buChar char="•"/>
            </a:pPr>
            <a:r>
              <a:rPr lang="en-US" altLang="it-IT" sz="1400" dirty="0"/>
              <a:t> Mitigation</a:t>
            </a:r>
          </a:p>
        </p:txBody>
      </p:sp>
      <p:sp>
        <p:nvSpPr>
          <p:cNvPr id="45" name="Rectangle 20">
            <a:extLst>
              <a:ext uri="{FF2B5EF4-FFF2-40B4-BE49-F238E27FC236}">
                <a16:creationId xmlns:a16="http://schemas.microsoft.com/office/drawing/2014/main" id="{510126A5-0B00-034C-34D1-55B78FBCD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68863"/>
            <a:ext cx="11039400" cy="1295400"/>
          </a:xfrm>
          <a:prstGeom prst="rect">
            <a:avLst/>
          </a:prstGeom>
          <a:noFill/>
          <a:ln w="127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" name="Line 21">
            <a:extLst>
              <a:ext uri="{FF2B5EF4-FFF2-40B4-BE49-F238E27FC236}">
                <a16:creationId xmlns:a16="http://schemas.microsoft.com/office/drawing/2014/main" id="{D1431CC2-FD02-349F-A49C-F1E7883629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199" y="5294313"/>
            <a:ext cx="11039395" cy="3175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7" name="Line 26">
            <a:extLst>
              <a:ext uri="{FF2B5EF4-FFF2-40B4-BE49-F238E27FC236}">
                <a16:creationId xmlns:a16="http://schemas.microsoft.com/office/drawing/2014/main" id="{887A6536-AC94-3F4B-848E-7F09D594F9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36360" y="4876800"/>
            <a:ext cx="0" cy="1295400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43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A9BE01-1AED-45AA-95C9-43340FBA4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/>
              <a:t> Disruption </a:t>
            </a:r>
            <a:r>
              <a:rPr lang="it-IT" dirty="0" err="1"/>
              <a:t>prediction</a:t>
            </a:r>
            <a:endParaRPr lang="it-IT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577323B9-F913-4B86-BAFA-3D08F8492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76" y="1126576"/>
            <a:ext cx="110155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3399"/>
              </a:buClr>
              <a:buSzPct val="150000"/>
              <a:buFontTx/>
              <a:buNone/>
            </a:pPr>
            <a:r>
              <a:rPr lang="en-US" altLang="it-IT" sz="2000" b="1" dirty="0">
                <a:solidFill>
                  <a:srgbClr val="003399"/>
                </a:solidFill>
              </a:rPr>
              <a:t>Data-driven models</a:t>
            </a:r>
            <a:r>
              <a:rPr lang="en-US" altLang="it-IT" sz="2000" dirty="0"/>
              <a:t> (derived from machine learning methods, with high accuracy levels (success rate of above 95 %, false alarms rate of few %).</a:t>
            </a:r>
            <a:endParaRPr lang="en-US" altLang="ko-KR" sz="2000" b="1" dirty="0">
              <a:solidFill>
                <a:srgbClr val="003399"/>
              </a:solidFill>
              <a:ea typeface="Gulim" panose="020B0600000101010101" pitchFamily="34" charset="-127"/>
            </a:endParaRPr>
          </a:p>
        </p:txBody>
      </p:sp>
      <p:sp>
        <p:nvSpPr>
          <p:cNvPr id="12" name="Oval 5">
            <a:extLst>
              <a:ext uri="{FF2B5EF4-FFF2-40B4-BE49-F238E27FC236}">
                <a16:creationId xmlns:a16="http://schemas.microsoft.com/office/drawing/2014/main" id="{D5A1F9E0-6549-4EF7-8758-C87FC43F2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3" y="1270355"/>
            <a:ext cx="152400" cy="152400"/>
          </a:xfrm>
          <a:prstGeom prst="ellipse">
            <a:avLst/>
          </a:prstGeom>
          <a:solidFill>
            <a:srgbClr val="0033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" name="Segnaposto numero diapositiva 3">
            <a:extLst>
              <a:ext uri="{FF2B5EF4-FFF2-40B4-BE49-F238E27FC236}">
                <a16:creationId xmlns:a16="http://schemas.microsoft.com/office/drawing/2014/main" id="{A28E5502-1547-11E5-020B-01F41EDCA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9576" y="6468616"/>
            <a:ext cx="9480376" cy="353550"/>
          </a:xfrm>
        </p:spPr>
        <p:txBody>
          <a:bodyPr/>
          <a:lstStyle/>
          <a:p>
            <a:pPr>
              <a:defRPr/>
            </a:pPr>
            <a:r>
              <a:rPr lang="en-US" altLang="ja-JP" sz="1400" dirty="0"/>
              <a:t>Gianluca Pucella | 9th WPSA Project Planning Meeting | Disruption avoidance techniques | Budapest 08.09.2022 | 0</a:t>
            </a:r>
            <a:fld id="{3F11EFF5-44ED-A340-B978-F89C753D2229}" type="slidenum">
              <a:rPr lang="en-US" altLang="ja-JP" sz="1400" smtClean="0"/>
              <a:pPr>
                <a:defRPr/>
              </a:pPr>
              <a:t>4</a:t>
            </a:fld>
            <a:endParaRPr lang="en-US" altLang="ja-JP" sz="1400" dirty="0"/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BD48B6C5-08EE-EC25-C999-59306124C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4520" y="1959872"/>
            <a:ext cx="27797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Supervised learning:</a:t>
            </a:r>
          </a:p>
        </p:txBody>
      </p:sp>
      <p:sp>
        <p:nvSpPr>
          <p:cNvPr id="18" name="Line 34">
            <a:extLst>
              <a:ext uri="{FF2B5EF4-FFF2-40B4-BE49-F238E27FC236}">
                <a16:creationId xmlns:a16="http://schemas.microsoft.com/office/drawing/2014/main" id="{A7000E8D-D3B6-2B5B-3164-F6E9B767E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7982" y="2151629"/>
            <a:ext cx="152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" name="Line 35">
            <a:extLst>
              <a:ext uri="{FF2B5EF4-FFF2-40B4-BE49-F238E27FC236}">
                <a16:creationId xmlns:a16="http://schemas.microsoft.com/office/drawing/2014/main" id="{8430A60A-10CA-20CA-2232-4DC712ECE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7982" y="2674305"/>
            <a:ext cx="152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" name="Text Box 40">
            <a:extLst>
              <a:ext uri="{FF2B5EF4-FFF2-40B4-BE49-F238E27FC236}">
                <a16:creationId xmlns:a16="http://schemas.microsoft.com/office/drawing/2014/main" id="{8F138576-2A6F-7693-9B93-B6A2A2CCF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1948770"/>
            <a:ext cx="64087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training dataset, allowing the model to learn over time</a:t>
            </a:r>
          </a:p>
        </p:txBody>
      </p:sp>
      <p:sp>
        <p:nvSpPr>
          <p:cNvPr id="21" name="Text Box 41">
            <a:extLst>
              <a:ext uri="{FF2B5EF4-FFF2-40B4-BE49-F238E27FC236}">
                <a16:creationId xmlns:a16="http://schemas.microsoft.com/office/drawing/2014/main" id="{9D6F0123-53ED-908B-A3EE-41285256B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4520" y="2506030"/>
            <a:ext cx="30452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Unsupervised learning:</a:t>
            </a:r>
          </a:p>
        </p:txBody>
      </p:sp>
      <p:sp>
        <p:nvSpPr>
          <p:cNvPr id="22" name="Text Box 43">
            <a:extLst>
              <a:ext uri="{FF2B5EF4-FFF2-40B4-BE49-F238E27FC236}">
                <a16:creationId xmlns:a16="http://schemas.microsoft.com/office/drawing/2014/main" id="{0CBACE43-DCE3-5E2D-F6DF-E70522E4C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2380818"/>
            <a:ext cx="61199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unlabeled data, helping to discover hidden patterns or data clustering</a:t>
            </a:r>
          </a:p>
        </p:txBody>
      </p:sp>
      <p:sp>
        <p:nvSpPr>
          <p:cNvPr id="23" name="Text Box 51">
            <a:extLst>
              <a:ext uri="{FF2B5EF4-FFF2-40B4-BE49-F238E27FC236}">
                <a16:creationId xmlns:a16="http://schemas.microsoft.com/office/drawing/2014/main" id="{BA555EA6-942A-2EE8-E164-17B28CF68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3244914"/>
            <a:ext cx="1800200" cy="40011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ML references</a:t>
            </a:r>
          </a:p>
        </p:txBody>
      </p:sp>
      <p:sp>
        <p:nvSpPr>
          <p:cNvPr id="24" name="Line 52">
            <a:extLst>
              <a:ext uri="{FF2B5EF4-FFF2-40B4-BE49-F238E27FC236}">
                <a16:creationId xmlns:a16="http://schemas.microsoft.com/office/drawing/2014/main" id="{40FE0A48-20D9-8055-21CB-9E25A089D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8954" y="3439218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8432B9FE-EFD6-54E8-74B3-A86D1A1B9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499" y="4005064"/>
            <a:ext cx="103650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3399"/>
              </a:buClr>
              <a:buSzPct val="150000"/>
              <a:buFontTx/>
              <a:buNone/>
            </a:pPr>
            <a:r>
              <a:rPr lang="en-US" altLang="it-IT" sz="2000" b="1" dirty="0">
                <a:solidFill>
                  <a:srgbClr val="003399"/>
                </a:solidFill>
              </a:rPr>
              <a:t>Physics-driven models</a:t>
            </a:r>
            <a:r>
              <a:rPr lang="en-US" altLang="it-IT" sz="2000" dirty="0"/>
              <a:t> based on physics understanding of the phenomenon involved in a particular class of disruptions.</a:t>
            </a:r>
            <a:endParaRPr lang="en-US" altLang="ko-KR" sz="2000" b="1" dirty="0">
              <a:solidFill>
                <a:srgbClr val="003399"/>
              </a:solidFill>
              <a:ea typeface="Gulim" panose="020B0600000101010101" pitchFamily="34" charset="-127"/>
            </a:endParaRPr>
          </a:p>
        </p:txBody>
      </p:sp>
      <p:sp>
        <p:nvSpPr>
          <p:cNvPr id="26" name="Oval 5">
            <a:extLst>
              <a:ext uri="{FF2B5EF4-FFF2-40B4-BE49-F238E27FC236}">
                <a16:creationId xmlns:a16="http://schemas.microsoft.com/office/drawing/2014/main" id="{567B84EB-52AB-C989-3CA6-AC80215D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76" y="4148843"/>
            <a:ext cx="152400" cy="152400"/>
          </a:xfrm>
          <a:prstGeom prst="ellipse">
            <a:avLst/>
          </a:prstGeom>
          <a:solidFill>
            <a:srgbClr val="0033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6DC0AF4F-2146-40C4-5E31-3DA3609CF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884" y="4797660"/>
            <a:ext cx="70763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Results easier to interpret in terms of plasma dynamics</a:t>
            </a:r>
          </a:p>
        </p:txBody>
      </p:sp>
      <p:sp>
        <p:nvSpPr>
          <p:cNvPr id="28" name="Line 34">
            <a:extLst>
              <a:ext uri="{FF2B5EF4-FFF2-40B4-BE49-F238E27FC236}">
                <a16:creationId xmlns:a16="http://schemas.microsoft.com/office/drawing/2014/main" id="{0F7480B1-4489-15E9-A1BB-5E51E10B8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9347" y="4989417"/>
            <a:ext cx="152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9" name="Line 35">
            <a:extLst>
              <a:ext uri="{FF2B5EF4-FFF2-40B4-BE49-F238E27FC236}">
                <a16:creationId xmlns:a16="http://schemas.microsoft.com/office/drawing/2014/main" id="{E358E894-AFC9-680E-19A8-D58A54563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9347" y="5429413"/>
            <a:ext cx="152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CF530CC8-4262-D5B6-C036-5911ABBB5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884" y="5261138"/>
            <a:ext cx="6140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Large amount of data for training is not required</a:t>
            </a:r>
          </a:p>
        </p:txBody>
      </p:sp>
      <p:sp>
        <p:nvSpPr>
          <p:cNvPr id="33" name="Text Box 51">
            <a:extLst>
              <a:ext uri="{FF2B5EF4-FFF2-40B4-BE49-F238E27FC236}">
                <a16:creationId xmlns:a16="http://schemas.microsoft.com/office/drawing/2014/main" id="{A2784336-84D0-16E5-6E2C-7165D8D19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5837202"/>
            <a:ext cx="1800200" cy="40011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Case study</a:t>
            </a:r>
          </a:p>
        </p:txBody>
      </p:sp>
      <p:sp>
        <p:nvSpPr>
          <p:cNvPr id="34" name="Line 52">
            <a:extLst>
              <a:ext uri="{FF2B5EF4-FFF2-40B4-BE49-F238E27FC236}">
                <a16:creationId xmlns:a16="http://schemas.microsoft.com/office/drawing/2014/main" id="{AAC900BB-BB81-9E44-31CD-C477FE068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1641" y="6050764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08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5D31B5-037D-47CB-A20F-CAF52A582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/>
              <a:t> Machine Learning for disruption </a:t>
            </a:r>
            <a:r>
              <a:rPr lang="it-IT" dirty="0" err="1"/>
              <a:t>prediction</a:t>
            </a:r>
            <a:endParaRPr lang="it-IT" dirty="0"/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EED20AF2-FB77-4E8D-9B40-662C6528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44" y="1122066"/>
            <a:ext cx="112277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3399"/>
              </a:buClr>
              <a:buSzPct val="150000"/>
              <a:buFontTx/>
              <a:buNone/>
            </a:pPr>
            <a:r>
              <a:rPr lang="en-US" altLang="it-IT" sz="2000" dirty="0"/>
              <a:t>Remarkable success in data-driven models for disruption identification and real-time control, including high-performance work models not limited to a specific device.</a:t>
            </a: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43BF0873-CE8A-4327-BA5E-A6AAFFCA8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3" y="1270355"/>
            <a:ext cx="152400" cy="152400"/>
          </a:xfrm>
          <a:prstGeom prst="ellipse">
            <a:avLst/>
          </a:prstGeom>
          <a:solidFill>
            <a:srgbClr val="0033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20A1BD3B-38E8-5F30-BC5A-ACD7B312C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9576" y="6468616"/>
            <a:ext cx="9480376" cy="353550"/>
          </a:xfrm>
        </p:spPr>
        <p:txBody>
          <a:bodyPr/>
          <a:lstStyle/>
          <a:p>
            <a:pPr>
              <a:defRPr/>
            </a:pPr>
            <a:r>
              <a:rPr lang="en-US" altLang="ja-JP" sz="1400" dirty="0"/>
              <a:t>Gianluca Pucella | 9th WPSA Project Planning Meeting | Disruption avoidance techniques | Budapest 08.09.2022 | 0</a:t>
            </a:r>
            <a:fld id="{3F11EFF5-44ED-A340-B978-F89C753D2229}" type="slidenum">
              <a:rPr lang="en-US" altLang="ja-JP" sz="1400" smtClean="0"/>
              <a:pPr>
                <a:defRPr/>
              </a:pPr>
              <a:t>5</a:t>
            </a:fld>
            <a:endParaRPr lang="en-US" altLang="ja-JP" sz="1400" dirty="0"/>
          </a:p>
        </p:txBody>
      </p:sp>
      <p:sp>
        <p:nvSpPr>
          <p:cNvPr id="7" name="Text Box 26">
            <a:extLst>
              <a:ext uri="{FF2B5EF4-FFF2-40B4-BE49-F238E27FC236}">
                <a16:creationId xmlns:a16="http://schemas.microsoft.com/office/drawing/2014/main" id="{9DD64E2D-193E-C916-24E7-13FF792FD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86" y="1930767"/>
            <a:ext cx="451241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b="1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Neural Networks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Cannas et al 2007 A prediction tool for real-time application in the disruption prediction system at JET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47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1559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R. Yoshino et al 2003 Neural-net disruption predictor in JT-60U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43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1771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54319924-83B0-BEDA-60CE-36BE364F9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024" y="1930767"/>
            <a:ext cx="484656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b="1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Vector Machines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Vega et al 2013 Results of the JET real-time disruption predictor in the ITER-like wall campaigns, Fusion Eng. Des.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88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1228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G.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Rattá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 al 2010 An advanced disruption predictor for JET tested in a simulated real-time environment,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025005 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8AB42631-C9CA-024E-7AE7-B3FAA9263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86" y="3226911"/>
            <a:ext cx="4512418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b="1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Mapping and Manifold Learning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Cannas et al 2014 Overview of manifold learning techniques for the investigation of disruptions on JET Plasma Phys. Control.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56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114005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Pau et al 2019 A machine learning approach based on generative topographic mapping for disruption prevention and avoidance at JET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59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106017</a:t>
            </a:r>
            <a:endParaRPr lang="en-US" altLang="it-IT" sz="8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29">
            <a:extLst>
              <a:ext uri="{FF2B5EF4-FFF2-40B4-BE49-F238E27FC236}">
                <a16:creationId xmlns:a16="http://schemas.microsoft.com/office/drawing/2014/main" id="{EF8E899A-EE6A-AEBE-FFC0-B9E2C8F24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899" y="3298919"/>
            <a:ext cx="484656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b="1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Statistical Learning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Y. Zhang, G.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Pautasso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 al 2011 Prediction of disruptions on ASDEX Upgrade using discriminant analysis,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51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063039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S.P. Gerhardt et al 2013 Detection of disruptions in the high-β spherical torus NSTX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53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063021</a:t>
            </a:r>
          </a:p>
        </p:txBody>
      </p:sp>
      <p:sp>
        <p:nvSpPr>
          <p:cNvPr id="11" name="Text Box 30">
            <a:extLst>
              <a:ext uri="{FF2B5EF4-FFF2-40B4-BE49-F238E27FC236}">
                <a16:creationId xmlns:a16="http://schemas.microsoft.com/office/drawing/2014/main" id="{E9943415-2DA1-8C7F-0A58-BCE6F7784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61" y="4883095"/>
            <a:ext cx="451241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b="1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Decision Tree, CART, Random Forest, GBM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K.J. Montes et al 2019 Machine learning for disruption warnings on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Alcator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C-Mod, DIII-D, and EAST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59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096015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Murari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 al 2020 On the transfer of adaptive predictors between different devices for both mitigation and prevention of disruptions,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056003</a:t>
            </a:r>
          </a:p>
        </p:txBody>
      </p:sp>
      <p:sp>
        <p:nvSpPr>
          <p:cNvPr id="12" name="Text Box 31">
            <a:extLst>
              <a:ext uri="{FF2B5EF4-FFF2-40B4-BE49-F238E27FC236}">
                <a16:creationId xmlns:a16="http://schemas.microsoft.com/office/drawing/2014/main" id="{9A42EA9E-CBBB-ACA4-81AF-0E6C64CA8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27" y="4667071"/>
            <a:ext cx="4808660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1400" b="1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Deep Learning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Kates-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Harbeck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A.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Svyatkovskiy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W. Tang 2019 Predicting disruptive instabilities in controlled fusion plasmas through deep learning Nature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568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526</a:t>
            </a:r>
          </a:p>
          <a:p>
            <a:pPr algn="l"/>
            <a:endParaRPr lang="en-US" altLang="it-IT" sz="4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/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J.X. Zhu et al 2021 Hybrid deep-learning architecture for general disruption prediction across multiple tokamaks </a:t>
            </a:r>
            <a:r>
              <a:rPr lang="en-US" altLang="it-IT" sz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Nucl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Fusion </a:t>
            </a:r>
            <a:r>
              <a:rPr lang="en-US" altLang="it-IT" sz="12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61</a:t>
            </a:r>
            <a:r>
              <a:rPr lang="en-US" altLang="it-IT" sz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026007</a:t>
            </a:r>
          </a:p>
        </p:txBody>
      </p:sp>
    </p:spTree>
    <p:extLst>
      <p:ext uri="{BB962C8B-B14F-4D97-AF65-F5344CB8AC3E}">
        <p14:creationId xmlns:p14="http://schemas.microsoft.com/office/powerpoint/2010/main" val="261071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CC5352-F23D-41CA-86DC-5538DB18B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/>
              <a:t>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ramp</a:t>
            </a:r>
            <a:r>
              <a:rPr lang="it-IT" dirty="0"/>
              <a:t>-up of the </a:t>
            </a:r>
            <a:r>
              <a:rPr lang="it-IT" dirty="0" err="1"/>
              <a:t>hybrid</a:t>
            </a:r>
            <a:r>
              <a:rPr lang="it-IT" dirty="0"/>
              <a:t> scenario </a:t>
            </a:r>
            <a:r>
              <a:rPr lang="it-IT" dirty="0" err="1"/>
              <a:t>at</a:t>
            </a:r>
            <a:r>
              <a:rPr lang="it-IT" dirty="0"/>
              <a:t> JET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0E3A4C4-1FC8-4508-85F2-1DA9001AA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76" y="1125181"/>
            <a:ext cx="66950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ko-KR" sz="2000" b="1" dirty="0">
                <a:solidFill>
                  <a:srgbClr val="003399"/>
                </a:solidFill>
                <a:ea typeface="Gulim" panose="020B0600000101010101" pitchFamily="34" charset="-127"/>
              </a:rPr>
              <a:t>Physics understanding:</a:t>
            </a:r>
            <a:r>
              <a:rPr lang="en-US" altLang="it-IT" sz="2000" dirty="0"/>
              <a:t> double tearing modes in pulses with hollow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-profiles </a:t>
            </a:r>
            <a:r>
              <a:rPr lang="en-US" altLang="it-IT" sz="2000" dirty="0">
                <a:solidFill>
                  <a:srgbClr val="0000FF"/>
                </a:solidFill>
              </a:rPr>
              <a:t>[C.D. Challis, </a:t>
            </a:r>
            <a:r>
              <a:rPr lang="en-US" altLang="it-IT" sz="2000" dirty="0" err="1">
                <a:solidFill>
                  <a:srgbClr val="0000FF"/>
                </a:solidFill>
              </a:rPr>
              <a:t>Nucl</a:t>
            </a:r>
            <a:r>
              <a:rPr lang="en-US" altLang="it-IT" sz="2000" dirty="0">
                <a:solidFill>
                  <a:srgbClr val="0000FF"/>
                </a:solidFill>
              </a:rPr>
              <a:t>. Fusion 2020]</a:t>
            </a:r>
            <a:endParaRPr lang="en-US" altLang="ko-KR" sz="2000" b="1" dirty="0">
              <a:solidFill>
                <a:srgbClr val="0000FF"/>
              </a:solidFill>
              <a:ea typeface="Gulim" panose="020B0600000101010101" pitchFamily="34" charset="-127"/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F285A97B-FFF0-4A4F-A13E-ABA7C6E3A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3" y="1270355"/>
            <a:ext cx="152400" cy="152400"/>
          </a:xfrm>
          <a:prstGeom prst="ellipse">
            <a:avLst/>
          </a:prstGeom>
          <a:solidFill>
            <a:srgbClr val="0033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" name="Segnaposto numero diapositiva 3">
            <a:extLst>
              <a:ext uri="{FF2B5EF4-FFF2-40B4-BE49-F238E27FC236}">
                <a16:creationId xmlns:a16="http://schemas.microsoft.com/office/drawing/2014/main" id="{9FC4F464-02CF-AFF8-6D02-7F9A7773C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9576" y="6468616"/>
            <a:ext cx="9480376" cy="353550"/>
          </a:xfrm>
        </p:spPr>
        <p:txBody>
          <a:bodyPr/>
          <a:lstStyle/>
          <a:p>
            <a:pPr>
              <a:defRPr/>
            </a:pPr>
            <a:r>
              <a:rPr lang="en-US" altLang="ja-JP" sz="1400" dirty="0"/>
              <a:t>Gianluca Pucella | 9th WPSA Project Planning Meeting | Disruption avoidance techniques | Budapest 08.09.2022 | 0</a:t>
            </a:r>
            <a:fld id="{3F11EFF5-44ED-A340-B978-F89C753D2229}" type="slidenum">
              <a:rPr lang="en-US" altLang="ja-JP" sz="1400" smtClean="0"/>
              <a:pPr>
                <a:defRPr/>
              </a:pPr>
              <a:t>6</a:t>
            </a:fld>
            <a:endParaRPr lang="en-US" altLang="ja-JP" sz="1400" dirty="0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3E67F6A3-D90B-3B12-447C-BB1152443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7" t="2461" r="51453"/>
          <a:stretch>
            <a:fillRect/>
          </a:stretch>
        </p:blipFill>
        <p:spPr bwMode="auto">
          <a:xfrm>
            <a:off x="7122259" y="1012832"/>
            <a:ext cx="2408238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ine 13">
            <a:extLst>
              <a:ext uri="{FF2B5EF4-FFF2-40B4-BE49-F238E27FC236}">
                <a16:creationId xmlns:a16="http://schemas.microsoft.com/office/drawing/2014/main" id="{9C89C7FF-E428-EA92-78FD-6F69391A2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5720" y="1844824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917EF012-EFAD-51A4-334D-9996706B7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76" y="2204864"/>
            <a:ext cx="66950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it-IT" sz="2000" dirty="0"/>
              <a:t>Slower current ramp-up and higher density led to a stable scenario (</a:t>
            </a:r>
            <a:r>
              <a:rPr lang="en-US" altLang="it-IT" sz="2000" b="1" dirty="0">
                <a:solidFill>
                  <a:srgbClr val="003399"/>
                </a:solidFill>
                <a:ea typeface="Gulim" panose="020B0600000101010101" pitchFamily="34" charset="-127"/>
              </a:rPr>
              <a:t>reference scenario</a:t>
            </a:r>
            <a:r>
              <a:rPr lang="en-US" altLang="it-IT" sz="2000" dirty="0"/>
              <a:t>)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2F314ED0-C899-A4D4-2DE4-BEA8372C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50" y="2913623"/>
            <a:ext cx="27655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t-IT" sz="1600" dirty="0">
                <a:solidFill>
                  <a:srgbClr val="0000FF"/>
                </a:solidFill>
              </a:rPr>
              <a:t>[G. Pucella, to be submitted]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054CC2A6-B66E-05BD-8C99-9C1237E3B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84" y="4262758"/>
            <a:ext cx="43468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 err="1"/>
              <a:t>Te</a:t>
            </a:r>
            <a:r>
              <a:rPr lang="en-US" altLang="it-IT" sz="2000" dirty="0"/>
              <a:t>-profile peaking factor </a:t>
            </a:r>
            <a:r>
              <a:rPr lang="en-US" altLang="it-IT" sz="2000" dirty="0">
                <a:solidFill>
                  <a:srgbClr val="0000FF"/>
                </a:solidFill>
              </a:rPr>
              <a:t>[M. Fontana FED 2020]</a:t>
            </a:r>
            <a:r>
              <a:rPr lang="en-US" altLang="it-IT" sz="2000" dirty="0"/>
              <a:t> included in the </a:t>
            </a:r>
            <a:r>
              <a:rPr lang="en-US" altLang="it-IT" sz="2000" b="1" dirty="0">
                <a:solidFill>
                  <a:srgbClr val="FF3300"/>
                </a:solidFill>
              </a:rPr>
              <a:t>JET RT control system</a:t>
            </a:r>
            <a:r>
              <a:rPr lang="en-US" altLang="it-IT" sz="2000" dirty="0"/>
              <a:t> </a:t>
            </a:r>
            <a:r>
              <a:rPr lang="en-US" altLang="it-IT" sz="2000" dirty="0">
                <a:solidFill>
                  <a:srgbClr val="0000FF"/>
                </a:solidFill>
              </a:rPr>
              <a:t>[L. </a:t>
            </a:r>
            <a:r>
              <a:rPr lang="en-US" altLang="it-IT" sz="2000" dirty="0" err="1">
                <a:solidFill>
                  <a:srgbClr val="0000FF"/>
                </a:solidFill>
              </a:rPr>
              <a:t>Piron</a:t>
            </a:r>
            <a:r>
              <a:rPr lang="en-US" altLang="it-IT" sz="2000" dirty="0">
                <a:solidFill>
                  <a:srgbClr val="0000FF"/>
                </a:solidFill>
              </a:rPr>
              <a:t> FED 2021]</a:t>
            </a:r>
            <a:endParaRPr lang="en-US" altLang="it-IT" sz="2000" dirty="0"/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81B9F1C-A414-41CC-C2EB-0480AD057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688" y="4091986"/>
            <a:ext cx="2590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it-IT" sz="2000" dirty="0"/>
              <a:t> Central heating</a:t>
            </a:r>
            <a:endParaRPr lang="en-US" altLang="it-IT" sz="400" dirty="0"/>
          </a:p>
          <a:p>
            <a:pPr>
              <a:buFontTx/>
              <a:buChar char="•"/>
            </a:pPr>
            <a:r>
              <a:rPr lang="en-US" altLang="it-IT" sz="2000" dirty="0"/>
              <a:t> Density control</a:t>
            </a:r>
            <a:endParaRPr lang="it-IT" altLang="it-IT" sz="2000" dirty="0"/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86C2DC2C-FFA4-2676-1B98-65606A35A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9214" y="4878931"/>
            <a:ext cx="32973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en-US" altLang="it-IT" sz="2000" dirty="0"/>
              <a:t> </a:t>
            </a:r>
            <a:r>
              <a:rPr lang="en-US" altLang="it-IT" sz="2000" b="1" dirty="0">
                <a:solidFill>
                  <a:srgbClr val="FF3300"/>
                </a:solidFill>
              </a:rPr>
              <a:t>Early pulse termination</a:t>
            </a:r>
          </a:p>
          <a:p>
            <a:pPr algn="l"/>
            <a:r>
              <a:rPr lang="it-IT" altLang="it-IT" sz="2000" dirty="0"/>
              <a:t>  (</a:t>
            </a:r>
            <a:r>
              <a:rPr lang="en-US" altLang="it-IT" sz="2000" dirty="0"/>
              <a:t>implemented</a:t>
            </a:r>
            <a:r>
              <a:rPr lang="it-IT" altLang="it-IT" sz="2000" dirty="0"/>
              <a:t>)</a:t>
            </a:r>
          </a:p>
        </p:txBody>
      </p:sp>
      <p:sp>
        <p:nvSpPr>
          <p:cNvPr id="19" name="Text Box 26">
            <a:extLst>
              <a:ext uri="{FF2B5EF4-FFF2-40B4-BE49-F238E27FC236}">
                <a16:creationId xmlns:a16="http://schemas.microsoft.com/office/drawing/2014/main" id="{3856C465-0CB8-3D2E-0E17-B21CB8C7C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2030" y="3738997"/>
            <a:ext cx="13794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>
                <a:solidFill>
                  <a:srgbClr val="003399"/>
                </a:solidFill>
              </a:rPr>
              <a:t>active</a:t>
            </a:r>
          </a:p>
          <a:p>
            <a:pPr algn="l"/>
            <a:r>
              <a:rPr lang="en-US" altLang="it-IT" sz="2000" dirty="0">
                <a:solidFill>
                  <a:srgbClr val="003399"/>
                </a:solidFill>
              </a:rPr>
              <a:t>avoidance</a:t>
            </a:r>
            <a:endParaRPr lang="en-US" altLang="it-IT" sz="2000" dirty="0"/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817D8835-EFEA-0081-E40C-0E84E79BA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312" y="5097378"/>
            <a:ext cx="16017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>
                <a:solidFill>
                  <a:srgbClr val="003399"/>
                </a:solidFill>
              </a:rPr>
              <a:t>emergency shutdown</a:t>
            </a:r>
          </a:p>
        </p:txBody>
      </p:sp>
      <p:cxnSp>
        <p:nvCxnSpPr>
          <p:cNvPr id="21" name="AutoShape 32">
            <a:extLst>
              <a:ext uri="{FF2B5EF4-FFF2-40B4-BE49-F238E27FC236}">
                <a16:creationId xmlns:a16="http://schemas.microsoft.com/office/drawing/2014/main" id="{273F7237-610B-106E-DE8A-798F1D0B422E}"/>
              </a:ext>
            </a:extLst>
          </p:cNvPr>
          <p:cNvCxnSpPr>
            <a:cxnSpLocks noChangeShapeType="1"/>
            <a:stCxn id="16" idx="3"/>
            <a:endCxn id="17" idx="1"/>
          </p:cNvCxnSpPr>
          <p:nvPr/>
        </p:nvCxnSpPr>
        <p:spPr bwMode="auto">
          <a:xfrm flipV="1">
            <a:off x="4829332" y="4445929"/>
            <a:ext cx="3068356" cy="32466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19">
            <a:extLst>
              <a:ext uri="{FF2B5EF4-FFF2-40B4-BE49-F238E27FC236}">
                <a16:creationId xmlns:a16="http://schemas.microsoft.com/office/drawing/2014/main" id="{4E0E4954-2B24-C006-D522-5B612D73A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76" y="5805264"/>
            <a:ext cx="9387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it-IT" sz="2000" dirty="0"/>
              <a:t>JET MGI system, based on locked mode signals, can be triggered (</a:t>
            </a:r>
            <a:r>
              <a:rPr lang="en-US" altLang="it-IT" sz="2000" b="1" dirty="0">
                <a:solidFill>
                  <a:srgbClr val="FF3300"/>
                </a:solidFill>
              </a:rPr>
              <a:t>mitigation</a:t>
            </a:r>
            <a:r>
              <a:rPr lang="en-US" altLang="it-IT" sz="2000" dirty="0"/>
              <a:t>) </a:t>
            </a:r>
          </a:p>
        </p:txBody>
      </p:sp>
      <p:sp>
        <p:nvSpPr>
          <p:cNvPr id="29" name="Oval 5">
            <a:extLst>
              <a:ext uri="{FF2B5EF4-FFF2-40B4-BE49-F238E27FC236}">
                <a16:creationId xmlns:a16="http://schemas.microsoft.com/office/drawing/2014/main" id="{9CE267E7-BBA9-ABC5-7784-8D1BCFB2F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3" y="4365832"/>
            <a:ext cx="152400" cy="152400"/>
          </a:xfrm>
          <a:prstGeom prst="ellipse">
            <a:avLst/>
          </a:prstGeom>
          <a:solidFill>
            <a:srgbClr val="0033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cxnSp>
        <p:nvCxnSpPr>
          <p:cNvPr id="34" name="AutoShape 32">
            <a:extLst>
              <a:ext uri="{FF2B5EF4-FFF2-40B4-BE49-F238E27FC236}">
                <a16:creationId xmlns:a16="http://schemas.microsoft.com/office/drawing/2014/main" id="{925E6F6E-686F-844C-0C95-8E04790179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29332" y="4766814"/>
            <a:ext cx="3068356" cy="32466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Oval 5">
            <a:extLst>
              <a:ext uri="{FF2B5EF4-FFF2-40B4-BE49-F238E27FC236}">
                <a16:creationId xmlns:a16="http://schemas.microsoft.com/office/drawing/2014/main" id="{C509906D-D362-7318-A75B-C220B2462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86" y="5930224"/>
            <a:ext cx="152400" cy="152400"/>
          </a:xfrm>
          <a:prstGeom prst="ellipse">
            <a:avLst/>
          </a:prstGeom>
          <a:solidFill>
            <a:srgbClr val="00339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pic>
        <p:nvPicPr>
          <p:cNvPr id="3" name="Picture 17">
            <a:extLst>
              <a:ext uri="{FF2B5EF4-FFF2-40B4-BE49-F238E27FC236}">
                <a16:creationId xmlns:a16="http://schemas.microsoft.com/office/drawing/2014/main" id="{9ADB5653-0166-FD67-8BD4-F240A5F11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7" t="5206" r="8412" b="1085"/>
          <a:stretch>
            <a:fillRect/>
          </a:stretch>
        </p:blipFill>
        <p:spPr bwMode="auto">
          <a:xfrm>
            <a:off x="9622693" y="1014165"/>
            <a:ext cx="2400363" cy="262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94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FE6069-C761-4F89-B47B-43AF37447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/>
              <a:t> </a:t>
            </a:r>
            <a:r>
              <a:rPr lang="it-IT" dirty="0" err="1"/>
              <a:t>Hints</a:t>
            </a:r>
            <a:r>
              <a:rPr lang="it-IT" dirty="0"/>
              <a:t> for </a:t>
            </a:r>
            <a:r>
              <a:rPr lang="it-IT" dirty="0" err="1"/>
              <a:t>discussion</a:t>
            </a:r>
            <a:r>
              <a:rPr lang="it-IT" dirty="0"/>
              <a:t> 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0FD2420-B232-4DA8-9EDE-C4DAC8675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16" y="1119336"/>
            <a:ext cx="1060627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Investigate the risk of developing double tearing modes in reversed shear plasmas during fast current ramp-up.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Investigate the risk of developing locked modes during the start-up phase of low density plasmas by residual error fields.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Stability of classical tearing modes during the plasma termination of pulses with anomalous temperature profiles.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Density limit studies in L-mode plasmas.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VDE study in high elongated plasmas.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Disruption prediction and mitigation using machine learning methods.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GB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Development of real-time disruption avoidance/mitigation triggers from physics-driven models, based upon plasma profiles and MHD activity signals.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Test/application of an emergency shutdown procedure, by rapidly ramping the plasma current down in a controlled way.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Disruption mitigation and physics using massive gas injection.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Validation of disruption modelling tools.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Segnaposto numero diapositiva 3">
            <a:extLst>
              <a:ext uri="{FF2B5EF4-FFF2-40B4-BE49-F238E27FC236}">
                <a16:creationId xmlns:a16="http://schemas.microsoft.com/office/drawing/2014/main" id="{04355DF0-8144-9112-BE0F-3BB61B892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79576" y="6468616"/>
            <a:ext cx="9480376" cy="353550"/>
          </a:xfrm>
        </p:spPr>
        <p:txBody>
          <a:bodyPr/>
          <a:lstStyle/>
          <a:p>
            <a:pPr>
              <a:defRPr/>
            </a:pPr>
            <a:r>
              <a:rPr lang="en-US" altLang="ja-JP" sz="1400" dirty="0"/>
              <a:t>Gianluca Pucella | 9th WPSA Project Planning Meeting | Disruption avoidance techniques | Budapest 08.09.2022 | 0</a:t>
            </a:r>
            <a:fld id="{3F11EFF5-44ED-A340-B978-F89C753D2229}" type="slidenum">
              <a:rPr lang="en-US" altLang="ja-JP" sz="1400" smtClean="0"/>
              <a:pPr>
                <a:defRPr/>
              </a:pPr>
              <a:t>7</a:t>
            </a:fld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318066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 defTabSz="685731" fontAlgn="base">
          <a:spcBef>
            <a:spcPts val="450"/>
          </a:spcBef>
          <a:spcAft>
            <a:spcPct val="0"/>
          </a:spcAft>
          <a:defRPr kumimoji="1" kern="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28474</TotalTime>
  <Pages>0</Pages>
  <Words>1016</Words>
  <Characters>0</Characters>
  <Application>Microsoft Office PowerPoint</Application>
  <PresentationFormat>Widescreen</PresentationFormat>
  <Lines>0</Lines>
  <Paragraphs>106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Gill Sans</vt:lpstr>
      <vt:lpstr>Helvetica</vt:lpstr>
      <vt:lpstr>System Font Regular</vt:lpstr>
      <vt:lpstr>Times New Roman</vt:lpstr>
      <vt:lpstr>Office Theme</vt:lpstr>
      <vt:lpstr>        9th WPSA Project Planning Meeting</vt:lpstr>
      <vt:lpstr> Plasma disruptions</vt:lpstr>
      <vt:lpstr> Disruption prevention &amp; emergency shutdown</vt:lpstr>
      <vt:lpstr> Disruption prediction</vt:lpstr>
      <vt:lpstr> Machine Learning for disruption prediction</vt:lpstr>
      <vt:lpstr> Current ramp-up of the hybrid scenario at JET</vt:lpstr>
      <vt:lpstr> Hints for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TOPICS-IB simulations for benchmark and current ramp up</dc:title>
  <dc:subject/>
  <dc:creator>GARCIA Jeronimo 215255</dc:creator>
  <cp:keywords/>
  <dc:description/>
  <cp:lastModifiedBy>Gianluca Pucella</cp:lastModifiedBy>
  <cp:revision>2780</cp:revision>
  <cp:lastPrinted>2021-03-15T10:42:03Z</cp:lastPrinted>
  <dcterms:created xsi:type="dcterms:W3CDTF">2014-05-20T07:16:51Z</dcterms:created>
  <dcterms:modified xsi:type="dcterms:W3CDTF">2022-09-06T20:20:04Z</dcterms:modified>
</cp:coreProperties>
</file>