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4" r:id="rId5"/>
    <p:sldId id="258" r:id="rId6"/>
    <p:sldId id="262" r:id="rId7"/>
    <p:sldId id="266" r:id="rId8"/>
    <p:sldId id="265" r:id="rId9"/>
    <p:sldId id="261" r:id="rId1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/>
          <p:cNvPicPr/>
          <p:nvPr/>
        </p:nvPicPr>
        <p:blipFill>
          <a:blip r:embed="rId14"/>
          <a:stretch/>
        </p:blipFill>
        <p:spPr>
          <a:xfrm>
            <a:off x="0" y="260640"/>
            <a:ext cx="9133560" cy="6408720"/>
          </a:xfrm>
          <a:prstGeom prst="rect">
            <a:avLst/>
          </a:prstGeom>
          <a:ln w="12600"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155520" y="-457200"/>
            <a:ext cx="106596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5724000" y="5661360"/>
            <a:ext cx="3157920" cy="925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3" name="Group 3"/>
          <p:cNvGrpSpPr/>
          <p:nvPr/>
        </p:nvGrpSpPr>
        <p:grpSpPr>
          <a:xfrm>
            <a:off x="18230400" y="40253040"/>
            <a:ext cx="9914400" cy="1771200"/>
            <a:chOff x="18230400" y="40253040"/>
            <a:chExt cx="9914400" cy="1771200"/>
          </a:xfrm>
        </p:grpSpPr>
        <p:sp>
          <p:nvSpPr>
            <p:cNvPr id="4" name="CustomShape 4"/>
            <p:cNvSpPr/>
            <p:nvPr/>
          </p:nvSpPr>
          <p:spPr>
            <a:xfrm>
              <a:off x="18230400" y="40256280"/>
              <a:ext cx="2565000" cy="176796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" name="Picture 12"/>
            <p:cNvPicPr/>
            <p:nvPr/>
          </p:nvPicPr>
          <p:blipFill>
            <a:blip r:embed="rId15"/>
            <a:stretch/>
          </p:blipFill>
          <p:spPr>
            <a:xfrm>
              <a:off x="18801720" y="40253040"/>
              <a:ext cx="9343080" cy="1771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8382680" y="40405320"/>
            <a:ext cx="9914400" cy="1771200"/>
            <a:chOff x="18382680" y="40405320"/>
            <a:chExt cx="9914400" cy="1771200"/>
          </a:xfrm>
        </p:grpSpPr>
        <p:sp>
          <p:nvSpPr>
            <p:cNvPr id="7" name="CustomShape 6"/>
            <p:cNvSpPr/>
            <p:nvPr/>
          </p:nvSpPr>
          <p:spPr>
            <a:xfrm>
              <a:off x="18382680" y="40408560"/>
              <a:ext cx="2565000" cy="176796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" name="Picture 15"/>
            <p:cNvPicPr/>
            <p:nvPr/>
          </p:nvPicPr>
          <p:blipFill>
            <a:blip r:embed="rId15"/>
            <a:stretch/>
          </p:blipFill>
          <p:spPr>
            <a:xfrm>
              <a:off x="18954000" y="40405320"/>
              <a:ext cx="9343080" cy="1771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7"/>
          <p:cNvGrpSpPr/>
          <p:nvPr/>
        </p:nvGrpSpPr>
        <p:grpSpPr>
          <a:xfrm>
            <a:off x="18534960" y="40557600"/>
            <a:ext cx="9914400" cy="1771560"/>
            <a:chOff x="18534960" y="40557600"/>
            <a:chExt cx="9914400" cy="1771560"/>
          </a:xfrm>
        </p:grpSpPr>
        <p:sp>
          <p:nvSpPr>
            <p:cNvPr id="10" name="CustomShape 8"/>
            <p:cNvSpPr/>
            <p:nvPr/>
          </p:nvSpPr>
          <p:spPr>
            <a:xfrm>
              <a:off x="18534960" y="40561200"/>
              <a:ext cx="2565000" cy="176796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" name="Picture 18"/>
            <p:cNvPicPr/>
            <p:nvPr/>
          </p:nvPicPr>
          <p:blipFill>
            <a:blip r:embed="rId15"/>
            <a:stretch/>
          </p:blipFill>
          <p:spPr>
            <a:xfrm>
              <a:off x="19106280" y="40557600"/>
              <a:ext cx="9343080" cy="1771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9"/>
          <p:cNvGrpSpPr/>
          <p:nvPr/>
        </p:nvGrpSpPr>
        <p:grpSpPr>
          <a:xfrm>
            <a:off x="18687600" y="40710240"/>
            <a:ext cx="9914400" cy="1771200"/>
            <a:chOff x="18687600" y="40710240"/>
            <a:chExt cx="9914400" cy="1771200"/>
          </a:xfrm>
        </p:grpSpPr>
        <p:sp>
          <p:nvSpPr>
            <p:cNvPr id="13" name="CustomShape 10"/>
            <p:cNvSpPr/>
            <p:nvPr/>
          </p:nvSpPr>
          <p:spPr>
            <a:xfrm>
              <a:off x="18687600" y="40713480"/>
              <a:ext cx="2565000" cy="176796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" name="Picture 21"/>
            <p:cNvPicPr/>
            <p:nvPr/>
          </p:nvPicPr>
          <p:blipFill>
            <a:blip r:embed="rId15"/>
            <a:stretch/>
          </p:blipFill>
          <p:spPr>
            <a:xfrm>
              <a:off x="19258920" y="40710240"/>
              <a:ext cx="9343080" cy="1771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Group 11"/>
          <p:cNvGrpSpPr/>
          <p:nvPr/>
        </p:nvGrpSpPr>
        <p:grpSpPr>
          <a:xfrm>
            <a:off x="5292000" y="5805360"/>
            <a:ext cx="3599640" cy="637560"/>
            <a:chOff x="5292000" y="5805360"/>
            <a:chExt cx="3599640" cy="637560"/>
          </a:xfrm>
        </p:grpSpPr>
        <p:sp>
          <p:nvSpPr>
            <p:cNvPr id="16" name="CustomShape 12"/>
            <p:cNvSpPr/>
            <p:nvPr/>
          </p:nvSpPr>
          <p:spPr>
            <a:xfrm>
              <a:off x="5292000" y="5806440"/>
              <a:ext cx="926280" cy="63648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7" name="Picture 24"/>
            <p:cNvPicPr/>
            <p:nvPr/>
          </p:nvPicPr>
          <p:blipFill>
            <a:blip r:embed="rId15"/>
            <a:stretch/>
          </p:blipFill>
          <p:spPr>
            <a:xfrm>
              <a:off x="5499720" y="5805360"/>
              <a:ext cx="3391920" cy="637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9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9133560" cy="67536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7" name="Picture 3"/>
          <p:cNvPicPr/>
          <p:nvPr/>
        </p:nvPicPr>
        <p:blipFill>
          <a:blip r:embed="rId14"/>
          <a:stretch/>
        </p:blipFill>
        <p:spPr>
          <a:xfrm>
            <a:off x="8244360" y="116640"/>
            <a:ext cx="447840" cy="455400"/>
          </a:xfrm>
          <a:prstGeom prst="rect">
            <a:avLst/>
          </a:prstGeom>
          <a:ln>
            <a:noFill/>
          </a:ln>
        </p:spPr>
      </p:pic>
      <p:sp>
        <p:nvSpPr>
          <p:cNvPr id="5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07640" y="2457000"/>
            <a:ext cx="9025920" cy="157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SOLPS-ITER / SONIC </a:t>
            </a:r>
            <a:endParaRPr lang="en-GB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Benchmark</a:t>
            </a:r>
            <a:endParaRPr lang="en-GB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spc="-1" dirty="0">
                <a:solidFill>
                  <a:srgbClr val="000000"/>
                </a:solidFill>
                <a:latin typeface="Arial"/>
                <a:ea typeface="DejaVu Sans"/>
              </a:rPr>
              <a:t>08</a:t>
            </a:r>
            <a:r>
              <a:rPr lang="it-IT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/09/2022</a:t>
            </a:r>
            <a:br>
              <a:rPr dirty="0"/>
            </a:br>
            <a:endParaRPr lang="en-GB" sz="20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07640" y="4077000"/>
            <a:ext cx="8918640" cy="13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Giulio Rubino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it-IT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98" name="Picture 4"/>
          <p:cNvPicPr/>
          <p:nvPr/>
        </p:nvPicPr>
        <p:blipFill>
          <a:blip r:embed="rId2"/>
          <a:stretch/>
        </p:blipFill>
        <p:spPr>
          <a:xfrm>
            <a:off x="288000" y="5737680"/>
            <a:ext cx="1018440" cy="519120"/>
          </a:xfrm>
          <a:prstGeom prst="rect">
            <a:avLst/>
          </a:prstGeom>
          <a:ln>
            <a:noFill/>
          </a:ln>
        </p:spPr>
      </p:pic>
      <p:pic>
        <p:nvPicPr>
          <p:cNvPr id="100" name="Immagine 99"/>
          <p:cNvPicPr/>
          <p:nvPr/>
        </p:nvPicPr>
        <p:blipFill>
          <a:blip r:embed="rId3"/>
          <a:stretch/>
        </p:blipFill>
        <p:spPr>
          <a:xfrm>
            <a:off x="1546516" y="5820840"/>
            <a:ext cx="1087920" cy="35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67640" y="116640"/>
            <a:ext cx="753336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Outline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104" name="Immagine 103"/>
          <p:cNvPicPr/>
          <p:nvPr/>
        </p:nvPicPr>
        <p:blipFill>
          <a:blip r:embed="rId2"/>
          <a:stretch/>
        </p:blipFill>
        <p:spPr>
          <a:xfrm>
            <a:off x="1104840" y="6468480"/>
            <a:ext cx="903960" cy="292320"/>
          </a:xfrm>
          <a:prstGeom prst="rect">
            <a:avLst/>
          </a:prstGeom>
          <a:ln>
            <a:noFill/>
          </a:ln>
        </p:spPr>
      </p:pic>
      <p:pic>
        <p:nvPicPr>
          <p:cNvPr id="116" name="Picture 4_0"/>
          <p:cNvPicPr/>
          <p:nvPr/>
        </p:nvPicPr>
        <p:blipFill>
          <a:blip r:embed="rId3"/>
          <a:stretch/>
        </p:blipFill>
        <p:spPr>
          <a:xfrm>
            <a:off x="97200" y="6408000"/>
            <a:ext cx="846720" cy="431640"/>
          </a:xfrm>
          <a:prstGeom prst="rect">
            <a:avLst/>
          </a:prstGeom>
          <a:ln>
            <a:noFill/>
          </a:ln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F1D891FB-2CB1-4A65-B9D8-4F675F3462A8}"/>
              </a:ext>
            </a:extLst>
          </p:cNvPr>
          <p:cNvSpPr/>
          <p:nvPr/>
        </p:nvSpPr>
        <p:spPr>
          <a:xfrm>
            <a:off x="3116826" y="6499799"/>
            <a:ext cx="58795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G. Rubino | WPSA </a:t>
            </a:r>
            <a:r>
              <a:rPr lang="it-IT" sz="1200" spc="-1" dirty="0">
                <a:solidFill>
                  <a:srgbClr val="808080"/>
                </a:solidFill>
                <a:latin typeface="Arial"/>
                <a:ea typeface="DejaVu Sans"/>
              </a:rPr>
              <a:t>General Planning Meeting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| 09 </a:t>
            </a:r>
            <a:r>
              <a:rPr lang="en-US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September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2022 | Budapest | Pag. 2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3" name="Elemento grafico 2" descr="Tiro a segno con riempimento a tinta unita">
            <a:extLst>
              <a:ext uri="{FF2B5EF4-FFF2-40B4-BE49-F238E27FC236}">
                <a16:creationId xmlns:a16="http://schemas.microsoft.com/office/drawing/2014/main" id="{452BBD70-A33B-43A8-9971-6C25104E2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640" y="1222363"/>
            <a:ext cx="914400" cy="914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BF2BE6-FD18-45B6-9494-327B9DAD4AF9}"/>
              </a:ext>
            </a:extLst>
          </p:cNvPr>
          <p:cNvSpPr txBox="1"/>
          <p:nvPr/>
        </p:nvSpPr>
        <p:spPr>
          <a:xfrm>
            <a:off x="2008800" y="1438217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 goal and general overview</a:t>
            </a:r>
          </a:p>
        </p:txBody>
      </p:sp>
      <p:pic>
        <p:nvPicPr>
          <p:cNvPr id="6" name="Elemento grafico 5" descr="Presentazione con grafico a barre contorno">
            <a:extLst>
              <a:ext uri="{FF2B5EF4-FFF2-40B4-BE49-F238E27FC236}">
                <a16:creationId xmlns:a16="http://schemas.microsoft.com/office/drawing/2014/main" id="{B3274039-613F-403B-AAA7-C79796907E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420" y="2510716"/>
            <a:ext cx="914400" cy="9144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E37A8ED-58D6-4799-BBC6-90C1669F13A7}"/>
              </a:ext>
            </a:extLst>
          </p:cNvPr>
          <p:cNvSpPr txBox="1"/>
          <p:nvPr/>
        </p:nvSpPr>
        <p:spPr>
          <a:xfrm>
            <a:off x="2008800" y="2739977"/>
            <a:ext cx="627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Previous study: mesh resolution assessment</a:t>
            </a:r>
          </a:p>
        </p:txBody>
      </p:sp>
      <p:pic>
        <p:nvPicPr>
          <p:cNvPr id="8" name="Elemento grafico 7" descr="Ricerca con riempimento a tinta unita">
            <a:extLst>
              <a:ext uri="{FF2B5EF4-FFF2-40B4-BE49-F238E27FC236}">
                <a16:creationId xmlns:a16="http://schemas.microsoft.com/office/drawing/2014/main" id="{87F6ED11-0486-4EC3-A4B1-7772E7809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420" y="3608629"/>
            <a:ext cx="914400" cy="9144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ED38523-F37C-413A-B05F-976AE4FFEAE4}"/>
              </a:ext>
            </a:extLst>
          </p:cNvPr>
          <p:cNvSpPr txBox="1"/>
          <p:nvPr/>
        </p:nvSpPr>
        <p:spPr>
          <a:xfrm>
            <a:off x="2008800" y="3830532"/>
            <a:ext cx="538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 </a:t>
            </a:r>
            <a:r>
              <a:rPr lang="en-US" sz="2400" dirty="0"/>
              <a:t>Profiles</a:t>
            </a:r>
            <a:r>
              <a:rPr lang="it-IT" sz="2400" dirty="0"/>
              <a:t> </a:t>
            </a:r>
            <a:r>
              <a:rPr lang="en-US" sz="2400" dirty="0"/>
              <a:t>comparison in pure D plasma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A738A49-29BD-4A5B-99AD-A9D65ABED0D5}"/>
              </a:ext>
            </a:extLst>
          </p:cNvPr>
          <p:cNvSpPr txBox="1"/>
          <p:nvPr/>
        </p:nvSpPr>
        <p:spPr>
          <a:xfrm>
            <a:off x="2008550" y="4927913"/>
            <a:ext cx="615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</a:t>
            </a:r>
            <a:r>
              <a:rPr lang="it-IT" sz="2400" dirty="0"/>
              <a:t> status and future work</a:t>
            </a:r>
            <a:endParaRPr lang="en-US" sz="2400" dirty="0"/>
          </a:p>
        </p:txBody>
      </p:sp>
      <p:pic>
        <p:nvPicPr>
          <p:cNvPr id="33" name="Elemento grafico 32" descr="Priorità con riempimento a tinta unita">
            <a:extLst>
              <a:ext uri="{FF2B5EF4-FFF2-40B4-BE49-F238E27FC236}">
                <a16:creationId xmlns:a16="http://schemas.microsoft.com/office/drawing/2014/main" id="{E72629CD-09A4-4A6F-B4AA-16A4AEDC5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420" y="470154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67640" y="116640"/>
            <a:ext cx="753336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Main</a:t>
            </a:r>
            <a:r>
              <a:rPr lang="it-IT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goal and </a:t>
            </a:r>
            <a:r>
              <a:rPr lang="it-IT" sz="3200" b="1" spc="-1" dirty="0">
                <a:solidFill>
                  <a:srgbClr val="000000"/>
                </a:solidFill>
                <a:latin typeface="Arial"/>
                <a:ea typeface="DejaVu Sans"/>
              </a:rPr>
              <a:t>general</a:t>
            </a:r>
            <a:r>
              <a:rPr lang="it-IT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overview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0" y="1152000"/>
            <a:ext cx="9144000" cy="12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088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SOLPS-ITER/SONIC benchmark with a </a:t>
            </a:r>
            <a:r>
              <a:rPr lang="en-US" sz="24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step-wise</a:t>
            </a:r>
            <a:r>
              <a:rPr lang="it-IT" sz="24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en-US" sz="24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approach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04" name="Immagine 103"/>
          <p:cNvPicPr/>
          <p:nvPr/>
        </p:nvPicPr>
        <p:blipFill>
          <a:blip r:embed="rId2"/>
          <a:stretch/>
        </p:blipFill>
        <p:spPr>
          <a:xfrm>
            <a:off x="1104840" y="6468480"/>
            <a:ext cx="903960" cy="292320"/>
          </a:xfrm>
          <a:prstGeom prst="rect">
            <a:avLst/>
          </a:prstGeom>
          <a:ln>
            <a:noFill/>
          </a:ln>
        </p:spPr>
      </p:pic>
      <p:sp>
        <p:nvSpPr>
          <p:cNvPr id="105" name="CustomShape 4"/>
          <p:cNvSpPr/>
          <p:nvPr/>
        </p:nvSpPr>
        <p:spPr>
          <a:xfrm>
            <a:off x="180000" y="1908000"/>
            <a:ext cx="2159280" cy="1151280"/>
          </a:xfrm>
          <a:custGeom>
            <a:avLst/>
            <a:gdLst/>
            <a:ahLst/>
            <a:cxnLst/>
            <a:rect l="l" t="t" r="r" b="b"/>
            <a:pathLst>
              <a:path w="6002" h="3202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7"/>
                </a:lnTo>
                <a:lnTo>
                  <a:pt x="0" y="2668"/>
                </a:lnTo>
                <a:cubicBezTo>
                  <a:pt x="0" y="2761"/>
                  <a:pt x="25" y="2853"/>
                  <a:pt x="71" y="2934"/>
                </a:cubicBezTo>
                <a:cubicBezTo>
                  <a:pt x="118" y="3015"/>
                  <a:pt x="186" y="3083"/>
                  <a:pt x="267" y="3130"/>
                </a:cubicBezTo>
                <a:cubicBezTo>
                  <a:pt x="348" y="3176"/>
                  <a:pt x="440" y="3201"/>
                  <a:pt x="534" y="3201"/>
                </a:cubicBezTo>
                <a:lnTo>
                  <a:pt x="5467" y="3201"/>
                </a:lnTo>
                <a:lnTo>
                  <a:pt x="5467" y="3201"/>
                </a:lnTo>
                <a:cubicBezTo>
                  <a:pt x="5561" y="3201"/>
                  <a:pt x="5653" y="3176"/>
                  <a:pt x="5734" y="3130"/>
                </a:cubicBezTo>
                <a:cubicBezTo>
                  <a:pt x="5815" y="3083"/>
                  <a:pt x="5883" y="3015"/>
                  <a:pt x="5930" y="2934"/>
                </a:cubicBezTo>
                <a:cubicBezTo>
                  <a:pt x="5976" y="2853"/>
                  <a:pt x="6001" y="2761"/>
                  <a:pt x="6001" y="2668"/>
                </a:cubicBezTo>
                <a:lnTo>
                  <a:pt x="6000" y="533"/>
                </a:lnTo>
                <a:lnTo>
                  <a:pt x="6001" y="534"/>
                </a:lnTo>
                <a:lnTo>
                  <a:pt x="6001" y="534"/>
                </a:lnTo>
                <a:cubicBezTo>
                  <a:pt x="6001" y="440"/>
                  <a:pt x="5976" y="348"/>
                  <a:pt x="5930" y="267"/>
                </a:cubicBezTo>
                <a:cubicBezTo>
                  <a:pt x="5883" y="186"/>
                  <a:pt x="5815" y="118"/>
                  <a:pt x="5734" y="71"/>
                </a:cubicBezTo>
                <a:cubicBezTo>
                  <a:pt x="5653" y="25"/>
                  <a:pt x="5561" y="0"/>
                  <a:pt x="5467" y="0"/>
                </a:cubicBezTo>
                <a:lnTo>
                  <a:pt x="533" y="0"/>
                </a:lnTo>
              </a:path>
            </a:pathLst>
          </a:custGeom>
          <a:noFill/>
          <a:ln w="5724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Pure D with 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 wall (for reflection)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3492000" y="1908360"/>
            <a:ext cx="2159280" cy="1151280"/>
          </a:xfrm>
          <a:custGeom>
            <a:avLst/>
            <a:gdLst/>
            <a:ahLst/>
            <a:cxnLst/>
            <a:rect l="l" t="t" r="r" b="b"/>
            <a:pathLst>
              <a:path w="6002" h="3202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7"/>
                </a:lnTo>
                <a:lnTo>
                  <a:pt x="0" y="2668"/>
                </a:lnTo>
                <a:cubicBezTo>
                  <a:pt x="0" y="2761"/>
                  <a:pt x="25" y="2853"/>
                  <a:pt x="71" y="2934"/>
                </a:cubicBezTo>
                <a:cubicBezTo>
                  <a:pt x="118" y="3015"/>
                  <a:pt x="186" y="3083"/>
                  <a:pt x="267" y="3130"/>
                </a:cubicBezTo>
                <a:cubicBezTo>
                  <a:pt x="348" y="3176"/>
                  <a:pt x="440" y="3201"/>
                  <a:pt x="534" y="3201"/>
                </a:cubicBezTo>
                <a:lnTo>
                  <a:pt x="5467" y="3201"/>
                </a:lnTo>
                <a:lnTo>
                  <a:pt x="5468" y="3201"/>
                </a:lnTo>
                <a:cubicBezTo>
                  <a:pt x="5561" y="3201"/>
                  <a:pt x="5653" y="3176"/>
                  <a:pt x="5734" y="3130"/>
                </a:cubicBezTo>
                <a:cubicBezTo>
                  <a:pt x="5815" y="3083"/>
                  <a:pt x="5883" y="3015"/>
                  <a:pt x="5930" y="2934"/>
                </a:cubicBezTo>
                <a:cubicBezTo>
                  <a:pt x="5976" y="2853"/>
                  <a:pt x="6001" y="2761"/>
                  <a:pt x="6001" y="2668"/>
                </a:cubicBezTo>
                <a:lnTo>
                  <a:pt x="6000" y="533"/>
                </a:lnTo>
                <a:lnTo>
                  <a:pt x="6001" y="534"/>
                </a:lnTo>
                <a:lnTo>
                  <a:pt x="6001" y="534"/>
                </a:lnTo>
                <a:cubicBezTo>
                  <a:pt x="6001" y="440"/>
                  <a:pt x="5976" y="348"/>
                  <a:pt x="5930" y="267"/>
                </a:cubicBezTo>
                <a:cubicBezTo>
                  <a:pt x="5883" y="186"/>
                  <a:pt x="5815" y="118"/>
                  <a:pt x="5734" y="71"/>
                </a:cubicBezTo>
                <a:cubicBezTo>
                  <a:pt x="5653" y="25"/>
                  <a:pt x="5561" y="0"/>
                  <a:pt x="5468" y="0"/>
                </a:cubicBezTo>
                <a:lnTo>
                  <a:pt x="533" y="0"/>
                </a:lnTo>
              </a:path>
            </a:pathLst>
          </a:custGeom>
          <a:noFill/>
          <a:ln w="5724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 + intrinsic C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6804000" y="1908720"/>
            <a:ext cx="2159280" cy="1151280"/>
          </a:xfrm>
          <a:custGeom>
            <a:avLst/>
            <a:gdLst/>
            <a:ahLst/>
            <a:cxnLst/>
            <a:rect l="l" t="t" r="r" b="b"/>
            <a:pathLst>
              <a:path w="6002" h="3202">
                <a:moveTo>
                  <a:pt x="533" y="0"/>
                </a:moveTo>
                <a:lnTo>
                  <a:pt x="534" y="0"/>
                </a:lnTo>
                <a:cubicBezTo>
                  <a:pt x="440" y="0"/>
                  <a:pt x="348" y="25"/>
                  <a:pt x="267" y="71"/>
                </a:cubicBezTo>
                <a:cubicBezTo>
                  <a:pt x="186" y="118"/>
                  <a:pt x="118" y="186"/>
                  <a:pt x="71" y="267"/>
                </a:cubicBezTo>
                <a:cubicBezTo>
                  <a:pt x="25" y="348"/>
                  <a:pt x="0" y="440"/>
                  <a:pt x="0" y="534"/>
                </a:cubicBezTo>
                <a:lnTo>
                  <a:pt x="0" y="2667"/>
                </a:lnTo>
                <a:lnTo>
                  <a:pt x="0" y="2668"/>
                </a:lnTo>
                <a:cubicBezTo>
                  <a:pt x="0" y="2761"/>
                  <a:pt x="25" y="2853"/>
                  <a:pt x="71" y="2934"/>
                </a:cubicBezTo>
                <a:cubicBezTo>
                  <a:pt x="118" y="3015"/>
                  <a:pt x="186" y="3083"/>
                  <a:pt x="267" y="3130"/>
                </a:cubicBezTo>
                <a:cubicBezTo>
                  <a:pt x="348" y="3176"/>
                  <a:pt x="440" y="3201"/>
                  <a:pt x="534" y="3201"/>
                </a:cubicBezTo>
                <a:lnTo>
                  <a:pt x="5467" y="3201"/>
                </a:lnTo>
                <a:lnTo>
                  <a:pt x="5468" y="3201"/>
                </a:lnTo>
                <a:cubicBezTo>
                  <a:pt x="5561" y="3201"/>
                  <a:pt x="5653" y="3176"/>
                  <a:pt x="5734" y="3130"/>
                </a:cubicBezTo>
                <a:cubicBezTo>
                  <a:pt x="5815" y="3083"/>
                  <a:pt x="5883" y="3015"/>
                  <a:pt x="5930" y="2934"/>
                </a:cubicBezTo>
                <a:cubicBezTo>
                  <a:pt x="5976" y="2853"/>
                  <a:pt x="6001" y="2761"/>
                  <a:pt x="6001" y="2668"/>
                </a:cubicBezTo>
                <a:lnTo>
                  <a:pt x="6000" y="533"/>
                </a:lnTo>
                <a:lnTo>
                  <a:pt x="6001" y="534"/>
                </a:lnTo>
                <a:lnTo>
                  <a:pt x="6001" y="534"/>
                </a:lnTo>
                <a:cubicBezTo>
                  <a:pt x="6001" y="440"/>
                  <a:pt x="5976" y="348"/>
                  <a:pt x="5930" y="267"/>
                </a:cubicBezTo>
                <a:cubicBezTo>
                  <a:pt x="5883" y="186"/>
                  <a:pt x="5815" y="118"/>
                  <a:pt x="5734" y="71"/>
                </a:cubicBezTo>
                <a:cubicBezTo>
                  <a:pt x="5653" y="25"/>
                  <a:pt x="5561" y="0"/>
                  <a:pt x="5468" y="0"/>
                </a:cubicBezTo>
                <a:lnTo>
                  <a:pt x="533" y="0"/>
                </a:lnTo>
              </a:path>
            </a:pathLst>
          </a:custGeom>
          <a:noFill/>
          <a:ln w="5724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 + intrinsic C 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+ extrinsic Ar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2592000" y="2340000"/>
            <a:ext cx="791280" cy="359280"/>
          </a:xfrm>
          <a:custGeom>
            <a:avLst/>
            <a:gdLst/>
            <a:ahLst/>
            <a:cxnLst/>
            <a:rect l="l" t="t" r="r" b="b"/>
            <a:pathLst>
              <a:path w="2202" h="1002">
                <a:moveTo>
                  <a:pt x="0" y="250"/>
                </a:moveTo>
                <a:lnTo>
                  <a:pt x="1650" y="250"/>
                </a:lnTo>
                <a:lnTo>
                  <a:pt x="1650" y="0"/>
                </a:lnTo>
                <a:lnTo>
                  <a:pt x="2201" y="500"/>
                </a:lnTo>
                <a:lnTo>
                  <a:pt x="1650" y="1001"/>
                </a:lnTo>
                <a:lnTo>
                  <a:pt x="16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C9211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8"/>
          <p:cNvSpPr/>
          <p:nvPr/>
        </p:nvSpPr>
        <p:spPr>
          <a:xfrm>
            <a:off x="5868360" y="2340360"/>
            <a:ext cx="791280" cy="359280"/>
          </a:xfrm>
          <a:custGeom>
            <a:avLst/>
            <a:gdLst/>
            <a:ahLst/>
            <a:cxnLst/>
            <a:rect l="l" t="t" r="r" b="b"/>
            <a:pathLst>
              <a:path w="2202" h="1002">
                <a:moveTo>
                  <a:pt x="0" y="250"/>
                </a:moveTo>
                <a:lnTo>
                  <a:pt x="1650" y="250"/>
                </a:lnTo>
                <a:lnTo>
                  <a:pt x="1650" y="0"/>
                </a:lnTo>
                <a:lnTo>
                  <a:pt x="2201" y="500"/>
                </a:lnTo>
                <a:lnTo>
                  <a:pt x="1650" y="1001"/>
                </a:lnTo>
                <a:lnTo>
                  <a:pt x="16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C9211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9"/>
          <p:cNvSpPr/>
          <p:nvPr/>
        </p:nvSpPr>
        <p:spPr>
          <a:xfrm>
            <a:off x="216000" y="3204000"/>
            <a:ext cx="2015280" cy="647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Grid Sensitivy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study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1" name="CustomShape 10"/>
          <p:cNvSpPr/>
          <p:nvPr/>
        </p:nvSpPr>
        <p:spPr>
          <a:xfrm>
            <a:off x="216000" y="3959640"/>
            <a:ext cx="2015640" cy="9007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Partially detached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attached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2" name="CustomShape 11"/>
          <p:cNvSpPr/>
          <p:nvPr/>
        </p:nvSpPr>
        <p:spPr>
          <a:xfrm>
            <a:off x="216720" y="4932720"/>
            <a:ext cx="2015280" cy="647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Comparison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3" name="CustomShape 12"/>
          <p:cNvSpPr/>
          <p:nvPr/>
        </p:nvSpPr>
        <p:spPr>
          <a:xfrm>
            <a:off x="3456720" y="3600000"/>
            <a:ext cx="2374560" cy="122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Assessment of the 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effect of different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impurity model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4" name="CustomShape 13"/>
          <p:cNvSpPr/>
          <p:nvPr/>
        </p:nvSpPr>
        <p:spPr>
          <a:xfrm>
            <a:off x="6661080" y="3600360"/>
            <a:ext cx="2374560" cy="122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JT-60SA scenario-like 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configuration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5" name="Immagine 114"/>
          <p:cNvPicPr/>
          <p:nvPr/>
        </p:nvPicPr>
        <p:blipFill>
          <a:blip r:embed="rId3"/>
          <a:stretch/>
        </p:blipFill>
        <p:spPr>
          <a:xfrm>
            <a:off x="2221200" y="3913200"/>
            <a:ext cx="1018440" cy="1018440"/>
          </a:xfrm>
          <a:prstGeom prst="rect">
            <a:avLst/>
          </a:prstGeom>
          <a:ln>
            <a:noFill/>
          </a:ln>
        </p:spPr>
      </p:pic>
      <p:pic>
        <p:nvPicPr>
          <p:cNvPr id="116" name="Picture 4_0"/>
          <p:cNvPicPr/>
          <p:nvPr/>
        </p:nvPicPr>
        <p:blipFill>
          <a:blip r:embed="rId4"/>
          <a:stretch/>
        </p:blipFill>
        <p:spPr>
          <a:xfrm>
            <a:off x="97200" y="6408000"/>
            <a:ext cx="846720" cy="431640"/>
          </a:xfrm>
          <a:prstGeom prst="rect">
            <a:avLst/>
          </a:prstGeom>
          <a:ln>
            <a:noFill/>
          </a:ln>
        </p:spPr>
      </p:pic>
      <p:pic>
        <p:nvPicPr>
          <p:cNvPr id="117" name="Immagine 116"/>
          <p:cNvPicPr/>
          <p:nvPr/>
        </p:nvPicPr>
        <p:blipFill>
          <a:blip r:embed="rId3"/>
          <a:stretch/>
        </p:blipFill>
        <p:spPr>
          <a:xfrm>
            <a:off x="2221200" y="3013200"/>
            <a:ext cx="1018440" cy="1018440"/>
          </a:xfrm>
          <a:prstGeom prst="rect">
            <a:avLst/>
          </a:prstGeom>
          <a:ln>
            <a:noFill/>
          </a:ln>
        </p:spPr>
      </p:pic>
      <p:pic>
        <p:nvPicPr>
          <p:cNvPr id="118" name="Immagine 117"/>
          <p:cNvPicPr/>
          <p:nvPr/>
        </p:nvPicPr>
        <p:blipFill>
          <a:blip r:embed="rId5"/>
          <a:stretch/>
        </p:blipFill>
        <p:spPr>
          <a:xfrm>
            <a:off x="2350080" y="4932000"/>
            <a:ext cx="745560" cy="669960"/>
          </a:xfrm>
          <a:prstGeom prst="rect">
            <a:avLst/>
          </a:prstGeom>
          <a:ln>
            <a:noFill/>
          </a:ln>
        </p:spPr>
      </p:pic>
      <p:pic>
        <p:nvPicPr>
          <p:cNvPr id="119" name="Immagine 118"/>
          <p:cNvPicPr/>
          <p:nvPr/>
        </p:nvPicPr>
        <p:blipFill>
          <a:blip r:embed="rId5"/>
          <a:stretch/>
        </p:blipFill>
        <p:spPr>
          <a:xfrm>
            <a:off x="5878080" y="3888000"/>
            <a:ext cx="745560" cy="669960"/>
          </a:xfrm>
          <a:prstGeom prst="rect">
            <a:avLst/>
          </a:prstGeom>
          <a:ln>
            <a:noFill/>
          </a:ln>
        </p:spPr>
      </p:pic>
      <p:sp>
        <p:nvSpPr>
          <p:cNvPr id="2" name="CustomShape 3">
            <a:extLst>
              <a:ext uri="{FF2B5EF4-FFF2-40B4-BE49-F238E27FC236}">
                <a16:creationId xmlns:a16="http://schemas.microsoft.com/office/drawing/2014/main" id="{D08610B2-3267-CB23-979B-FD77507ACABD}"/>
              </a:ext>
            </a:extLst>
          </p:cNvPr>
          <p:cNvSpPr/>
          <p:nvPr/>
        </p:nvSpPr>
        <p:spPr>
          <a:xfrm>
            <a:off x="3116826" y="6499799"/>
            <a:ext cx="58795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G. Rubino | WPSA </a:t>
            </a:r>
            <a:r>
              <a:rPr lang="it-IT" sz="1200" spc="-1" dirty="0">
                <a:solidFill>
                  <a:srgbClr val="808080"/>
                </a:solidFill>
                <a:latin typeface="Arial"/>
                <a:ea typeface="DejaVu Sans"/>
              </a:rPr>
              <a:t>General Planning Meeting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| 09 </a:t>
            </a:r>
            <a:r>
              <a:rPr lang="en-US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September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2022 | Budapest | Pag. 3</a:t>
            </a:r>
            <a:endParaRPr lang="en-GB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63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67640" y="116640"/>
            <a:ext cx="753336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it-IT" sz="3200" b="1" spc="-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3200" b="1" spc="-1" dirty="0" err="1">
                <a:solidFill>
                  <a:srgbClr val="000000"/>
                </a:solidFill>
                <a:latin typeface="Arial"/>
              </a:rPr>
              <a:t>esh</a:t>
            </a:r>
            <a:r>
              <a:rPr lang="en-US" sz="3200" b="1" spc="-1" dirty="0">
                <a:solidFill>
                  <a:srgbClr val="000000"/>
                </a:solidFill>
                <a:latin typeface="Arial"/>
              </a:rPr>
              <a:t> resolution assessment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123" name="Immagine 122"/>
          <p:cNvPicPr/>
          <p:nvPr/>
        </p:nvPicPr>
        <p:blipFill>
          <a:blip r:embed="rId2"/>
          <a:stretch/>
        </p:blipFill>
        <p:spPr>
          <a:xfrm>
            <a:off x="1104840" y="6468480"/>
            <a:ext cx="903960" cy="292320"/>
          </a:xfrm>
          <a:prstGeom prst="rect">
            <a:avLst/>
          </a:prstGeom>
          <a:ln>
            <a:noFill/>
          </a:ln>
        </p:spPr>
      </p:pic>
      <p:pic>
        <p:nvPicPr>
          <p:cNvPr id="124" name="Picture 4_3"/>
          <p:cNvPicPr/>
          <p:nvPr/>
        </p:nvPicPr>
        <p:blipFill>
          <a:blip r:embed="rId3"/>
          <a:stretch/>
        </p:blipFill>
        <p:spPr>
          <a:xfrm>
            <a:off x="97200" y="6408000"/>
            <a:ext cx="846720" cy="431640"/>
          </a:xfrm>
          <a:prstGeom prst="rect">
            <a:avLst/>
          </a:pr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FBB488-C849-41EA-B9B2-2E14774E26EB}"/>
              </a:ext>
            </a:extLst>
          </p:cNvPr>
          <p:cNvSpPr txBox="1"/>
          <p:nvPr/>
        </p:nvSpPr>
        <p:spPr>
          <a:xfrm>
            <a:off x="433800" y="893727"/>
            <a:ext cx="511159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09160">
              <a:buClr>
                <a:srgbClr val="000000"/>
              </a:buClr>
              <a:buFont typeface="Wingdings" charset="2"/>
              <a:buChar char=""/>
            </a:pPr>
            <a:r>
              <a:rPr lang="en-US" sz="1800" strike="noStrike" spc="-1" dirty="0">
                <a:latin typeface="arial"/>
                <a:ea typeface="DejaVu Sans"/>
              </a:rPr>
              <a:t>3 different poloidal resolutions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taken into account : 60x36, 120x36, 240x36</a:t>
            </a:r>
            <a:endParaRPr lang="en-US" sz="1800" b="0" strike="noStrike" spc="-1" dirty="0">
              <a:latin typeface="Arial"/>
            </a:endParaRPr>
          </a:p>
          <a:p>
            <a:pPr marL="6840">
              <a:lnSpc>
                <a:spcPct val="100000"/>
              </a:lnSpc>
              <a:buClr>
                <a:srgbClr val="000000"/>
              </a:buClr>
            </a:pPr>
            <a:endParaRPr lang="it-IT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lang="it-IT" sz="1800" b="0" strike="noStrike" spc="-1" baseline="-33000" dirty="0">
                <a:solidFill>
                  <a:srgbClr val="000000"/>
                </a:solidFill>
                <a:latin typeface="arial"/>
                <a:ea typeface="DejaVu Sans"/>
              </a:rPr>
              <a:t>SOL 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~ 6MW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lang="it-IT" sz="1800" b="0" strike="noStrike" spc="-1" baseline="-33000" dirty="0" err="1">
                <a:solidFill>
                  <a:srgbClr val="000000"/>
                </a:solidFill>
                <a:latin typeface="arial"/>
                <a:ea typeface="DejaVu Sans"/>
              </a:rPr>
              <a:t>e,sep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~ 2e19 m</a:t>
            </a:r>
            <a:r>
              <a:rPr lang="it-IT" sz="1800" b="0" strike="noStrike" spc="-1" baseline="33000" dirty="0">
                <a:solidFill>
                  <a:srgbClr val="000000"/>
                </a:solidFill>
                <a:latin typeface="arial"/>
                <a:ea typeface="DejaVu Sans"/>
              </a:rPr>
              <a:t>-3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marL="6840">
              <a:lnSpc>
                <a:spcPct val="100000"/>
              </a:lnSpc>
              <a:buClr>
                <a:srgbClr val="000000"/>
              </a:buClr>
            </a:pPr>
            <a:endParaRPr lang="en-GB" sz="1800" b="0" strike="noStrike" spc="-1" dirty="0">
              <a:latin typeface="Arial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Increase in the computational time (more than linearly) by increasing poloidal resolution</a:t>
            </a:r>
          </a:p>
          <a:p>
            <a:pPr marL="6840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Assessment</a:t>
            </a:r>
            <a:r>
              <a:rPr lang="it-IT" spc="-1" dirty="0">
                <a:solidFill>
                  <a:srgbClr val="000000"/>
                </a:solidFill>
                <a:latin typeface="arial"/>
              </a:rPr>
              <a:t> of 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discretization</a:t>
            </a:r>
            <a:r>
              <a:rPr lang="it-IT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error</a:t>
            </a:r>
            <a:r>
              <a:rPr lang="it-IT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pc="-1" dirty="0">
                <a:solidFill>
                  <a:srgbClr val="000000"/>
                </a:solidFill>
                <a:latin typeface="arial"/>
              </a:rPr>
              <a:t>ε</a:t>
            </a:r>
            <a:r>
              <a:rPr lang="it-IT" spc="-1" baseline="-25000" dirty="0">
                <a:solidFill>
                  <a:srgbClr val="000000"/>
                </a:solidFill>
                <a:latin typeface="arial"/>
              </a:rPr>
              <a:t>discr</a:t>
            </a:r>
            <a:r>
              <a:rPr lang="it-IT" spc="-1" dirty="0">
                <a:solidFill>
                  <a:srgbClr val="000000"/>
                </a:solidFill>
                <a:latin typeface="arial"/>
              </a:rPr>
              <a:t> [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K.Ghoos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et al 2019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Nucl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. Fusion</a:t>
            </a:r>
            <a:r>
              <a:rPr lang="it-IT" spc="-1" dirty="0">
                <a:solidFill>
                  <a:srgbClr val="000000"/>
                </a:solidFill>
                <a:latin typeface="arial"/>
              </a:rPr>
              <a:t>]</a:t>
            </a: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it-IT" spc="-1" dirty="0">
              <a:solidFill>
                <a:srgbClr val="000000"/>
              </a:solidFill>
              <a:latin typeface="arial"/>
            </a:endParaRPr>
          </a:p>
          <a:p>
            <a:pPr marL="216000" indent="-209160"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Assessment of the poloidal resolution to gradient ratio: </a:t>
            </a:r>
            <a:r>
              <a:rPr lang="el-GR" sz="1800" b="0" strike="noStrike" spc="-1" dirty="0">
                <a:solidFill>
                  <a:srgbClr val="000000"/>
                </a:solidFill>
                <a:latin typeface="arial"/>
              </a:rPr>
              <a:t>λ</a:t>
            </a:r>
            <a:r>
              <a:rPr lang="az-Cyrl-AZ" sz="1800" b="0" strike="noStrike" spc="-1" baseline="-25000" dirty="0">
                <a:solidFill>
                  <a:srgbClr val="000000"/>
                </a:solidFill>
                <a:latin typeface="arial"/>
              </a:rPr>
              <a:t>Ф</a:t>
            </a:r>
            <a:r>
              <a:rPr lang="az-Cyrl-AZ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</a:rPr>
              <a:t>/ </a:t>
            </a:r>
            <a:r>
              <a:rPr lang="el-GR" sz="1800" b="0" strike="noStrike" spc="-1" dirty="0">
                <a:solidFill>
                  <a:srgbClr val="000000"/>
                </a:solidFill>
                <a:latin typeface="arial"/>
              </a:rPr>
              <a:t>Δ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x,</a:t>
            </a:r>
            <a:r>
              <a:rPr lang="az-Cyrl-AZ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800" b="0" strike="noStrike" spc="-1" dirty="0">
                <a:solidFill>
                  <a:srgbClr val="000000"/>
                </a:solidFill>
                <a:latin typeface="arial"/>
              </a:rPr>
              <a:t>λ</a:t>
            </a:r>
            <a:r>
              <a:rPr lang="az-Cyrl-AZ" sz="1800" b="0" strike="noStrike" spc="-1" baseline="-25000" dirty="0">
                <a:solidFill>
                  <a:srgbClr val="000000"/>
                </a:solidFill>
                <a:latin typeface="arial"/>
              </a:rPr>
              <a:t>Ф</a:t>
            </a:r>
            <a:r>
              <a:rPr lang="az-Cyrl-AZ" sz="1800" b="0" strike="noStrike" spc="-1" dirty="0">
                <a:solidFill>
                  <a:srgbClr val="000000"/>
                </a:solidFill>
                <a:latin typeface="arial"/>
              </a:rPr>
              <a:t> = |Ф/▽Ф|</a:t>
            </a: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it-IT" spc="-1" dirty="0">
              <a:solidFill>
                <a:srgbClr val="000000"/>
              </a:solidFill>
              <a:latin typeface="arial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it-IT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09160">
              <a:buClr>
                <a:srgbClr val="000000"/>
              </a:buClr>
              <a:buFont typeface="Wingdings" charset="2"/>
              <a:buChar char=""/>
            </a:pPr>
            <a:r>
              <a:rPr lang="en-US" b="1" spc="-1" dirty="0">
                <a:solidFill>
                  <a:srgbClr val="FF0000"/>
                </a:solidFill>
                <a:latin typeface="Arial"/>
              </a:rPr>
              <a:t>T</a:t>
            </a:r>
            <a:r>
              <a:rPr lang="en-US" sz="1800" b="1" strike="noStrike" spc="-1" dirty="0">
                <a:solidFill>
                  <a:srgbClr val="FF0000"/>
                </a:solidFill>
                <a:latin typeface="Arial"/>
              </a:rPr>
              <a:t>rade-off</a:t>
            </a:r>
            <a:r>
              <a:rPr lang="en-US" sz="1800" b="0" strike="noStrike" spc="-1" dirty="0">
                <a:latin typeface="Arial"/>
              </a:rPr>
              <a:t> between the accuracy of the solution and the computational time</a:t>
            </a:r>
          </a:p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en-GB" sz="1800" b="0" strike="noStrike" spc="-1" dirty="0">
                <a:latin typeface="Arial"/>
              </a:rPr>
              <a:t>	</a:t>
            </a:r>
          </a:p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en-GB" spc="-1" dirty="0">
                <a:latin typeface="Arial"/>
              </a:rPr>
              <a:t>	</a:t>
            </a:r>
            <a:r>
              <a:rPr lang="en-GB" sz="1800" b="1" strike="noStrike" spc="-1" dirty="0">
                <a:solidFill>
                  <a:srgbClr val="FF0000"/>
                </a:solidFill>
                <a:latin typeface="Arial"/>
              </a:rPr>
              <a:t>120x36 grid resolution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A6D5E5A0-E1C8-4AB1-9F37-4886C35B9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13411"/>
              </p:ext>
            </p:extLst>
          </p:nvPr>
        </p:nvGraphicFramePr>
        <p:xfrm>
          <a:off x="4840034" y="4725801"/>
          <a:ext cx="4156366" cy="145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98">
                  <a:extLst>
                    <a:ext uri="{9D8B030D-6E8A-4147-A177-3AD203B41FA5}">
                      <a16:colId xmlns:a16="http://schemas.microsoft.com/office/drawing/2014/main" val="591882615"/>
                    </a:ext>
                  </a:extLst>
                </a:gridCol>
                <a:gridCol w="581773">
                  <a:extLst>
                    <a:ext uri="{9D8B030D-6E8A-4147-A177-3AD203B41FA5}">
                      <a16:colId xmlns:a16="http://schemas.microsoft.com/office/drawing/2014/main" val="2351696133"/>
                    </a:ext>
                  </a:extLst>
                </a:gridCol>
                <a:gridCol w="563482">
                  <a:extLst>
                    <a:ext uri="{9D8B030D-6E8A-4147-A177-3AD203B41FA5}">
                      <a16:colId xmlns:a16="http://schemas.microsoft.com/office/drawing/2014/main" val="378557522"/>
                    </a:ext>
                  </a:extLst>
                </a:gridCol>
                <a:gridCol w="578591">
                  <a:extLst>
                    <a:ext uri="{9D8B030D-6E8A-4147-A177-3AD203B41FA5}">
                      <a16:colId xmlns:a16="http://schemas.microsoft.com/office/drawing/2014/main" val="4094856392"/>
                    </a:ext>
                  </a:extLst>
                </a:gridCol>
                <a:gridCol w="596216">
                  <a:extLst>
                    <a:ext uri="{9D8B030D-6E8A-4147-A177-3AD203B41FA5}">
                      <a16:colId xmlns:a16="http://schemas.microsoft.com/office/drawing/2014/main" val="2305515333"/>
                    </a:ext>
                  </a:extLst>
                </a:gridCol>
                <a:gridCol w="587403">
                  <a:extLst>
                    <a:ext uri="{9D8B030D-6E8A-4147-A177-3AD203B41FA5}">
                      <a16:colId xmlns:a16="http://schemas.microsoft.com/office/drawing/2014/main" val="2565271987"/>
                    </a:ext>
                  </a:extLst>
                </a:gridCol>
                <a:gridCol w="587403">
                  <a:extLst>
                    <a:ext uri="{9D8B030D-6E8A-4147-A177-3AD203B41FA5}">
                      <a16:colId xmlns:a16="http://schemas.microsoft.com/office/drawing/2014/main" val="3074130628"/>
                    </a:ext>
                  </a:extLst>
                </a:gridCol>
              </a:tblGrid>
              <a:tr h="486294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Fluid neutral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Fluid neutral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EIRENE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EI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EIRENE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32879"/>
                  </a:ext>
                </a:extLst>
              </a:tr>
              <a:tr h="486294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Coarse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Ref.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Fine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Coarse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Ref.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Fine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21874"/>
                  </a:ext>
                </a:extLst>
              </a:tr>
              <a:tr h="486294">
                <a:tc>
                  <a:txBody>
                    <a:bodyPr/>
                    <a:lstStyle/>
                    <a:p>
                      <a:r>
                        <a:rPr lang="el-GR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ε</a:t>
                      </a:r>
                      <a:r>
                        <a:rPr lang="en-US" sz="700" b="0" i="0" dirty="0" err="1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discr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(%)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51.8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32.8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20.7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56.8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38.7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DejaVuSans"/>
                        </a:rPr>
                        <a:t>26.8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59195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FE003239-BDD8-3E97-DAC1-10E445240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660" y="811480"/>
            <a:ext cx="2156746" cy="374532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FD89014-8094-BBB2-1588-3670CBB62BB3}"/>
              </a:ext>
            </a:extLst>
          </p:cNvPr>
          <p:cNvSpPr/>
          <p:nvPr/>
        </p:nvSpPr>
        <p:spPr>
          <a:xfrm>
            <a:off x="1337187" y="5761703"/>
            <a:ext cx="2625213" cy="48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6EA1761F-5055-880D-97ED-BDAD8342D953}"/>
              </a:ext>
            </a:extLst>
          </p:cNvPr>
          <p:cNvSpPr/>
          <p:nvPr/>
        </p:nvSpPr>
        <p:spPr>
          <a:xfrm>
            <a:off x="3116826" y="6499799"/>
            <a:ext cx="58795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G. Rubino | WPSA </a:t>
            </a:r>
            <a:r>
              <a:rPr lang="it-IT" sz="1200" spc="-1" dirty="0">
                <a:solidFill>
                  <a:srgbClr val="808080"/>
                </a:solidFill>
                <a:latin typeface="Arial"/>
                <a:ea typeface="DejaVu Sans"/>
              </a:rPr>
              <a:t>General Planning Meeting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| 09 </a:t>
            </a:r>
            <a:r>
              <a:rPr lang="en-US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September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2022 | Budapest | Pag. 4</a:t>
            </a:r>
            <a:endParaRPr lang="en-GB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 122"/>
          <p:cNvPicPr/>
          <p:nvPr/>
        </p:nvPicPr>
        <p:blipFill>
          <a:blip r:embed="rId2"/>
          <a:stretch/>
        </p:blipFill>
        <p:spPr>
          <a:xfrm>
            <a:off x="1104840" y="6468480"/>
            <a:ext cx="903960" cy="292320"/>
          </a:xfrm>
          <a:prstGeom prst="rect">
            <a:avLst/>
          </a:prstGeom>
          <a:ln>
            <a:noFill/>
          </a:ln>
        </p:spPr>
      </p:pic>
      <p:pic>
        <p:nvPicPr>
          <p:cNvPr id="124" name="Picture 4_3"/>
          <p:cNvPicPr/>
          <p:nvPr/>
        </p:nvPicPr>
        <p:blipFill>
          <a:blip r:embed="rId3"/>
          <a:stretch/>
        </p:blipFill>
        <p:spPr>
          <a:xfrm>
            <a:off x="97200" y="6408000"/>
            <a:ext cx="846720" cy="431640"/>
          </a:xfrm>
          <a:prstGeom prst="rect">
            <a:avLst/>
          </a:pr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FBB488-C849-41EA-B9B2-2E14774E26EB}"/>
              </a:ext>
            </a:extLst>
          </p:cNvPr>
          <p:cNvSpPr txBox="1"/>
          <p:nvPr/>
        </p:nvSpPr>
        <p:spPr>
          <a:xfrm>
            <a:off x="268514" y="854211"/>
            <a:ext cx="838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Same mesh in both codes (mesh c</a:t>
            </a:r>
            <a:r>
              <a:rPr lang="en-US" spc="-1">
                <a:solidFill>
                  <a:srgbClr val="000000"/>
                </a:solidFill>
                <a:latin typeface="arial"/>
              </a:rPr>
              <a:t>onvertor developed by Shohei-san)</a:t>
            </a: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>
                <a:solidFill>
                  <a:srgbClr val="000000"/>
                </a:solidFill>
                <a:latin typeface="arial"/>
              </a:rPr>
              <a:t>Boundary conditions and inputs set as close as possible</a:t>
            </a: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>
                <a:solidFill>
                  <a:srgbClr val="000000"/>
                </a:solidFill>
                <a:latin typeface="arial"/>
              </a:rPr>
              <a:t>No drifts, flat transport coefficients, no SOL currents</a:t>
            </a: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en-US" spc="-1">
              <a:solidFill>
                <a:srgbClr val="000000"/>
              </a:solidFill>
              <a:latin typeface="arial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>
                <a:solidFill>
                  <a:srgbClr val="000000"/>
                </a:solidFill>
                <a:latin typeface="arial"/>
              </a:rPr>
              <a:t>Very similar profiles both  at midplane and target</a:t>
            </a: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en-US" spc="-1">
              <a:solidFill>
                <a:srgbClr val="000000"/>
              </a:solidFill>
              <a:latin typeface="arial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en-US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F2653846-8A66-4084-8352-D5C42557C452}"/>
              </a:ext>
            </a:extLst>
          </p:cNvPr>
          <p:cNvSpPr/>
          <p:nvPr/>
        </p:nvSpPr>
        <p:spPr>
          <a:xfrm>
            <a:off x="467640" y="116640"/>
            <a:ext cx="753336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Partially detached pure D plasma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EBCD4D25-841E-07AC-C3DC-0709B1AE9CDE}"/>
              </a:ext>
            </a:extLst>
          </p:cNvPr>
          <p:cNvSpPr/>
          <p:nvPr/>
        </p:nvSpPr>
        <p:spPr>
          <a:xfrm>
            <a:off x="3116826" y="6499799"/>
            <a:ext cx="58795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G. Rubino | WPSA </a:t>
            </a:r>
            <a:r>
              <a:rPr lang="it-IT" sz="1200" spc="-1" dirty="0">
                <a:solidFill>
                  <a:srgbClr val="808080"/>
                </a:solidFill>
                <a:latin typeface="Arial"/>
                <a:ea typeface="DejaVu Sans"/>
              </a:rPr>
              <a:t>General Planning Meeting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| 09 </a:t>
            </a:r>
            <a:r>
              <a:rPr lang="en-US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September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2022 | Budapest | Pag. 5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03E76A-54BE-302D-3EA7-F767055B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3" y="2630641"/>
            <a:ext cx="2765283" cy="163655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B17E11-9DF0-87AA-CC65-03D544ACC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13" y="4426537"/>
            <a:ext cx="2765283" cy="15772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6016374-E12F-FC4B-556B-159946F1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826" y="2603869"/>
            <a:ext cx="2765282" cy="165026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FC08F8-53D9-EF12-0610-4784EB39C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138" y="2614421"/>
            <a:ext cx="2765282" cy="16291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85E8478-2411-E964-68A4-0FEF8D5ED5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826" y="4437456"/>
            <a:ext cx="2765282" cy="162842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C729219-C3DE-72E2-1379-3C35118B9D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138" y="4431461"/>
            <a:ext cx="2765282" cy="163549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72DCFB-4745-FEFF-FF90-5B41B7F0371B}"/>
              </a:ext>
            </a:extLst>
          </p:cNvPr>
          <p:cNvSpPr txBox="1"/>
          <p:nvPr/>
        </p:nvSpPr>
        <p:spPr>
          <a:xfrm>
            <a:off x="7145261" y="6083085"/>
            <a:ext cx="1711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sz="1200" spc="-1" dirty="0">
                <a:solidFill>
                  <a:srgbClr val="000000"/>
                </a:solidFill>
                <a:latin typeface="arial"/>
              </a:rPr>
              <a:t>Thanks to Shohei-san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616747-93BA-F523-B620-CCDDF3BCDE53}"/>
              </a:ext>
            </a:extLst>
          </p:cNvPr>
          <p:cNvSpPr txBox="1"/>
          <p:nvPr/>
        </p:nvSpPr>
        <p:spPr>
          <a:xfrm>
            <a:off x="795415" y="2334868"/>
            <a:ext cx="22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b="1" spc="-1" dirty="0">
                <a:solidFill>
                  <a:srgbClr val="000000"/>
                </a:solidFill>
                <a:latin typeface="arial"/>
              </a:rPr>
              <a:t>Outer </a:t>
            </a:r>
            <a:r>
              <a:rPr lang="en-US" b="1" spc="-1" dirty="0">
                <a:solidFill>
                  <a:srgbClr val="000000"/>
                </a:solidFill>
                <a:latin typeface="arial"/>
              </a:rPr>
              <a:t>midplane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E58D76-8CD9-6E06-5DDE-6C93E464415B}"/>
              </a:ext>
            </a:extLst>
          </p:cNvPr>
          <p:cNvSpPr txBox="1"/>
          <p:nvPr/>
        </p:nvSpPr>
        <p:spPr>
          <a:xfrm>
            <a:off x="3603038" y="2286588"/>
            <a:ext cx="22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b="1" spc="-1" dirty="0">
                <a:solidFill>
                  <a:srgbClr val="000000"/>
                </a:solidFill>
                <a:latin typeface="arial"/>
              </a:rPr>
              <a:t>Inner target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7256D28-06E9-E6E3-71F4-F3FD96CDEEFF}"/>
              </a:ext>
            </a:extLst>
          </p:cNvPr>
          <p:cNvSpPr txBox="1"/>
          <p:nvPr/>
        </p:nvSpPr>
        <p:spPr>
          <a:xfrm>
            <a:off x="6618358" y="2296424"/>
            <a:ext cx="22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b="1" spc="-1" dirty="0">
                <a:solidFill>
                  <a:srgbClr val="000000"/>
                </a:solidFill>
                <a:latin typeface="arial"/>
              </a:rPr>
              <a:t>Outer target</a:t>
            </a:r>
          </a:p>
        </p:txBody>
      </p:sp>
    </p:spTree>
    <p:extLst>
      <p:ext uri="{BB962C8B-B14F-4D97-AF65-F5344CB8AC3E}">
        <p14:creationId xmlns:p14="http://schemas.microsoft.com/office/powerpoint/2010/main" val="56453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 122"/>
          <p:cNvPicPr/>
          <p:nvPr/>
        </p:nvPicPr>
        <p:blipFill>
          <a:blip r:embed="rId2"/>
          <a:stretch/>
        </p:blipFill>
        <p:spPr>
          <a:xfrm>
            <a:off x="1104840" y="6468480"/>
            <a:ext cx="903960" cy="292320"/>
          </a:xfrm>
          <a:prstGeom prst="rect">
            <a:avLst/>
          </a:prstGeom>
          <a:ln>
            <a:noFill/>
          </a:ln>
        </p:spPr>
      </p:pic>
      <p:pic>
        <p:nvPicPr>
          <p:cNvPr id="124" name="Picture 4_3"/>
          <p:cNvPicPr/>
          <p:nvPr/>
        </p:nvPicPr>
        <p:blipFill>
          <a:blip r:embed="rId3"/>
          <a:stretch/>
        </p:blipFill>
        <p:spPr>
          <a:xfrm>
            <a:off x="97200" y="6408000"/>
            <a:ext cx="846720" cy="431640"/>
          </a:xfrm>
          <a:prstGeom prst="rect">
            <a:avLst/>
          </a:pr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FBB488-C849-41EA-B9B2-2E14774E26EB}"/>
              </a:ext>
            </a:extLst>
          </p:cNvPr>
          <p:cNvSpPr txBox="1"/>
          <p:nvPr/>
        </p:nvSpPr>
        <p:spPr>
          <a:xfrm>
            <a:off x="268514" y="854211"/>
            <a:ext cx="838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>
                <a:solidFill>
                  <a:srgbClr val="000000"/>
                </a:solidFill>
                <a:latin typeface="arial"/>
              </a:rPr>
              <a:t>Different upstream mesh width: </a:t>
            </a:r>
            <a:r>
              <a:rPr lang="en-US" b="1" spc="-1">
                <a:solidFill>
                  <a:srgbClr val="000000"/>
                </a:solidFill>
                <a:latin typeface="arial"/>
              </a:rPr>
              <a:t>need to check the mesh cut level</a:t>
            </a: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>
                <a:solidFill>
                  <a:srgbClr val="000000"/>
                </a:solidFill>
                <a:latin typeface="arial"/>
              </a:rPr>
              <a:t>Different upstream profile (n</a:t>
            </a:r>
            <a:r>
              <a:rPr lang="en-US" spc="-1" baseline="-25000">
                <a:solidFill>
                  <a:srgbClr val="000000"/>
                </a:solidFill>
                <a:latin typeface="arial"/>
              </a:rPr>
              <a:t>e,omp</a:t>
            </a:r>
            <a:r>
              <a:rPr lang="en-US" spc="-1">
                <a:solidFill>
                  <a:srgbClr val="000000"/>
                </a:solidFill>
                <a:latin typeface="arial"/>
              </a:rPr>
              <a:t> and T</a:t>
            </a:r>
            <a:r>
              <a:rPr lang="en-US" spc="-1" baseline="-25000">
                <a:solidFill>
                  <a:srgbClr val="000000"/>
                </a:solidFill>
                <a:latin typeface="arial"/>
              </a:rPr>
              <a:t>e,core</a:t>
            </a:r>
            <a:r>
              <a:rPr lang="en-US" spc="-1">
                <a:solidFill>
                  <a:srgbClr val="000000"/>
                </a:solidFill>
                <a:latin typeface="arial"/>
              </a:rPr>
              <a:t> )</a:t>
            </a:r>
            <a:r>
              <a:rPr lang="en-US" spc="-1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en-US" b="1" spc="-1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get same profiles </a:t>
            </a:r>
            <a:r>
              <a:rPr lang="en-US" spc="-1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for a better target comparison</a:t>
            </a: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Te differences are more pronouced  need to exclude the influece of the upstream conditions </a:t>
            </a:r>
            <a:endParaRPr lang="en-US" spc="-1">
              <a:solidFill>
                <a:srgbClr val="000000"/>
              </a:solidFill>
              <a:latin typeface="arial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en-US" spc="-1">
              <a:solidFill>
                <a:srgbClr val="000000"/>
              </a:solidFill>
              <a:latin typeface="arial"/>
            </a:endParaRPr>
          </a:p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endParaRPr lang="en-US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F2653846-8A66-4084-8352-D5C42557C452}"/>
              </a:ext>
            </a:extLst>
          </p:cNvPr>
          <p:cNvSpPr/>
          <p:nvPr/>
        </p:nvSpPr>
        <p:spPr>
          <a:xfrm>
            <a:off x="467640" y="116640"/>
            <a:ext cx="753336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it-IT" sz="3200" b="1" strike="noStrike" spc="-1" dirty="0">
                <a:solidFill>
                  <a:srgbClr val="000000"/>
                </a:solidFill>
                <a:latin typeface="Arial"/>
              </a:rPr>
              <a:t>Attached pure D plasma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EBCD4D25-841E-07AC-C3DC-0709B1AE9CDE}"/>
              </a:ext>
            </a:extLst>
          </p:cNvPr>
          <p:cNvSpPr/>
          <p:nvPr/>
        </p:nvSpPr>
        <p:spPr>
          <a:xfrm>
            <a:off x="3116826" y="6499799"/>
            <a:ext cx="58795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G. Rubino | WPSA </a:t>
            </a:r>
            <a:r>
              <a:rPr lang="it-IT" sz="1200" spc="-1" dirty="0">
                <a:solidFill>
                  <a:srgbClr val="808080"/>
                </a:solidFill>
                <a:latin typeface="Arial"/>
                <a:ea typeface="DejaVu Sans"/>
              </a:rPr>
              <a:t>General Planning Meeting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| 09 </a:t>
            </a:r>
            <a:r>
              <a:rPr lang="en-US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September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2022 | Budapest | Pag. 6</a:t>
            </a:r>
            <a:endParaRPr lang="en-GB" sz="1200" b="0" strike="noStrike" spc="-1" dirty="0"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03E76A-54BE-302D-3EA7-F767055BA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513" y="2634758"/>
            <a:ext cx="2765283" cy="16283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B17E11-9DF0-87AA-CC65-03D544ACC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97" y="4426537"/>
            <a:ext cx="2662915" cy="15772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6016374-E12F-FC4B-556B-159946F1E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826" y="2615105"/>
            <a:ext cx="2765282" cy="162779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FC08F8-53D9-EF12-0610-4784EB39C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138" y="2615629"/>
            <a:ext cx="2765282" cy="162674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85E8478-2411-E964-68A4-0FEF8D5ED5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826" y="4437664"/>
            <a:ext cx="2765282" cy="16280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C729219-C3DE-72E2-1379-3C35118B9D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138" y="4433210"/>
            <a:ext cx="2765282" cy="163199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72DCFB-4745-FEFF-FF90-5B41B7F0371B}"/>
              </a:ext>
            </a:extLst>
          </p:cNvPr>
          <p:cNvSpPr txBox="1"/>
          <p:nvPr/>
        </p:nvSpPr>
        <p:spPr>
          <a:xfrm>
            <a:off x="7145261" y="6083085"/>
            <a:ext cx="1711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sz="1200" spc="-1" dirty="0">
                <a:solidFill>
                  <a:srgbClr val="000000"/>
                </a:solidFill>
                <a:latin typeface="arial"/>
              </a:rPr>
              <a:t>Thanks to Shohei-san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616747-93BA-F523-B620-CCDDF3BCDE53}"/>
              </a:ext>
            </a:extLst>
          </p:cNvPr>
          <p:cNvSpPr txBox="1"/>
          <p:nvPr/>
        </p:nvSpPr>
        <p:spPr>
          <a:xfrm>
            <a:off x="795415" y="2334868"/>
            <a:ext cx="22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b="1" spc="-1" dirty="0">
                <a:solidFill>
                  <a:srgbClr val="000000"/>
                </a:solidFill>
                <a:latin typeface="arial"/>
              </a:rPr>
              <a:t>Outer </a:t>
            </a:r>
            <a:r>
              <a:rPr lang="en-US" b="1" spc="-1" dirty="0">
                <a:solidFill>
                  <a:srgbClr val="000000"/>
                </a:solidFill>
                <a:latin typeface="arial"/>
              </a:rPr>
              <a:t>midplane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E58D76-8CD9-6E06-5DDE-6C93E464415B}"/>
              </a:ext>
            </a:extLst>
          </p:cNvPr>
          <p:cNvSpPr txBox="1"/>
          <p:nvPr/>
        </p:nvSpPr>
        <p:spPr>
          <a:xfrm>
            <a:off x="3603038" y="2286588"/>
            <a:ext cx="22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b="1" spc="-1" dirty="0">
                <a:solidFill>
                  <a:srgbClr val="000000"/>
                </a:solidFill>
                <a:latin typeface="arial"/>
              </a:rPr>
              <a:t>Inner target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7256D28-06E9-E6E3-71F4-F3FD96CDEEFF}"/>
              </a:ext>
            </a:extLst>
          </p:cNvPr>
          <p:cNvSpPr txBox="1"/>
          <p:nvPr/>
        </p:nvSpPr>
        <p:spPr>
          <a:xfrm>
            <a:off x="6618358" y="2296424"/>
            <a:ext cx="2238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0">
              <a:lnSpc>
                <a:spcPct val="100000"/>
              </a:lnSpc>
              <a:buClr>
                <a:srgbClr val="000000"/>
              </a:buClr>
            </a:pPr>
            <a:r>
              <a:rPr lang="it-IT" b="1" spc="-1" dirty="0">
                <a:solidFill>
                  <a:srgbClr val="000000"/>
                </a:solidFill>
                <a:latin typeface="arial"/>
              </a:rPr>
              <a:t>Outer target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CDA597F-2502-8398-ED69-0A1D42D05713}"/>
              </a:ext>
            </a:extLst>
          </p:cNvPr>
          <p:cNvSpPr/>
          <p:nvPr/>
        </p:nvSpPr>
        <p:spPr>
          <a:xfrm>
            <a:off x="2123768" y="2704200"/>
            <a:ext cx="521109" cy="599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7D405CC-544E-4DBB-E499-CE4C3C496668}"/>
              </a:ext>
            </a:extLst>
          </p:cNvPr>
          <p:cNvSpPr/>
          <p:nvPr/>
        </p:nvSpPr>
        <p:spPr>
          <a:xfrm>
            <a:off x="619432" y="4436382"/>
            <a:ext cx="776749" cy="599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magine 122"/>
          <p:cNvPicPr/>
          <p:nvPr/>
        </p:nvPicPr>
        <p:blipFill>
          <a:blip r:embed="rId2"/>
          <a:stretch/>
        </p:blipFill>
        <p:spPr>
          <a:xfrm>
            <a:off x="1104840" y="6468480"/>
            <a:ext cx="903960" cy="292320"/>
          </a:xfrm>
          <a:prstGeom prst="rect">
            <a:avLst/>
          </a:prstGeom>
          <a:ln>
            <a:noFill/>
          </a:ln>
        </p:spPr>
      </p:pic>
      <p:pic>
        <p:nvPicPr>
          <p:cNvPr id="124" name="Picture 4_3"/>
          <p:cNvPicPr/>
          <p:nvPr/>
        </p:nvPicPr>
        <p:blipFill>
          <a:blip r:embed="rId3"/>
          <a:stretch/>
        </p:blipFill>
        <p:spPr>
          <a:xfrm>
            <a:off x="97200" y="6408000"/>
            <a:ext cx="846720" cy="431640"/>
          </a:xfrm>
          <a:prstGeom prst="rect">
            <a:avLst/>
          </a:prstGeom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FBB488-C849-41EA-B9B2-2E14774E26EB}"/>
              </a:ext>
            </a:extLst>
          </p:cNvPr>
          <p:cNvSpPr txBox="1"/>
          <p:nvPr/>
        </p:nvSpPr>
        <p:spPr>
          <a:xfrm>
            <a:off x="520560" y="991509"/>
            <a:ext cx="82816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Pure D comparison in attached conditions:</a:t>
            </a:r>
          </a:p>
          <a:p>
            <a:pPr marL="749790" lvl="1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Get the same upstream conditions </a:t>
            </a:r>
            <a:r>
              <a:rPr lang="en-US" spc="-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use the same core temperature boundary condition (ion end electron fluxes)</a:t>
            </a:r>
          </a:p>
          <a:p>
            <a:pPr marL="749790" lvl="1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Check the external D puffing rate  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marL="749790" lvl="1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Make energy balance and analysis of the different terms in the equations</a:t>
            </a:r>
          </a:p>
          <a:p>
            <a:pPr marL="749790" lvl="1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Strong differences are observed in case of parallel SOL current (Current continuity equation is solved) </a:t>
            </a:r>
            <a:r>
              <a:rPr lang="en-US" spc="-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Investigations are ongoing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marL="6840">
              <a:lnSpc>
                <a:spcPct val="100000"/>
              </a:lnSpc>
              <a:buClr>
                <a:srgbClr val="000000"/>
              </a:buClr>
            </a:pPr>
            <a:endParaRPr lang="it-IT" spc="-1" dirty="0">
              <a:solidFill>
                <a:srgbClr val="000000"/>
              </a:solidFill>
              <a:latin typeface="arial"/>
            </a:endParaRPr>
          </a:p>
          <a:p>
            <a:pPr marL="216000" indent="-209160">
              <a:buClr>
                <a:srgbClr val="000000"/>
              </a:buClr>
              <a:buFont typeface="Wingdings" charset="2"/>
              <a:buChar char=""/>
            </a:pPr>
            <a:r>
              <a:rPr lang="it-IT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 + intrinsic C </a:t>
            </a:r>
            <a:endParaRPr lang="en-GB" sz="1800" b="0" strike="noStrike" spc="-1" dirty="0">
              <a:latin typeface="Arial"/>
            </a:endParaRPr>
          </a:p>
          <a:p>
            <a:pPr marL="749790" lvl="1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Definition and verification of the setup ongoing:</a:t>
            </a:r>
          </a:p>
          <a:p>
            <a:pPr marL="1206990" lvl="2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it-IT" spc="-1" dirty="0" err="1">
                <a:solidFill>
                  <a:srgbClr val="000000"/>
                </a:solidFill>
                <a:latin typeface="arial"/>
              </a:rPr>
              <a:t>Y</a:t>
            </a:r>
            <a:r>
              <a:rPr lang="it-IT" spc="-1" baseline="-25000" dirty="0" err="1">
                <a:solidFill>
                  <a:srgbClr val="000000"/>
                </a:solidFill>
                <a:latin typeface="arial"/>
              </a:rPr>
              <a:t>chem</a:t>
            </a:r>
            <a:r>
              <a:rPr lang="it-IT" spc="-1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and </a:t>
            </a:r>
            <a:r>
              <a:rPr lang="it-IT" spc="-1" dirty="0" err="1">
                <a:solidFill>
                  <a:srgbClr val="000000"/>
                </a:solidFill>
                <a:latin typeface="arial"/>
              </a:rPr>
              <a:t>Y</a:t>
            </a:r>
            <a:r>
              <a:rPr lang="it-IT" spc="-1" baseline="-25000" dirty="0" err="1">
                <a:solidFill>
                  <a:srgbClr val="000000"/>
                </a:solidFill>
                <a:latin typeface="arial"/>
              </a:rPr>
              <a:t>phys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? Turn off physical sputtering?</a:t>
            </a:r>
          </a:p>
          <a:p>
            <a:pPr marL="1206990" lvl="2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Define wall properties, i.e. wall material </a:t>
            </a:r>
            <a:r>
              <a:rPr lang="en-US" spc="-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C+SS+Cu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(problem of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Ar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on Cu reflection data) as suggested by Nakano-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san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206990" lvl="2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First assessment of C vs C+SS wall definition shows negligible differences </a:t>
            </a:r>
          </a:p>
          <a:p>
            <a:pPr marL="749790" lvl="1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Simulations are ongoing</a:t>
            </a:r>
          </a:p>
          <a:p>
            <a:pPr marL="464040" lvl="1">
              <a:buClr>
                <a:srgbClr val="000000"/>
              </a:buClr>
            </a:pPr>
            <a:endParaRPr lang="it-IT" spc="-1" dirty="0">
              <a:solidFill>
                <a:srgbClr val="000000"/>
              </a:solidFill>
              <a:latin typeface="arial"/>
            </a:endParaRPr>
          </a:p>
          <a:p>
            <a:pPr marL="292590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Future</a:t>
            </a:r>
            <a:r>
              <a:rPr lang="it-IT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Plans</a:t>
            </a:r>
          </a:p>
          <a:p>
            <a:pPr marL="749790" lvl="1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Setup impurity seeded cases (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Ar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) in collaboration with QST team</a:t>
            </a:r>
          </a:p>
          <a:p>
            <a:pPr marL="6840">
              <a:lnSpc>
                <a:spcPct val="100000"/>
              </a:lnSpc>
              <a:buClr>
                <a:srgbClr val="000000"/>
              </a:buClr>
            </a:pPr>
            <a:endParaRPr lang="it-IT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F2653846-8A66-4084-8352-D5C42557C452}"/>
              </a:ext>
            </a:extLst>
          </p:cNvPr>
          <p:cNvSpPr/>
          <p:nvPr/>
        </p:nvSpPr>
        <p:spPr>
          <a:xfrm>
            <a:off x="467640" y="116640"/>
            <a:ext cx="753336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pc="-1" dirty="0">
                <a:solidFill>
                  <a:srgbClr val="000000"/>
                </a:solidFill>
                <a:latin typeface="Arial"/>
              </a:rPr>
              <a:t>Current status and future work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23D77EFE-ADFD-2161-1B36-1091ED33848F}"/>
              </a:ext>
            </a:extLst>
          </p:cNvPr>
          <p:cNvSpPr/>
          <p:nvPr/>
        </p:nvSpPr>
        <p:spPr>
          <a:xfrm>
            <a:off x="3116826" y="6499799"/>
            <a:ext cx="58795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G. Rubino | WPSA </a:t>
            </a:r>
            <a:r>
              <a:rPr lang="it-IT" sz="1200" spc="-1" dirty="0">
                <a:solidFill>
                  <a:srgbClr val="808080"/>
                </a:solidFill>
                <a:latin typeface="Arial"/>
                <a:ea typeface="DejaVu Sans"/>
              </a:rPr>
              <a:t>General Planning Meeting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| 09 </a:t>
            </a:r>
            <a:r>
              <a:rPr lang="en-US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September</a:t>
            </a:r>
            <a:r>
              <a:rPr lang="it-IT" sz="1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2022 | Budapest | Pag. 7</a:t>
            </a:r>
            <a:endParaRPr lang="en-GB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06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67640" y="116640"/>
            <a:ext cx="753336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it-IT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621800" y="2531880"/>
            <a:ext cx="589536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6000" b="0" strike="noStrike" spc="-1">
                <a:solidFill>
                  <a:srgbClr val="000000"/>
                </a:solidFill>
                <a:latin typeface="Arial"/>
                <a:ea typeface="DejaVu Sans"/>
              </a:rPr>
              <a:t>Thank you </a:t>
            </a:r>
            <a:endParaRPr lang="en-GB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6000" b="0" strike="noStrike" spc="-1">
                <a:solidFill>
                  <a:srgbClr val="000000"/>
                </a:solidFill>
                <a:latin typeface="Arial"/>
                <a:ea typeface="DejaVu Sans"/>
              </a:rPr>
              <a:t>for your attention</a:t>
            </a:r>
            <a:endParaRPr lang="en-GB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Presentazione su schermo (4:3)</PresentationFormat>
  <Paragraphs>101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Arial</vt:lpstr>
      <vt:lpstr>Courier New</vt:lpstr>
      <vt:lpstr>DejaVuSans</vt:lpstr>
      <vt:lpstr>Symbol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Code Development for Integrated Modelling in Relation to WPSA </dc:title>
  <dc:subject/>
  <dc:creator>Romanelli, Michele</dc:creator>
  <dc:description/>
  <cp:lastModifiedBy>Giulio Rubino</cp:lastModifiedBy>
  <cp:revision>402</cp:revision>
  <dcterms:created xsi:type="dcterms:W3CDTF">2019-03-13T07:19:35Z</dcterms:created>
  <dcterms:modified xsi:type="dcterms:W3CDTF">2022-09-08T08:41:12Z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