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7" r:id="rId4"/>
    <p:sldId id="259" r:id="rId5"/>
    <p:sldId id="273" r:id="rId6"/>
    <p:sldId id="274" r:id="rId7"/>
    <p:sldId id="275" r:id="rId8"/>
    <p:sldId id="276" r:id="rId9"/>
    <p:sldId id="277" r:id="rId10"/>
    <p:sldId id="27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1" r:id="rId22"/>
    <p:sldId id="272" r:id="rId23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327" autoAdjust="0"/>
  </p:normalViewPr>
  <p:slideViewPr>
    <p:cSldViewPr showGuides="1">
      <p:cViewPr varScale="1">
        <p:scale>
          <a:sx n="112" d="100"/>
          <a:sy n="112" d="100"/>
        </p:scale>
        <p:origin x="566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08/09/2022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‹Nº›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08/09/2022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F6233-C81F-4B39-A354-12C654528DD7}" type="slidenum">
              <a:rPr lang="en-US" altLang="es-ES"/>
              <a:pPr/>
              <a:t>21</a:t>
            </a:fld>
            <a:endParaRPr lang="en-US" altLang="es-ES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576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231083-FF63-4B23-A6E8-57B59F089A75}" type="slidenum">
              <a:rPr lang="en-US" altLang="es-ES"/>
              <a:pPr/>
              <a:t>22</a:t>
            </a:fld>
            <a:endParaRPr lang="en-US" altLang="es-E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2724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‹Nº›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480" y="204473"/>
            <a:ext cx="8223840" cy="85389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0"/>
          </p:nvPr>
        </p:nvSpPr>
        <p:spPr>
          <a:xfrm>
            <a:off x="456480" y="4685597"/>
            <a:ext cx="2125440" cy="349908"/>
          </a:xfrm>
        </p:spPr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idx="11"/>
          </p:nvPr>
        </p:nvSpPr>
        <p:spPr>
          <a:xfrm>
            <a:off x="3127680" y="4685597"/>
            <a:ext cx="2894400" cy="349908"/>
          </a:xfrm>
        </p:spPr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6556320" y="4685597"/>
            <a:ext cx="2125440" cy="349908"/>
          </a:xfrm>
        </p:spPr>
        <p:txBody>
          <a:bodyPr/>
          <a:lstStyle>
            <a:lvl1pPr>
              <a:defRPr/>
            </a:lvl1pPr>
          </a:lstStyle>
          <a:p>
            <a:fld id="{128FC938-023C-4600-AFED-2593D2799FEC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23333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08/09/2022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euro-fusion.org/tfwiki/index.php/M15-14:_Main_chamber_recycling_and_radial_SOL_fluxes_ELM/interELM" TargetMode="External"/><Relationship Id="rId2" Type="http://schemas.openxmlformats.org/officeDocument/2006/relationships/hyperlink" Target="https://users.euro-fusion.org/tfwiki/index.php/M15-17:_Optimisation_of_disruption_mitigation_at_high_I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6" y="3435846"/>
            <a:ext cx="6120680" cy="432048"/>
          </a:xfrm>
        </p:spPr>
        <p:txBody>
          <a:bodyPr>
            <a:noAutofit/>
          </a:bodyPr>
          <a:lstStyle/>
          <a:p>
            <a:r>
              <a:rPr lang="en-US" sz="1400" dirty="0" smtClean="0"/>
              <a:t>J. Vega on behalf of the </a:t>
            </a:r>
            <a:r>
              <a:rPr lang="en-US" sz="1400" i="1" dirty="0" smtClean="0"/>
              <a:t>Disruption Mitigation/Avoidance trigger</a:t>
            </a:r>
            <a:r>
              <a:rPr lang="en-US" sz="1400" dirty="0" smtClean="0"/>
              <a:t> team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375396"/>
            <a:ext cx="2224592" cy="60961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496" y="1966069"/>
            <a:ext cx="515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</a:rPr>
              <a:t>Disruption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Mitigation</a:t>
            </a:r>
            <a:r>
              <a:rPr lang="es-ES" sz="2400" dirty="0" smtClean="0">
                <a:solidFill>
                  <a:schemeClr val="bg1"/>
                </a:solidFill>
              </a:rPr>
              <a:t>/</a:t>
            </a:r>
            <a:r>
              <a:rPr lang="es-ES" sz="2400" dirty="0" err="1" smtClean="0">
                <a:solidFill>
                  <a:schemeClr val="bg1"/>
                </a:solidFill>
              </a:rPr>
              <a:t>Avoidance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trigger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15566"/>
            <a:ext cx="8507288" cy="4032448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Line integrated density can be used to predict disruptions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Available in real-time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Predictions can take only tens of </a:t>
            </a:r>
            <a:r>
              <a:rPr lang="en-GB" dirty="0" smtClean="0">
                <a:solidFill>
                  <a:srgbClr val="FF0000"/>
                </a:solidFill>
              </a:rPr>
              <a:t>us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No problems for real-time implementations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The linear models that define the band limits are trained with 10 – 15 samples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Extremely fast </a:t>
            </a:r>
            <a:r>
              <a:rPr lang="en-GB" dirty="0" smtClean="0">
                <a:solidFill>
                  <a:srgbClr val="0070C0"/>
                </a:solidFill>
              </a:rPr>
              <a:t>training that allows performing the training between discharges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The combination of anomaly detection and supervised learning allows achieving very low false alarm rate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The combination of anomaly detection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and adaptive supervised learning with a LID signal could be used for transfer learning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Test OK from CW shots to ILW shots</a:t>
            </a:r>
          </a:p>
          <a:p>
            <a:pPr lvl="2"/>
            <a:r>
              <a:rPr lang="en-GB" dirty="0" smtClean="0"/>
              <a:t>It seems to be valid thinking of the transition CW – metallic wall in JT-60SA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What happens from one machine to another?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628" y="1659515"/>
            <a:ext cx="6696744" cy="1296144"/>
          </a:xfrm>
        </p:spPr>
        <p:txBody>
          <a:bodyPr/>
          <a:lstStyle/>
          <a:p>
            <a:pPr algn="ctr"/>
            <a:r>
              <a:rPr lang="en-GB" sz="2700" dirty="0">
                <a:solidFill>
                  <a:schemeClr val="bg1"/>
                </a:solidFill>
              </a:rPr>
              <a:t>Detection of Changes in the Dynamics of Thermonuclear Plasmas to Improve the Prediction of Disruptions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0332" y="3273828"/>
            <a:ext cx="6480720" cy="324036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GB" sz="1350" kern="0" dirty="0"/>
              <a:t>Teddy CRACIUNESCU, </a:t>
            </a:r>
            <a:r>
              <a:rPr lang="en-GB" altLang="en-US" sz="1350" kern="0" dirty="0"/>
              <a:t>Andrea MURARI</a:t>
            </a:r>
          </a:p>
        </p:txBody>
      </p:sp>
      <p:pic>
        <p:nvPicPr>
          <p:cNvPr id="7" name="Picture 5" descr="logo_RF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67" y="4353949"/>
            <a:ext cx="1108148" cy="55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29BF3-41A6-3039-7D29-800ED070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Anomaly detection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7ED12-E359-D9A0-67EA-2782742F3D0A}"/>
              </a:ext>
            </a:extLst>
          </p:cNvPr>
          <p:cNvSpPr txBox="1"/>
          <p:nvPr/>
        </p:nvSpPr>
        <p:spPr>
          <a:xfrm>
            <a:off x="1143001" y="519522"/>
            <a:ext cx="6869624" cy="2450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dirty="0"/>
              <a:t>A typical issue for training machine learning tools for disruption prediction is the choice of the most adequate examples. </a:t>
            </a:r>
          </a:p>
          <a:p>
            <a:pPr marL="342900" indent="-342900" algn="just">
              <a:lnSpc>
                <a:spcPct val="115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dirty="0"/>
              <a:t>For example, when deciding if an alarm is early, in the literature thresholds ranging from 1 to 3 seconds have been used. </a:t>
            </a:r>
          </a:p>
          <a:p>
            <a:pPr marL="342900" indent="-342900" algn="just">
              <a:lnSpc>
                <a:spcPct val="115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dirty="0"/>
              <a:t>The objective of developed the techniques consists of optimising the choice of examples to train predictors for mitigation using basic signals.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8C7ED12-E359-D9A0-67EA-2782742F3D0A}"/>
              </a:ext>
            </a:extLst>
          </p:cNvPr>
          <p:cNvSpPr txBox="1"/>
          <p:nvPr/>
        </p:nvSpPr>
        <p:spPr>
          <a:xfrm>
            <a:off x="4247964" y="2946870"/>
            <a:ext cx="4752528" cy="194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50"/>
              </a:spcAft>
            </a:pPr>
            <a:r>
              <a:rPr lang="en-GB" u="sng" dirty="0"/>
              <a:t>Techniques deployed</a:t>
            </a:r>
          </a:p>
          <a:p>
            <a:pPr marL="342900" indent="-342900" algn="just">
              <a:lnSpc>
                <a:spcPct val="115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dirty="0"/>
              <a:t>Embedding dimensions</a:t>
            </a:r>
          </a:p>
          <a:p>
            <a:pPr marL="342900" indent="-342900" algn="just">
              <a:lnSpc>
                <a:spcPct val="115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dirty="0"/>
              <a:t>Chaos detection</a:t>
            </a:r>
          </a:p>
          <a:p>
            <a:pPr marL="342900" indent="-342900" algn="just">
              <a:lnSpc>
                <a:spcPct val="115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dirty="0"/>
              <a:t>Recurrences statistics </a:t>
            </a:r>
          </a:p>
          <a:p>
            <a:pPr marL="342900" indent="-342900" algn="just">
              <a:lnSpc>
                <a:spcPct val="115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dirty="0"/>
              <a:t>Recurrences and Complex networks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8C7ED12-E359-D9A0-67EA-2782742F3D0A}"/>
              </a:ext>
            </a:extLst>
          </p:cNvPr>
          <p:cNvSpPr txBox="1"/>
          <p:nvPr/>
        </p:nvSpPr>
        <p:spPr>
          <a:xfrm>
            <a:off x="1277634" y="2954819"/>
            <a:ext cx="4752528" cy="1176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50"/>
              </a:spcAft>
            </a:pPr>
            <a:r>
              <a:rPr lang="en-GB" u="sng" dirty="0"/>
              <a:t>Signals tested </a:t>
            </a:r>
          </a:p>
          <a:p>
            <a:pPr marL="342900" indent="-342900" algn="just">
              <a:lnSpc>
                <a:spcPct val="115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dirty="0"/>
              <a:t>Plasma current</a:t>
            </a:r>
          </a:p>
          <a:p>
            <a:pPr marL="342900" indent="-342900" algn="just">
              <a:lnSpc>
                <a:spcPct val="115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dirty="0"/>
              <a:t>Locked mode amplitude </a:t>
            </a:r>
          </a:p>
        </p:txBody>
      </p:sp>
    </p:spTree>
    <p:extLst>
      <p:ext uri="{BB962C8B-B14F-4D97-AF65-F5344CB8AC3E}">
        <p14:creationId xmlns:p14="http://schemas.microsoft.com/office/powerpoint/2010/main" val="19667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5518-8629-BE48-0164-B8680DA2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Database, signals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B09EC3-100A-55BD-122D-94C452030A6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23628" y="576616"/>
          <a:ext cx="4304305" cy="4045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589">
                  <a:extLst>
                    <a:ext uri="{9D8B030D-6E8A-4147-A177-3AD203B41FA5}">
                      <a16:colId xmlns:a16="http://schemas.microsoft.com/office/drawing/2014/main" val="804620443"/>
                    </a:ext>
                  </a:extLst>
                </a:gridCol>
                <a:gridCol w="2400566">
                  <a:extLst>
                    <a:ext uri="{9D8B030D-6E8A-4147-A177-3AD203B41FA5}">
                      <a16:colId xmlns:a16="http://schemas.microsoft.com/office/drawing/2014/main" val="115574894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1630393164"/>
                    </a:ext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Pulse number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Experiment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Disruption time (s)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extLst>
                  <a:ext uri="{0D108BD9-81ED-4DB2-BD59-A6C34878D82A}">
                    <a16:rowId xmlns:a16="http://schemas.microsoft.com/office/drawing/2014/main" val="1901706069"/>
                  </a:ext>
                </a:extLst>
              </a:tr>
              <a:tr h="16909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80512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restart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46.0909996032715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extLst>
                  <a:ext uri="{0D108BD9-81ED-4DB2-BD59-A6C34878D82A}">
                    <a16:rowId xmlns:a16="http://schemas.microsoft.com/office/drawing/2014/main" val="3430092586"/>
                  </a:ext>
                </a:extLst>
              </a:tr>
              <a:tr h="16534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80652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RF commissioning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53.1450004577637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extLst>
                  <a:ext uri="{0D108BD9-81ED-4DB2-BD59-A6C34878D82A}">
                    <a16:rowId xmlns:a16="http://schemas.microsoft.com/office/drawing/2014/main" val="1069333320"/>
                  </a:ext>
                </a:extLst>
              </a:tr>
              <a:tr h="33428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80847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Experiment-2.2.1  Determination of intrinsic impurities composition in the full W divertor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59.2939987182617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extLst>
                  <a:ext uri="{0D108BD9-81ED-4DB2-BD59-A6C34878D82A}">
                    <a16:rowId xmlns:a16="http://schemas.microsoft.com/office/drawing/2014/main" val="143519895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81159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RF + NBI sync tests +  Experiment  -2.2.1 Determination of intrinsic impurities composition in the full W divertor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59.26200104</a:t>
                      </a:r>
                      <a:endParaRPr lang="en-US" sz="900">
                        <a:effectLst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extLst>
                  <a:ext uri="{0D108BD9-81ED-4DB2-BD59-A6C34878D82A}">
                    <a16:rowId xmlns:a16="http://schemas.microsoft.com/office/drawing/2014/main" val="3267491689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81985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Experiment  3.3.1 Characterisation of W divertor in H-mode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52.2779998779297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extLst>
                  <a:ext uri="{0D108BD9-81ED-4DB2-BD59-A6C34878D82A}">
                    <a16:rowId xmlns:a16="http://schemas.microsoft.com/office/drawing/2014/main" val="3529295711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90699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Mixed pulsed for experiments M15-17-</a:t>
                      </a:r>
                      <a:r>
                        <a:rPr lang="en-GB" sz="900" u="none" strike="noStrike" dirty="0">
                          <a:effectLst/>
                          <a:hlinkClick r:id="rId2" tooltip="M15-17: Optimisation of disruption mitigation at high Ip"/>
                        </a:rPr>
                        <a:t>Optimisation of disruption mitigation for high current operation</a:t>
                      </a:r>
                      <a:r>
                        <a:rPr lang="en-GB" sz="900" dirty="0">
                          <a:effectLst/>
                        </a:rPr>
                        <a:t> and M15-14 </a:t>
                      </a:r>
                      <a:r>
                        <a:rPr lang="en-GB" sz="900" u="none" strike="noStrike" dirty="0">
                          <a:effectLst/>
                          <a:hlinkClick r:id="rId3" tooltip="M15-14: Main chamber recycling and radial SOL fluxes ELM/interELM"/>
                        </a:rPr>
                        <a:t>Main chamber recycling and radial SOL fluxes ELM/inter‐ELM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56.6609992980957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extLst>
                  <a:ext uri="{0D108BD9-81ED-4DB2-BD59-A6C34878D82A}">
                    <a16:rowId xmlns:a16="http://schemas.microsoft.com/office/drawing/2014/main" val="724166736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91570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Experiment H16-01: Isotope effect on edge and core transport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49.4469985961914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extLst>
                  <a:ext uri="{0D108BD9-81ED-4DB2-BD59-A6C34878D82A}">
                    <a16:rowId xmlns:a16="http://schemas.microsoft.com/office/drawing/2014/main" val="1785799392"/>
                  </a:ext>
                </a:extLst>
              </a:tr>
              <a:tr h="37261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92045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Experiment M15-02 Hybrid scenario development for DT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50.43899918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extLst>
                  <a:ext uri="{0D108BD9-81ED-4DB2-BD59-A6C34878D82A}">
                    <a16:rowId xmlns:a16="http://schemas.microsoft.com/office/drawing/2014/main" val="2087486634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92132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Experiment M15-29 - Impurity migration and ammonia formation in seeded H-modes</a:t>
                      </a:r>
                      <a:endParaRPr lang="en-US" sz="900">
                        <a:effectLst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54.01800156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extLst>
                  <a:ext uri="{0D108BD9-81ED-4DB2-BD59-A6C34878D82A}">
                    <a16:rowId xmlns:a16="http://schemas.microsoft.com/office/drawing/2014/main" val="1671100328"/>
                  </a:ext>
                </a:extLst>
              </a:tr>
              <a:tr h="3680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92226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Experiment M15-26 -  Isotope effect on edge &amp; core transport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52.7449989318848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92" marR="40492" marT="0" marB="0"/>
                </a:tc>
                <a:extLst>
                  <a:ext uri="{0D108BD9-81ED-4DB2-BD59-A6C34878D82A}">
                    <a16:rowId xmlns:a16="http://schemas.microsoft.com/office/drawing/2014/main" val="22867208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5C02BC8-DAF3-014E-29AE-9ACB0892F1B8}"/>
              </a:ext>
            </a:extLst>
          </p:cNvPr>
          <p:cNvSpPr txBox="1"/>
          <p:nvPr/>
        </p:nvSpPr>
        <p:spPr>
          <a:xfrm>
            <a:off x="5763181" y="1256742"/>
            <a:ext cx="2145296" cy="873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lnSpc>
                <a:spcPct val="115000"/>
              </a:lnSpc>
              <a:spcAft>
                <a:spcPts val="450"/>
              </a:spcAft>
              <a:buClr>
                <a:srgbClr val="0000FF"/>
              </a:buClr>
              <a:buSzPts val="1100"/>
              <a:buFont typeface="Calibri" panose="020F0502020204030204" pitchFamily="34" charset="0"/>
              <a:buChar char="-"/>
            </a:pPr>
            <a:r>
              <a:rPr lang="en-GB" sz="13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plasma current </a:t>
            </a:r>
            <a:r>
              <a:rPr lang="en-GB" sz="135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endParaRPr lang="en-US" sz="135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spcAft>
                <a:spcPts val="450"/>
              </a:spcAft>
              <a:buClr>
                <a:srgbClr val="0000FF"/>
              </a:buClr>
              <a:buSzPts val="1100"/>
              <a:buFont typeface="Calibri" panose="020F0502020204030204" pitchFamily="34" charset="0"/>
              <a:buChar char="-"/>
            </a:pPr>
            <a:r>
              <a:rPr lang="en-GB" sz="13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locked mode amplitude </a:t>
            </a:r>
            <a:r>
              <a:rPr lang="en-GB" sz="135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LM</a:t>
            </a:r>
            <a:endParaRPr lang="en-US" sz="135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7CAABA-EDE4-FBC0-0A0A-E8D5A67B1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571751"/>
            <a:ext cx="2348880" cy="17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35651-3B53-A220-B756-16038986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</a:t>
            </a:r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09164-F80B-AD4B-6740-838D02327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770" y="677440"/>
            <a:ext cx="3189278" cy="2862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310A21-0AE8-A966-DDAF-E5AAECBEB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87" y="616999"/>
            <a:ext cx="2968343" cy="29808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CBAA96-29A4-2CA6-75B7-C38EDA6BEEB8}"/>
                  </a:ext>
                </a:extLst>
              </p:cNvPr>
              <p:cNvSpPr txBox="1"/>
              <p:nvPr/>
            </p:nvSpPr>
            <p:spPr>
              <a:xfrm>
                <a:off x="1282553" y="3532258"/>
                <a:ext cx="652980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Time instance when the indicators (embedding dimension, 0-1 chaos test, </a:t>
                </a:r>
                <a14:m>
                  <m:oMath xmlns:m="http://schemas.openxmlformats.org/officeDocument/2006/math">
                    <m:r>
                      <a:rPr lang="en-GB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𝛚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, IMI) show the occurrence of the firs (left) and second (right) dynamical changes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CBAA96-29A4-2CA6-75B7-C38EDA6BE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553" y="3532258"/>
                <a:ext cx="6529806" cy="923330"/>
              </a:xfrm>
              <a:prstGeom prst="rect">
                <a:avLst/>
              </a:prstGeom>
              <a:blipFill>
                <a:blip r:embed="rId4"/>
                <a:stretch>
                  <a:fillRect l="-746" t="-3289" r="-560" b="-92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B642118-F6E4-8B9A-C323-93CB1D15BAD4}"/>
              </a:ext>
            </a:extLst>
          </p:cNvPr>
          <p:cNvSpPr txBox="1"/>
          <p:nvPr/>
        </p:nvSpPr>
        <p:spPr>
          <a:xfrm>
            <a:off x="2357754" y="478500"/>
            <a:ext cx="64807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Time instance  - calculated as time intervals to disruptions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4483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01B0-D75E-1582-FDE8-0D7CDD1D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1C7855-C77E-B6E7-7684-4586CC3B955D}"/>
              </a:ext>
            </a:extLst>
          </p:cNvPr>
          <p:cNvSpPr txBox="1"/>
          <p:nvPr/>
        </p:nvSpPr>
        <p:spPr>
          <a:xfrm>
            <a:off x="1281832" y="555526"/>
            <a:ext cx="65640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The deployed </a:t>
            </a:r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methods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are mathematically </a:t>
            </a:r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completely independent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and therefore the fact that they provide very coherent results is quite reassuring and gives confidence in the conclusions.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07E04-2348-8570-BA5F-B375E39120B7}"/>
              </a:ext>
            </a:extLst>
          </p:cNvPr>
          <p:cNvSpPr txBox="1"/>
          <p:nvPr/>
        </p:nvSpPr>
        <p:spPr>
          <a:xfrm>
            <a:off x="1281832" y="1563638"/>
            <a:ext cx="65517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First signs of an approaching disruption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are present in the I and LM signals about </a:t>
            </a:r>
            <a:r>
              <a:rPr lang="en-GB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300 </a:t>
            </a:r>
            <a:r>
              <a:rPr lang="en-GB" b="1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ms</a:t>
            </a:r>
            <a:r>
              <a:rPr lang="en-GB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before the beginning of the collapse, a comfortable time interval to undertake mitigation actions.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9A6F3C-D731-843E-A08F-93C1FCB438EC}"/>
              </a:ext>
            </a:extLst>
          </p:cNvPr>
          <p:cNvSpPr txBox="1"/>
          <p:nvPr/>
        </p:nvSpPr>
        <p:spPr>
          <a:xfrm>
            <a:off x="1252677" y="2571750"/>
            <a:ext cx="65517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The techniques presented should therefore allow </a:t>
            </a:r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building a significantly more reliable training sets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for the predictors already providing quite satisfactory performance.</a:t>
            </a:r>
            <a:endParaRPr lang="en-U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8382B82-9EB0-28F0-9C3F-83BE6BCB584E}"/>
              </a:ext>
            </a:extLst>
          </p:cNvPr>
          <p:cNvSpPr txBox="1"/>
          <p:nvPr/>
        </p:nvSpPr>
        <p:spPr>
          <a:xfrm>
            <a:off x="1269513" y="3579862"/>
            <a:ext cx="65517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</a:rPr>
              <a:t>Unfortunately, most of the analysis techniques are quite demanding in terms of computational resources. However </a:t>
            </a:r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</a:rPr>
              <a:t>0-1 chaos test runs in about 1.2 </a:t>
            </a:r>
            <a:r>
              <a:rPr lang="en-GB" dirty="0" err="1">
                <a:solidFill>
                  <a:srgbClr val="0000FF"/>
                </a:solidFill>
                <a:latin typeface="Calibri" panose="020F0502020204030204" pitchFamily="34" charset="0"/>
              </a:rPr>
              <a:t>ms</a:t>
            </a:r>
            <a:r>
              <a:rPr lang="en-GB" dirty="0">
                <a:latin typeface="Calibri" panose="020F0502020204030204" pitchFamily="34" charset="0"/>
              </a:rPr>
              <a:t> on a laptop computer, compatible with real time applications (on JET the cycle time of the real time network is 2 </a:t>
            </a:r>
            <a:r>
              <a:rPr lang="en-GB" dirty="0" err="1">
                <a:latin typeface="Calibri" panose="020F0502020204030204" pitchFamily="34" charset="0"/>
              </a:rPr>
              <a:t>ms</a:t>
            </a:r>
            <a:r>
              <a:rPr lang="en-GB" dirty="0">
                <a:latin typeface="Calibri" panose="020F0502020204030204" pitchFamily="34" charset="0"/>
              </a:rPr>
              <a:t>).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51760" y="4803998"/>
            <a:ext cx="3864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(More details in the pin board, journals, entry 369)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43" y="3011303"/>
            <a:ext cx="6120680" cy="1144623"/>
          </a:xfrm>
        </p:spPr>
        <p:txBody>
          <a:bodyPr>
            <a:noAutofit/>
          </a:bodyPr>
          <a:lstStyle/>
          <a:p>
            <a:r>
              <a:rPr lang="en-US" sz="1400" dirty="0"/>
              <a:t>M. Gelfusa</a:t>
            </a:r>
            <a:r>
              <a:rPr lang="en-US" sz="1400" baseline="30000" dirty="0"/>
              <a:t>1</a:t>
            </a:r>
            <a:r>
              <a:rPr lang="en-US" sz="1400" dirty="0"/>
              <a:t>, </a:t>
            </a:r>
            <a:r>
              <a:rPr lang="en-US" sz="1400" dirty="0" smtClean="0"/>
              <a:t>R</a:t>
            </a:r>
            <a:r>
              <a:rPr lang="en-US" sz="1400" dirty="0"/>
              <a:t>. </a:t>
            </a:r>
            <a:r>
              <a:rPr lang="en-US" sz="1400" dirty="0" smtClean="0"/>
              <a:t>Rossi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T. Craciunescu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and </a:t>
            </a:r>
            <a:r>
              <a:rPr lang="en-US" sz="1400" dirty="0"/>
              <a:t>A. </a:t>
            </a:r>
            <a:r>
              <a:rPr lang="en-US" sz="1400" dirty="0" smtClean="0"/>
              <a:t>Murari</a:t>
            </a:r>
            <a:r>
              <a:rPr lang="en-US" sz="1400" baseline="30000" dirty="0" smtClean="0"/>
              <a:t>3</a:t>
            </a:r>
            <a:endParaRPr lang="en-US" sz="1400" baseline="30000" dirty="0"/>
          </a:p>
          <a:p>
            <a:endParaRPr lang="en-US" sz="1400" dirty="0"/>
          </a:p>
          <a:p>
            <a:r>
              <a:rPr lang="en-US" sz="1050" baseline="30000" dirty="0"/>
              <a:t>1 </a:t>
            </a:r>
            <a:r>
              <a:rPr lang="en-US" sz="1050" dirty="0"/>
              <a:t>University of Roma Tor Vergata, Italy</a:t>
            </a:r>
          </a:p>
          <a:p>
            <a:r>
              <a:rPr lang="en-US" sz="1050" baseline="30000" dirty="0"/>
              <a:t>2 </a:t>
            </a:r>
            <a:r>
              <a:rPr lang="en-US" sz="1050" dirty="0"/>
              <a:t>INFLPR, Romania</a:t>
            </a:r>
          </a:p>
          <a:p>
            <a:r>
              <a:rPr lang="en-US" sz="1050" baseline="30000" dirty="0"/>
              <a:t>3 </a:t>
            </a:r>
            <a:r>
              <a:rPr lang="en-US" sz="1050" dirty="0" err="1"/>
              <a:t>Consorzio</a:t>
            </a:r>
            <a:r>
              <a:rPr lang="en-US" sz="1050" dirty="0"/>
              <a:t> RFX, Italy</a:t>
            </a:r>
          </a:p>
          <a:p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E87F14-56BA-3F3D-9753-306238A9953E}"/>
              </a:ext>
            </a:extLst>
          </p:cNvPr>
          <p:cNvSpPr txBox="1"/>
          <p:nvPr/>
        </p:nvSpPr>
        <p:spPr>
          <a:xfrm>
            <a:off x="683568" y="1525398"/>
            <a:ext cx="77705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Current status of disruption indicators for JT-60SA: 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	Slowing down of macroscopic MHD modes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	MARFE detection by VIS camera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C6092-E6DF-EAC3-26D6-DAC1AEA8E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60" b="29787"/>
          <a:stretch/>
        </p:blipFill>
        <p:spPr>
          <a:xfrm>
            <a:off x="145526" y="4231247"/>
            <a:ext cx="2090598" cy="50074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3C8510B-8BE7-47FF-978E-6C3044496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06" y="4398304"/>
            <a:ext cx="907744" cy="80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B33585-F1F3-86CB-C229-58F6EBD64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732" y="4360671"/>
            <a:ext cx="1044000" cy="742640"/>
          </a:xfrm>
          <a:prstGeom prst="rect">
            <a:avLst/>
          </a:prstGeom>
        </p:spPr>
      </p:pic>
      <p:pic>
        <p:nvPicPr>
          <p:cNvPr id="10" name="Picture 5" descr="logo_RF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48" y="4202591"/>
            <a:ext cx="1410205" cy="7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6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409E8-B407-C390-5A5A-C9553E1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Presenter | WPSA Project Planning Meeting |  </a:t>
            </a:r>
            <a:r>
              <a:rPr lang="en-GB" dirty="0">
                <a:highlight>
                  <a:srgbClr val="FFFF00"/>
                </a:highlight>
              </a:rPr>
              <a:t>06/05/2022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943D8-EFEC-DE2F-1F1A-CECA0812719B}"/>
              </a:ext>
            </a:extLst>
          </p:cNvPr>
          <p:cNvSpPr txBox="1"/>
          <p:nvPr/>
        </p:nvSpPr>
        <p:spPr>
          <a:xfrm>
            <a:off x="21657" y="33468"/>
            <a:ext cx="6955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/>
              <a:t>Slowing</a:t>
            </a:r>
            <a:r>
              <a:rPr lang="it-IT" sz="2000" b="1" dirty="0"/>
              <a:t> down and </a:t>
            </a:r>
            <a:r>
              <a:rPr lang="it-IT" sz="2000" b="1" dirty="0" err="1"/>
              <a:t>locking</a:t>
            </a:r>
            <a:r>
              <a:rPr lang="it-IT" sz="2000" b="1" dirty="0"/>
              <a:t> </a:t>
            </a:r>
            <a:r>
              <a:rPr lang="it-IT" sz="2000" b="1" dirty="0" err="1"/>
              <a:t>detection</a:t>
            </a:r>
            <a:r>
              <a:rPr lang="it-IT" sz="2000" b="1" dirty="0"/>
              <a:t> of </a:t>
            </a:r>
            <a:r>
              <a:rPr lang="it-IT" sz="2000" b="1" dirty="0" err="1"/>
              <a:t>maroscopic</a:t>
            </a:r>
            <a:r>
              <a:rPr lang="it-IT" sz="2000" b="1" dirty="0"/>
              <a:t> MHD </a:t>
            </a:r>
            <a:r>
              <a:rPr lang="it-IT" sz="2000" b="1" dirty="0" err="1"/>
              <a:t>modes</a:t>
            </a:r>
            <a:endParaRPr lang="it-IT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AC356-75BE-B7D7-A6B7-AD5D760CE6B5}"/>
              </a:ext>
            </a:extLst>
          </p:cNvPr>
          <p:cNvSpPr txBox="1"/>
          <p:nvPr/>
        </p:nvSpPr>
        <p:spPr>
          <a:xfrm>
            <a:off x="179512" y="627534"/>
            <a:ext cx="6552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Task objectives: </a:t>
            </a:r>
          </a:p>
          <a:p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Scaling of the mode slowing down detection </a:t>
            </a:r>
            <a:r>
              <a:rPr lang="en-GB" sz="2000" dirty="0" smtClean="0"/>
              <a:t>algorithm </a:t>
            </a:r>
            <a:r>
              <a:rPr lang="en-GB" sz="2000" dirty="0"/>
              <a:t>from AUG to JET. Evaluate possible alternatives to the LM saddle coils solutions (probably not available from Day 0 at JT60-SA</a:t>
            </a:r>
            <a:r>
              <a:rPr lang="en-GB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33"/>
                </a:solidFill>
              </a:rPr>
              <a:t>E. Peluso et </a:t>
            </a:r>
            <a:r>
              <a:rPr lang="it-IT" sz="2000" dirty="0" smtClean="0">
                <a:solidFill>
                  <a:srgbClr val="333333"/>
                </a:solidFill>
              </a:rPr>
              <a:t>al. </a:t>
            </a:r>
            <a:r>
              <a:rPr lang="it-IT" sz="2000" dirty="0">
                <a:solidFill>
                  <a:srgbClr val="333333"/>
                </a:solidFill>
              </a:rPr>
              <a:t>2020 </a:t>
            </a:r>
            <a:r>
              <a:rPr lang="it-IT" sz="2000" i="1" dirty="0">
                <a:solidFill>
                  <a:srgbClr val="333333"/>
                </a:solidFill>
              </a:rPr>
              <a:t>Appl. Sci.</a:t>
            </a:r>
            <a:r>
              <a:rPr lang="it-IT" sz="2000" dirty="0">
                <a:solidFill>
                  <a:srgbClr val="333333"/>
                </a:solidFill>
              </a:rPr>
              <a:t> </a:t>
            </a:r>
            <a:r>
              <a:rPr lang="it-IT" sz="2000" b="1" dirty="0">
                <a:solidFill>
                  <a:srgbClr val="333333"/>
                </a:solidFill>
              </a:rPr>
              <a:t>10</a:t>
            </a:r>
            <a:r>
              <a:rPr lang="it-IT" sz="2000" dirty="0">
                <a:solidFill>
                  <a:srgbClr val="333333"/>
                </a:solidFill>
              </a:rPr>
              <a:t> (21), </a:t>
            </a:r>
            <a:r>
              <a:rPr lang="it-IT" sz="2000" dirty="0" smtClean="0">
                <a:solidFill>
                  <a:srgbClr val="333333"/>
                </a:solidFill>
              </a:rPr>
              <a:t>7891</a:t>
            </a:r>
            <a:endParaRPr lang="en-GB" sz="2000" dirty="0"/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Development of a tool for MARFE detection from VIS camera. </a:t>
            </a:r>
          </a:p>
        </p:txBody>
      </p:sp>
    </p:spTree>
    <p:extLst>
      <p:ext uri="{BB962C8B-B14F-4D97-AF65-F5344CB8AC3E}">
        <p14:creationId xmlns:p14="http://schemas.microsoft.com/office/powerpoint/2010/main" val="2673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1943D8-EFEC-DE2F-1F1A-CECA0812719B}"/>
              </a:ext>
            </a:extLst>
          </p:cNvPr>
          <p:cNvSpPr txBox="1"/>
          <p:nvPr/>
        </p:nvSpPr>
        <p:spPr>
          <a:xfrm>
            <a:off x="21657" y="33468"/>
            <a:ext cx="7062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Slowing down and locking detection of </a:t>
            </a:r>
            <a:r>
              <a:rPr lang="it-IT" sz="2000" b="1" dirty="0" smtClean="0"/>
              <a:t>macroscopic </a:t>
            </a:r>
            <a:r>
              <a:rPr lang="it-IT" sz="2000" b="1" dirty="0"/>
              <a:t>MHD modes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AC356-75BE-B7D7-A6B7-AD5D760CE6B5}"/>
              </a:ext>
            </a:extLst>
          </p:cNvPr>
          <p:cNvSpPr txBox="1"/>
          <p:nvPr/>
        </p:nvSpPr>
        <p:spPr>
          <a:xfrm>
            <a:off x="40416" y="529898"/>
            <a:ext cx="5342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Transfer of the slowing down algorithm from </a:t>
            </a:r>
            <a:r>
              <a:rPr lang="en-GB" sz="1600" dirty="0" smtClean="0"/>
              <a:t>AUG </a:t>
            </a:r>
            <a:r>
              <a:rPr lang="en-GB" sz="1600" dirty="0"/>
              <a:t>to JET: </a:t>
            </a:r>
          </a:p>
          <a:p>
            <a:endParaRPr lang="en-GB" sz="1600" dirty="0"/>
          </a:p>
          <a:p>
            <a:r>
              <a:rPr lang="en-GB" sz="1600" b="1" dirty="0"/>
              <a:t>Transfer using large saddle coils (AUG-like)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transfer has been achieved with no difficulties.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Day-0 requirements: noise level of signals (no plasma) </a:t>
            </a:r>
          </a:p>
        </p:txBody>
      </p:sp>
      <p:pic>
        <p:nvPicPr>
          <p:cNvPr id="15" name="Immagine 5">
            <a:extLst>
              <a:ext uri="{FF2B5EF4-FFF2-40B4-BE49-F238E27FC236}">
                <a16:creationId xmlns:a16="http://schemas.microsoft.com/office/drawing/2014/main" id="{36CCF7F0-D229-FBA4-C846-4D28600A7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60" y="666999"/>
            <a:ext cx="1299234" cy="1296144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56B3722E-445B-B9B2-0143-3FCF6EF7D8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4558"/>
          <a:stretch/>
        </p:blipFill>
        <p:spPr>
          <a:xfrm>
            <a:off x="8206695" y="666999"/>
            <a:ext cx="896889" cy="1320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0A45FC-D7ED-4525-896C-2DADFB893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045" y="2693496"/>
            <a:ext cx="1807773" cy="2119112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FF6CBB89-E9E0-151A-1961-FADBE02CFC03}"/>
              </a:ext>
            </a:extLst>
          </p:cNvPr>
          <p:cNvSpPr/>
          <p:nvPr/>
        </p:nvSpPr>
        <p:spPr>
          <a:xfrm>
            <a:off x="7413061" y="2083838"/>
            <a:ext cx="288032" cy="469098"/>
          </a:xfrm>
          <a:prstGeom prst="downArrow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DAABC-E109-0BCF-5768-29AA1BF46FB7}"/>
              </a:ext>
            </a:extLst>
          </p:cNvPr>
          <p:cNvSpPr txBox="1"/>
          <p:nvPr/>
        </p:nvSpPr>
        <p:spPr>
          <a:xfrm>
            <a:off x="6750518" y="521246"/>
            <a:ext cx="57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AUG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822A18-8BA8-5D5D-73D8-3D3E34D513BD}"/>
              </a:ext>
            </a:extLst>
          </p:cNvPr>
          <p:cNvSpPr txBox="1"/>
          <p:nvPr/>
        </p:nvSpPr>
        <p:spPr>
          <a:xfrm>
            <a:off x="6810470" y="2693496"/>
            <a:ext cx="452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JET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66D975F-8FA9-01F2-B178-BD49CF6380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44" b="3585"/>
          <a:stretch/>
        </p:blipFill>
        <p:spPr>
          <a:xfrm>
            <a:off x="115077" y="1882888"/>
            <a:ext cx="3600400" cy="32125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1DA982-23CB-9C4C-692E-1E9DB2C123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935" r="6327"/>
          <a:stretch/>
        </p:blipFill>
        <p:spPr>
          <a:xfrm>
            <a:off x="3764318" y="1987821"/>
            <a:ext cx="3094301" cy="2384484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3B66A69-53DC-1237-2648-75C561B8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Presenter | WPSA Project Planning Meeting |  </a:t>
            </a:r>
            <a:r>
              <a:rPr lang="en-GB" dirty="0">
                <a:highlight>
                  <a:srgbClr val="FFFF00"/>
                </a:highlight>
              </a:rPr>
              <a:t>06/05/2022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8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1943D8-EFEC-DE2F-1F1A-CECA0812719B}"/>
              </a:ext>
            </a:extLst>
          </p:cNvPr>
          <p:cNvSpPr txBox="1"/>
          <p:nvPr/>
        </p:nvSpPr>
        <p:spPr>
          <a:xfrm>
            <a:off x="21657" y="33468"/>
            <a:ext cx="6955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/>
              <a:t>Slowing</a:t>
            </a:r>
            <a:r>
              <a:rPr lang="it-IT" sz="2000" b="1" dirty="0"/>
              <a:t> down and </a:t>
            </a:r>
            <a:r>
              <a:rPr lang="it-IT" sz="2000" b="1" dirty="0" err="1"/>
              <a:t>locking</a:t>
            </a:r>
            <a:r>
              <a:rPr lang="it-IT" sz="2000" b="1" dirty="0"/>
              <a:t> </a:t>
            </a:r>
            <a:r>
              <a:rPr lang="it-IT" sz="2000" b="1" dirty="0" err="1"/>
              <a:t>detection</a:t>
            </a:r>
            <a:r>
              <a:rPr lang="it-IT" sz="2000" b="1" dirty="0"/>
              <a:t> of </a:t>
            </a:r>
            <a:r>
              <a:rPr lang="it-IT" sz="2000" b="1" dirty="0" err="1"/>
              <a:t>maroscopic</a:t>
            </a:r>
            <a:r>
              <a:rPr lang="it-IT" sz="2000" b="1" dirty="0"/>
              <a:t> MHD </a:t>
            </a:r>
            <a:r>
              <a:rPr lang="it-IT" sz="2000" b="1" dirty="0" err="1"/>
              <a:t>modes</a:t>
            </a:r>
            <a:endParaRPr lang="it-IT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AC356-75BE-B7D7-A6B7-AD5D760CE6B5}"/>
              </a:ext>
            </a:extLst>
          </p:cNvPr>
          <p:cNvSpPr txBox="1"/>
          <p:nvPr/>
        </p:nvSpPr>
        <p:spPr>
          <a:xfrm>
            <a:off x="21657" y="551282"/>
            <a:ext cx="45503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Transfer using small </a:t>
            </a:r>
            <a:r>
              <a:rPr lang="en-GB" sz="2000" b="1" dirty="0" err="1"/>
              <a:t>Mirnov</a:t>
            </a:r>
            <a:r>
              <a:rPr lang="en-GB" sz="2000" b="1" dirty="0"/>
              <a:t> coils </a:t>
            </a:r>
            <a:r>
              <a:rPr lang="en-GB" sz="2000" dirty="0" smtClean="0"/>
              <a:t>(chosen because </a:t>
            </a:r>
            <a:r>
              <a:rPr lang="en-GB" sz="2000" dirty="0"/>
              <a:t>saddle coil diagnostic may be not present from day-0).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Transfer achieved.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Small coils are not n=1 mode specific and some tuning of the hyperparameters may be needed.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72D74-0080-FF56-8BBA-7D7449D1B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893745"/>
            <a:ext cx="2216287" cy="2216287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C3B224B-D561-91A1-541B-D42EC4AC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Presenter | WPSA Project Planning Meeting |  </a:t>
            </a:r>
            <a:r>
              <a:rPr lang="en-GB" dirty="0">
                <a:highlight>
                  <a:srgbClr val="FFFF00"/>
                </a:highlight>
              </a:rPr>
              <a:t>06/05/2022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ADFD3E0F-ECF7-0E79-F68C-EA0C33BF2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82" y="1131580"/>
            <a:ext cx="4732118" cy="28257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04048" y="4299942"/>
            <a:ext cx="3825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(More details in the JET pin board, SOFT, entry 41)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Contributions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84934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Adaptive method to produce real-time mitigation triggers and transfer learning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J. Vega, G. A. </a:t>
            </a:r>
            <a:r>
              <a:rPr lang="en-GB" dirty="0" err="1" smtClean="0">
                <a:solidFill>
                  <a:srgbClr val="0070C0"/>
                </a:solidFill>
              </a:rPr>
              <a:t>Rattá</a:t>
            </a:r>
            <a:r>
              <a:rPr lang="en-GB" dirty="0" smtClean="0">
                <a:solidFill>
                  <a:srgbClr val="0070C0"/>
                </a:solidFill>
              </a:rPr>
              <a:t>, D. Gadariya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Detection of Changes in the Dynamics of Thermonuclear Plasmas to Improve the Prediction of Disruptions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T. </a:t>
            </a:r>
            <a:r>
              <a:rPr lang="en-GB" dirty="0" err="1" smtClean="0">
                <a:solidFill>
                  <a:srgbClr val="0070C0"/>
                </a:solidFill>
              </a:rPr>
              <a:t>Craciunescu</a:t>
            </a:r>
            <a:r>
              <a:rPr lang="en-GB" dirty="0" smtClean="0">
                <a:solidFill>
                  <a:srgbClr val="0070C0"/>
                </a:solidFill>
              </a:rPr>
              <a:t>, A. </a:t>
            </a:r>
            <a:r>
              <a:rPr lang="en-GB" dirty="0" err="1" smtClean="0">
                <a:solidFill>
                  <a:srgbClr val="0070C0"/>
                </a:solidFill>
              </a:rPr>
              <a:t>Murari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Current status of disruption indicators for JT-60SA: Slowing down of macroscopic MHD modes &amp; MARFE detection by VIS camera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M. </a:t>
            </a:r>
            <a:r>
              <a:rPr lang="en-GB" dirty="0" err="1" smtClean="0">
                <a:solidFill>
                  <a:srgbClr val="0070C0"/>
                </a:solidFill>
              </a:rPr>
              <a:t>Gelfusa</a:t>
            </a:r>
            <a:r>
              <a:rPr lang="en-GB" dirty="0" smtClean="0">
                <a:solidFill>
                  <a:srgbClr val="0070C0"/>
                </a:solidFill>
              </a:rPr>
              <a:t>, R. Rossi, T. </a:t>
            </a:r>
            <a:r>
              <a:rPr lang="en-GB" dirty="0" err="1" smtClean="0">
                <a:solidFill>
                  <a:srgbClr val="0070C0"/>
                </a:solidFill>
              </a:rPr>
              <a:t>Craciunescu</a:t>
            </a:r>
            <a:r>
              <a:rPr lang="en-GB" dirty="0" smtClean="0">
                <a:solidFill>
                  <a:srgbClr val="0070C0"/>
                </a:solidFill>
              </a:rPr>
              <a:t>, A. </a:t>
            </a:r>
            <a:r>
              <a:rPr lang="en-GB" dirty="0" err="1" smtClean="0">
                <a:solidFill>
                  <a:srgbClr val="0070C0"/>
                </a:solidFill>
              </a:rPr>
              <a:t>Murari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Status of NTUA proposal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NTUA </a:t>
            </a:r>
            <a:r>
              <a:rPr lang="en-GB" dirty="0" err="1" smtClean="0">
                <a:solidFill>
                  <a:srgbClr val="0070C0"/>
                </a:solidFill>
              </a:rPr>
              <a:t>EUROfusion</a:t>
            </a:r>
            <a:r>
              <a:rPr lang="en-GB" dirty="0" smtClean="0">
                <a:solidFill>
                  <a:srgbClr val="0070C0"/>
                </a:solidFill>
              </a:rPr>
              <a:t> ML team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J. Vega | WPSA General Planning Meeting | 8/9/2022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6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1943D8-EFEC-DE2F-1F1A-CECA0812719B}"/>
              </a:ext>
            </a:extLst>
          </p:cNvPr>
          <p:cNvSpPr txBox="1"/>
          <p:nvPr/>
        </p:nvSpPr>
        <p:spPr>
          <a:xfrm>
            <a:off x="21657" y="33468"/>
            <a:ext cx="3580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MARFE </a:t>
            </a:r>
            <a:r>
              <a:rPr lang="it-IT" sz="2000" b="1" dirty="0" err="1"/>
              <a:t>detection</a:t>
            </a:r>
            <a:r>
              <a:rPr lang="it-IT" sz="2000" b="1" dirty="0"/>
              <a:t> by VIS camera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C3B224B-D561-91A1-541B-D42EC4AC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Presenter | WPSA Project Planning Meeting |  </a:t>
            </a:r>
            <a:r>
              <a:rPr lang="en-GB" dirty="0">
                <a:highlight>
                  <a:srgbClr val="FFFF00"/>
                </a:highlight>
              </a:rPr>
              <a:t>06/05/2022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20</a:t>
            </a:fld>
            <a:endParaRPr lang="en-GB" dirty="0"/>
          </a:p>
        </p:txBody>
      </p:sp>
      <p:pic>
        <p:nvPicPr>
          <p:cNvPr id="4" name="Picture 3" descr="A screen 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65251CC-F544-C4D9-721C-BBE23F81CF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r="9026"/>
          <a:stretch/>
        </p:blipFill>
        <p:spPr bwMode="auto">
          <a:xfrm>
            <a:off x="107504" y="1311099"/>
            <a:ext cx="8365491" cy="2772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57686E-25A7-C101-27B2-0E97C3D936A0}"/>
              </a:ext>
            </a:extLst>
          </p:cNvPr>
          <p:cNvSpPr txBox="1"/>
          <p:nvPr/>
        </p:nvSpPr>
        <p:spPr>
          <a:xfrm>
            <a:off x="21657" y="55128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High visible radiation on the high field side of the poloidal plane is often observed by the visible cameras (and it precedes the mode locking and electron temperature anomalies</a:t>
            </a:r>
            <a:r>
              <a:rPr lang="en-GB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33"/>
                </a:solidFill>
              </a:rPr>
              <a:t>T. </a:t>
            </a:r>
            <a:r>
              <a:rPr lang="en-GB" sz="1600" dirty="0" err="1">
                <a:solidFill>
                  <a:srgbClr val="333333"/>
                </a:solidFill>
              </a:rPr>
              <a:t>Craciunescu</a:t>
            </a:r>
            <a:r>
              <a:rPr lang="en-GB" sz="1600" dirty="0">
                <a:solidFill>
                  <a:srgbClr val="333333"/>
                </a:solidFill>
              </a:rPr>
              <a:t> et al. </a:t>
            </a:r>
            <a:r>
              <a:rPr lang="en-GB" sz="1600" i="1" dirty="0">
                <a:solidFill>
                  <a:srgbClr val="333333"/>
                </a:solidFill>
              </a:rPr>
              <a:t>IEEE Transactions on Plasma Science</a:t>
            </a:r>
            <a:r>
              <a:rPr lang="en-GB" sz="1600" dirty="0">
                <a:solidFill>
                  <a:srgbClr val="333333"/>
                </a:solidFill>
              </a:rPr>
              <a:t> 2014 </a:t>
            </a:r>
            <a:r>
              <a:rPr lang="en-GB" sz="1600" b="1" dirty="0">
                <a:solidFill>
                  <a:srgbClr val="333333"/>
                </a:solidFill>
              </a:rPr>
              <a:t>42 </a:t>
            </a:r>
            <a:r>
              <a:rPr lang="en-GB" sz="1600" dirty="0">
                <a:solidFill>
                  <a:srgbClr val="333333"/>
                </a:solidFill>
              </a:rPr>
              <a:t>(8)</a:t>
            </a:r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86BAB-C766-AD9C-E4D5-3BBDB66CD5BC}"/>
              </a:ext>
            </a:extLst>
          </p:cNvPr>
          <p:cNvSpPr txBox="1"/>
          <p:nvPr/>
        </p:nvSpPr>
        <p:spPr>
          <a:xfrm>
            <a:off x="39608" y="382412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Status: </a:t>
            </a:r>
          </a:p>
          <a:p>
            <a:r>
              <a:rPr lang="en-GB" sz="1600" dirty="0"/>
              <a:t>An algorithm has been developed to detect the presence of anomalous visible radiation </a:t>
            </a:r>
          </a:p>
          <a:p>
            <a:r>
              <a:rPr lang="en-GB" sz="1600" dirty="0"/>
              <a:t>(by measuring the radiation barycentre position)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1520" y="4655123"/>
            <a:ext cx="3825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(More details in the JET pin board, SOFT, entry 42)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67678"/>
            <a:ext cx="8227872" cy="1134680"/>
          </a:xfrm>
          <a:ln/>
        </p:spPr>
        <p:txBody>
          <a:bodyPr vert="horz" lIns="91440" tIns="35593" rIns="91440" bIns="45720" rtlCol="0" anchor="ctr">
            <a:norm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es-ES"/>
              <a:t>Status of NTUA proposal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625" y="1203798"/>
            <a:ext cx="8227872" cy="29821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16000" rIns="0" bIns="0" rtlCol="0" anchor="ctr">
            <a:normAutofit/>
          </a:bodyPr>
          <a:lstStyle/>
          <a:p>
            <a:pPr marL="192963" indent="-192963">
              <a:spcBef>
                <a:spcPct val="0"/>
              </a:spcBef>
              <a:buSzPct val="45000"/>
              <a:buFont typeface="Wingdings" panose="05000000000000000000" pitchFamily="2" charset="2"/>
              <a:buChar char=""/>
              <a:tabLst>
                <a:tab pos="192963" algn="l"/>
                <a:tab pos="295205" algn="l"/>
                <a:tab pos="709931" algn="l"/>
                <a:tab pos="1124657" algn="l"/>
                <a:tab pos="1539383" algn="l"/>
                <a:tab pos="1954109" algn="l"/>
                <a:tab pos="2368835" algn="l"/>
                <a:tab pos="2783562" algn="l"/>
                <a:tab pos="3198288" algn="l"/>
                <a:tab pos="3613014" algn="l"/>
                <a:tab pos="4027740" algn="l"/>
                <a:tab pos="4442466" algn="l"/>
                <a:tab pos="4857192" algn="l"/>
                <a:tab pos="5271918" algn="l"/>
                <a:tab pos="5686644" algn="l"/>
                <a:tab pos="6101370" algn="l"/>
                <a:tab pos="6516097" algn="l"/>
                <a:tab pos="6930823" algn="l"/>
                <a:tab pos="7345549" algn="l"/>
                <a:tab pos="7760275" algn="l"/>
                <a:tab pos="8175001" algn="l"/>
              </a:tabLst>
            </a:pPr>
            <a:r>
              <a:rPr lang="en-US" altLang="es-ES" sz="1814"/>
              <a:t>NN architecture: done</a:t>
            </a:r>
          </a:p>
          <a:p>
            <a:pPr marL="192963" indent="-192963">
              <a:spcBef>
                <a:spcPct val="0"/>
              </a:spcBef>
              <a:buSzPct val="45000"/>
              <a:buFont typeface="Wingdings" panose="05000000000000000000" pitchFamily="2" charset="2"/>
              <a:buChar char=""/>
              <a:tabLst>
                <a:tab pos="192963" algn="l"/>
                <a:tab pos="295205" algn="l"/>
                <a:tab pos="709931" algn="l"/>
                <a:tab pos="1124657" algn="l"/>
                <a:tab pos="1539383" algn="l"/>
                <a:tab pos="1954109" algn="l"/>
                <a:tab pos="2368835" algn="l"/>
                <a:tab pos="2783562" algn="l"/>
                <a:tab pos="3198288" algn="l"/>
                <a:tab pos="3613014" algn="l"/>
                <a:tab pos="4027740" algn="l"/>
                <a:tab pos="4442466" algn="l"/>
                <a:tab pos="4857192" algn="l"/>
                <a:tab pos="5271918" algn="l"/>
                <a:tab pos="5686644" algn="l"/>
                <a:tab pos="6101370" algn="l"/>
                <a:tab pos="6516097" algn="l"/>
                <a:tab pos="6930823" algn="l"/>
                <a:tab pos="7345549" algn="l"/>
                <a:tab pos="7760275" algn="l"/>
                <a:tab pos="8175001" algn="l"/>
              </a:tabLst>
            </a:pPr>
            <a:r>
              <a:rPr lang="en-US" altLang="es-ES" sz="1814"/>
              <a:t>Initial training on JET C – Wall data : done, initial results need improvements (hyperparameter tuning needed etc)</a:t>
            </a:r>
          </a:p>
          <a:p>
            <a:pPr marL="195843" indent="-192963">
              <a:spcBef>
                <a:spcPct val="0"/>
              </a:spcBef>
              <a:buSzPct val="45000"/>
              <a:buNone/>
              <a:tabLst>
                <a:tab pos="192963" algn="l"/>
                <a:tab pos="295205" algn="l"/>
                <a:tab pos="709931" algn="l"/>
                <a:tab pos="1124657" algn="l"/>
                <a:tab pos="1539383" algn="l"/>
                <a:tab pos="1954109" algn="l"/>
                <a:tab pos="2368835" algn="l"/>
                <a:tab pos="2783562" algn="l"/>
                <a:tab pos="3198288" algn="l"/>
                <a:tab pos="3613014" algn="l"/>
                <a:tab pos="4027740" algn="l"/>
                <a:tab pos="4442466" algn="l"/>
                <a:tab pos="4857192" algn="l"/>
                <a:tab pos="5271918" algn="l"/>
                <a:tab pos="5686644" algn="l"/>
                <a:tab pos="6101370" algn="l"/>
                <a:tab pos="6516097" algn="l"/>
                <a:tab pos="6930823" algn="l"/>
                <a:tab pos="7345549" algn="l"/>
                <a:tab pos="7760275" algn="l"/>
                <a:tab pos="8175001" algn="l"/>
              </a:tabLst>
            </a:pPr>
            <a:endParaRPr lang="en-US" altLang="es-ES" sz="1814"/>
          </a:p>
        </p:txBody>
      </p:sp>
    </p:spTree>
    <p:extLst>
      <p:ext uri="{BB962C8B-B14F-4D97-AF65-F5344CB8AC3E}">
        <p14:creationId xmlns:p14="http://schemas.microsoft.com/office/powerpoint/2010/main" val="23303499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204473"/>
            <a:ext cx="8227872" cy="858210"/>
          </a:xfrm>
          <a:ln/>
        </p:spPr>
        <p:txBody>
          <a:bodyPr vert="horz" lIns="91440" tIns="35593" rIns="91440" bIns="45720" rtlCol="0" anchor="ctr">
            <a:noAutofit/>
          </a:bodyPr>
          <a:lstStyle/>
          <a:p>
            <a:pPr marL="391686" indent="-290884">
              <a:spcBef>
                <a:spcPts val="1293"/>
              </a:spcBef>
              <a:buSzPct val="45000"/>
              <a:tabLst>
                <a:tab pos="391686" algn="l"/>
                <a:tab pos="806412" algn="l"/>
                <a:tab pos="1221138" algn="l"/>
                <a:tab pos="1635864" algn="l"/>
                <a:tab pos="2050590" algn="l"/>
                <a:tab pos="2465316" algn="l"/>
                <a:tab pos="2880043" algn="l"/>
                <a:tab pos="3294769" algn="l"/>
                <a:tab pos="3709495" algn="l"/>
                <a:tab pos="4124221" algn="l"/>
                <a:tab pos="4538947" algn="l"/>
                <a:tab pos="4953673" algn="l"/>
                <a:tab pos="5368399" algn="l"/>
                <a:tab pos="5783125" algn="l"/>
                <a:tab pos="6197851" algn="l"/>
                <a:tab pos="6612578" algn="l"/>
                <a:tab pos="7027304" algn="l"/>
                <a:tab pos="7442030" algn="l"/>
                <a:tab pos="7856756" algn="l"/>
                <a:tab pos="8271482" algn="l"/>
                <a:tab pos="8686208" algn="l"/>
              </a:tabLst>
            </a:pPr>
            <a:r>
              <a:rPr lang="en-US" altLang="es-ES"/>
              <a:t>Roadmap till December 2022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625" y="1203798"/>
            <a:ext cx="8227872" cy="2982136"/>
          </a:xfrm>
          <a:ln/>
        </p:spPr>
        <p:txBody>
          <a:bodyPr/>
          <a:lstStyle/>
          <a:p>
            <a:pPr marL="388806" indent="-293764">
              <a:buSzPct val="45000"/>
              <a:buFont typeface="Wingdings" panose="05000000000000000000" pitchFamily="2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altLang="es-ES"/>
              <a:t>Modify hyperparameters to produce improved results and present them </a:t>
            </a:r>
          </a:p>
          <a:p>
            <a:pPr marL="388806" indent="-293764">
              <a:buSzPct val="45000"/>
              <a:buFont typeface="Wingdings" panose="05000000000000000000" pitchFamily="2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altLang="es-ES"/>
              <a:t>Possible use of synthetic datasets using python SDV module </a:t>
            </a:r>
          </a:p>
          <a:p>
            <a:pPr marL="388806" indent="-293764">
              <a:buSzPct val="45000"/>
              <a:buFont typeface="Wingdings" panose="05000000000000000000" pitchFamily="2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altLang="es-ES"/>
              <a:t>Technical report to be delivered</a:t>
            </a:r>
          </a:p>
        </p:txBody>
      </p:sp>
    </p:spTree>
    <p:extLst>
      <p:ext uri="{BB962C8B-B14F-4D97-AF65-F5344CB8AC3E}">
        <p14:creationId xmlns:p14="http://schemas.microsoft.com/office/powerpoint/2010/main" val="21105670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19822"/>
            <a:ext cx="4392488" cy="576064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J. Vega, G. A. </a:t>
            </a:r>
            <a:r>
              <a:rPr lang="en-US" sz="2900" dirty="0" err="1" smtClean="0"/>
              <a:t>Rattá</a:t>
            </a:r>
            <a:r>
              <a:rPr lang="en-US" sz="2900" dirty="0" smtClean="0"/>
              <a:t>, D. Gadariya</a:t>
            </a:r>
          </a:p>
          <a:p>
            <a:r>
              <a:rPr lang="en-US" dirty="0" err="1" smtClean="0"/>
              <a:t>Laboratorio</a:t>
            </a:r>
            <a:r>
              <a:rPr lang="en-US" dirty="0" smtClean="0"/>
              <a:t> Nacional de </a:t>
            </a:r>
            <a:r>
              <a:rPr lang="en-US" dirty="0" err="1" smtClean="0"/>
              <a:t>Fusión</a:t>
            </a:r>
            <a:r>
              <a:rPr lang="en-US" dirty="0" smtClean="0"/>
              <a:t> – CIEMAT, Madrid, Spain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  <p:pic>
        <p:nvPicPr>
          <p:cNvPr id="7" name="Picture 2" descr="Logo CIE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3051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5496" y="1883608"/>
            <a:ext cx="858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Adaptive method to produce real-time mitigation triggers and transfer </a:t>
            </a:r>
            <a:r>
              <a:rPr lang="en-GB" sz="2000" b="1" dirty="0" smtClean="0">
                <a:solidFill>
                  <a:schemeClr val="bg1"/>
                </a:solidFill>
              </a:rPr>
              <a:t>learning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availability</a:t>
            </a:r>
            <a:endParaRPr lang="en-GB" dirty="0"/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46078"/>
            <a:ext cx="5400040" cy="303784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92080" y="843558"/>
            <a:ext cx="3826768" cy="3960440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T</a:t>
            </a:r>
            <a:r>
              <a:rPr lang="en-GB" sz="2000" dirty="0" smtClean="0">
                <a:solidFill>
                  <a:srgbClr val="FF0000"/>
                </a:solidFill>
              </a:rPr>
              <a:t>he mode lock signal seems not to be available in real-time</a:t>
            </a:r>
          </a:p>
          <a:p>
            <a:pPr lvl="1"/>
            <a:r>
              <a:rPr lang="en-GB" sz="1600" dirty="0" smtClean="0">
                <a:solidFill>
                  <a:srgbClr val="0070C0"/>
                </a:solidFill>
              </a:rPr>
              <a:t>All previous work related to disruption prediction for JT-60SA was based on the ML signal</a:t>
            </a:r>
          </a:p>
          <a:p>
            <a:pPr lvl="2"/>
            <a:r>
              <a:rPr lang="en-GB" sz="1400" dirty="0" smtClean="0"/>
              <a:t>J. Vega et al. </a:t>
            </a:r>
            <a:r>
              <a:rPr lang="en-GB" sz="1400" dirty="0" err="1" smtClean="0"/>
              <a:t>Fus</a:t>
            </a:r>
            <a:r>
              <a:rPr lang="en-GB" sz="1400" dirty="0" smtClean="0"/>
              <a:t>. Eng. Des. 146 (2019) 1291-1294</a:t>
            </a: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Signals to recognise the current quench are not appropriated to predict disruptions</a:t>
            </a: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What about the use of the line integrated density to recognise incoming disruptions?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Line integrated density for disruption prediction</a:t>
            </a:r>
            <a:endParaRPr lang="en-GB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1176" y="843558"/>
            <a:ext cx="8723312" cy="3888432"/>
          </a:xfrm>
        </p:spPr>
        <p:txBody>
          <a:bodyPr>
            <a:normAutofit lnSpcReduction="10000"/>
          </a:bodyPr>
          <a:lstStyle/>
          <a:p>
            <a:pPr marL="342900" lvl="1" indent="-342900"/>
            <a:r>
              <a:rPr lang="en-GB" dirty="0" smtClean="0">
                <a:solidFill>
                  <a:srgbClr val="FF0000"/>
                </a:solidFill>
              </a:rPr>
              <a:t>Is it possible to develop a disruption predictor by using a LID signal only?</a:t>
            </a:r>
          </a:p>
          <a:p>
            <a:pPr marL="342900" lvl="1" indent="-342900"/>
            <a:endParaRPr lang="en-GB" dirty="0" smtClean="0">
              <a:solidFill>
                <a:srgbClr val="FF0000"/>
              </a:solidFill>
            </a:endParaRPr>
          </a:p>
          <a:p>
            <a:pPr marL="342900" lvl="1" indent="-342900"/>
            <a:r>
              <a:rPr lang="en-GB" dirty="0" smtClean="0">
                <a:solidFill>
                  <a:srgbClr val="FF0000"/>
                </a:solidFill>
              </a:rPr>
              <a:t>The simple amplitude is not enough</a:t>
            </a:r>
          </a:p>
          <a:p>
            <a:pPr marL="742950" lvl="2" indent="-342900"/>
            <a:r>
              <a:rPr lang="en-GB" dirty="0" smtClean="0">
                <a:solidFill>
                  <a:srgbClr val="0070C0"/>
                </a:solidFill>
              </a:rPr>
              <a:t>Signal transformation is a possibility</a:t>
            </a:r>
          </a:p>
          <a:p>
            <a:pPr marL="1200150" lvl="3" indent="-342900"/>
            <a:r>
              <a:rPr lang="en-GB" sz="1600" dirty="0" smtClean="0"/>
              <a:t>J. Vega et al. Nature Physics 18, (2022) 741 - 750</a:t>
            </a:r>
          </a:p>
          <a:p>
            <a:pPr marL="742950" lvl="2" indent="-342900"/>
            <a:r>
              <a:rPr lang="en-GB" dirty="0" smtClean="0">
                <a:solidFill>
                  <a:srgbClr val="0070C0"/>
                </a:solidFill>
              </a:rPr>
              <a:t>Signals can be mapped to specific parameter spaces</a:t>
            </a:r>
          </a:p>
          <a:p>
            <a:pPr marL="1200150" lvl="3" indent="-342900"/>
            <a:r>
              <a:rPr lang="en-GB" sz="1600" dirty="0" smtClean="0"/>
              <a:t>J. Vega et al. </a:t>
            </a:r>
            <a:r>
              <a:rPr lang="es-ES" sz="1600" dirty="0" smtClean="0"/>
              <a:t>Nuclear </a:t>
            </a:r>
            <a:r>
              <a:rPr lang="es-ES" sz="1600" dirty="0" err="1"/>
              <a:t>Fusion</a:t>
            </a:r>
            <a:r>
              <a:rPr lang="es-ES" sz="1600" dirty="0"/>
              <a:t> 60 (2020) 026001 (13 </a:t>
            </a:r>
            <a:r>
              <a:rPr lang="es-ES" sz="1600" dirty="0" err="1"/>
              <a:t>pp</a:t>
            </a:r>
            <a:r>
              <a:rPr lang="es-ES" sz="1600" dirty="0" smtClean="0"/>
              <a:t>)</a:t>
            </a:r>
            <a:endParaRPr lang="en-GB" sz="1600" dirty="0" smtClean="0"/>
          </a:p>
          <a:p>
            <a:pPr marL="342900" lvl="1" indent="-342900"/>
            <a:endParaRPr lang="en-GB" dirty="0" smtClean="0">
              <a:solidFill>
                <a:srgbClr val="FF0000"/>
              </a:solidFill>
            </a:endParaRPr>
          </a:p>
          <a:p>
            <a:pPr marL="342900" lvl="1" indent="-342900"/>
            <a:r>
              <a:rPr lang="en-GB" dirty="0" smtClean="0">
                <a:solidFill>
                  <a:srgbClr val="FF0000"/>
                </a:solidFill>
              </a:rPr>
              <a:t>An adaptive predictor from scratch has been created with a LID signal in a two-dimensional parameter space made up of the amplitudes of consecutive amplitudes</a:t>
            </a:r>
          </a:p>
          <a:p>
            <a:pPr marL="742950" lvl="2" indent="-342900"/>
            <a:r>
              <a:rPr lang="en-GB" dirty="0" smtClean="0">
                <a:solidFill>
                  <a:srgbClr val="0070C0"/>
                </a:solidFill>
              </a:rPr>
              <a:t>Anomaly detection is combined with supervised classification</a:t>
            </a:r>
            <a:endParaRPr lang="en-GB" dirty="0">
              <a:solidFill>
                <a:srgbClr val="0070C0"/>
              </a:solidFill>
            </a:endParaRPr>
          </a:p>
          <a:p>
            <a:endParaRPr lang="es-E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Rationale of the predictor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43558"/>
            <a:ext cx="8291264" cy="403244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Previous adaptive predictors from scratch need one disruption to create the first model: </a:t>
            </a:r>
            <a:r>
              <a:rPr lang="en-GB" b="1" dirty="0" smtClean="0">
                <a:solidFill>
                  <a:srgbClr val="FF0000"/>
                </a:solidFill>
              </a:rPr>
              <a:t>to be avoided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S. </a:t>
            </a:r>
            <a:r>
              <a:rPr lang="en-GB" dirty="0" err="1" smtClean="0">
                <a:solidFill>
                  <a:srgbClr val="0070C0"/>
                </a:solidFill>
              </a:rPr>
              <a:t>Dormido</a:t>
            </a:r>
            <a:r>
              <a:rPr lang="en-GB" dirty="0" smtClean="0">
                <a:solidFill>
                  <a:srgbClr val="0070C0"/>
                </a:solidFill>
              </a:rPr>
              <a:t>-Canto et al. Nuclear Fusion 53 (2013) 113001 (8pp)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J. Vega et al. Nuclear Fusion 54 (2014) 123001 (17 pp)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Predictors based on pure anomaly detection show high false alarm rates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S. </a:t>
            </a:r>
            <a:r>
              <a:rPr lang="en-GB" dirty="0" err="1" smtClean="0">
                <a:solidFill>
                  <a:srgbClr val="0070C0"/>
                </a:solidFill>
              </a:rPr>
              <a:t>Esquembri</a:t>
            </a:r>
            <a:r>
              <a:rPr lang="en-GB" dirty="0" smtClean="0">
                <a:solidFill>
                  <a:srgbClr val="0070C0"/>
                </a:solidFill>
              </a:rPr>
              <a:t> et al. IEEE Transactions on Nuclear Science 65, 2 (2018) 836 - 842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The parameter space based on consecutive samples is optimal to detect outliers in the signal temporal evolution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Outliers are outside a band around the diagonal of such space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The centroid method for disruption prediction shows that this band is not necessarily symmetric around the diagonal</a:t>
            </a:r>
          </a:p>
          <a:p>
            <a:pPr lvl="2"/>
            <a:r>
              <a:rPr lang="en-GB" dirty="0"/>
              <a:t>J. Vega et al. </a:t>
            </a:r>
            <a:r>
              <a:rPr lang="es-ES" dirty="0"/>
              <a:t>Nuclear </a:t>
            </a:r>
            <a:r>
              <a:rPr lang="es-ES" dirty="0" err="1"/>
              <a:t>Fusion</a:t>
            </a:r>
            <a:r>
              <a:rPr lang="es-ES" dirty="0"/>
              <a:t> 60 (2020) 026001 (13 </a:t>
            </a:r>
            <a:r>
              <a:rPr lang="es-ES" dirty="0" err="1"/>
              <a:t>pp</a:t>
            </a:r>
            <a:r>
              <a:rPr lang="es-ES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4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Predictor</a:t>
            </a:r>
            <a:endParaRPr lang="es-ES" dirty="0"/>
          </a:p>
        </p:txBody>
      </p:sp>
      <p:sp>
        <p:nvSpPr>
          <p:cNvPr id="40" name="CuadroTexto 39"/>
          <p:cNvSpPr txBox="1"/>
          <p:nvPr/>
        </p:nvSpPr>
        <p:spPr>
          <a:xfrm>
            <a:off x="374828" y="4371950"/>
            <a:ext cx="4577920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The real production of discharges is simulated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Retraining can be carried out between discharges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5084441" y="627534"/>
            <a:ext cx="3880048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Loop while non-disruptive discharges are processed: the objective is to learn how a non-disruptive behaviour is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3" name="Conector recto de flecha 72"/>
          <p:cNvCxnSpPr>
            <a:endCxn id="71" idx="1"/>
          </p:cNvCxnSpPr>
          <p:nvPr/>
        </p:nvCxnSpPr>
        <p:spPr>
          <a:xfrm flipV="1">
            <a:off x="3491880" y="1089199"/>
            <a:ext cx="1592561" cy="25841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upo 77"/>
          <p:cNvGrpSpPr/>
          <p:nvPr/>
        </p:nvGrpSpPr>
        <p:grpSpPr>
          <a:xfrm>
            <a:off x="1547664" y="627534"/>
            <a:ext cx="5976664" cy="3513472"/>
            <a:chOff x="1547664" y="627534"/>
            <a:chExt cx="5976664" cy="3513472"/>
          </a:xfrm>
        </p:grpSpPr>
        <p:sp>
          <p:nvSpPr>
            <p:cNvPr id="5" name="Cilindro 4"/>
            <p:cNvSpPr/>
            <p:nvPr/>
          </p:nvSpPr>
          <p:spPr>
            <a:xfrm>
              <a:off x="1547664" y="627534"/>
              <a:ext cx="2232248" cy="57606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Dataset of chronological discharges</a:t>
              </a:r>
              <a:endParaRPr lang="en-GB" sz="1200" dirty="0"/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2175048" y="1563638"/>
              <a:ext cx="2396952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Anomaly detection to create the first classifier</a:t>
              </a:r>
            </a:p>
            <a:p>
              <a:pPr algn="ctr"/>
              <a:r>
                <a:rPr lang="en-GB" sz="1200" dirty="0" smtClean="0"/>
                <a:t>(the first disruption is not missed)</a:t>
              </a:r>
              <a:endParaRPr lang="en-GB" sz="1200" dirty="0"/>
            </a:p>
          </p:txBody>
        </p:sp>
        <p:sp>
          <p:nvSpPr>
            <p:cNvPr id="7" name="Cilindro 6"/>
            <p:cNvSpPr/>
            <p:nvPr/>
          </p:nvSpPr>
          <p:spPr>
            <a:xfrm>
              <a:off x="5796136" y="2355726"/>
              <a:ext cx="1008112" cy="57606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Active model</a:t>
              </a:r>
              <a:endParaRPr lang="en-GB" sz="1200" dirty="0"/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1547664" y="2571750"/>
              <a:ext cx="2232248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Discharge prediction</a:t>
              </a:r>
            </a:p>
          </p:txBody>
        </p:sp>
        <p:sp>
          <p:nvSpPr>
            <p:cNvPr id="9" name="Rombo 8"/>
            <p:cNvSpPr/>
            <p:nvPr/>
          </p:nvSpPr>
          <p:spPr>
            <a:xfrm>
              <a:off x="2267744" y="3219822"/>
              <a:ext cx="2304256" cy="9211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False alarm, missed alarm or tardy alarm?</a:t>
              </a:r>
              <a:endParaRPr lang="en-GB" sz="1200" dirty="0"/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5292080" y="3536398"/>
              <a:ext cx="2232248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Retraining</a:t>
              </a:r>
            </a:p>
          </p:txBody>
        </p:sp>
        <p:cxnSp>
          <p:nvCxnSpPr>
            <p:cNvPr id="12" name="Conector recto de flecha 11"/>
            <p:cNvCxnSpPr>
              <a:stCxn id="5" idx="3"/>
            </p:cNvCxnSpPr>
            <p:nvPr/>
          </p:nvCxnSpPr>
          <p:spPr>
            <a:xfrm>
              <a:off x="2663788" y="1203598"/>
              <a:ext cx="0" cy="36004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/>
            <p:cNvCxnSpPr>
              <a:stCxn id="6" idx="3"/>
              <a:endCxn id="7" idx="1"/>
            </p:cNvCxnSpPr>
            <p:nvPr/>
          </p:nvCxnSpPr>
          <p:spPr>
            <a:xfrm>
              <a:off x="4572000" y="1923678"/>
              <a:ext cx="1728192" cy="43204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>
              <a:off x="3419872" y="2859782"/>
              <a:ext cx="0" cy="36004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/>
            <p:cNvCxnSpPr/>
            <p:nvPr/>
          </p:nvCxnSpPr>
          <p:spPr>
            <a:xfrm flipV="1">
              <a:off x="1753344" y="2859782"/>
              <a:ext cx="10344" cy="82063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>
              <a:stCxn id="9" idx="1"/>
            </p:cNvCxnSpPr>
            <p:nvPr/>
          </p:nvCxnSpPr>
          <p:spPr>
            <a:xfrm flipH="1">
              <a:off x="1753344" y="3680414"/>
              <a:ext cx="5144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uadroTexto 21"/>
            <p:cNvSpPr txBox="1"/>
            <p:nvPr/>
          </p:nvSpPr>
          <p:spPr>
            <a:xfrm>
              <a:off x="1835696" y="3354546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0070C0"/>
                  </a:solidFill>
                </a:rPr>
                <a:t>NO</a:t>
              </a:r>
              <a:endParaRPr lang="es-ES" dirty="0">
                <a:solidFill>
                  <a:srgbClr val="0070C0"/>
                </a:solidFill>
              </a:endParaRPr>
            </a:p>
          </p:txBody>
        </p:sp>
        <p:cxnSp>
          <p:nvCxnSpPr>
            <p:cNvPr id="23" name="Conector recto de flecha 22"/>
            <p:cNvCxnSpPr/>
            <p:nvPr/>
          </p:nvCxnSpPr>
          <p:spPr>
            <a:xfrm flipH="1" flipV="1">
              <a:off x="6361857" y="2953252"/>
              <a:ext cx="10344" cy="58314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/>
            <p:cNvCxnSpPr>
              <a:endCxn id="10" idx="1"/>
            </p:cNvCxnSpPr>
            <p:nvPr/>
          </p:nvCxnSpPr>
          <p:spPr>
            <a:xfrm>
              <a:off x="4572000" y="3680414"/>
              <a:ext cx="72008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uadroTexto 33"/>
            <p:cNvSpPr txBox="1"/>
            <p:nvPr/>
          </p:nvSpPr>
          <p:spPr>
            <a:xfrm>
              <a:off x="4644008" y="3354546"/>
              <a:ext cx="512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0070C0"/>
                  </a:solidFill>
                </a:rPr>
                <a:t>YES</a:t>
              </a:r>
              <a:endParaRPr lang="es-ES" dirty="0">
                <a:solidFill>
                  <a:srgbClr val="0070C0"/>
                </a:solidFill>
              </a:endParaRPr>
            </a:p>
          </p:txBody>
        </p:sp>
        <p:cxnSp>
          <p:nvCxnSpPr>
            <p:cNvPr id="35" name="Conector recto de flecha 34"/>
            <p:cNvCxnSpPr/>
            <p:nvPr/>
          </p:nvCxnSpPr>
          <p:spPr>
            <a:xfrm>
              <a:off x="1907704" y="1203598"/>
              <a:ext cx="0" cy="136815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/>
            <p:cNvCxnSpPr>
              <a:endCxn id="8" idx="3"/>
            </p:cNvCxnSpPr>
            <p:nvPr/>
          </p:nvCxnSpPr>
          <p:spPr>
            <a:xfrm flipH="1">
              <a:off x="3779912" y="2700846"/>
              <a:ext cx="2016224" cy="1492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uadroTexto 63"/>
            <p:cNvSpPr txBox="1"/>
            <p:nvPr/>
          </p:nvSpPr>
          <p:spPr>
            <a:xfrm>
              <a:off x="4932040" y="1707654"/>
              <a:ext cx="1232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</a:rPr>
                <a:t>First model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66" name="Conector recto de flecha 65"/>
            <p:cNvCxnSpPr/>
            <p:nvPr/>
          </p:nvCxnSpPr>
          <p:spPr>
            <a:xfrm flipV="1">
              <a:off x="4201616" y="900646"/>
              <a:ext cx="10344" cy="64807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de flecha 67"/>
            <p:cNvCxnSpPr/>
            <p:nvPr/>
          </p:nvCxnSpPr>
          <p:spPr>
            <a:xfrm flipH="1">
              <a:off x="3779912" y="900646"/>
              <a:ext cx="432048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de flecha 73"/>
            <p:cNvCxnSpPr/>
            <p:nvPr/>
          </p:nvCxnSpPr>
          <p:spPr>
            <a:xfrm>
              <a:off x="3275856" y="2283718"/>
              <a:ext cx="0" cy="30295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uadroTexto 76"/>
            <p:cNvSpPr txBox="1"/>
            <p:nvPr/>
          </p:nvSpPr>
          <p:spPr>
            <a:xfrm>
              <a:off x="3272553" y="2263973"/>
              <a:ext cx="1453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accent6">
                      <a:lumMod val="75000"/>
                    </a:schemeClr>
                  </a:solidFill>
                </a:rPr>
                <a:t>First model ready</a:t>
              </a:r>
              <a:endParaRPr lang="en-GB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9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Predictor details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5168" y="1293555"/>
            <a:ext cx="4666872" cy="3006387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Pure data-driven predictor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 band limits are linear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Physics meaning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Smooth evolution of signals mean a non-disruptive behaviour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Sudden signal variations mean a disruptive behaviour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5724128" y="1203599"/>
            <a:ext cx="2952328" cy="2952328"/>
            <a:chOff x="5724128" y="627534"/>
            <a:chExt cx="2952328" cy="2952328"/>
          </a:xfrm>
        </p:grpSpPr>
        <p:cxnSp>
          <p:nvCxnSpPr>
            <p:cNvPr id="5" name="Conector recto de flecha 4"/>
            <p:cNvCxnSpPr/>
            <p:nvPr/>
          </p:nvCxnSpPr>
          <p:spPr>
            <a:xfrm flipV="1">
              <a:off x="6012160" y="699542"/>
              <a:ext cx="0" cy="266429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de flecha 5"/>
            <p:cNvCxnSpPr/>
            <p:nvPr/>
          </p:nvCxnSpPr>
          <p:spPr>
            <a:xfrm flipV="1">
              <a:off x="5868145" y="3291830"/>
              <a:ext cx="2736303" cy="1813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ángulo 6"/>
            <p:cNvSpPr/>
            <p:nvPr/>
          </p:nvSpPr>
          <p:spPr>
            <a:xfrm>
              <a:off x="5744816" y="627534"/>
              <a:ext cx="2931640" cy="29430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7020272" y="3272085"/>
              <a:ext cx="696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X(t – </a:t>
              </a:r>
              <a:r>
                <a:rPr lang="es-ES" sz="1400" dirty="0" smtClean="0">
                  <a:latin typeface="Symbol" panose="05050102010706020507" pitchFamily="18" charset="2"/>
                </a:rPr>
                <a:t>t</a:t>
              </a:r>
              <a:r>
                <a:rPr lang="es-ES" sz="1400" dirty="0" smtClean="0"/>
                <a:t>)</a:t>
              </a:r>
              <a:endParaRPr lang="es-ES" sz="1400" dirty="0"/>
            </a:p>
          </p:txBody>
        </p:sp>
        <p:sp>
          <p:nvSpPr>
            <p:cNvPr id="9" name="CuadroTexto 8"/>
            <p:cNvSpPr txBox="1"/>
            <p:nvPr/>
          </p:nvSpPr>
          <p:spPr>
            <a:xfrm rot="16200000">
              <a:off x="5654238" y="1690026"/>
              <a:ext cx="4475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X(t)</a:t>
              </a:r>
              <a:endParaRPr lang="es-ES" sz="1400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 flipV="1">
              <a:off x="6012160" y="791570"/>
              <a:ext cx="2504043" cy="251839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 flipV="1">
              <a:off x="6501303" y="1275606"/>
              <a:ext cx="2014900" cy="201434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V="1">
              <a:off x="6012160" y="791570"/>
              <a:ext cx="2232248" cy="2212228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uadroTexto 12"/>
            <p:cNvSpPr txBox="1"/>
            <p:nvPr/>
          </p:nvSpPr>
          <p:spPr>
            <a:xfrm>
              <a:off x="6030075" y="1059582"/>
              <a:ext cx="163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Disruptive zone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6948264" y="2778482"/>
              <a:ext cx="163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Disruptive zone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 rot="-2700000">
              <a:off x="5826464" y="1976765"/>
              <a:ext cx="2683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00B050"/>
                  </a:solidFill>
                </a:rPr>
                <a:t>Non disruptive zone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854968" y="4373691"/>
            <a:ext cx="746144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As a discharge is in execution, points appear in the parameter space and depending on the zone they allow the identification of the plasma behaviour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496" y="555526"/>
            <a:ext cx="3312368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smtClean="0">
                <a:solidFill>
                  <a:srgbClr val="FF0000"/>
                </a:solidFill>
              </a:rPr>
              <a:t>JET datasets of LID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Discharges with </a:t>
            </a:r>
            <a:r>
              <a:rPr lang="en-GB" sz="1600" dirty="0" err="1" smtClean="0">
                <a:solidFill>
                  <a:srgbClr val="FF0000"/>
                </a:solidFill>
              </a:rPr>
              <a:t>Ip</a:t>
            </a:r>
            <a:r>
              <a:rPr lang="en-GB" sz="1600" dirty="0" smtClean="0">
                <a:solidFill>
                  <a:srgbClr val="FF0000"/>
                </a:solidFill>
              </a:rPr>
              <a:t> &gt; 2 MA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Disruptions at </a:t>
            </a:r>
            <a:r>
              <a:rPr lang="en-GB" sz="1600" dirty="0" err="1" smtClean="0">
                <a:solidFill>
                  <a:srgbClr val="FF0000"/>
                </a:solidFill>
              </a:rPr>
              <a:t>Ip</a:t>
            </a:r>
            <a:r>
              <a:rPr lang="en-GB" sz="1600" dirty="0" smtClean="0">
                <a:solidFill>
                  <a:srgbClr val="FF0000"/>
                </a:solidFill>
              </a:rPr>
              <a:t> &gt; 1.5 MA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C wall</a:t>
            </a:r>
          </a:p>
          <a:p>
            <a:pPr lvl="1"/>
            <a:r>
              <a:rPr lang="en-GB" sz="1400" dirty="0" smtClean="0">
                <a:solidFill>
                  <a:srgbClr val="0070C0"/>
                </a:solidFill>
              </a:rPr>
              <a:t>Range 65988 – 73126</a:t>
            </a:r>
          </a:p>
          <a:p>
            <a:pPr lvl="1"/>
            <a:r>
              <a:rPr lang="en-GB" sz="1400" dirty="0" smtClean="0">
                <a:solidFill>
                  <a:srgbClr val="0070C0"/>
                </a:solidFill>
              </a:rPr>
              <a:t>1439 (1354 + 85) shots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ITER-like wall</a:t>
            </a:r>
          </a:p>
          <a:p>
            <a:pPr lvl="1"/>
            <a:r>
              <a:rPr lang="en-GB" sz="1400" dirty="0" smtClean="0">
                <a:solidFill>
                  <a:srgbClr val="0070C0"/>
                </a:solidFill>
              </a:rPr>
              <a:t>Range 94152 – 97123</a:t>
            </a:r>
          </a:p>
          <a:p>
            <a:pPr lvl="1"/>
            <a:r>
              <a:rPr lang="en-GB" sz="1400" dirty="0" smtClean="0">
                <a:solidFill>
                  <a:srgbClr val="0070C0"/>
                </a:solidFill>
              </a:rPr>
              <a:t>874 (643 + 231) shots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915816" y="555526"/>
            <a:ext cx="6192688" cy="23149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>
                <a:solidFill>
                  <a:srgbClr val="FF0000"/>
                </a:solidFill>
              </a:rPr>
              <a:t>Tests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C wall data (1)</a:t>
            </a:r>
          </a:p>
          <a:p>
            <a:pPr lvl="1"/>
            <a:r>
              <a:rPr lang="en-GB" sz="1400" dirty="0" smtClean="0">
                <a:solidFill>
                  <a:srgbClr val="0070C0"/>
                </a:solidFill>
              </a:rPr>
              <a:t>No retraining after anomaly detection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C wall data (2)</a:t>
            </a:r>
          </a:p>
          <a:p>
            <a:pPr lvl="1"/>
            <a:r>
              <a:rPr lang="en-GB" sz="1400" dirty="0" smtClean="0">
                <a:solidFill>
                  <a:srgbClr val="0070C0"/>
                </a:solidFill>
              </a:rPr>
              <a:t>Retraining after missed alarms, tardy alarms or false alarms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ILW data (3)</a:t>
            </a:r>
          </a:p>
          <a:p>
            <a:pPr lvl="1"/>
            <a:r>
              <a:rPr lang="en-GB" sz="1400" dirty="0" smtClean="0">
                <a:solidFill>
                  <a:srgbClr val="0070C0"/>
                </a:solidFill>
              </a:rPr>
              <a:t>Transfer learning: last model with C wall data is used for ILW shots</a:t>
            </a:r>
          </a:p>
          <a:p>
            <a:pPr lvl="1"/>
            <a:r>
              <a:rPr lang="en-GB" sz="1400" dirty="0" smtClean="0">
                <a:solidFill>
                  <a:srgbClr val="0070C0"/>
                </a:solidFill>
              </a:rPr>
              <a:t>Retraining after missed alarms, tardy alarms or false alarms</a:t>
            </a:r>
            <a:endParaRPr lang="en-GB" sz="1400" dirty="0">
              <a:solidFill>
                <a:srgbClr val="0070C0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74305"/>
              </p:ext>
            </p:extLst>
          </p:nvPr>
        </p:nvGraphicFramePr>
        <p:xfrm>
          <a:off x="107504" y="3230536"/>
          <a:ext cx="8928992" cy="1141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8063678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99437051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49208933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200156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452056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651158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Detected disruptions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Detected with</a:t>
                      </a:r>
                      <a:endParaRPr lang="es-ES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warning time &gt; 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Tardy detections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False alarms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Retrainings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6652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CW no </a:t>
                      </a:r>
                      <a:r>
                        <a:rPr lang="en-GB" sz="1400" dirty="0" smtClean="0">
                          <a:effectLst/>
                        </a:rPr>
                        <a:t>retraining (1)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70.59% (60/85)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38.82% (33/85)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31.76% (27/85)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0.15% (2/1354)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2589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CW </a:t>
                      </a:r>
                      <a:r>
                        <a:rPr lang="en-GB" sz="1400" dirty="0" smtClean="0">
                          <a:effectLst/>
                        </a:rPr>
                        <a:t>retraining (2)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98.82</a:t>
                      </a:r>
                      <a:r>
                        <a:rPr lang="en-GB" sz="1400" dirty="0">
                          <a:effectLst/>
                        </a:rPr>
                        <a:t>% (84/85)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94.12</a:t>
                      </a:r>
                      <a:r>
                        <a:rPr lang="en-GB" sz="1400" dirty="0">
                          <a:effectLst/>
                        </a:rPr>
                        <a:t>% (80/85)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4.71% (4/85)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r>
                        <a:rPr lang="en-GB" sz="1400" dirty="0">
                          <a:effectLst/>
                        </a:rPr>
                        <a:t>% (0/1354)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05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ILW adaptive </a:t>
                      </a:r>
                      <a:r>
                        <a:rPr lang="en-GB" sz="1400" dirty="0" smtClean="0">
                          <a:effectLst/>
                        </a:rPr>
                        <a:t>transfer (3)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93.94</a:t>
                      </a:r>
                      <a:r>
                        <a:rPr lang="en-GB" sz="1400" dirty="0">
                          <a:effectLst/>
                        </a:rPr>
                        <a:t>% (217/231)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86.58</a:t>
                      </a:r>
                      <a:r>
                        <a:rPr lang="en-GB" sz="1400" dirty="0">
                          <a:effectLst/>
                        </a:rPr>
                        <a:t>% (200/231)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7.36% (17/231)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1.87</a:t>
                      </a:r>
                      <a:r>
                        <a:rPr lang="en-GB" sz="1400" dirty="0">
                          <a:effectLst/>
                        </a:rPr>
                        <a:t>% (12/643)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6053513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347864" y="4578682"/>
            <a:ext cx="250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 paper is in preparation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1480</TotalTime>
  <Words>1777</Words>
  <Application>Microsoft Office PowerPoint</Application>
  <PresentationFormat>Presentación en pantalla (16:9)</PresentationFormat>
  <Paragraphs>250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 </vt:lpstr>
      <vt:lpstr>Contributions</vt:lpstr>
      <vt:lpstr> </vt:lpstr>
      <vt:lpstr>Data availability</vt:lpstr>
      <vt:lpstr>Line integrated density for disruption prediction</vt:lpstr>
      <vt:lpstr>Rationale of the predictor</vt:lpstr>
      <vt:lpstr>Predictor</vt:lpstr>
      <vt:lpstr>Predictor details</vt:lpstr>
      <vt:lpstr>Results</vt:lpstr>
      <vt:lpstr>Conclusions</vt:lpstr>
      <vt:lpstr>Detection of Changes in the Dynamics of Thermonuclear Plasmas to Improve the Prediction of Disruptions</vt:lpstr>
      <vt:lpstr>Anomaly detection</vt:lpstr>
      <vt:lpstr>Database, signals</vt:lpstr>
      <vt:lpstr>Results – overview</vt:lpstr>
      <vt:lpstr>Conclusions </vt:lpstr>
      <vt:lpstr> </vt:lpstr>
      <vt:lpstr>Presentación de PowerPoint</vt:lpstr>
      <vt:lpstr>Presentación de PowerPoint</vt:lpstr>
      <vt:lpstr>Presentación de PowerPoint</vt:lpstr>
      <vt:lpstr>Presentación de PowerPoint</vt:lpstr>
      <vt:lpstr>Status of NTUA proposal</vt:lpstr>
      <vt:lpstr>Roadmap till December 2022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Beaton,Will</dc:creator>
  <cp:lastModifiedBy>JESUS</cp:lastModifiedBy>
  <cp:revision>86</cp:revision>
  <cp:lastPrinted>2014-10-16T14:51:28Z</cp:lastPrinted>
  <dcterms:created xsi:type="dcterms:W3CDTF">2021-12-22T14:29:37Z</dcterms:created>
  <dcterms:modified xsi:type="dcterms:W3CDTF">2022-09-08T09:15:24Z</dcterms:modified>
</cp:coreProperties>
</file>