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68" r:id="rId4"/>
    <p:sldId id="283" r:id="rId5"/>
    <p:sldId id="269" r:id="rId6"/>
    <p:sldId id="284" r:id="rId7"/>
    <p:sldId id="285" r:id="rId8"/>
    <p:sldId id="270" r:id="rId9"/>
    <p:sldId id="271" r:id="rId10"/>
    <p:sldId id="286" r:id="rId11"/>
  </p:sldIdLst>
  <p:sldSz cx="9144000" cy="5143500" type="screen16x9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2" autoAdjust="0"/>
    <p:restoredTop sz="94646" autoAdjust="0"/>
  </p:normalViewPr>
  <p:slideViewPr>
    <p:cSldViewPr snapToGrid="0">
      <p:cViewPr varScale="1">
        <p:scale>
          <a:sx n="98" d="100"/>
          <a:sy n="98" d="100"/>
        </p:scale>
        <p:origin x="124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08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dd930295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dd9302956_0_19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1dd9302956_0_19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dd930295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dd9302956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1dd9302956_0_20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654be592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1654be592_0_24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11654be592_0_249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1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654be592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1654be592_0_24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11654be592_0_249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654be59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1654be592_0_26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1654be592_0_26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654be59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1654be592_0_26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1654be592_0_26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31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2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2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2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7347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|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CRM for EIRENE simulations..</a:t>
            </a:r>
            <a:r>
              <a:rPr lang="en-GB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GB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.7.202</a:t>
            </a:r>
            <a:r>
              <a:rPr lang="en-GB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 Page </a:t>
            </a: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395536" y="3189734"/>
            <a:ext cx="4392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 smtClean="0"/>
              <a:t> D. Borodin, </a:t>
            </a:r>
            <a:r>
              <a:rPr lang="en-GB" u="sng" dirty="0" smtClean="0"/>
              <a:t>F. Cianfrani</a:t>
            </a:r>
            <a:endParaRPr u="sng" dirty="0"/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1" y="4227934"/>
            <a:ext cx="2462891" cy="74365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  <a:p>
            <a:pPr lvl="0">
              <a:buSzPts val="3200"/>
            </a:pPr>
            <a:r>
              <a:rPr lang="en-US" sz="3200" dirty="0" smtClean="0"/>
              <a:t>CRM </a:t>
            </a:r>
            <a:r>
              <a:rPr lang="en-US" sz="3200" dirty="0"/>
              <a:t>for EIRENE simulations of EU-DEMO </a:t>
            </a:r>
            <a:r>
              <a:rPr lang="en-US" sz="3200" dirty="0" smtClean="0"/>
              <a:t>detachment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454774" y="2050182"/>
            <a:ext cx="82296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00"/>
                </a:solidFill>
              </a:rPr>
              <a:t>Thanks for the attention!</a:t>
            </a:r>
            <a:endParaRPr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INTRODUCTION</a:t>
            </a:r>
            <a:endParaRPr lang="en-US" sz="2400" dirty="0"/>
          </a:p>
        </p:txBody>
      </p:sp>
      <p:sp>
        <p:nvSpPr>
          <p:cNvPr id="18" name="Google Shape;120;p4"/>
          <p:cNvSpPr txBox="1"/>
          <p:nvPr/>
        </p:nvSpPr>
        <p:spPr>
          <a:xfrm>
            <a:off x="123209" y="1912010"/>
            <a:ext cx="9020791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CRM</a:t>
            </a:r>
            <a:r>
              <a:rPr lang="en-US" sz="1800" b="1" i="0" u="none" strike="noStrike" cap="none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 b="0" i="0" u="none" strike="noStrike" cap="none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list of particles/reactions: balance </a:t>
            </a:r>
            <a:r>
              <a:rPr lang="en-US" sz="1800" b="0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equations </a:t>
            </a:r>
            <a:r>
              <a:rPr lang="en-US" sz="1800" b="0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equilibrium btw plasma A&amp;M species</a:t>
            </a:r>
            <a:endParaRPr sz="1800" b="0" i="0" u="none" strike="noStrike" cap="none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YACORA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 cap="none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solver+ established database [1] </a:t>
            </a:r>
            <a:r>
              <a:rPr lang="en-US" sz="1800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CRM </a:t>
            </a:r>
            <a:r>
              <a:rPr lang="en-US" sz="1800" b="0" i="0" u="none" strike="noStrike" cap="none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 tokamaks</a:t>
            </a:r>
            <a:endParaRPr sz="1800" b="0" i="0" u="none" strike="noStrike" cap="none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EIRENE</a:t>
            </a:r>
            <a:r>
              <a:rPr lang="en-US" sz="1800" b="1" i="0" u="none" strike="noStrike" cap="none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 cap="none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Monte-Carlo transport solver + CRM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7;p4"/>
          <p:cNvSpPr txBox="1">
            <a:spLocks noGrp="1"/>
          </p:cNvSpPr>
          <p:nvPr>
            <p:ph type="body" idx="1"/>
          </p:nvPr>
        </p:nvSpPr>
        <p:spPr>
          <a:xfrm>
            <a:off x="129071" y="919953"/>
            <a:ext cx="9196637" cy="153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50400" rIns="97200" bIns="504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Detached plasma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divertor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dirty="0" smtClean="0">
                <a:latin typeface="Calibri"/>
                <a:ea typeface="Calibri"/>
                <a:cs typeface="Calibri"/>
                <a:sym typeface="Calibri"/>
              </a:rPr>
              <a:t>plasma temperature below 10eV</a:t>
            </a:r>
            <a:r>
              <a:rPr lang="en-US" sz="2000" b="0" dirty="0" smtClean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latin typeface="Calibri"/>
                <a:ea typeface="Calibri"/>
                <a:cs typeface="Calibri"/>
                <a:sym typeface="Calibri"/>
              </a:rPr>
              <a:t>atomic and molecular (A&amp;M) reactions</a:t>
            </a:r>
            <a:endParaRPr sz="2000" dirty="0" smtClean="0"/>
          </a:p>
          <a:p>
            <a:pPr marL="285750" lvl="0" indent="-171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b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 smtClean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83;p4"/>
          <p:cNvSpPr txBox="1"/>
          <p:nvPr/>
        </p:nvSpPr>
        <p:spPr>
          <a:xfrm>
            <a:off x="802252" y="4105952"/>
            <a:ext cx="1130122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CRM with molecular source </a:t>
            </a:r>
            <a:r>
              <a:rPr lang="en-US" sz="18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8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main </a:t>
            </a:r>
            <a:r>
              <a:rPr lang="en-US" sz="18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reactions in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 dirty="0">
                <a:solidFill>
                  <a:srgbClr val="003399"/>
                </a:solidFill>
                <a:sym typeface="Arial"/>
              </a:rPr>
              <a:t>molecular source from simulations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1800" b="1" i="0" u="none" strike="noStrike" cap="none" dirty="0" smtClean="0">
                <a:solidFill>
                  <a:srgbClr val="003399"/>
                </a:solidFill>
                <a:sym typeface="Arial"/>
              </a:rPr>
              <a:t>transport</a:t>
            </a:r>
            <a:endParaRPr sz="1800" b="1" i="0" u="none" strike="noStrike" cap="none" dirty="0">
              <a:solidFill>
                <a:srgbClr val="003399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84;p4"/>
          <p:cNvSpPr/>
          <p:nvPr/>
        </p:nvSpPr>
        <p:spPr>
          <a:xfrm rot="10800000" flipH="1">
            <a:off x="71595" y="3356783"/>
            <a:ext cx="8972750" cy="143358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12;p4"/>
          <p:cNvSpPr txBox="1"/>
          <p:nvPr/>
        </p:nvSpPr>
        <p:spPr>
          <a:xfrm>
            <a:off x="71574" y="3485962"/>
            <a:ext cx="10168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4;p4"/>
          <p:cNvSpPr txBox="1"/>
          <p:nvPr/>
        </p:nvSpPr>
        <p:spPr>
          <a:xfrm>
            <a:off x="71586" y="4092243"/>
            <a:ext cx="55587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work: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21;p4"/>
          <p:cNvSpPr txBox="1"/>
          <p:nvPr/>
        </p:nvSpPr>
        <p:spPr>
          <a:xfrm>
            <a:off x="7608265" y="4032737"/>
            <a:ext cx="1248511" cy="429418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22;p4"/>
          <p:cNvSpPr txBox="1"/>
          <p:nvPr/>
        </p:nvSpPr>
        <p:spPr>
          <a:xfrm>
            <a:off x="6942538" y="4032738"/>
            <a:ext cx="583677" cy="428796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13;p4"/>
          <p:cNvSpPr txBox="1"/>
          <p:nvPr/>
        </p:nvSpPr>
        <p:spPr>
          <a:xfrm>
            <a:off x="625503" y="3515368"/>
            <a:ext cx="84012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Interchange btw YACORA and EIRENE to provide CRM for detachment control modelling</a:t>
            </a:r>
            <a:endParaRPr sz="18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3399"/>
              </a:buClr>
              <a:buSzPts val="2800"/>
            </a:pPr>
            <a:r>
              <a:rPr lang="en-US" sz="2400" u="sng" dirty="0">
                <a:solidFill>
                  <a:srgbClr val="002060"/>
                </a:solidFill>
              </a:rPr>
              <a:t>COLLISIONAL-RADIATIVE MODEL</a:t>
            </a:r>
            <a:endParaRPr lang="en-US" sz="2400" b="0" dirty="0">
              <a:solidFill>
                <a:srgbClr val="000000"/>
              </a:solidFill>
            </a:endParaRPr>
          </a:p>
        </p:txBody>
      </p:sp>
      <p:graphicFrame>
        <p:nvGraphicFramePr>
          <p:cNvPr id="7" name="Google Shape;74;p4"/>
          <p:cNvGraphicFramePr/>
          <p:nvPr>
            <p:extLst>
              <p:ext uri="{D42A27DB-BD31-4B8C-83A1-F6EECF244321}">
                <p14:modId xmlns:p14="http://schemas.microsoft.com/office/powerpoint/2010/main" val="4080027703"/>
              </p:ext>
            </p:extLst>
          </p:nvPr>
        </p:nvGraphicFramePr>
        <p:xfrm>
          <a:off x="3499716" y="814372"/>
          <a:ext cx="5526922" cy="3596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Reaction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+ e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molecular ionization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r>
                        <a:rPr lang="en-US" sz="1400" u="none" strike="noStrike" cap="none" baseline="-250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triplet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neutral dissociation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dissociative ionization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/>
                        <a:t>Amjuel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300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→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charge exchange (CX)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 + e 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ionization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 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neutral dissociation (MAD)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dissociative ionization (MAI)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dissociative </a:t>
                      </a: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recomb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 (MAR)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37679" y="746548"/>
            <a:ext cx="16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  <a:sym typeface="Times New Roman"/>
              </a:rPr>
              <a:t>H</a:t>
            </a:r>
            <a:r>
              <a:rPr lang="en-US" sz="1800" baseline="30000" dirty="0">
                <a:latin typeface="Times New Roman"/>
                <a:cs typeface="Times New Roman"/>
                <a:sym typeface="Times New Roman"/>
              </a:rPr>
              <a:t>+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H, H</a:t>
            </a:r>
            <a:r>
              <a:rPr lang="en-US" sz="18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,H</a:t>
            </a:r>
            <a:r>
              <a:rPr lang="en-US" sz="18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1800" dirty="0"/>
          </a:p>
        </p:txBody>
      </p:sp>
      <p:sp>
        <p:nvSpPr>
          <p:cNvPr id="10" name="Google Shape;57;p4"/>
          <p:cNvSpPr txBox="1"/>
          <p:nvPr/>
        </p:nvSpPr>
        <p:spPr>
          <a:xfrm>
            <a:off x="0" y="740169"/>
            <a:ext cx="1937679" cy="46019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76856"/>
            <a:ext cx="36082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0070C0"/>
                </a:solidFill>
              </a:rPr>
              <a:t>Molecular source</a:t>
            </a:r>
            <a:r>
              <a:rPr lang="en-US" sz="1800" b="1" dirty="0" smtClean="0">
                <a:solidFill>
                  <a:srgbClr val="0070C0"/>
                </a:solidFill>
              </a:rPr>
              <a:t>:</a:t>
            </a:r>
            <a:endParaRPr lang="en-US" sz="1800" dirty="0"/>
          </a:p>
          <a:p>
            <a:pPr marL="457200" indent="-457200">
              <a:buClr>
                <a:schemeClr val="dk1"/>
              </a:buClr>
              <a:buSzPts val="1820"/>
              <a:buFont typeface="Noto Sans Symbols"/>
              <a:buChar char="⮚"/>
            </a:pPr>
            <a:r>
              <a:rPr lang="en-US" sz="1600" dirty="0">
                <a:solidFill>
                  <a:schemeClr val="dk1"/>
                </a:solidFill>
              </a:rPr>
              <a:t>Reference value</a:t>
            </a:r>
            <a:r>
              <a:rPr lang="en-US" dirty="0">
                <a:solidFill>
                  <a:schemeClr val="dk1"/>
                </a:solidFill>
              </a:rPr>
              <a:t>      </a:t>
            </a:r>
            <a:endParaRPr lang="en-US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820"/>
            </a:pPr>
            <a:endParaRPr lang="en-US" b="1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820"/>
            </a:pPr>
            <a:endParaRPr lang="en-US" b="1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820"/>
            </a:pPr>
            <a:r>
              <a:rPr lang="en-US" sz="1600" b="1" dirty="0" smtClean="0">
                <a:solidFill>
                  <a:srgbClr val="0070C0"/>
                </a:solidFill>
              </a:rPr>
              <a:t>Plasma parameters:</a:t>
            </a:r>
          </a:p>
          <a:p>
            <a:pPr marL="285750" indent="-285750">
              <a:buClr>
                <a:schemeClr val="dk1"/>
              </a:buClr>
              <a:buSzPts val="182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dk1"/>
                </a:solidFill>
              </a:rPr>
              <a:t>Fixed </a:t>
            </a:r>
            <a:r>
              <a:rPr lang="en-US" dirty="0">
                <a:solidFill>
                  <a:schemeClr val="dk1"/>
                </a:solidFill>
              </a:rPr>
              <a:t>electron and ion densities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</a:p>
          <a:p>
            <a:pPr>
              <a:buClr>
                <a:schemeClr val="dk1"/>
              </a:buClr>
              <a:buSzPts val="1820"/>
            </a:pPr>
            <a:r>
              <a:rPr lang="en-US" dirty="0" smtClean="0">
                <a:solidFill>
                  <a:schemeClr val="dk1"/>
                </a:solidFill>
              </a:rPr>
              <a:t>  </a:t>
            </a:r>
            <a:endParaRPr lang="en-US" sz="900" dirty="0"/>
          </a:p>
          <a:p>
            <a:pPr lvl="0">
              <a:buClr>
                <a:srgbClr val="003399"/>
              </a:buClr>
              <a:buSzPts val="2800"/>
            </a:pPr>
            <a:r>
              <a:rPr lang="en-US" dirty="0">
                <a:solidFill>
                  <a:schemeClr val="dk1"/>
                </a:solidFill>
              </a:rPr>
              <a:t>          n</a:t>
            </a:r>
            <a:r>
              <a:rPr lang="en-US" baseline="-25000" dirty="0">
                <a:solidFill>
                  <a:schemeClr val="dk1"/>
                </a:solidFill>
              </a:rPr>
              <a:t>e</a:t>
            </a:r>
            <a:r>
              <a:rPr lang="en-US" dirty="0">
                <a:solidFill>
                  <a:schemeClr val="dk1"/>
                </a:solidFill>
              </a:rPr>
              <a:t> = </a:t>
            </a:r>
            <a:r>
              <a:rPr lang="en-US" dirty="0" err="1">
                <a:solidFill>
                  <a:schemeClr val="dk1"/>
                </a:solidFill>
              </a:rPr>
              <a:t>n</a:t>
            </a:r>
            <a:r>
              <a:rPr lang="en-US" baseline="-25000" dirty="0" err="1">
                <a:solidFill>
                  <a:schemeClr val="dk1"/>
                </a:solidFill>
              </a:rPr>
              <a:t>i</a:t>
            </a:r>
            <a:r>
              <a:rPr lang="en-US" dirty="0">
                <a:solidFill>
                  <a:schemeClr val="dk1"/>
                </a:solidFill>
              </a:rPr>
              <a:t> = 10</a:t>
            </a:r>
            <a:r>
              <a:rPr lang="en-US" baseline="30000" dirty="0">
                <a:solidFill>
                  <a:schemeClr val="dk1"/>
                </a:solidFill>
              </a:rPr>
              <a:t>19</a:t>
            </a:r>
            <a:r>
              <a:rPr lang="en-US" dirty="0">
                <a:solidFill>
                  <a:schemeClr val="dk1"/>
                </a:solidFill>
              </a:rPr>
              <a:t>m</a:t>
            </a:r>
            <a:r>
              <a:rPr lang="en-US" baseline="30000" dirty="0">
                <a:solidFill>
                  <a:schemeClr val="dk1"/>
                </a:solidFill>
              </a:rPr>
              <a:t>-3</a:t>
            </a:r>
            <a:r>
              <a:rPr lang="en-US" dirty="0">
                <a:solidFill>
                  <a:schemeClr val="dk1"/>
                </a:solidFill>
              </a:rPr>
              <a:t> for          </a:t>
            </a:r>
            <a:r>
              <a:rPr lang="en-US" dirty="0" smtClean="0">
                <a:solidFill>
                  <a:schemeClr val="dk1"/>
                </a:solidFill>
              </a:rPr>
              <a:t>   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[1]</a:t>
            </a:r>
            <a:r>
              <a:rPr lang="en-US" dirty="0" smtClean="0">
                <a:solidFill>
                  <a:schemeClr val="dk1"/>
                </a:solidFill>
              </a:rPr>
              <a:t>  </a:t>
            </a:r>
            <a:endParaRPr lang="en-US" sz="900" dirty="0"/>
          </a:p>
          <a:p>
            <a:pPr lvl="0">
              <a:buClr>
                <a:srgbClr val="003399"/>
              </a:buClr>
              <a:buSzPts val="2800"/>
            </a:pPr>
            <a:r>
              <a:rPr lang="en-US" dirty="0">
                <a:solidFill>
                  <a:schemeClr val="dk1"/>
                </a:solidFill>
              </a:rPr>
              <a:t>         </a:t>
            </a:r>
            <a:endParaRPr lang="en-US" dirty="0" smtClean="0">
              <a:solidFill>
                <a:schemeClr val="dk1"/>
              </a:solidFill>
            </a:endParaRPr>
          </a:p>
          <a:p>
            <a:pPr lvl="0">
              <a:buClr>
                <a:srgbClr val="003399"/>
              </a:buClr>
              <a:buSzPts val="2800"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    </a:t>
            </a:r>
            <a:r>
              <a:rPr lang="en-US" dirty="0">
                <a:solidFill>
                  <a:schemeClr val="dk1"/>
                </a:solidFill>
              </a:rPr>
              <a:t>n</a:t>
            </a:r>
            <a:r>
              <a:rPr lang="en-US" baseline="-25000" dirty="0">
                <a:solidFill>
                  <a:schemeClr val="dk1"/>
                </a:solidFill>
              </a:rPr>
              <a:t>e</a:t>
            </a:r>
            <a:r>
              <a:rPr lang="en-US" dirty="0">
                <a:solidFill>
                  <a:schemeClr val="dk1"/>
                </a:solidFill>
              </a:rPr>
              <a:t> = </a:t>
            </a:r>
            <a:r>
              <a:rPr lang="en-US" dirty="0" err="1">
                <a:solidFill>
                  <a:schemeClr val="dk1"/>
                </a:solidFill>
              </a:rPr>
              <a:t>n</a:t>
            </a:r>
            <a:r>
              <a:rPr lang="en-US" baseline="-25000" dirty="0" err="1">
                <a:solidFill>
                  <a:schemeClr val="dk1"/>
                </a:solidFill>
              </a:rPr>
              <a:t>i</a:t>
            </a:r>
            <a:r>
              <a:rPr lang="en-US" dirty="0">
                <a:solidFill>
                  <a:schemeClr val="dk1"/>
                </a:solidFill>
              </a:rPr>
              <a:t> = 10</a:t>
            </a:r>
            <a:r>
              <a:rPr lang="en-US" baseline="30000" dirty="0">
                <a:solidFill>
                  <a:schemeClr val="dk1"/>
                </a:solidFill>
              </a:rPr>
              <a:t>21</a:t>
            </a:r>
            <a:r>
              <a:rPr lang="en-US" dirty="0">
                <a:solidFill>
                  <a:schemeClr val="dk1"/>
                </a:solidFill>
              </a:rPr>
              <a:t>m</a:t>
            </a:r>
            <a:r>
              <a:rPr lang="en-US" baseline="30000" dirty="0">
                <a:solidFill>
                  <a:schemeClr val="dk1"/>
                </a:solidFill>
              </a:rPr>
              <a:t>-3 </a:t>
            </a:r>
            <a:r>
              <a:rPr lang="en-US" dirty="0">
                <a:solidFill>
                  <a:schemeClr val="dk1"/>
                </a:solidFill>
              </a:rPr>
              <a:t>for          </a:t>
            </a:r>
            <a:r>
              <a:rPr lang="en-US" dirty="0" smtClean="0">
                <a:solidFill>
                  <a:schemeClr val="dk1"/>
                </a:solidFill>
              </a:rPr>
              <a:t>              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[2]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buClr>
                <a:srgbClr val="003399"/>
              </a:buClr>
              <a:buSzPts val="2800"/>
            </a:pPr>
            <a:r>
              <a:rPr lang="en-US" dirty="0" smtClean="0">
                <a:solidFill>
                  <a:schemeClr val="dk1"/>
                </a:solidFill>
              </a:rPr>
              <a:t>         </a:t>
            </a:r>
            <a:endParaRPr lang="en-US" sz="900" dirty="0"/>
          </a:p>
          <a:p>
            <a:pPr marL="285750" indent="-285750">
              <a:buClr>
                <a:schemeClr val="dk1"/>
              </a:buClr>
              <a:buSzPts val="182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dk1"/>
                </a:solidFill>
              </a:rPr>
              <a:t>Temperature</a:t>
            </a:r>
            <a:r>
              <a:rPr lang="en-US" dirty="0">
                <a:solidFill>
                  <a:schemeClr val="dk1"/>
                </a:solidFill>
              </a:rPr>
              <a:t>:  </a:t>
            </a:r>
            <a:r>
              <a:rPr lang="en-US" dirty="0" err="1" smtClean="0">
                <a:solidFill>
                  <a:schemeClr val="dk1"/>
                </a:solidFill>
              </a:rPr>
              <a:t>T</a:t>
            </a:r>
            <a:r>
              <a:rPr lang="en-US" baseline="-25000" dirty="0" err="1" smtClean="0">
                <a:solidFill>
                  <a:schemeClr val="dk1"/>
                </a:solidFill>
              </a:rPr>
              <a:t>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= </a:t>
            </a:r>
            <a:r>
              <a:rPr lang="en-US" dirty="0" err="1">
                <a:solidFill>
                  <a:schemeClr val="dk1"/>
                </a:solidFill>
              </a:rPr>
              <a:t>T</a:t>
            </a:r>
            <a:r>
              <a:rPr lang="en-US" baseline="-25000" dirty="0" err="1">
                <a:solidFill>
                  <a:schemeClr val="dk1"/>
                </a:solidFill>
              </a:rPr>
              <a:t>i</a:t>
            </a:r>
            <a:r>
              <a:rPr lang="en-US" dirty="0">
                <a:solidFill>
                  <a:schemeClr val="dk1"/>
                </a:solidFill>
              </a:rPr>
              <a:t> = 0.2÷30eV. </a:t>
            </a:r>
            <a:endParaRPr lang="en-US" sz="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952" y="1477831"/>
            <a:ext cx="224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e sinks (reservoirs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Google Shape;121;p4"/>
          <p:cNvSpPr txBox="1"/>
          <p:nvPr/>
        </p:nvSpPr>
        <p:spPr>
          <a:xfrm>
            <a:off x="2149732" y="400195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2;p4"/>
          <p:cNvSpPr txBox="1"/>
          <p:nvPr/>
        </p:nvSpPr>
        <p:spPr>
          <a:xfrm>
            <a:off x="2149732" y="3559833"/>
            <a:ext cx="565846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5433" y="4630966"/>
            <a:ext cx="601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400"/>
            </a:pPr>
            <a:r>
              <a:rPr lang="it-IT" sz="1000" dirty="0" smtClean="0">
                <a:solidFill>
                  <a:schemeClr val="accent3">
                    <a:lumMod val="50000"/>
                  </a:schemeClr>
                </a:solidFill>
              </a:rPr>
              <a:t>[1] </a:t>
            </a:r>
            <a:r>
              <a:rPr lang="it-IT" sz="1000" dirty="0">
                <a:solidFill>
                  <a:schemeClr val="accent3">
                    <a:lumMod val="50000"/>
                  </a:schemeClr>
                </a:solidFill>
              </a:rPr>
              <a:t>M Groth et al. 2013 Nucl. Fusion 53 </a:t>
            </a:r>
            <a:r>
              <a:rPr lang="it-IT" sz="1000" dirty="0" smtClean="0">
                <a:solidFill>
                  <a:schemeClr val="accent3">
                    <a:lumMod val="50000"/>
                  </a:schemeClr>
                </a:solidFill>
              </a:rPr>
              <a:t>093016          [2] </a:t>
            </a:r>
            <a:r>
              <a:rPr lang="it-IT" sz="1000" dirty="0">
                <a:solidFill>
                  <a:schemeClr val="accent3">
                    <a:lumMod val="50000"/>
                  </a:schemeClr>
                </a:solidFill>
              </a:rPr>
              <a:t>F Subba et al. 2020 Nucl. Fusion 61 </a:t>
            </a:r>
            <a:r>
              <a:rPr lang="it-IT" sz="1000" dirty="0" smtClean="0">
                <a:solidFill>
                  <a:schemeClr val="accent3">
                    <a:lumMod val="50000"/>
                  </a:schemeClr>
                </a:solidFill>
              </a:rPr>
              <a:t>106013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7710" y="3033873"/>
            <a:ext cx="6375924" cy="1886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4"/>
          <p:cNvSpPr txBox="1"/>
          <p:nvPr/>
        </p:nvSpPr>
        <p:spPr>
          <a:xfrm>
            <a:off x="54483" y="2415116"/>
            <a:ext cx="1292220" cy="798750"/>
          </a:xfrm>
          <a:prstGeom prst="rect">
            <a:avLst/>
          </a:prstGeom>
          <a:solidFill>
            <a:srgbClr val="71BEC4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YACORA solver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002" y="630816"/>
            <a:ext cx="6365632" cy="18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0;p4"/>
          <p:cNvSpPr txBox="1"/>
          <p:nvPr/>
        </p:nvSpPr>
        <p:spPr>
          <a:xfrm>
            <a:off x="5027999" y="2565758"/>
            <a:ext cx="1767614" cy="4308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 H</a:t>
            </a:r>
            <a:r>
              <a:rPr lang="en-US" sz="1600" b="1" i="0" u="none" strike="noStrike" cap="none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density</a:t>
            </a:r>
            <a:endParaRPr sz="1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1;p4"/>
          <p:cNvSpPr/>
          <p:nvPr/>
        </p:nvSpPr>
        <p:spPr>
          <a:xfrm rot="15173388">
            <a:off x="3637112" y="1930803"/>
            <a:ext cx="616016" cy="244881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2;p4"/>
          <p:cNvSpPr/>
          <p:nvPr/>
        </p:nvSpPr>
        <p:spPr>
          <a:xfrm rot="18259855">
            <a:off x="3732056" y="416237"/>
            <a:ext cx="539930" cy="288876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5;p4"/>
          <p:cNvSpPr txBox="1"/>
          <p:nvPr/>
        </p:nvSpPr>
        <p:spPr>
          <a:xfrm>
            <a:off x="2005783" y="2541664"/>
            <a:ext cx="1961969" cy="4308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1" i="0" u="none" strike="noStrike" cap="none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 strike="noStrike" cap="none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density peak</a:t>
            </a:r>
            <a:endParaRPr sz="1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16;p4"/>
          <p:cNvSpPr/>
          <p:nvPr/>
        </p:nvSpPr>
        <p:spPr>
          <a:xfrm rot="2262011">
            <a:off x="2287442" y="1967152"/>
            <a:ext cx="481847" cy="69247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17;p4"/>
          <p:cNvSpPr/>
          <p:nvPr/>
        </p:nvSpPr>
        <p:spPr>
          <a:xfrm rot="9768493">
            <a:off x="2203642" y="2878518"/>
            <a:ext cx="587619" cy="155569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7;p4"/>
          <p:cNvSpPr/>
          <p:nvPr/>
        </p:nvSpPr>
        <p:spPr>
          <a:xfrm>
            <a:off x="1349746" y="2279448"/>
            <a:ext cx="583121" cy="10909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21;p4"/>
          <p:cNvSpPr txBox="1"/>
          <p:nvPr/>
        </p:nvSpPr>
        <p:spPr>
          <a:xfrm>
            <a:off x="1277295" y="385229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22;p4"/>
          <p:cNvSpPr txBox="1"/>
          <p:nvPr/>
        </p:nvSpPr>
        <p:spPr>
          <a:xfrm>
            <a:off x="1722860" y="1443003"/>
            <a:ext cx="565846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46;p16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3399"/>
              </a:buClr>
              <a:buSzPts val="2800"/>
            </a:pPr>
            <a:r>
              <a:rPr lang="en-US" sz="2400" u="sng" dirty="0">
                <a:solidFill>
                  <a:srgbClr val="002060"/>
                </a:solidFill>
              </a:rPr>
              <a:t>COLLISIONAL-RADIATIVE </a:t>
            </a:r>
            <a:r>
              <a:rPr lang="en-US" sz="2400" u="sng" dirty="0" smtClean="0">
                <a:solidFill>
                  <a:srgbClr val="002060"/>
                </a:solidFill>
              </a:rPr>
              <a:t>MODEL: results</a:t>
            </a:r>
            <a:endParaRPr lang="en-US" sz="2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25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low temperature </a:t>
            </a:r>
            <a:r>
              <a:rPr lang="en-US" sz="1600" dirty="0">
                <a:solidFill>
                  <a:schemeClr val="dk1"/>
                </a:solidFill>
              </a:rPr>
              <a:t>(T &lt; 2eV)   leading reaction chains:  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17" name="Google Shape;93;p4"/>
          <p:cNvSpPr txBox="1"/>
          <p:nvPr/>
        </p:nvSpPr>
        <p:spPr>
          <a:xfrm>
            <a:off x="2847309" y="3623802"/>
            <a:ext cx="720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lang="en-US" sz="1600" b="0" i="0" u="none" strike="noStrike" cap="none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48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4"/>
          <p:cNvSpPr txBox="1"/>
          <p:nvPr/>
        </p:nvSpPr>
        <p:spPr>
          <a:xfrm>
            <a:off x="2815451" y="4119228"/>
            <a:ext cx="720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52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269" y="660171"/>
            <a:ext cx="7087197" cy="218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2522" y="2947833"/>
            <a:ext cx="1968978" cy="152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86;p4"/>
          <p:cNvCxnSpPr>
            <a:stCxn id="11" idx="1"/>
          </p:cNvCxnSpPr>
          <p:nvPr/>
        </p:nvCxnSpPr>
        <p:spPr>
          <a:xfrm flipH="1">
            <a:off x="6923431" y="1098927"/>
            <a:ext cx="220810" cy="24164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146;p16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3399"/>
              </a:buClr>
              <a:buSzPts val="2800"/>
            </a:pPr>
            <a:r>
              <a:rPr lang="en-US" sz="2400" u="sng" dirty="0">
                <a:solidFill>
                  <a:srgbClr val="002060"/>
                </a:solidFill>
              </a:rPr>
              <a:t>COLLISIONAL-RADIATIVE </a:t>
            </a:r>
            <a:r>
              <a:rPr lang="en-US" sz="2400" u="sng" dirty="0" smtClean="0">
                <a:solidFill>
                  <a:srgbClr val="002060"/>
                </a:solidFill>
              </a:rPr>
              <a:t>MODEL: results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56" name="Google Shape;103;p4"/>
          <p:cNvSpPr/>
          <p:nvPr/>
        </p:nvSpPr>
        <p:spPr>
          <a:xfrm rot="3946898">
            <a:off x="6829274" y="3188125"/>
            <a:ext cx="467853" cy="94453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4;p4"/>
          <p:cNvSpPr/>
          <p:nvPr/>
        </p:nvSpPr>
        <p:spPr>
          <a:xfrm rot="3985040">
            <a:off x="6823236" y="3735835"/>
            <a:ext cx="498292" cy="98604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1;p4"/>
          <p:cNvSpPr txBox="1"/>
          <p:nvPr/>
        </p:nvSpPr>
        <p:spPr>
          <a:xfrm>
            <a:off x="665502" y="151295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86;p4"/>
          <p:cNvCxnSpPr/>
          <p:nvPr/>
        </p:nvCxnSpPr>
        <p:spPr>
          <a:xfrm>
            <a:off x="7475809" y="1249896"/>
            <a:ext cx="1532535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buClr>
                <a:srgbClr val="000000"/>
              </a:buClr>
              <a:buSzPts val="2800"/>
            </a:pPr>
            <a:r>
              <a:rPr lang="en-US" sz="2400" u="sng" dirty="0">
                <a:solidFill>
                  <a:srgbClr val="002060"/>
                </a:solidFill>
              </a:rPr>
              <a:t>VIBRATIONALLY RESOLVED CRM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98" y="711882"/>
            <a:ext cx="84075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dirty="0" err="1">
                <a:solidFill>
                  <a:schemeClr val="dk1"/>
                </a:solidFill>
              </a:rPr>
              <a:t>vibrationally</a:t>
            </a:r>
            <a:r>
              <a:rPr lang="en-US" dirty="0">
                <a:solidFill>
                  <a:schemeClr val="dk1"/>
                </a:solidFill>
              </a:rPr>
              <a:t> resolved molecular states H</a:t>
            </a:r>
            <a:r>
              <a:rPr lang="en-US" baseline="-25000" dirty="0">
                <a:solidFill>
                  <a:schemeClr val="dk1"/>
                </a:solidFill>
              </a:rPr>
              <a:t>2</a:t>
            </a:r>
            <a:r>
              <a:rPr lang="en-US" dirty="0">
                <a:solidFill>
                  <a:schemeClr val="dk1"/>
                </a:solidFill>
              </a:rPr>
              <a:t>(v) (v=0 ..14) with electron-induced ladder-like </a:t>
            </a:r>
            <a:r>
              <a:rPr lang="en-US" dirty="0" smtClean="0">
                <a:solidFill>
                  <a:schemeClr val="dk1"/>
                </a:solidFill>
              </a:rPr>
              <a:t>trans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(v) + e → H</a:t>
            </a:r>
            <a:r>
              <a:rPr lang="en-US" sz="1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(v±1) + e </a:t>
            </a:r>
            <a:r>
              <a:rPr lang="en-US" sz="1800" dirty="0">
                <a:solidFill>
                  <a:schemeClr val="dk1"/>
                </a:solidFill>
              </a:rPr>
              <a:t>   </a:t>
            </a:r>
            <a:r>
              <a:rPr lang="en-US" sz="1200" dirty="0">
                <a:solidFill>
                  <a:schemeClr val="dk1"/>
                </a:solidFill>
              </a:rPr>
              <a:t>rates </a:t>
            </a:r>
            <a:r>
              <a:rPr lang="en-US" sz="1200" dirty="0" smtClean="0">
                <a:solidFill>
                  <a:schemeClr val="dk1"/>
                </a:solidFill>
              </a:rPr>
              <a:t>H2vibr</a:t>
            </a:r>
            <a:endParaRPr lang="en-US" sz="12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02538" y="-32549154"/>
            <a:ext cx="1260157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4;p4"/>
          <p:cNvSpPr/>
          <p:nvPr/>
        </p:nvSpPr>
        <p:spPr>
          <a:xfrm>
            <a:off x="27081300" y="-33597985"/>
            <a:ext cx="1693200" cy="706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5;p4"/>
          <p:cNvSpPr/>
          <p:nvPr/>
        </p:nvSpPr>
        <p:spPr>
          <a:xfrm>
            <a:off x="22744720" y="-33446230"/>
            <a:ext cx="1680000" cy="359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6;p4"/>
          <p:cNvSpPr/>
          <p:nvPr/>
        </p:nvSpPr>
        <p:spPr>
          <a:xfrm>
            <a:off x="27076025" y="-29819510"/>
            <a:ext cx="1693200" cy="706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7;p4"/>
          <p:cNvSpPr/>
          <p:nvPr/>
        </p:nvSpPr>
        <p:spPr>
          <a:xfrm>
            <a:off x="22739460" y="-29591557"/>
            <a:ext cx="1680000" cy="359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54938" y="-35467109"/>
            <a:ext cx="12601575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9363" y="-39273146"/>
            <a:ext cx="1260157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4;p4"/>
          <p:cNvSpPr/>
          <p:nvPr/>
        </p:nvSpPr>
        <p:spPr>
          <a:xfrm>
            <a:off x="27233700" y="-37668084"/>
            <a:ext cx="1693200" cy="706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25;p4"/>
          <p:cNvSpPr/>
          <p:nvPr/>
        </p:nvSpPr>
        <p:spPr>
          <a:xfrm>
            <a:off x="22897120" y="-37516329"/>
            <a:ext cx="1680000" cy="359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26;p4"/>
          <p:cNvSpPr/>
          <p:nvPr/>
        </p:nvSpPr>
        <p:spPr>
          <a:xfrm>
            <a:off x="27228425" y="-33889609"/>
            <a:ext cx="1693200" cy="706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27;p4"/>
          <p:cNvSpPr/>
          <p:nvPr/>
        </p:nvSpPr>
        <p:spPr>
          <a:xfrm>
            <a:off x="22891860" y="-33661656"/>
            <a:ext cx="1680000" cy="359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7700" y="1656881"/>
            <a:ext cx="8458200" cy="2457919"/>
            <a:chOff x="1135380" y="1512101"/>
            <a:chExt cx="7833360" cy="2229319"/>
          </a:xfrm>
        </p:grpSpPr>
        <p:pic>
          <p:nvPicPr>
            <p:cNvPr id="22" name="Google Shape;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5380" y="1512101"/>
              <a:ext cx="7833360" cy="2229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26;p4"/>
            <p:cNvSpPr/>
            <p:nvPr/>
          </p:nvSpPr>
          <p:spPr>
            <a:xfrm>
              <a:off x="7688580" y="2468880"/>
              <a:ext cx="1074420" cy="4572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7;p4"/>
            <p:cNvSpPr/>
            <p:nvPr/>
          </p:nvSpPr>
          <p:spPr>
            <a:xfrm>
              <a:off x="4998720" y="2626760"/>
              <a:ext cx="1082040" cy="20788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118;p4"/>
          <p:cNvSpPr txBox="1"/>
          <p:nvPr/>
        </p:nvSpPr>
        <p:spPr>
          <a:xfrm>
            <a:off x="838200" y="4227898"/>
            <a:ext cx="802386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vibrational transitions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the main reaction channels at low temperatures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26;p4"/>
          <p:cNvSpPr/>
          <p:nvPr/>
        </p:nvSpPr>
        <p:spPr>
          <a:xfrm>
            <a:off x="906780" y="4243138"/>
            <a:ext cx="2446020" cy="3187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21;p4"/>
          <p:cNvSpPr txBox="1"/>
          <p:nvPr/>
        </p:nvSpPr>
        <p:spPr>
          <a:xfrm>
            <a:off x="127123" y="285895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16;p4"/>
          <p:cNvSpPr/>
          <p:nvPr/>
        </p:nvSpPr>
        <p:spPr>
          <a:xfrm rot="2262011">
            <a:off x="2831736" y="1753583"/>
            <a:ext cx="481847" cy="280307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16;p4"/>
          <p:cNvSpPr/>
          <p:nvPr/>
        </p:nvSpPr>
        <p:spPr>
          <a:xfrm rot="3395700">
            <a:off x="4863812" y="1182980"/>
            <a:ext cx="481847" cy="408059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8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" y="1399345"/>
            <a:ext cx="4393945" cy="3425280"/>
          </a:xfrm>
          <a:prstGeom prst="rect">
            <a:avLst/>
          </a:prstGeom>
        </p:spPr>
      </p:pic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n-US" sz="2400" u="sng" dirty="0">
                <a:solidFill>
                  <a:srgbClr val="002060"/>
                </a:solidFill>
              </a:rPr>
              <a:t>MOLECULAR TRANSPORT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93420"/>
            <a:ext cx="794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molecule density scales linearly with the source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53991"/>
                </a:solidFill>
              </a:rPr>
              <a:t>effective source term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71" y="2052950"/>
            <a:ext cx="2131415" cy="1712120"/>
          </a:xfrm>
          <a:prstGeom prst="rect">
            <a:avLst/>
          </a:prstGeom>
        </p:spPr>
      </p:pic>
      <p:pic>
        <p:nvPicPr>
          <p:cNvPr id="9" name="Google Shape;3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0187" y="2117217"/>
            <a:ext cx="1829724" cy="15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4;p4"/>
          <p:cNvSpPr/>
          <p:nvPr/>
        </p:nvSpPr>
        <p:spPr>
          <a:xfrm>
            <a:off x="2565586" y="2920819"/>
            <a:ext cx="338350" cy="3785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48;p4"/>
          <p:cNvCxnSpPr/>
          <p:nvPr/>
        </p:nvCxnSpPr>
        <p:spPr>
          <a:xfrm flipV="1">
            <a:off x="2828278" y="1940030"/>
            <a:ext cx="2266993" cy="984567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49;p4"/>
          <p:cNvCxnSpPr/>
          <p:nvPr/>
        </p:nvCxnSpPr>
        <p:spPr>
          <a:xfrm flipH="1" flipV="1">
            <a:off x="2875009" y="3299312"/>
            <a:ext cx="2220262" cy="555641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50;p4"/>
          <p:cNvSpPr txBox="1"/>
          <p:nvPr/>
        </p:nvSpPr>
        <p:spPr>
          <a:xfrm>
            <a:off x="3453148" y="1101278"/>
            <a:ext cx="5128260" cy="7152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4;p4"/>
          <p:cNvSpPr txBox="1"/>
          <p:nvPr/>
        </p:nvSpPr>
        <p:spPr>
          <a:xfrm>
            <a:off x="6172200" y="4079718"/>
            <a:ext cx="31470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Noto Sans Symbols"/>
              <a:buChar char="▪"/>
            </a:pPr>
            <a:r>
              <a:rPr lang="en-US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up-stream region</a:t>
            </a:r>
            <a:r>
              <a:rPr lang="en-US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substantial overlap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source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78;p4"/>
          <p:cNvSpPr txBox="1"/>
          <p:nvPr/>
        </p:nvSpPr>
        <p:spPr>
          <a:xfrm>
            <a:off x="1207689" y="4732532"/>
            <a:ext cx="176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Gas puffing</a:t>
            </a:r>
            <a:endParaRPr sz="2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81;p4"/>
          <p:cNvCxnSpPr/>
          <p:nvPr/>
        </p:nvCxnSpPr>
        <p:spPr>
          <a:xfrm rot="10800000">
            <a:off x="1886894" y="4447820"/>
            <a:ext cx="46800" cy="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1" name="Google Shape;67;p4"/>
          <p:cNvSpPr txBox="1"/>
          <p:nvPr/>
        </p:nvSpPr>
        <p:spPr>
          <a:xfrm>
            <a:off x="158055" y="3059810"/>
            <a:ext cx="748966" cy="429418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9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" y="1399345"/>
            <a:ext cx="4393945" cy="3425280"/>
          </a:xfrm>
          <a:prstGeom prst="rect">
            <a:avLst/>
          </a:prstGeom>
        </p:spPr>
      </p:pic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n-US" sz="2400" u="sng" dirty="0">
                <a:solidFill>
                  <a:srgbClr val="002060"/>
                </a:solidFill>
              </a:rPr>
              <a:t>MOLECULAR TRANSPORT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93420"/>
            <a:ext cx="794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molecule density scales linearly with the source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53991"/>
                </a:solidFill>
              </a:rPr>
              <a:t>effective source term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80" y="2005416"/>
            <a:ext cx="2245231" cy="1750260"/>
          </a:xfrm>
          <a:prstGeom prst="rect">
            <a:avLst/>
          </a:prstGeom>
        </p:spPr>
      </p:pic>
      <p:pic>
        <p:nvPicPr>
          <p:cNvPr id="10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1121" y="2104274"/>
            <a:ext cx="2189462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;p4"/>
          <p:cNvSpPr/>
          <p:nvPr/>
        </p:nvSpPr>
        <p:spPr>
          <a:xfrm>
            <a:off x="1683644" y="4050061"/>
            <a:ext cx="442336" cy="4636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48;p4"/>
          <p:cNvCxnSpPr/>
          <p:nvPr/>
        </p:nvCxnSpPr>
        <p:spPr>
          <a:xfrm flipV="1">
            <a:off x="2082811" y="2063543"/>
            <a:ext cx="2979566" cy="1986518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49;p4"/>
          <p:cNvCxnSpPr/>
          <p:nvPr/>
        </p:nvCxnSpPr>
        <p:spPr>
          <a:xfrm flipH="1">
            <a:off x="2082811" y="3781340"/>
            <a:ext cx="2972989" cy="72578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50;p4"/>
          <p:cNvSpPr txBox="1"/>
          <p:nvPr/>
        </p:nvSpPr>
        <p:spPr>
          <a:xfrm>
            <a:off x="3453148" y="1101278"/>
            <a:ext cx="5128260" cy="7152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7;p4"/>
          <p:cNvSpPr txBox="1"/>
          <p:nvPr/>
        </p:nvSpPr>
        <p:spPr>
          <a:xfrm>
            <a:off x="158055" y="3059810"/>
            <a:ext cx="748966" cy="429418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78;p4"/>
          <p:cNvSpPr txBox="1"/>
          <p:nvPr/>
        </p:nvSpPr>
        <p:spPr>
          <a:xfrm>
            <a:off x="1207689" y="4732532"/>
            <a:ext cx="176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Gas puffing</a:t>
            </a:r>
            <a:endParaRPr sz="2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81;p4"/>
          <p:cNvCxnSpPr/>
          <p:nvPr/>
        </p:nvCxnSpPr>
        <p:spPr>
          <a:xfrm rot="10800000">
            <a:off x="1886894" y="4447820"/>
            <a:ext cx="46800" cy="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7" name="Google Shape;54;p4"/>
          <p:cNvSpPr txBox="1"/>
          <p:nvPr/>
        </p:nvSpPr>
        <p:spPr>
          <a:xfrm>
            <a:off x="5782972" y="3675886"/>
            <a:ext cx="314706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Noto Sans Symbols"/>
              <a:buChar char="▪"/>
            </a:pPr>
            <a:r>
              <a:rPr lang="en-US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divertor</a:t>
            </a:r>
            <a:r>
              <a:rPr lang="en-US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discrepancy </a:t>
            </a:r>
            <a:r>
              <a:rPr lang="en-DE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 physical conditions (dominance of CX reactions at low temperature)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;p18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n-US" sz="2400" u="sng" dirty="0" smtClean="0">
                <a:solidFill>
                  <a:srgbClr val="002060"/>
                </a:solidFill>
              </a:rPr>
              <a:t>CONCLUSIONS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5760" y="739140"/>
            <a:ext cx="85953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CRM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A&amp;M reactions in </a:t>
            </a:r>
            <a:endParaRPr lang="en-US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❑"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❑"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>
              <a:buClr>
                <a:srgbClr val="003399"/>
              </a:buClr>
              <a:buSzPts val="3000"/>
            </a:pPr>
            <a:r>
              <a:rPr lang="en-US" sz="16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1) it 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captures game-changing branching difference in dependence of plasma temperature for various reaction contributions (MAD vs MAR, vibrational trans vs dissociation/ionization)</a:t>
            </a:r>
          </a:p>
          <a:p>
            <a:pPr lvl="0">
              <a:buClr>
                <a:srgbClr val="003399"/>
              </a:buClr>
              <a:buSzPts val="3000"/>
            </a:pPr>
            <a:endParaRPr lang="en-US" sz="16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3399"/>
              </a:buClr>
              <a:buSzPts val="3000"/>
            </a:pPr>
            <a:r>
              <a:rPr lang="en-US" sz="16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2) the 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molecular source (D</a:t>
            </a:r>
            <a:r>
              <a:rPr lang="en-US" sz="1600" i="1" baseline="-25000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influx) is introduced and a way to related it with EDGE2D-EIRENE runs including transport in </a:t>
            </a:r>
            <a:r>
              <a:rPr lang="en-US" sz="1600" i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divertor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is demonstrated</a:t>
            </a:r>
          </a:p>
          <a:p>
            <a:pPr lvl="0">
              <a:buClr>
                <a:srgbClr val="003399"/>
              </a:buClr>
              <a:buSzPts val="3000"/>
            </a:pPr>
            <a:endParaRPr lang="en-US" sz="16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3399"/>
              </a:buClr>
              <a:buSzPts val="3000"/>
            </a:pPr>
            <a:r>
              <a:rPr lang="en-US" sz="16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3) it 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is staged for both standalone use (as presented) and for </a:t>
            </a:r>
            <a:r>
              <a:rPr lang="en-US" sz="1600" i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intergration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into EIRENE for detachment control analysis</a:t>
            </a:r>
          </a:p>
          <a:p>
            <a:pPr lvl="0">
              <a:buClr>
                <a:srgbClr val="003399"/>
              </a:buClr>
              <a:buSzPts val="3000"/>
            </a:pPr>
            <a:endParaRPr lang="en-US" sz="16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3399"/>
              </a:buClr>
              <a:buSzPts val="3000"/>
            </a:pPr>
            <a:r>
              <a:rPr lang="en-US" sz="16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4) an </a:t>
            </a:r>
            <a:r>
              <a:rPr lang="en-US" sz="16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extension to include isotope effect and electronic excitations for computing spectroscopic emission (opacity) is foreseen.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596</Words>
  <Application>Microsoft Office PowerPoint</Application>
  <PresentationFormat>On-screen Show (16:9)</PresentationFormat>
  <Paragraphs>113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Times New Roman</vt:lpstr>
      <vt:lpstr>Wingdings</vt:lpstr>
      <vt:lpstr>Office Theme</vt:lpstr>
      <vt:lpstr> CRM for EIRENE simulations of EU-DEMO detachment</vt:lpstr>
      <vt:lpstr>INTRODUCTION</vt:lpstr>
      <vt:lpstr>COLLISIONAL-RADIATIVE MODEL</vt:lpstr>
      <vt:lpstr>COLLISIONAL-RADIATIVE MODEL: results</vt:lpstr>
      <vt:lpstr>COLLISIONAL-RADIATIVE MODEL: results</vt:lpstr>
      <vt:lpstr>VIBRATIONALLY RESOLVED CRM</vt:lpstr>
      <vt:lpstr>MOLECULAR TRANSPORT</vt:lpstr>
      <vt:lpstr>MOLECULAR TRANSPORT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EIRENE post-processing with TallyViz</dc:title>
  <dc:creator>Cianfrani</dc:creator>
  <cp:lastModifiedBy>Cianfrani</cp:lastModifiedBy>
  <cp:revision>46</cp:revision>
  <dcterms:modified xsi:type="dcterms:W3CDTF">2022-07-08T07:52:14Z</dcterms:modified>
</cp:coreProperties>
</file>