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13"/>
  </p:notesMasterIdLst>
  <p:sldIdLst>
    <p:sldId id="257" r:id="rId2"/>
    <p:sldId id="259" r:id="rId3"/>
    <p:sldId id="268" r:id="rId4"/>
    <p:sldId id="258" r:id="rId5"/>
    <p:sldId id="260" r:id="rId6"/>
    <p:sldId id="264" r:id="rId7"/>
    <p:sldId id="267" r:id="rId8"/>
    <p:sldId id="261" r:id="rId9"/>
    <p:sldId id="266" r:id="rId10"/>
    <p:sldId id="262" r:id="rId11"/>
    <p:sldId id="263" r:id="rId12"/>
  </p:sldIdLst>
  <p:sldSz cx="9144000" cy="5143500" type="screen16x9"/>
  <p:notesSz cx="6858000" cy="9144000"/>
  <p:defaultTextStyle>
    <a:defPPr>
      <a:defRPr lang="fi-FI"/>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B3A"/>
    <a:srgbClr val="ED2939"/>
    <a:srgbClr val="011A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15"/>
    <p:restoredTop sz="94859"/>
  </p:normalViewPr>
  <p:slideViewPr>
    <p:cSldViewPr snapToGrid="0" snapToObjects="1">
      <p:cViewPr>
        <p:scale>
          <a:sx n="138" d="100"/>
          <a:sy n="138" d="100"/>
        </p:scale>
        <p:origin x="144"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953377-9257-0647-8604-106189BC446C}" type="datetimeFigureOut">
              <a:rPr lang="en-US" smtClean="0"/>
              <a:t>7/5/22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189F7-6212-164C-9D1A-3B66AC9DC340}" type="slidenum">
              <a:rPr lang="en-US" smtClean="0"/>
              <a:t>‹#›</a:t>
            </a:fld>
            <a:endParaRPr lang="en-US"/>
          </a:p>
        </p:txBody>
      </p:sp>
    </p:spTree>
    <p:extLst>
      <p:ext uri="{BB962C8B-B14F-4D97-AF65-F5344CB8AC3E}">
        <p14:creationId xmlns:p14="http://schemas.microsoft.com/office/powerpoint/2010/main" val="3401947463"/>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189F7-6212-164C-9D1A-3B66AC9DC340}" type="slidenum">
              <a:rPr lang="en-US" smtClean="0"/>
              <a:t>4</a:t>
            </a:fld>
            <a:endParaRPr lang="en-US"/>
          </a:p>
        </p:txBody>
      </p:sp>
    </p:spTree>
    <p:extLst>
      <p:ext uri="{BB962C8B-B14F-4D97-AF65-F5344CB8AC3E}">
        <p14:creationId xmlns:p14="http://schemas.microsoft.com/office/powerpoint/2010/main" val="1198590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Green">
    <p:spTree>
      <p:nvGrpSpPr>
        <p:cNvPr id="1" name=""/>
        <p:cNvGrpSpPr/>
        <p:nvPr/>
      </p:nvGrpSpPr>
      <p:grpSpPr>
        <a:xfrm>
          <a:off x="0" y="0"/>
          <a:ext cx="0" cy="0"/>
          <a:chOff x="0" y="0"/>
          <a:chExt cx="0" cy="0"/>
        </a:xfrm>
      </p:grpSpPr>
      <p:pic>
        <p:nvPicPr>
          <p:cNvPr id="12" name="Picture 14">
            <a:extLst>
              <a:ext uri="{FF2B5EF4-FFF2-40B4-BE49-F238E27FC236}">
                <a16:creationId xmlns:a16="http://schemas.microsoft.com/office/drawing/2014/main" id="{305499EF-26DD-8F4C-B0A4-80CACD291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590675" cy="12227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BC71C9A-1057-4FF7-E841-39C95594408A}"/>
              </a:ext>
            </a:extLst>
          </p:cNvPr>
          <p:cNvSpPr/>
          <p:nvPr userDrawn="1"/>
        </p:nvSpPr>
        <p:spPr>
          <a:xfrm>
            <a:off x="235940" y="239088"/>
            <a:ext cx="1000388" cy="783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6" name="Picture 5" descr="A picture containing logo&#10;&#10;Description automatically generated">
            <a:extLst>
              <a:ext uri="{FF2B5EF4-FFF2-40B4-BE49-F238E27FC236}">
                <a16:creationId xmlns:a16="http://schemas.microsoft.com/office/drawing/2014/main" id="{E12CA28B-794B-E126-8A5F-83D825CDEBBF}"/>
              </a:ext>
            </a:extLst>
          </p:cNvPr>
          <p:cNvPicPr>
            <a:picLocks noChangeAspect="1"/>
          </p:cNvPicPr>
          <p:nvPr userDrawn="1"/>
        </p:nvPicPr>
        <p:blipFill>
          <a:blip r:embed="rId3">
            <a:alphaModFix/>
          </a:blip>
          <a:stretch>
            <a:fillRect/>
          </a:stretch>
        </p:blipFill>
        <p:spPr>
          <a:xfrm>
            <a:off x="425674" y="364435"/>
            <a:ext cx="750883" cy="614359"/>
          </a:xfrm>
          <a:prstGeom prst="rect">
            <a:avLst/>
          </a:prstGeom>
        </p:spPr>
      </p:pic>
      <p:sp>
        <p:nvSpPr>
          <p:cNvPr id="8" name="Rectangle 7"/>
          <p:cNvSpPr/>
          <p:nvPr/>
        </p:nvSpPr>
        <p:spPr>
          <a:xfrm>
            <a:off x="406800" y="1285200"/>
            <a:ext cx="8326800" cy="2940300"/>
          </a:xfrm>
          <a:prstGeom prst="rect">
            <a:avLst/>
          </a:prstGeom>
          <a:solidFill>
            <a:srgbClr val="D22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noProof="0"/>
          </a:p>
        </p:txBody>
      </p:sp>
      <p:sp>
        <p:nvSpPr>
          <p:cNvPr id="2" name="Title 1"/>
          <p:cNvSpPr>
            <a:spLocks noGrp="1"/>
          </p:cNvSpPr>
          <p:nvPr>
            <p:ph type="ctrTitle"/>
          </p:nvPr>
        </p:nvSpPr>
        <p:spPr>
          <a:xfrm>
            <a:off x="572400" y="1328400"/>
            <a:ext cx="7772400" cy="999000"/>
          </a:xfrm>
        </p:spPr>
        <p:txBody>
          <a:bodyPr/>
          <a:lstStyle>
            <a:lvl1pPr>
              <a:defRPr sz="30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572400" y="2357436"/>
            <a:ext cx="6285600" cy="1755000"/>
          </a:xfrm>
        </p:spPr>
        <p:txBody>
          <a:bodyPr/>
          <a:lstStyle>
            <a:lvl1pPr marL="0" indent="0" algn="l">
              <a:buNone/>
              <a:defRPr>
                <a:solidFill>
                  <a:schemeClr val="bg1"/>
                </a:solidFill>
                <a:latin typeface="Georgia" pitchFamily="18"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noProof="0"/>
              <a:t>Click to edit Master subtitle style</a:t>
            </a:r>
            <a:endParaRPr lang="fi-FI" noProof="0"/>
          </a:p>
        </p:txBody>
      </p:sp>
      <p:sp>
        <p:nvSpPr>
          <p:cNvPr id="4" name="Date Placeholder 3"/>
          <p:cNvSpPr>
            <a:spLocks noGrp="1"/>
          </p:cNvSpPr>
          <p:nvPr>
            <p:ph type="dt" sz="half" idx="10"/>
          </p:nvPr>
        </p:nvSpPr>
        <p:spPr>
          <a:xfrm>
            <a:off x="2862000" y="4471200"/>
            <a:ext cx="2026800" cy="132300"/>
          </a:xfrm>
          <a:prstGeom prst="rect">
            <a:avLst/>
          </a:prstGeom>
        </p:spPr>
        <p:txBody>
          <a:bodyPr wrap="none" lIns="0" tIns="0" rIns="0" bIns="0"/>
          <a:lstStyle>
            <a:lvl1pPr>
              <a:defRPr sz="900">
                <a:solidFill>
                  <a:schemeClr val="bg2"/>
                </a:solidFill>
              </a:defRPr>
            </a:lvl1pPr>
          </a:lstStyle>
          <a:p>
            <a:r>
              <a:rPr lang="fi-FI"/>
              <a:t>6/15/22</a:t>
            </a:r>
            <a:endParaRPr lang="en-US"/>
          </a:p>
        </p:txBody>
      </p:sp>
      <p:sp>
        <p:nvSpPr>
          <p:cNvPr id="10" name="Text Placeholder 9"/>
          <p:cNvSpPr>
            <a:spLocks noGrp="1"/>
          </p:cNvSpPr>
          <p:nvPr>
            <p:ph type="body" sz="quarter" idx="11"/>
          </p:nvPr>
        </p:nvSpPr>
        <p:spPr>
          <a:xfrm>
            <a:off x="5144400" y="4471200"/>
            <a:ext cx="1962000" cy="475200"/>
          </a:xfrm>
        </p:spPr>
        <p:txBody>
          <a:bodyPr wrap="none" lIns="0" tIns="0" rIns="0" bIns="0"/>
          <a:lstStyle>
            <a:lvl1pPr marL="0" indent="0">
              <a:spcBef>
                <a:spcPts val="0"/>
              </a:spcBef>
              <a:buNone/>
              <a:defRPr sz="900" b="1">
                <a:solidFill>
                  <a:schemeClr val="bg2"/>
                </a:solidFill>
              </a:defRPr>
            </a:lvl1pPr>
            <a:lvl2pPr marL="556186" indent="-213295">
              <a:spcBef>
                <a:spcPts val="216"/>
              </a:spcBef>
              <a:defRPr lang="fi-FI" sz="900" kern="1200" dirty="0" smtClean="0">
                <a:solidFill>
                  <a:schemeClr val="tx1"/>
                </a:solidFill>
                <a:latin typeface="+mn-lt"/>
                <a:ea typeface="+mn-ea"/>
                <a:cs typeface="+mn-cs"/>
              </a:defRPr>
            </a:lvl2pPr>
            <a:lvl3pPr>
              <a:defRPr sz="900"/>
            </a:lvl3pPr>
            <a:lvl4pPr>
              <a:defRPr sz="900"/>
            </a:lvl4pPr>
            <a:lvl5pPr>
              <a:defRPr sz="900"/>
            </a:lvl5pPr>
          </a:lstStyle>
          <a:p>
            <a:pPr lvl="0"/>
            <a:r>
              <a:rPr lang="en-US" noProof="0"/>
              <a:t>Click to edit Master text styles</a:t>
            </a:r>
          </a:p>
          <a:p>
            <a:pPr lvl="1"/>
            <a:r>
              <a:rPr lang="en-US" noProof="0"/>
              <a:t>Second level</a:t>
            </a:r>
          </a:p>
        </p:txBody>
      </p:sp>
      <p:sp>
        <p:nvSpPr>
          <p:cNvPr id="13" name="Text Placeholder 9"/>
          <p:cNvSpPr>
            <a:spLocks noGrp="1"/>
          </p:cNvSpPr>
          <p:nvPr>
            <p:ph type="body" sz="quarter" idx="12"/>
          </p:nvPr>
        </p:nvSpPr>
        <p:spPr>
          <a:xfrm>
            <a:off x="7426800" y="4471200"/>
            <a:ext cx="1134000" cy="475200"/>
          </a:xfrm>
        </p:spPr>
        <p:txBody>
          <a:bodyPr wrap="none" lIns="0" tIns="0" rIns="0" bIns="0"/>
          <a:lstStyle>
            <a:lvl1pPr marL="0" indent="0">
              <a:spcBef>
                <a:spcPts val="0"/>
              </a:spcBef>
              <a:buNone/>
              <a:defRPr sz="900" b="1">
                <a:solidFill>
                  <a:schemeClr val="bg2"/>
                </a:solidFill>
              </a:defRPr>
            </a:lvl1pPr>
            <a:lvl2pPr marL="556186" indent="-213295">
              <a:spcBef>
                <a:spcPts val="216"/>
              </a:spcBef>
              <a:defRPr lang="fi-FI" sz="900" kern="1200" dirty="0" smtClean="0">
                <a:solidFill>
                  <a:schemeClr val="tx1"/>
                </a:solidFill>
                <a:latin typeface="+mn-lt"/>
                <a:ea typeface="+mn-ea"/>
                <a:cs typeface="+mn-cs"/>
              </a:defRPr>
            </a:lvl2pPr>
            <a:lvl3pPr>
              <a:defRPr sz="900"/>
            </a:lvl3pPr>
            <a:lvl4pPr>
              <a:defRPr sz="900"/>
            </a:lvl4pPr>
            <a:lvl5pPr>
              <a:defRPr sz="900"/>
            </a:lvl5pPr>
          </a:lstStyle>
          <a:p>
            <a:pPr lvl="0"/>
            <a:r>
              <a:rPr lang="en-US" noProof="0"/>
              <a:t>Click to edit Master text styles</a:t>
            </a:r>
          </a:p>
          <a:p>
            <a:pPr lvl="1"/>
            <a:r>
              <a:rPr lang="en-US" noProof="0"/>
              <a:t>Second level</a:t>
            </a:r>
          </a:p>
        </p:txBody>
      </p:sp>
      <p:sp>
        <p:nvSpPr>
          <p:cNvPr id="14" name="Text Placeholder 9"/>
          <p:cNvSpPr>
            <a:spLocks noGrp="1"/>
          </p:cNvSpPr>
          <p:nvPr>
            <p:ph type="body" sz="quarter" idx="13"/>
          </p:nvPr>
        </p:nvSpPr>
        <p:spPr>
          <a:xfrm>
            <a:off x="2862000" y="4603500"/>
            <a:ext cx="2026800" cy="342900"/>
          </a:xfrm>
        </p:spPr>
        <p:txBody>
          <a:bodyPr wrap="none" lIns="0" tIns="0" rIns="0" bIns="0"/>
          <a:lstStyle>
            <a:lvl1pPr marL="0" indent="0">
              <a:spcBef>
                <a:spcPts val="0"/>
              </a:spcBef>
              <a:buNone/>
              <a:defRPr sz="900" b="1">
                <a:solidFill>
                  <a:schemeClr val="bg2"/>
                </a:solidFill>
              </a:defRPr>
            </a:lvl1pPr>
            <a:lvl2pPr marL="556186" indent="-213295">
              <a:spcBef>
                <a:spcPts val="216"/>
              </a:spcBef>
              <a:defRPr lang="fi-FI" sz="900" kern="1200" dirty="0" smtClean="0">
                <a:solidFill>
                  <a:schemeClr val="tx1"/>
                </a:solidFill>
                <a:latin typeface="+mn-lt"/>
                <a:ea typeface="+mn-ea"/>
                <a:cs typeface="+mn-cs"/>
              </a:defRPr>
            </a:lvl2pPr>
            <a:lvl3pPr>
              <a:defRPr sz="900"/>
            </a:lvl3pPr>
            <a:lvl4pPr>
              <a:defRPr sz="900"/>
            </a:lvl4pPr>
            <a:lvl5pPr>
              <a:defRPr sz="900"/>
            </a:lvl5pPr>
          </a:lstStyle>
          <a:p>
            <a:pPr lvl="0"/>
            <a:r>
              <a:rPr lang="en-US" noProof="0"/>
              <a:t>Click to edit Master text styles</a:t>
            </a:r>
          </a:p>
          <a:p>
            <a:pPr lvl="1"/>
            <a:r>
              <a:rPr lang="en-US" noProof="0"/>
              <a:t>Second level</a:t>
            </a:r>
          </a:p>
        </p:txBody>
      </p:sp>
      <p:sp>
        <p:nvSpPr>
          <p:cNvPr id="15" name="Text Placeholder 9"/>
          <p:cNvSpPr>
            <a:spLocks noGrp="1"/>
          </p:cNvSpPr>
          <p:nvPr>
            <p:ph type="body" sz="quarter" idx="14"/>
          </p:nvPr>
        </p:nvSpPr>
        <p:spPr>
          <a:xfrm>
            <a:off x="572400" y="4603500"/>
            <a:ext cx="2048400" cy="342900"/>
          </a:xfrm>
        </p:spPr>
        <p:txBody>
          <a:bodyPr wrap="none" lIns="0" tIns="0" rIns="0" bIns="0"/>
          <a:lstStyle>
            <a:lvl1pPr marL="0" indent="0">
              <a:spcBef>
                <a:spcPts val="0"/>
              </a:spcBef>
              <a:buNone/>
              <a:defRPr sz="900" b="1">
                <a:solidFill>
                  <a:schemeClr val="bg2"/>
                </a:solidFill>
              </a:defRPr>
            </a:lvl1pPr>
            <a:lvl2pPr marL="556186" indent="-213295">
              <a:spcBef>
                <a:spcPts val="216"/>
              </a:spcBef>
              <a:defRPr lang="fi-FI" sz="900" kern="1200" dirty="0" smtClean="0">
                <a:solidFill>
                  <a:schemeClr val="tx1"/>
                </a:solidFill>
                <a:latin typeface="+mn-lt"/>
                <a:ea typeface="+mn-ea"/>
                <a:cs typeface="+mn-cs"/>
              </a:defRPr>
            </a:lvl2pPr>
            <a:lvl3pPr>
              <a:defRPr sz="900"/>
            </a:lvl3pPr>
            <a:lvl4pPr>
              <a:defRPr sz="900"/>
            </a:lvl4pPr>
            <a:lvl5pPr>
              <a:defRPr sz="900"/>
            </a:lvl5pPr>
          </a:lstStyle>
          <a:p>
            <a:pPr lvl="0"/>
            <a:r>
              <a:rPr lang="en-US" noProof="0"/>
              <a:t>Click to edit Master text styles</a:t>
            </a:r>
          </a:p>
          <a:p>
            <a:pPr lvl="1"/>
            <a:r>
              <a:rPr lang="en-US" noProof="0"/>
              <a:t>Second level</a:t>
            </a:r>
          </a:p>
        </p:txBody>
      </p:sp>
      <p:sp>
        <p:nvSpPr>
          <p:cNvPr id="16" name="Text Placeholder 9"/>
          <p:cNvSpPr>
            <a:spLocks noGrp="1"/>
          </p:cNvSpPr>
          <p:nvPr>
            <p:ph type="body" sz="quarter" idx="15"/>
          </p:nvPr>
        </p:nvSpPr>
        <p:spPr>
          <a:xfrm>
            <a:off x="572400" y="4471200"/>
            <a:ext cx="2048400" cy="132300"/>
          </a:xfrm>
        </p:spPr>
        <p:txBody>
          <a:bodyPr wrap="none" lIns="0" tIns="0" rIns="0" bIns="0"/>
          <a:lstStyle>
            <a:lvl1pPr marL="0" indent="0">
              <a:spcBef>
                <a:spcPts val="0"/>
              </a:spcBef>
              <a:buNone/>
              <a:defRPr sz="900" b="1">
                <a:solidFill>
                  <a:schemeClr val="tx1"/>
                </a:solidFill>
              </a:defRPr>
            </a:lvl1pPr>
            <a:lvl2pPr marL="556186" indent="-213295">
              <a:spcBef>
                <a:spcPts val="216"/>
              </a:spcBef>
              <a:defRPr lang="fi-FI" sz="900" kern="1200" dirty="0" smtClean="0">
                <a:solidFill>
                  <a:schemeClr val="tx1"/>
                </a:solidFill>
                <a:latin typeface="+mn-lt"/>
                <a:ea typeface="+mn-ea"/>
                <a:cs typeface="+mn-cs"/>
              </a:defRPr>
            </a:lvl2pPr>
            <a:lvl3pPr>
              <a:defRPr sz="900"/>
            </a:lvl3pPr>
            <a:lvl4pPr>
              <a:defRPr sz="900"/>
            </a:lvl4pPr>
            <a:lvl5pPr>
              <a:defRPr sz="900"/>
            </a:lvl5pPr>
          </a:lstStyle>
          <a:p>
            <a:pPr lvl="0"/>
            <a:r>
              <a:rPr lang="en-US" noProof="0"/>
              <a:t>Click to edit Master text styles</a:t>
            </a:r>
          </a:p>
        </p:txBody>
      </p:sp>
    </p:spTree>
    <p:extLst>
      <p:ext uri="{BB962C8B-B14F-4D97-AF65-F5344CB8AC3E}">
        <p14:creationId xmlns:p14="http://schemas.microsoft.com/office/powerpoint/2010/main" val="188526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22331"/>
                </a:solidFill>
              </a:defRPr>
            </a:lvl1pPr>
          </a:lstStyle>
          <a:p>
            <a:r>
              <a:rPr lang="en-US" noProof="0"/>
              <a:t>Click to edit Master title style</a:t>
            </a:r>
            <a:endParaRPr lang="fi-FI" noProof="0" dirty="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a:xfrm>
            <a:off x="3430800" y="4706100"/>
            <a:ext cx="1544400" cy="94500"/>
          </a:xfrm>
          <a:prstGeom prst="rect">
            <a:avLst/>
          </a:prstGeom>
        </p:spPr>
        <p:txBody>
          <a:bodyPr/>
          <a:lstStyle/>
          <a:p>
            <a:r>
              <a:rPr lang="fi-FI" dirty="0"/>
              <a:t>7/8/22</a:t>
            </a:r>
            <a:endParaRPr lang="en-US" dirty="0"/>
          </a:p>
        </p:txBody>
      </p:sp>
      <p:sp>
        <p:nvSpPr>
          <p:cNvPr id="5" name="Footer Placeholder 4"/>
          <p:cNvSpPr>
            <a:spLocks noGrp="1"/>
          </p:cNvSpPr>
          <p:nvPr>
            <p:ph type="ftr" sz="quarter" idx="11"/>
          </p:nvPr>
        </p:nvSpPr>
        <p:spPr>
          <a:xfrm>
            <a:off x="3430800" y="4608900"/>
            <a:ext cx="1544400" cy="94500"/>
          </a:xfrm>
          <a:prstGeom prst="rect">
            <a:avLst/>
          </a:prstGeom>
        </p:spPr>
        <p:txBody>
          <a:bodyPr/>
          <a:lstStyle/>
          <a:p>
            <a:r>
              <a:rPr lang="en-US" dirty="0"/>
              <a:t>TSVV5 meeting</a:t>
            </a:r>
          </a:p>
        </p:txBody>
      </p:sp>
      <p:sp>
        <p:nvSpPr>
          <p:cNvPr id="6" name="Slide Number Placeholder 5"/>
          <p:cNvSpPr>
            <a:spLocks noGrp="1"/>
          </p:cNvSpPr>
          <p:nvPr>
            <p:ph type="sldNum" sz="quarter" idx="12"/>
          </p:nvPr>
        </p:nvSpPr>
        <p:spPr>
          <a:xfrm>
            <a:off x="3430800" y="4800600"/>
            <a:ext cx="1544400" cy="94500"/>
          </a:xfrm>
          <a:prstGeom prst="rect">
            <a:avLst/>
          </a:prstGeom>
        </p:spPr>
        <p:txBody>
          <a:bodyPr/>
          <a:lstStyle/>
          <a:p>
            <a:fld id="{74010867-B5C0-1145-828E-1CAF3A062682}" type="slidenum">
              <a:rPr lang="en-US" smtClean="0"/>
              <a:t>‹#›</a:t>
            </a:fld>
            <a:endParaRPr lang="en-US"/>
          </a:p>
        </p:txBody>
      </p:sp>
      <p:sp>
        <p:nvSpPr>
          <p:cNvPr id="11" name="Text Placeholder 9"/>
          <p:cNvSpPr>
            <a:spLocks noGrp="1"/>
          </p:cNvSpPr>
          <p:nvPr>
            <p:ph type="body" sz="quarter" idx="13"/>
          </p:nvPr>
        </p:nvSpPr>
        <p:spPr>
          <a:xfrm>
            <a:off x="5144400" y="4608900"/>
            <a:ext cx="1537200" cy="286200"/>
          </a:xfrm>
        </p:spPr>
        <p:txBody>
          <a:bodyPr lIns="0" tIns="0" rIns="0" bIns="0">
            <a:noAutofit/>
          </a:bodyPr>
          <a:lstStyle>
            <a:lvl1pPr marL="0" indent="0">
              <a:lnSpc>
                <a:spcPts val="713"/>
              </a:lnSpc>
              <a:spcBef>
                <a:spcPts val="0"/>
              </a:spcBef>
              <a:buNone/>
              <a:defRPr sz="713" b="1">
                <a:solidFill>
                  <a:schemeClr val="bg2"/>
                </a:solidFill>
              </a:defRPr>
            </a:lvl1pPr>
            <a:lvl2pPr marL="204783" indent="-77389">
              <a:defRPr lang="en-US" sz="713" kern="1200" dirty="0" smtClean="0">
                <a:solidFill>
                  <a:schemeClr val="tx1"/>
                </a:solidFill>
                <a:latin typeface="+mn-lt"/>
                <a:ea typeface="+mn-ea"/>
                <a:cs typeface="+mn-cs"/>
              </a:defRPr>
            </a:lvl2pPr>
            <a:lvl3pPr marL="204783" indent="-70245">
              <a:buFont typeface="Symbol" pitchFamily="18" charset="2"/>
              <a:buNone/>
              <a:defRPr sz="675"/>
            </a:lvl3pPr>
            <a:lvl4pPr marL="204783" indent="-70245">
              <a:defRPr sz="675"/>
            </a:lvl4pPr>
            <a:lvl5pPr marL="204783" indent="-70245">
              <a:buFont typeface="Symbol" pitchFamily="18" charset="2"/>
              <a:buChar char="-"/>
              <a:defRPr sz="675"/>
            </a:lvl5pPr>
            <a:lvl6pPr marL="205195" indent="-70199">
              <a:spcBef>
                <a:spcPts val="225"/>
              </a:spcBef>
              <a:buFont typeface="Symbol" pitchFamily="18" charset="2"/>
              <a:buChar char="-"/>
              <a:defRPr sz="675"/>
            </a:lvl6pPr>
            <a:lvl7pPr marL="205195" indent="-70199">
              <a:spcBef>
                <a:spcPts val="225"/>
              </a:spcBef>
              <a:buFont typeface="Symbol" pitchFamily="18" charset="2"/>
              <a:buChar char="-"/>
              <a:defRPr sz="675"/>
            </a:lvl7pPr>
            <a:lvl8pPr marL="205195" indent="-70199">
              <a:spcBef>
                <a:spcPts val="225"/>
              </a:spcBef>
              <a:buFont typeface="Symbol" pitchFamily="18" charset="2"/>
              <a:buChar char="-"/>
              <a:defRPr sz="675"/>
            </a:lvl8pPr>
            <a:lvl9pPr marL="205195" indent="-70199">
              <a:spcBef>
                <a:spcPts val="225"/>
              </a:spcBef>
              <a:buFont typeface="Symbol" pitchFamily="18" charset="2"/>
              <a:buChar char="-"/>
              <a:defRPr sz="675"/>
            </a:lvl9pPr>
          </a:lstStyle>
          <a:p>
            <a:pPr lvl="0"/>
            <a:r>
              <a:rPr lang="en-US" noProof="0"/>
              <a:t>Click to edit Master text styles</a:t>
            </a:r>
          </a:p>
        </p:txBody>
      </p:sp>
      <p:sp>
        <p:nvSpPr>
          <p:cNvPr id="12" name="Text Placeholder 9"/>
          <p:cNvSpPr>
            <a:spLocks noGrp="1"/>
          </p:cNvSpPr>
          <p:nvPr>
            <p:ph type="body" sz="quarter" idx="14" hasCustomPrompt="1"/>
          </p:nvPr>
        </p:nvSpPr>
        <p:spPr>
          <a:xfrm>
            <a:off x="6858000" y="4608900"/>
            <a:ext cx="1702800" cy="286200"/>
          </a:xfrm>
        </p:spPr>
        <p:txBody>
          <a:bodyPr lIns="0" tIns="0" rIns="0" bIns="0">
            <a:noAutofit/>
          </a:bodyPr>
          <a:lstStyle>
            <a:lvl1pPr marL="0" indent="0">
              <a:lnSpc>
                <a:spcPts val="713"/>
              </a:lnSpc>
              <a:spcBef>
                <a:spcPts val="0"/>
              </a:spcBef>
              <a:buNone/>
              <a:defRPr sz="713" b="1">
                <a:solidFill>
                  <a:schemeClr val="bg2"/>
                </a:solidFill>
              </a:defRPr>
            </a:lvl1pPr>
            <a:lvl2pPr marL="204783" indent="-77389">
              <a:defRPr lang="en-US" sz="713" kern="1200" dirty="0" smtClean="0">
                <a:solidFill>
                  <a:schemeClr val="tx1"/>
                </a:solidFill>
                <a:latin typeface="+mn-lt"/>
                <a:ea typeface="+mn-ea"/>
                <a:cs typeface="+mn-cs"/>
              </a:defRPr>
            </a:lvl2pPr>
            <a:lvl3pPr marL="204783" indent="-70245">
              <a:buFont typeface="Symbol" pitchFamily="18" charset="2"/>
              <a:buNone/>
              <a:defRPr sz="675"/>
            </a:lvl3pPr>
            <a:lvl4pPr marL="204783" indent="-70245">
              <a:defRPr sz="675"/>
            </a:lvl4pPr>
            <a:lvl5pPr marL="204783" indent="-70245">
              <a:buFont typeface="Symbol" pitchFamily="18" charset="2"/>
              <a:buChar char="-"/>
              <a:defRPr sz="675"/>
            </a:lvl5pPr>
            <a:lvl6pPr marL="205195" indent="-70199">
              <a:spcBef>
                <a:spcPts val="225"/>
              </a:spcBef>
              <a:buFont typeface="Symbol" pitchFamily="18" charset="2"/>
              <a:buChar char="-"/>
              <a:defRPr sz="675"/>
            </a:lvl6pPr>
            <a:lvl7pPr marL="205195" indent="-70199">
              <a:spcBef>
                <a:spcPts val="225"/>
              </a:spcBef>
              <a:buFont typeface="Symbol" pitchFamily="18" charset="2"/>
              <a:buChar char="-"/>
              <a:defRPr sz="675"/>
            </a:lvl7pPr>
            <a:lvl8pPr marL="205195" indent="-70199">
              <a:spcBef>
                <a:spcPts val="225"/>
              </a:spcBef>
              <a:buFont typeface="Symbol" pitchFamily="18" charset="2"/>
              <a:buChar char="-"/>
              <a:defRPr sz="675"/>
            </a:lvl8pPr>
            <a:lvl9pPr marL="205195" indent="-70199">
              <a:spcBef>
                <a:spcPts val="225"/>
              </a:spcBef>
              <a:buFont typeface="Symbol" pitchFamily="18" charset="2"/>
              <a:buChar char="-"/>
              <a:defRPr sz="675"/>
            </a:lvl9pPr>
          </a:lstStyle>
          <a:p>
            <a:r>
              <a:rPr lang="en-US" dirty="0"/>
              <a:t>Andreas Holm</a:t>
            </a:r>
          </a:p>
          <a:p>
            <a:r>
              <a:rPr lang="en-US" dirty="0" err="1"/>
              <a:t>andreas.holm@aalto.fi</a:t>
            </a:r>
            <a:endParaRPr lang="en-US" dirty="0"/>
          </a:p>
        </p:txBody>
      </p:sp>
    </p:spTree>
    <p:extLst>
      <p:ext uri="{BB962C8B-B14F-4D97-AF65-F5344CB8AC3E}">
        <p14:creationId xmlns:p14="http://schemas.microsoft.com/office/powerpoint/2010/main" val="218962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22331"/>
                </a:solidFill>
              </a:defRPr>
            </a:lvl1pPr>
          </a:lstStyle>
          <a:p>
            <a:r>
              <a:rPr lang="en-US" noProof="0"/>
              <a:t>Click to edit Master title style</a:t>
            </a:r>
            <a:endParaRPr lang="fi-FI" noProof="0"/>
          </a:p>
        </p:txBody>
      </p:sp>
      <p:sp>
        <p:nvSpPr>
          <p:cNvPr id="3" name="Content Placeholder 2"/>
          <p:cNvSpPr>
            <a:spLocks noGrp="1"/>
          </p:cNvSpPr>
          <p:nvPr>
            <p:ph sz="half" idx="1"/>
          </p:nvPr>
        </p:nvSpPr>
        <p:spPr>
          <a:xfrm>
            <a:off x="572400" y="1188000"/>
            <a:ext cx="3924000" cy="3102300"/>
          </a:xfrm>
        </p:spPr>
        <p:txBody>
          <a:bodyPr/>
          <a:lstStyle>
            <a:lvl1pPr>
              <a:defRPr sz="1500"/>
            </a:lvl1pPr>
            <a:lvl2pPr>
              <a:defRPr sz="1350"/>
            </a:lvl2pPr>
            <a:lvl3pPr>
              <a:defRPr sz="1200"/>
            </a:lvl3pPr>
            <a:lvl4pPr>
              <a:defRPr sz="1050"/>
            </a:lvl4pPr>
            <a:lvl5pPr>
              <a:defRPr sz="900"/>
            </a:lvl5pPr>
            <a:lvl6pPr>
              <a:defRPr sz="1050"/>
            </a:lvl6pPr>
            <a:lvl7pPr>
              <a:defRPr sz="1050"/>
            </a:lvl7pPr>
            <a:lvl8pPr>
              <a:defRPr sz="1050"/>
            </a:lvl8pPr>
            <a:lvl9pPr>
              <a:defRPr sz="105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Content Placeholder 3"/>
          <p:cNvSpPr>
            <a:spLocks noGrp="1"/>
          </p:cNvSpPr>
          <p:nvPr>
            <p:ph sz="half" idx="2"/>
          </p:nvPr>
        </p:nvSpPr>
        <p:spPr>
          <a:xfrm>
            <a:off x="4648200" y="1188000"/>
            <a:ext cx="3924000" cy="3102300"/>
          </a:xfrm>
        </p:spPr>
        <p:txBody>
          <a:bodyPr/>
          <a:lstStyle>
            <a:lvl1pPr>
              <a:defRPr sz="1500"/>
            </a:lvl1pPr>
            <a:lvl2pPr>
              <a:defRPr sz="1350"/>
            </a:lvl2pPr>
            <a:lvl3pPr>
              <a:defRPr sz="1200"/>
            </a:lvl3pPr>
            <a:lvl4pPr>
              <a:defRPr sz="1050"/>
            </a:lvl4pPr>
            <a:lvl5pPr>
              <a:defRPr sz="900"/>
            </a:lvl5pPr>
            <a:lvl6pPr>
              <a:buNone/>
              <a:defRPr sz="1050"/>
            </a:lvl6pPr>
            <a:lvl7pPr>
              <a:buNone/>
              <a:defRPr sz="1050"/>
            </a:lvl7pPr>
            <a:lvl8pPr>
              <a:buNone/>
              <a:defRPr sz="1050"/>
            </a:lvl8pPr>
            <a:lvl9pPr>
              <a:buNone/>
              <a:defRPr sz="105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Date Placeholder 4"/>
          <p:cNvSpPr>
            <a:spLocks noGrp="1"/>
          </p:cNvSpPr>
          <p:nvPr>
            <p:ph type="dt" sz="half" idx="10"/>
          </p:nvPr>
        </p:nvSpPr>
        <p:spPr>
          <a:xfrm>
            <a:off x="3430800" y="4706100"/>
            <a:ext cx="1544400" cy="94500"/>
          </a:xfrm>
          <a:prstGeom prst="rect">
            <a:avLst/>
          </a:prstGeom>
        </p:spPr>
        <p:txBody>
          <a:bodyPr/>
          <a:lstStyle/>
          <a:p>
            <a:r>
              <a:rPr lang="fi-FI" dirty="0"/>
              <a:t>7/6/22</a:t>
            </a:r>
            <a:endParaRPr lang="en-US" dirty="0"/>
          </a:p>
        </p:txBody>
      </p:sp>
      <p:sp>
        <p:nvSpPr>
          <p:cNvPr id="6" name="Footer Placeholder 5"/>
          <p:cNvSpPr>
            <a:spLocks noGrp="1"/>
          </p:cNvSpPr>
          <p:nvPr>
            <p:ph type="ftr" sz="quarter" idx="11"/>
          </p:nvPr>
        </p:nvSpPr>
        <p:spPr>
          <a:xfrm>
            <a:off x="3430800" y="4608900"/>
            <a:ext cx="1544400" cy="94500"/>
          </a:xfrm>
          <a:prstGeom prst="rect">
            <a:avLst/>
          </a:prstGeom>
        </p:spPr>
        <p:txBody>
          <a:bodyPr/>
          <a:lstStyle/>
          <a:p>
            <a:r>
              <a:rPr lang="en-US" dirty="0"/>
              <a:t>TSVV5 meeting</a:t>
            </a:r>
          </a:p>
        </p:txBody>
      </p:sp>
      <p:sp>
        <p:nvSpPr>
          <p:cNvPr id="7" name="Slide Number Placeholder 6"/>
          <p:cNvSpPr>
            <a:spLocks noGrp="1"/>
          </p:cNvSpPr>
          <p:nvPr>
            <p:ph type="sldNum" sz="quarter" idx="12"/>
          </p:nvPr>
        </p:nvSpPr>
        <p:spPr>
          <a:xfrm>
            <a:off x="3430800" y="4800600"/>
            <a:ext cx="1544400" cy="94500"/>
          </a:xfrm>
          <a:prstGeom prst="rect">
            <a:avLst/>
          </a:prstGeom>
        </p:spPr>
        <p:txBody>
          <a:bodyPr/>
          <a:lstStyle/>
          <a:p>
            <a:fld id="{74010867-B5C0-1145-828E-1CAF3A062682}" type="slidenum">
              <a:rPr lang="en-US" smtClean="0"/>
              <a:t>‹#›</a:t>
            </a:fld>
            <a:endParaRPr lang="en-US"/>
          </a:p>
        </p:txBody>
      </p:sp>
      <p:sp>
        <p:nvSpPr>
          <p:cNvPr id="10" name="Text Placeholder 9"/>
          <p:cNvSpPr>
            <a:spLocks noGrp="1"/>
          </p:cNvSpPr>
          <p:nvPr>
            <p:ph type="body" sz="quarter" idx="13"/>
          </p:nvPr>
        </p:nvSpPr>
        <p:spPr>
          <a:xfrm>
            <a:off x="5144400" y="4608900"/>
            <a:ext cx="1537200" cy="286200"/>
          </a:xfrm>
        </p:spPr>
        <p:txBody>
          <a:bodyPr lIns="0" tIns="0" rIns="0" bIns="0">
            <a:noAutofit/>
          </a:bodyPr>
          <a:lstStyle>
            <a:lvl1pPr marL="0" indent="0">
              <a:lnSpc>
                <a:spcPts val="713"/>
              </a:lnSpc>
              <a:spcBef>
                <a:spcPts val="0"/>
              </a:spcBef>
              <a:buNone/>
              <a:defRPr sz="713" b="1">
                <a:solidFill>
                  <a:schemeClr val="bg2"/>
                </a:solidFill>
              </a:defRPr>
            </a:lvl1pPr>
            <a:lvl2pPr marL="204783" indent="-77389">
              <a:defRPr lang="en-US" sz="713" kern="1200" dirty="0" smtClean="0">
                <a:solidFill>
                  <a:schemeClr val="tx1"/>
                </a:solidFill>
                <a:latin typeface="+mn-lt"/>
                <a:ea typeface="+mn-ea"/>
                <a:cs typeface="+mn-cs"/>
              </a:defRPr>
            </a:lvl2pPr>
            <a:lvl3pPr marL="204783" indent="-70245">
              <a:buFont typeface="Symbol" pitchFamily="18" charset="2"/>
              <a:buNone/>
              <a:defRPr sz="675"/>
            </a:lvl3pPr>
            <a:lvl4pPr marL="204783" indent="-70245">
              <a:defRPr sz="675"/>
            </a:lvl4pPr>
            <a:lvl5pPr marL="204783" indent="-70245">
              <a:buFont typeface="Symbol" pitchFamily="18" charset="2"/>
              <a:buChar char="-"/>
              <a:defRPr sz="675"/>
            </a:lvl5pPr>
            <a:lvl6pPr marL="205195" indent="-70199">
              <a:spcBef>
                <a:spcPts val="225"/>
              </a:spcBef>
              <a:buFont typeface="Symbol" pitchFamily="18" charset="2"/>
              <a:buChar char="-"/>
              <a:defRPr sz="675"/>
            </a:lvl6pPr>
            <a:lvl7pPr marL="205195" indent="-70199">
              <a:spcBef>
                <a:spcPts val="225"/>
              </a:spcBef>
              <a:buFont typeface="Symbol" pitchFamily="18" charset="2"/>
              <a:buChar char="-"/>
              <a:defRPr sz="675"/>
            </a:lvl7pPr>
            <a:lvl8pPr marL="205195" indent="-70199">
              <a:spcBef>
                <a:spcPts val="225"/>
              </a:spcBef>
              <a:buFont typeface="Symbol" pitchFamily="18" charset="2"/>
              <a:buChar char="-"/>
              <a:defRPr sz="675"/>
            </a:lvl8pPr>
            <a:lvl9pPr marL="205195" indent="-70199">
              <a:spcBef>
                <a:spcPts val="225"/>
              </a:spcBef>
              <a:buFont typeface="Symbol" pitchFamily="18" charset="2"/>
              <a:buChar char="-"/>
              <a:defRPr sz="675"/>
            </a:lvl9pPr>
          </a:lstStyle>
          <a:p>
            <a:pPr lvl="0"/>
            <a:r>
              <a:rPr lang="en-US" noProof="0"/>
              <a:t>Click to edit Master text styles</a:t>
            </a:r>
          </a:p>
        </p:txBody>
      </p:sp>
      <p:sp>
        <p:nvSpPr>
          <p:cNvPr id="11" name="Text Placeholder 9"/>
          <p:cNvSpPr>
            <a:spLocks noGrp="1"/>
          </p:cNvSpPr>
          <p:nvPr>
            <p:ph type="body" sz="quarter" idx="14"/>
          </p:nvPr>
        </p:nvSpPr>
        <p:spPr>
          <a:xfrm>
            <a:off x="6858000" y="4608900"/>
            <a:ext cx="1702800" cy="286200"/>
          </a:xfrm>
        </p:spPr>
        <p:txBody>
          <a:bodyPr lIns="0" tIns="0" rIns="0" bIns="0">
            <a:noAutofit/>
          </a:bodyPr>
          <a:lstStyle>
            <a:lvl1pPr marL="0" indent="0">
              <a:lnSpc>
                <a:spcPts val="713"/>
              </a:lnSpc>
              <a:spcBef>
                <a:spcPts val="0"/>
              </a:spcBef>
              <a:buNone/>
              <a:defRPr sz="713" b="1">
                <a:solidFill>
                  <a:schemeClr val="bg2"/>
                </a:solidFill>
              </a:defRPr>
            </a:lvl1pPr>
            <a:lvl2pPr marL="204783" indent="-77389">
              <a:defRPr lang="en-US" sz="713" kern="1200" dirty="0" smtClean="0">
                <a:solidFill>
                  <a:schemeClr val="tx1"/>
                </a:solidFill>
                <a:latin typeface="+mn-lt"/>
                <a:ea typeface="+mn-ea"/>
                <a:cs typeface="+mn-cs"/>
              </a:defRPr>
            </a:lvl2pPr>
            <a:lvl3pPr marL="204783" indent="-70245">
              <a:buFont typeface="Symbol" pitchFamily="18" charset="2"/>
              <a:buNone/>
              <a:defRPr sz="675"/>
            </a:lvl3pPr>
            <a:lvl4pPr marL="204783" indent="-70245">
              <a:defRPr sz="675"/>
            </a:lvl4pPr>
            <a:lvl5pPr marL="204783" indent="-70245">
              <a:buFont typeface="Symbol" pitchFamily="18" charset="2"/>
              <a:buChar char="-"/>
              <a:defRPr sz="675"/>
            </a:lvl5pPr>
            <a:lvl6pPr marL="205195" indent="-70199">
              <a:spcBef>
                <a:spcPts val="225"/>
              </a:spcBef>
              <a:buFont typeface="Symbol" pitchFamily="18" charset="2"/>
              <a:buChar char="-"/>
              <a:defRPr sz="675"/>
            </a:lvl6pPr>
            <a:lvl7pPr marL="205195" indent="-70199">
              <a:spcBef>
                <a:spcPts val="225"/>
              </a:spcBef>
              <a:buFont typeface="Symbol" pitchFamily="18" charset="2"/>
              <a:buChar char="-"/>
              <a:defRPr sz="675"/>
            </a:lvl7pPr>
            <a:lvl8pPr marL="205195" indent="-70199">
              <a:spcBef>
                <a:spcPts val="225"/>
              </a:spcBef>
              <a:buFont typeface="Symbol" pitchFamily="18" charset="2"/>
              <a:buChar char="-"/>
              <a:defRPr sz="675"/>
            </a:lvl8pPr>
            <a:lvl9pPr marL="205195" indent="-70199">
              <a:spcBef>
                <a:spcPts val="225"/>
              </a:spcBef>
              <a:buFont typeface="Symbol" pitchFamily="18" charset="2"/>
              <a:buChar char="-"/>
              <a:defRPr sz="675"/>
            </a:lvl9pPr>
          </a:lstStyle>
          <a:p>
            <a:pPr lvl="0"/>
            <a:r>
              <a:rPr lang="en-US" noProof="0"/>
              <a:t>Click to edit Master text styles</a:t>
            </a:r>
          </a:p>
        </p:txBody>
      </p:sp>
    </p:spTree>
    <p:extLst>
      <p:ext uri="{BB962C8B-B14F-4D97-AF65-F5344CB8AC3E}">
        <p14:creationId xmlns:p14="http://schemas.microsoft.com/office/powerpoint/2010/main" val="1968832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22331"/>
                </a:solidFill>
              </a:defRPr>
            </a:lvl1pPr>
          </a:lstStyle>
          <a:p>
            <a:r>
              <a:rPr lang="en-US" noProof="0"/>
              <a:t>Click to edit Master title style</a:t>
            </a:r>
            <a:endParaRPr lang="fi-FI" noProof="0" dirty="0"/>
          </a:p>
        </p:txBody>
      </p:sp>
      <p:sp>
        <p:nvSpPr>
          <p:cNvPr id="10" name="Text Placeholder 9"/>
          <p:cNvSpPr>
            <a:spLocks noGrp="1"/>
          </p:cNvSpPr>
          <p:nvPr>
            <p:ph type="body" sz="quarter" idx="13"/>
          </p:nvPr>
        </p:nvSpPr>
        <p:spPr>
          <a:xfrm>
            <a:off x="5144400" y="4608900"/>
            <a:ext cx="1537200" cy="286200"/>
          </a:xfrm>
        </p:spPr>
        <p:txBody>
          <a:bodyPr lIns="0" tIns="0" rIns="0" bIns="0">
            <a:noAutofit/>
          </a:bodyPr>
          <a:lstStyle>
            <a:lvl1pPr marL="0" indent="0">
              <a:lnSpc>
                <a:spcPts val="713"/>
              </a:lnSpc>
              <a:spcBef>
                <a:spcPts val="0"/>
              </a:spcBef>
              <a:buNone/>
              <a:defRPr sz="713" b="1">
                <a:solidFill>
                  <a:schemeClr val="bg2"/>
                </a:solidFill>
              </a:defRPr>
            </a:lvl1pPr>
            <a:lvl2pPr marL="204783" indent="-77389">
              <a:defRPr lang="en-US" sz="713" kern="1200" dirty="0" smtClean="0">
                <a:solidFill>
                  <a:schemeClr val="tx1"/>
                </a:solidFill>
                <a:latin typeface="+mn-lt"/>
                <a:ea typeface="+mn-ea"/>
                <a:cs typeface="+mn-cs"/>
              </a:defRPr>
            </a:lvl2pPr>
            <a:lvl3pPr marL="204783" indent="-70245">
              <a:buFont typeface="Symbol" pitchFamily="18" charset="2"/>
              <a:buNone/>
              <a:defRPr sz="675"/>
            </a:lvl3pPr>
            <a:lvl4pPr marL="204783" indent="-70245">
              <a:defRPr sz="675"/>
            </a:lvl4pPr>
            <a:lvl5pPr marL="204783" indent="-70245">
              <a:buFont typeface="Symbol" pitchFamily="18" charset="2"/>
              <a:buChar char="-"/>
              <a:defRPr sz="675"/>
            </a:lvl5pPr>
            <a:lvl6pPr marL="205195" indent="-70199">
              <a:spcBef>
                <a:spcPts val="225"/>
              </a:spcBef>
              <a:buFont typeface="Symbol" pitchFamily="18" charset="2"/>
              <a:buChar char="-"/>
              <a:defRPr sz="675"/>
            </a:lvl6pPr>
            <a:lvl7pPr marL="205195" indent="-70199">
              <a:spcBef>
                <a:spcPts val="225"/>
              </a:spcBef>
              <a:buFont typeface="Symbol" pitchFamily="18" charset="2"/>
              <a:buChar char="-"/>
              <a:defRPr sz="675"/>
            </a:lvl7pPr>
            <a:lvl8pPr marL="205195" indent="-70199">
              <a:spcBef>
                <a:spcPts val="225"/>
              </a:spcBef>
              <a:buFont typeface="Symbol" pitchFamily="18" charset="2"/>
              <a:buChar char="-"/>
              <a:defRPr sz="675"/>
            </a:lvl8pPr>
            <a:lvl9pPr marL="205195" indent="-70199">
              <a:spcBef>
                <a:spcPts val="225"/>
              </a:spcBef>
              <a:buFont typeface="Symbol" pitchFamily="18" charset="2"/>
              <a:buChar char="-"/>
              <a:defRPr sz="675"/>
            </a:lvl9pPr>
          </a:lstStyle>
          <a:p>
            <a:pPr lvl="0"/>
            <a:r>
              <a:rPr lang="en-US" noProof="0"/>
              <a:t>Click to edit Master text styles</a:t>
            </a:r>
          </a:p>
        </p:txBody>
      </p:sp>
      <p:sp>
        <p:nvSpPr>
          <p:cNvPr id="11" name="Text Placeholder 9"/>
          <p:cNvSpPr>
            <a:spLocks noGrp="1"/>
          </p:cNvSpPr>
          <p:nvPr>
            <p:ph type="body" sz="quarter" idx="14"/>
          </p:nvPr>
        </p:nvSpPr>
        <p:spPr>
          <a:xfrm>
            <a:off x="6858000" y="4608900"/>
            <a:ext cx="1702800" cy="286200"/>
          </a:xfrm>
        </p:spPr>
        <p:txBody>
          <a:bodyPr lIns="0" tIns="0" rIns="0" bIns="0">
            <a:noAutofit/>
          </a:bodyPr>
          <a:lstStyle>
            <a:lvl1pPr marL="0" indent="0">
              <a:lnSpc>
                <a:spcPts val="713"/>
              </a:lnSpc>
              <a:spcBef>
                <a:spcPts val="0"/>
              </a:spcBef>
              <a:buNone/>
              <a:defRPr sz="713" b="1">
                <a:solidFill>
                  <a:schemeClr val="bg2"/>
                </a:solidFill>
              </a:defRPr>
            </a:lvl1pPr>
            <a:lvl2pPr marL="204783" indent="-77389">
              <a:defRPr lang="en-US" sz="713" kern="1200" dirty="0" smtClean="0">
                <a:solidFill>
                  <a:schemeClr val="tx1"/>
                </a:solidFill>
                <a:latin typeface="+mn-lt"/>
                <a:ea typeface="+mn-ea"/>
                <a:cs typeface="+mn-cs"/>
              </a:defRPr>
            </a:lvl2pPr>
            <a:lvl3pPr marL="204783" indent="-70245">
              <a:buFont typeface="Symbol" pitchFamily="18" charset="2"/>
              <a:buNone/>
              <a:defRPr sz="675"/>
            </a:lvl3pPr>
            <a:lvl4pPr marL="204783" indent="-70245">
              <a:defRPr sz="675"/>
            </a:lvl4pPr>
            <a:lvl5pPr marL="204783" indent="-70245">
              <a:buFont typeface="Symbol" pitchFamily="18" charset="2"/>
              <a:buChar char="-"/>
              <a:defRPr sz="675"/>
            </a:lvl5pPr>
            <a:lvl6pPr marL="205195" indent="-70199">
              <a:spcBef>
                <a:spcPts val="225"/>
              </a:spcBef>
              <a:buFont typeface="Symbol" pitchFamily="18" charset="2"/>
              <a:buChar char="-"/>
              <a:defRPr sz="675"/>
            </a:lvl6pPr>
            <a:lvl7pPr marL="205195" indent="-70199">
              <a:spcBef>
                <a:spcPts val="225"/>
              </a:spcBef>
              <a:buFont typeface="Symbol" pitchFamily="18" charset="2"/>
              <a:buChar char="-"/>
              <a:defRPr sz="675"/>
            </a:lvl7pPr>
            <a:lvl8pPr marL="205195" indent="-70199">
              <a:spcBef>
                <a:spcPts val="225"/>
              </a:spcBef>
              <a:buFont typeface="Symbol" pitchFamily="18" charset="2"/>
              <a:buChar char="-"/>
              <a:defRPr sz="675"/>
            </a:lvl8pPr>
            <a:lvl9pPr marL="205195" indent="-70199">
              <a:spcBef>
                <a:spcPts val="225"/>
              </a:spcBef>
              <a:buFont typeface="Symbol" pitchFamily="18" charset="2"/>
              <a:buChar char="-"/>
              <a:defRPr sz="675"/>
            </a:lvl9pPr>
          </a:lstStyle>
          <a:p>
            <a:pPr lvl="0"/>
            <a:r>
              <a:rPr lang="en-US" noProof="0"/>
              <a:t>Click to edit Master text styles</a:t>
            </a:r>
          </a:p>
        </p:txBody>
      </p:sp>
      <p:sp>
        <p:nvSpPr>
          <p:cNvPr id="8" name="Date Placeholder 3">
            <a:extLst>
              <a:ext uri="{FF2B5EF4-FFF2-40B4-BE49-F238E27FC236}">
                <a16:creationId xmlns:a16="http://schemas.microsoft.com/office/drawing/2014/main" id="{D34D20AA-613E-A700-8151-5284A37931E2}"/>
              </a:ext>
            </a:extLst>
          </p:cNvPr>
          <p:cNvSpPr>
            <a:spLocks noGrp="1"/>
          </p:cNvSpPr>
          <p:nvPr>
            <p:ph type="dt" sz="half" idx="10"/>
          </p:nvPr>
        </p:nvSpPr>
        <p:spPr>
          <a:xfrm>
            <a:off x="3430800" y="4706100"/>
            <a:ext cx="1544400" cy="94500"/>
          </a:xfrm>
          <a:prstGeom prst="rect">
            <a:avLst/>
          </a:prstGeom>
        </p:spPr>
        <p:txBody>
          <a:bodyPr/>
          <a:lstStyle/>
          <a:p>
            <a:r>
              <a:rPr lang="fi-FI" dirty="0"/>
              <a:t>7/8/22</a:t>
            </a:r>
            <a:endParaRPr lang="en-US" dirty="0"/>
          </a:p>
        </p:txBody>
      </p:sp>
      <p:sp>
        <p:nvSpPr>
          <p:cNvPr id="9" name="Footer Placeholder 4">
            <a:extLst>
              <a:ext uri="{FF2B5EF4-FFF2-40B4-BE49-F238E27FC236}">
                <a16:creationId xmlns:a16="http://schemas.microsoft.com/office/drawing/2014/main" id="{FE2352BA-F8AD-306F-3753-F990D3E6933E}"/>
              </a:ext>
            </a:extLst>
          </p:cNvPr>
          <p:cNvSpPr>
            <a:spLocks noGrp="1"/>
          </p:cNvSpPr>
          <p:nvPr>
            <p:ph type="ftr" sz="quarter" idx="11"/>
          </p:nvPr>
        </p:nvSpPr>
        <p:spPr>
          <a:xfrm>
            <a:off x="3430800" y="4608900"/>
            <a:ext cx="1544400" cy="94500"/>
          </a:xfrm>
          <a:prstGeom prst="rect">
            <a:avLst/>
          </a:prstGeom>
        </p:spPr>
        <p:txBody>
          <a:bodyPr/>
          <a:lstStyle/>
          <a:p>
            <a:r>
              <a:rPr lang="en-US" dirty="0"/>
              <a:t>TSVV5 meeting</a:t>
            </a:r>
          </a:p>
        </p:txBody>
      </p:sp>
      <p:sp>
        <p:nvSpPr>
          <p:cNvPr id="12" name="Slide Number Placeholder 5">
            <a:extLst>
              <a:ext uri="{FF2B5EF4-FFF2-40B4-BE49-F238E27FC236}">
                <a16:creationId xmlns:a16="http://schemas.microsoft.com/office/drawing/2014/main" id="{3FFFE56D-EA40-B9CC-2E33-0B34683146A7}"/>
              </a:ext>
            </a:extLst>
          </p:cNvPr>
          <p:cNvSpPr>
            <a:spLocks noGrp="1"/>
          </p:cNvSpPr>
          <p:nvPr>
            <p:ph type="sldNum" sz="quarter" idx="12"/>
          </p:nvPr>
        </p:nvSpPr>
        <p:spPr>
          <a:xfrm>
            <a:off x="3430800" y="4800600"/>
            <a:ext cx="1544400" cy="94500"/>
          </a:xfrm>
          <a:prstGeom prst="rect">
            <a:avLst/>
          </a:prstGeom>
        </p:spPr>
        <p:txBody>
          <a:bodyPr/>
          <a:lstStyle/>
          <a:p>
            <a:fld id="{74010867-B5C0-1145-828E-1CAF3A062682}" type="slidenum">
              <a:rPr lang="en-US" smtClean="0"/>
              <a:t>‹#›</a:t>
            </a:fld>
            <a:endParaRPr lang="en-US"/>
          </a:p>
        </p:txBody>
      </p:sp>
    </p:spTree>
    <p:extLst>
      <p:ext uri="{BB962C8B-B14F-4D97-AF65-F5344CB8AC3E}">
        <p14:creationId xmlns:p14="http://schemas.microsoft.com/office/powerpoint/2010/main" val="108304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5144400" y="4608900"/>
            <a:ext cx="1537200" cy="286200"/>
          </a:xfrm>
        </p:spPr>
        <p:txBody>
          <a:bodyPr lIns="0" tIns="0" rIns="0" bIns="0">
            <a:noAutofit/>
          </a:bodyPr>
          <a:lstStyle>
            <a:lvl1pPr marL="0" indent="0">
              <a:lnSpc>
                <a:spcPts val="713"/>
              </a:lnSpc>
              <a:spcBef>
                <a:spcPts val="0"/>
              </a:spcBef>
              <a:buNone/>
              <a:defRPr sz="713" b="1">
                <a:solidFill>
                  <a:schemeClr val="bg2"/>
                </a:solidFill>
              </a:defRPr>
            </a:lvl1pPr>
            <a:lvl2pPr marL="204783" indent="-77389">
              <a:defRPr lang="en-US" sz="713" kern="1200" dirty="0" smtClean="0">
                <a:solidFill>
                  <a:schemeClr val="tx1"/>
                </a:solidFill>
                <a:latin typeface="+mn-lt"/>
                <a:ea typeface="+mn-ea"/>
                <a:cs typeface="+mn-cs"/>
              </a:defRPr>
            </a:lvl2pPr>
            <a:lvl3pPr marL="204783" indent="-70245">
              <a:buFont typeface="Symbol" pitchFamily="18" charset="2"/>
              <a:buNone/>
              <a:defRPr sz="675"/>
            </a:lvl3pPr>
            <a:lvl4pPr marL="204783" indent="-70245">
              <a:defRPr sz="675"/>
            </a:lvl4pPr>
            <a:lvl5pPr marL="204783" indent="-70245">
              <a:buFont typeface="Symbol" pitchFamily="18" charset="2"/>
              <a:buChar char="-"/>
              <a:defRPr sz="675"/>
            </a:lvl5pPr>
            <a:lvl6pPr marL="205195" indent="-70199">
              <a:spcBef>
                <a:spcPts val="225"/>
              </a:spcBef>
              <a:buFont typeface="Symbol" pitchFamily="18" charset="2"/>
              <a:buChar char="-"/>
              <a:defRPr sz="675"/>
            </a:lvl6pPr>
            <a:lvl7pPr marL="205195" indent="-70199">
              <a:spcBef>
                <a:spcPts val="225"/>
              </a:spcBef>
              <a:buFont typeface="Symbol" pitchFamily="18" charset="2"/>
              <a:buChar char="-"/>
              <a:defRPr sz="675"/>
            </a:lvl7pPr>
            <a:lvl8pPr marL="205195" indent="-70199">
              <a:spcBef>
                <a:spcPts val="225"/>
              </a:spcBef>
              <a:buFont typeface="Symbol" pitchFamily="18" charset="2"/>
              <a:buChar char="-"/>
              <a:defRPr sz="675"/>
            </a:lvl8pPr>
            <a:lvl9pPr marL="205195" indent="-70199">
              <a:spcBef>
                <a:spcPts val="225"/>
              </a:spcBef>
              <a:buFont typeface="Symbol" pitchFamily="18" charset="2"/>
              <a:buChar char="-"/>
              <a:defRPr sz="675"/>
            </a:lvl9pPr>
          </a:lstStyle>
          <a:p>
            <a:pPr lvl="0"/>
            <a:r>
              <a:rPr lang="en-US" noProof="0"/>
              <a:t>Click to edit Master text styles</a:t>
            </a:r>
          </a:p>
        </p:txBody>
      </p:sp>
      <p:sp>
        <p:nvSpPr>
          <p:cNvPr id="10" name="Text Placeholder 9"/>
          <p:cNvSpPr>
            <a:spLocks noGrp="1"/>
          </p:cNvSpPr>
          <p:nvPr>
            <p:ph type="body" sz="quarter" idx="14"/>
          </p:nvPr>
        </p:nvSpPr>
        <p:spPr>
          <a:xfrm>
            <a:off x="6858000" y="4608900"/>
            <a:ext cx="1702800" cy="286200"/>
          </a:xfrm>
        </p:spPr>
        <p:txBody>
          <a:bodyPr lIns="0" tIns="0" rIns="0" bIns="0">
            <a:noAutofit/>
          </a:bodyPr>
          <a:lstStyle>
            <a:lvl1pPr marL="0" indent="0">
              <a:lnSpc>
                <a:spcPts val="713"/>
              </a:lnSpc>
              <a:spcBef>
                <a:spcPts val="0"/>
              </a:spcBef>
              <a:buNone/>
              <a:defRPr sz="713" b="1">
                <a:solidFill>
                  <a:schemeClr val="bg2"/>
                </a:solidFill>
              </a:defRPr>
            </a:lvl1pPr>
            <a:lvl2pPr marL="204783" indent="-77389">
              <a:defRPr lang="en-US" sz="713" kern="1200" dirty="0" smtClean="0">
                <a:solidFill>
                  <a:schemeClr val="tx1"/>
                </a:solidFill>
                <a:latin typeface="+mn-lt"/>
                <a:ea typeface="+mn-ea"/>
                <a:cs typeface="+mn-cs"/>
              </a:defRPr>
            </a:lvl2pPr>
            <a:lvl3pPr marL="204783" indent="-70245">
              <a:buFont typeface="Symbol" pitchFamily="18" charset="2"/>
              <a:buNone/>
              <a:defRPr sz="675"/>
            </a:lvl3pPr>
            <a:lvl4pPr marL="204783" indent="-70245">
              <a:defRPr sz="675"/>
            </a:lvl4pPr>
            <a:lvl5pPr marL="204783" indent="-70245">
              <a:buFont typeface="Symbol" pitchFamily="18" charset="2"/>
              <a:buChar char="-"/>
              <a:defRPr sz="675"/>
            </a:lvl5pPr>
            <a:lvl6pPr marL="205195" indent="-70199">
              <a:spcBef>
                <a:spcPts val="225"/>
              </a:spcBef>
              <a:buFont typeface="Symbol" pitchFamily="18" charset="2"/>
              <a:buChar char="-"/>
              <a:defRPr sz="675"/>
            </a:lvl6pPr>
            <a:lvl7pPr marL="205195" indent="-70199">
              <a:spcBef>
                <a:spcPts val="225"/>
              </a:spcBef>
              <a:buFont typeface="Symbol" pitchFamily="18" charset="2"/>
              <a:buChar char="-"/>
              <a:defRPr sz="675"/>
            </a:lvl7pPr>
            <a:lvl8pPr marL="205195" indent="-70199">
              <a:spcBef>
                <a:spcPts val="225"/>
              </a:spcBef>
              <a:buFont typeface="Symbol" pitchFamily="18" charset="2"/>
              <a:buChar char="-"/>
              <a:defRPr sz="675"/>
            </a:lvl8pPr>
            <a:lvl9pPr marL="205195" indent="-70199">
              <a:spcBef>
                <a:spcPts val="225"/>
              </a:spcBef>
              <a:buFont typeface="Symbol" pitchFamily="18" charset="2"/>
              <a:buChar char="-"/>
              <a:defRPr sz="675"/>
            </a:lvl9pPr>
          </a:lstStyle>
          <a:p>
            <a:pPr lvl="0"/>
            <a:r>
              <a:rPr lang="en-US" noProof="0"/>
              <a:t>Click to edit Master text styles</a:t>
            </a:r>
          </a:p>
        </p:txBody>
      </p:sp>
      <p:sp>
        <p:nvSpPr>
          <p:cNvPr id="7" name="Date Placeholder 3">
            <a:extLst>
              <a:ext uri="{FF2B5EF4-FFF2-40B4-BE49-F238E27FC236}">
                <a16:creationId xmlns:a16="http://schemas.microsoft.com/office/drawing/2014/main" id="{2D0123C0-386A-661B-153E-6997EA7D18DB}"/>
              </a:ext>
            </a:extLst>
          </p:cNvPr>
          <p:cNvSpPr>
            <a:spLocks noGrp="1"/>
          </p:cNvSpPr>
          <p:nvPr>
            <p:ph type="dt" sz="half" idx="10"/>
          </p:nvPr>
        </p:nvSpPr>
        <p:spPr>
          <a:xfrm>
            <a:off x="3430800" y="4706100"/>
            <a:ext cx="1544400" cy="94500"/>
          </a:xfrm>
          <a:prstGeom prst="rect">
            <a:avLst/>
          </a:prstGeom>
        </p:spPr>
        <p:txBody>
          <a:bodyPr/>
          <a:lstStyle/>
          <a:p>
            <a:r>
              <a:rPr lang="fi-FI" dirty="0"/>
              <a:t>7/8/22</a:t>
            </a:r>
            <a:endParaRPr lang="en-US" dirty="0"/>
          </a:p>
        </p:txBody>
      </p:sp>
      <p:sp>
        <p:nvSpPr>
          <p:cNvPr id="8" name="Footer Placeholder 4">
            <a:extLst>
              <a:ext uri="{FF2B5EF4-FFF2-40B4-BE49-F238E27FC236}">
                <a16:creationId xmlns:a16="http://schemas.microsoft.com/office/drawing/2014/main" id="{7C99CE88-6D57-14D6-90DA-4F2914DA2FF0}"/>
              </a:ext>
            </a:extLst>
          </p:cNvPr>
          <p:cNvSpPr>
            <a:spLocks noGrp="1"/>
          </p:cNvSpPr>
          <p:nvPr>
            <p:ph type="ftr" sz="quarter" idx="11"/>
          </p:nvPr>
        </p:nvSpPr>
        <p:spPr>
          <a:xfrm>
            <a:off x="3430800" y="4608900"/>
            <a:ext cx="1544400" cy="94500"/>
          </a:xfrm>
          <a:prstGeom prst="rect">
            <a:avLst/>
          </a:prstGeom>
        </p:spPr>
        <p:txBody>
          <a:bodyPr/>
          <a:lstStyle/>
          <a:p>
            <a:r>
              <a:rPr lang="en-US" dirty="0"/>
              <a:t>TSVV5 meeting</a:t>
            </a:r>
          </a:p>
        </p:txBody>
      </p:sp>
      <p:sp>
        <p:nvSpPr>
          <p:cNvPr id="11" name="Slide Number Placeholder 5">
            <a:extLst>
              <a:ext uri="{FF2B5EF4-FFF2-40B4-BE49-F238E27FC236}">
                <a16:creationId xmlns:a16="http://schemas.microsoft.com/office/drawing/2014/main" id="{43DCE307-4838-F32C-7347-A8405FEE437A}"/>
              </a:ext>
            </a:extLst>
          </p:cNvPr>
          <p:cNvSpPr>
            <a:spLocks noGrp="1"/>
          </p:cNvSpPr>
          <p:nvPr>
            <p:ph type="sldNum" sz="quarter" idx="12"/>
          </p:nvPr>
        </p:nvSpPr>
        <p:spPr>
          <a:xfrm>
            <a:off x="3430800" y="4800600"/>
            <a:ext cx="1544400" cy="94500"/>
          </a:xfrm>
          <a:prstGeom prst="rect">
            <a:avLst/>
          </a:prstGeom>
        </p:spPr>
        <p:txBody>
          <a:bodyPr/>
          <a:lstStyle/>
          <a:p>
            <a:fld id="{74010867-B5C0-1145-828E-1CAF3A062682}" type="slidenum">
              <a:rPr lang="en-US" smtClean="0"/>
              <a:t>‹#›</a:t>
            </a:fld>
            <a:endParaRPr lang="en-US"/>
          </a:p>
        </p:txBody>
      </p:sp>
    </p:spTree>
    <p:extLst>
      <p:ext uri="{BB962C8B-B14F-4D97-AF65-F5344CB8AC3E}">
        <p14:creationId xmlns:p14="http://schemas.microsoft.com/office/powerpoint/2010/main" val="242548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with marg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22331"/>
                </a:solidFill>
              </a:defRPr>
            </a:lvl1pPr>
          </a:lstStyle>
          <a:p>
            <a:r>
              <a:rPr lang="en-US" noProof="0"/>
              <a:t>Click to edit Master title style</a:t>
            </a:r>
            <a:endParaRPr lang="fi-FI" noProof="0" dirty="0"/>
          </a:p>
        </p:txBody>
      </p:sp>
      <p:sp>
        <p:nvSpPr>
          <p:cNvPr id="3" name="Content Placeholder 2"/>
          <p:cNvSpPr>
            <a:spLocks noGrp="1"/>
          </p:cNvSpPr>
          <p:nvPr>
            <p:ph idx="1"/>
          </p:nvPr>
        </p:nvSpPr>
        <p:spPr>
          <a:xfrm>
            <a:off x="572400" y="1188000"/>
            <a:ext cx="6285600" cy="31023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0" name="Text Placeholder 9"/>
          <p:cNvSpPr>
            <a:spLocks noGrp="1"/>
          </p:cNvSpPr>
          <p:nvPr>
            <p:ph type="body" sz="quarter" idx="13"/>
          </p:nvPr>
        </p:nvSpPr>
        <p:spPr>
          <a:xfrm>
            <a:off x="5144400" y="4608900"/>
            <a:ext cx="1537200" cy="286200"/>
          </a:xfrm>
        </p:spPr>
        <p:txBody>
          <a:bodyPr lIns="0" tIns="0" rIns="0" bIns="0">
            <a:noAutofit/>
          </a:bodyPr>
          <a:lstStyle>
            <a:lvl1pPr marL="0" indent="0">
              <a:lnSpc>
                <a:spcPts val="713"/>
              </a:lnSpc>
              <a:spcBef>
                <a:spcPts val="0"/>
              </a:spcBef>
              <a:buNone/>
              <a:defRPr sz="713" b="1">
                <a:solidFill>
                  <a:schemeClr val="bg2"/>
                </a:solidFill>
              </a:defRPr>
            </a:lvl1pPr>
            <a:lvl2pPr marL="204783" indent="-77389">
              <a:defRPr lang="en-US" sz="713" kern="1200" dirty="0" smtClean="0">
                <a:solidFill>
                  <a:schemeClr val="tx1"/>
                </a:solidFill>
                <a:latin typeface="+mn-lt"/>
                <a:ea typeface="+mn-ea"/>
                <a:cs typeface="+mn-cs"/>
              </a:defRPr>
            </a:lvl2pPr>
            <a:lvl3pPr marL="204783" indent="-70245">
              <a:buFont typeface="Symbol" pitchFamily="18" charset="2"/>
              <a:buNone/>
              <a:defRPr sz="675"/>
            </a:lvl3pPr>
            <a:lvl4pPr marL="204783" indent="-70245">
              <a:defRPr sz="675"/>
            </a:lvl4pPr>
            <a:lvl5pPr marL="204783" indent="-70245">
              <a:buFont typeface="Symbol" pitchFamily="18" charset="2"/>
              <a:buChar char="-"/>
              <a:defRPr sz="675"/>
            </a:lvl5pPr>
            <a:lvl6pPr marL="205195" indent="-70199">
              <a:spcBef>
                <a:spcPts val="225"/>
              </a:spcBef>
              <a:buFont typeface="Symbol" pitchFamily="18" charset="2"/>
              <a:buChar char="-"/>
              <a:defRPr sz="675"/>
            </a:lvl6pPr>
            <a:lvl7pPr marL="205195" indent="-70199">
              <a:spcBef>
                <a:spcPts val="225"/>
              </a:spcBef>
              <a:buFont typeface="Symbol" pitchFamily="18" charset="2"/>
              <a:buChar char="-"/>
              <a:defRPr sz="675"/>
            </a:lvl7pPr>
            <a:lvl8pPr marL="205195" indent="-70199">
              <a:spcBef>
                <a:spcPts val="225"/>
              </a:spcBef>
              <a:buFont typeface="Symbol" pitchFamily="18" charset="2"/>
              <a:buChar char="-"/>
              <a:defRPr sz="675"/>
            </a:lvl8pPr>
            <a:lvl9pPr marL="205195" indent="-70199">
              <a:spcBef>
                <a:spcPts val="225"/>
              </a:spcBef>
              <a:buFont typeface="Symbol" pitchFamily="18" charset="2"/>
              <a:buChar char="-"/>
              <a:defRPr sz="675"/>
            </a:lvl9pPr>
          </a:lstStyle>
          <a:p>
            <a:pPr lvl="0"/>
            <a:r>
              <a:rPr lang="en-US" noProof="0"/>
              <a:t>Click to edit Master text styles</a:t>
            </a:r>
          </a:p>
        </p:txBody>
      </p:sp>
      <p:sp>
        <p:nvSpPr>
          <p:cNvPr id="12" name="Text Placeholder 9"/>
          <p:cNvSpPr>
            <a:spLocks noGrp="1"/>
          </p:cNvSpPr>
          <p:nvPr>
            <p:ph type="body" sz="quarter" idx="14"/>
          </p:nvPr>
        </p:nvSpPr>
        <p:spPr>
          <a:xfrm>
            <a:off x="6858000" y="4608900"/>
            <a:ext cx="1702800" cy="286200"/>
          </a:xfrm>
        </p:spPr>
        <p:txBody>
          <a:bodyPr lIns="0" tIns="0" rIns="0" bIns="0">
            <a:noAutofit/>
          </a:bodyPr>
          <a:lstStyle>
            <a:lvl1pPr marL="0" indent="0">
              <a:lnSpc>
                <a:spcPts val="713"/>
              </a:lnSpc>
              <a:spcBef>
                <a:spcPts val="0"/>
              </a:spcBef>
              <a:buNone/>
              <a:defRPr sz="713" b="1">
                <a:solidFill>
                  <a:schemeClr val="bg2"/>
                </a:solidFill>
              </a:defRPr>
            </a:lvl1pPr>
            <a:lvl2pPr marL="204783" indent="-77389">
              <a:defRPr lang="en-US" sz="713" kern="1200" dirty="0" smtClean="0">
                <a:solidFill>
                  <a:schemeClr val="tx1"/>
                </a:solidFill>
                <a:latin typeface="+mn-lt"/>
                <a:ea typeface="+mn-ea"/>
                <a:cs typeface="+mn-cs"/>
              </a:defRPr>
            </a:lvl2pPr>
            <a:lvl3pPr marL="204783" indent="-70245">
              <a:buFont typeface="Symbol" pitchFamily="18" charset="2"/>
              <a:buNone/>
              <a:defRPr sz="675"/>
            </a:lvl3pPr>
            <a:lvl4pPr marL="204783" indent="-70245">
              <a:defRPr sz="675"/>
            </a:lvl4pPr>
            <a:lvl5pPr marL="204783" indent="-70245">
              <a:buFont typeface="Symbol" pitchFamily="18" charset="2"/>
              <a:buChar char="-"/>
              <a:defRPr sz="675"/>
            </a:lvl5pPr>
            <a:lvl6pPr marL="205195" indent="-70199">
              <a:spcBef>
                <a:spcPts val="225"/>
              </a:spcBef>
              <a:buFont typeface="Symbol" pitchFamily="18" charset="2"/>
              <a:buChar char="-"/>
              <a:defRPr sz="675"/>
            </a:lvl6pPr>
            <a:lvl7pPr marL="205195" indent="-70199">
              <a:spcBef>
                <a:spcPts val="225"/>
              </a:spcBef>
              <a:buFont typeface="Symbol" pitchFamily="18" charset="2"/>
              <a:buChar char="-"/>
              <a:defRPr sz="675"/>
            </a:lvl7pPr>
            <a:lvl8pPr marL="205195" indent="-70199">
              <a:spcBef>
                <a:spcPts val="225"/>
              </a:spcBef>
              <a:buFont typeface="Symbol" pitchFamily="18" charset="2"/>
              <a:buChar char="-"/>
              <a:defRPr sz="675"/>
            </a:lvl8pPr>
            <a:lvl9pPr marL="205195" indent="-70199">
              <a:spcBef>
                <a:spcPts val="225"/>
              </a:spcBef>
              <a:buFont typeface="Symbol" pitchFamily="18" charset="2"/>
              <a:buChar char="-"/>
              <a:defRPr sz="675"/>
            </a:lvl9pPr>
          </a:lstStyle>
          <a:p>
            <a:pPr lvl="0"/>
            <a:r>
              <a:rPr lang="en-US" noProof="0"/>
              <a:t>Click to edit Master text styles</a:t>
            </a:r>
          </a:p>
        </p:txBody>
      </p:sp>
      <p:sp>
        <p:nvSpPr>
          <p:cNvPr id="9" name="Date Placeholder 3">
            <a:extLst>
              <a:ext uri="{FF2B5EF4-FFF2-40B4-BE49-F238E27FC236}">
                <a16:creationId xmlns:a16="http://schemas.microsoft.com/office/drawing/2014/main" id="{F8D3D279-E273-B2AC-8635-82D7DD2C9434}"/>
              </a:ext>
            </a:extLst>
          </p:cNvPr>
          <p:cNvSpPr>
            <a:spLocks noGrp="1"/>
          </p:cNvSpPr>
          <p:nvPr>
            <p:ph type="dt" sz="half" idx="10"/>
          </p:nvPr>
        </p:nvSpPr>
        <p:spPr>
          <a:xfrm>
            <a:off x="3430800" y="4706100"/>
            <a:ext cx="1544400" cy="94500"/>
          </a:xfrm>
          <a:prstGeom prst="rect">
            <a:avLst/>
          </a:prstGeom>
        </p:spPr>
        <p:txBody>
          <a:bodyPr/>
          <a:lstStyle/>
          <a:p>
            <a:r>
              <a:rPr lang="fi-FI" dirty="0"/>
              <a:t>7/8/22</a:t>
            </a:r>
            <a:endParaRPr lang="en-US" dirty="0"/>
          </a:p>
        </p:txBody>
      </p:sp>
      <p:sp>
        <p:nvSpPr>
          <p:cNvPr id="11" name="Footer Placeholder 4">
            <a:extLst>
              <a:ext uri="{FF2B5EF4-FFF2-40B4-BE49-F238E27FC236}">
                <a16:creationId xmlns:a16="http://schemas.microsoft.com/office/drawing/2014/main" id="{85AA91BF-009F-CEF3-B835-A1D2C5DCC0F1}"/>
              </a:ext>
            </a:extLst>
          </p:cNvPr>
          <p:cNvSpPr>
            <a:spLocks noGrp="1"/>
          </p:cNvSpPr>
          <p:nvPr>
            <p:ph type="ftr" sz="quarter" idx="11"/>
          </p:nvPr>
        </p:nvSpPr>
        <p:spPr>
          <a:xfrm>
            <a:off x="3430800" y="4608900"/>
            <a:ext cx="1544400" cy="94500"/>
          </a:xfrm>
          <a:prstGeom prst="rect">
            <a:avLst/>
          </a:prstGeom>
        </p:spPr>
        <p:txBody>
          <a:bodyPr/>
          <a:lstStyle/>
          <a:p>
            <a:r>
              <a:rPr lang="en-US" dirty="0"/>
              <a:t>TSVV5 meeting</a:t>
            </a:r>
          </a:p>
        </p:txBody>
      </p:sp>
      <p:sp>
        <p:nvSpPr>
          <p:cNvPr id="13" name="Slide Number Placeholder 5">
            <a:extLst>
              <a:ext uri="{FF2B5EF4-FFF2-40B4-BE49-F238E27FC236}">
                <a16:creationId xmlns:a16="http://schemas.microsoft.com/office/drawing/2014/main" id="{35063C57-9125-182D-0869-4C7DABEE2C33}"/>
              </a:ext>
            </a:extLst>
          </p:cNvPr>
          <p:cNvSpPr>
            <a:spLocks noGrp="1"/>
          </p:cNvSpPr>
          <p:nvPr>
            <p:ph type="sldNum" sz="quarter" idx="12"/>
          </p:nvPr>
        </p:nvSpPr>
        <p:spPr>
          <a:xfrm>
            <a:off x="3430800" y="4800600"/>
            <a:ext cx="1544400" cy="94500"/>
          </a:xfrm>
          <a:prstGeom prst="rect">
            <a:avLst/>
          </a:prstGeom>
        </p:spPr>
        <p:txBody>
          <a:bodyPr/>
          <a:lstStyle/>
          <a:p>
            <a:fld id="{74010867-B5C0-1145-828E-1CAF3A062682}" type="slidenum">
              <a:rPr lang="en-US" smtClean="0"/>
              <a:t>‹#›</a:t>
            </a:fld>
            <a:endParaRPr lang="en-US"/>
          </a:p>
        </p:txBody>
      </p:sp>
    </p:spTree>
    <p:extLst>
      <p:ext uri="{BB962C8B-B14F-4D97-AF65-F5344CB8AC3E}">
        <p14:creationId xmlns:p14="http://schemas.microsoft.com/office/powerpoint/2010/main" val="3034462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White">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328400"/>
            <a:ext cx="7772400" cy="999000"/>
          </a:xfrm>
        </p:spPr>
        <p:txBody>
          <a:bodyPr/>
          <a:lstStyle>
            <a:lvl1pPr>
              <a:defRPr sz="3000">
                <a:solidFill>
                  <a:srgbClr val="D22331"/>
                </a:solidFill>
              </a:defRPr>
            </a:lvl1pPr>
          </a:lstStyle>
          <a:p>
            <a:r>
              <a:rPr lang="en-US" noProof="0"/>
              <a:t>Click to edit Master title style</a:t>
            </a:r>
            <a:endParaRPr lang="fi-FI" noProof="0" dirty="0"/>
          </a:p>
        </p:txBody>
      </p:sp>
      <p:sp>
        <p:nvSpPr>
          <p:cNvPr id="3" name="Subtitle 2"/>
          <p:cNvSpPr>
            <a:spLocks noGrp="1"/>
          </p:cNvSpPr>
          <p:nvPr>
            <p:ph type="subTitle" idx="1"/>
          </p:nvPr>
        </p:nvSpPr>
        <p:spPr>
          <a:xfrm>
            <a:off x="572400" y="2357436"/>
            <a:ext cx="6285600" cy="1755000"/>
          </a:xfrm>
        </p:spPr>
        <p:txBody>
          <a:bodyPr/>
          <a:lstStyle>
            <a:lvl1pPr marL="0" indent="0" algn="l">
              <a:buNone/>
              <a:defRPr>
                <a:solidFill>
                  <a:srgbClr val="D22331"/>
                </a:solidFill>
                <a:latin typeface="Georgia" pitchFamily="18"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noProof="0"/>
              <a:t>Click to edit Master subtitle style</a:t>
            </a:r>
            <a:endParaRPr lang="fi-FI" noProof="0"/>
          </a:p>
        </p:txBody>
      </p:sp>
      <p:sp>
        <p:nvSpPr>
          <p:cNvPr id="11" name="Date Placeholder 3"/>
          <p:cNvSpPr>
            <a:spLocks noGrp="1"/>
          </p:cNvSpPr>
          <p:nvPr>
            <p:ph type="dt" sz="half" idx="10"/>
          </p:nvPr>
        </p:nvSpPr>
        <p:spPr>
          <a:xfrm>
            <a:off x="2862000" y="4471200"/>
            <a:ext cx="2026800" cy="132300"/>
          </a:xfrm>
          <a:prstGeom prst="rect">
            <a:avLst/>
          </a:prstGeom>
        </p:spPr>
        <p:txBody>
          <a:bodyPr wrap="none" lIns="0" tIns="0" rIns="0" bIns="0"/>
          <a:lstStyle>
            <a:lvl1pPr>
              <a:defRPr sz="900">
                <a:solidFill>
                  <a:schemeClr val="bg2"/>
                </a:solidFill>
              </a:defRPr>
            </a:lvl1pPr>
          </a:lstStyle>
          <a:p>
            <a:r>
              <a:rPr lang="fi-FI"/>
              <a:t>6/15/22</a:t>
            </a:r>
            <a:endParaRPr lang="en-US"/>
          </a:p>
        </p:txBody>
      </p:sp>
      <p:sp>
        <p:nvSpPr>
          <p:cNvPr id="12" name="Text Placeholder 9"/>
          <p:cNvSpPr>
            <a:spLocks noGrp="1"/>
          </p:cNvSpPr>
          <p:nvPr>
            <p:ph type="body" sz="quarter" idx="11"/>
          </p:nvPr>
        </p:nvSpPr>
        <p:spPr>
          <a:xfrm>
            <a:off x="5144400" y="4471200"/>
            <a:ext cx="1962000" cy="475200"/>
          </a:xfrm>
        </p:spPr>
        <p:txBody>
          <a:bodyPr wrap="none" lIns="0" tIns="0" rIns="0" bIns="0"/>
          <a:lstStyle>
            <a:lvl1pPr marL="0" indent="0">
              <a:spcBef>
                <a:spcPts val="0"/>
              </a:spcBef>
              <a:buNone/>
              <a:defRPr sz="900" b="1">
                <a:solidFill>
                  <a:schemeClr val="bg2"/>
                </a:solidFill>
              </a:defRPr>
            </a:lvl1pPr>
            <a:lvl2pPr marL="556186" indent="-213295">
              <a:spcBef>
                <a:spcPts val="216"/>
              </a:spcBef>
              <a:defRPr lang="fi-FI" sz="900" kern="1200" dirty="0" smtClean="0">
                <a:solidFill>
                  <a:schemeClr val="tx1"/>
                </a:solidFill>
                <a:latin typeface="+mn-lt"/>
                <a:ea typeface="+mn-ea"/>
                <a:cs typeface="+mn-cs"/>
              </a:defRPr>
            </a:lvl2pPr>
            <a:lvl3pPr>
              <a:defRPr sz="900"/>
            </a:lvl3pPr>
            <a:lvl4pPr>
              <a:defRPr sz="900"/>
            </a:lvl4pPr>
            <a:lvl5pPr>
              <a:defRPr sz="900"/>
            </a:lvl5pPr>
          </a:lstStyle>
          <a:p>
            <a:pPr lvl="0"/>
            <a:r>
              <a:rPr lang="en-US" noProof="0"/>
              <a:t>Click to edit Master text styles</a:t>
            </a:r>
          </a:p>
          <a:p>
            <a:pPr lvl="1"/>
            <a:r>
              <a:rPr lang="en-US" noProof="0"/>
              <a:t>Second level</a:t>
            </a:r>
          </a:p>
        </p:txBody>
      </p:sp>
      <p:sp>
        <p:nvSpPr>
          <p:cNvPr id="17" name="Text Placeholder 9"/>
          <p:cNvSpPr>
            <a:spLocks noGrp="1"/>
          </p:cNvSpPr>
          <p:nvPr>
            <p:ph type="body" sz="quarter" idx="12"/>
          </p:nvPr>
        </p:nvSpPr>
        <p:spPr>
          <a:xfrm>
            <a:off x="7426800" y="4471200"/>
            <a:ext cx="1134000" cy="475200"/>
          </a:xfrm>
        </p:spPr>
        <p:txBody>
          <a:bodyPr wrap="none" lIns="0" tIns="0" rIns="0" bIns="0"/>
          <a:lstStyle>
            <a:lvl1pPr marL="0" indent="0">
              <a:spcBef>
                <a:spcPts val="0"/>
              </a:spcBef>
              <a:buNone/>
              <a:defRPr sz="900" b="1">
                <a:solidFill>
                  <a:schemeClr val="bg2"/>
                </a:solidFill>
              </a:defRPr>
            </a:lvl1pPr>
            <a:lvl2pPr marL="556186" indent="-213295">
              <a:spcBef>
                <a:spcPts val="216"/>
              </a:spcBef>
              <a:defRPr lang="fi-FI" sz="900" kern="1200" dirty="0" smtClean="0">
                <a:solidFill>
                  <a:schemeClr val="tx1"/>
                </a:solidFill>
                <a:latin typeface="+mn-lt"/>
                <a:ea typeface="+mn-ea"/>
                <a:cs typeface="+mn-cs"/>
              </a:defRPr>
            </a:lvl2pPr>
            <a:lvl3pPr>
              <a:defRPr sz="900"/>
            </a:lvl3pPr>
            <a:lvl4pPr>
              <a:defRPr sz="900"/>
            </a:lvl4pPr>
            <a:lvl5pPr>
              <a:defRPr sz="900"/>
            </a:lvl5pPr>
          </a:lstStyle>
          <a:p>
            <a:pPr lvl="0"/>
            <a:r>
              <a:rPr lang="en-US" noProof="0"/>
              <a:t>Click to edit Master text styles</a:t>
            </a:r>
          </a:p>
          <a:p>
            <a:pPr lvl="1"/>
            <a:r>
              <a:rPr lang="en-US" noProof="0"/>
              <a:t>Second level</a:t>
            </a:r>
          </a:p>
        </p:txBody>
      </p:sp>
      <p:sp>
        <p:nvSpPr>
          <p:cNvPr id="18" name="Text Placeholder 9"/>
          <p:cNvSpPr>
            <a:spLocks noGrp="1"/>
          </p:cNvSpPr>
          <p:nvPr>
            <p:ph type="body" sz="quarter" idx="13"/>
          </p:nvPr>
        </p:nvSpPr>
        <p:spPr>
          <a:xfrm>
            <a:off x="2862000" y="4603500"/>
            <a:ext cx="2026800" cy="342900"/>
          </a:xfrm>
        </p:spPr>
        <p:txBody>
          <a:bodyPr wrap="none" lIns="0" tIns="0" rIns="0" bIns="0"/>
          <a:lstStyle>
            <a:lvl1pPr marL="0" indent="0">
              <a:spcBef>
                <a:spcPts val="0"/>
              </a:spcBef>
              <a:buNone/>
              <a:defRPr sz="900" b="1">
                <a:solidFill>
                  <a:schemeClr val="bg2"/>
                </a:solidFill>
              </a:defRPr>
            </a:lvl1pPr>
            <a:lvl2pPr marL="556186" indent="-213295">
              <a:spcBef>
                <a:spcPts val="216"/>
              </a:spcBef>
              <a:defRPr lang="fi-FI" sz="900" kern="1200" dirty="0" smtClean="0">
                <a:solidFill>
                  <a:schemeClr val="tx1"/>
                </a:solidFill>
                <a:latin typeface="+mn-lt"/>
                <a:ea typeface="+mn-ea"/>
                <a:cs typeface="+mn-cs"/>
              </a:defRPr>
            </a:lvl2pPr>
            <a:lvl3pPr>
              <a:defRPr sz="900"/>
            </a:lvl3pPr>
            <a:lvl4pPr>
              <a:defRPr sz="900"/>
            </a:lvl4pPr>
            <a:lvl5pPr>
              <a:defRPr sz="900"/>
            </a:lvl5pPr>
          </a:lstStyle>
          <a:p>
            <a:pPr lvl="0"/>
            <a:r>
              <a:rPr lang="en-US" noProof="0"/>
              <a:t>Click to edit Master text styles</a:t>
            </a:r>
          </a:p>
          <a:p>
            <a:pPr lvl="1"/>
            <a:r>
              <a:rPr lang="en-US" noProof="0"/>
              <a:t>Second level</a:t>
            </a:r>
          </a:p>
        </p:txBody>
      </p:sp>
      <p:sp>
        <p:nvSpPr>
          <p:cNvPr id="19" name="Text Placeholder 9"/>
          <p:cNvSpPr>
            <a:spLocks noGrp="1"/>
          </p:cNvSpPr>
          <p:nvPr>
            <p:ph type="body" sz="quarter" idx="14"/>
          </p:nvPr>
        </p:nvSpPr>
        <p:spPr>
          <a:xfrm>
            <a:off x="572400" y="4603500"/>
            <a:ext cx="2048400" cy="342900"/>
          </a:xfrm>
        </p:spPr>
        <p:txBody>
          <a:bodyPr wrap="none" lIns="0" tIns="0" rIns="0" bIns="0"/>
          <a:lstStyle>
            <a:lvl1pPr marL="0" indent="0">
              <a:spcBef>
                <a:spcPts val="0"/>
              </a:spcBef>
              <a:buNone/>
              <a:defRPr sz="900" b="1">
                <a:solidFill>
                  <a:schemeClr val="bg2"/>
                </a:solidFill>
              </a:defRPr>
            </a:lvl1pPr>
            <a:lvl2pPr marL="556186" indent="-213295">
              <a:spcBef>
                <a:spcPts val="216"/>
              </a:spcBef>
              <a:defRPr lang="fi-FI" sz="900" kern="1200" dirty="0" smtClean="0">
                <a:solidFill>
                  <a:schemeClr val="tx1"/>
                </a:solidFill>
                <a:latin typeface="+mn-lt"/>
                <a:ea typeface="+mn-ea"/>
                <a:cs typeface="+mn-cs"/>
              </a:defRPr>
            </a:lvl2pPr>
            <a:lvl3pPr>
              <a:defRPr sz="900"/>
            </a:lvl3pPr>
            <a:lvl4pPr>
              <a:defRPr sz="900"/>
            </a:lvl4pPr>
            <a:lvl5pPr>
              <a:defRPr sz="900"/>
            </a:lvl5pPr>
          </a:lstStyle>
          <a:p>
            <a:pPr lvl="0"/>
            <a:r>
              <a:rPr lang="en-US" noProof="0"/>
              <a:t>Click to edit Master text styles</a:t>
            </a:r>
          </a:p>
          <a:p>
            <a:pPr lvl="1"/>
            <a:r>
              <a:rPr lang="en-US" noProof="0"/>
              <a:t>Second level</a:t>
            </a:r>
          </a:p>
        </p:txBody>
      </p:sp>
      <p:sp>
        <p:nvSpPr>
          <p:cNvPr id="20" name="Text Placeholder 9"/>
          <p:cNvSpPr>
            <a:spLocks noGrp="1"/>
          </p:cNvSpPr>
          <p:nvPr>
            <p:ph type="body" sz="quarter" idx="15"/>
          </p:nvPr>
        </p:nvSpPr>
        <p:spPr>
          <a:xfrm>
            <a:off x="572400" y="4471200"/>
            <a:ext cx="2048400" cy="132300"/>
          </a:xfrm>
        </p:spPr>
        <p:txBody>
          <a:bodyPr wrap="none" lIns="0" tIns="0" rIns="0" bIns="0"/>
          <a:lstStyle>
            <a:lvl1pPr marL="0" indent="0">
              <a:spcBef>
                <a:spcPts val="0"/>
              </a:spcBef>
              <a:buNone/>
              <a:defRPr sz="900" b="1">
                <a:solidFill>
                  <a:schemeClr val="tx1"/>
                </a:solidFill>
              </a:defRPr>
            </a:lvl1pPr>
            <a:lvl2pPr marL="556186" indent="-213295">
              <a:spcBef>
                <a:spcPts val="216"/>
              </a:spcBef>
              <a:defRPr lang="fi-FI" sz="900" kern="1200" dirty="0" smtClean="0">
                <a:solidFill>
                  <a:schemeClr val="tx1"/>
                </a:solidFill>
                <a:latin typeface="+mn-lt"/>
                <a:ea typeface="+mn-ea"/>
                <a:cs typeface="+mn-cs"/>
              </a:defRPr>
            </a:lvl2pPr>
            <a:lvl3pPr>
              <a:defRPr sz="900"/>
            </a:lvl3pPr>
            <a:lvl4pPr>
              <a:defRPr sz="900"/>
            </a:lvl4pPr>
            <a:lvl5pPr>
              <a:defRPr sz="900"/>
            </a:lvl5pPr>
          </a:lstStyle>
          <a:p>
            <a:pPr lvl="0"/>
            <a:r>
              <a:rPr lang="en-US" noProof="0"/>
              <a:t>Click to edit Master text styles</a:t>
            </a:r>
          </a:p>
        </p:txBody>
      </p:sp>
      <p:pic>
        <p:nvPicPr>
          <p:cNvPr id="13" name="Picture 14">
            <a:extLst>
              <a:ext uri="{FF2B5EF4-FFF2-40B4-BE49-F238E27FC236}">
                <a16:creationId xmlns:a16="http://schemas.microsoft.com/office/drawing/2014/main" id="{66ADE13E-550A-EC40-B461-7FFB44D6F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590675" cy="1222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56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ubtitle Green">
    <p:spTree>
      <p:nvGrpSpPr>
        <p:cNvPr id="1" name=""/>
        <p:cNvGrpSpPr/>
        <p:nvPr/>
      </p:nvGrpSpPr>
      <p:grpSpPr>
        <a:xfrm>
          <a:off x="0" y="0"/>
          <a:ext cx="0" cy="0"/>
          <a:chOff x="0" y="0"/>
          <a:chExt cx="0" cy="0"/>
        </a:xfrm>
      </p:grpSpPr>
      <p:sp>
        <p:nvSpPr>
          <p:cNvPr id="10" name="Rectangle 9"/>
          <p:cNvSpPr/>
          <p:nvPr/>
        </p:nvSpPr>
        <p:spPr>
          <a:xfrm>
            <a:off x="406800" y="305100"/>
            <a:ext cx="8326800" cy="4104000"/>
          </a:xfrm>
          <a:prstGeom prst="rect">
            <a:avLst/>
          </a:prstGeom>
          <a:solidFill>
            <a:srgbClr val="D22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noProof="0"/>
          </a:p>
        </p:txBody>
      </p:sp>
      <p:sp>
        <p:nvSpPr>
          <p:cNvPr id="2" name="Title 1"/>
          <p:cNvSpPr>
            <a:spLocks noGrp="1"/>
          </p:cNvSpPr>
          <p:nvPr>
            <p:ph type="title"/>
          </p:nvPr>
        </p:nvSpPr>
        <p:spPr>
          <a:xfrm>
            <a:off x="572400" y="410400"/>
            <a:ext cx="7772400" cy="1655100"/>
          </a:xfrm>
        </p:spPr>
        <p:txBody>
          <a:bodyPr/>
          <a:lstStyle>
            <a:lvl1pPr>
              <a:defRPr>
                <a:solidFill>
                  <a:schemeClr val="bg1"/>
                </a:solidFill>
              </a:defRPr>
            </a:lvl1pPr>
          </a:lstStyle>
          <a:p>
            <a:r>
              <a:rPr lang="en-US" noProof="0"/>
              <a:t>Click to edit Master title style</a:t>
            </a:r>
            <a:endParaRPr lang="fi-FI" noProof="0"/>
          </a:p>
        </p:txBody>
      </p:sp>
      <p:sp>
        <p:nvSpPr>
          <p:cNvPr id="11" name="Text Placeholder 9"/>
          <p:cNvSpPr>
            <a:spLocks noGrp="1"/>
          </p:cNvSpPr>
          <p:nvPr>
            <p:ph type="body" sz="quarter" idx="13"/>
          </p:nvPr>
        </p:nvSpPr>
        <p:spPr>
          <a:xfrm>
            <a:off x="5144400" y="4608900"/>
            <a:ext cx="1537200" cy="286200"/>
          </a:xfrm>
        </p:spPr>
        <p:txBody>
          <a:bodyPr lIns="0" tIns="0" rIns="0" bIns="0">
            <a:noAutofit/>
          </a:bodyPr>
          <a:lstStyle>
            <a:lvl1pPr marL="0" indent="0">
              <a:lnSpc>
                <a:spcPts val="713"/>
              </a:lnSpc>
              <a:spcBef>
                <a:spcPts val="0"/>
              </a:spcBef>
              <a:buNone/>
              <a:defRPr sz="713" b="1">
                <a:solidFill>
                  <a:schemeClr val="bg2"/>
                </a:solidFill>
              </a:defRPr>
            </a:lvl1pPr>
            <a:lvl2pPr marL="204783" indent="-77389">
              <a:defRPr lang="en-US" sz="713" kern="1200" dirty="0" smtClean="0">
                <a:solidFill>
                  <a:schemeClr val="tx1"/>
                </a:solidFill>
                <a:latin typeface="+mn-lt"/>
                <a:ea typeface="+mn-ea"/>
                <a:cs typeface="+mn-cs"/>
              </a:defRPr>
            </a:lvl2pPr>
            <a:lvl3pPr marL="204783" indent="-70245">
              <a:buFont typeface="Symbol" pitchFamily="18" charset="2"/>
              <a:buNone/>
              <a:defRPr sz="675"/>
            </a:lvl3pPr>
            <a:lvl4pPr marL="204783" indent="-70245">
              <a:defRPr sz="675"/>
            </a:lvl4pPr>
            <a:lvl5pPr marL="204783" indent="-70245">
              <a:buFont typeface="Symbol" pitchFamily="18" charset="2"/>
              <a:buChar char="-"/>
              <a:defRPr sz="675"/>
            </a:lvl5pPr>
            <a:lvl6pPr marL="205195" indent="-70199">
              <a:spcBef>
                <a:spcPts val="225"/>
              </a:spcBef>
              <a:buFont typeface="Symbol" pitchFamily="18" charset="2"/>
              <a:buChar char="-"/>
              <a:defRPr sz="675"/>
            </a:lvl6pPr>
            <a:lvl7pPr marL="205195" indent="-70199">
              <a:spcBef>
                <a:spcPts val="225"/>
              </a:spcBef>
              <a:buFont typeface="Symbol" pitchFamily="18" charset="2"/>
              <a:buChar char="-"/>
              <a:defRPr sz="675"/>
            </a:lvl7pPr>
            <a:lvl8pPr marL="205195" indent="-70199">
              <a:spcBef>
                <a:spcPts val="225"/>
              </a:spcBef>
              <a:buFont typeface="Symbol" pitchFamily="18" charset="2"/>
              <a:buChar char="-"/>
              <a:defRPr sz="675"/>
            </a:lvl8pPr>
            <a:lvl9pPr marL="205195" indent="-70199">
              <a:spcBef>
                <a:spcPts val="225"/>
              </a:spcBef>
              <a:buFont typeface="Symbol" pitchFamily="18" charset="2"/>
              <a:buChar char="-"/>
              <a:defRPr sz="675"/>
            </a:lvl9pPr>
          </a:lstStyle>
          <a:p>
            <a:pPr lvl="0"/>
            <a:r>
              <a:rPr lang="en-US" noProof="0"/>
              <a:t>Click to edit Master text styles</a:t>
            </a:r>
          </a:p>
        </p:txBody>
      </p:sp>
      <p:sp>
        <p:nvSpPr>
          <p:cNvPr id="12" name="Text Placeholder 9"/>
          <p:cNvSpPr>
            <a:spLocks noGrp="1"/>
          </p:cNvSpPr>
          <p:nvPr>
            <p:ph type="body" sz="quarter" idx="14"/>
          </p:nvPr>
        </p:nvSpPr>
        <p:spPr>
          <a:xfrm>
            <a:off x="6858000" y="4608900"/>
            <a:ext cx="1702800" cy="286200"/>
          </a:xfrm>
        </p:spPr>
        <p:txBody>
          <a:bodyPr lIns="0" tIns="0" rIns="0" bIns="0">
            <a:noAutofit/>
          </a:bodyPr>
          <a:lstStyle>
            <a:lvl1pPr marL="0" indent="0">
              <a:lnSpc>
                <a:spcPts val="713"/>
              </a:lnSpc>
              <a:spcBef>
                <a:spcPts val="0"/>
              </a:spcBef>
              <a:buNone/>
              <a:defRPr sz="713" b="1">
                <a:solidFill>
                  <a:schemeClr val="bg2"/>
                </a:solidFill>
              </a:defRPr>
            </a:lvl1pPr>
            <a:lvl2pPr marL="204783" indent="-77389">
              <a:defRPr lang="en-US" sz="713" kern="1200" dirty="0" smtClean="0">
                <a:solidFill>
                  <a:schemeClr val="tx1"/>
                </a:solidFill>
                <a:latin typeface="+mn-lt"/>
                <a:ea typeface="+mn-ea"/>
                <a:cs typeface="+mn-cs"/>
              </a:defRPr>
            </a:lvl2pPr>
            <a:lvl3pPr marL="204783" indent="-70245">
              <a:buFont typeface="Symbol" pitchFamily="18" charset="2"/>
              <a:buNone/>
              <a:defRPr sz="675"/>
            </a:lvl3pPr>
            <a:lvl4pPr marL="204783" indent="-70245">
              <a:defRPr sz="675"/>
            </a:lvl4pPr>
            <a:lvl5pPr marL="204783" indent="-70245">
              <a:buFont typeface="Symbol" pitchFamily="18" charset="2"/>
              <a:buChar char="-"/>
              <a:defRPr sz="675"/>
            </a:lvl5pPr>
            <a:lvl6pPr marL="205195" indent="-70199">
              <a:spcBef>
                <a:spcPts val="225"/>
              </a:spcBef>
              <a:buFont typeface="Symbol" pitchFamily="18" charset="2"/>
              <a:buChar char="-"/>
              <a:defRPr sz="675"/>
            </a:lvl6pPr>
            <a:lvl7pPr marL="205195" indent="-70199">
              <a:spcBef>
                <a:spcPts val="225"/>
              </a:spcBef>
              <a:buFont typeface="Symbol" pitchFamily="18" charset="2"/>
              <a:buChar char="-"/>
              <a:defRPr sz="675"/>
            </a:lvl7pPr>
            <a:lvl8pPr marL="205195" indent="-70199">
              <a:spcBef>
                <a:spcPts val="225"/>
              </a:spcBef>
              <a:buFont typeface="Symbol" pitchFamily="18" charset="2"/>
              <a:buChar char="-"/>
              <a:defRPr sz="675"/>
            </a:lvl8pPr>
            <a:lvl9pPr marL="205195" indent="-70199">
              <a:spcBef>
                <a:spcPts val="225"/>
              </a:spcBef>
              <a:buFont typeface="Symbol" pitchFamily="18" charset="2"/>
              <a:buChar char="-"/>
              <a:defRPr sz="675"/>
            </a:lvl9pPr>
          </a:lstStyle>
          <a:p>
            <a:pPr lvl="0"/>
            <a:r>
              <a:rPr lang="en-US" noProof="0"/>
              <a:t>Click to edit Master text styles</a:t>
            </a:r>
          </a:p>
        </p:txBody>
      </p:sp>
      <p:pic>
        <p:nvPicPr>
          <p:cNvPr id="15" name="Picture 13">
            <a:extLst>
              <a:ext uri="{FF2B5EF4-FFF2-40B4-BE49-F238E27FC236}">
                <a16:creationId xmlns:a16="http://schemas.microsoft.com/office/drawing/2014/main" id="{967D004E-6385-B54A-8635-9FF1A5C5F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469607"/>
            <a:ext cx="2020491" cy="673894"/>
          </a:xfrm>
          <a:prstGeom prst="rect">
            <a:avLst/>
          </a:prstGeom>
          <a:noFill/>
          <a:extLst>
            <a:ext uri="{909E8E84-426E-40DD-AFC4-6F175D3DCCD1}">
              <a14:hiddenFill xmlns:a14="http://schemas.microsoft.com/office/drawing/2010/main">
                <a:solidFill>
                  <a:srgbClr val="FFFFFF"/>
                </a:solidFill>
              </a14:hiddenFill>
            </a:ext>
          </a:extLst>
        </p:spPr>
      </p:pic>
      <p:sp>
        <p:nvSpPr>
          <p:cNvPr id="13" name="Date Placeholder 3">
            <a:extLst>
              <a:ext uri="{FF2B5EF4-FFF2-40B4-BE49-F238E27FC236}">
                <a16:creationId xmlns:a16="http://schemas.microsoft.com/office/drawing/2014/main" id="{E40B0965-A6E2-5288-CC13-5DDA7F616272}"/>
              </a:ext>
            </a:extLst>
          </p:cNvPr>
          <p:cNvSpPr>
            <a:spLocks noGrp="1"/>
          </p:cNvSpPr>
          <p:nvPr>
            <p:ph type="dt" sz="half" idx="10"/>
          </p:nvPr>
        </p:nvSpPr>
        <p:spPr>
          <a:xfrm>
            <a:off x="3430800" y="4706100"/>
            <a:ext cx="1544400" cy="94500"/>
          </a:xfrm>
          <a:prstGeom prst="rect">
            <a:avLst/>
          </a:prstGeom>
        </p:spPr>
        <p:txBody>
          <a:bodyPr/>
          <a:lstStyle/>
          <a:p>
            <a:r>
              <a:rPr lang="fi-FI" dirty="0"/>
              <a:t>7/8/22</a:t>
            </a:r>
            <a:endParaRPr lang="en-US" dirty="0"/>
          </a:p>
        </p:txBody>
      </p:sp>
      <p:sp>
        <p:nvSpPr>
          <p:cNvPr id="14" name="Footer Placeholder 4">
            <a:extLst>
              <a:ext uri="{FF2B5EF4-FFF2-40B4-BE49-F238E27FC236}">
                <a16:creationId xmlns:a16="http://schemas.microsoft.com/office/drawing/2014/main" id="{D915E1EE-F94C-B7C7-5301-693B72033D2C}"/>
              </a:ext>
            </a:extLst>
          </p:cNvPr>
          <p:cNvSpPr>
            <a:spLocks noGrp="1"/>
          </p:cNvSpPr>
          <p:nvPr>
            <p:ph type="ftr" sz="quarter" idx="11"/>
          </p:nvPr>
        </p:nvSpPr>
        <p:spPr>
          <a:xfrm>
            <a:off x="3430800" y="4608900"/>
            <a:ext cx="1544400" cy="94500"/>
          </a:xfrm>
          <a:prstGeom prst="rect">
            <a:avLst/>
          </a:prstGeom>
        </p:spPr>
        <p:txBody>
          <a:bodyPr/>
          <a:lstStyle/>
          <a:p>
            <a:r>
              <a:rPr lang="en-US" dirty="0"/>
              <a:t>TSVV5 meeting</a:t>
            </a:r>
          </a:p>
        </p:txBody>
      </p:sp>
      <p:sp>
        <p:nvSpPr>
          <p:cNvPr id="16" name="Slide Number Placeholder 5">
            <a:extLst>
              <a:ext uri="{FF2B5EF4-FFF2-40B4-BE49-F238E27FC236}">
                <a16:creationId xmlns:a16="http://schemas.microsoft.com/office/drawing/2014/main" id="{370B97E7-8ACF-BB8D-9779-6AD61390D857}"/>
              </a:ext>
            </a:extLst>
          </p:cNvPr>
          <p:cNvSpPr>
            <a:spLocks noGrp="1"/>
          </p:cNvSpPr>
          <p:nvPr>
            <p:ph type="sldNum" sz="quarter" idx="12"/>
          </p:nvPr>
        </p:nvSpPr>
        <p:spPr>
          <a:xfrm>
            <a:off x="3430800" y="4800600"/>
            <a:ext cx="1544400" cy="94500"/>
          </a:xfrm>
          <a:prstGeom prst="rect">
            <a:avLst/>
          </a:prstGeom>
        </p:spPr>
        <p:txBody>
          <a:bodyPr/>
          <a:lstStyle/>
          <a:p>
            <a:fld id="{74010867-B5C0-1145-828E-1CAF3A062682}" type="slidenum">
              <a:rPr lang="en-US" smtClean="0"/>
              <a:t>‹#›</a:t>
            </a:fld>
            <a:endParaRPr lang="en-US"/>
          </a:p>
        </p:txBody>
      </p:sp>
    </p:spTree>
    <p:extLst>
      <p:ext uri="{BB962C8B-B14F-4D97-AF65-F5344CB8AC3E}">
        <p14:creationId xmlns:p14="http://schemas.microsoft.com/office/powerpoint/2010/main" val="327364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B9F2C848-A0C9-54BB-77F7-EE000E8A7879}"/>
              </a:ext>
            </a:extLst>
          </p:cNvPr>
          <p:cNvSpPr>
            <a:spLocks noGrp="1"/>
          </p:cNvSpPr>
          <p:nvPr>
            <p:ph type="dt" sz="half" idx="10"/>
          </p:nvPr>
        </p:nvSpPr>
        <p:spPr>
          <a:xfrm>
            <a:off x="3430800" y="4706100"/>
            <a:ext cx="1544400" cy="94500"/>
          </a:xfrm>
          <a:prstGeom prst="rect">
            <a:avLst/>
          </a:prstGeom>
        </p:spPr>
        <p:txBody>
          <a:bodyPr/>
          <a:lstStyle/>
          <a:p>
            <a:r>
              <a:rPr lang="fi-FI" dirty="0"/>
              <a:t>7/8/22</a:t>
            </a:r>
            <a:endParaRPr lang="en-US" dirty="0"/>
          </a:p>
        </p:txBody>
      </p:sp>
      <p:sp>
        <p:nvSpPr>
          <p:cNvPr id="8" name="Footer Placeholder 4">
            <a:extLst>
              <a:ext uri="{FF2B5EF4-FFF2-40B4-BE49-F238E27FC236}">
                <a16:creationId xmlns:a16="http://schemas.microsoft.com/office/drawing/2014/main" id="{27F53C74-149D-C6FE-8AD8-D3CDA242337D}"/>
              </a:ext>
            </a:extLst>
          </p:cNvPr>
          <p:cNvSpPr>
            <a:spLocks noGrp="1"/>
          </p:cNvSpPr>
          <p:nvPr>
            <p:ph type="ftr" sz="quarter" idx="11"/>
          </p:nvPr>
        </p:nvSpPr>
        <p:spPr>
          <a:xfrm>
            <a:off x="3430800" y="4608900"/>
            <a:ext cx="1544400" cy="94500"/>
          </a:xfrm>
          <a:prstGeom prst="rect">
            <a:avLst/>
          </a:prstGeom>
        </p:spPr>
        <p:txBody>
          <a:bodyPr/>
          <a:lstStyle/>
          <a:p>
            <a:r>
              <a:rPr lang="en-US" dirty="0"/>
              <a:t>TSVV5 meeting</a:t>
            </a:r>
          </a:p>
        </p:txBody>
      </p:sp>
      <p:sp>
        <p:nvSpPr>
          <p:cNvPr id="9" name="Slide Number Placeholder 5">
            <a:extLst>
              <a:ext uri="{FF2B5EF4-FFF2-40B4-BE49-F238E27FC236}">
                <a16:creationId xmlns:a16="http://schemas.microsoft.com/office/drawing/2014/main" id="{E489579B-68B7-E9A0-ADAC-19212E5B326E}"/>
              </a:ext>
            </a:extLst>
          </p:cNvPr>
          <p:cNvSpPr>
            <a:spLocks noGrp="1"/>
          </p:cNvSpPr>
          <p:nvPr>
            <p:ph type="sldNum" sz="quarter" idx="12"/>
          </p:nvPr>
        </p:nvSpPr>
        <p:spPr>
          <a:xfrm>
            <a:off x="3430800" y="4800600"/>
            <a:ext cx="1544400" cy="94500"/>
          </a:xfrm>
          <a:prstGeom prst="rect">
            <a:avLst/>
          </a:prstGeom>
        </p:spPr>
        <p:txBody>
          <a:bodyPr/>
          <a:lstStyle/>
          <a:p>
            <a:fld id="{74010867-B5C0-1145-828E-1CAF3A062682}" type="slidenum">
              <a:rPr lang="en-US" smtClean="0"/>
              <a:t>‹#›</a:t>
            </a:fld>
            <a:endParaRPr lang="en-US"/>
          </a:p>
        </p:txBody>
      </p:sp>
    </p:spTree>
    <p:extLst>
      <p:ext uri="{BB962C8B-B14F-4D97-AF65-F5344CB8AC3E}">
        <p14:creationId xmlns:p14="http://schemas.microsoft.com/office/powerpoint/2010/main" val="4106759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F9B948C5-1721-384F-A84C-11D101A8C8A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4469607"/>
            <a:ext cx="2020491" cy="6738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E85B7A8-6C98-51FB-3009-4296A15E7A86}"/>
              </a:ext>
            </a:extLst>
          </p:cNvPr>
          <p:cNvSpPr/>
          <p:nvPr userDrawn="1"/>
        </p:nvSpPr>
        <p:spPr>
          <a:xfrm>
            <a:off x="331191" y="4569770"/>
            <a:ext cx="562534" cy="34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descr="A picture containing logo&#10;&#10;Description automatically generated">
            <a:extLst>
              <a:ext uri="{FF2B5EF4-FFF2-40B4-BE49-F238E27FC236}">
                <a16:creationId xmlns:a16="http://schemas.microsoft.com/office/drawing/2014/main" id="{EFC7D862-5CB5-0A5E-BB5F-0FBDB3684582}"/>
              </a:ext>
            </a:extLst>
          </p:cNvPr>
          <p:cNvPicPr>
            <a:picLocks noChangeAspect="1"/>
          </p:cNvPicPr>
          <p:nvPr userDrawn="1"/>
        </p:nvPicPr>
        <p:blipFill rotWithShape="1">
          <a:blip r:embed="rId12">
            <a:alphaModFix/>
          </a:blip>
          <a:srcRect b="25375"/>
          <a:stretch/>
        </p:blipFill>
        <p:spPr>
          <a:xfrm>
            <a:off x="427487" y="4632985"/>
            <a:ext cx="466239" cy="284666"/>
          </a:xfrm>
          <a:prstGeom prst="rect">
            <a:avLst/>
          </a:prstGeom>
        </p:spPr>
      </p:pic>
      <p:sp>
        <p:nvSpPr>
          <p:cNvPr id="2" name="Title Placeholder 1"/>
          <p:cNvSpPr>
            <a:spLocks noGrp="1"/>
          </p:cNvSpPr>
          <p:nvPr>
            <p:ph type="title"/>
          </p:nvPr>
        </p:nvSpPr>
        <p:spPr>
          <a:xfrm>
            <a:off x="572400" y="367200"/>
            <a:ext cx="7988400" cy="810000"/>
          </a:xfrm>
          <a:prstGeom prst="rect">
            <a:avLst/>
          </a:prstGeom>
        </p:spPr>
        <p:txBody>
          <a:bodyPr vert="horz" lIns="0" tIns="0" rIns="0" bIns="0" rtlCol="0" anchor="t" anchorCtr="0">
            <a:normAutofit/>
          </a:bodyPr>
          <a:lstStyle/>
          <a:p>
            <a:r>
              <a:rPr lang="en-US" noProof="0"/>
              <a:t>Click to edit Master title style</a:t>
            </a:r>
            <a:endParaRPr lang="fi-FI" noProof="0" dirty="0"/>
          </a:p>
        </p:txBody>
      </p:sp>
      <p:sp>
        <p:nvSpPr>
          <p:cNvPr id="3" name="Text Placeholder 2"/>
          <p:cNvSpPr>
            <a:spLocks noGrp="1"/>
          </p:cNvSpPr>
          <p:nvPr>
            <p:ph type="body" idx="1"/>
          </p:nvPr>
        </p:nvSpPr>
        <p:spPr>
          <a:xfrm>
            <a:off x="572400" y="1188000"/>
            <a:ext cx="7988400" cy="31023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Date Placeholder 3"/>
          <p:cNvSpPr>
            <a:spLocks noGrp="1"/>
          </p:cNvSpPr>
          <p:nvPr>
            <p:ph type="dt" sz="half" idx="2"/>
          </p:nvPr>
        </p:nvSpPr>
        <p:spPr>
          <a:xfrm>
            <a:off x="3430800" y="4706100"/>
            <a:ext cx="1544400" cy="94500"/>
          </a:xfrm>
          <a:prstGeom prst="rect">
            <a:avLst/>
          </a:prstGeom>
        </p:spPr>
        <p:txBody>
          <a:bodyPr vert="horz" lIns="0" tIns="0" rIns="0" bIns="0" rtlCol="0" anchor="ctr"/>
          <a:lstStyle>
            <a:lvl1pPr algn="l">
              <a:defRPr sz="675" b="1">
                <a:solidFill>
                  <a:schemeClr val="tx1">
                    <a:tint val="75000"/>
                  </a:schemeClr>
                </a:solidFill>
                <a:latin typeface="Arial" pitchFamily="34" charset="0"/>
                <a:cs typeface="Arial" pitchFamily="34" charset="0"/>
              </a:defRPr>
            </a:lvl1pPr>
          </a:lstStyle>
          <a:p>
            <a:r>
              <a:rPr lang="fi-FI" dirty="0"/>
              <a:t>7/6/22</a:t>
            </a:r>
            <a:endParaRPr lang="en-US" dirty="0"/>
          </a:p>
        </p:txBody>
      </p:sp>
      <p:sp>
        <p:nvSpPr>
          <p:cNvPr id="5" name="Footer Placeholder 4"/>
          <p:cNvSpPr>
            <a:spLocks noGrp="1"/>
          </p:cNvSpPr>
          <p:nvPr>
            <p:ph type="ftr" sz="quarter" idx="3"/>
          </p:nvPr>
        </p:nvSpPr>
        <p:spPr>
          <a:xfrm>
            <a:off x="3430800" y="4608900"/>
            <a:ext cx="1544400" cy="94500"/>
          </a:xfrm>
          <a:prstGeom prst="rect">
            <a:avLst/>
          </a:prstGeom>
        </p:spPr>
        <p:txBody>
          <a:bodyPr vert="horz" lIns="0" tIns="0" rIns="0" bIns="0" rtlCol="0" anchor="ctr"/>
          <a:lstStyle>
            <a:lvl1pPr algn="l">
              <a:defRPr sz="675" b="1">
                <a:solidFill>
                  <a:schemeClr val="tx1">
                    <a:tint val="75000"/>
                  </a:schemeClr>
                </a:solidFill>
                <a:latin typeface="Arial" pitchFamily="34" charset="0"/>
                <a:cs typeface="Arial" pitchFamily="34" charset="0"/>
              </a:defRPr>
            </a:lvl1pPr>
          </a:lstStyle>
          <a:p>
            <a:r>
              <a:rPr lang="en-US" dirty="0"/>
              <a:t>TSVV5 meeting</a:t>
            </a:r>
          </a:p>
        </p:txBody>
      </p:sp>
      <p:sp>
        <p:nvSpPr>
          <p:cNvPr id="6" name="Slide Number Placeholder 5"/>
          <p:cNvSpPr>
            <a:spLocks noGrp="1"/>
          </p:cNvSpPr>
          <p:nvPr>
            <p:ph type="sldNum" sz="quarter" idx="4"/>
          </p:nvPr>
        </p:nvSpPr>
        <p:spPr>
          <a:xfrm>
            <a:off x="3430800" y="4800600"/>
            <a:ext cx="1544400" cy="94500"/>
          </a:xfrm>
          <a:prstGeom prst="rect">
            <a:avLst/>
          </a:prstGeom>
        </p:spPr>
        <p:txBody>
          <a:bodyPr vert="horz" lIns="0" tIns="0" rIns="0" bIns="0" rtlCol="0" anchor="ctr"/>
          <a:lstStyle>
            <a:lvl1pPr algn="l">
              <a:defRPr sz="675" b="1">
                <a:solidFill>
                  <a:schemeClr val="tx1">
                    <a:tint val="75000"/>
                  </a:schemeClr>
                </a:solidFill>
                <a:latin typeface="Arial" pitchFamily="34" charset="0"/>
                <a:cs typeface="Arial" pitchFamily="34" charset="0"/>
              </a:defRPr>
            </a:lvl1pPr>
          </a:lstStyle>
          <a:p>
            <a:fld id="{74010867-B5C0-1145-828E-1CAF3A062682}" type="slidenum">
              <a:rPr lang="en-US" smtClean="0"/>
              <a:t>‹#›</a:t>
            </a:fld>
            <a:endParaRPr lang="en-US"/>
          </a:p>
        </p:txBody>
      </p:sp>
      <p:sp>
        <p:nvSpPr>
          <p:cNvPr id="10" name="Rectangle 9"/>
          <p:cNvSpPr/>
          <p:nvPr/>
        </p:nvSpPr>
        <p:spPr>
          <a:xfrm>
            <a:off x="571472" y="4360500"/>
            <a:ext cx="7988400" cy="48600"/>
          </a:xfrm>
          <a:prstGeom prst="rect">
            <a:avLst/>
          </a:prstGeom>
          <a:solidFill>
            <a:srgbClr val="D22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noProof="0"/>
          </a:p>
        </p:txBody>
      </p:sp>
    </p:spTree>
    <p:extLst>
      <p:ext uri="{BB962C8B-B14F-4D97-AF65-F5344CB8AC3E}">
        <p14:creationId xmlns:p14="http://schemas.microsoft.com/office/powerpoint/2010/main" val="271639492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p:txStyles>
    <p:titleStyle>
      <a:lvl1pPr algn="l" defTabSz="685783" rtl="0" eaLnBrk="1" latinLnBrk="0" hangingPunct="1">
        <a:spcBef>
          <a:spcPct val="0"/>
        </a:spcBef>
        <a:buNone/>
        <a:defRPr sz="2400" b="1" kern="1200">
          <a:solidFill>
            <a:srgbClr val="D22331"/>
          </a:solidFill>
          <a:latin typeface="+mj-lt"/>
          <a:ea typeface="+mj-ea"/>
          <a:cs typeface="+mj-cs"/>
        </a:defRPr>
      </a:lvl1pPr>
    </p:titleStyle>
    <p:bodyStyle>
      <a:lvl1pPr marL="257168" indent="-257168" algn="l" defTabSz="685783" rtl="0" eaLnBrk="1" latinLnBrk="0" hangingPunct="1">
        <a:spcBef>
          <a:spcPts val="450"/>
        </a:spcBef>
        <a:buFont typeface="Arial" pitchFamily="34" charset="0"/>
        <a:buChar char="•"/>
        <a:defRPr sz="1800" kern="1200">
          <a:solidFill>
            <a:schemeClr val="tx1"/>
          </a:solidFill>
          <a:latin typeface="+mn-lt"/>
          <a:ea typeface="+mn-ea"/>
          <a:cs typeface="+mn-cs"/>
        </a:defRPr>
      </a:lvl1pPr>
      <a:lvl2pPr marL="557199" indent="-214308" algn="l" defTabSz="685783" rtl="0" eaLnBrk="1" latinLnBrk="0" hangingPunct="1">
        <a:spcBef>
          <a:spcPts val="300"/>
        </a:spcBef>
        <a:buFont typeface="Arial" pitchFamily="34" charset="0"/>
        <a:buChar char="–"/>
        <a:defRPr sz="1500" kern="1200">
          <a:solidFill>
            <a:schemeClr val="tx1"/>
          </a:solidFill>
          <a:latin typeface="+mn-lt"/>
          <a:ea typeface="+mn-ea"/>
          <a:cs typeface="+mn-cs"/>
        </a:defRPr>
      </a:lvl2pPr>
      <a:lvl3pPr marL="857228" indent="-171446" algn="l" defTabSz="685783" rtl="0" eaLnBrk="1" latinLnBrk="0" hangingPunct="1">
        <a:spcBef>
          <a:spcPts val="300"/>
        </a:spcBef>
        <a:buFont typeface="Arial" pitchFamily="34" charset="0"/>
        <a:buChar char="•"/>
        <a:defRPr sz="1350" kern="1200">
          <a:solidFill>
            <a:schemeClr val="tx1"/>
          </a:solidFill>
          <a:latin typeface="+mn-lt"/>
          <a:ea typeface="+mn-ea"/>
          <a:cs typeface="+mn-cs"/>
        </a:defRPr>
      </a:lvl3pPr>
      <a:lvl4pPr marL="1200120" indent="-171446" algn="l" defTabSz="685783" rtl="0" eaLnBrk="1" latinLnBrk="0" hangingPunct="1">
        <a:spcBef>
          <a:spcPts val="300"/>
        </a:spcBef>
        <a:buFont typeface="Arial" pitchFamily="34" charset="0"/>
        <a:buChar char="–"/>
        <a:defRPr sz="1200" kern="1200">
          <a:solidFill>
            <a:schemeClr val="tx1"/>
          </a:solidFill>
          <a:latin typeface="+mn-lt"/>
          <a:ea typeface="+mn-ea"/>
          <a:cs typeface="+mn-cs"/>
        </a:defRPr>
      </a:lvl4pPr>
      <a:lvl5pPr marL="1543012" indent="-171446" algn="l" defTabSz="685783" rtl="0" eaLnBrk="1" latinLnBrk="0" hangingPunct="1">
        <a:spcBef>
          <a:spcPts val="225"/>
        </a:spcBef>
        <a:buFont typeface="Arial" pitchFamily="34" charset="0"/>
        <a:buChar char="•"/>
        <a:defRPr sz="105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05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05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05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050" kern="1200">
          <a:solidFill>
            <a:schemeClr val="tx1"/>
          </a:solidFill>
          <a:latin typeface="+mn-lt"/>
          <a:ea typeface="+mn-ea"/>
          <a:cs typeface="+mn-cs"/>
        </a:defRPr>
      </a:lvl9pPr>
    </p:bodyStyle>
    <p:otherStyle>
      <a:defPPr>
        <a:defRPr lang="fi-FI"/>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131190-0F1A-0B46-BABC-7562799A5069}"/>
              </a:ext>
            </a:extLst>
          </p:cNvPr>
          <p:cNvSpPr>
            <a:spLocks noGrp="1"/>
          </p:cNvSpPr>
          <p:nvPr>
            <p:ph type="ctrTitle"/>
          </p:nvPr>
        </p:nvSpPr>
        <p:spPr>
          <a:xfrm>
            <a:off x="572401" y="1328400"/>
            <a:ext cx="8147057" cy="999000"/>
          </a:xfrm>
        </p:spPr>
        <p:txBody>
          <a:bodyPr anchor="b">
            <a:noAutofit/>
          </a:bodyPr>
          <a:lstStyle/>
          <a:p>
            <a:r>
              <a:rPr lang="en-US" sz="2175" dirty="0"/>
              <a:t>UEDGE-CRUMPET predicted </a:t>
            </a:r>
            <a:r>
              <a:rPr lang="en-US" sz="2175" dirty="0" err="1"/>
              <a:t>isotopologue</a:t>
            </a:r>
            <a:r>
              <a:rPr lang="en-US" sz="2175" dirty="0"/>
              <a:t> effect on atomic and molecular lines in DIII-D high-recycling divertor plasmas</a:t>
            </a:r>
          </a:p>
        </p:txBody>
      </p:sp>
      <p:sp>
        <p:nvSpPr>
          <p:cNvPr id="15" name="Subtitle 14">
            <a:extLst>
              <a:ext uri="{FF2B5EF4-FFF2-40B4-BE49-F238E27FC236}">
                <a16:creationId xmlns:a16="http://schemas.microsoft.com/office/drawing/2014/main" id="{CD234975-3E0E-504B-9025-D5C42945C378}"/>
              </a:ext>
            </a:extLst>
          </p:cNvPr>
          <p:cNvSpPr>
            <a:spLocks noGrp="1"/>
          </p:cNvSpPr>
          <p:nvPr>
            <p:ph type="subTitle" idx="1"/>
          </p:nvPr>
        </p:nvSpPr>
        <p:spPr>
          <a:xfrm>
            <a:off x="572401" y="2357436"/>
            <a:ext cx="6750965" cy="1755000"/>
          </a:xfrm>
        </p:spPr>
        <p:txBody>
          <a:bodyPr>
            <a:normAutofit lnSpcReduction="10000"/>
          </a:bodyPr>
          <a:lstStyle/>
          <a:p>
            <a:endParaRPr lang="en-US" sz="1350" u="sng" dirty="0"/>
          </a:p>
          <a:p>
            <a:r>
              <a:rPr lang="en-US" sz="1350" u="sng" dirty="0"/>
              <a:t>Andreas </a:t>
            </a:r>
            <a:r>
              <a:rPr lang="en-US" sz="1350" u="sng" dirty="0" err="1"/>
              <a:t>Holm</a:t>
            </a:r>
            <a:r>
              <a:rPr lang="en-US" sz="1350" u="sng" baseline="30000" dirty="0" err="1"/>
              <a:t>a</a:t>
            </a:r>
            <a:r>
              <a:rPr lang="en-US" sz="1350" dirty="0"/>
              <a:t>, Mathias </a:t>
            </a:r>
            <a:r>
              <a:rPr lang="en-US" sz="1350" dirty="0" err="1"/>
              <a:t>Groth</a:t>
            </a:r>
            <a:r>
              <a:rPr lang="en-US" sz="1350" baseline="30000" dirty="0" err="1"/>
              <a:t>a</a:t>
            </a:r>
            <a:r>
              <a:rPr lang="en-US" sz="1350" dirty="0"/>
              <a:t>, Adam </a:t>
            </a:r>
            <a:r>
              <a:rPr lang="en-US" sz="1350" dirty="0" err="1"/>
              <a:t>McLean</a:t>
            </a:r>
            <a:r>
              <a:rPr lang="en-US" sz="1350" baseline="30000" dirty="0" err="1"/>
              <a:t>b</a:t>
            </a:r>
            <a:r>
              <a:rPr lang="en-US" sz="1350" dirty="0"/>
              <a:t>, Filippo </a:t>
            </a:r>
            <a:r>
              <a:rPr lang="en-US" sz="1350" dirty="0" err="1"/>
              <a:t>Scotti</a:t>
            </a:r>
            <a:r>
              <a:rPr lang="en-US" sz="1350" baseline="30000" dirty="0" err="1"/>
              <a:t>b</a:t>
            </a:r>
            <a:r>
              <a:rPr lang="en-US" sz="1350" dirty="0"/>
              <a:t>, Thomas D. </a:t>
            </a:r>
            <a:r>
              <a:rPr lang="en-US" sz="1350" dirty="0" err="1"/>
              <a:t>Rognlien</a:t>
            </a:r>
            <a:r>
              <a:rPr lang="en-US" sz="1350" baseline="30000" dirty="0" err="1"/>
              <a:t>b</a:t>
            </a:r>
            <a:r>
              <a:rPr lang="en-US" sz="1350" dirty="0"/>
              <a:t>, William H. </a:t>
            </a:r>
            <a:r>
              <a:rPr lang="en-US" sz="1350" dirty="0" err="1"/>
              <a:t>Meyer</a:t>
            </a:r>
            <a:r>
              <a:rPr lang="en-US" sz="1350" baseline="30000" dirty="0" err="1"/>
              <a:t>b</a:t>
            </a:r>
            <a:r>
              <a:rPr lang="en-US" sz="1350" dirty="0"/>
              <a:t>, Morgan W. </a:t>
            </a:r>
            <a:r>
              <a:rPr lang="en-US" sz="1350" dirty="0" err="1"/>
              <a:t>Shafer</a:t>
            </a:r>
            <a:r>
              <a:rPr lang="en-US" sz="1350" baseline="30000" dirty="0" err="1"/>
              <a:t>c</a:t>
            </a:r>
            <a:r>
              <a:rPr lang="en-US" sz="1350" dirty="0"/>
              <a:t>, Robert S. </a:t>
            </a:r>
            <a:r>
              <a:rPr lang="en-US" sz="1350" dirty="0" err="1"/>
              <a:t>Wilcox</a:t>
            </a:r>
            <a:r>
              <a:rPr lang="en-US" sz="1350" baseline="30000" dirty="0" err="1"/>
              <a:t>c</a:t>
            </a:r>
            <a:r>
              <a:rPr lang="en-US" sz="1350" dirty="0"/>
              <a:t>, Eric M. </a:t>
            </a:r>
            <a:r>
              <a:rPr lang="en-US" sz="1350"/>
              <a:t>Hollmann</a:t>
            </a:r>
            <a:r>
              <a:rPr lang="en-US" sz="1350" baseline="30000"/>
              <a:t>d</a:t>
            </a:r>
            <a:endParaRPr lang="en-US" sz="1350" baseline="30000" dirty="0"/>
          </a:p>
          <a:p>
            <a:endParaRPr lang="en-US" sz="1350" baseline="30000" dirty="0"/>
          </a:p>
          <a:p>
            <a:r>
              <a:rPr lang="en-US" sz="1125" baseline="30000" dirty="0"/>
              <a:t>a</a:t>
            </a:r>
            <a:r>
              <a:rPr lang="en-US" sz="1125" dirty="0"/>
              <a:t> Aalto University, Espoo, Finland</a:t>
            </a:r>
          </a:p>
          <a:p>
            <a:r>
              <a:rPr lang="en-US" sz="1125" baseline="30000" dirty="0"/>
              <a:t>b</a:t>
            </a:r>
            <a:r>
              <a:rPr lang="en-US" sz="1125" dirty="0"/>
              <a:t> Lawrence Livermore National Laboratory, Livermore, CA, USA</a:t>
            </a:r>
          </a:p>
          <a:p>
            <a:r>
              <a:rPr lang="en-US" sz="1125" baseline="30000" dirty="0"/>
              <a:t>c</a:t>
            </a:r>
            <a:r>
              <a:rPr lang="en-US" sz="1125" dirty="0"/>
              <a:t> Oak Ridge National Laboratory, Oak Ridge, TN, USA </a:t>
            </a:r>
          </a:p>
          <a:p>
            <a:r>
              <a:rPr lang="en-US" sz="1125" baseline="30000" dirty="0"/>
              <a:t>d</a:t>
            </a:r>
            <a:r>
              <a:rPr lang="en-US" sz="1125" dirty="0"/>
              <a:t> University of California San Diego, San Diego, CA, USA</a:t>
            </a:r>
          </a:p>
        </p:txBody>
      </p:sp>
      <p:sp>
        <p:nvSpPr>
          <p:cNvPr id="16" name="Text Placeholder 15">
            <a:extLst>
              <a:ext uri="{FF2B5EF4-FFF2-40B4-BE49-F238E27FC236}">
                <a16:creationId xmlns:a16="http://schemas.microsoft.com/office/drawing/2014/main" id="{0D8D0935-8EC5-0940-8A60-5CB269C7A25B}"/>
              </a:ext>
            </a:extLst>
          </p:cNvPr>
          <p:cNvSpPr>
            <a:spLocks noGrp="1"/>
          </p:cNvSpPr>
          <p:nvPr>
            <p:ph type="body" sz="quarter" idx="11"/>
          </p:nvPr>
        </p:nvSpPr>
        <p:spPr/>
        <p:txBody>
          <a:bodyPr/>
          <a:lstStyle/>
          <a:p>
            <a:endParaRPr lang="en-US"/>
          </a:p>
        </p:txBody>
      </p:sp>
      <p:sp>
        <p:nvSpPr>
          <p:cNvPr id="17" name="Text Placeholder 16">
            <a:extLst>
              <a:ext uri="{FF2B5EF4-FFF2-40B4-BE49-F238E27FC236}">
                <a16:creationId xmlns:a16="http://schemas.microsoft.com/office/drawing/2014/main" id="{C6C0190B-19E8-EE45-BBD1-519B6B5867DE}"/>
              </a:ext>
            </a:extLst>
          </p:cNvPr>
          <p:cNvSpPr>
            <a:spLocks noGrp="1"/>
          </p:cNvSpPr>
          <p:nvPr>
            <p:ph type="body" sz="quarter" idx="12"/>
          </p:nvPr>
        </p:nvSpPr>
        <p:spPr/>
        <p:txBody>
          <a:bodyPr/>
          <a:lstStyle/>
          <a:p>
            <a:endParaRPr lang="en-US"/>
          </a:p>
        </p:txBody>
      </p:sp>
      <p:sp>
        <p:nvSpPr>
          <p:cNvPr id="18" name="Text Placeholder 17">
            <a:extLst>
              <a:ext uri="{FF2B5EF4-FFF2-40B4-BE49-F238E27FC236}">
                <a16:creationId xmlns:a16="http://schemas.microsoft.com/office/drawing/2014/main" id="{9A2404FA-5C7A-5C45-BC6C-B56977741BD8}"/>
              </a:ext>
            </a:extLst>
          </p:cNvPr>
          <p:cNvSpPr>
            <a:spLocks noGrp="1"/>
          </p:cNvSpPr>
          <p:nvPr>
            <p:ph type="body" sz="quarter" idx="13"/>
          </p:nvPr>
        </p:nvSpPr>
        <p:spPr/>
        <p:txBody>
          <a:bodyPr/>
          <a:lstStyle/>
          <a:p>
            <a:endParaRPr lang="en-US"/>
          </a:p>
        </p:txBody>
      </p:sp>
      <p:sp>
        <p:nvSpPr>
          <p:cNvPr id="19" name="Text Placeholder 18">
            <a:extLst>
              <a:ext uri="{FF2B5EF4-FFF2-40B4-BE49-F238E27FC236}">
                <a16:creationId xmlns:a16="http://schemas.microsoft.com/office/drawing/2014/main" id="{62B60642-30BB-F64A-96C9-4D09CC95BBCD}"/>
              </a:ext>
            </a:extLst>
          </p:cNvPr>
          <p:cNvSpPr>
            <a:spLocks noGrp="1"/>
          </p:cNvSpPr>
          <p:nvPr>
            <p:ph type="body" sz="quarter" idx="14"/>
          </p:nvPr>
        </p:nvSpPr>
        <p:spPr/>
        <p:txBody>
          <a:bodyPr/>
          <a:lstStyle/>
          <a:p>
            <a:endParaRPr lang="en-US"/>
          </a:p>
        </p:txBody>
      </p:sp>
      <p:sp>
        <p:nvSpPr>
          <p:cNvPr id="20" name="Text Placeholder 19">
            <a:extLst>
              <a:ext uri="{FF2B5EF4-FFF2-40B4-BE49-F238E27FC236}">
                <a16:creationId xmlns:a16="http://schemas.microsoft.com/office/drawing/2014/main" id="{73F2B97C-3DA5-E247-BAED-E2D0BC80B9DE}"/>
              </a:ext>
            </a:extLst>
          </p:cNvPr>
          <p:cNvSpPr>
            <a:spLocks noGrp="1"/>
          </p:cNvSpPr>
          <p:nvPr>
            <p:ph type="body" sz="quarter" idx="15"/>
          </p:nvPr>
        </p:nvSpPr>
        <p:spPr/>
        <p:txBody>
          <a:bodyPr>
            <a:normAutofit lnSpcReduction="10000"/>
          </a:bodyPr>
          <a:lstStyle/>
          <a:p>
            <a:endParaRPr lang="en-US"/>
          </a:p>
        </p:txBody>
      </p:sp>
      <p:pic>
        <p:nvPicPr>
          <p:cNvPr id="9" name="Picture 10" descr="lab_icon_rgb.tif">
            <a:extLst>
              <a:ext uri="{FF2B5EF4-FFF2-40B4-BE49-F238E27FC236}">
                <a16:creationId xmlns:a16="http://schemas.microsoft.com/office/drawing/2014/main" id="{9833385A-1210-AE42-174C-AAEE13D4D95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5282615" y="297931"/>
            <a:ext cx="632579" cy="669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 descr="FES LLNL_LogoNov2010.png">
            <a:extLst>
              <a:ext uri="{FF2B5EF4-FFF2-40B4-BE49-F238E27FC236}">
                <a16:creationId xmlns:a16="http://schemas.microsoft.com/office/drawing/2014/main" id="{19AD1493-0DB9-6BA8-50C0-0AA8DD755F7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541225" y="341112"/>
            <a:ext cx="661393" cy="572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D3D_logo.png">
            <a:extLst>
              <a:ext uri="{FF2B5EF4-FFF2-40B4-BE49-F238E27FC236}">
                <a16:creationId xmlns:a16="http://schemas.microsoft.com/office/drawing/2014/main" id="{995A55A3-8412-89B7-D20F-304680669B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22350" y="344780"/>
            <a:ext cx="997108" cy="5647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4754499"/>
      </p:ext>
    </p:extLst>
  </p:cSld>
  <p:clrMapOvr>
    <a:masterClrMapping/>
  </p:clrMapOvr>
  <mc:AlternateContent xmlns:mc="http://schemas.openxmlformats.org/markup-compatibility/2006" xmlns:p14="http://schemas.microsoft.com/office/powerpoint/2010/main">
    <mc:Choice Requires="p14">
      <p:transition spd="slow" p14:dur="2000" advTm="11850"/>
    </mc:Choice>
    <mc:Fallback xmlns="">
      <p:transition spd="slow" advTm="1185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EB7C-7B4E-58DD-91FD-09516F66F64E}"/>
              </a:ext>
            </a:extLst>
          </p:cNvPr>
          <p:cNvSpPr>
            <a:spLocks noGrp="1"/>
          </p:cNvSpPr>
          <p:nvPr>
            <p:ph type="title"/>
          </p:nvPr>
        </p:nvSpPr>
        <p:spPr>
          <a:xfrm>
            <a:off x="572400" y="367200"/>
            <a:ext cx="8179714" cy="810000"/>
          </a:xfrm>
        </p:spPr>
        <p:txBody>
          <a:bodyPr>
            <a:noAutofit/>
          </a:bodyPr>
          <a:lstStyle/>
          <a:p>
            <a:r>
              <a:rPr lang="en-US" sz="2025" dirty="0"/>
              <a:t>Negligible </a:t>
            </a:r>
            <a:r>
              <a:rPr lang="en-US" sz="2025" dirty="0" err="1"/>
              <a:t>isotopologue</a:t>
            </a:r>
            <a:r>
              <a:rPr lang="en-US" sz="2025" dirty="0"/>
              <a:t> effect and molecular radiation predicted by UEDGE-CRUMPET for high-recycling conditions</a:t>
            </a:r>
          </a:p>
        </p:txBody>
      </p:sp>
      <p:sp>
        <p:nvSpPr>
          <p:cNvPr id="3" name="Content Placeholder 2">
            <a:extLst>
              <a:ext uri="{FF2B5EF4-FFF2-40B4-BE49-F238E27FC236}">
                <a16:creationId xmlns:a16="http://schemas.microsoft.com/office/drawing/2014/main" id="{F27F529E-E17A-ADCE-198E-20AD4EE7B747}"/>
              </a:ext>
            </a:extLst>
          </p:cNvPr>
          <p:cNvSpPr>
            <a:spLocks noGrp="1"/>
          </p:cNvSpPr>
          <p:nvPr>
            <p:ph idx="1"/>
          </p:nvPr>
        </p:nvSpPr>
        <p:spPr/>
        <p:txBody>
          <a:bodyPr>
            <a:normAutofit lnSpcReduction="10000"/>
          </a:bodyPr>
          <a:lstStyle/>
          <a:p>
            <a:r>
              <a:rPr lang="en-US" dirty="0"/>
              <a:t>Ohmic, deuterium-only DIII-D discharges with high-recycling LFS divertor conditions and detached HFS conditions were simulated by UEDGE-CRUMPET</a:t>
            </a:r>
          </a:p>
          <a:p>
            <a:pPr lvl="1"/>
            <a:r>
              <a:rPr lang="en-US" dirty="0"/>
              <a:t>Predictions in agreement with the EDGE2D-EIRENE predictions in </a:t>
            </a:r>
            <a:r>
              <a:rPr lang="en-US" dirty="0" err="1"/>
              <a:t>Groth</a:t>
            </a:r>
            <a:r>
              <a:rPr lang="en-US" dirty="0"/>
              <a:t> et al., NME 2019</a:t>
            </a:r>
          </a:p>
          <a:p>
            <a:endParaRPr lang="en-US" sz="500" dirty="0"/>
          </a:p>
          <a:p>
            <a:r>
              <a:rPr lang="en-US" dirty="0" err="1"/>
              <a:t>Isotopologue</a:t>
            </a:r>
            <a:r>
              <a:rPr lang="en-US" dirty="0"/>
              <a:t> effect and molecularly-induced atomic radiation stronger in the detached HFS target</a:t>
            </a:r>
          </a:p>
          <a:p>
            <a:endParaRPr lang="en-US" sz="500" dirty="0"/>
          </a:p>
          <a:p>
            <a:r>
              <a:rPr lang="en-US" dirty="0"/>
              <a:t>UEDGE-CRUMPET overpredicts the integrated Fulcher band intensity by a factor of 10 due to an overestimation of the d</a:t>
            </a:r>
            <a:r>
              <a:rPr lang="en-US" baseline="30000" dirty="0"/>
              <a:t>3</a:t>
            </a:r>
            <a:r>
              <a:rPr lang="en-US" dirty="0">
                <a:latin typeface="Symbol" pitchFamily="2" charset="2"/>
              </a:rPr>
              <a:t>P</a:t>
            </a:r>
            <a:r>
              <a:rPr lang="en-US" baseline="-25000" dirty="0"/>
              <a:t>u</a:t>
            </a:r>
            <a:r>
              <a:rPr lang="en-US" dirty="0"/>
              <a:t> state</a:t>
            </a:r>
          </a:p>
          <a:p>
            <a:pPr lvl="1"/>
            <a:r>
              <a:rPr lang="en-US" dirty="0"/>
              <a:t>Molecule-surface interaction, preferential recycling as vibrationally excited molecules</a:t>
            </a:r>
          </a:p>
          <a:p>
            <a:pPr lvl="1"/>
            <a:r>
              <a:rPr lang="en-US" dirty="0"/>
              <a:t>d</a:t>
            </a:r>
            <a:r>
              <a:rPr lang="en-US" baseline="30000" dirty="0"/>
              <a:t>3</a:t>
            </a:r>
            <a:r>
              <a:rPr lang="en-US" dirty="0">
                <a:latin typeface="Symbol" pitchFamily="2" charset="2"/>
              </a:rPr>
              <a:t>P</a:t>
            </a:r>
            <a:r>
              <a:rPr lang="en-US" baseline="-25000" dirty="0"/>
              <a:t>u</a:t>
            </a:r>
            <a:r>
              <a:rPr lang="en-US" dirty="0"/>
              <a:t> populations dependent on available depopulation rates </a:t>
            </a:r>
          </a:p>
        </p:txBody>
      </p:sp>
      <p:sp>
        <p:nvSpPr>
          <p:cNvPr id="4" name="Text Placeholder 3">
            <a:extLst>
              <a:ext uri="{FF2B5EF4-FFF2-40B4-BE49-F238E27FC236}">
                <a16:creationId xmlns:a16="http://schemas.microsoft.com/office/drawing/2014/main" id="{053E05E7-91AC-3C8B-21E2-979F472340BC}"/>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6C154F09-3B13-D51C-DC28-7DBE7AB71F9A}"/>
              </a:ext>
            </a:extLst>
          </p:cNvPr>
          <p:cNvSpPr>
            <a:spLocks noGrp="1"/>
          </p:cNvSpPr>
          <p:nvPr>
            <p:ph type="body" sz="quarter" idx="14"/>
          </p:nvPr>
        </p:nvSpPr>
        <p:spPr/>
        <p:txBody>
          <a:bodyPr/>
          <a:lstStyle/>
          <a:p>
            <a:endParaRPr lang="en-US"/>
          </a:p>
        </p:txBody>
      </p:sp>
      <p:sp>
        <p:nvSpPr>
          <p:cNvPr id="8" name="Slide Number Placeholder 7">
            <a:extLst>
              <a:ext uri="{FF2B5EF4-FFF2-40B4-BE49-F238E27FC236}">
                <a16:creationId xmlns:a16="http://schemas.microsoft.com/office/drawing/2014/main" id="{6315D530-E656-98B0-8A0B-F41ABFA6E2FF}"/>
              </a:ext>
            </a:extLst>
          </p:cNvPr>
          <p:cNvSpPr>
            <a:spLocks noGrp="1"/>
          </p:cNvSpPr>
          <p:nvPr>
            <p:ph type="sldNum" sz="quarter" idx="12"/>
          </p:nvPr>
        </p:nvSpPr>
        <p:spPr/>
        <p:txBody>
          <a:bodyPr/>
          <a:lstStyle/>
          <a:p>
            <a:fld id="{74010867-B5C0-1145-828E-1CAF3A062682}" type="slidenum">
              <a:rPr lang="en-US" smtClean="0"/>
              <a:t>10</a:t>
            </a:fld>
            <a:endParaRPr lang="en-US"/>
          </a:p>
        </p:txBody>
      </p:sp>
      <p:sp>
        <p:nvSpPr>
          <p:cNvPr id="10" name="Date Placeholder 13">
            <a:extLst>
              <a:ext uri="{FF2B5EF4-FFF2-40B4-BE49-F238E27FC236}">
                <a16:creationId xmlns:a16="http://schemas.microsoft.com/office/drawing/2014/main" id="{678FEB09-3644-2E40-4E78-B7193BF12045}"/>
              </a:ext>
            </a:extLst>
          </p:cNvPr>
          <p:cNvSpPr>
            <a:spLocks noGrp="1"/>
          </p:cNvSpPr>
          <p:nvPr>
            <p:ph type="dt" sz="half" idx="10"/>
          </p:nvPr>
        </p:nvSpPr>
        <p:spPr>
          <a:xfrm>
            <a:off x="3430800" y="4706100"/>
            <a:ext cx="1544400" cy="94500"/>
          </a:xfrm>
        </p:spPr>
        <p:txBody>
          <a:bodyPr/>
          <a:lstStyle/>
          <a:p>
            <a:r>
              <a:rPr lang="fi-FI" dirty="0"/>
              <a:t>7/6/22</a:t>
            </a:r>
            <a:endParaRPr lang="en-US" dirty="0"/>
          </a:p>
        </p:txBody>
      </p:sp>
      <p:sp>
        <p:nvSpPr>
          <p:cNvPr id="11" name="Footer Placeholder 14">
            <a:extLst>
              <a:ext uri="{FF2B5EF4-FFF2-40B4-BE49-F238E27FC236}">
                <a16:creationId xmlns:a16="http://schemas.microsoft.com/office/drawing/2014/main" id="{CCA71D17-20B9-E769-8CA7-DF16E7BF456E}"/>
              </a:ext>
            </a:extLst>
          </p:cNvPr>
          <p:cNvSpPr>
            <a:spLocks noGrp="1"/>
          </p:cNvSpPr>
          <p:nvPr>
            <p:ph type="ftr" sz="quarter" idx="11"/>
          </p:nvPr>
        </p:nvSpPr>
        <p:spPr>
          <a:xfrm>
            <a:off x="3430800" y="4608900"/>
            <a:ext cx="1544400" cy="94500"/>
          </a:xfrm>
        </p:spPr>
        <p:txBody>
          <a:bodyPr/>
          <a:lstStyle/>
          <a:p>
            <a:r>
              <a:rPr lang="en-US" dirty="0"/>
              <a:t>TSVV5 meeting</a:t>
            </a:r>
          </a:p>
        </p:txBody>
      </p:sp>
    </p:spTree>
    <p:extLst>
      <p:ext uri="{BB962C8B-B14F-4D97-AF65-F5344CB8AC3E}">
        <p14:creationId xmlns:p14="http://schemas.microsoft.com/office/powerpoint/2010/main" val="1979436349"/>
      </p:ext>
    </p:extLst>
  </p:cSld>
  <p:clrMapOvr>
    <a:masterClrMapping/>
  </p:clrMapOvr>
  <mc:AlternateContent xmlns:mc="http://schemas.openxmlformats.org/markup-compatibility/2006" xmlns:p14="http://schemas.microsoft.com/office/powerpoint/2010/main">
    <mc:Choice Requires="p14">
      <p:transition spd="slow" p14:dur="2000" advTm="49472"/>
    </mc:Choice>
    <mc:Fallback xmlns="">
      <p:transition spd="slow" advTm="4947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F0FA-6DF5-1C3E-6583-AF7F1DE3C391}"/>
              </a:ext>
            </a:extLst>
          </p:cNvPr>
          <p:cNvSpPr>
            <a:spLocks noGrp="1"/>
          </p:cNvSpPr>
          <p:nvPr>
            <p:ph type="title"/>
          </p:nvPr>
        </p:nvSpPr>
        <p:spPr/>
        <p:txBody>
          <a:bodyPr/>
          <a:lstStyle/>
          <a:p>
            <a:r>
              <a:rPr lang="en-US" dirty="0"/>
              <a:t>Acknowledgements and disclaimer</a:t>
            </a:r>
          </a:p>
        </p:txBody>
      </p:sp>
      <p:sp>
        <p:nvSpPr>
          <p:cNvPr id="3" name="Content Placeholder 2">
            <a:extLst>
              <a:ext uri="{FF2B5EF4-FFF2-40B4-BE49-F238E27FC236}">
                <a16:creationId xmlns:a16="http://schemas.microsoft.com/office/drawing/2014/main" id="{C6149F05-126D-D652-9C3E-1AC80C1C0EF4}"/>
              </a:ext>
            </a:extLst>
          </p:cNvPr>
          <p:cNvSpPr>
            <a:spLocks noGrp="1"/>
          </p:cNvSpPr>
          <p:nvPr>
            <p:ph idx="1"/>
          </p:nvPr>
        </p:nvSpPr>
        <p:spPr>
          <a:xfrm>
            <a:off x="572400" y="1188000"/>
            <a:ext cx="7848789" cy="3102300"/>
          </a:xfrm>
        </p:spPr>
        <p:txBody>
          <a:bodyPr>
            <a:normAutofit/>
          </a:bodyPr>
          <a:lstStyle/>
          <a:p>
            <a:pPr marL="0" indent="0">
              <a:buNone/>
            </a:pPr>
            <a:r>
              <a:rPr lang="en-US" sz="1350" dirty="0">
                <a:latin typeface="Times" pitchFamily="2" charset="0"/>
              </a:rPr>
              <a:t>This work was supported by US DOE under contract nos. DE-FC02-04ER54698, DE-AC52-07NA27344, and DE-AC05-00OR22725. </a:t>
            </a:r>
          </a:p>
          <a:p>
            <a:pPr marL="0" indent="0">
              <a:buNone/>
            </a:pPr>
            <a:r>
              <a:rPr lang="en-US" sz="1350" dirty="0">
                <a:latin typeface="Times" pitchFamily="2" charset="0"/>
              </a:rPr>
              <a:t>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a:p>
            <a:pPr marL="0" indent="0">
              <a:buNone/>
            </a:pPr>
            <a:r>
              <a:rPr lang="en-US" sz="1350" dirty="0">
                <a:latin typeface="Times" pitchFamily="2" charset="0"/>
              </a:rPr>
              <a:t>This work was supported by the Academy of Finland under grant no. 13330050.</a:t>
            </a:r>
          </a:p>
          <a:p>
            <a:pPr marL="0" indent="0">
              <a:buNone/>
            </a:pPr>
            <a:endParaRPr lang="en-US" sz="1350" dirty="0">
              <a:latin typeface="Times" pitchFamily="2" charset="0"/>
            </a:endParaRPr>
          </a:p>
        </p:txBody>
      </p:sp>
      <p:sp>
        <p:nvSpPr>
          <p:cNvPr id="4" name="Text Placeholder 3">
            <a:extLst>
              <a:ext uri="{FF2B5EF4-FFF2-40B4-BE49-F238E27FC236}">
                <a16:creationId xmlns:a16="http://schemas.microsoft.com/office/drawing/2014/main" id="{2069EEA0-3CB1-301F-C250-27754828EC86}"/>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8926805A-35EA-28BF-9152-5DA2ED3040DA}"/>
              </a:ext>
            </a:extLst>
          </p:cNvPr>
          <p:cNvSpPr>
            <a:spLocks noGrp="1"/>
          </p:cNvSpPr>
          <p:nvPr>
            <p:ph type="body" sz="quarter" idx="14"/>
          </p:nvPr>
        </p:nvSpPr>
        <p:spPr/>
        <p:txBody>
          <a:bodyPr/>
          <a:lstStyle/>
          <a:p>
            <a:endParaRPr lang="en-US"/>
          </a:p>
        </p:txBody>
      </p:sp>
      <p:sp>
        <p:nvSpPr>
          <p:cNvPr id="8" name="Slide Number Placeholder 7">
            <a:extLst>
              <a:ext uri="{FF2B5EF4-FFF2-40B4-BE49-F238E27FC236}">
                <a16:creationId xmlns:a16="http://schemas.microsoft.com/office/drawing/2014/main" id="{C5AE5578-EB53-024C-A401-F2F3CDC34072}"/>
              </a:ext>
            </a:extLst>
          </p:cNvPr>
          <p:cNvSpPr>
            <a:spLocks noGrp="1"/>
          </p:cNvSpPr>
          <p:nvPr>
            <p:ph type="sldNum" sz="quarter" idx="12"/>
          </p:nvPr>
        </p:nvSpPr>
        <p:spPr/>
        <p:txBody>
          <a:bodyPr/>
          <a:lstStyle/>
          <a:p>
            <a:fld id="{74010867-B5C0-1145-828E-1CAF3A062682}" type="slidenum">
              <a:rPr lang="en-US" smtClean="0"/>
              <a:t>11</a:t>
            </a:fld>
            <a:endParaRPr lang="en-US"/>
          </a:p>
        </p:txBody>
      </p:sp>
      <p:sp>
        <p:nvSpPr>
          <p:cNvPr id="10" name="Date Placeholder 13">
            <a:extLst>
              <a:ext uri="{FF2B5EF4-FFF2-40B4-BE49-F238E27FC236}">
                <a16:creationId xmlns:a16="http://schemas.microsoft.com/office/drawing/2014/main" id="{A2C36FCC-CA20-242F-B1A1-224E91D1CDB4}"/>
              </a:ext>
            </a:extLst>
          </p:cNvPr>
          <p:cNvSpPr>
            <a:spLocks noGrp="1"/>
          </p:cNvSpPr>
          <p:nvPr>
            <p:ph type="dt" sz="half" idx="10"/>
          </p:nvPr>
        </p:nvSpPr>
        <p:spPr>
          <a:xfrm>
            <a:off x="3430800" y="4706100"/>
            <a:ext cx="1544400" cy="94500"/>
          </a:xfrm>
        </p:spPr>
        <p:txBody>
          <a:bodyPr/>
          <a:lstStyle/>
          <a:p>
            <a:r>
              <a:rPr lang="fi-FI" dirty="0"/>
              <a:t>7/6/22</a:t>
            </a:r>
            <a:endParaRPr lang="en-US" dirty="0"/>
          </a:p>
        </p:txBody>
      </p:sp>
      <p:sp>
        <p:nvSpPr>
          <p:cNvPr id="12" name="Footer Placeholder 14">
            <a:extLst>
              <a:ext uri="{FF2B5EF4-FFF2-40B4-BE49-F238E27FC236}">
                <a16:creationId xmlns:a16="http://schemas.microsoft.com/office/drawing/2014/main" id="{4AB5DDB1-489C-ADBE-E8D3-90D81F1ACA25}"/>
              </a:ext>
            </a:extLst>
          </p:cNvPr>
          <p:cNvSpPr>
            <a:spLocks noGrp="1"/>
          </p:cNvSpPr>
          <p:nvPr>
            <p:ph type="ftr" sz="quarter" idx="11"/>
          </p:nvPr>
        </p:nvSpPr>
        <p:spPr>
          <a:xfrm>
            <a:off x="3430800" y="4608900"/>
            <a:ext cx="1544400" cy="94500"/>
          </a:xfrm>
        </p:spPr>
        <p:txBody>
          <a:bodyPr/>
          <a:lstStyle/>
          <a:p>
            <a:r>
              <a:rPr lang="en-US" dirty="0"/>
              <a:t>TSVV5 meeting</a:t>
            </a:r>
          </a:p>
        </p:txBody>
      </p:sp>
    </p:spTree>
    <p:extLst>
      <p:ext uri="{BB962C8B-B14F-4D97-AF65-F5344CB8AC3E}">
        <p14:creationId xmlns:p14="http://schemas.microsoft.com/office/powerpoint/2010/main" val="272602730"/>
      </p:ext>
    </p:extLst>
  </p:cSld>
  <p:clrMapOvr>
    <a:masterClrMapping/>
  </p:clrMapOvr>
  <mc:AlternateContent xmlns:mc="http://schemas.openxmlformats.org/markup-compatibility/2006" xmlns:p14="http://schemas.microsoft.com/office/powerpoint/2010/main">
    <mc:Choice Requires="p14">
      <p:transition spd="slow" p14:dur="2000" advTm="5453"/>
    </mc:Choice>
    <mc:Fallback xmlns="">
      <p:transition spd="slow" advTm="545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EA2B-9A99-800A-255D-1EACD378A941}"/>
              </a:ext>
            </a:extLst>
          </p:cNvPr>
          <p:cNvSpPr>
            <a:spLocks noGrp="1"/>
          </p:cNvSpPr>
          <p:nvPr>
            <p:ph type="title"/>
          </p:nvPr>
        </p:nvSpPr>
        <p:spPr>
          <a:xfrm>
            <a:off x="572399" y="367200"/>
            <a:ext cx="8162297" cy="810000"/>
          </a:xfrm>
        </p:spPr>
        <p:txBody>
          <a:bodyPr>
            <a:normAutofit/>
          </a:bodyPr>
          <a:lstStyle/>
          <a:p>
            <a:r>
              <a:rPr lang="en-US" dirty="0"/>
              <a:t>Molecular processes affect the atomic and molecular radiative power sinks</a:t>
            </a:r>
          </a:p>
        </p:txBody>
      </p:sp>
      <p:sp>
        <p:nvSpPr>
          <p:cNvPr id="3" name="Content Placeholder 2">
            <a:extLst>
              <a:ext uri="{FF2B5EF4-FFF2-40B4-BE49-F238E27FC236}">
                <a16:creationId xmlns:a16="http://schemas.microsoft.com/office/drawing/2014/main" id="{C80B6DD5-49C8-35FC-6CF2-9F5B26951535}"/>
              </a:ext>
            </a:extLst>
          </p:cNvPr>
          <p:cNvSpPr>
            <a:spLocks noGrp="1"/>
          </p:cNvSpPr>
          <p:nvPr>
            <p:ph idx="1"/>
          </p:nvPr>
        </p:nvSpPr>
        <p:spPr/>
        <p:txBody>
          <a:bodyPr>
            <a:normAutofit/>
          </a:bodyPr>
          <a:lstStyle/>
          <a:p>
            <a:r>
              <a:rPr lang="en-US" dirty="0"/>
              <a:t>Well-diagnosed, unseeded ohmic D plasmas in DIII-D under high-recycling LFS conditions are simulated by UEDGE coupled to the collisional-radiative (CR) code CRUMPET</a:t>
            </a:r>
          </a:p>
          <a:p>
            <a:endParaRPr lang="en-US" dirty="0"/>
          </a:p>
          <a:p>
            <a:r>
              <a:rPr lang="en-US" dirty="0"/>
              <a:t>The role of the molecular isotope (</a:t>
            </a:r>
            <a:r>
              <a:rPr lang="en-US" dirty="0" err="1"/>
              <a:t>isotopologue</a:t>
            </a:r>
            <a:r>
              <a:rPr lang="en-US" dirty="0"/>
              <a:t>) on the radiative plasma power losses are assessed using UEDGE-CRUMPET</a:t>
            </a:r>
          </a:p>
          <a:p>
            <a:endParaRPr lang="en-US" sz="450" dirty="0"/>
          </a:p>
          <a:p>
            <a:endParaRPr lang="en-US" sz="450" dirty="0"/>
          </a:p>
          <a:p>
            <a:r>
              <a:rPr lang="en-US" dirty="0"/>
              <a:t>UEDGE-CRUMPET run and post-processed with effective rates for hydrogen and deuterium to capture the </a:t>
            </a:r>
            <a:r>
              <a:rPr lang="en-US" dirty="0" err="1"/>
              <a:t>isotopologue</a:t>
            </a:r>
            <a:r>
              <a:rPr lang="en-US" dirty="0"/>
              <a:t> effect</a:t>
            </a:r>
            <a:endParaRPr lang="en-US" sz="450" dirty="0"/>
          </a:p>
        </p:txBody>
      </p:sp>
      <p:sp>
        <p:nvSpPr>
          <p:cNvPr id="4" name="Text Placeholder 3">
            <a:extLst>
              <a:ext uri="{FF2B5EF4-FFF2-40B4-BE49-F238E27FC236}">
                <a16:creationId xmlns:a16="http://schemas.microsoft.com/office/drawing/2014/main" id="{614F705F-2767-7564-14E5-0E43FB1F03A5}"/>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BD8B691B-8C31-F912-625A-EC910D6F793E}"/>
              </a:ext>
            </a:extLst>
          </p:cNvPr>
          <p:cNvSpPr>
            <a:spLocks noGrp="1"/>
          </p:cNvSpPr>
          <p:nvPr>
            <p:ph type="body" sz="quarter" idx="14"/>
          </p:nvPr>
        </p:nvSpPr>
        <p:spPr/>
        <p:txBody>
          <a:bodyPr/>
          <a:lstStyle/>
          <a:p>
            <a:endParaRPr lang="en-US" dirty="0"/>
          </a:p>
        </p:txBody>
      </p:sp>
      <p:sp>
        <p:nvSpPr>
          <p:cNvPr id="8" name="Slide Number Placeholder 7">
            <a:extLst>
              <a:ext uri="{FF2B5EF4-FFF2-40B4-BE49-F238E27FC236}">
                <a16:creationId xmlns:a16="http://schemas.microsoft.com/office/drawing/2014/main" id="{F2E605ED-BD70-9F4B-96EF-9880F069CBBC}"/>
              </a:ext>
            </a:extLst>
          </p:cNvPr>
          <p:cNvSpPr>
            <a:spLocks noGrp="1"/>
          </p:cNvSpPr>
          <p:nvPr>
            <p:ph type="sldNum" sz="quarter" idx="12"/>
          </p:nvPr>
        </p:nvSpPr>
        <p:spPr/>
        <p:txBody>
          <a:bodyPr/>
          <a:lstStyle/>
          <a:p>
            <a:fld id="{74010867-B5C0-1145-828E-1CAF3A062682}" type="slidenum">
              <a:rPr lang="en-US" smtClean="0"/>
              <a:t>2</a:t>
            </a:fld>
            <a:endParaRPr lang="en-US"/>
          </a:p>
        </p:txBody>
      </p:sp>
      <p:sp>
        <p:nvSpPr>
          <p:cNvPr id="10" name="Date Placeholder 13">
            <a:extLst>
              <a:ext uri="{FF2B5EF4-FFF2-40B4-BE49-F238E27FC236}">
                <a16:creationId xmlns:a16="http://schemas.microsoft.com/office/drawing/2014/main" id="{32D95B92-047C-6DEE-F542-6D8E5D3FC046}"/>
              </a:ext>
            </a:extLst>
          </p:cNvPr>
          <p:cNvSpPr>
            <a:spLocks noGrp="1"/>
          </p:cNvSpPr>
          <p:nvPr>
            <p:ph type="dt" sz="half" idx="10"/>
          </p:nvPr>
        </p:nvSpPr>
        <p:spPr>
          <a:xfrm>
            <a:off x="3430800" y="4706100"/>
            <a:ext cx="1544400" cy="94500"/>
          </a:xfrm>
        </p:spPr>
        <p:txBody>
          <a:bodyPr/>
          <a:lstStyle/>
          <a:p>
            <a:r>
              <a:rPr lang="fi-FI" dirty="0"/>
              <a:t>7/6/22</a:t>
            </a:r>
            <a:endParaRPr lang="en-US" dirty="0"/>
          </a:p>
        </p:txBody>
      </p:sp>
      <p:sp>
        <p:nvSpPr>
          <p:cNvPr id="11" name="Footer Placeholder 14">
            <a:extLst>
              <a:ext uri="{FF2B5EF4-FFF2-40B4-BE49-F238E27FC236}">
                <a16:creationId xmlns:a16="http://schemas.microsoft.com/office/drawing/2014/main" id="{8C65A4CC-F3BF-9266-0BC7-9B8AB8322DDD}"/>
              </a:ext>
            </a:extLst>
          </p:cNvPr>
          <p:cNvSpPr>
            <a:spLocks noGrp="1"/>
          </p:cNvSpPr>
          <p:nvPr>
            <p:ph type="ftr" sz="quarter" idx="11"/>
          </p:nvPr>
        </p:nvSpPr>
        <p:spPr>
          <a:xfrm>
            <a:off x="3430800" y="4608900"/>
            <a:ext cx="1544400" cy="94500"/>
          </a:xfrm>
        </p:spPr>
        <p:txBody>
          <a:bodyPr/>
          <a:lstStyle/>
          <a:p>
            <a:r>
              <a:rPr lang="en-US" dirty="0"/>
              <a:t>TSVV5 meeting</a:t>
            </a:r>
          </a:p>
        </p:txBody>
      </p:sp>
    </p:spTree>
    <p:extLst>
      <p:ext uri="{BB962C8B-B14F-4D97-AF65-F5344CB8AC3E}">
        <p14:creationId xmlns:p14="http://schemas.microsoft.com/office/powerpoint/2010/main" val="1978401005"/>
      </p:ext>
    </p:extLst>
  </p:cSld>
  <p:clrMapOvr>
    <a:masterClrMapping/>
  </p:clrMapOvr>
  <mc:AlternateContent xmlns:mc="http://schemas.openxmlformats.org/markup-compatibility/2006" xmlns:p14="http://schemas.microsoft.com/office/powerpoint/2010/main">
    <mc:Choice Requires="p14">
      <p:transition spd="slow" p14:dur="2000" advTm="34313"/>
    </mc:Choice>
    <mc:Fallback xmlns="">
      <p:transition spd="slow" advTm="3431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A012F-B51C-58A8-6255-B6D678EFB488}"/>
              </a:ext>
            </a:extLst>
          </p:cNvPr>
          <p:cNvSpPr>
            <a:spLocks noGrp="1"/>
          </p:cNvSpPr>
          <p:nvPr>
            <p:ph type="title"/>
          </p:nvPr>
        </p:nvSpPr>
        <p:spPr>
          <a:xfrm>
            <a:off x="572400" y="367200"/>
            <a:ext cx="4938675" cy="810000"/>
          </a:xfrm>
        </p:spPr>
        <p:txBody>
          <a:bodyPr>
            <a:normAutofit fontScale="90000"/>
          </a:bodyPr>
          <a:lstStyle/>
          <a:p>
            <a:r>
              <a:rPr lang="en-GB" dirty="0"/>
              <a:t>MCCC data [1] predicts an isotope effect on dissociation for </a:t>
            </a:r>
            <a:r>
              <a:rPr lang="en-GB" dirty="0" err="1"/>
              <a:t>T</a:t>
            </a:r>
            <a:r>
              <a:rPr lang="en-GB" baseline="-25000" dirty="0" err="1"/>
              <a:t>e</a:t>
            </a:r>
            <a:r>
              <a:rPr lang="en-GB" dirty="0"/>
              <a:t>=0.7-3 eV</a:t>
            </a:r>
            <a:endParaRPr lang="en-US" dirty="0"/>
          </a:p>
        </p:txBody>
      </p:sp>
      <p:sp>
        <p:nvSpPr>
          <p:cNvPr id="3" name="Content Placeholder 2">
            <a:extLst>
              <a:ext uri="{FF2B5EF4-FFF2-40B4-BE49-F238E27FC236}">
                <a16:creationId xmlns:a16="http://schemas.microsoft.com/office/drawing/2014/main" id="{CA6835C0-3939-C872-EA06-47B4D710132A}"/>
              </a:ext>
            </a:extLst>
          </p:cNvPr>
          <p:cNvSpPr>
            <a:spLocks noGrp="1"/>
          </p:cNvSpPr>
          <p:nvPr>
            <p:ph idx="1"/>
          </p:nvPr>
        </p:nvSpPr>
        <p:spPr>
          <a:xfrm>
            <a:off x="572400" y="1188000"/>
            <a:ext cx="4744667" cy="3102300"/>
          </a:xfrm>
        </p:spPr>
        <p:txBody>
          <a:bodyPr/>
          <a:lstStyle/>
          <a:p>
            <a:pPr>
              <a:spcBef>
                <a:spcPts val="1800"/>
              </a:spcBef>
            </a:pPr>
            <a:r>
              <a:rPr lang="en-GB" dirty="0"/>
              <a:t>Predicted isotope effect strongest for temperatures associated with detachment onset and detached conditions</a:t>
            </a:r>
          </a:p>
          <a:p>
            <a:pPr>
              <a:spcBef>
                <a:spcPts val="1800"/>
              </a:spcBef>
            </a:pPr>
            <a:r>
              <a:rPr lang="en-GB" dirty="0"/>
              <a:t>MCCC data indicates weaker dissociation of both H</a:t>
            </a:r>
            <a:r>
              <a:rPr lang="en-GB" baseline="-25000" dirty="0"/>
              <a:t>2</a:t>
            </a:r>
            <a:r>
              <a:rPr lang="en-GB" dirty="0"/>
              <a:t> and D</a:t>
            </a:r>
            <a:r>
              <a:rPr lang="en-GB" baseline="-25000" dirty="0"/>
              <a:t>2</a:t>
            </a:r>
            <a:r>
              <a:rPr lang="en-GB" dirty="0"/>
              <a:t> for </a:t>
            </a:r>
            <a:r>
              <a:rPr lang="en-GB" dirty="0" err="1"/>
              <a:t>T</a:t>
            </a:r>
            <a:r>
              <a:rPr lang="en-GB" baseline="-25000" dirty="0" err="1"/>
              <a:t>e</a:t>
            </a:r>
            <a:r>
              <a:rPr lang="en-GB" dirty="0"/>
              <a:t>&gt;3 eV compared to EIRENE data (AMJUEL, HYDHEL, H2VIBR)</a:t>
            </a:r>
            <a:endParaRPr lang="en-GB" baseline="-25000" dirty="0"/>
          </a:p>
          <a:p>
            <a:endParaRPr lang="en-US" dirty="0"/>
          </a:p>
        </p:txBody>
      </p:sp>
      <p:sp>
        <p:nvSpPr>
          <p:cNvPr id="6" name="Slide Number Placeholder 5">
            <a:extLst>
              <a:ext uri="{FF2B5EF4-FFF2-40B4-BE49-F238E27FC236}">
                <a16:creationId xmlns:a16="http://schemas.microsoft.com/office/drawing/2014/main" id="{1D7AA54B-756C-0623-8624-380382F558BC}"/>
              </a:ext>
            </a:extLst>
          </p:cNvPr>
          <p:cNvSpPr>
            <a:spLocks noGrp="1"/>
          </p:cNvSpPr>
          <p:nvPr>
            <p:ph type="sldNum" sz="quarter" idx="12"/>
          </p:nvPr>
        </p:nvSpPr>
        <p:spPr/>
        <p:txBody>
          <a:bodyPr/>
          <a:lstStyle/>
          <a:p>
            <a:fld id="{74010867-B5C0-1145-828E-1CAF3A062682}" type="slidenum">
              <a:rPr lang="en-US" smtClean="0"/>
              <a:t>3</a:t>
            </a:fld>
            <a:endParaRPr lang="en-US"/>
          </a:p>
        </p:txBody>
      </p:sp>
      <p:sp>
        <p:nvSpPr>
          <p:cNvPr id="7" name="Text Placeholder 6">
            <a:extLst>
              <a:ext uri="{FF2B5EF4-FFF2-40B4-BE49-F238E27FC236}">
                <a16:creationId xmlns:a16="http://schemas.microsoft.com/office/drawing/2014/main" id="{03025D26-1070-4385-02F2-74F6BF566E8B}"/>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E5797747-221F-F67D-6DB3-27B1741DD4BB}"/>
              </a:ext>
            </a:extLst>
          </p:cNvPr>
          <p:cNvSpPr>
            <a:spLocks noGrp="1"/>
          </p:cNvSpPr>
          <p:nvPr>
            <p:ph type="body" sz="quarter" idx="14"/>
          </p:nvPr>
        </p:nvSpPr>
        <p:spPr/>
        <p:txBody>
          <a:bodyPr/>
          <a:lstStyle/>
          <a:p>
            <a:endParaRPr lang="en-US"/>
          </a:p>
        </p:txBody>
      </p:sp>
      <p:pic>
        <p:nvPicPr>
          <p:cNvPr id="9" name="Picture 8" descr="Chart, line chart, histogram&#10;&#10;Description automatically generated">
            <a:extLst>
              <a:ext uri="{FF2B5EF4-FFF2-40B4-BE49-F238E27FC236}">
                <a16:creationId xmlns:a16="http://schemas.microsoft.com/office/drawing/2014/main" id="{F6FB46DE-E52B-F047-2A80-D1B5399A10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1075" y="367200"/>
            <a:ext cx="3430280" cy="3934965"/>
          </a:xfrm>
          <a:prstGeom prst="rect">
            <a:avLst/>
          </a:prstGeom>
        </p:spPr>
      </p:pic>
      <p:sp>
        <p:nvSpPr>
          <p:cNvPr id="10" name="TextBox 9">
            <a:extLst>
              <a:ext uri="{FF2B5EF4-FFF2-40B4-BE49-F238E27FC236}">
                <a16:creationId xmlns:a16="http://schemas.microsoft.com/office/drawing/2014/main" id="{CCC80631-773A-C6B5-F42F-226A019A69CC}"/>
              </a:ext>
            </a:extLst>
          </p:cNvPr>
          <p:cNvSpPr txBox="1"/>
          <p:nvPr/>
        </p:nvSpPr>
        <p:spPr>
          <a:xfrm>
            <a:off x="5871168" y="2739150"/>
            <a:ext cx="902811" cy="461665"/>
          </a:xfrm>
          <a:prstGeom prst="rect">
            <a:avLst/>
          </a:prstGeom>
          <a:noFill/>
        </p:spPr>
        <p:txBody>
          <a:bodyPr wrap="none" rtlCol="0">
            <a:spAutoFit/>
          </a:bodyPr>
          <a:lstStyle/>
          <a:p>
            <a:r>
              <a:rPr lang="en-US" sz="1200" b="1" dirty="0">
                <a:solidFill>
                  <a:srgbClr val="FF0000"/>
                </a:solidFill>
              </a:rPr>
              <a:t>Hydrogen</a:t>
            </a:r>
          </a:p>
          <a:p>
            <a:r>
              <a:rPr lang="en-US" sz="1200" b="1" dirty="0">
                <a:solidFill>
                  <a:srgbClr val="FF0000"/>
                </a:solidFill>
              </a:rPr>
              <a:t>MCCC</a:t>
            </a:r>
          </a:p>
        </p:txBody>
      </p:sp>
      <p:sp>
        <p:nvSpPr>
          <p:cNvPr id="11" name="TextBox 10">
            <a:extLst>
              <a:ext uri="{FF2B5EF4-FFF2-40B4-BE49-F238E27FC236}">
                <a16:creationId xmlns:a16="http://schemas.microsoft.com/office/drawing/2014/main" id="{9319C623-A76E-0E5F-48DB-066796982E56}"/>
              </a:ext>
            </a:extLst>
          </p:cNvPr>
          <p:cNvSpPr txBox="1"/>
          <p:nvPr/>
        </p:nvSpPr>
        <p:spPr>
          <a:xfrm>
            <a:off x="7018390" y="2433250"/>
            <a:ext cx="1542410" cy="276999"/>
          </a:xfrm>
          <a:prstGeom prst="rect">
            <a:avLst/>
          </a:prstGeom>
          <a:noFill/>
        </p:spPr>
        <p:txBody>
          <a:bodyPr wrap="none" rtlCol="0">
            <a:spAutoFit/>
          </a:bodyPr>
          <a:lstStyle/>
          <a:p>
            <a:r>
              <a:rPr lang="en-US" sz="1200" b="1" dirty="0">
                <a:solidFill>
                  <a:srgbClr val="0000FF"/>
                </a:solidFill>
              </a:rPr>
              <a:t>Deuterium - MCCC</a:t>
            </a:r>
          </a:p>
        </p:txBody>
      </p:sp>
      <p:sp>
        <p:nvSpPr>
          <p:cNvPr id="12" name="TextBox 11">
            <a:extLst>
              <a:ext uri="{FF2B5EF4-FFF2-40B4-BE49-F238E27FC236}">
                <a16:creationId xmlns:a16="http://schemas.microsoft.com/office/drawing/2014/main" id="{D8E7E7EC-360A-F204-7C7A-38F44A5FB1D3}"/>
              </a:ext>
            </a:extLst>
          </p:cNvPr>
          <p:cNvSpPr txBox="1"/>
          <p:nvPr/>
        </p:nvSpPr>
        <p:spPr>
          <a:xfrm>
            <a:off x="6343655" y="1063012"/>
            <a:ext cx="1165704" cy="276999"/>
          </a:xfrm>
          <a:prstGeom prst="rect">
            <a:avLst/>
          </a:prstGeom>
          <a:noFill/>
        </p:spPr>
        <p:txBody>
          <a:bodyPr wrap="none" rtlCol="0">
            <a:spAutoFit/>
          </a:bodyPr>
          <a:lstStyle/>
          <a:p>
            <a:r>
              <a:rPr lang="en-US" sz="1200" b="1" dirty="0"/>
              <a:t>EIRENE rates</a:t>
            </a:r>
          </a:p>
        </p:txBody>
      </p:sp>
      <p:sp>
        <p:nvSpPr>
          <p:cNvPr id="13" name="TextBox 12">
            <a:extLst>
              <a:ext uri="{FF2B5EF4-FFF2-40B4-BE49-F238E27FC236}">
                <a16:creationId xmlns:a16="http://schemas.microsoft.com/office/drawing/2014/main" id="{6EBFE738-172A-E6A4-1D14-48E66F6E6F97}"/>
              </a:ext>
            </a:extLst>
          </p:cNvPr>
          <p:cNvSpPr txBox="1"/>
          <p:nvPr/>
        </p:nvSpPr>
        <p:spPr>
          <a:xfrm>
            <a:off x="6858000" y="173458"/>
            <a:ext cx="1534394" cy="277485"/>
          </a:xfrm>
          <a:prstGeom prst="rect">
            <a:avLst/>
          </a:prstGeom>
          <a:noFill/>
        </p:spPr>
        <p:txBody>
          <a:bodyPr wrap="none" rtlCol="0">
            <a:spAutoFit/>
          </a:bodyPr>
          <a:lstStyle/>
          <a:p>
            <a:r>
              <a:rPr lang="en-US" dirty="0">
                <a:latin typeface="Times" pitchFamily="2" charset="0"/>
              </a:rPr>
              <a:t>n</a:t>
            </a:r>
            <a:r>
              <a:rPr lang="en-US" baseline="-25000" dirty="0">
                <a:latin typeface="Times" pitchFamily="2" charset="0"/>
              </a:rPr>
              <a:t>e</a:t>
            </a:r>
            <a:r>
              <a:rPr lang="en-US" dirty="0">
                <a:latin typeface="Times" pitchFamily="2" charset="0"/>
              </a:rPr>
              <a:t>=</a:t>
            </a:r>
            <a:r>
              <a:rPr lang="en-US" dirty="0" err="1">
                <a:latin typeface="Times" pitchFamily="2" charset="0"/>
              </a:rPr>
              <a:t>n</a:t>
            </a:r>
            <a:r>
              <a:rPr lang="en-US" baseline="-25000" dirty="0" err="1">
                <a:latin typeface="Times" pitchFamily="2" charset="0"/>
              </a:rPr>
              <a:t>i</a:t>
            </a:r>
            <a:r>
              <a:rPr lang="en-US" dirty="0">
                <a:latin typeface="Times" pitchFamily="2" charset="0"/>
              </a:rPr>
              <a:t>=10</a:t>
            </a:r>
            <a:r>
              <a:rPr lang="en-US" baseline="30000" dirty="0">
                <a:latin typeface="Times" pitchFamily="2" charset="0"/>
              </a:rPr>
              <a:t>20</a:t>
            </a:r>
            <a:r>
              <a:rPr lang="en-US" dirty="0">
                <a:latin typeface="Times" pitchFamily="2" charset="0"/>
              </a:rPr>
              <a:t> m</a:t>
            </a:r>
            <a:r>
              <a:rPr lang="en-US" baseline="30000" dirty="0">
                <a:latin typeface="Times" pitchFamily="2" charset="0"/>
              </a:rPr>
              <a:t>-3</a:t>
            </a:r>
          </a:p>
        </p:txBody>
      </p:sp>
      <p:sp>
        <p:nvSpPr>
          <p:cNvPr id="15" name="TextBox 14">
            <a:extLst>
              <a:ext uri="{FF2B5EF4-FFF2-40B4-BE49-F238E27FC236}">
                <a16:creationId xmlns:a16="http://schemas.microsoft.com/office/drawing/2014/main" id="{924C39C6-AC1F-77D7-4085-3D46BB58C0A4}"/>
              </a:ext>
            </a:extLst>
          </p:cNvPr>
          <p:cNvSpPr txBox="1"/>
          <p:nvPr/>
        </p:nvSpPr>
        <p:spPr>
          <a:xfrm>
            <a:off x="6394520" y="4895100"/>
            <a:ext cx="2629759" cy="276999"/>
          </a:xfrm>
          <a:prstGeom prst="rect">
            <a:avLst/>
          </a:prstGeom>
          <a:noFill/>
        </p:spPr>
        <p:txBody>
          <a:bodyPr wrap="none" rtlCol="0">
            <a:spAutoFit/>
          </a:bodyPr>
          <a:lstStyle/>
          <a:p>
            <a:r>
              <a:rPr lang="en-US" sz="1200" dirty="0">
                <a:latin typeface="Times" pitchFamily="2" charset="0"/>
              </a:rPr>
              <a:t>[1] mccc-</a:t>
            </a:r>
            <a:r>
              <a:rPr lang="en-US" sz="1200" dirty="0" err="1">
                <a:latin typeface="Times" pitchFamily="2" charset="0"/>
              </a:rPr>
              <a:t>db.org</a:t>
            </a:r>
            <a:r>
              <a:rPr lang="en-US" sz="1200" dirty="0">
                <a:latin typeface="Times" pitchFamily="2" charset="0"/>
              </a:rPr>
              <a:t>, accessed July 6</a:t>
            </a:r>
            <a:r>
              <a:rPr lang="en-US" sz="1200" baseline="30000" dirty="0">
                <a:latin typeface="Times" pitchFamily="2" charset="0"/>
              </a:rPr>
              <a:t>th</a:t>
            </a:r>
            <a:r>
              <a:rPr lang="en-US" sz="1200" dirty="0">
                <a:latin typeface="Times" pitchFamily="2" charset="0"/>
              </a:rPr>
              <a:t> 2022</a:t>
            </a:r>
          </a:p>
        </p:txBody>
      </p:sp>
      <p:sp>
        <p:nvSpPr>
          <p:cNvPr id="16" name="Date Placeholder 13">
            <a:extLst>
              <a:ext uri="{FF2B5EF4-FFF2-40B4-BE49-F238E27FC236}">
                <a16:creationId xmlns:a16="http://schemas.microsoft.com/office/drawing/2014/main" id="{EF53931B-AA24-3899-28A8-B559B4EDAA44}"/>
              </a:ext>
            </a:extLst>
          </p:cNvPr>
          <p:cNvSpPr>
            <a:spLocks noGrp="1"/>
          </p:cNvSpPr>
          <p:nvPr>
            <p:ph type="dt" sz="half" idx="10"/>
          </p:nvPr>
        </p:nvSpPr>
        <p:spPr>
          <a:xfrm>
            <a:off x="3430800" y="4706100"/>
            <a:ext cx="1544400" cy="94500"/>
          </a:xfrm>
        </p:spPr>
        <p:txBody>
          <a:bodyPr/>
          <a:lstStyle/>
          <a:p>
            <a:r>
              <a:rPr lang="fi-FI" dirty="0"/>
              <a:t>7/6/22</a:t>
            </a:r>
            <a:endParaRPr lang="en-US" dirty="0"/>
          </a:p>
        </p:txBody>
      </p:sp>
      <p:sp>
        <p:nvSpPr>
          <p:cNvPr id="17" name="Footer Placeholder 14">
            <a:extLst>
              <a:ext uri="{FF2B5EF4-FFF2-40B4-BE49-F238E27FC236}">
                <a16:creationId xmlns:a16="http://schemas.microsoft.com/office/drawing/2014/main" id="{74327DFC-1E31-64FF-A4C8-C7708C7A4C72}"/>
              </a:ext>
            </a:extLst>
          </p:cNvPr>
          <p:cNvSpPr>
            <a:spLocks noGrp="1"/>
          </p:cNvSpPr>
          <p:nvPr>
            <p:ph type="ftr" sz="quarter" idx="11"/>
          </p:nvPr>
        </p:nvSpPr>
        <p:spPr>
          <a:xfrm>
            <a:off x="3430800" y="4608900"/>
            <a:ext cx="1544400" cy="94500"/>
          </a:xfrm>
        </p:spPr>
        <p:txBody>
          <a:bodyPr/>
          <a:lstStyle/>
          <a:p>
            <a:r>
              <a:rPr lang="en-US" dirty="0"/>
              <a:t>TSVV5 meeting</a:t>
            </a:r>
          </a:p>
        </p:txBody>
      </p:sp>
    </p:spTree>
    <p:extLst>
      <p:ext uri="{BB962C8B-B14F-4D97-AF65-F5344CB8AC3E}">
        <p14:creationId xmlns:p14="http://schemas.microsoft.com/office/powerpoint/2010/main" val="3192250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Chart, histogram&#10;&#10;Description automatically generated">
            <a:extLst>
              <a:ext uri="{FF2B5EF4-FFF2-40B4-BE49-F238E27FC236}">
                <a16:creationId xmlns:a16="http://schemas.microsoft.com/office/drawing/2014/main" id="{E6EE776A-A632-7930-E712-355F3C13AF66}"/>
              </a:ext>
            </a:extLst>
          </p:cNvPr>
          <p:cNvPicPr>
            <a:picLocks noChangeAspect="1"/>
          </p:cNvPicPr>
          <p:nvPr/>
        </p:nvPicPr>
        <p:blipFill rotWithShape="1">
          <a:blip r:embed="rId3"/>
          <a:srcRect t="66692"/>
          <a:stretch/>
        </p:blipFill>
        <p:spPr>
          <a:xfrm>
            <a:off x="6595595" y="2096964"/>
            <a:ext cx="1965205" cy="1713171"/>
          </a:xfrm>
          <a:prstGeom prst="rect">
            <a:avLst/>
          </a:prstGeom>
        </p:spPr>
      </p:pic>
      <p:pic>
        <p:nvPicPr>
          <p:cNvPr id="32" name="Picture 31" descr="Chart, histogram&#10;&#10;Description automatically generated">
            <a:extLst>
              <a:ext uri="{FF2B5EF4-FFF2-40B4-BE49-F238E27FC236}">
                <a16:creationId xmlns:a16="http://schemas.microsoft.com/office/drawing/2014/main" id="{147AB027-3652-069B-4955-5DC881DDE61E}"/>
              </a:ext>
            </a:extLst>
          </p:cNvPr>
          <p:cNvPicPr>
            <a:picLocks noChangeAspect="1"/>
          </p:cNvPicPr>
          <p:nvPr/>
        </p:nvPicPr>
        <p:blipFill rotWithShape="1">
          <a:blip r:embed="rId3"/>
          <a:srcRect t="33568" b="33125"/>
          <a:stretch/>
        </p:blipFill>
        <p:spPr>
          <a:xfrm>
            <a:off x="4642551" y="2100100"/>
            <a:ext cx="1965205" cy="1713171"/>
          </a:xfrm>
          <a:prstGeom prst="rect">
            <a:avLst/>
          </a:prstGeom>
        </p:spPr>
      </p:pic>
      <p:pic>
        <p:nvPicPr>
          <p:cNvPr id="8" name="Picture 7" descr="Chart, histogram&#10;&#10;Description automatically generated">
            <a:extLst>
              <a:ext uri="{FF2B5EF4-FFF2-40B4-BE49-F238E27FC236}">
                <a16:creationId xmlns:a16="http://schemas.microsoft.com/office/drawing/2014/main" id="{4EB7DE26-D5D8-4A18-40A8-A9AACE108695}"/>
              </a:ext>
            </a:extLst>
          </p:cNvPr>
          <p:cNvPicPr>
            <a:picLocks noChangeAspect="1"/>
          </p:cNvPicPr>
          <p:nvPr/>
        </p:nvPicPr>
        <p:blipFill rotWithShape="1">
          <a:blip r:embed="rId3"/>
          <a:srcRect b="66248"/>
          <a:stretch/>
        </p:blipFill>
        <p:spPr>
          <a:xfrm>
            <a:off x="2697410" y="2067506"/>
            <a:ext cx="1965205" cy="1736035"/>
          </a:xfrm>
          <a:prstGeom prst="rect">
            <a:avLst/>
          </a:prstGeom>
        </p:spPr>
      </p:pic>
      <p:sp>
        <p:nvSpPr>
          <p:cNvPr id="3" name="Content Placeholder 2">
            <a:extLst>
              <a:ext uri="{FF2B5EF4-FFF2-40B4-BE49-F238E27FC236}">
                <a16:creationId xmlns:a16="http://schemas.microsoft.com/office/drawing/2014/main" id="{E098D557-835B-83F0-68C0-DCD3ED840275}"/>
              </a:ext>
            </a:extLst>
          </p:cNvPr>
          <p:cNvSpPr>
            <a:spLocks noGrp="1"/>
          </p:cNvSpPr>
          <p:nvPr>
            <p:ph idx="1"/>
          </p:nvPr>
        </p:nvSpPr>
        <p:spPr>
          <a:xfrm>
            <a:off x="2445902" y="1188000"/>
            <a:ext cx="6114899" cy="3102300"/>
          </a:xfrm>
        </p:spPr>
        <p:txBody>
          <a:bodyPr/>
          <a:lstStyle/>
          <a:p>
            <a:r>
              <a:rPr lang="en-US" dirty="0"/>
              <a:t>Corresponding under-prediction of n</a:t>
            </a:r>
            <a:r>
              <a:rPr lang="en-US" baseline="-25000" dirty="0"/>
              <a:t>e</a:t>
            </a:r>
            <a:r>
              <a:rPr lang="en-US" dirty="0"/>
              <a:t> and </a:t>
            </a:r>
            <a:r>
              <a:rPr lang="en-US" dirty="0" err="1"/>
              <a:t>J</a:t>
            </a:r>
            <a:r>
              <a:rPr lang="en-US" baseline="-25000" dirty="0" err="1"/>
              <a:t>sat</a:t>
            </a:r>
            <a:r>
              <a:rPr lang="en-US" dirty="0"/>
              <a:t> observed in </a:t>
            </a:r>
            <a:r>
              <a:rPr lang="en-US" dirty="0" err="1"/>
              <a:t>Groth</a:t>
            </a:r>
            <a:r>
              <a:rPr lang="en-US" dirty="0"/>
              <a:t> et al., NME2019</a:t>
            </a:r>
          </a:p>
          <a:p>
            <a:endParaRPr lang="en-US" dirty="0"/>
          </a:p>
        </p:txBody>
      </p:sp>
      <p:sp>
        <p:nvSpPr>
          <p:cNvPr id="2" name="Title 1">
            <a:extLst>
              <a:ext uri="{FF2B5EF4-FFF2-40B4-BE49-F238E27FC236}">
                <a16:creationId xmlns:a16="http://schemas.microsoft.com/office/drawing/2014/main" id="{ED4CB31F-7F3E-0DB0-0419-4C5DD83C5576}"/>
              </a:ext>
            </a:extLst>
          </p:cNvPr>
          <p:cNvSpPr>
            <a:spLocks noGrp="1"/>
          </p:cNvSpPr>
          <p:nvPr>
            <p:ph type="title"/>
          </p:nvPr>
        </p:nvSpPr>
        <p:spPr/>
        <p:txBody>
          <a:bodyPr>
            <a:normAutofit fontScale="90000"/>
          </a:bodyPr>
          <a:lstStyle/>
          <a:p>
            <a:r>
              <a:rPr lang="en-US" dirty="0"/>
              <a:t>No </a:t>
            </a:r>
            <a:r>
              <a:rPr lang="en-US" dirty="0" err="1"/>
              <a:t>isotopologue</a:t>
            </a:r>
            <a:r>
              <a:rPr lang="en-US" dirty="0"/>
              <a:t> effect observed for target or upstream plasma conditions: n</a:t>
            </a:r>
            <a:r>
              <a:rPr lang="en-US" baseline="-25000" dirty="0"/>
              <a:t>e</a:t>
            </a:r>
            <a:r>
              <a:rPr lang="en-US" dirty="0"/>
              <a:t> under-estimated by a factor of x3</a:t>
            </a:r>
          </a:p>
        </p:txBody>
      </p:sp>
      <p:sp>
        <p:nvSpPr>
          <p:cNvPr id="4" name="Text Placeholder 3">
            <a:extLst>
              <a:ext uri="{FF2B5EF4-FFF2-40B4-BE49-F238E27FC236}">
                <a16:creationId xmlns:a16="http://schemas.microsoft.com/office/drawing/2014/main" id="{B5D0BE72-25F0-23D2-A994-9782B94EFCDF}"/>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38C904BF-D4F6-90CE-42CB-4750F6EF6DB1}"/>
              </a:ext>
            </a:extLst>
          </p:cNvPr>
          <p:cNvSpPr>
            <a:spLocks noGrp="1"/>
          </p:cNvSpPr>
          <p:nvPr>
            <p:ph type="body" sz="quarter" idx="14"/>
          </p:nvPr>
        </p:nvSpPr>
        <p:spPr/>
        <p:txBody>
          <a:bodyPr/>
          <a:lstStyle/>
          <a:p>
            <a:endParaRPr lang="en-US"/>
          </a:p>
        </p:txBody>
      </p:sp>
      <p:pic>
        <p:nvPicPr>
          <p:cNvPr id="7" name="Picture 6" descr="Chart, histogram&#10;&#10;Description automatically generated">
            <a:extLst>
              <a:ext uri="{FF2B5EF4-FFF2-40B4-BE49-F238E27FC236}">
                <a16:creationId xmlns:a16="http://schemas.microsoft.com/office/drawing/2014/main" id="{DB5195B6-1A04-19C6-DF31-7924FE4C5AA0}"/>
              </a:ext>
            </a:extLst>
          </p:cNvPr>
          <p:cNvPicPr>
            <a:picLocks noChangeAspect="1"/>
          </p:cNvPicPr>
          <p:nvPr/>
        </p:nvPicPr>
        <p:blipFill>
          <a:blip r:embed="rId4"/>
          <a:stretch>
            <a:fillRect/>
          </a:stretch>
        </p:blipFill>
        <p:spPr>
          <a:xfrm>
            <a:off x="528010" y="1250362"/>
            <a:ext cx="1827512" cy="3039938"/>
          </a:xfrm>
          <a:prstGeom prst="rect">
            <a:avLst/>
          </a:prstGeom>
        </p:spPr>
      </p:pic>
      <p:sp>
        <p:nvSpPr>
          <p:cNvPr id="10" name="Rectangle 9">
            <a:extLst>
              <a:ext uri="{FF2B5EF4-FFF2-40B4-BE49-F238E27FC236}">
                <a16:creationId xmlns:a16="http://schemas.microsoft.com/office/drawing/2014/main" id="{EB83A0CF-2D3C-6151-8717-58453B42DD39}"/>
              </a:ext>
            </a:extLst>
          </p:cNvPr>
          <p:cNvSpPr/>
          <p:nvPr/>
        </p:nvSpPr>
        <p:spPr>
          <a:xfrm>
            <a:off x="1335668" y="1319744"/>
            <a:ext cx="886811" cy="278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816C9D3-B7FF-3741-865F-795A5EF43BA6}"/>
              </a:ext>
            </a:extLst>
          </p:cNvPr>
          <p:cNvSpPr/>
          <p:nvPr/>
        </p:nvSpPr>
        <p:spPr>
          <a:xfrm>
            <a:off x="1997819" y="2693002"/>
            <a:ext cx="224659" cy="256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2" name="Picture 11" descr="Chart, histogram&#10;&#10;Description automatically generated">
            <a:extLst>
              <a:ext uri="{FF2B5EF4-FFF2-40B4-BE49-F238E27FC236}">
                <a16:creationId xmlns:a16="http://schemas.microsoft.com/office/drawing/2014/main" id="{4B2CA83B-DA51-6DDE-0445-672FAC221336}"/>
              </a:ext>
            </a:extLst>
          </p:cNvPr>
          <p:cNvPicPr>
            <a:picLocks noChangeAspect="1"/>
          </p:cNvPicPr>
          <p:nvPr/>
        </p:nvPicPr>
        <p:blipFill rotWithShape="1">
          <a:blip r:embed="rId4"/>
          <a:srcRect l="53498" t="11346" r="42941" b="71408"/>
          <a:stretch/>
        </p:blipFill>
        <p:spPr>
          <a:xfrm>
            <a:off x="1508437" y="1313323"/>
            <a:ext cx="65081" cy="524270"/>
          </a:xfrm>
          <a:prstGeom prst="rect">
            <a:avLst/>
          </a:prstGeom>
        </p:spPr>
      </p:pic>
      <p:sp>
        <p:nvSpPr>
          <p:cNvPr id="15" name="TextBox 14">
            <a:extLst>
              <a:ext uri="{FF2B5EF4-FFF2-40B4-BE49-F238E27FC236}">
                <a16:creationId xmlns:a16="http://schemas.microsoft.com/office/drawing/2014/main" id="{8E648549-A202-34CE-7DC2-6032BCEC2754}"/>
              </a:ext>
            </a:extLst>
          </p:cNvPr>
          <p:cNvSpPr txBox="1"/>
          <p:nvPr/>
        </p:nvSpPr>
        <p:spPr>
          <a:xfrm>
            <a:off x="1601645" y="3372068"/>
            <a:ext cx="716863" cy="369332"/>
          </a:xfrm>
          <a:prstGeom prst="rect">
            <a:avLst/>
          </a:prstGeom>
          <a:noFill/>
        </p:spPr>
        <p:txBody>
          <a:bodyPr wrap="none" rtlCol="0">
            <a:spAutoFit/>
          </a:bodyPr>
          <a:lstStyle/>
          <a:p>
            <a:r>
              <a:rPr lang="en-US" sz="900" b="1" dirty="0">
                <a:solidFill>
                  <a:srgbClr val="FF0000"/>
                </a:solidFill>
                <a:latin typeface="Times" pitchFamily="2" charset="0"/>
              </a:rPr>
              <a:t>Hydrogen</a:t>
            </a:r>
          </a:p>
          <a:p>
            <a:r>
              <a:rPr lang="en-US" sz="900" b="1" dirty="0">
                <a:solidFill>
                  <a:srgbClr val="011AFF"/>
                </a:solidFill>
                <a:latin typeface="Times" pitchFamily="2" charset="0"/>
              </a:rPr>
              <a:t>Deuterium</a:t>
            </a:r>
          </a:p>
        </p:txBody>
      </p:sp>
      <p:sp>
        <p:nvSpPr>
          <p:cNvPr id="16" name="Rectangle 15">
            <a:extLst>
              <a:ext uri="{FF2B5EF4-FFF2-40B4-BE49-F238E27FC236}">
                <a16:creationId xmlns:a16="http://schemas.microsoft.com/office/drawing/2014/main" id="{FF6EEBE7-9D0E-1C2E-F1E6-B826BC57B0D7}"/>
              </a:ext>
            </a:extLst>
          </p:cNvPr>
          <p:cNvSpPr/>
          <p:nvPr/>
        </p:nvSpPr>
        <p:spPr>
          <a:xfrm>
            <a:off x="4259668" y="2152936"/>
            <a:ext cx="277540" cy="231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Rectangle 16">
            <a:extLst>
              <a:ext uri="{FF2B5EF4-FFF2-40B4-BE49-F238E27FC236}">
                <a16:creationId xmlns:a16="http://schemas.microsoft.com/office/drawing/2014/main" id="{C4ACE3D3-22DB-8EC7-1C90-09AC41290E15}"/>
              </a:ext>
            </a:extLst>
          </p:cNvPr>
          <p:cNvSpPr/>
          <p:nvPr/>
        </p:nvSpPr>
        <p:spPr>
          <a:xfrm>
            <a:off x="6224872" y="2164108"/>
            <a:ext cx="277540" cy="231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Rectangle 17">
            <a:extLst>
              <a:ext uri="{FF2B5EF4-FFF2-40B4-BE49-F238E27FC236}">
                <a16:creationId xmlns:a16="http://schemas.microsoft.com/office/drawing/2014/main" id="{8EAFD855-4572-1000-22F3-9DDE5E43707B}"/>
              </a:ext>
            </a:extLst>
          </p:cNvPr>
          <p:cNvSpPr/>
          <p:nvPr/>
        </p:nvSpPr>
        <p:spPr>
          <a:xfrm>
            <a:off x="7556840" y="2158954"/>
            <a:ext cx="883477" cy="231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Rectangle 18">
            <a:extLst>
              <a:ext uri="{FF2B5EF4-FFF2-40B4-BE49-F238E27FC236}">
                <a16:creationId xmlns:a16="http://schemas.microsoft.com/office/drawing/2014/main" id="{20089A79-CF4C-26B0-4E77-0D343D116993}"/>
              </a:ext>
            </a:extLst>
          </p:cNvPr>
          <p:cNvSpPr/>
          <p:nvPr/>
        </p:nvSpPr>
        <p:spPr>
          <a:xfrm>
            <a:off x="2842296" y="2073635"/>
            <a:ext cx="127439" cy="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TextBox 19">
            <a:extLst>
              <a:ext uri="{FF2B5EF4-FFF2-40B4-BE49-F238E27FC236}">
                <a16:creationId xmlns:a16="http://schemas.microsoft.com/office/drawing/2014/main" id="{B964E4B6-BB00-CFCE-3F47-430973D543AF}"/>
              </a:ext>
            </a:extLst>
          </p:cNvPr>
          <p:cNvSpPr txBox="1"/>
          <p:nvPr/>
        </p:nvSpPr>
        <p:spPr>
          <a:xfrm>
            <a:off x="3883050" y="2104683"/>
            <a:ext cx="716863" cy="369332"/>
          </a:xfrm>
          <a:prstGeom prst="rect">
            <a:avLst/>
          </a:prstGeom>
          <a:noFill/>
        </p:spPr>
        <p:txBody>
          <a:bodyPr wrap="none" rtlCol="0">
            <a:spAutoFit/>
          </a:bodyPr>
          <a:lstStyle/>
          <a:p>
            <a:r>
              <a:rPr lang="en-US" sz="900" b="1" dirty="0">
                <a:solidFill>
                  <a:srgbClr val="FF0000"/>
                </a:solidFill>
                <a:latin typeface="Times" pitchFamily="2" charset="0"/>
              </a:rPr>
              <a:t>Hydrogen</a:t>
            </a:r>
          </a:p>
          <a:p>
            <a:r>
              <a:rPr lang="en-US" sz="900" b="1" dirty="0">
                <a:solidFill>
                  <a:srgbClr val="011AFF"/>
                </a:solidFill>
                <a:latin typeface="Times" pitchFamily="2" charset="0"/>
              </a:rPr>
              <a:t>Deuterium</a:t>
            </a:r>
          </a:p>
        </p:txBody>
      </p:sp>
      <p:sp>
        <p:nvSpPr>
          <p:cNvPr id="21" name="TextBox 20">
            <a:extLst>
              <a:ext uri="{FF2B5EF4-FFF2-40B4-BE49-F238E27FC236}">
                <a16:creationId xmlns:a16="http://schemas.microsoft.com/office/drawing/2014/main" id="{A1BAB42C-952C-4D91-B3AF-9D9080F77579}"/>
              </a:ext>
            </a:extLst>
          </p:cNvPr>
          <p:cNvSpPr txBox="1"/>
          <p:nvPr/>
        </p:nvSpPr>
        <p:spPr>
          <a:xfrm>
            <a:off x="3421233" y="1827684"/>
            <a:ext cx="762581" cy="276999"/>
          </a:xfrm>
          <a:prstGeom prst="rect">
            <a:avLst/>
          </a:prstGeom>
          <a:noFill/>
        </p:spPr>
        <p:txBody>
          <a:bodyPr wrap="none" rtlCol="0">
            <a:spAutoFit/>
          </a:bodyPr>
          <a:lstStyle/>
          <a:p>
            <a:r>
              <a:rPr lang="en-US" sz="1200" b="1" dirty="0">
                <a:latin typeface="Times" pitchFamily="2" charset="0"/>
              </a:rPr>
              <a:t>LFS-t </a:t>
            </a:r>
            <a:r>
              <a:rPr lang="en-US" sz="1200" b="1" dirty="0" err="1">
                <a:latin typeface="Times" pitchFamily="2" charset="0"/>
              </a:rPr>
              <a:t>T</a:t>
            </a:r>
            <a:r>
              <a:rPr lang="en-US" sz="1200" b="1" baseline="-25000" dirty="0" err="1">
                <a:latin typeface="Times" pitchFamily="2" charset="0"/>
              </a:rPr>
              <a:t>e</a:t>
            </a:r>
            <a:endParaRPr lang="en-US" sz="1200" b="1" baseline="-25000" dirty="0">
              <a:latin typeface="Symbol" pitchFamily="2" charset="2"/>
            </a:endParaRPr>
          </a:p>
        </p:txBody>
      </p:sp>
      <p:sp>
        <p:nvSpPr>
          <p:cNvPr id="22" name="TextBox 21">
            <a:extLst>
              <a:ext uri="{FF2B5EF4-FFF2-40B4-BE49-F238E27FC236}">
                <a16:creationId xmlns:a16="http://schemas.microsoft.com/office/drawing/2014/main" id="{EB865228-C006-9418-BACA-D55B902E410D}"/>
              </a:ext>
            </a:extLst>
          </p:cNvPr>
          <p:cNvSpPr txBox="1"/>
          <p:nvPr/>
        </p:nvSpPr>
        <p:spPr>
          <a:xfrm>
            <a:off x="5320143" y="1838247"/>
            <a:ext cx="761747" cy="276999"/>
          </a:xfrm>
          <a:prstGeom prst="rect">
            <a:avLst/>
          </a:prstGeom>
          <a:noFill/>
        </p:spPr>
        <p:txBody>
          <a:bodyPr wrap="none" rtlCol="0">
            <a:spAutoFit/>
          </a:bodyPr>
          <a:lstStyle/>
          <a:p>
            <a:r>
              <a:rPr lang="en-US" sz="1200" b="1" dirty="0">
                <a:latin typeface="Times" pitchFamily="2" charset="0"/>
              </a:rPr>
              <a:t>LFS-t n</a:t>
            </a:r>
            <a:r>
              <a:rPr lang="en-US" sz="1200" b="1" baseline="-25000" dirty="0">
                <a:latin typeface="Times" pitchFamily="2" charset="0"/>
              </a:rPr>
              <a:t>e</a:t>
            </a:r>
            <a:endParaRPr lang="en-US" sz="1200" b="1" baseline="-25000" dirty="0">
              <a:latin typeface="Symbol" pitchFamily="2" charset="2"/>
            </a:endParaRPr>
          </a:p>
        </p:txBody>
      </p:sp>
      <p:sp>
        <p:nvSpPr>
          <p:cNvPr id="23" name="TextBox 22">
            <a:extLst>
              <a:ext uri="{FF2B5EF4-FFF2-40B4-BE49-F238E27FC236}">
                <a16:creationId xmlns:a16="http://schemas.microsoft.com/office/drawing/2014/main" id="{7CC3E01E-F276-1224-3EB7-6396C70FFF63}"/>
              </a:ext>
            </a:extLst>
          </p:cNvPr>
          <p:cNvSpPr txBox="1"/>
          <p:nvPr/>
        </p:nvSpPr>
        <p:spPr>
          <a:xfrm>
            <a:off x="7238235" y="1819720"/>
            <a:ext cx="809837" cy="276999"/>
          </a:xfrm>
          <a:prstGeom prst="rect">
            <a:avLst/>
          </a:prstGeom>
          <a:noFill/>
        </p:spPr>
        <p:txBody>
          <a:bodyPr wrap="none" rtlCol="0">
            <a:spAutoFit/>
          </a:bodyPr>
          <a:lstStyle/>
          <a:p>
            <a:r>
              <a:rPr lang="en-US" sz="1200" b="1" dirty="0">
                <a:latin typeface="Times" pitchFamily="2" charset="0"/>
              </a:rPr>
              <a:t>LFS-t </a:t>
            </a:r>
            <a:r>
              <a:rPr lang="en-US" sz="1200" b="1" dirty="0" err="1">
                <a:latin typeface="Times" pitchFamily="2" charset="0"/>
              </a:rPr>
              <a:t>J</a:t>
            </a:r>
            <a:r>
              <a:rPr lang="en-US" sz="1200" b="1" baseline="-25000" dirty="0" err="1">
                <a:latin typeface="Times" pitchFamily="2" charset="0"/>
              </a:rPr>
              <a:t>sat</a:t>
            </a:r>
            <a:endParaRPr lang="en-US" sz="1200" b="1" baseline="-25000" dirty="0">
              <a:latin typeface="Symbol" pitchFamily="2" charset="2"/>
            </a:endParaRPr>
          </a:p>
        </p:txBody>
      </p:sp>
      <p:sp>
        <p:nvSpPr>
          <p:cNvPr id="24" name="TextBox 23">
            <a:extLst>
              <a:ext uri="{FF2B5EF4-FFF2-40B4-BE49-F238E27FC236}">
                <a16:creationId xmlns:a16="http://schemas.microsoft.com/office/drawing/2014/main" id="{9F0960CE-585E-BA05-61D7-0F94132F2379}"/>
              </a:ext>
            </a:extLst>
          </p:cNvPr>
          <p:cNvSpPr txBox="1"/>
          <p:nvPr/>
        </p:nvSpPr>
        <p:spPr>
          <a:xfrm>
            <a:off x="1466149" y="1277584"/>
            <a:ext cx="846707" cy="253916"/>
          </a:xfrm>
          <a:prstGeom prst="rect">
            <a:avLst/>
          </a:prstGeom>
          <a:noFill/>
        </p:spPr>
        <p:txBody>
          <a:bodyPr wrap="none" rtlCol="0">
            <a:spAutoFit/>
          </a:bodyPr>
          <a:lstStyle/>
          <a:p>
            <a:pPr algn="r"/>
            <a:r>
              <a:rPr lang="en-US" sz="1050" b="1" dirty="0">
                <a:latin typeface="Times" pitchFamily="2" charset="0"/>
              </a:rPr>
              <a:t>LFS-</a:t>
            </a:r>
            <a:r>
              <a:rPr lang="en-US" sz="1050" b="1" dirty="0" err="1">
                <a:latin typeface="Times" pitchFamily="2" charset="0"/>
              </a:rPr>
              <a:t>mp</a:t>
            </a:r>
            <a:r>
              <a:rPr lang="en-US" sz="1050" b="1" dirty="0">
                <a:latin typeface="Times" pitchFamily="2" charset="0"/>
              </a:rPr>
              <a:t> </a:t>
            </a:r>
            <a:r>
              <a:rPr lang="en-US" sz="1050" b="1" dirty="0" err="1">
                <a:latin typeface="Times" pitchFamily="2" charset="0"/>
              </a:rPr>
              <a:t>T</a:t>
            </a:r>
            <a:r>
              <a:rPr lang="en-US" sz="1050" b="1" baseline="-25000" dirty="0" err="1">
                <a:latin typeface="Times" pitchFamily="2" charset="0"/>
              </a:rPr>
              <a:t>e</a:t>
            </a:r>
            <a:endParaRPr lang="en-US" sz="1050" b="1" baseline="-25000" dirty="0">
              <a:latin typeface="Symbol" pitchFamily="2" charset="2"/>
            </a:endParaRPr>
          </a:p>
        </p:txBody>
      </p:sp>
      <p:sp>
        <p:nvSpPr>
          <p:cNvPr id="25" name="TextBox 24">
            <a:extLst>
              <a:ext uri="{FF2B5EF4-FFF2-40B4-BE49-F238E27FC236}">
                <a16:creationId xmlns:a16="http://schemas.microsoft.com/office/drawing/2014/main" id="{2D255E0E-E681-6B12-BCF5-AB51241F7792}"/>
              </a:ext>
            </a:extLst>
          </p:cNvPr>
          <p:cNvSpPr txBox="1"/>
          <p:nvPr/>
        </p:nvSpPr>
        <p:spPr>
          <a:xfrm>
            <a:off x="1469007" y="2671531"/>
            <a:ext cx="832280" cy="253916"/>
          </a:xfrm>
          <a:prstGeom prst="rect">
            <a:avLst/>
          </a:prstGeom>
          <a:noFill/>
        </p:spPr>
        <p:txBody>
          <a:bodyPr wrap="none" rtlCol="0">
            <a:spAutoFit/>
          </a:bodyPr>
          <a:lstStyle/>
          <a:p>
            <a:pPr algn="r"/>
            <a:r>
              <a:rPr lang="en-US" sz="1050" b="1" dirty="0">
                <a:latin typeface="Times" pitchFamily="2" charset="0"/>
              </a:rPr>
              <a:t>LFS-</a:t>
            </a:r>
            <a:r>
              <a:rPr lang="en-US" sz="1050" b="1" dirty="0" err="1">
                <a:latin typeface="Times" pitchFamily="2" charset="0"/>
              </a:rPr>
              <a:t>mp</a:t>
            </a:r>
            <a:r>
              <a:rPr lang="en-US" sz="1050" b="1" dirty="0">
                <a:latin typeface="Times" pitchFamily="2" charset="0"/>
              </a:rPr>
              <a:t> n</a:t>
            </a:r>
            <a:r>
              <a:rPr lang="en-US" sz="1050" b="1" baseline="-25000" dirty="0">
                <a:latin typeface="Times" pitchFamily="2" charset="0"/>
              </a:rPr>
              <a:t>e</a:t>
            </a:r>
            <a:endParaRPr lang="en-US" sz="1050" b="1" baseline="-25000" dirty="0">
              <a:latin typeface="Symbol" pitchFamily="2" charset="2"/>
            </a:endParaRPr>
          </a:p>
        </p:txBody>
      </p:sp>
      <p:sp>
        <p:nvSpPr>
          <p:cNvPr id="26" name="TextBox 25">
            <a:extLst>
              <a:ext uri="{FF2B5EF4-FFF2-40B4-BE49-F238E27FC236}">
                <a16:creationId xmlns:a16="http://schemas.microsoft.com/office/drawing/2014/main" id="{5394BC43-2B3B-9073-70C0-317899AD7E54}"/>
              </a:ext>
            </a:extLst>
          </p:cNvPr>
          <p:cNvSpPr txBox="1"/>
          <p:nvPr/>
        </p:nvSpPr>
        <p:spPr>
          <a:xfrm>
            <a:off x="2410133" y="3811944"/>
            <a:ext cx="1242648" cy="553998"/>
          </a:xfrm>
          <a:prstGeom prst="rect">
            <a:avLst/>
          </a:prstGeom>
          <a:noFill/>
        </p:spPr>
        <p:txBody>
          <a:bodyPr wrap="none" rtlCol="0">
            <a:spAutoFit/>
          </a:bodyPr>
          <a:lstStyle/>
          <a:p>
            <a:r>
              <a:rPr lang="en-US" sz="750" dirty="0">
                <a:latin typeface="Times" pitchFamily="2" charset="0"/>
              </a:rPr>
              <a:t>Weaker radial </a:t>
            </a:r>
            <a:r>
              <a:rPr lang="en-US" sz="750" dirty="0" err="1">
                <a:latin typeface="Times" pitchFamily="2" charset="0"/>
              </a:rPr>
              <a:t>T</a:t>
            </a:r>
            <a:r>
              <a:rPr lang="en-US" sz="750" baseline="-25000" dirty="0" err="1">
                <a:latin typeface="Times" pitchFamily="2" charset="0"/>
              </a:rPr>
              <a:t>e</a:t>
            </a:r>
            <a:r>
              <a:rPr lang="en-US" sz="750" dirty="0">
                <a:latin typeface="Times" pitchFamily="2" charset="0"/>
              </a:rPr>
              <a:t>-gradient </a:t>
            </a:r>
          </a:p>
          <a:p>
            <a:r>
              <a:rPr lang="en-US" sz="750" dirty="0">
                <a:latin typeface="Times" pitchFamily="2" charset="0"/>
              </a:rPr>
              <a:t>results in x2 higher </a:t>
            </a:r>
            <a:r>
              <a:rPr lang="en-US" sz="750" dirty="0" err="1">
                <a:latin typeface="Times" pitchFamily="2" charset="0"/>
              </a:rPr>
              <a:t>T</a:t>
            </a:r>
            <a:r>
              <a:rPr lang="en-US" sz="750" baseline="-25000" dirty="0" err="1">
                <a:latin typeface="Times" pitchFamily="2" charset="0"/>
              </a:rPr>
              <a:t>e</a:t>
            </a:r>
            <a:r>
              <a:rPr lang="en-US" sz="750" dirty="0">
                <a:latin typeface="Times" pitchFamily="2" charset="0"/>
              </a:rPr>
              <a:t> in </a:t>
            </a:r>
          </a:p>
          <a:p>
            <a:r>
              <a:rPr lang="en-US" sz="750" dirty="0">
                <a:latin typeface="Times" pitchFamily="2" charset="0"/>
              </a:rPr>
              <a:t>UEDGE-CRUMPET </a:t>
            </a:r>
          </a:p>
          <a:p>
            <a:r>
              <a:rPr lang="en-US" sz="750" dirty="0">
                <a:latin typeface="Times" pitchFamily="2" charset="0"/>
              </a:rPr>
              <a:t>compared to measurements</a:t>
            </a:r>
          </a:p>
        </p:txBody>
      </p:sp>
      <p:sp>
        <p:nvSpPr>
          <p:cNvPr id="27" name="TextBox 26">
            <a:extLst>
              <a:ext uri="{FF2B5EF4-FFF2-40B4-BE49-F238E27FC236}">
                <a16:creationId xmlns:a16="http://schemas.microsoft.com/office/drawing/2014/main" id="{3D7D1D1A-76F1-76C3-B9FA-8C253EBAE91D}"/>
              </a:ext>
            </a:extLst>
          </p:cNvPr>
          <p:cNvSpPr txBox="1"/>
          <p:nvPr/>
        </p:nvSpPr>
        <p:spPr>
          <a:xfrm>
            <a:off x="5812982" y="2588299"/>
            <a:ext cx="872355" cy="669414"/>
          </a:xfrm>
          <a:prstGeom prst="rect">
            <a:avLst/>
          </a:prstGeom>
          <a:noFill/>
        </p:spPr>
        <p:txBody>
          <a:bodyPr wrap="none" rtlCol="0">
            <a:spAutoFit/>
          </a:bodyPr>
          <a:lstStyle/>
          <a:p>
            <a:r>
              <a:rPr lang="en-US" sz="750" dirty="0">
                <a:latin typeface="Times" pitchFamily="2" charset="0"/>
              </a:rPr>
              <a:t>Strong gradients </a:t>
            </a:r>
          </a:p>
          <a:p>
            <a:r>
              <a:rPr lang="en-US" sz="750" dirty="0">
                <a:latin typeface="Times" pitchFamily="2" charset="0"/>
              </a:rPr>
              <a:t>at separatrix not </a:t>
            </a:r>
          </a:p>
          <a:p>
            <a:r>
              <a:rPr lang="en-US" sz="750" dirty="0">
                <a:latin typeface="Times" pitchFamily="2" charset="0"/>
              </a:rPr>
              <a:t>supported by </a:t>
            </a:r>
          </a:p>
          <a:p>
            <a:r>
              <a:rPr lang="en-US" sz="750" dirty="0">
                <a:latin typeface="Times" pitchFamily="2" charset="0"/>
              </a:rPr>
              <a:t>anomalous radial </a:t>
            </a:r>
          </a:p>
          <a:p>
            <a:r>
              <a:rPr lang="en-US" sz="750" dirty="0">
                <a:latin typeface="Times" pitchFamily="2" charset="0"/>
              </a:rPr>
              <a:t>diffusion model?</a:t>
            </a:r>
          </a:p>
        </p:txBody>
      </p:sp>
      <p:sp>
        <p:nvSpPr>
          <p:cNvPr id="28" name="TextBox 27">
            <a:extLst>
              <a:ext uri="{FF2B5EF4-FFF2-40B4-BE49-F238E27FC236}">
                <a16:creationId xmlns:a16="http://schemas.microsoft.com/office/drawing/2014/main" id="{498B64DE-F56E-E843-0B08-CF6FAFBD59CC}"/>
              </a:ext>
            </a:extLst>
          </p:cNvPr>
          <p:cNvSpPr txBox="1"/>
          <p:nvPr/>
        </p:nvSpPr>
        <p:spPr>
          <a:xfrm>
            <a:off x="7466462" y="2170407"/>
            <a:ext cx="1090363" cy="438582"/>
          </a:xfrm>
          <a:prstGeom prst="rect">
            <a:avLst/>
          </a:prstGeom>
          <a:noFill/>
        </p:spPr>
        <p:txBody>
          <a:bodyPr wrap="none" rtlCol="0">
            <a:spAutoFit/>
          </a:bodyPr>
          <a:lstStyle/>
          <a:p>
            <a:r>
              <a:rPr lang="en-US" sz="750" dirty="0">
                <a:latin typeface="Times" pitchFamily="2" charset="0"/>
              </a:rPr>
              <a:t>Under-estimation of n</a:t>
            </a:r>
            <a:r>
              <a:rPr lang="en-US" sz="750" baseline="-25000" dirty="0">
                <a:latin typeface="Times" pitchFamily="2" charset="0"/>
              </a:rPr>
              <a:t>e</a:t>
            </a:r>
            <a:r>
              <a:rPr lang="en-US" sz="750" dirty="0">
                <a:latin typeface="Times" pitchFamily="2" charset="0"/>
              </a:rPr>
              <a:t> </a:t>
            </a:r>
          </a:p>
          <a:p>
            <a:r>
              <a:rPr lang="en-US" sz="750" dirty="0">
                <a:latin typeface="Times" pitchFamily="2" charset="0"/>
              </a:rPr>
              <a:t>yields a corresponding </a:t>
            </a:r>
          </a:p>
          <a:p>
            <a:r>
              <a:rPr lang="en-US" sz="750" dirty="0">
                <a:latin typeface="Times" pitchFamily="2" charset="0"/>
              </a:rPr>
              <a:t>under-estimation of </a:t>
            </a:r>
            <a:r>
              <a:rPr lang="en-US" sz="750" dirty="0" err="1">
                <a:latin typeface="Times" pitchFamily="2" charset="0"/>
              </a:rPr>
              <a:t>J</a:t>
            </a:r>
            <a:r>
              <a:rPr lang="en-US" sz="750" baseline="-25000" dirty="0" err="1">
                <a:latin typeface="Times" pitchFamily="2" charset="0"/>
              </a:rPr>
              <a:t>sat</a:t>
            </a:r>
            <a:endParaRPr lang="en-US" sz="750" baseline="-25000" dirty="0">
              <a:latin typeface="Times" pitchFamily="2" charset="0"/>
            </a:endParaRPr>
          </a:p>
        </p:txBody>
      </p:sp>
      <p:cxnSp>
        <p:nvCxnSpPr>
          <p:cNvPr id="30" name="Straight Arrow Connector 29">
            <a:extLst>
              <a:ext uri="{FF2B5EF4-FFF2-40B4-BE49-F238E27FC236}">
                <a16:creationId xmlns:a16="http://schemas.microsoft.com/office/drawing/2014/main" id="{FE31C6E9-C377-7547-F93B-8E8980682D0C}"/>
              </a:ext>
            </a:extLst>
          </p:cNvPr>
          <p:cNvCxnSpPr>
            <a:cxnSpLocks/>
          </p:cNvCxnSpPr>
          <p:nvPr/>
        </p:nvCxnSpPr>
        <p:spPr>
          <a:xfrm flipH="1" flipV="1">
            <a:off x="5789386" y="2612619"/>
            <a:ext cx="69316" cy="2988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C608C2C-0749-E50E-CCFC-0363D65BC84B}"/>
              </a:ext>
            </a:extLst>
          </p:cNvPr>
          <p:cNvCxnSpPr>
            <a:cxnSpLocks/>
          </p:cNvCxnSpPr>
          <p:nvPr/>
        </p:nvCxnSpPr>
        <p:spPr>
          <a:xfrm flipH="1">
            <a:off x="7461305" y="2543838"/>
            <a:ext cx="232964" cy="2002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497B15D-7F41-993C-F786-9D3011521457}"/>
              </a:ext>
            </a:extLst>
          </p:cNvPr>
          <p:cNvCxnSpPr>
            <a:cxnSpLocks/>
          </p:cNvCxnSpPr>
          <p:nvPr/>
        </p:nvCxnSpPr>
        <p:spPr>
          <a:xfrm flipV="1">
            <a:off x="3138135" y="3257713"/>
            <a:ext cx="170143" cy="5519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Slide Number Placeholder 38">
            <a:extLst>
              <a:ext uri="{FF2B5EF4-FFF2-40B4-BE49-F238E27FC236}">
                <a16:creationId xmlns:a16="http://schemas.microsoft.com/office/drawing/2014/main" id="{C4ED4226-A271-55EA-CED4-14FCF264154D}"/>
              </a:ext>
            </a:extLst>
          </p:cNvPr>
          <p:cNvSpPr>
            <a:spLocks noGrp="1"/>
          </p:cNvSpPr>
          <p:nvPr>
            <p:ph type="sldNum" sz="quarter" idx="12"/>
          </p:nvPr>
        </p:nvSpPr>
        <p:spPr/>
        <p:txBody>
          <a:bodyPr/>
          <a:lstStyle/>
          <a:p>
            <a:fld id="{74010867-B5C0-1145-828E-1CAF3A062682}" type="slidenum">
              <a:rPr lang="en-US" smtClean="0"/>
              <a:t>4</a:t>
            </a:fld>
            <a:endParaRPr lang="en-US"/>
          </a:p>
        </p:txBody>
      </p:sp>
      <p:sp>
        <p:nvSpPr>
          <p:cNvPr id="34" name="Date Placeholder 13">
            <a:extLst>
              <a:ext uri="{FF2B5EF4-FFF2-40B4-BE49-F238E27FC236}">
                <a16:creationId xmlns:a16="http://schemas.microsoft.com/office/drawing/2014/main" id="{1A6AC176-4BB7-0757-B552-C99FD27BA58A}"/>
              </a:ext>
            </a:extLst>
          </p:cNvPr>
          <p:cNvSpPr>
            <a:spLocks noGrp="1"/>
          </p:cNvSpPr>
          <p:nvPr>
            <p:ph type="dt" sz="half" idx="10"/>
          </p:nvPr>
        </p:nvSpPr>
        <p:spPr>
          <a:xfrm>
            <a:off x="3430800" y="4706100"/>
            <a:ext cx="1544400" cy="94500"/>
          </a:xfrm>
        </p:spPr>
        <p:txBody>
          <a:bodyPr/>
          <a:lstStyle/>
          <a:p>
            <a:r>
              <a:rPr lang="fi-FI" dirty="0"/>
              <a:t>7/6/22</a:t>
            </a:r>
            <a:endParaRPr lang="en-US" dirty="0"/>
          </a:p>
        </p:txBody>
      </p:sp>
      <p:sp>
        <p:nvSpPr>
          <p:cNvPr id="36" name="Footer Placeholder 14">
            <a:extLst>
              <a:ext uri="{FF2B5EF4-FFF2-40B4-BE49-F238E27FC236}">
                <a16:creationId xmlns:a16="http://schemas.microsoft.com/office/drawing/2014/main" id="{BCECB1FD-4403-E9C9-3C00-F47C2BA7D582}"/>
              </a:ext>
            </a:extLst>
          </p:cNvPr>
          <p:cNvSpPr>
            <a:spLocks noGrp="1"/>
          </p:cNvSpPr>
          <p:nvPr>
            <p:ph type="ftr" sz="quarter" idx="11"/>
          </p:nvPr>
        </p:nvSpPr>
        <p:spPr>
          <a:xfrm>
            <a:off x="3430800" y="4608900"/>
            <a:ext cx="1544400" cy="94500"/>
          </a:xfrm>
        </p:spPr>
        <p:txBody>
          <a:bodyPr/>
          <a:lstStyle/>
          <a:p>
            <a:r>
              <a:rPr lang="en-US" dirty="0"/>
              <a:t>TSVV5 meeting</a:t>
            </a:r>
          </a:p>
        </p:txBody>
      </p:sp>
    </p:spTree>
    <p:extLst>
      <p:ext uri="{BB962C8B-B14F-4D97-AF65-F5344CB8AC3E}">
        <p14:creationId xmlns:p14="http://schemas.microsoft.com/office/powerpoint/2010/main" val="1455532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histogram&#10;&#10;Description automatically generated">
            <a:extLst>
              <a:ext uri="{FF2B5EF4-FFF2-40B4-BE49-F238E27FC236}">
                <a16:creationId xmlns:a16="http://schemas.microsoft.com/office/drawing/2014/main" id="{26F76DA0-6397-5F05-F52C-1F6435FD9491}"/>
              </a:ext>
            </a:extLst>
          </p:cNvPr>
          <p:cNvPicPr>
            <a:picLocks noChangeAspect="1"/>
          </p:cNvPicPr>
          <p:nvPr/>
        </p:nvPicPr>
        <p:blipFill>
          <a:blip r:embed="rId2"/>
          <a:stretch>
            <a:fillRect/>
          </a:stretch>
        </p:blipFill>
        <p:spPr>
          <a:xfrm>
            <a:off x="6325096" y="1506071"/>
            <a:ext cx="2603950" cy="2741908"/>
          </a:xfrm>
          <a:prstGeom prst="rect">
            <a:avLst/>
          </a:prstGeom>
        </p:spPr>
      </p:pic>
      <p:sp>
        <p:nvSpPr>
          <p:cNvPr id="2" name="Title 1">
            <a:extLst>
              <a:ext uri="{FF2B5EF4-FFF2-40B4-BE49-F238E27FC236}">
                <a16:creationId xmlns:a16="http://schemas.microsoft.com/office/drawing/2014/main" id="{C521344B-9905-20C9-82A2-9E25DE0E3253}"/>
              </a:ext>
            </a:extLst>
          </p:cNvPr>
          <p:cNvSpPr>
            <a:spLocks noGrp="1"/>
          </p:cNvSpPr>
          <p:nvPr>
            <p:ph type="title"/>
          </p:nvPr>
        </p:nvSpPr>
        <p:spPr/>
        <p:txBody>
          <a:bodyPr>
            <a:normAutofit/>
          </a:bodyPr>
          <a:lstStyle/>
          <a:p>
            <a:r>
              <a:rPr lang="en-US" dirty="0"/>
              <a:t>Lyman-</a:t>
            </a:r>
            <a:r>
              <a:rPr lang="en-US" dirty="0">
                <a:latin typeface="Symbol" pitchFamily="2" charset="2"/>
              </a:rPr>
              <a:t>a</a:t>
            </a:r>
            <a:r>
              <a:rPr lang="en-US" dirty="0"/>
              <a:t> line intensity agreement with high-recycling LFS target: negligible </a:t>
            </a:r>
            <a:r>
              <a:rPr lang="en-US" dirty="0" err="1"/>
              <a:t>isotopologue</a:t>
            </a:r>
            <a:r>
              <a:rPr lang="en-US" dirty="0"/>
              <a:t> effect</a:t>
            </a:r>
          </a:p>
        </p:txBody>
      </p:sp>
      <p:sp>
        <p:nvSpPr>
          <p:cNvPr id="3" name="Content Placeholder 2">
            <a:extLst>
              <a:ext uri="{FF2B5EF4-FFF2-40B4-BE49-F238E27FC236}">
                <a16:creationId xmlns:a16="http://schemas.microsoft.com/office/drawing/2014/main" id="{07F45A30-FAAD-8654-CE94-A588C10DCF7D}"/>
              </a:ext>
            </a:extLst>
          </p:cNvPr>
          <p:cNvSpPr>
            <a:spLocks noGrp="1"/>
          </p:cNvSpPr>
          <p:nvPr>
            <p:ph idx="1"/>
          </p:nvPr>
        </p:nvSpPr>
        <p:spPr>
          <a:xfrm>
            <a:off x="572400" y="1187999"/>
            <a:ext cx="5819256" cy="3040161"/>
          </a:xfrm>
        </p:spPr>
        <p:txBody>
          <a:bodyPr>
            <a:normAutofit/>
          </a:bodyPr>
          <a:lstStyle/>
          <a:p>
            <a:r>
              <a:rPr lang="en-US" dirty="0"/>
              <a:t>Results post-processed with CRUMPET and synthetic spectroscopy module for atomic, molecular, and molecularly-induced radiation</a:t>
            </a:r>
          </a:p>
        </p:txBody>
      </p:sp>
      <p:sp>
        <p:nvSpPr>
          <p:cNvPr id="4" name="Text Placeholder 3">
            <a:extLst>
              <a:ext uri="{FF2B5EF4-FFF2-40B4-BE49-F238E27FC236}">
                <a16:creationId xmlns:a16="http://schemas.microsoft.com/office/drawing/2014/main" id="{19E2058F-B135-E18F-7E80-97541D371CC7}"/>
              </a:ext>
            </a:extLst>
          </p:cNvPr>
          <p:cNvSpPr>
            <a:spLocks noGrp="1"/>
          </p:cNvSpPr>
          <p:nvPr>
            <p:ph type="body" sz="quarter" idx="13"/>
          </p:nvPr>
        </p:nvSpPr>
        <p:spPr/>
        <p:txBody>
          <a:bodyPr/>
          <a:lstStyle/>
          <a:p>
            <a:endParaRPr lang="en-US" dirty="0"/>
          </a:p>
        </p:txBody>
      </p:sp>
      <p:sp>
        <p:nvSpPr>
          <p:cNvPr id="5" name="Text Placeholder 4">
            <a:extLst>
              <a:ext uri="{FF2B5EF4-FFF2-40B4-BE49-F238E27FC236}">
                <a16:creationId xmlns:a16="http://schemas.microsoft.com/office/drawing/2014/main" id="{FAA53CC1-9D69-1860-9E2F-8A957529A4A4}"/>
              </a:ext>
            </a:extLst>
          </p:cNvPr>
          <p:cNvSpPr>
            <a:spLocks noGrp="1"/>
          </p:cNvSpPr>
          <p:nvPr>
            <p:ph type="body" sz="quarter" idx="14"/>
          </p:nvPr>
        </p:nvSpPr>
        <p:spPr/>
        <p:txBody>
          <a:bodyPr/>
          <a:lstStyle/>
          <a:p>
            <a:endParaRPr lang="en-US"/>
          </a:p>
        </p:txBody>
      </p:sp>
      <p:sp>
        <p:nvSpPr>
          <p:cNvPr id="20" name="TextBox 19">
            <a:extLst>
              <a:ext uri="{FF2B5EF4-FFF2-40B4-BE49-F238E27FC236}">
                <a16:creationId xmlns:a16="http://schemas.microsoft.com/office/drawing/2014/main" id="{BECE74C3-28E4-C856-EE5B-C39874FDAADB}"/>
              </a:ext>
            </a:extLst>
          </p:cNvPr>
          <p:cNvSpPr txBox="1"/>
          <p:nvPr/>
        </p:nvSpPr>
        <p:spPr>
          <a:xfrm>
            <a:off x="6983012" y="1349466"/>
            <a:ext cx="1452642" cy="248209"/>
          </a:xfrm>
          <a:prstGeom prst="rect">
            <a:avLst/>
          </a:prstGeom>
          <a:noFill/>
        </p:spPr>
        <p:txBody>
          <a:bodyPr wrap="none" rtlCol="0">
            <a:spAutoFit/>
          </a:bodyPr>
          <a:lstStyle/>
          <a:p>
            <a:r>
              <a:rPr lang="en-US" sz="1013" b="1" dirty="0">
                <a:latin typeface="Times" pitchFamily="2" charset="0"/>
              </a:rPr>
              <a:t>Lyman-</a:t>
            </a:r>
            <a:r>
              <a:rPr lang="en-US" sz="1013" b="1" dirty="0">
                <a:latin typeface="Symbol" pitchFamily="2" charset="2"/>
              </a:rPr>
              <a:t>a </a:t>
            </a:r>
            <a:r>
              <a:rPr lang="en-US" sz="1013" b="1" dirty="0">
                <a:latin typeface="Times" pitchFamily="2" charset="0"/>
              </a:rPr>
              <a:t>(</a:t>
            </a:r>
            <a:r>
              <a:rPr lang="en-US" sz="1013" b="1" dirty="0" err="1">
                <a:latin typeface="Times" pitchFamily="2" charset="0"/>
              </a:rPr>
              <a:t>DivSPRED</a:t>
            </a:r>
            <a:r>
              <a:rPr lang="en-US" sz="1013" b="1" dirty="0">
                <a:latin typeface="Times" pitchFamily="2" charset="0"/>
              </a:rPr>
              <a:t>)</a:t>
            </a:r>
          </a:p>
        </p:txBody>
      </p:sp>
      <p:sp>
        <p:nvSpPr>
          <p:cNvPr id="21" name="TextBox 20">
            <a:extLst>
              <a:ext uri="{FF2B5EF4-FFF2-40B4-BE49-F238E27FC236}">
                <a16:creationId xmlns:a16="http://schemas.microsoft.com/office/drawing/2014/main" id="{E73710FC-105B-149A-F137-E405AC357765}"/>
              </a:ext>
            </a:extLst>
          </p:cNvPr>
          <p:cNvSpPr txBox="1"/>
          <p:nvPr/>
        </p:nvSpPr>
        <p:spPr>
          <a:xfrm>
            <a:off x="4360502" y="3730365"/>
            <a:ext cx="1503938" cy="438582"/>
          </a:xfrm>
          <a:prstGeom prst="rect">
            <a:avLst/>
          </a:prstGeom>
          <a:noFill/>
        </p:spPr>
        <p:txBody>
          <a:bodyPr wrap="none" rtlCol="0">
            <a:spAutoFit/>
          </a:bodyPr>
          <a:lstStyle/>
          <a:p>
            <a:pPr algn="r"/>
            <a:r>
              <a:rPr lang="en-US" sz="1125" b="1" dirty="0">
                <a:latin typeface="Times" pitchFamily="2" charset="0"/>
              </a:rPr>
              <a:t>Synthetic </a:t>
            </a:r>
          </a:p>
          <a:p>
            <a:pPr algn="r"/>
            <a:r>
              <a:rPr lang="en-US" sz="1125" b="1" dirty="0">
                <a:latin typeface="Times" pitchFamily="2" charset="0"/>
              </a:rPr>
              <a:t>spectrometer systems</a:t>
            </a:r>
            <a:endParaRPr lang="en-US" sz="1125" b="1" dirty="0">
              <a:latin typeface="Symbol" pitchFamily="2" charset="2"/>
            </a:endParaRPr>
          </a:p>
        </p:txBody>
      </p:sp>
      <p:pic>
        <p:nvPicPr>
          <p:cNvPr id="16" name="Picture 15" descr="A close-up of a flag&#10;&#10;Description automatically generated with low confidence">
            <a:extLst>
              <a:ext uri="{FF2B5EF4-FFF2-40B4-BE49-F238E27FC236}">
                <a16:creationId xmlns:a16="http://schemas.microsoft.com/office/drawing/2014/main" id="{75BFA731-B897-7842-3C14-54A50B52B6F8}"/>
              </a:ext>
            </a:extLst>
          </p:cNvPr>
          <p:cNvPicPr>
            <a:picLocks noChangeAspect="1"/>
          </p:cNvPicPr>
          <p:nvPr/>
        </p:nvPicPr>
        <p:blipFill>
          <a:blip r:embed="rId3"/>
          <a:stretch>
            <a:fillRect/>
          </a:stretch>
        </p:blipFill>
        <p:spPr>
          <a:xfrm>
            <a:off x="3627083" y="2077878"/>
            <a:ext cx="2514600" cy="2123440"/>
          </a:xfrm>
          <a:prstGeom prst="rect">
            <a:avLst/>
          </a:prstGeom>
        </p:spPr>
      </p:pic>
      <p:sp>
        <p:nvSpPr>
          <p:cNvPr id="22" name="TextBox 21">
            <a:extLst>
              <a:ext uri="{FF2B5EF4-FFF2-40B4-BE49-F238E27FC236}">
                <a16:creationId xmlns:a16="http://schemas.microsoft.com/office/drawing/2014/main" id="{23317E67-A6A1-69DD-9DB0-51A5C43AECA6}"/>
              </a:ext>
            </a:extLst>
          </p:cNvPr>
          <p:cNvSpPr txBox="1"/>
          <p:nvPr/>
        </p:nvSpPr>
        <p:spPr>
          <a:xfrm>
            <a:off x="4089582" y="1857594"/>
            <a:ext cx="917837" cy="276999"/>
          </a:xfrm>
          <a:prstGeom prst="rect">
            <a:avLst/>
          </a:prstGeom>
          <a:noFill/>
          <a:ln>
            <a:noFill/>
          </a:ln>
        </p:spPr>
        <p:txBody>
          <a:bodyPr wrap="square" rtlCol="0">
            <a:spAutoFit/>
          </a:bodyPr>
          <a:lstStyle/>
          <a:p>
            <a:r>
              <a:rPr lang="en-US" sz="1200" b="1" dirty="0" err="1">
                <a:solidFill>
                  <a:srgbClr val="011AFF"/>
                </a:solidFill>
                <a:latin typeface="Times" pitchFamily="2" charset="0"/>
              </a:rPr>
              <a:t>DivSPRED</a:t>
            </a:r>
            <a:endParaRPr lang="en-US" sz="1200" b="1" dirty="0">
              <a:solidFill>
                <a:srgbClr val="FF0000"/>
              </a:solidFill>
              <a:latin typeface="Times" pitchFamily="2" charset="0"/>
            </a:endParaRPr>
          </a:p>
        </p:txBody>
      </p:sp>
      <p:sp>
        <p:nvSpPr>
          <p:cNvPr id="13" name="TextBox 12">
            <a:extLst>
              <a:ext uri="{FF2B5EF4-FFF2-40B4-BE49-F238E27FC236}">
                <a16:creationId xmlns:a16="http://schemas.microsoft.com/office/drawing/2014/main" id="{59561AFE-7BFE-003E-6DC0-B6586837B197}"/>
              </a:ext>
            </a:extLst>
          </p:cNvPr>
          <p:cNvSpPr txBox="1"/>
          <p:nvPr/>
        </p:nvSpPr>
        <p:spPr>
          <a:xfrm>
            <a:off x="5112471" y="2041554"/>
            <a:ext cx="585016" cy="276999"/>
          </a:xfrm>
          <a:prstGeom prst="rect">
            <a:avLst/>
          </a:prstGeom>
          <a:noFill/>
          <a:ln>
            <a:noFill/>
          </a:ln>
        </p:spPr>
        <p:txBody>
          <a:bodyPr wrap="square" rtlCol="0">
            <a:spAutoFit/>
          </a:bodyPr>
          <a:lstStyle/>
          <a:p>
            <a:r>
              <a:rPr lang="en-US" sz="1200" b="1" dirty="0">
                <a:solidFill>
                  <a:srgbClr val="FF0000"/>
                </a:solidFill>
                <a:latin typeface="Times" pitchFamily="2" charset="0"/>
              </a:rPr>
              <a:t>MDS</a:t>
            </a:r>
          </a:p>
        </p:txBody>
      </p:sp>
      <p:sp>
        <p:nvSpPr>
          <p:cNvPr id="10" name="Rectangle 9">
            <a:extLst>
              <a:ext uri="{FF2B5EF4-FFF2-40B4-BE49-F238E27FC236}">
                <a16:creationId xmlns:a16="http://schemas.microsoft.com/office/drawing/2014/main" id="{E55032F9-43B8-46F4-C1C0-4D1D25102587}"/>
              </a:ext>
            </a:extLst>
          </p:cNvPr>
          <p:cNvSpPr/>
          <p:nvPr/>
        </p:nvSpPr>
        <p:spPr>
          <a:xfrm>
            <a:off x="7245274" y="3202781"/>
            <a:ext cx="312632" cy="469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4948188E-9ED8-2C9E-A2C6-F5266F0A00E5}"/>
              </a:ext>
            </a:extLst>
          </p:cNvPr>
          <p:cNvSpPr/>
          <p:nvPr/>
        </p:nvSpPr>
        <p:spPr>
          <a:xfrm>
            <a:off x="7596410" y="3163024"/>
            <a:ext cx="737162"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TextBox 11">
            <a:extLst>
              <a:ext uri="{FF2B5EF4-FFF2-40B4-BE49-F238E27FC236}">
                <a16:creationId xmlns:a16="http://schemas.microsoft.com/office/drawing/2014/main" id="{08C346BE-0A07-4B5E-0AFB-59897DC0237E}"/>
              </a:ext>
            </a:extLst>
          </p:cNvPr>
          <p:cNvSpPr txBox="1"/>
          <p:nvPr/>
        </p:nvSpPr>
        <p:spPr>
          <a:xfrm>
            <a:off x="7618176" y="3139598"/>
            <a:ext cx="894797" cy="646331"/>
          </a:xfrm>
          <a:prstGeom prst="rect">
            <a:avLst/>
          </a:prstGeom>
          <a:noFill/>
        </p:spPr>
        <p:txBody>
          <a:bodyPr wrap="none" rtlCol="0">
            <a:spAutoFit/>
          </a:bodyPr>
          <a:lstStyle/>
          <a:p>
            <a:r>
              <a:rPr lang="en-US" sz="1200" b="1" dirty="0">
                <a:solidFill>
                  <a:srgbClr val="FF0000"/>
                </a:solidFill>
                <a:latin typeface="Times" pitchFamily="2" charset="0"/>
              </a:rPr>
              <a:t>Hydrogen</a:t>
            </a:r>
          </a:p>
          <a:p>
            <a:r>
              <a:rPr lang="en-US" sz="1200" b="1" dirty="0">
                <a:solidFill>
                  <a:srgbClr val="011AFF"/>
                </a:solidFill>
                <a:latin typeface="Times" pitchFamily="2" charset="0"/>
              </a:rPr>
              <a:t>Deuterium</a:t>
            </a:r>
          </a:p>
          <a:p>
            <a:r>
              <a:rPr lang="en-US" sz="1200" b="1" dirty="0">
                <a:solidFill>
                  <a:schemeClr val="bg1">
                    <a:lumMod val="50000"/>
                  </a:schemeClr>
                </a:solidFill>
                <a:latin typeface="Times" pitchFamily="2" charset="0"/>
              </a:rPr>
              <a:t>AMJUEL</a:t>
            </a:r>
          </a:p>
        </p:txBody>
      </p:sp>
      <p:sp>
        <p:nvSpPr>
          <p:cNvPr id="24" name="Content Placeholder 2">
            <a:extLst>
              <a:ext uri="{FF2B5EF4-FFF2-40B4-BE49-F238E27FC236}">
                <a16:creationId xmlns:a16="http://schemas.microsoft.com/office/drawing/2014/main" id="{970F0A0E-434E-7B3D-DCAB-6B192CBF8BD0}"/>
              </a:ext>
            </a:extLst>
          </p:cNvPr>
          <p:cNvSpPr txBox="1">
            <a:spLocks/>
          </p:cNvSpPr>
          <p:nvPr/>
        </p:nvSpPr>
        <p:spPr>
          <a:xfrm>
            <a:off x="572400" y="2198341"/>
            <a:ext cx="2934484" cy="3040161"/>
          </a:xfrm>
          <a:prstGeom prst="rect">
            <a:avLst/>
          </a:prstGeom>
        </p:spPr>
        <p:txBody>
          <a:bodyPr vert="horz" lIns="0" tIns="0" rIns="0" bIns="0" rtlCol="0">
            <a:normAutofit/>
          </a:bodyPr>
          <a:lstStyle>
            <a:lvl1pPr marL="257168" indent="-257168" algn="l" defTabSz="685783" rtl="0" eaLnBrk="1" latinLnBrk="0" hangingPunct="1">
              <a:spcBef>
                <a:spcPts val="450"/>
              </a:spcBef>
              <a:buFont typeface="Arial" pitchFamily="34" charset="0"/>
              <a:buChar char="•"/>
              <a:defRPr sz="1800" kern="1200">
                <a:solidFill>
                  <a:schemeClr val="tx1"/>
                </a:solidFill>
                <a:latin typeface="+mn-lt"/>
                <a:ea typeface="+mn-ea"/>
                <a:cs typeface="+mn-cs"/>
              </a:defRPr>
            </a:lvl1pPr>
            <a:lvl2pPr marL="557199" indent="-214308" algn="l" defTabSz="685783" rtl="0" eaLnBrk="1" latinLnBrk="0" hangingPunct="1">
              <a:spcBef>
                <a:spcPts val="300"/>
              </a:spcBef>
              <a:buFont typeface="Arial" pitchFamily="34" charset="0"/>
              <a:buChar char="–"/>
              <a:defRPr sz="1500" kern="1200">
                <a:solidFill>
                  <a:schemeClr val="tx1"/>
                </a:solidFill>
                <a:latin typeface="+mn-lt"/>
                <a:ea typeface="+mn-ea"/>
                <a:cs typeface="+mn-cs"/>
              </a:defRPr>
            </a:lvl2pPr>
            <a:lvl3pPr marL="857228" indent="-171446" algn="l" defTabSz="685783" rtl="0" eaLnBrk="1" latinLnBrk="0" hangingPunct="1">
              <a:spcBef>
                <a:spcPts val="300"/>
              </a:spcBef>
              <a:buFont typeface="Arial" pitchFamily="34" charset="0"/>
              <a:buChar char="•"/>
              <a:defRPr sz="1350" kern="1200">
                <a:solidFill>
                  <a:schemeClr val="tx1"/>
                </a:solidFill>
                <a:latin typeface="+mn-lt"/>
                <a:ea typeface="+mn-ea"/>
                <a:cs typeface="+mn-cs"/>
              </a:defRPr>
            </a:lvl3pPr>
            <a:lvl4pPr marL="1200120" indent="-171446" algn="l" defTabSz="685783" rtl="0" eaLnBrk="1" latinLnBrk="0" hangingPunct="1">
              <a:spcBef>
                <a:spcPts val="300"/>
              </a:spcBef>
              <a:buFont typeface="Arial" pitchFamily="34" charset="0"/>
              <a:buChar char="–"/>
              <a:defRPr sz="1200" kern="1200">
                <a:solidFill>
                  <a:schemeClr val="tx1"/>
                </a:solidFill>
                <a:latin typeface="+mn-lt"/>
                <a:ea typeface="+mn-ea"/>
                <a:cs typeface="+mn-cs"/>
              </a:defRPr>
            </a:lvl4pPr>
            <a:lvl5pPr marL="1543012" indent="-171446" algn="l" defTabSz="685783" rtl="0" eaLnBrk="1" latinLnBrk="0" hangingPunct="1">
              <a:spcBef>
                <a:spcPts val="225"/>
              </a:spcBef>
              <a:buFont typeface="Arial" pitchFamily="34" charset="0"/>
              <a:buChar char="•"/>
              <a:defRPr sz="105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05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05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05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050" kern="1200">
                <a:solidFill>
                  <a:schemeClr val="tx1"/>
                </a:solidFill>
                <a:latin typeface="+mn-lt"/>
                <a:ea typeface="+mn-ea"/>
                <a:cs typeface="+mn-cs"/>
              </a:defRPr>
            </a:lvl9pPr>
          </a:lstStyle>
          <a:p>
            <a:r>
              <a:rPr lang="en-US" dirty="0"/>
              <a:t>Ly-</a:t>
            </a:r>
            <a:r>
              <a:rPr lang="en-US" dirty="0">
                <a:latin typeface="Symbol" pitchFamily="2" charset="2"/>
              </a:rPr>
              <a:t>a</a:t>
            </a:r>
            <a:r>
              <a:rPr lang="en-US" dirty="0"/>
              <a:t> radiation is found to be the dominant radiative power loss channel</a:t>
            </a:r>
          </a:p>
        </p:txBody>
      </p:sp>
      <p:sp>
        <p:nvSpPr>
          <p:cNvPr id="27" name="Slide Number Placeholder 26">
            <a:extLst>
              <a:ext uri="{FF2B5EF4-FFF2-40B4-BE49-F238E27FC236}">
                <a16:creationId xmlns:a16="http://schemas.microsoft.com/office/drawing/2014/main" id="{271CBFB3-2635-44D3-2EA8-A17E28DBBF68}"/>
              </a:ext>
            </a:extLst>
          </p:cNvPr>
          <p:cNvSpPr>
            <a:spLocks noGrp="1"/>
          </p:cNvSpPr>
          <p:nvPr>
            <p:ph type="sldNum" sz="quarter" idx="12"/>
          </p:nvPr>
        </p:nvSpPr>
        <p:spPr/>
        <p:txBody>
          <a:bodyPr/>
          <a:lstStyle/>
          <a:p>
            <a:fld id="{74010867-B5C0-1145-828E-1CAF3A062682}" type="slidenum">
              <a:rPr lang="en-US" smtClean="0"/>
              <a:t>5</a:t>
            </a:fld>
            <a:endParaRPr lang="en-US"/>
          </a:p>
        </p:txBody>
      </p:sp>
      <p:sp>
        <p:nvSpPr>
          <p:cNvPr id="23" name="Date Placeholder 13">
            <a:extLst>
              <a:ext uri="{FF2B5EF4-FFF2-40B4-BE49-F238E27FC236}">
                <a16:creationId xmlns:a16="http://schemas.microsoft.com/office/drawing/2014/main" id="{3E96B9EF-B473-3833-49A3-E58E29425707}"/>
              </a:ext>
            </a:extLst>
          </p:cNvPr>
          <p:cNvSpPr>
            <a:spLocks noGrp="1"/>
          </p:cNvSpPr>
          <p:nvPr>
            <p:ph type="dt" sz="half" idx="10"/>
          </p:nvPr>
        </p:nvSpPr>
        <p:spPr>
          <a:xfrm>
            <a:off x="3430800" y="4706100"/>
            <a:ext cx="1544400" cy="94500"/>
          </a:xfrm>
        </p:spPr>
        <p:txBody>
          <a:bodyPr/>
          <a:lstStyle/>
          <a:p>
            <a:r>
              <a:rPr lang="fi-FI" dirty="0"/>
              <a:t>7/6/22</a:t>
            </a:r>
            <a:endParaRPr lang="en-US" dirty="0"/>
          </a:p>
        </p:txBody>
      </p:sp>
      <p:sp>
        <p:nvSpPr>
          <p:cNvPr id="28" name="Footer Placeholder 14">
            <a:extLst>
              <a:ext uri="{FF2B5EF4-FFF2-40B4-BE49-F238E27FC236}">
                <a16:creationId xmlns:a16="http://schemas.microsoft.com/office/drawing/2014/main" id="{BB3ABA8C-B232-070F-EDC9-07536C1C48DD}"/>
              </a:ext>
            </a:extLst>
          </p:cNvPr>
          <p:cNvSpPr>
            <a:spLocks noGrp="1"/>
          </p:cNvSpPr>
          <p:nvPr>
            <p:ph type="ftr" sz="quarter" idx="11"/>
          </p:nvPr>
        </p:nvSpPr>
        <p:spPr>
          <a:xfrm>
            <a:off x="3430800" y="4608900"/>
            <a:ext cx="1544400" cy="94500"/>
          </a:xfrm>
        </p:spPr>
        <p:txBody>
          <a:bodyPr/>
          <a:lstStyle/>
          <a:p>
            <a:r>
              <a:rPr lang="en-US" dirty="0"/>
              <a:t>TSVV5 meeting</a:t>
            </a:r>
          </a:p>
        </p:txBody>
      </p:sp>
    </p:spTree>
    <p:extLst>
      <p:ext uri="{BB962C8B-B14F-4D97-AF65-F5344CB8AC3E}">
        <p14:creationId xmlns:p14="http://schemas.microsoft.com/office/powerpoint/2010/main" val="237553702"/>
      </p:ext>
    </p:extLst>
  </p:cSld>
  <p:clrMapOvr>
    <a:masterClrMapping/>
  </p:clrMapOvr>
  <mc:AlternateContent xmlns:mc="http://schemas.openxmlformats.org/markup-compatibility/2006" xmlns:p14="http://schemas.microsoft.com/office/powerpoint/2010/main">
    <mc:Choice Requires="p14">
      <p:transition spd="slow" p14:dur="2000" advTm="45587"/>
    </mc:Choice>
    <mc:Fallback xmlns="">
      <p:transition spd="slow" advTm="4558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id="{59FDD6C3-3A42-ACC8-A7EA-39CD1BBFAF46}"/>
              </a:ext>
            </a:extLst>
          </p:cNvPr>
          <p:cNvPicPr>
            <a:picLocks noChangeAspect="1"/>
          </p:cNvPicPr>
          <p:nvPr/>
        </p:nvPicPr>
        <p:blipFill rotWithShape="1">
          <a:blip r:embed="rId2"/>
          <a:srcRect t="24085" b="51975"/>
          <a:stretch/>
        </p:blipFill>
        <p:spPr>
          <a:xfrm>
            <a:off x="32179" y="1289809"/>
            <a:ext cx="3763325" cy="2563885"/>
          </a:xfrm>
          <a:prstGeom prst="rect">
            <a:avLst/>
          </a:prstGeom>
        </p:spPr>
      </p:pic>
      <p:sp>
        <p:nvSpPr>
          <p:cNvPr id="2" name="Title 1">
            <a:extLst>
              <a:ext uri="{FF2B5EF4-FFF2-40B4-BE49-F238E27FC236}">
                <a16:creationId xmlns:a16="http://schemas.microsoft.com/office/drawing/2014/main" id="{C3A09F7C-0E32-D189-168E-509D36FE81B1}"/>
              </a:ext>
            </a:extLst>
          </p:cNvPr>
          <p:cNvSpPr>
            <a:spLocks noGrp="1"/>
          </p:cNvSpPr>
          <p:nvPr>
            <p:ph type="title"/>
          </p:nvPr>
        </p:nvSpPr>
        <p:spPr/>
        <p:txBody>
          <a:bodyPr>
            <a:normAutofit/>
          </a:bodyPr>
          <a:lstStyle/>
          <a:p>
            <a:r>
              <a:rPr lang="en-US" dirty="0"/>
              <a:t>UEDGE-CRUMPET predicts high-recycling LFS Balmer-</a:t>
            </a:r>
            <a:r>
              <a:rPr lang="en-US" dirty="0">
                <a:latin typeface="Symbol" pitchFamily="2" charset="2"/>
              </a:rPr>
              <a:t>a</a:t>
            </a:r>
            <a:r>
              <a:rPr lang="en-US" dirty="0"/>
              <a:t> emission: detached HFS agreement is poor</a:t>
            </a:r>
          </a:p>
        </p:txBody>
      </p:sp>
      <p:sp>
        <p:nvSpPr>
          <p:cNvPr id="4" name="Text Placeholder 3">
            <a:extLst>
              <a:ext uri="{FF2B5EF4-FFF2-40B4-BE49-F238E27FC236}">
                <a16:creationId xmlns:a16="http://schemas.microsoft.com/office/drawing/2014/main" id="{43F648F8-7F6B-7D96-3B73-D357DD077EBE}"/>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EFEB3775-EA36-4096-ED31-E97EF9C03BA9}"/>
              </a:ext>
            </a:extLst>
          </p:cNvPr>
          <p:cNvSpPr>
            <a:spLocks noGrp="1"/>
          </p:cNvSpPr>
          <p:nvPr>
            <p:ph type="body" sz="quarter" idx="14"/>
          </p:nvPr>
        </p:nvSpPr>
        <p:spPr/>
        <p:txBody>
          <a:bodyPr/>
          <a:lstStyle/>
          <a:p>
            <a:endParaRPr lang="en-US"/>
          </a:p>
        </p:txBody>
      </p:sp>
      <p:pic>
        <p:nvPicPr>
          <p:cNvPr id="14" name="Content Placeholder 6">
            <a:extLst>
              <a:ext uri="{FF2B5EF4-FFF2-40B4-BE49-F238E27FC236}">
                <a16:creationId xmlns:a16="http://schemas.microsoft.com/office/drawing/2014/main" id="{7AD7D03D-012D-8897-6CB5-F97F23031F93}"/>
              </a:ext>
            </a:extLst>
          </p:cNvPr>
          <p:cNvPicPr>
            <a:picLocks noChangeAspect="1"/>
          </p:cNvPicPr>
          <p:nvPr/>
        </p:nvPicPr>
        <p:blipFill rotWithShape="1">
          <a:blip r:embed="rId2"/>
          <a:srcRect t="95374" b="370"/>
          <a:stretch/>
        </p:blipFill>
        <p:spPr>
          <a:xfrm>
            <a:off x="32179" y="3836761"/>
            <a:ext cx="3762413" cy="455634"/>
          </a:xfrm>
          <a:prstGeom prst="rect">
            <a:avLst/>
          </a:prstGeom>
        </p:spPr>
      </p:pic>
      <p:sp>
        <p:nvSpPr>
          <p:cNvPr id="15" name="Rectangle 14">
            <a:extLst>
              <a:ext uri="{FF2B5EF4-FFF2-40B4-BE49-F238E27FC236}">
                <a16:creationId xmlns:a16="http://schemas.microsoft.com/office/drawing/2014/main" id="{452C98E8-AC20-7AEF-8D19-DC3ED5B9F21A}"/>
              </a:ext>
            </a:extLst>
          </p:cNvPr>
          <p:cNvSpPr/>
          <p:nvPr/>
        </p:nvSpPr>
        <p:spPr>
          <a:xfrm>
            <a:off x="267731" y="3754359"/>
            <a:ext cx="310521" cy="158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6" name="Rectangle 15">
            <a:extLst>
              <a:ext uri="{FF2B5EF4-FFF2-40B4-BE49-F238E27FC236}">
                <a16:creationId xmlns:a16="http://schemas.microsoft.com/office/drawing/2014/main" id="{AD67BCB5-9CD4-22F8-B916-1188A31B46ED}"/>
              </a:ext>
            </a:extLst>
          </p:cNvPr>
          <p:cNvSpPr/>
          <p:nvPr/>
        </p:nvSpPr>
        <p:spPr>
          <a:xfrm>
            <a:off x="1333934" y="1343474"/>
            <a:ext cx="2269503" cy="73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TextBox 21">
            <a:extLst>
              <a:ext uri="{FF2B5EF4-FFF2-40B4-BE49-F238E27FC236}">
                <a16:creationId xmlns:a16="http://schemas.microsoft.com/office/drawing/2014/main" id="{6E303B54-843C-C526-5D60-E7F0799623AA}"/>
              </a:ext>
            </a:extLst>
          </p:cNvPr>
          <p:cNvSpPr txBox="1"/>
          <p:nvPr/>
        </p:nvSpPr>
        <p:spPr>
          <a:xfrm>
            <a:off x="394981" y="3696795"/>
            <a:ext cx="250390" cy="248209"/>
          </a:xfrm>
          <a:prstGeom prst="rect">
            <a:avLst/>
          </a:prstGeom>
          <a:noFill/>
        </p:spPr>
        <p:txBody>
          <a:bodyPr wrap="none" rtlCol="0">
            <a:spAutoFit/>
          </a:bodyPr>
          <a:lstStyle/>
          <a:p>
            <a:r>
              <a:rPr lang="en-US" sz="1013" dirty="0">
                <a:latin typeface="Times" pitchFamily="2" charset="0"/>
              </a:rPr>
              <a:t>0</a:t>
            </a:r>
          </a:p>
        </p:txBody>
      </p:sp>
      <p:pic>
        <p:nvPicPr>
          <p:cNvPr id="28" name="Content Placeholder 6">
            <a:extLst>
              <a:ext uri="{FF2B5EF4-FFF2-40B4-BE49-F238E27FC236}">
                <a16:creationId xmlns:a16="http://schemas.microsoft.com/office/drawing/2014/main" id="{861405BA-38DB-B655-2431-FD5B04C58FDB}"/>
              </a:ext>
            </a:extLst>
          </p:cNvPr>
          <p:cNvPicPr>
            <a:picLocks noChangeAspect="1"/>
          </p:cNvPicPr>
          <p:nvPr/>
        </p:nvPicPr>
        <p:blipFill rotWithShape="1">
          <a:blip r:embed="rId2"/>
          <a:srcRect l="71934" t="34069" r="25212" b="59895"/>
          <a:stretch/>
        </p:blipFill>
        <p:spPr>
          <a:xfrm>
            <a:off x="2741909" y="1413327"/>
            <a:ext cx="107413" cy="646501"/>
          </a:xfrm>
          <a:prstGeom prst="rect">
            <a:avLst/>
          </a:prstGeom>
        </p:spPr>
      </p:pic>
      <p:sp>
        <p:nvSpPr>
          <p:cNvPr id="25" name="Rectangle 24">
            <a:extLst>
              <a:ext uri="{FF2B5EF4-FFF2-40B4-BE49-F238E27FC236}">
                <a16:creationId xmlns:a16="http://schemas.microsoft.com/office/drawing/2014/main" id="{E78D37D4-931D-DDA6-3381-39FBB050B585}"/>
              </a:ext>
            </a:extLst>
          </p:cNvPr>
          <p:cNvSpPr/>
          <p:nvPr/>
        </p:nvSpPr>
        <p:spPr>
          <a:xfrm>
            <a:off x="988488" y="1293986"/>
            <a:ext cx="627716" cy="2542767"/>
          </a:xfrm>
          <a:prstGeom prst="rect">
            <a:avLst/>
          </a:prstGeom>
          <a:solidFill>
            <a:srgbClr val="009B3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04D072C-B32D-D6DC-44A0-CD7D070964DE}"/>
                  </a:ext>
                </a:extLst>
              </p:cNvPr>
              <p:cNvSpPr txBox="1"/>
              <p:nvPr/>
            </p:nvSpPr>
            <p:spPr>
              <a:xfrm>
                <a:off x="1953164" y="1322317"/>
                <a:ext cx="1709122" cy="1015663"/>
              </a:xfrm>
              <a:prstGeom prst="rect">
                <a:avLst/>
              </a:prstGeom>
              <a:noFill/>
            </p:spPr>
            <p:txBody>
              <a:bodyPr wrap="none" rtlCol="0">
                <a:spAutoFit/>
              </a:bodyPr>
              <a:lstStyle/>
              <a:p>
                <a:pPr algn="r"/>
                <a14:m>
                  <m:oMath xmlns:m="http://schemas.openxmlformats.org/officeDocument/2006/math">
                    <m:r>
                      <a:rPr lang="en-US" sz="1200" b="1" i="1" smtClean="0">
                        <a:latin typeface="Cambria Math" panose="02040503050406030204" pitchFamily="18" charset="0"/>
                        <a:ea typeface="Cambria Math" panose="02040503050406030204" pitchFamily="18" charset="0"/>
                      </a:rPr>
                      <m:t>−</m:t>
                    </m:r>
                  </m:oMath>
                </a14:m>
                <a:r>
                  <a:rPr lang="en-US" sz="1200" b="1" dirty="0">
                    <a:latin typeface="Times" pitchFamily="2" charset="0"/>
                  </a:rPr>
                  <a:t> Molecularly-induced</a:t>
                </a:r>
                <a:endParaRPr lang="en-US" sz="1200" b="1" dirty="0">
                  <a:solidFill>
                    <a:srgbClr val="FF0000"/>
                  </a:solidFill>
                  <a:latin typeface="Times" pitchFamily="2" charset="0"/>
                </a:endParaRPr>
              </a:p>
              <a:p>
                <a:pPr algn="r"/>
                <a14:m>
                  <m:oMath xmlns:m="http://schemas.openxmlformats.org/officeDocument/2006/math">
                    <m:r>
                      <a:rPr lang="en-US" sz="1200" b="1" i="1">
                        <a:latin typeface="Cambria Math" panose="02040503050406030204" pitchFamily="18" charset="0"/>
                        <a:ea typeface="Cambria Math" panose="02040503050406030204" pitchFamily="18" charset="0"/>
                      </a:rPr>
                      <m:t>⋯</m:t>
                    </m:r>
                  </m:oMath>
                </a14:m>
                <a:r>
                  <a:rPr lang="en-US" sz="1200" b="1" dirty="0">
                    <a:solidFill>
                      <a:schemeClr val="bg1">
                        <a:lumMod val="50000"/>
                      </a:schemeClr>
                    </a:solidFill>
                    <a:latin typeface="Times" pitchFamily="2" charset="0"/>
                  </a:rPr>
                  <a:t> </a:t>
                </a:r>
                <a:r>
                  <a:rPr lang="en-US" sz="1200" b="1" dirty="0">
                    <a:latin typeface="Times" pitchFamily="2" charset="0"/>
                  </a:rPr>
                  <a:t>Direct excitation</a:t>
                </a:r>
              </a:p>
              <a:p>
                <a:pPr algn="r"/>
                <a:r>
                  <a:rPr lang="en-US" sz="1200" b="1" dirty="0">
                    <a:solidFill>
                      <a:srgbClr val="FF0000"/>
                    </a:solidFill>
                    <a:latin typeface="Times" pitchFamily="2" charset="0"/>
                  </a:rPr>
                  <a:t>Hydrogen</a:t>
                </a:r>
              </a:p>
              <a:p>
                <a:pPr algn="r"/>
                <a:r>
                  <a:rPr lang="en-US" sz="1200" b="1" dirty="0">
                    <a:solidFill>
                      <a:srgbClr val="011AFF"/>
                    </a:solidFill>
                    <a:latin typeface="Times" pitchFamily="2" charset="0"/>
                  </a:rPr>
                  <a:t>Deuterium</a:t>
                </a:r>
              </a:p>
              <a:p>
                <a:pPr algn="r"/>
                <a:r>
                  <a:rPr lang="en-US" sz="1200" b="1" dirty="0">
                    <a:solidFill>
                      <a:schemeClr val="bg1">
                        <a:lumMod val="50000"/>
                      </a:schemeClr>
                    </a:solidFill>
                    <a:latin typeface="Times" pitchFamily="2" charset="0"/>
                  </a:rPr>
                  <a:t>AMJUEL</a:t>
                </a:r>
              </a:p>
            </p:txBody>
          </p:sp>
        </mc:Choice>
        <mc:Fallback xmlns="">
          <p:sp>
            <p:nvSpPr>
              <p:cNvPr id="27" name="TextBox 26">
                <a:extLst>
                  <a:ext uri="{FF2B5EF4-FFF2-40B4-BE49-F238E27FC236}">
                    <a16:creationId xmlns:a16="http://schemas.microsoft.com/office/drawing/2014/main" id="{504D072C-B32D-D6DC-44A0-CD7D070964DE}"/>
                  </a:ext>
                </a:extLst>
              </p:cNvPr>
              <p:cNvSpPr txBox="1">
                <a:spLocks noRot="1" noChangeAspect="1" noMove="1" noResize="1" noEditPoints="1" noAdjustHandles="1" noChangeArrowheads="1" noChangeShapeType="1" noTextEdit="1"/>
              </p:cNvSpPr>
              <p:nvPr/>
            </p:nvSpPr>
            <p:spPr>
              <a:xfrm>
                <a:off x="1953164" y="1322317"/>
                <a:ext cx="1709122" cy="1015663"/>
              </a:xfrm>
              <a:prstGeom prst="rect">
                <a:avLst/>
              </a:prstGeom>
              <a:blipFill>
                <a:blip r:embed="rId5"/>
                <a:stretch>
                  <a:fillRect b="-2469"/>
                </a:stretch>
              </a:blipFill>
            </p:spPr>
            <p:txBody>
              <a:bodyPr/>
              <a:lstStyle/>
              <a:p>
                <a:r>
                  <a:rPr lang="en-US">
                    <a:noFill/>
                  </a:rPr>
                  <a:t> </a:t>
                </a:r>
              </a:p>
            </p:txBody>
          </p:sp>
        </mc:Fallback>
      </mc:AlternateContent>
      <p:cxnSp>
        <p:nvCxnSpPr>
          <p:cNvPr id="41" name="Straight Arrow Connector 40">
            <a:extLst>
              <a:ext uri="{FF2B5EF4-FFF2-40B4-BE49-F238E27FC236}">
                <a16:creationId xmlns:a16="http://schemas.microsoft.com/office/drawing/2014/main" id="{5F9B829B-7965-3163-8E58-37F43FD141A9}"/>
              </a:ext>
            </a:extLst>
          </p:cNvPr>
          <p:cNvCxnSpPr>
            <a:cxnSpLocks/>
          </p:cNvCxnSpPr>
          <p:nvPr/>
        </p:nvCxnSpPr>
        <p:spPr>
          <a:xfrm>
            <a:off x="1102505" y="2075295"/>
            <a:ext cx="0" cy="140606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55FBBC4-F451-9F3D-129F-816501C2690D}"/>
              </a:ext>
            </a:extLst>
          </p:cNvPr>
          <p:cNvSpPr txBox="1"/>
          <p:nvPr/>
        </p:nvSpPr>
        <p:spPr>
          <a:xfrm>
            <a:off x="1443507" y="2530480"/>
            <a:ext cx="1210588" cy="438582"/>
          </a:xfrm>
          <a:prstGeom prst="rect">
            <a:avLst/>
          </a:prstGeom>
          <a:noFill/>
        </p:spPr>
        <p:txBody>
          <a:bodyPr wrap="none" rtlCol="0">
            <a:spAutoFit/>
          </a:bodyPr>
          <a:lstStyle/>
          <a:p>
            <a:r>
              <a:rPr lang="en-US" sz="750" dirty="0">
                <a:latin typeface="Times" pitchFamily="2" charset="0"/>
              </a:rPr>
              <a:t>Predictions </a:t>
            </a:r>
            <a:r>
              <a:rPr lang="en-US" sz="750" dirty="0" err="1">
                <a:latin typeface="Times" pitchFamily="2" charset="0"/>
              </a:rPr>
              <a:t>incicate</a:t>
            </a:r>
            <a:r>
              <a:rPr lang="en-US" sz="750" dirty="0">
                <a:latin typeface="Times" pitchFamily="2" charset="0"/>
              </a:rPr>
              <a:t> strong</a:t>
            </a:r>
          </a:p>
          <a:p>
            <a:r>
              <a:rPr lang="en-US" sz="750" dirty="0">
                <a:latin typeface="Times" pitchFamily="2" charset="0"/>
              </a:rPr>
              <a:t>molecularly-induced</a:t>
            </a:r>
          </a:p>
          <a:p>
            <a:r>
              <a:rPr lang="en-US" sz="750" dirty="0">
                <a:latin typeface="Times" pitchFamily="2" charset="0"/>
              </a:rPr>
              <a:t>atomic radiation </a:t>
            </a:r>
          </a:p>
        </p:txBody>
      </p:sp>
      <p:sp>
        <p:nvSpPr>
          <p:cNvPr id="46" name="TextBox 45">
            <a:extLst>
              <a:ext uri="{FF2B5EF4-FFF2-40B4-BE49-F238E27FC236}">
                <a16:creationId xmlns:a16="http://schemas.microsoft.com/office/drawing/2014/main" id="{218A1EE9-11D1-9BC5-7B23-A2BF8432511B}"/>
              </a:ext>
            </a:extLst>
          </p:cNvPr>
          <p:cNvSpPr txBox="1"/>
          <p:nvPr/>
        </p:nvSpPr>
        <p:spPr>
          <a:xfrm>
            <a:off x="1262977" y="1899530"/>
            <a:ext cx="1047082" cy="438582"/>
          </a:xfrm>
          <a:prstGeom prst="rect">
            <a:avLst/>
          </a:prstGeom>
          <a:noFill/>
        </p:spPr>
        <p:txBody>
          <a:bodyPr wrap="none" rtlCol="0">
            <a:spAutoFit/>
          </a:bodyPr>
          <a:lstStyle/>
          <a:p>
            <a:r>
              <a:rPr lang="en-US" sz="750" dirty="0">
                <a:latin typeface="Times" pitchFamily="2" charset="0"/>
              </a:rPr>
              <a:t>Under-estimation of </a:t>
            </a:r>
          </a:p>
          <a:p>
            <a:r>
              <a:rPr lang="en-US" sz="750" dirty="0">
                <a:latin typeface="Times" pitchFamily="2" charset="0"/>
              </a:rPr>
              <a:t>Ba-</a:t>
            </a:r>
            <a:r>
              <a:rPr lang="en-US" sz="750" dirty="0">
                <a:latin typeface="Symbol" pitchFamily="2" charset="2"/>
              </a:rPr>
              <a:t>a</a:t>
            </a:r>
            <a:r>
              <a:rPr lang="en-US" sz="750" dirty="0">
                <a:latin typeface="Times" pitchFamily="2" charset="0"/>
              </a:rPr>
              <a:t> at HFS detached</a:t>
            </a:r>
          </a:p>
          <a:p>
            <a:r>
              <a:rPr lang="en-US" sz="750" dirty="0">
                <a:latin typeface="Times" pitchFamily="2" charset="0"/>
              </a:rPr>
              <a:t>conditions</a:t>
            </a:r>
          </a:p>
        </p:txBody>
      </p:sp>
      <p:sp>
        <p:nvSpPr>
          <p:cNvPr id="50" name="TextBox 49">
            <a:extLst>
              <a:ext uri="{FF2B5EF4-FFF2-40B4-BE49-F238E27FC236}">
                <a16:creationId xmlns:a16="http://schemas.microsoft.com/office/drawing/2014/main" id="{2DAE44D9-EF37-8C2F-5C47-D48EA948171D}"/>
              </a:ext>
            </a:extLst>
          </p:cNvPr>
          <p:cNvSpPr txBox="1"/>
          <p:nvPr/>
        </p:nvSpPr>
        <p:spPr>
          <a:xfrm>
            <a:off x="1370229" y="1043142"/>
            <a:ext cx="1575431" cy="323165"/>
          </a:xfrm>
          <a:prstGeom prst="rect">
            <a:avLst/>
          </a:prstGeom>
          <a:noFill/>
        </p:spPr>
        <p:txBody>
          <a:bodyPr wrap="none" rtlCol="0">
            <a:spAutoFit/>
          </a:bodyPr>
          <a:lstStyle/>
          <a:p>
            <a:r>
              <a:rPr lang="en-US" sz="1500" b="1" dirty="0">
                <a:latin typeface="Times" pitchFamily="2" charset="0"/>
              </a:rPr>
              <a:t>Balmer-</a:t>
            </a:r>
            <a:r>
              <a:rPr lang="en-US" sz="1500" b="1" dirty="0">
                <a:latin typeface="Symbol" pitchFamily="2" charset="2"/>
              </a:rPr>
              <a:t>a </a:t>
            </a:r>
            <a:r>
              <a:rPr lang="en-US" sz="1500" b="1" dirty="0">
                <a:latin typeface="Times" pitchFamily="2" charset="0"/>
              </a:rPr>
              <a:t>(MDS)</a:t>
            </a:r>
          </a:p>
        </p:txBody>
      </p:sp>
      <p:sp>
        <p:nvSpPr>
          <p:cNvPr id="9" name="Content Placeholder 8">
            <a:extLst>
              <a:ext uri="{FF2B5EF4-FFF2-40B4-BE49-F238E27FC236}">
                <a16:creationId xmlns:a16="http://schemas.microsoft.com/office/drawing/2014/main" id="{17415799-45A2-DEAB-0049-707755F6CB38}"/>
              </a:ext>
            </a:extLst>
          </p:cNvPr>
          <p:cNvSpPr>
            <a:spLocks noGrp="1"/>
          </p:cNvSpPr>
          <p:nvPr>
            <p:ph idx="1"/>
          </p:nvPr>
        </p:nvSpPr>
        <p:spPr>
          <a:xfrm>
            <a:off x="3794592" y="1188000"/>
            <a:ext cx="5193960" cy="3102300"/>
          </a:xfrm>
        </p:spPr>
        <p:txBody>
          <a:bodyPr>
            <a:normAutofit fontScale="92500"/>
          </a:bodyPr>
          <a:lstStyle/>
          <a:p>
            <a:r>
              <a:rPr lang="en-US" dirty="0"/>
              <a:t>Similar observations as in EDGE2D-EIRENE </a:t>
            </a:r>
          </a:p>
          <a:p>
            <a:pPr lvl="1"/>
            <a:r>
              <a:rPr lang="en-US" dirty="0" err="1"/>
              <a:t>Groth</a:t>
            </a:r>
            <a:r>
              <a:rPr lang="en-US" dirty="0"/>
              <a:t> et al., NME 2019</a:t>
            </a:r>
          </a:p>
          <a:p>
            <a:endParaRPr lang="en-US" sz="500" dirty="0"/>
          </a:p>
          <a:p>
            <a:r>
              <a:rPr lang="en-US" dirty="0" err="1"/>
              <a:t>Isotopologue</a:t>
            </a:r>
            <a:r>
              <a:rPr lang="en-US" dirty="0"/>
              <a:t> and molecular effects strongest in the detached HFS divertor</a:t>
            </a:r>
          </a:p>
          <a:p>
            <a:endParaRPr lang="en-US" sz="500" dirty="0"/>
          </a:p>
          <a:p>
            <a:r>
              <a:rPr lang="en-US" dirty="0"/>
              <a:t>HFS Ba-</a:t>
            </a:r>
            <a:r>
              <a:rPr lang="en-US" dirty="0">
                <a:latin typeface="Symbol" pitchFamily="2" charset="2"/>
              </a:rPr>
              <a:t>a</a:t>
            </a:r>
            <a:r>
              <a:rPr lang="en-US" dirty="0"/>
              <a:t> emission driven by molecular processes</a:t>
            </a:r>
          </a:p>
          <a:p>
            <a:pPr lvl="1"/>
            <a:r>
              <a:rPr lang="en-US" dirty="0"/>
              <a:t>Role of preferential recycling as excited molecules and molecule-surface interaction?</a:t>
            </a:r>
          </a:p>
          <a:p>
            <a:endParaRPr lang="en-US" sz="600" dirty="0"/>
          </a:p>
          <a:p>
            <a:r>
              <a:rPr lang="en-US" dirty="0"/>
              <a:t>Underestimation of EIR into the n=3 state by UEDGE-CRUMPET could explain underestimation</a:t>
            </a:r>
          </a:p>
        </p:txBody>
      </p:sp>
      <p:sp>
        <p:nvSpPr>
          <p:cNvPr id="40" name="TextBox 39">
            <a:extLst>
              <a:ext uri="{FF2B5EF4-FFF2-40B4-BE49-F238E27FC236}">
                <a16:creationId xmlns:a16="http://schemas.microsoft.com/office/drawing/2014/main" id="{A482222B-9B50-C312-8209-9497967C3249}"/>
              </a:ext>
            </a:extLst>
          </p:cNvPr>
          <p:cNvSpPr txBox="1"/>
          <p:nvPr/>
        </p:nvSpPr>
        <p:spPr>
          <a:xfrm>
            <a:off x="1845857" y="3131070"/>
            <a:ext cx="1391728" cy="207749"/>
          </a:xfrm>
          <a:prstGeom prst="rect">
            <a:avLst/>
          </a:prstGeom>
          <a:noFill/>
        </p:spPr>
        <p:txBody>
          <a:bodyPr wrap="none" rtlCol="0">
            <a:spAutoFit/>
          </a:bodyPr>
          <a:lstStyle/>
          <a:p>
            <a:r>
              <a:rPr lang="en-US" sz="750" dirty="0">
                <a:latin typeface="Times" pitchFamily="2" charset="0"/>
              </a:rPr>
              <a:t>Observable </a:t>
            </a:r>
            <a:r>
              <a:rPr lang="en-US" sz="750" dirty="0" err="1">
                <a:latin typeface="Times" pitchFamily="2" charset="0"/>
              </a:rPr>
              <a:t>isotopologue</a:t>
            </a:r>
            <a:r>
              <a:rPr lang="en-US" sz="750" dirty="0">
                <a:latin typeface="Times" pitchFamily="2" charset="0"/>
              </a:rPr>
              <a:t> effect</a:t>
            </a:r>
          </a:p>
        </p:txBody>
      </p:sp>
      <p:cxnSp>
        <p:nvCxnSpPr>
          <p:cNvPr id="7" name="Straight Arrow Connector 6">
            <a:extLst>
              <a:ext uri="{FF2B5EF4-FFF2-40B4-BE49-F238E27FC236}">
                <a16:creationId xmlns:a16="http://schemas.microsoft.com/office/drawing/2014/main" id="{D3B64384-D28B-2E88-753E-F3A555FB9DF5}"/>
              </a:ext>
            </a:extLst>
          </p:cNvPr>
          <p:cNvCxnSpPr>
            <a:cxnSpLocks/>
          </p:cNvCxnSpPr>
          <p:nvPr/>
        </p:nvCxnSpPr>
        <p:spPr>
          <a:xfrm flipH="1">
            <a:off x="1414489" y="3299033"/>
            <a:ext cx="570158" cy="2489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9B66455-7670-230C-B943-674C3E150BCC}"/>
              </a:ext>
            </a:extLst>
          </p:cNvPr>
          <p:cNvCxnSpPr>
            <a:cxnSpLocks/>
          </p:cNvCxnSpPr>
          <p:nvPr/>
        </p:nvCxnSpPr>
        <p:spPr>
          <a:xfrm flipH="1">
            <a:off x="1262977" y="2914033"/>
            <a:ext cx="391191" cy="567327"/>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57E178A-C74A-ECE0-076E-8DE0C8C54027}"/>
              </a:ext>
            </a:extLst>
          </p:cNvPr>
          <p:cNvCxnSpPr>
            <a:cxnSpLocks/>
          </p:cNvCxnSpPr>
          <p:nvPr/>
        </p:nvCxnSpPr>
        <p:spPr>
          <a:xfrm flipH="1">
            <a:off x="1109746" y="2273327"/>
            <a:ext cx="304742" cy="358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Slide Number Placeholder 16">
            <a:extLst>
              <a:ext uri="{FF2B5EF4-FFF2-40B4-BE49-F238E27FC236}">
                <a16:creationId xmlns:a16="http://schemas.microsoft.com/office/drawing/2014/main" id="{A7579399-83D1-2BFF-1DFA-87249A9E31D5}"/>
              </a:ext>
            </a:extLst>
          </p:cNvPr>
          <p:cNvSpPr>
            <a:spLocks noGrp="1"/>
          </p:cNvSpPr>
          <p:nvPr>
            <p:ph type="sldNum" sz="quarter" idx="12"/>
          </p:nvPr>
        </p:nvSpPr>
        <p:spPr/>
        <p:txBody>
          <a:bodyPr/>
          <a:lstStyle/>
          <a:p>
            <a:fld id="{74010867-B5C0-1145-828E-1CAF3A062682}" type="slidenum">
              <a:rPr lang="en-US" smtClean="0"/>
              <a:t>6</a:t>
            </a:fld>
            <a:endParaRPr lang="en-US"/>
          </a:p>
        </p:txBody>
      </p:sp>
      <p:sp>
        <p:nvSpPr>
          <p:cNvPr id="26" name="Date Placeholder 13">
            <a:extLst>
              <a:ext uri="{FF2B5EF4-FFF2-40B4-BE49-F238E27FC236}">
                <a16:creationId xmlns:a16="http://schemas.microsoft.com/office/drawing/2014/main" id="{B125EB4F-B7C9-AD42-6B35-A35358887932}"/>
              </a:ext>
            </a:extLst>
          </p:cNvPr>
          <p:cNvSpPr>
            <a:spLocks noGrp="1"/>
          </p:cNvSpPr>
          <p:nvPr>
            <p:ph type="dt" sz="half" idx="10"/>
          </p:nvPr>
        </p:nvSpPr>
        <p:spPr>
          <a:xfrm>
            <a:off x="3430800" y="4706100"/>
            <a:ext cx="1544400" cy="94500"/>
          </a:xfrm>
        </p:spPr>
        <p:txBody>
          <a:bodyPr/>
          <a:lstStyle/>
          <a:p>
            <a:r>
              <a:rPr lang="fi-FI" dirty="0"/>
              <a:t>7/6/22</a:t>
            </a:r>
            <a:endParaRPr lang="en-US" dirty="0"/>
          </a:p>
        </p:txBody>
      </p:sp>
      <p:sp>
        <p:nvSpPr>
          <p:cNvPr id="29" name="Footer Placeholder 14">
            <a:extLst>
              <a:ext uri="{FF2B5EF4-FFF2-40B4-BE49-F238E27FC236}">
                <a16:creationId xmlns:a16="http://schemas.microsoft.com/office/drawing/2014/main" id="{8ED44BE7-A346-96E7-0B72-3460F37E7BCE}"/>
              </a:ext>
            </a:extLst>
          </p:cNvPr>
          <p:cNvSpPr>
            <a:spLocks noGrp="1"/>
          </p:cNvSpPr>
          <p:nvPr>
            <p:ph type="ftr" sz="quarter" idx="11"/>
          </p:nvPr>
        </p:nvSpPr>
        <p:spPr>
          <a:xfrm>
            <a:off x="3430800" y="4608900"/>
            <a:ext cx="1544400" cy="94500"/>
          </a:xfrm>
        </p:spPr>
        <p:txBody>
          <a:bodyPr/>
          <a:lstStyle/>
          <a:p>
            <a:r>
              <a:rPr lang="en-US" dirty="0"/>
              <a:t>TSVV5 meeting</a:t>
            </a:r>
          </a:p>
        </p:txBody>
      </p:sp>
    </p:spTree>
    <p:extLst>
      <p:ext uri="{BB962C8B-B14F-4D97-AF65-F5344CB8AC3E}">
        <p14:creationId xmlns:p14="http://schemas.microsoft.com/office/powerpoint/2010/main" val="1447315215"/>
      </p:ext>
    </p:extLst>
  </p:cSld>
  <p:clrMapOvr>
    <a:masterClrMapping/>
  </p:clrMapOvr>
  <mc:AlternateContent xmlns:mc="http://schemas.openxmlformats.org/markup-compatibility/2006" xmlns:p14="http://schemas.microsoft.com/office/powerpoint/2010/main">
    <mc:Choice Requires="p14">
      <p:transition spd="slow" p14:dur="2000" advTm="37984"/>
    </mc:Choice>
    <mc:Fallback xmlns="">
      <p:transition spd="slow" advTm="3798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id="{59FDD6C3-3A42-ACC8-A7EA-39CD1BBFAF46}"/>
              </a:ext>
            </a:extLst>
          </p:cNvPr>
          <p:cNvPicPr>
            <a:picLocks noChangeAspect="1"/>
          </p:cNvPicPr>
          <p:nvPr/>
        </p:nvPicPr>
        <p:blipFill rotWithShape="1">
          <a:blip r:embed="rId2"/>
          <a:srcRect t="24085" b="51975"/>
          <a:stretch/>
        </p:blipFill>
        <p:spPr>
          <a:xfrm>
            <a:off x="32179" y="1289809"/>
            <a:ext cx="3763325" cy="2563885"/>
          </a:xfrm>
          <a:prstGeom prst="rect">
            <a:avLst/>
          </a:prstGeom>
        </p:spPr>
      </p:pic>
      <p:sp>
        <p:nvSpPr>
          <p:cNvPr id="2" name="Title 1">
            <a:extLst>
              <a:ext uri="{FF2B5EF4-FFF2-40B4-BE49-F238E27FC236}">
                <a16:creationId xmlns:a16="http://schemas.microsoft.com/office/drawing/2014/main" id="{C3A09F7C-0E32-D189-168E-509D36FE81B1}"/>
              </a:ext>
            </a:extLst>
          </p:cNvPr>
          <p:cNvSpPr>
            <a:spLocks noGrp="1"/>
          </p:cNvSpPr>
          <p:nvPr>
            <p:ph type="title"/>
          </p:nvPr>
        </p:nvSpPr>
        <p:spPr/>
        <p:txBody>
          <a:bodyPr>
            <a:normAutofit/>
          </a:bodyPr>
          <a:lstStyle/>
          <a:p>
            <a:r>
              <a:rPr lang="en-US" dirty="0"/>
              <a:t>UEDGE-CRUMPET predicts high-recycling LFS Balmer-</a:t>
            </a:r>
            <a:r>
              <a:rPr lang="en-US" dirty="0">
                <a:latin typeface="Symbol" pitchFamily="2" charset="2"/>
              </a:rPr>
              <a:t>a</a:t>
            </a:r>
            <a:r>
              <a:rPr lang="en-US" dirty="0"/>
              <a:t> emission: detached HFS agreement is poor</a:t>
            </a:r>
          </a:p>
        </p:txBody>
      </p:sp>
      <p:sp>
        <p:nvSpPr>
          <p:cNvPr id="4" name="Text Placeholder 3">
            <a:extLst>
              <a:ext uri="{FF2B5EF4-FFF2-40B4-BE49-F238E27FC236}">
                <a16:creationId xmlns:a16="http://schemas.microsoft.com/office/drawing/2014/main" id="{43F648F8-7F6B-7D96-3B73-D357DD077EBE}"/>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EFEB3775-EA36-4096-ED31-E97EF9C03BA9}"/>
              </a:ext>
            </a:extLst>
          </p:cNvPr>
          <p:cNvSpPr>
            <a:spLocks noGrp="1"/>
          </p:cNvSpPr>
          <p:nvPr>
            <p:ph type="body" sz="quarter" idx="14"/>
          </p:nvPr>
        </p:nvSpPr>
        <p:spPr/>
        <p:txBody>
          <a:bodyPr/>
          <a:lstStyle/>
          <a:p>
            <a:endParaRPr lang="en-US"/>
          </a:p>
        </p:txBody>
      </p:sp>
      <p:pic>
        <p:nvPicPr>
          <p:cNvPr id="14" name="Content Placeholder 6">
            <a:extLst>
              <a:ext uri="{FF2B5EF4-FFF2-40B4-BE49-F238E27FC236}">
                <a16:creationId xmlns:a16="http://schemas.microsoft.com/office/drawing/2014/main" id="{7AD7D03D-012D-8897-6CB5-F97F23031F93}"/>
              </a:ext>
            </a:extLst>
          </p:cNvPr>
          <p:cNvPicPr>
            <a:picLocks noChangeAspect="1"/>
          </p:cNvPicPr>
          <p:nvPr/>
        </p:nvPicPr>
        <p:blipFill rotWithShape="1">
          <a:blip r:embed="rId2"/>
          <a:srcRect t="95374" b="370"/>
          <a:stretch/>
        </p:blipFill>
        <p:spPr>
          <a:xfrm>
            <a:off x="32179" y="3836761"/>
            <a:ext cx="3762413" cy="455634"/>
          </a:xfrm>
          <a:prstGeom prst="rect">
            <a:avLst/>
          </a:prstGeom>
        </p:spPr>
      </p:pic>
      <p:sp>
        <p:nvSpPr>
          <p:cNvPr id="15" name="Rectangle 14">
            <a:extLst>
              <a:ext uri="{FF2B5EF4-FFF2-40B4-BE49-F238E27FC236}">
                <a16:creationId xmlns:a16="http://schemas.microsoft.com/office/drawing/2014/main" id="{452C98E8-AC20-7AEF-8D19-DC3ED5B9F21A}"/>
              </a:ext>
            </a:extLst>
          </p:cNvPr>
          <p:cNvSpPr/>
          <p:nvPr/>
        </p:nvSpPr>
        <p:spPr>
          <a:xfrm>
            <a:off x="267731" y="3754359"/>
            <a:ext cx="310521" cy="158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6" name="Rectangle 15">
            <a:extLst>
              <a:ext uri="{FF2B5EF4-FFF2-40B4-BE49-F238E27FC236}">
                <a16:creationId xmlns:a16="http://schemas.microsoft.com/office/drawing/2014/main" id="{AD67BCB5-9CD4-22F8-B916-1188A31B46ED}"/>
              </a:ext>
            </a:extLst>
          </p:cNvPr>
          <p:cNvSpPr/>
          <p:nvPr/>
        </p:nvSpPr>
        <p:spPr>
          <a:xfrm>
            <a:off x="1333934" y="1343474"/>
            <a:ext cx="2269503" cy="73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TextBox 21">
            <a:extLst>
              <a:ext uri="{FF2B5EF4-FFF2-40B4-BE49-F238E27FC236}">
                <a16:creationId xmlns:a16="http://schemas.microsoft.com/office/drawing/2014/main" id="{6E303B54-843C-C526-5D60-E7F0799623AA}"/>
              </a:ext>
            </a:extLst>
          </p:cNvPr>
          <p:cNvSpPr txBox="1"/>
          <p:nvPr/>
        </p:nvSpPr>
        <p:spPr>
          <a:xfrm>
            <a:off x="394981" y="3696795"/>
            <a:ext cx="250390" cy="248209"/>
          </a:xfrm>
          <a:prstGeom prst="rect">
            <a:avLst/>
          </a:prstGeom>
          <a:noFill/>
        </p:spPr>
        <p:txBody>
          <a:bodyPr wrap="none" rtlCol="0">
            <a:spAutoFit/>
          </a:bodyPr>
          <a:lstStyle/>
          <a:p>
            <a:r>
              <a:rPr lang="en-US" sz="1013" dirty="0">
                <a:latin typeface="Times" pitchFamily="2" charset="0"/>
              </a:rPr>
              <a:t>0</a:t>
            </a:r>
          </a:p>
        </p:txBody>
      </p:sp>
      <p:pic>
        <p:nvPicPr>
          <p:cNvPr id="28" name="Content Placeholder 6">
            <a:extLst>
              <a:ext uri="{FF2B5EF4-FFF2-40B4-BE49-F238E27FC236}">
                <a16:creationId xmlns:a16="http://schemas.microsoft.com/office/drawing/2014/main" id="{861405BA-38DB-B655-2431-FD5B04C58FDB}"/>
              </a:ext>
            </a:extLst>
          </p:cNvPr>
          <p:cNvPicPr>
            <a:picLocks noChangeAspect="1"/>
          </p:cNvPicPr>
          <p:nvPr/>
        </p:nvPicPr>
        <p:blipFill rotWithShape="1">
          <a:blip r:embed="rId2"/>
          <a:srcRect l="71934" t="34069" r="25212" b="59895"/>
          <a:stretch/>
        </p:blipFill>
        <p:spPr>
          <a:xfrm>
            <a:off x="2741909" y="1413327"/>
            <a:ext cx="107413" cy="646501"/>
          </a:xfrm>
          <a:prstGeom prst="rect">
            <a:avLst/>
          </a:prstGeom>
        </p:spPr>
      </p:pic>
      <p:sp>
        <p:nvSpPr>
          <p:cNvPr id="25" name="Rectangle 24">
            <a:extLst>
              <a:ext uri="{FF2B5EF4-FFF2-40B4-BE49-F238E27FC236}">
                <a16:creationId xmlns:a16="http://schemas.microsoft.com/office/drawing/2014/main" id="{E78D37D4-931D-DDA6-3381-39FBB050B585}"/>
              </a:ext>
            </a:extLst>
          </p:cNvPr>
          <p:cNvSpPr/>
          <p:nvPr/>
        </p:nvSpPr>
        <p:spPr>
          <a:xfrm>
            <a:off x="988488" y="1293986"/>
            <a:ext cx="627716" cy="2542767"/>
          </a:xfrm>
          <a:prstGeom prst="rect">
            <a:avLst/>
          </a:prstGeom>
          <a:solidFill>
            <a:srgbClr val="009B3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04D072C-B32D-D6DC-44A0-CD7D070964DE}"/>
                  </a:ext>
                </a:extLst>
              </p:cNvPr>
              <p:cNvSpPr txBox="1"/>
              <p:nvPr/>
            </p:nvSpPr>
            <p:spPr>
              <a:xfrm>
                <a:off x="1953164" y="1322317"/>
                <a:ext cx="1709122" cy="1015663"/>
              </a:xfrm>
              <a:prstGeom prst="rect">
                <a:avLst/>
              </a:prstGeom>
              <a:noFill/>
            </p:spPr>
            <p:txBody>
              <a:bodyPr wrap="none" rtlCol="0">
                <a:spAutoFit/>
              </a:bodyPr>
              <a:lstStyle/>
              <a:p>
                <a:pPr algn="r"/>
                <a14:m>
                  <m:oMath xmlns:m="http://schemas.openxmlformats.org/officeDocument/2006/math">
                    <m:r>
                      <a:rPr lang="en-US" sz="1200" b="1" i="1" smtClean="0">
                        <a:latin typeface="Cambria Math" panose="02040503050406030204" pitchFamily="18" charset="0"/>
                        <a:ea typeface="Cambria Math" panose="02040503050406030204" pitchFamily="18" charset="0"/>
                      </a:rPr>
                      <m:t>−</m:t>
                    </m:r>
                  </m:oMath>
                </a14:m>
                <a:r>
                  <a:rPr lang="en-US" sz="1200" b="1" dirty="0">
                    <a:latin typeface="Times" pitchFamily="2" charset="0"/>
                  </a:rPr>
                  <a:t> Molecularly-induced</a:t>
                </a:r>
                <a:endParaRPr lang="en-US" sz="1200" b="1" dirty="0">
                  <a:solidFill>
                    <a:srgbClr val="FF0000"/>
                  </a:solidFill>
                  <a:latin typeface="Times" pitchFamily="2" charset="0"/>
                </a:endParaRPr>
              </a:p>
              <a:p>
                <a:pPr algn="r"/>
                <a14:m>
                  <m:oMath xmlns:m="http://schemas.openxmlformats.org/officeDocument/2006/math">
                    <m:r>
                      <a:rPr lang="en-US" sz="1200" b="1" i="1">
                        <a:latin typeface="Cambria Math" panose="02040503050406030204" pitchFamily="18" charset="0"/>
                        <a:ea typeface="Cambria Math" panose="02040503050406030204" pitchFamily="18" charset="0"/>
                      </a:rPr>
                      <m:t>⋯</m:t>
                    </m:r>
                  </m:oMath>
                </a14:m>
                <a:r>
                  <a:rPr lang="en-US" sz="1200" b="1" dirty="0">
                    <a:solidFill>
                      <a:schemeClr val="bg1">
                        <a:lumMod val="50000"/>
                      </a:schemeClr>
                    </a:solidFill>
                    <a:latin typeface="Times" pitchFamily="2" charset="0"/>
                  </a:rPr>
                  <a:t> </a:t>
                </a:r>
                <a:r>
                  <a:rPr lang="en-US" sz="1200" b="1" dirty="0">
                    <a:latin typeface="Times" pitchFamily="2" charset="0"/>
                  </a:rPr>
                  <a:t>Direct excitation</a:t>
                </a:r>
              </a:p>
              <a:p>
                <a:pPr algn="r"/>
                <a:r>
                  <a:rPr lang="en-US" sz="1200" b="1" dirty="0">
                    <a:solidFill>
                      <a:srgbClr val="FF0000"/>
                    </a:solidFill>
                    <a:latin typeface="Times" pitchFamily="2" charset="0"/>
                  </a:rPr>
                  <a:t>Hydrogen</a:t>
                </a:r>
              </a:p>
              <a:p>
                <a:pPr algn="r"/>
                <a:r>
                  <a:rPr lang="en-US" sz="1200" b="1" dirty="0">
                    <a:solidFill>
                      <a:srgbClr val="011AFF"/>
                    </a:solidFill>
                    <a:latin typeface="Times" pitchFamily="2" charset="0"/>
                  </a:rPr>
                  <a:t>Deuterium</a:t>
                </a:r>
              </a:p>
              <a:p>
                <a:pPr algn="r"/>
                <a:r>
                  <a:rPr lang="en-US" sz="1200" b="1" dirty="0">
                    <a:solidFill>
                      <a:schemeClr val="bg1">
                        <a:lumMod val="50000"/>
                      </a:schemeClr>
                    </a:solidFill>
                    <a:latin typeface="Times" pitchFamily="2" charset="0"/>
                  </a:rPr>
                  <a:t>AMJUEL</a:t>
                </a:r>
              </a:p>
            </p:txBody>
          </p:sp>
        </mc:Choice>
        <mc:Fallback xmlns="">
          <p:sp>
            <p:nvSpPr>
              <p:cNvPr id="27" name="TextBox 26">
                <a:extLst>
                  <a:ext uri="{FF2B5EF4-FFF2-40B4-BE49-F238E27FC236}">
                    <a16:creationId xmlns:a16="http://schemas.microsoft.com/office/drawing/2014/main" id="{504D072C-B32D-D6DC-44A0-CD7D070964DE}"/>
                  </a:ext>
                </a:extLst>
              </p:cNvPr>
              <p:cNvSpPr txBox="1">
                <a:spLocks noRot="1" noChangeAspect="1" noMove="1" noResize="1" noEditPoints="1" noAdjustHandles="1" noChangeArrowheads="1" noChangeShapeType="1" noTextEdit="1"/>
              </p:cNvSpPr>
              <p:nvPr/>
            </p:nvSpPr>
            <p:spPr>
              <a:xfrm>
                <a:off x="1953164" y="1322317"/>
                <a:ext cx="1709122" cy="1015663"/>
              </a:xfrm>
              <a:prstGeom prst="rect">
                <a:avLst/>
              </a:prstGeom>
              <a:blipFill>
                <a:blip r:embed="rId5"/>
                <a:stretch>
                  <a:fillRect b="-2469"/>
                </a:stretch>
              </a:blipFill>
            </p:spPr>
            <p:txBody>
              <a:bodyPr/>
              <a:lstStyle/>
              <a:p>
                <a:r>
                  <a:rPr lang="en-US">
                    <a:noFill/>
                  </a:rPr>
                  <a:t> </a:t>
                </a:r>
              </a:p>
            </p:txBody>
          </p:sp>
        </mc:Fallback>
      </mc:AlternateContent>
      <p:cxnSp>
        <p:nvCxnSpPr>
          <p:cNvPr id="41" name="Straight Arrow Connector 40">
            <a:extLst>
              <a:ext uri="{FF2B5EF4-FFF2-40B4-BE49-F238E27FC236}">
                <a16:creationId xmlns:a16="http://schemas.microsoft.com/office/drawing/2014/main" id="{5F9B829B-7965-3163-8E58-37F43FD141A9}"/>
              </a:ext>
            </a:extLst>
          </p:cNvPr>
          <p:cNvCxnSpPr>
            <a:cxnSpLocks/>
          </p:cNvCxnSpPr>
          <p:nvPr/>
        </p:nvCxnSpPr>
        <p:spPr>
          <a:xfrm>
            <a:off x="1102505" y="2075295"/>
            <a:ext cx="0" cy="140606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55FBBC4-F451-9F3D-129F-816501C2690D}"/>
              </a:ext>
            </a:extLst>
          </p:cNvPr>
          <p:cNvSpPr txBox="1"/>
          <p:nvPr/>
        </p:nvSpPr>
        <p:spPr>
          <a:xfrm>
            <a:off x="1443507" y="2530480"/>
            <a:ext cx="1210588" cy="438582"/>
          </a:xfrm>
          <a:prstGeom prst="rect">
            <a:avLst/>
          </a:prstGeom>
          <a:noFill/>
        </p:spPr>
        <p:txBody>
          <a:bodyPr wrap="none" rtlCol="0">
            <a:spAutoFit/>
          </a:bodyPr>
          <a:lstStyle/>
          <a:p>
            <a:r>
              <a:rPr lang="en-US" sz="750" dirty="0">
                <a:latin typeface="Times" pitchFamily="2" charset="0"/>
              </a:rPr>
              <a:t>Predictions </a:t>
            </a:r>
            <a:r>
              <a:rPr lang="en-US" sz="750" dirty="0" err="1">
                <a:latin typeface="Times" pitchFamily="2" charset="0"/>
              </a:rPr>
              <a:t>incicate</a:t>
            </a:r>
            <a:r>
              <a:rPr lang="en-US" sz="750" dirty="0">
                <a:latin typeface="Times" pitchFamily="2" charset="0"/>
              </a:rPr>
              <a:t> strong</a:t>
            </a:r>
          </a:p>
          <a:p>
            <a:r>
              <a:rPr lang="en-US" sz="750" dirty="0">
                <a:latin typeface="Times" pitchFamily="2" charset="0"/>
              </a:rPr>
              <a:t>molecularly-induced</a:t>
            </a:r>
          </a:p>
          <a:p>
            <a:r>
              <a:rPr lang="en-US" sz="750" dirty="0">
                <a:latin typeface="Times" pitchFamily="2" charset="0"/>
              </a:rPr>
              <a:t>atomic radiation </a:t>
            </a:r>
          </a:p>
        </p:txBody>
      </p:sp>
      <p:sp>
        <p:nvSpPr>
          <p:cNvPr id="46" name="TextBox 45">
            <a:extLst>
              <a:ext uri="{FF2B5EF4-FFF2-40B4-BE49-F238E27FC236}">
                <a16:creationId xmlns:a16="http://schemas.microsoft.com/office/drawing/2014/main" id="{218A1EE9-11D1-9BC5-7B23-A2BF8432511B}"/>
              </a:ext>
            </a:extLst>
          </p:cNvPr>
          <p:cNvSpPr txBox="1"/>
          <p:nvPr/>
        </p:nvSpPr>
        <p:spPr>
          <a:xfrm>
            <a:off x="1262977" y="1899530"/>
            <a:ext cx="1047082" cy="438582"/>
          </a:xfrm>
          <a:prstGeom prst="rect">
            <a:avLst/>
          </a:prstGeom>
          <a:noFill/>
        </p:spPr>
        <p:txBody>
          <a:bodyPr wrap="none" rtlCol="0">
            <a:spAutoFit/>
          </a:bodyPr>
          <a:lstStyle/>
          <a:p>
            <a:r>
              <a:rPr lang="en-US" sz="750" dirty="0">
                <a:latin typeface="Times" pitchFamily="2" charset="0"/>
              </a:rPr>
              <a:t>Under-estimation of </a:t>
            </a:r>
          </a:p>
          <a:p>
            <a:r>
              <a:rPr lang="en-US" sz="750" dirty="0">
                <a:latin typeface="Times" pitchFamily="2" charset="0"/>
              </a:rPr>
              <a:t>Ba-</a:t>
            </a:r>
            <a:r>
              <a:rPr lang="en-US" sz="750" dirty="0">
                <a:latin typeface="Symbol" pitchFamily="2" charset="2"/>
              </a:rPr>
              <a:t>a</a:t>
            </a:r>
            <a:r>
              <a:rPr lang="en-US" sz="750" dirty="0">
                <a:latin typeface="Times" pitchFamily="2" charset="0"/>
              </a:rPr>
              <a:t> at HFS detached</a:t>
            </a:r>
          </a:p>
          <a:p>
            <a:r>
              <a:rPr lang="en-US" sz="750" dirty="0">
                <a:latin typeface="Times" pitchFamily="2" charset="0"/>
              </a:rPr>
              <a:t>conditions</a:t>
            </a:r>
          </a:p>
        </p:txBody>
      </p:sp>
      <p:sp>
        <p:nvSpPr>
          <p:cNvPr id="50" name="TextBox 49">
            <a:extLst>
              <a:ext uri="{FF2B5EF4-FFF2-40B4-BE49-F238E27FC236}">
                <a16:creationId xmlns:a16="http://schemas.microsoft.com/office/drawing/2014/main" id="{2DAE44D9-EF37-8C2F-5C47-D48EA948171D}"/>
              </a:ext>
            </a:extLst>
          </p:cNvPr>
          <p:cNvSpPr txBox="1"/>
          <p:nvPr/>
        </p:nvSpPr>
        <p:spPr>
          <a:xfrm>
            <a:off x="1370229" y="1043142"/>
            <a:ext cx="1575431" cy="323165"/>
          </a:xfrm>
          <a:prstGeom prst="rect">
            <a:avLst/>
          </a:prstGeom>
          <a:noFill/>
        </p:spPr>
        <p:txBody>
          <a:bodyPr wrap="none" rtlCol="0">
            <a:spAutoFit/>
          </a:bodyPr>
          <a:lstStyle/>
          <a:p>
            <a:r>
              <a:rPr lang="en-US" sz="1500" b="1" dirty="0">
                <a:latin typeface="Times" pitchFamily="2" charset="0"/>
              </a:rPr>
              <a:t>Balmer-</a:t>
            </a:r>
            <a:r>
              <a:rPr lang="en-US" sz="1500" b="1" dirty="0">
                <a:latin typeface="Symbol" pitchFamily="2" charset="2"/>
              </a:rPr>
              <a:t>a </a:t>
            </a:r>
            <a:r>
              <a:rPr lang="en-US" sz="1500" b="1" dirty="0">
                <a:latin typeface="Times" pitchFamily="2" charset="0"/>
              </a:rPr>
              <a:t>(MDS)</a:t>
            </a:r>
          </a:p>
        </p:txBody>
      </p:sp>
      <p:sp>
        <p:nvSpPr>
          <p:cNvPr id="9" name="Content Placeholder 8">
            <a:extLst>
              <a:ext uri="{FF2B5EF4-FFF2-40B4-BE49-F238E27FC236}">
                <a16:creationId xmlns:a16="http://schemas.microsoft.com/office/drawing/2014/main" id="{17415799-45A2-DEAB-0049-707755F6CB38}"/>
              </a:ext>
            </a:extLst>
          </p:cNvPr>
          <p:cNvSpPr>
            <a:spLocks noGrp="1"/>
          </p:cNvSpPr>
          <p:nvPr>
            <p:ph idx="1"/>
          </p:nvPr>
        </p:nvSpPr>
        <p:spPr>
          <a:xfrm>
            <a:off x="3794592" y="1188000"/>
            <a:ext cx="5193960" cy="3102300"/>
          </a:xfrm>
        </p:spPr>
        <p:txBody>
          <a:bodyPr>
            <a:normAutofit fontScale="92500"/>
          </a:bodyPr>
          <a:lstStyle/>
          <a:p>
            <a:r>
              <a:rPr lang="en-US" dirty="0"/>
              <a:t>Similar observations as in EDGE2D-EIRENE </a:t>
            </a:r>
          </a:p>
          <a:p>
            <a:pPr lvl="1"/>
            <a:r>
              <a:rPr lang="en-US" dirty="0" err="1"/>
              <a:t>Groth</a:t>
            </a:r>
            <a:r>
              <a:rPr lang="en-US" dirty="0"/>
              <a:t> et al., NME 2019</a:t>
            </a:r>
          </a:p>
          <a:p>
            <a:endParaRPr lang="en-US" sz="500" dirty="0"/>
          </a:p>
          <a:p>
            <a:r>
              <a:rPr lang="en-US" dirty="0" err="1"/>
              <a:t>Isotopologue</a:t>
            </a:r>
            <a:r>
              <a:rPr lang="en-US" dirty="0"/>
              <a:t> and molecular effects strongest in the detached HFS divertor</a:t>
            </a:r>
          </a:p>
          <a:p>
            <a:endParaRPr lang="en-US" sz="500" dirty="0"/>
          </a:p>
          <a:p>
            <a:r>
              <a:rPr lang="en-US" dirty="0"/>
              <a:t>HFS Ba-</a:t>
            </a:r>
            <a:r>
              <a:rPr lang="en-US" dirty="0">
                <a:latin typeface="Symbol" pitchFamily="2" charset="2"/>
              </a:rPr>
              <a:t>a</a:t>
            </a:r>
            <a:r>
              <a:rPr lang="en-US" dirty="0"/>
              <a:t> emission driven by molecular processes</a:t>
            </a:r>
          </a:p>
          <a:p>
            <a:pPr lvl="1"/>
            <a:r>
              <a:rPr lang="en-US" dirty="0"/>
              <a:t>Role of preferential recycling as excited molecules and molecule-surface interaction?</a:t>
            </a:r>
          </a:p>
          <a:p>
            <a:endParaRPr lang="en-US" sz="600" dirty="0"/>
          </a:p>
          <a:p>
            <a:r>
              <a:rPr lang="en-US" dirty="0"/>
              <a:t>Underestimation of EIR into the n=3 state by UEDGE-CRUMPET could explain underestimation</a:t>
            </a:r>
          </a:p>
        </p:txBody>
      </p:sp>
      <p:sp>
        <p:nvSpPr>
          <p:cNvPr id="40" name="TextBox 39">
            <a:extLst>
              <a:ext uri="{FF2B5EF4-FFF2-40B4-BE49-F238E27FC236}">
                <a16:creationId xmlns:a16="http://schemas.microsoft.com/office/drawing/2014/main" id="{A482222B-9B50-C312-8209-9497967C3249}"/>
              </a:ext>
            </a:extLst>
          </p:cNvPr>
          <p:cNvSpPr txBox="1"/>
          <p:nvPr/>
        </p:nvSpPr>
        <p:spPr>
          <a:xfrm>
            <a:off x="1845857" y="3131070"/>
            <a:ext cx="1391728" cy="207749"/>
          </a:xfrm>
          <a:prstGeom prst="rect">
            <a:avLst/>
          </a:prstGeom>
          <a:noFill/>
        </p:spPr>
        <p:txBody>
          <a:bodyPr wrap="none" rtlCol="0">
            <a:spAutoFit/>
          </a:bodyPr>
          <a:lstStyle/>
          <a:p>
            <a:r>
              <a:rPr lang="en-US" sz="750" dirty="0">
                <a:latin typeface="Times" pitchFamily="2" charset="0"/>
              </a:rPr>
              <a:t>Observable </a:t>
            </a:r>
            <a:r>
              <a:rPr lang="en-US" sz="750" dirty="0" err="1">
                <a:latin typeface="Times" pitchFamily="2" charset="0"/>
              </a:rPr>
              <a:t>isotopologue</a:t>
            </a:r>
            <a:r>
              <a:rPr lang="en-US" sz="750" dirty="0">
                <a:latin typeface="Times" pitchFamily="2" charset="0"/>
              </a:rPr>
              <a:t> effect</a:t>
            </a:r>
          </a:p>
        </p:txBody>
      </p:sp>
      <p:cxnSp>
        <p:nvCxnSpPr>
          <p:cNvPr id="7" name="Straight Arrow Connector 6">
            <a:extLst>
              <a:ext uri="{FF2B5EF4-FFF2-40B4-BE49-F238E27FC236}">
                <a16:creationId xmlns:a16="http://schemas.microsoft.com/office/drawing/2014/main" id="{D3B64384-D28B-2E88-753E-F3A555FB9DF5}"/>
              </a:ext>
            </a:extLst>
          </p:cNvPr>
          <p:cNvCxnSpPr>
            <a:cxnSpLocks/>
          </p:cNvCxnSpPr>
          <p:nvPr/>
        </p:nvCxnSpPr>
        <p:spPr>
          <a:xfrm flipH="1">
            <a:off x="1414489" y="3299033"/>
            <a:ext cx="570158" cy="2489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9B66455-7670-230C-B943-674C3E150BCC}"/>
              </a:ext>
            </a:extLst>
          </p:cNvPr>
          <p:cNvCxnSpPr>
            <a:cxnSpLocks/>
          </p:cNvCxnSpPr>
          <p:nvPr/>
        </p:nvCxnSpPr>
        <p:spPr>
          <a:xfrm flipH="1">
            <a:off x="1262977" y="2914033"/>
            <a:ext cx="391191" cy="567327"/>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57E178A-C74A-ECE0-076E-8DE0C8C54027}"/>
              </a:ext>
            </a:extLst>
          </p:cNvPr>
          <p:cNvCxnSpPr>
            <a:cxnSpLocks/>
          </p:cNvCxnSpPr>
          <p:nvPr/>
        </p:nvCxnSpPr>
        <p:spPr>
          <a:xfrm flipH="1">
            <a:off x="1109746" y="2273327"/>
            <a:ext cx="304742" cy="358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Slide Number Placeholder 16">
            <a:extLst>
              <a:ext uri="{FF2B5EF4-FFF2-40B4-BE49-F238E27FC236}">
                <a16:creationId xmlns:a16="http://schemas.microsoft.com/office/drawing/2014/main" id="{A7579399-83D1-2BFF-1DFA-87249A9E31D5}"/>
              </a:ext>
            </a:extLst>
          </p:cNvPr>
          <p:cNvSpPr>
            <a:spLocks noGrp="1"/>
          </p:cNvSpPr>
          <p:nvPr>
            <p:ph type="sldNum" sz="quarter" idx="12"/>
          </p:nvPr>
        </p:nvSpPr>
        <p:spPr/>
        <p:txBody>
          <a:bodyPr/>
          <a:lstStyle/>
          <a:p>
            <a:fld id="{74010867-B5C0-1145-828E-1CAF3A062682}" type="slidenum">
              <a:rPr lang="en-US" smtClean="0"/>
              <a:t>7</a:t>
            </a:fld>
            <a:endParaRPr lang="en-US"/>
          </a:p>
        </p:txBody>
      </p:sp>
      <p:sp>
        <p:nvSpPr>
          <p:cNvPr id="26" name="Date Placeholder 13">
            <a:extLst>
              <a:ext uri="{FF2B5EF4-FFF2-40B4-BE49-F238E27FC236}">
                <a16:creationId xmlns:a16="http://schemas.microsoft.com/office/drawing/2014/main" id="{9ADE5357-97CA-255B-FDE1-201347F2CD2E}"/>
              </a:ext>
            </a:extLst>
          </p:cNvPr>
          <p:cNvSpPr>
            <a:spLocks noGrp="1"/>
          </p:cNvSpPr>
          <p:nvPr>
            <p:ph type="dt" sz="half" idx="10"/>
          </p:nvPr>
        </p:nvSpPr>
        <p:spPr>
          <a:xfrm>
            <a:off x="3430800" y="4706100"/>
            <a:ext cx="1544400" cy="94500"/>
          </a:xfrm>
        </p:spPr>
        <p:txBody>
          <a:bodyPr/>
          <a:lstStyle/>
          <a:p>
            <a:r>
              <a:rPr lang="fi-FI" dirty="0"/>
              <a:t>7/6/22</a:t>
            </a:r>
            <a:endParaRPr lang="en-US" dirty="0"/>
          </a:p>
        </p:txBody>
      </p:sp>
      <p:sp>
        <p:nvSpPr>
          <p:cNvPr id="29" name="Footer Placeholder 14">
            <a:extLst>
              <a:ext uri="{FF2B5EF4-FFF2-40B4-BE49-F238E27FC236}">
                <a16:creationId xmlns:a16="http://schemas.microsoft.com/office/drawing/2014/main" id="{CFDABE4C-09F8-3220-FCD3-0BC559F9904A}"/>
              </a:ext>
            </a:extLst>
          </p:cNvPr>
          <p:cNvSpPr>
            <a:spLocks noGrp="1"/>
          </p:cNvSpPr>
          <p:nvPr>
            <p:ph type="ftr" sz="quarter" idx="11"/>
          </p:nvPr>
        </p:nvSpPr>
        <p:spPr>
          <a:xfrm>
            <a:off x="3430800" y="4608900"/>
            <a:ext cx="1544400" cy="94500"/>
          </a:xfrm>
        </p:spPr>
        <p:txBody>
          <a:bodyPr/>
          <a:lstStyle/>
          <a:p>
            <a:r>
              <a:rPr lang="en-US" dirty="0"/>
              <a:t>TSVV5 meeting</a:t>
            </a:r>
          </a:p>
        </p:txBody>
      </p:sp>
    </p:spTree>
    <p:extLst>
      <p:ext uri="{BB962C8B-B14F-4D97-AF65-F5344CB8AC3E}">
        <p14:creationId xmlns:p14="http://schemas.microsoft.com/office/powerpoint/2010/main" val="3737919367"/>
      </p:ext>
    </p:extLst>
  </p:cSld>
  <p:clrMapOvr>
    <a:masterClrMapping/>
  </p:clrMapOvr>
  <mc:AlternateContent xmlns:mc="http://schemas.openxmlformats.org/markup-compatibility/2006" xmlns:p14="http://schemas.microsoft.com/office/powerpoint/2010/main">
    <mc:Choice Requires="p14">
      <p:transition spd="slow" p14:dur="2000" advTm="16352"/>
    </mc:Choice>
    <mc:Fallback xmlns="">
      <p:transition spd="slow" advTm="1635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Chart, histogram&#10;&#10;Description automatically generated">
            <a:extLst>
              <a:ext uri="{FF2B5EF4-FFF2-40B4-BE49-F238E27FC236}">
                <a16:creationId xmlns:a16="http://schemas.microsoft.com/office/drawing/2014/main" id="{DD82715D-8D3A-3885-2EB6-4A73F66C8D72}"/>
              </a:ext>
            </a:extLst>
          </p:cNvPr>
          <p:cNvPicPr>
            <a:picLocks noChangeAspect="1"/>
          </p:cNvPicPr>
          <p:nvPr/>
        </p:nvPicPr>
        <p:blipFill rotWithShape="1">
          <a:blip r:embed="rId2"/>
          <a:srcRect t="47885" b="28283"/>
          <a:stretch/>
        </p:blipFill>
        <p:spPr>
          <a:xfrm>
            <a:off x="6501827" y="2276472"/>
            <a:ext cx="2646231" cy="1750722"/>
          </a:xfrm>
          <a:prstGeom prst="rect">
            <a:avLst/>
          </a:prstGeom>
        </p:spPr>
      </p:pic>
      <p:pic>
        <p:nvPicPr>
          <p:cNvPr id="6" name="Picture 5" descr="Chart, histogram&#10;&#10;Description automatically generated">
            <a:extLst>
              <a:ext uri="{FF2B5EF4-FFF2-40B4-BE49-F238E27FC236}">
                <a16:creationId xmlns:a16="http://schemas.microsoft.com/office/drawing/2014/main" id="{723EE0AE-9393-EAD4-9F16-636EC435337C}"/>
              </a:ext>
            </a:extLst>
          </p:cNvPr>
          <p:cNvPicPr>
            <a:picLocks noChangeAspect="1"/>
          </p:cNvPicPr>
          <p:nvPr/>
        </p:nvPicPr>
        <p:blipFill rotWithShape="1">
          <a:blip r:embed="rId2"/>
          <a:srcRect l="183" t="24062" r="-183" b="52146"/>
          <a:stretch/>
        </p:blipFill>
        <p:spPr>
          <a:xfrm>
            <a:off x="3947860" y="2268186"/>
            <a:ext cx="2638338" cy="1742640"/>
          </a:xfrm>
          <a:prstGeom prst="rect">
            <a:avLst/>
          </a:prstGeom>
        </p:spPr>
      </p:pic>
      <p:sp>
        <p:nvSpPr>
          <p:cNvPr id="2" name="Title 1">
            <a:extLst>
              <a:ext uri="{FF2B5EF4-FFF2-40B4-BE49-F238E27FC236}">
                <a16:creationId xmlns:a16="http://schemas.microsoft.com/office/drawing/2014/main" id="{C3A09F7C-0E32-D189-168E-509D36FE81B1}"/>
              </a:ext>
            </a:extLst>
          </p:cNvPr>
          <p:cNvSpPr>
            <a:spLocks noGrp="1"/>
          </p:cNvSpPr>
          <p:nvPr>
            <p:ph type="title"/>
          </p:nvPr>
        </p:nvSpPr>
        <p:spPr/>
        <p:txBody>
          <a:bodyPr>
            <a:normAutofit fontScale="90000"/>
          </a:bodyPr>
          <a:lstStyle/>
          <a:p>
            <a:r>
              <a:rPr lang="en-US" dirty="0"/>
              <a:t>Fulcher band intensity overestimated by x10 due to over-population of the d</a:t>
            </a:r>
            <a:r>
              <a:rPr lang="en-US" baseline="30000" dirty="0"/>
              <a:t>3</a:t>
            </a:r>
            <a:r>
              <a:rPr lang="en-US" dirty="0">
                <a:latin typeface="Symbol" pitchFamily="2" charset="2"/>
              </a:rPr>
              <a:t>P</a:t>
            </a:r>
            <a:r>
              <a:rPr lang="en-US" baseline="-25000" dirty="0"/>
              <a:t>u</a:t>
            </a:r>
            <a:r>
              <a:rPr lang="en-US" dirty="0"/>
              <a:t> state: Lyman-Werner dominant</a:t>
            </a:r>
          </a:p>
        </p:txBody>
      </p:sp>
      <p:sp>
        <p:nvSpPr>
          <p:cNvPr id="9" name="Content Placeholder 8">
            <a:extLst>
              <a:ext uri="{FF2B5EF4-FFF2-40B4-BE49-F238E27FC236}">
                <a16:creationId xmlns:a16="http://schemas.microsoft.com/office/drawing/2014/main" id="{17415799-45A2-DEAB-0049-707755F6CB38}"/>
              </a:ext>
            </a:extLst>
          </p:cNvPr>
          <p:cNvSpPr>
            <a:spLocks noGrp="1"/>
          </p:cNvSpPr>
          <p:nvPr>
            <p:ph idx="1"/>
          </p:nvPr>
        </p:nvSpPr>
        <p:spPr>
          <a:xfrm>
            <a:off x="572400" y="1057365"/>
            <a:ext cx="8457534" cy="2061307"/>
          </a:xfrm>
        </p:spPr>
        <p:txBody>
          <a:bodyPr>
            <a:normAutofit/>
          </a:bodyPr>
          <a:lstStyle/>
          <a:p>
            <a:r>
              <a:rPr lang="en-US" dirty="0"/>
              <a:t>Population of the d</a:t>
            </a:r>
            <a:r>
              <a:rPr lang="en-US" baseline="30000" dirty="0"/>
              <a:t>3</a:t>
            </a:r>
            <a:r>
              <a:rPr lang="en-US" dirty="0">
                <a:latin typeface="Symbol" pitchFamily="2" charset="2"/>
              </a:rPr>
              <a:t>P</a:t>
            </a:r>
            <a:r>
              <a:rPr lang="en-US" baseline="-25000" dirty="0"/>
              <a:t>u</a:t>
            </a:r>
            <a:r>
              <a:rPr lang="en-US" dirty="0"/>
              <a:t> state: preferential recycling as vibrationally excited molecules and molecule-surface interaction</a:t>
            </a:r>
          </a:p>
          <a:p>
            <a:endParaRPr lang="en-US" sz="100" dirty="0"/>
          </a:p>
          <a:p>
            <a:r>
              <a:rPr lang="en-US" dirty="0"/>
              <a:t>Depopulation of the d</a:t>
            </a:r>
            <a:r>
              <a:rPr lang="en-US" baseline="30000" dirty="0"/>
              <a:t>3</a:t>
            </a:r>
            <a:r>
              <a:rPr lang="en-US" dirty="0">
                <a:latin typeface="Symbol" pitchFamily="2" charset="2"/>
              </a:rPr>
              <a:t>P</a:t>
            </a:r>
            <a:r>
              <a:rPr lang="en-US" baseline="-25000" dirty="0"/>
              <a:t>u</a:t>
            </a:r>
            <a:r>
              <a:rPr lang="en-US" dirty="0"/>
              <a:t> state: availability of MCCC rates</a:t>
            </a:r>
            <a:endParaRPr lang="en-US" sz="700" dirty="0"/>
          </a:p>
          <a:p>
            <a:pPr marL="0" indent="0">
              <a:buNone/>
            </a:pPr>
            <a:endParaRPr lang="en-US" dirty="0"/>
          </a:p>
          <a:p>
            <a:pPr marL="0" indent="0">
              <a:buNone/>
            </a:pPr>
            <a:r>
              <a:rPr lang="en-US" dirty="0"/>
              <a:t> </a:t>
            </a:r>
          </a:p>
        </p:txBody>
      </p:sp>
      <p:sp>
        <p:nvSpPr>
          <p:cNvPr id="4" name="Text Placeholder 3">
            <a:extLst>
              <a:ext uri="{FF2B5EF4-FFF2-40B4-BE49-F238E27FC236}">
                <a16:creationId xmlns:a16="http://schemas.microsoft.com/office/drawing/2014/main" id="{43F648F8-7F6B-7D96-3B73-D357DD077EBE}"/>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EFEB3775-EA36-4096-ED31-E97EF9C03BA9}"/>
              </a:ext>
            </a:extLst>
          </p:cNvPr>
          <p:cNvSpPr>
            <a:spLocks noGrp="1"/>
          </p:cNvSpPr>
          <p:nvPr>
            <p:ph type="body" sz="quarter" idx="14"/>
          </p:nvPr>
        </p:nvSpPr>
        <p:spPr/>
        <p:txBody>
          <a:bodyPr/>
          <a:lstStyle/>
          <a:p>
            <a:endParaRPr lang="en-US"/>
          </a:p>
        </p:txBody>
      </p:sp>
      <p:pic>
        <p:nvPicPr>
          <p:cNvPr id="13" name="Content Placeholder 6">
            <a:extLst>
              <a:ext uri="{FF2B5EF4-FFF2-40B4-BE49-F238E27FC236}">
                <a16:creationId xmlns:a16="http://schemas.microsoft.com/office/drawing/2014/main" id="{468F0086-08EF-2D15-70B7-58DE026764C9}"/>
              </a:ext>
            </a:extLst>
          </p:cNvPr>
          <p:cNvPicPr>
            <a:picLocks noChangeAspect="1"/>
          </p:cNvPicPr>
          <p:nvPr/>
        </p:nvPicPr>
        <p:blipFill rotWithShape="1">
          <a:blip r:embed="rId3"/>
          <a:srcRect t="95374" b="-2"/>
          <a:stretch/>
        </p:blipFill>
        <p:spPr>
          <a:xfrm>
            <a:off x="4010070" y="4010826"/>
            <a:ext cx="2569778" cy="338438"/>
          </a:xfrm>
          <a:prstGeom prst="rect">
            <a:avLst/>
          </a:prstGeom>
        </p:spPr>
      </p:pic>
      <p:sp>
        <p:nvSpPr>
          <p:cNvPr id="17" name="Rectangle 16">
            <a:extLst>
              <a:ext uri="{FF2B5EF4-FFF2-40B4-BE49-F238E27FC236}">
                <a16:creationId xmlns:a16="http://schemas.microsoft.com/office/drawing/2014/main" id="{6C843612-947F-36E0-F3FE-1872AEA73112}"/>
              </a:ext>
            </a:extLst>
          </p:cNvPr>
          <p:cNvSpPr/>
          <p:nvPr/>
        </p:nvSpPr>
        <p:spPr>
          <a:xfrm>
            <a:off x="4182385" y="3931180"/>
            <a:ext cx="194400" cy="99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Rectangle 17">
            <a:extLst>
              <a:ext uri="{FF2B5EF4-FFF2-40B4-BE49-F238E27FC236}">
                <a16:creationId xmlns:a16="http://schemas.microsoft.com/office/drawing/2014/main" id="{8BBA1037-3E3B-FC60-4129-16AF5AAE7306}"/>
              </a:ext>
            </a:extLst>
          </p:cNvPr>
          <p:cNvSpPr/>
          <p:nvPr/>
        </p:nvSpPr>
        <p:spPr>
          <a:xfrm>
            <a:off x="6261016" y="2316043"/>
            <a:ext cx="194400" cy="19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9" name="Rectangle 18">
            <a:extLst>
              <a:ext uri="{FF2B5EF4-FFF2-40B4-BE49-F238E27FC236}">
                <a16:creationId xmlns:a16="http://schemas.microsoft.com/office/drawing/2014/main" id="{C9983689-9E84-7055-E268-05ABAB186944}"/>
              </a:ext>
            </a:extLst>
          </p:cNvPr>
          <p:cNvSpPr/>
          <p:nvPr/>
        </p:nvSpPr>
        <p:spPr>
          <a:xfrm>
            <a:off x="4187785" y="2257180"/>
            <a:ext cx="194400" cy="99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0" name="Rectangle 19">
            <a:extLst>
              <a:ext uri="{FF2B5EF4-FFF2-40B4-BE49-F238E27FC236}">
                <a16:creationId xmlns:a16="http://schemas.microsoft.com/office/drawing/2014/main" id="{44B8208B-D263-8856-5E6C-DDAC1821ADAC}"/>
              </a:ext>
            </a:extLst>
          </p:cNvPr>
          <p:cNvSpPr/>
          <p:nvPr/>
        </p:nvSpPr>
        <p:spPr>
          <a:xfrm>
            <a:off x="8835534" y="2311385"/>
            <a:ext cx="194400" cy="19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1" name="Rectangle 20">
            <a:extLst>
              <a:ext uri="{FF2B5EF4-FFF2-40B4-BE49-F238E27FC236}">
                <a16:creationId xmlns:a16="http://schemas.microsoft.com/office/drawing/2014/main" id="{ABC07BC8-64B1-028E-FD83-CF0B08711FBD}"/>
              </a:ext>
            </a:extLst>
          </p:cNvPr>
          <p:cNvSpPr/>
          <p:nvPr/>
        </p:nvSpPr>
        <p:spPr>
          <a:xfrm>
            <a:off x="6736392" y="2268186"/>
            <a:ext cx="194400" cy="99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3" name="TextBox 22">
            <a:extLst>
              <a:ext uri="{FF2B5EF4-FFF2-40B4-BE49-F238E27FC236}">
                <a16:creationId xmlns:a16="http://schemas.microsoft.com/office/drawing/2014/main" id="{B7D94ABE-7213-9488-007E-8FBA4C876937}"/>
              </a:ext>
            </a:extLst>
          </p:cNvPr>
          <p:cNvSpPr txBox="1"/>
          <p:nvPr/>
        </p:nvSpPr>
        <p:spPr>
          <a:xfrm>
            <a:off x="4142506" y="3905642"/>
            <a:ext cx="352982" cy="253916"/>
          </a:xfrm>
          <a:prstGeom prst="rect">
            <a:avLst/>
          </a:prstGeom>
          <a:noFill/>
        </p:spPr>
        <p:txBody>
          <a:bodyPr wrap="none" rtlCol="0">
            <a:spAutoFit/>
          </a:bodyPr>
          <a:lstStyle/>
          <a:p>
            <a:r>
              <a:rPr lang="en-US" sz="1050" dirty="0">
                <a:latin typeface="Times" pitchFamily="2" charset="0"/>
              </a:rPr>
              <a:t>0.0</a:t>
            </a:r>
          </a:p>
        </p:txBody>
      </p:sp>
      <p:sp>
        <p:nvSpPr>
          <p:cNvPr id="27" name="TextBox 26">
            <a:extLst>
              <a:ext uri="{FF2B5EF4-FFF2-40B4-BE49-F238E27FC236}">
                <a16:creationId xmlns:a16="http://schemas.microsoft.com/office/drawing/2014/main" id="{504D072C-B32D-D6DC-44A0-CD7D070964DE}"/>
              </a:ext>
            </a:extLst>
          </p:cNvPr>
          <p:cNvSpPr txBox="1"/>
          <p:nvPr/>
        </p:nvSpPr>
        <p:spPr>
          <a:xfrm>
            <a:off x="6973525" y="2300380"/>
            <a:ext cx="894797" cy="646331"/>
          </a:xfrm>
          <a:prstGeom prst="rect">
            <a:avLst/>
          </a:prstGeom>
          <a:noFill/>
        </p:spPr>
        <p:txBody>
          <a:bodyPr wrap="none" rtlCol="0">
            <a:spAutoFit/>
          </a:bodyPr>
          <a:lstStyle/>
          <a:p>
            <a:r>
              <a:rPr lang="en-US" sz="1200" b="1" dirty="0">
                <a:solidFill>
                  <a:srgbClr val="FF0000"/>
                </a:solidFill>
                <a:latin typeface="Times" pitchFamily="2" charset="0"/>
              </a:rPr>
              <a:t>Hydrogen</a:t>
            </a:r>
          </a:p>
          <a:p>
            <a:r>
              <a:rPr lang="en-US" sz="1200" b="1" dirty="0">
                <a:solidFill>
                  <a:srgbClr val="011AFF"/>
                </a:solidFill>
                <a:latin typeface="Times" pitchFamily="2" charset="0"/>
              </a:rPr>
              <a:t>Deuterium</a:t>
            </a:r>
          </a:p>
          <a:p>
            <a:r>
              <a:rPr lang="en-US" sz="1200" b="1" dirty="0">
                <a:solidFill>
                  <a:schemeClr val="bg1">
                    <a:lumMod val="50000"/>
                  </a:schemeClr>
                </a:solidFill>
                <a:latin typeface="Times" pitchFamily="2" charset="0"/>
              </a:rPr>
              <a:t>AMJUEL</a:t>
            </a:r>
          </a:p>
        </p:txBody>
      </p:sp>
      <p:sp>
        <p:nvSpPr>
          <p:cNvPr id="47" name="TextBox 46">
            <a:extLst>
              <a:ext uri="{FF2B5EF4-FFF2-40B4-BE49-F238E27FC236}">
                <a16:creationId xmlns:a16="http://schemas.microsoft.com/office/drawing/2014/main" id="{9EB8B7B0-FD78-DCBF-4E9B-61FF2FE8AD33}"/>
              </a:ext>
            </a:extLst>
          </p:cNvPr>
          <p:cNvSpPr txBox="1"/>
          <p:nvPr/>
        </p:nvSpPr>
        <p:spPr>
          <a:xfrm>
            <a:off x="4569531" y="2670565"/>
            <a:ext cx="1072730" cy="323165"/>
          </a:xfrm>
          <a:prstGeom prst="rect">
            <a:avLst/>
          </a:prstGeom>
          <a:noFill/>
        </p:spPr>
        <p:txBody>
          <a:bodyPr wrap="none" rtlCol="0">
            <a:spAutoFit/>
          </a:bodyPr>
          <a:lstStyle/>
          <a:p>
            <a:r>
              <a:rPr lang="en-US" sz="750" dirty="0">
                <a:latin typeface="Times" pitchFamily="2" charset="0"/>
              </a:rPr>
              <a:t>Fulcher band intensity </a:t>
            </a:r>
          </a:p>
          <a:p>
            <a:r>
              <a:rPr lang="en-US" sz="750" dirty="0" err="1">
                <a:latin typeface="Times" pitchFamily="2" charset="0"/>
              </a:rPr>
              <a:t>overstimated</a:t>
            </a:r>
            <a:r>
              <a:rPr lang="en-US" sz="750" dirty="0">
                <a:latin typeface="Times" pitchFamily="2" charset="0"/>
              </a:rPr>
              <a:t> by x10</a:t>
            </a:r>
          </a:p>
        </p:txBody>
      </p:sp>
      <p:sp>
        <p:nvSpPr>
          <p:cNvPr id="49" name="TextBox 48">
            <a:extLst>
              <a:ext uri="{FF2B5EF4-FFF2-40B4-BE49-F238E27FC236}">
                <a16:creationId xmlns:a16="http://schemas.microsoft.com/office/drawing/2014/main" id="{0AB5A127-732F-3F8B-DC0B-1E30DFC817B8}"/>
              </a:ext>
            </a:extLst>
          </p:cNvPr>
          <p:cNvSpPr txBox="1"/>
          <p:nvPr/>
        </p:nvSpPr>
        <p:spPr>
          <a:xfrm>
            <a:off x="6949106" y="2889120"/>
            <a:ext cx="1470274" cy="438582"/>
          </a:xfrm>
          <a:prstGeom prst="rect">
            <a:avLst/>
          </a:prstGeom>
          <a:noFill/>
        </p:spPr>
        <p:txBody>
          <a:bodyPr wrap="none" rtlCol="0">
            <a:spAutoFit/>
          </a:bodyPr>
          <a:lstStyle/>
          <a:p>
            <a:r>
              <a:rPr lang="en-US" sz="750" dirty="0">
                <a:latin typeface="Times" pitchFamily="2" charset="0"/>
              </a:rPr>
              <a:t>UEDGE-CRUMPET </a:t>
            </a:r>
            <a:r>
              <a:rPr lang="en-US" sz="750" dirty="0" err="1">
                <a:latin typeface="Times" pitchFamily="2" charset="0"/>
              </a:rPr>
              <a:t>ovepredicts</a:t>
            </a:r>
            <a:endParaRPr lang="en-US" sz="750" dirty="0">
              <a:latin typeface="Times" pitchFamily="2" charset="0"/>
            </a:endParaRPr>
          </a:p>
          <a:p>
            <a:r>
              <a:rPr lang="en-US" sz="750" dirty="0">
                <a:latin typeface="Times" pitchFamily="2" charset="0"/>
              </a:rPr>
              <a:t>Lyman-Werner band intensity by</a:t>
            </a:r>
          </a:p>
          <a:p>
            <a:r>
              <a:rPr lang="en-US" sz="750" dirty="0">
                <a:latin typeface="Times" pitchFamily="2" charset="0"/>
              </a:rPr>
              <a:t>x3 compared to AMJUEL</a:t>
            </a:r>
          </a:p>
        </p:txBody>
      </p:sp>
      <p:sp>
        <p:nvSpPr>
          <p:cNvPr id="51" name="TextBox 50">
            <a:extLst>
              <a:ext uri="{FF2B5EF4-FFF2-40B4-BE49-F238E27FC236}">
                <a16:creationId xmlns:a16="http://schemas.microsoft.com/office/drawing/2014/main" id="{43CB200D-ED3D-5CCA-A053-FBF2C8C1D772}"/>
              </a:ext>
            </a:extLst>
          </p:cNvPr>
          <p:cNvSpPr txBox="1"/>
          <p:nvPr/>
        </p:nvSpPr>
        <p:spPr>
          <a:xfrm>
            <a:off x="4664052" y="2012606"/>
            <a:ext cx="1574277" cy="323165"/>
          </a:xfrm>
          <a:prstGeom prst="rect">
            <a:avLst/>
          </a:prstGeom>
          <a:noFill/>
        </p:spPr>
        <p:txBody>
          <a:bodyPr wrap="none" rtlCol="0">
            <a:spAutoFit/>
          </a:bodyPr>
          <a:lstStyle/>
          <a:p>
            <a:r>
              <a:rPr lang="en-US" sz="1500" b="1" dirty="0">
                <a:latin typeface="Times" pitchFamily="2" charset="0"/>
              </a:rPr>
              <a:t>Fulcher intensity</a:t>
            </a:r>
            <a:endParaRPr lang="en-US" sz="1500" b="1" dirty="0">
              <a:latin typeface="Symbol" pitchFamily="2" charset="2"/>
            </a:endParaRPr>
          </a:p>
        </p:txBody>
      </p:sp>
      <p:sp>
        <p:nvSpPr>
          <p:cNvPr id="52" name="TextBox 51">
            <a:extLst>
              <a:ext uri="{FF2B5EF4-FFF2-40B4-BE49-F238E27FC236}">
                <a16:creationId xmlns:a16="http://schemas.microsoft.com/office/drawing/2014/main" id="{F667D3E5-D005-35B9-CC14-7C975D8D1FB7}"/>
              </a:ext>
            </a:extLst>
          </p:cNvPr>
          <p:cNvSpPr txBox="1"/>
          <p:nvPr/>
        </p:nvSpPr>
        <p:spPr>
          <a:xfrm>
            <a:off x="6939525" y="2020478"/>
            <a:ext cx="2205668" cy="323165"/>
          </a:xfrm>
          <a:prstGeom prst="rect">
            <a:avLst/>
          </a:prstGeom>
          <a:noFill/>
        </p:spPr>
        <p:txBody>
          <a:bodyPr wrap="none" rtlCol="0">
            <a:spAutoFit/>
          </a:bodyPr>
          <a:lstStyle/>
          <a:p>
            <a:r>
              <a:rPr lang="en-US" sz="1500" b="1" dirty="0">
                <a:latin typeface="Times" pitchFamily="2" charset="0"/>
              </a:rPr>
              <a:t>Lyman-Werner intensity</a:t>
            </a:r>
            <a:endParaRPr lang="en-US" sz="1500" b="1" dirty="0">
              <a:latin typeface="Symbol" pitchFamily="2" charset="2"/>
            </a:endParaRPr>
          </a:p>
        </p:txBody>
      </p:sp>
      <p:sp>
        <p:nvSpPr>
          <p:cNvPr id="26" name="TextBox 25">
            <a:extLst>
              <a:ext uri="{FF2B5EF4-FFF2-40B4-BE49-F238E27FC236}">
                <a16:creationId xmlns:a16="http://schemas.microsoft.com/office/drawing/2014/main" id="{5C1F4226-894F-D03A-3F23-BACE373D7629}"/>
              </a:ext>
            </a:extLst>
          </p:cNvPr>
          <p:cNvSpPr txBox="1"/>
          <p:nvPr/>
        </p:nvSpPr>
        <p:spPr>
          <a:xfrm>
            <a:off x="4410032" y="3217223"/>
            <a:ext cx="1391728" cy="207749"/>
          </a:xfrm>
          <a:prstGeom prst="rect">
            <a:avLst/>
          </a:prstGeom>
          <a:noFill/>
        </p:spPr>
        <p:txBody>
          <a:bodyPr wrap="none" rtlCol="0">
            <a:spAutoFit/>
          </a:bodyPr>
          <a:lstStyle/>
          <a:p>
            <a:r>
              <a:rPr lang="en-US" sz="750" dirty="0">
                <a:latin typeface="Times" pitchFamily="2" charset="0"/>
              </a:rPr>
              <a:t>Observable </a:t>
            </a:r>
            <a:r>
              <a:rPr lang="en-US" sz="750" dirty="0" err="1">
                <a:latin typeface="Times" pitchFamily="2" charset="0"/>
              </a:rPr>
              <a:t>isotopologue</a:t>
            </a:r>
            <a:r>
              <a:rPr lang="en-US" sz="750" dirty="0">
                <a:latin typeface="Times" pitchFamily="2" charset="0"/>
              </a:rPr>
              <a:t> effect</a:t>
            </a:r>
          </a:p>
        </p:txBody>
      </p:sp>
      <p:cxnSp>
        <p:nvCxnSpPr>
          <p:cNvPr id="28" name="Straight Arrow Connector 27">
            <a:extLst>
              <a:ext uri="{FF2B5EF4-FFF2-40B4-BE49-F238E27FC236}">
                <a16:creationId xmlns:a16="http://schemas.microsoft.com/office/drawing/2014/main" id="{088082F0-E88A-B115-D6A6-2BC59DFF5A86}"/>
              </a:ext>
            </a:extLst>
          </p:cNvPr>
          <p:cNvCxnSpPr>
            <a:cxnSpLocks/>
          </p:cNvCxnSpPr>
          <p:nvPr/>
        </p:nvCxnSpPr>
        <p:spPr>
          <a:xfrm>
            <a:off x="4548822" y="3385186"/>
            <a:ext cx="491611" cy="4663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 name="Content Placeholder 6">
            <a:extLst>
              <a:ext uri="{FF2B5EF4-FFF2-40B4-BE49-F238E27FC236}">
                <a16:creationId xmlns:a16="http://schemas.microsoft.com/office/drawing/2014/main" id="{12E4BBDF-81CD-A94C-32DF-30CDBDF91F3D}"/>
              </a:ext>
            </a:extLst>
          </p:cNvPr>
          <p:cNvPicPr>
            <a:picLocks noChangeAspect="1"/>
          </p:cNvPicPr>
          <p:nvPr/>
        </p:nvPicPr>
        <p:blipFill rotWithShape="1">
          <a:blip r:embed="rId3"/>
          <a:srcRect t="95374" b="-2"/>
          <a:stretch/>
        </p:blipFill>
        <p:spPr>
          <a:xfrm>
            <a:off x="6573226" y="4017962"/>
            <a:ext cx="2576561" cy="338438"/>
          </a:xfrm>
          <a:prstGeom prst="rect">
            <a:avLst/>
          </a:prstGeom>
        </p:spPr>
      </p:pic>
      <p:sp>
        <p:nvSpPr>
          <p:cNvPr id="24" name="TextBox 23">
            <a:extLst>
              <a:ext uri="{FF2B5EF4-FFF2-40B4-BE49-F238E27FC236}">
                <a16:creationId xmlns:a16="http://schemas.microsoft.com/office/drawing/2014/main" id="{9A5634E9-5AF3-614E-6E21-3FC2577A5A2D}"/>
              </a:ext>
            </a:extLst>
          </p:cNvPr>
          <p:cNvSpPr txBox="1"/>
          <p:nvPr/>
        </p:nvSpPr>
        <p:spPr>
          <a:xfrm>
            <a:off x="6707428" y="3905642"/>
            <a:ext cx="352982" cy="253916"/>
          </a:xfrm>
          <a:prstGeom prst="rect">
            <a:avLst/>
          </a:prstGeom>
          <a:noFill/>
        </p:spPr>
        <p:txBody>
          <a:bodyPr wrap="none" rtlCol="0">
            <a:spAutoFit/>
          </a:bodyPr>
          <a:lstStyle/>
          <a:p>
            <a:r>
              <a:rPr lang="en-US" sz="1050" dirty="0">
                <a:latin typeface="Times" pitchFamily="2" charset="0"/>
              </a:rPr>
              <a:t>0.0</a:t>
            </a:r>
          </a:p>
        </p:txBody>
      </p:sp>
      <p:sp>
        <p:nvSpPr>
          <p:cNvPr id="30" name="Content Placeholder 8">
            <a:extLst>
              <a:ext uri="{FF2B5EF4-FFF2-40B4-BE49-F238E27FC236}">
                <a16:creationId xmlns:a16="http://schemas.microsoft.com/office/drawing/2014/main" id="{6052260A-AD4F-C811-16C8-316594BB16B8}"/>
              </a:ext>
            </a:extLst>
          </p:cNvPr>
          <p:cNvSpPr txBox="1">
            <a:spLocks/>
          </p:cNvSpPr>
          <p:nvPr/>
        </p:nvSpPr>
        <p:spPr>
          <a:xfrm>
            <a:off x="580751" y="2161214"/>
            <a:ext cx="3446495" cy="2219554"/>
          </a:xfrm>
          <a:prstGeom prst="rect">
            <a:avLst/>
          </a:prstGeom>
        </p:spPr>
        <p:txBody>
          <a:bodyPr vert="horz" lIns="0" tIns="0" rIns="0" bIns="0" rtlCol="0">
            <a:normAutofit lnSpcReduction="10000"/>
          </a:bodyPr>
          <a:lstStyle>
            <a:lvl1pPr marL="257168" indent="-257168" algn="l" defTabSz="685783" rtl="0" eaLnBrk="1" latinLnBrk="0" hangingPunct="1">
              <a:spcBef>
                <a:spcPts val="450"/>
              </a:spcBef>
              <a:buFont typeface="Arial" pitchFamily="34" charset="0"/>
              <a:buChar char="•"/>
              <a:defRPr sz="1800" kern="1200">
                <a:solidFill>
                  <a:schemeClr val="tx1"/>
                </a:solidFill>
                <a:latin typeface="+mn-lt"/>
                <a:ea typeface="+mn-ea"/>
                <a:cs typeface="+mn-cs"/>
              </a:defRPr>
            </a:lvl1pPr>
            <a:lvl2pPr marL="557199" indent="-214308" algn="l" defTabSz="685783" rtl="0" eaLnBrk="1" latinLnBrk="0" hangingPunct="1">
              <a:spcBef>
                <a:spcPts val="300"/>
              </a:spcBef>
              <a:buFont typeface="Arial" pitchFamily="34" charset="0"/>
              <a:buChar char="–"/>
              <a:defRPr sz="1500" kern="1200">
                <a:solidFill>
                  <a:schemeClr val="tx1"/>
                </a:solidFill>
                <a:latin typeface="+mn-lt"/>
                <a:ea typeface="+mn-ea"/>
                <a:cs typeface="+mn-cs"/>
              </a:defRPr>
            </a:lvl2pPr>
            <a:lvl3pPr marL="857228" indent="-171446" algn="l" defTabSz="685783" rtl="0" eaLnBrk="1" latinLnBrk="0" hangingPunct="1">
              <a:spcBef>
                <a:spcPts val="300"/>
              </a:spcBef>
              <a:buFont typeface="Arial" pitchFamily="34" charset="0"/>
              <a:buChar char="•"/>
              <a:defRPr sz="1350" kern="1200">
                <a:solidFill>
                  <a:schemeClr val="tx1"/>
                </a:solidFill>
                <a:latin typeface="+mn-lt"/>
                <a:ea typeface="+mn-ea"/>
                <a:cs typeface="+mn-cs"/>
              </a:defRPr>
            </a:lvl3pPr>
            <a:lvl4pPr marL="1200120" indent="-171446" algn="l" defTabSz="685783" rtl="0" eaLnBrk="1" latinLnBrk="0" hangingPunct="1">
              <a:spcBef>
                <a:spcPts val="300"/>
              </a:spcBef>
              <a:buFont typeface="Arial" pitchFamily="34" charset="0"/>
              <a:buChar char="–"/>
              <a:defRPr sz="1200" kern="1200">
                <a:solidFill>
                  <a:schemeClr val="tx1"/>
                </a:solidFill>
                <a:latin typeface="+mn-lt"/>
                <a:ea typeface="+mn-ea"/>
                <a:cs typeface="+mn-cs"/>
              </a:defRPr>
            </a:lvl4pPr>
            <a:lvl5pPr marL="1543012" indent="-171446" algn="l" defTabSz="685783" rtl="0" eaLnBrk="1" latinLnBrk="0" hangingPunct="1">
              <a:spcBef>
                <a:spcPts val="225"/>
              </a:spcBef>
              <a:buFont typeface="Arial" pitchFamily="34" charset="0"/>
              <a:buChar char="•"/>
              <a:defRPr sz="105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05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05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05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050" kern="1200">
                <a:solidFill>
                  <a:schemeClr val="tx1"/>
                </a:solidFill>
                <a:latin typeface="+mn-lt"/>
                <a:ea typeface="+mn-ea"/>
                <a:cs typeface="+mn-cs"/>
              </a:defRPr>
            </a:lvl9pPr>
          </a:lstStyle>
          <a:p>
            <a:r>
              <a:rPr lang="en-US" dirty="0"/>
              <a:t>Lyman-Werner bands over-estimated by a x3 by UEDGE-CRUMPET vs AMJUEL</a:t>
            </a:r>
          </a:p>
          <a:p>
            <a:pPr lvl="1"/>
            <a:r>
              <a:rPr lang="en-US" dirty="0"/>
              <a:t>Bands could not be resolved at highest HR-VUV gain</a:t>
            </a:r>
          </a:p>
          <a:p>
            <a:endParaRPr lang="en-US" sz="100" dirty="0"/>
          </a:p>
          <a:p>
            <a:r>
              <a:rPr lang="en-US" dirty="0"/>
              <a:t>In agreement with EDGE2D-EIRENE</a:t>
            </a:r>
          </a:p>
          <a:p>
            <a:pPr lvl="1"/>
            <a:r>
              <a:rPr lang="en-US" dirty="0" err="1"/>
              <a:t>Groth</a:t>
            </a:r>
            <a:r>
              <a:rPr lang="en-US" dirty="0"/>
              <a:t> et al., NME 2019</a:t>
            </a:r>
          </a:p>
          <a:p>
            <a:endParaRPr lang="en-US" dirty="0"/>
          </a:p>
          <a:p>
            <a:endParaRPr lang="en-US" dirty="0"/>
          </a:p>
        </p:txBody>
      </p:sp>
      <p:sp>
        <p:nvSpPr>
          <p:cNvPr id="31" name="TextBox 30">
            <a:extLst>
              <a:ext uri="{FF2B5EF4-FFF2-40B4-BE49-F238E27FC236}">
                <a16:creationId xmlns:a16="http://schemas.microsoft.com/office/drawing/2014/main" id="{3629DD00-E920-1941-2897-D8494816CF8E}"/>
              </a:ext>
            </a:extLst>
          </p:cNvPr>
          <p:cNvSpPr txBox="1"/>
          <p:nvPr/>
        </p:nvSpPr>
        <p:spPr>
          <a:xfrm>
            <a:off x="7027652" y="3420776"/>
            <a:ext cx="1391728" cy="207749"/>
          </a:xfrm>
          <a:prstGeom prst="rect">
            <a:avLst/>
          </a:prstGeom>
          <a:noFill/>
        </p:spPr>
        <p:txBody>
          <a:bodyPr wrap="none" rtlCol="0">
            <a:spAutoFit/>
          </a:bodyPr>
          <a:lstStyle/>
          <a:p>
            <a:r>
              <a:rPr lang="en-US" sz="750" dirty="0">
                <a:latin typeface="Times" pitchFamily="2" charset="0"/>
              </a:rPr>
              <a:t>Observable </a:t>
            </a:r>
            <a:r>
              <a:rPr lang="en-US" sz="750" dirty="0" err="1">
                <a:latin typeface="Times" pitchFamily="2" charset="0"/>
              </a:rPr>
              <a:t>isotopologue</a:t>
            </a:r>
            <a:r>
              <a:rPr lang="en-US" sz="750" dirty="0">
                <a:latin typeface="Times" pitchFamily="2" charset="0"/>
              </a:rPr>
              <a:t> effect</a:t>
            </a:r>
          </a:p>
        </p:txBody>
      </p:sp>
      <p:cxnSp>
        <p:nvCxnSpPr>
          <p:cNvPr id="32" name="Straight Arrow Connector 31">
            <a:extLst>
              <a:ext uri="{FF2B5EF4-FFF2-40B4-BE49-F238E27FC236}">
                <a16:creationId xmlns:a16="http://schemas.microsoft.com/office/drawing/2014/main" id="{2E96B97D-4782-31B3-7906-5F4DF37323FE}"/>
              </a:ext>
            </a:extLst>
          </p:cNvPr>
          <p:cNvCxnSpPr>
            <a:cxnSpLocks/>
          </p:cNvCxnSpPr>
          <p:nvPr/>
        </p:nvCxnSpPr>
        <p:spPr>
          <a:xfrm flipH="1">
            <a:off x="7603589" y="3628525"/>
            <a:ext cx="264733" cy="1837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250FFCB2-EBF6-EA52-E740-C9DF16929AAE}"/>
              </a:ext>
            </a:extLst>
          </p:cNvPr>
          <p:cNvSpPr>
            <a:spLocks noGrp="1"/>
          </p:cNvSpPr>
          <p:nvPr>
            <p:ph type="sldNum" sz="quarter" idx="12"/>
          </p:nvPr>
        </p:nvSpPr>
        <p:spPr/>
        <p:txBody>
          <a:bodyPr/>
          <a:lstStyle/>
          <a:p>
            <a:fld id="{74010867-B5C0-1145-828E-1CAF3A062682}" type="slidenum">
              <a:rPr lang="en-US" smtClean="0"/>
              <a:t>8</a:t>
            </a:fld>
            <a:endParaRPr lang="en-US"/>
          </a:p>
        </p:txBody>
      </p:sp>
      <p:sp>
        <p:nvSpPr>
          <p:cNvPr id="36" name="Date Placeholder 13">
            <a:extLst>
              <a:ext uri="{FF2B5EF4-FFF2-40B4-BE49-F238E27FC236}">
                <a16:creationId xmlns:a16="http://schemas.microsoft.com/office/drawing/2014/main" id="{8EB63ED1-0155-176B-0A6D-9022B23C561F}"/>
              </a:ext>
            </a:extLst>
          </p:cNvPr>
          <p:cNvSpPr>
            <a:spLocks noGrp="1"/>
          </p:cNvSpPr>
          <p:nvPr>
            <p:ph type="dt" sz="half" idx="10"/>
          </p:nvPr>
        </p:nvSpPr>
        <p:spPr>
          <a:xfrm>
            <a:off x="3430800" y="4706100"/>
            <a:ext cx="1544400" cy="94500"/>
          </a:xfrm>
        </p:spPr>
        <p:txBody>
          <a:bodyPr/>
          <a:lstStyle/>
          <a:p>
            <a:r>
              <a:rPr lang="fi-FI" dirty="0"/>
              <a:t>7/6/22</a:t>
            </a:r>
            <a:endParaRPr lang="en-US" dirty="0"/>
          </a:p>
        </p:txBody>
      </p:sp>
      <p:sp>
        <p:nvSpPr>
          <p:cNvPr id="37" name="Footer Placeholder 14">
            <a:extLst>
              <a:ext uri="{FF2B5EF4-FFF2-40B4-BE49-F238E27FC236}">
                <a16:creationId xmlns:a16="http://schemas.microsoft.com/office/drawing/2014/main" id="{97299E99-54D0-032A-A635-6DE9CC30A572}"/>
              </a:ext>
            </a:extLst>
          </p:cNvPr>
          <p:cNvSpPr>
            <a:spLocks noGrp="1"/>
          </p:cNvSpPr>
          <p:nvPr>
            <p:ph type="ftr" sz="quarter" idx="11"/>
          </p:nvPr>
        </p:nvSpPr>
        <p:spPr>
          <a:xfrm>
            <a:off x="3430800" y="4608900"/>
            <a:ext cx="1544400" cy="94500"/>
          </a:xfrm>
        </p:spPr>
        <p:txBody>
          <a:bodyPr/>
          <a:lstStyle/>
          <a:p>
            <a:r>
              <a:rPr lang="en-US" dirty="0"/>
              <a:t>TSVV5 meeting</a:t>
            </a:r>
          </a:p>
        </p:txBody>
      </p:sp>
    </p:spTree>
    <p:extLst>
      <p:ext uri="{BB962C8B-B14F-4D97-AF65-F5344CB8AC3E}">
        <p14:creationId xmlns:p14="http://schemas.microsoft.com/office/powerpoint/2010/main" val="2353615439"/>
      </p:ext>
    </p:extLst>
  </p:cSld>
  <p:clrMapOvr>
    <a:masterClrMapping/>
  </p:clrMapOvr>
  <mc:AlternateContent xmlns:mc="http://schemas.openxmlformats.org/markup-compatibility/2006" xmlns:p14="http://schemas.microsoft.com/office/powerpoint/2010/main">
    <mc:Choice Requires="p14">
      <p:transition spd="slow" p14:dur="2000" advTm="64480"/>
    </mc:Choice>
    <mc:Fallback xmlns="">
      <p:transition spd="slow" advTm="6448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histogram&#10;&#10;Description automatically generated">
            <a:extLst>
              <a:ext uri="{FF2B5EF4-FFF2-40B4-BE49-F238E27FC236}">
                <a16:creationId xmlns:a16="http://schemas.microsoft.com/office/drawing/2014/main" id="{722CE379-159D-4F0A-F0A6-74EFBF5A34DE}"/>
              </a:ext>
            </a:extLst>
          </p:cNvPr>
          <p:cNvPicPr>
            <a:picLocks noChangeAspect="1"/>
          </p:cNvPicPr>
          <p:nvPr/>
        </p:nvPicPr>
        <p:blipFill rotWithShape="1">
          <a:blip r:embed="rId2"/>
          <a:srcRect l="183" t="71620" r="-183" b="-65"/>
          <a:stretch/>
        </p:blipFill>
        <p:spPr>
          <a:xfrm>
            <a:off x="5738829" y="1764930"/>
            <a:ext cx="3219965" cy="2542788"/>
          </a:xfrm>
          <a:prstGeom prst="rect">
            <a:avLst/>
          </a:prstGeom>
        </p:spPr>
      </p:pic>
      <p:sp>
        <p:nvSpPr>
          <p:cNvPr id="2" name="Title 1">
            <a:extLst>
              <a:ext uri="{FF2B5EF4-FFF2-40B4-BE49-F238E27FC236}">
                <a16:creationId xmlns:a16="http://schemas.microsoft.com/office/drawing/2014/main" id="{F51A0B9E-118A-BE16-4C6C-DF3672E2529D}"/>
              </a:ext>
            </a:extLst>
          </p:cNvPr>
          <p:cNvSpPr>
            <a:spLocks noGrp="1"/>
          </p:cNvSpPr>
          <p:nvPr>
            <p:ph type="title"/>
          </p:nvPr>
        </p:nvSpPr>
        <p:spPr>
          <a:xfrm>
            <a:off x="572399" y="367200"/>
            <a:ext cx="8110047" cy="810000"/>
          </a:xfrm>
        </p:spPr>
        <p:txBody>
          <a:bodyPr>
            <a:normAutofit/>
          </a:bodyPr>
          <a:lstStyle/>
          <a:p>
            <a:r>
              <a:rPr lang="en-US" dirty="0" err="1"/>
              <a:t>Isotopologue</a:t>
            </a:r>
            <a:r>
              <a:rPr lang="en-US" dirty="0"/>
              <a:t> effect and molecular processes strongest at the detached HFS (&lt;1% for H</a:t>
            </a:r>
            <a:r>
              <a:rPr lang="en-US" baseline="-25000" dirty="0"/>
              <a:t>2</a:t>
            </a:r>
            <a:r>
              <a:rPr lang="en-US" dirty="0"/>
              <a:t> </a:t>
            </a:r>
            <a:r>
              <a:rPr lang="en-US" dirty="0">
                <a:sym typeface="Wingdings" pitchFamily="2" charset="2"/>
              </a:rPr>
              <a:t> ~7% for D</a:t>
            </a:r>
            <a:r>
              <a:rPr lang="en-US" baseline="-25000" dirty="0">
                <a:sym typeface="Wingdings" pitchFamily="2" charset="2"/>
              </a:rPr>
              <a:t>2</a:t>
            </a:r>
            <a:r>
              <a:rPr lang="en-US" dirty="0">
                <a:sym typeface="Wingdings" pitchFamily="2" charset="2"/>
              </a:rPr>
              <a:t>)</a:t>
            </a:r>
            <a:endParaRPr lang="en-US" dirty="0"/>
          </a:p>
        </p:txBody>
      </p:sp>
      <p:sp>
        <p:nvSpPr>
          <p:cNvPr id="3" name="Content Placeholder 2">
            <a:extLst>
              <a:ext uri="{FF2B5EF4-FFF2-40B4-BE49-F238E27FC236}">
                <a16:creationId xmlns:a16="http://schemas.microsoft.com/office/drawing/2014/main" id="{B29DA10F-420D-CF6D-7D1C-013C53BB7B99}"/>
              </a:ext>
            </a:extLst>
          </p:cNvPr>
          <p:cNvSpPr>
            <a:spLocks noGrp="1"/>
          </p:cNvSpPr>
          <p:nvPr>
            <p:ph idx="1"/>
          </p:nvPr>
        </p:nvSpPr>
        <p:spPr>
          <a:xfrm>
            <a:off x="572399" y="1188000"/>
            <a:ext cx="5288247" cy="3102300"/>
          </a:xfrm>
        </p:spPr>
        <p:txBody>
          <a:bodyPr/>
          <a:lstStyle/>
          <a:p>
            <a:r>
              <a:rPr lang="en-US" dirty="0"/>
              <a:t>Implications for ITER detached operation?</a:t>
            </a:r>
          </a:p>
          <a:p>
            <a:pPr marL="0" indent="0">
              <a:buNone/>
            </a:pPr>
            <a:endParaRPr lang="en-US" sz="200" dirty="0"/>
          </a:p>
          <a:p>
            <a:r>
              <a:rPr lang="en-US" dirty="0"/>
              <a:t>Negligible isotope effect at the high-recycling LFS</a:t>
            </a:r>
          </a:p>
          <a:p>
            <a:endParaRPr lang="en-US" sz="200" dirty="0"/>
          </a:p>
          <a:p>
            <a:r>
              <a:rPr lang="en-US" dirty="0"/>
              <a:t>Molecular emission up to 10% of atomic emission at the high-recycling LFS</a:t>
            </a:r>
          </a:p>
          <a:p>
            <a:pPr lvl="1"/>
            <a:r>
              <a:rPr lang="en-US" dirty="0"/>
              <a:t>Up to x10 overestimation of molecular emission based on extrapolation of Fulcher predictions</a:t>
            </a:r>
          </a:p>
          <a:p>
            <a:endParaRPr lang="en-US" sz="200" dirty="0"/>
          </a:p>
          <a:p>
            <a:r>
              <a:rPr lang="en-US" dirty="0"/>
              <a:t>In agreement with EDGE2D-EIRENE</a:t>
            </a:r>
          </a:p>
          <a:p>
            <a:pPr lvl="1"/>
            <a:r>
              <a:rPr lang="en-US" dirty="0" err="1"/>
              <a:t>Groth</a:t>
            </a:r>
            <a:r>
              <a:rPr lang="en-US" dirty="0"/>
              <a:t> et al., NME 2019</a:t>
            </a:r>
          </a:p>
          <a:p>
            <a:endParaRPr lang="en-US" dirty="0"/>
          </a:p>
        </p:txBody>
      </p:sp>
      <p:sp>
        <p:nvSpPr>
          <p:cNvPr id="4" name="Text Placeholder 3">
            <a:extLst>
              <a:ext uri="{FF2B5EF4-FFF2-40B4-BE49-F238E27FC236}">
                <a16:creationId xmlns:a16="http://schemas.microsoft.com/office/drawing/2014/main" id="{CB485BC4-E767-C988-9634-2716C71D09DD}"/>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BAB10D70-8A5F-1D8F-6685-22932D258981}"/>
              </a:ext>
            </a:extLst>
          </p:cNvPr>
          <p:cNvSpPr>
            <a:spLocks noGrp="1"/>
          </p:cNvSpPr>
          <p:nvPr>
            <p:ph type="body" sz="quarter" idx="14"/>
          </p:nvPr>
        </p:nvSpPr>
        <p:spPr/>
        <p:txBody>
          <a:bodyPr/>
          <a:lstStyle/>
          <a:p>
            <a:endParaRPr lang="en-US"/>
          </a:p>
        </p:txBody>
      </p:sp>
      <p:sp>
        <p:nvSpPr>
          <p:cNvPr id="7" name="Rectangle 6">
            <a:extLst>
              <a:ext uri="{FF2B5EF4-FFF2-40B4-BE49-F238E27FC236}">
                <a16:creationId xmlns:a16="http://schemas.microsoft.com/office/drawing/2014/main" id="{C89E7710-550F-92EC-2C2F-15E989C47067}"/>
              </a:ext>
            </a:extLst>
          </p:cNvPr>
          <p:cNvSpPr/>
          <p:nvPr/>
        </p:nvSpPr>
        <p:spPr>
          <a:xfrm>
            <a:off x="8330238" y="3369803"/>
            <a:ext cx="469134" cy="464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TextBox 7">
            <a:extLst>
              <a:ext uri="{FF2B5EF4-FFF2-40B4-BE49-F238E27FC236}">
                <a16:creationId xmlns:a16="http://schemas.microsoft.com/office/drawing/2014/main" id="{81C211E1-A717-696E-CBAB-CC1C0B39CCF3}"/>
              </a:ext>
            </a:extLst>
          </p:cNvPr>
          <p:cNvSpPr txBox="1"/>
          <p:nvPr/>
        </p:nvSpPr>
        <p:spPr>
          <a:xfrm>
            <a:off x="6996943" y="2108151"/>
            <a:ext cx="1181734" cy="246221"/>
          </a:xfrm>
          <a:prstGeom prst="rect">
            <a:avLst/>
          </a:prstGeom>
          <a:noFill/>
        </p:spPr>
        <p:txBody>
          <a:bodyPr wrap="none" rtlCol="0">
            <a:spAutoFit/>
          </a:bodyPr>
          <a:lstStyle/>
          <a:p>
            <a:r>
              <a:rPr lang="en-US" sz="1000" dirty="0" err="1">
                <a:latin typeface="Times" pitchFamily="2" charset="0"/>
              </a:rPr>
              <a:t>Isotopologue</a:t>
            </a:r>
            <a:r>
              <a:rPr lang="en-US" sz="1000" dirty="0">
                <a:latin typeface="Times" pitchFamily="2" charset="0"/>
              </a:rPr>
              <a:t> effect</a:t>
            </a:r>
          </a:p>
        </p:txBody>
      </p:sp>
      <p:cxnSp>
        <p:nvCxnSpPr>
          <p:cNvPr id="9" name="Straight Arrow Connector 8">
            <a:extLst>
              <a:ext uri="{FF2B5EF4-FFF2-40B4-BE49-F238E27FC236}">
                <a16:creationId xmlns:a16="http://schemas.microsoft.com/office/drawing/2014/main" id="{8CF560D4-192B-33BA-E5CC-38FB43E6BA96}"/>
              </a:ext>
            </a:extLst>
          </p:cNvPr>
          <p:cNvCxnSpPr>
            <a:cxnSpLocks/>
          </p:cNvCxnSpPr>
          <p:nvPr/>
        </p:nvCxnSpPr>
        <p:spPr>
          <a:xfrm>
            <a:off x="7019769" y="2342685"/>
            <a:ext cx="0" cy="114903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B9B55B6-0E7F-A073-5F63-A62014AD6648}"/>
              </a:ext>
            </a:extLst>
          </p:cNvPr>
          <p:cNvCxnSpPr>
            <a:cxnSpLocks/>
          </p:cNvCxnSpPr>
          <p:nvPr/>
        </p:nvCxnSpPr>
        <p:spPr>
          <a:xfrm flipH="1">
            <a:off x="7019769" y="2342685"/>
            <a:ext cx="416080" cy="60586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Slide Number Placeholder 19">
            <a:extLst>
              <a:ext uri="{FF2B5EF4-FFF2-40B4-BE49-F238E27FC236}">
                <a16:creationId xmlns:a16="http://schemas.microsoft.com/office/drawing/2014/main" id="{6F2E1061-1125-2B5A-3C74-4BA9C4ACE044}"/>
              </a:ext>
            </a:extLst>
          </p:cNvPr>
          <p:cNvSpPr>
            <a:spLocks noGrp="1"/>
          </p:cNvSpPr>
          <p:nvPr>
            <p:ph type="sldNum" sz="quarter" idx="12"/>
          </p:nvPr>
        </p:nvSpPr>
        <p:spPr/>
        <p:txBody>
          <a:bodyPr/>
          <a:lstStyle/>
          <a:p>
            <a:fld id="{74010867-B5C0-1145-828E-1CAF3A062682}" type="slidenum">
              <a:rPr lang="en-US" smtClean="0"/>
              <a:t>9</a:t>
            </a:fld>
            <a:endParaRPr lang="en-US"/>
          </a:p>
        </p:txBody>
      </p:sp>
      <p:sp>
        <p:nvSpPr>
          <p:cNvPr id="15" name="Date Placeholder 13">
            <a:extLst>
              <a:ext uri="{FF2B5EF4-FFF2-40B4-BE49-F238E27FC236}">
                <a16:creationId xmlns:a16="http://schemas.microsoft.com/office/drawing/2014/main" id="{E40D897B-E642-1E74-8A5F-E353A6ED63BD}"/>
              </a:ext>
            </a:extLst>
          </p:cNvPr>
          <p:cNvSpPr>
            <a:spLocks noGrp="1"/>
          </p:cNvSpPr>
          <p:nvPr>
            <p:ph type="dt" sz="half" idx="10"/>
          </p:nvPr>
        </p:nvSpPr>
        <p:spPr>
          <a:xfrm>
            <a:off x="3430800" y="4706100"/>
            <a:ext cx="1544400" cy="94500"/>
          </a:xfrm>
        </p:spPr>
        <p:txBody>
          <a:bodyPr/>
          <a:lstStyle/>
          <a:p>
            <a:r>
              <a:rPr lang="fi-FI" dirty="0"/>
              <a:t>7/6/22</a:t>
            </a:r>
            <a:endParaRPr lang="en-US" dirty="0"/>
          </a:p>
        </p:txBody>
      </p:sp>
      <p:sp>
        <p:nvSpPr>
          <p:cNvPr id="16" name="Footer Placeholder 14">
            <a:extLst>
              <a:ext uri="{FF2B5EF4-FFF2-40B4-BE49-F238E27FC236}">
                <a16:creationId xmlns:a16="http://schemas.microsoft.com/office/drawing/2014/main" id="{D6133AC7-12F5-EE15-E0C0-C835AF22C1BC}"/>
              </a:ext>
            </a:extLst>
          </p:cNvPr>
          <p:cNvSpPr>
            <a:spLocks noGrp="1"/>
          </p:cNvSpPr>
          <p:nvPr>
            <p:ph type="ftr" sz="quarter" idx="11"/>
          </p:nvPr>
        </p:nvSpPr>
        <p:spPr>
          <a:xfrm>
            <a:off x="3430800" y="4608900"/>
            <a:ext cx="1544400" cy="94500"/>
          </a:xfrm>
        </p:spPr>
        <p:txBody>
          <a:bodyPr/>
          <a:lstStyle/>
          <a:p>
            <a:r>
              <a:rPr lang="en-US" dirty="0"/>
              <a:t>TSVV5 meeting</a:t>
            </a:r>
          </a:p>
        </p:txBody>
      </p:sp>
    </p:spTree>
    <p:extLst>
      <p:ext uri="{BB962C8B-B14F-4D97-AF65-F5344CB8AC3E}">
        <p14:creationId xmlns:p14="http://schemas.microsoft.com/office/powerpoint/2010/main" val="3132296905"/>
      </p:ext>
    </p:extLst>
  </p:cSld>
  <p:clrMapOvr>
    <a:masterClrMapping/>
  </p:clrMapOvr>
  <mc:AlternateContent xmlns:mc="http://schemas.openxmlformats.org/markup-compatibility/2006" xmlns:p14="http://schemas.microsoft.com/office/powerpoint/2010/main">
    <mc:Choice Requires="p14">
      <p:transition spd="slow" p14:dur="2000" advTm="43840"/>
    </mc:Choice>
    <mc:Fallback xmlns="">
      <p:transition spd="slow" advTm="43840"/>
    </mc:Fallback>
  </mc:AlternateContent>
</p:sld>
</file>

<file path=ppt/theme/theme1.xml><?xml version="1.0" encoding="utf-8"?>
<a:theme xmlns:a="http://schemas.openxmlformats.org/drawingml/2006/main" name="Aalto_red">
  <a:themeElements>
    <a:clrScheme name="Custom 1">
      <a:dk1>
        <a:sysClr val="windowText" lastClr="000000"/>
      </a:dk1>
      <a:lt1>
        <a:sysClr val="window" lastClr="FFFFFF"/>
      </a:lt1>
      <a:dk2>
        <a:srgbClr val="1F497D"/>
      </a:dk2>
      <a:lt2>
        <a:srgbClr val="928B81"/>
      </a:lt2>
      <a:accent1>
        <a:srgbClr val="009B3A"/>
      </a:accent1>
      <a:accent2>
        <a:srgbClr val="FF7900"/>
      </a:accent2>
      <a:accent3>
        <a:srgbClr val="0065BD"/>
      </a:accent3>
      <a:accent4>
        <a:srgbClr val="ED2939"/>
      </a:accent4>
      <a:accent5>
        <a:srgbClr val="FECB00"/>
      </a:accent5>
      <a:accent6>
        <a:srgbClr val="6639B7"/>
      </a:accent6>
      <a:hlink>
        <a:srgbClr val="0065BD"/>
      </a:hlink>
      <a:folHlink>
        <a:srgbClr val="ED2939"/>
      </a:folHlink>
    </a:clrScheme>
    <a:fontScheme name="Aalto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alto_red" id="{E090AF01-951E-F647-91CB-634EE316DF1F}" vid="{C9A2499C-2FEC-F94E-8B8E-BF623EB6D9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Aalto_red</Template>
  <TotalTime>19360</TotalTime>
  <Words>1058</Words>
  <Application>Microsoft Macintosh PowerPoint</Application>
  <PresentationFormat>On-screen Show (16:9)</PresentationFormat>
  <Paragraphs>186</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Cambria Math</vt:lpstr>
      <vt:lpstr>Georgia</vt:lpstr>
      <vt:lpstr>Symbol</vt:lpstr>
      <vt:lpstr>Times</vt:lpstr>
      <vt:lpstr>Aalto_red</vt:lpstr>
      <vt:lpstr>UEDGE-CRUMPET predicted isotopologue effect on atomic and molecular lines in DIII-D high-recycling divertor plasmas</vt:lpstr>
      <vt:lpstr>Molecular processes affect the atomic and molecular radiative power sinks</vt:lpstr>
      <vt:lpstr>MCCC data [1] predicts an isotope effect on dissociation for Te=0.7-3 eV</vt:lpstr>
      <vt:lpstr>No isotopologue effect observed for target or upstream plasma conditions: ne under-estimated by a factor of x3</vt:lpstr>
      <vt:lpstr>Lyman-a line intensity agreement with high-recycling LFS target: negligible isotopologue effect</vt:lpstr>
      <vt:lpstr>UEDGE-CRUMPET predicts high-recycling LFS Balmer-a emission: detached HFS agreement is poor</vt:lpstr>
      <vt:lpstr>UEDGE-CRUMPET predicts high-recycling LFS Balmer-a emission: detached HFS agreement is poor</vt:lpstr>
      <vt:lpstr>Fulcher band intensity overestimated by x10 due to over-population of the d3Pu state: Lyman-Werner dominant</vt:lpstr>
      <vt:lpstr>Isotopologue effect and molecular processes strongest at the detached HFS (&lt;1% for H2  ~7% for D2)</vt:lpstr>
      <vt:lpstr>Negligible isotopologue effect and molecular radiation predicted by UEDGE-CRUMPET for high-recycling conditions</vt:lpstr>
      <vt:lpstr>Acknowledgements and 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 Andreas</dc:creator>
  <cp:lastModifiedBy>Holm Andreas</cp:lastModifiedBy>
  <cp:revision>108</cp:revision>
  <dcterms:created xsi:type="dcterms:W3CDTF">2021-10-11T13:07:03Z</dcterms:created>
  <dcterms:modified xsi:type="dcterms:W3CDTF">2022-07-06T10:40:36Z</dcterms:modified>
</cp:coreProperties>
</file>