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9" r:id="rId5"/>
    <p:sldId id="263" r:id="rId6"/>
    <p:sldId id="260" r:id="rId7"/>
    <p:sldId id="264" r:id="rId8"/>
    <p:sldId id="265" r:id="rId9"/>
    <p:sldId id="261" r:id="rId10"/>
    <p:sldId id="262" r:id="rId11"/>
    <p:sldId id="266"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3175" userDrawn="1">
          <p15:clr>
            <a:srgbClr val="000000"/>
          </p15:clr>
        </p15:guide>
        <p15:guide id="3" pos="2313" userDrawn="1">
          <p15:clr>
            <a:srgbClr val="A4A3A4"/>
          </p15:clr>
        </p15:guide>
        <p15:guide id="4" orient="horz" pos="3072" userDrawn="1">
          <p15:clr>
            <a:srgbClr val="9FCC3B"/>
          </p15:clr>
        </p15:guide>
        <p15:guide id="5" orient="horz" pos="1847" userDrawn="1">
          <p15:clr>
            <a:srgbClr val="5ACBF0"/>
          </p15:clr>
        </p15:guide>
        <p15:guide id="6" orient="horz" pos="1529" userDrawn="1">
          <p15:clr>
            <a:srgbClr val="5ACBF0"/>
          </p15:clr>
        </p15:guide>
        <p15:guide id="7" pos="2880" userDrawn="1">
          <p15:clr>
            <a:srgbClr val="A4A3A4"/>
          </p15:clr>
        </p15:guide>
        <p15:guide id="8" orient="horz" pos="282" userDrawn="1">
          <p15:clr>
            <a:srgbClr val="FBAE40"/>
          </p15:clr>
        </p15:guide>
        <p15:guide id="10" orient="horz" pos="872" userDrawn="1">
          <p15:clr>
            <a:srgbClr val="C35EA4"/>
          </p15:clr>
        </p15:guide>
        <p15:guide id="11" pos="2472" userDrawn="1">
          <p15:clr>
            <a:srgbClr val="9FCC3B"/>
          </p15:clr>
        </p15:guide>
        <p15:guide id="12" pos="1134" userDrawn="1">
          <p15:clr>
            <a:srgbClr val="A4A3A4"/>
          </p15:clr>
        </p15:guide>
        <p15:guide id="13" pos="5465" userDrawn="1">
          <p15:clr>
            <a:srgbClr val="A4A3A4"/>
          </p15:clr>
        </p15:guide>
        <p15:guide id="14" orient="horz" pos="849" userDrawn="1">
          <p15:clr>
            <a:srgbClr val="9FCC3B"/>
          </p15:clr>
        </p15:guide>
        <p15:guide id="16" pos="295" userDrawn="1">
          <p15:clr>
            <a:srgbClr val="A4A3A4"/>
          </p15:clr>
        </p15:guide>
        <p15:guide id="17" pos="2971" userDrawn="1">
          <p15:clr>
            <a:srgbClr val="A4A3A4"/>
          </p15:clr>
        </p15:guide>
        <p15:guide id="18" orient="horz" pos="1166" userDrawn="1">
          <p15:clr>
            <a:srgbClr val="9FCC3B"/>
          </p15:clr>
        </p15:guide>
        <p15:guide id="20" orient="horz" pos="531" userDrawn="1">
          <p15:clr>
            <a:srgbClr val="C35EA4"/>
          </p15:clr>
        </p15:guide>
        <p15:guide id="21" orient="horz" pos="804" userDrawn="1">
          <p15:clr>
            <a:srgbClr val="A4A3A4"/>
          </p15:clr>
        </p15:guide>
        <p15:guide id="22" orient="horz" pos="32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usimäki Heidi" initials="UH" lastIdx="1" clrIdx="6">
    <p:extLst>
      <p:ext uri="{19B8F6BF-5375-455C-9EA6-DF929625EA0E}">
        <p15:presenceInfo xmlns:p15="http://schemas.microsoft.com/office/powerpoint/2012/main" userId="S::heidi.uusimaki@aalto.fi::a6056e74-c6a1-4a8d-bde3-bfff351dd35b" providerId="AD"/>
      </p:ext>
    </p:extLst>
  </p:cmAuthor>
  <p:cmAuthor id="1" name="Lehtinen Eeva" initials="LE" lastIdx="52" clrIdx="0"/>
  <p:cmAuthor id="8" name="Laukko Heli" initials="LH" lastIdx="4" clrIdx="7">
    <p:extLst>
      <p:ext uri="{19B8F6BF-5375-455C-9EA6-DF929625EA0E}">
        <p15:presenceInfo xmlns:p15="http://schemas.microsoft.com/office/powerpoint/2012/main" userId="S::heli.laukko@aalto.fi::e95eca06-b0ce-4a07-9a5b-38bb30890664" providerId="AD"/>
      </p:ext>
    </p:extLst>
  </p:cmAuthor>
  <p:cmAuthor id="2" name="Niemelä Ilkka" initials="NI" lastIdx="18" clrIdx="1">
    <p:extLst>
      <p:ext uri="{19B8F6BF-5375-455C-9EA6-DF929625EA0E}">
        <p15:presenceInfo xmlns:p15="http://schemas.microsoft.com/office/powerpoint/2012/main" userId="S::ilkka.niemela@aalto.fi::6d34a88e-cbc4-4e11-bd84-6c889600f159" providerId="AD"/>
      </p:ext>
    </p:extLst>
  </p:cmAuthor>
  <p:cmAuthor id="9" name="Mari Lindgren" initials="ML" lastIdx="1" clrIdx="8">
    <p:extLst>
      <p:ext uri="{19B8F6BF-5375-455C-9EA6-DF929625EA0E}">
        <p15:presenceInfo xmlns:p15="http://schemas.microsoft.com/office/powerpoint/2012/main" userId="S::Mari.Lindgren@unigrafia.fi::eb383405-5945-4f0d-a924-1f2c40cd689c" providerId="AD"/>
      </p:ext>
    </p:extLst>
  </p:cmAuthor>
  <p:cmAuthor id="3" name="Salavuo Jaakko" initials="SJ" lastIdx="29" clrIdx="2">
    <p:extLst>
      <p:ext uri="{19B8F6BF-5375-455C-9EA6-DF929625EA0E}">
        <p15:presenceInfo xmlns:p15="http://schemas.microsoft.com/office/powerpoint/2012/main" userId="S::jaakko.salavuo@aalto.fi::15bf0814-e802-402f-8e38-048ec7cb7e72" providerId="AD"/>
      </p:ext>
    </p:extLst>
  </p:cmAuthor>
  <p:cmAuthor id="10" name="Jurva Katrina" initials="JK" lastIdx="39" clrIdx="9">
    <p:extLst>
      <p:ext uri="{19B8F6BF-5375-455C-9EA6-DF929625EA0E}">
        <p15:presenceInfo xmlns:p15="http://schemas.microsoft.com/office/powerpoint/2012/main" userId="S::katrina.jurva@aalto.fi::f3dfa77b-7b08-45d4-be9d-7bf51a25ee03" providerId="AD"/>
      </p:ext>
    </p:extLst>
  </p:cmAuthor>
  <p:cmAuthor id="4" name="Salmi-Savilampi Anu" initials="SA" lastIdx="4" clrIdx="3">
    <p:extLst>
      <p:ext uri="{19B8F6BF-5375-455C-9EA6-DF929625EA0E}">
        <p15:presenceInfo xmlns:p15="http://schemas.microsoft.com/office/powerpoint/2012/main" userId="S::anu.salmi-savilampi@aalto.fi::beda08e7-2f08-45b9-87da-198f1881df73" providerId="AD"/>
      </p:ext>
    </p:extLst>
  </p:cmAuthor>
  <p:cmAuthor id="5" name="Haikarainen Riikka" initials="HR" lastIdx="23" clrIdx="4">
    <p:extLst>
      <p:ext uri="{19B8F6BF-5375-455C-9EA6-DF929625EA0E}">
        <p15:presenceInfo xmlns:p15="http://schemas.microsoft.com/office/powerpoint/2012/main" userId="S::riikka.haikarainen@aalto.fi::d6a5f83e-2a54-4795-9f33-366efde645ef" providerId="AD"/>
      </p:ext>
    </p:extLst>
  </p:cmAuthor>
  <p:cmAuthor id="6" name="Krouglov Veera" initials="KV" lastIdx="5" clrIdx="5">
    <p:extLst>
      <p:ext uri="{19B8F6BF-5375-455C-9EA6-DF929625EA0E}">
        <p15:presenceInfo xmlns:p15="http://schemas.microsoft.com/office/powerpoint/2012/main" userId="S::veera.krouglov@aalto.fi::092a2b20-cda1-43cb-8d20-0e854f930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EF353B"/>
    <a:srgbClr val="FFCD00"/>
    <a:srgbClr val="CCDFF1"/>
    <a:srgbClr val="F0F0F0"/>
    <a:srgbClr val="000000"/>
    <a:srgbClr val="B2B4B2"/>
    <a:srgbClr val="EF363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3371" autoAdjust="0"/>
  </p:normalViewPr>
  <p:slideViewPr>
    <p:cSldViewPr snapToGrid="0">
      <p:cViewPr varScale="1">
        <p:scale>
          <a:sx n="143" d="100"/>
          <a:sy n="143" d="100"/>
        </p:scale>
        <p:origin x="684" y="120"/>
      </p:cViewPr>
      <p:guideLst>
        <p:guide pos="3175"/>
        <p:guide pos="2313"/>
        <p:guide orient="horz" pos="3072"/>
        <p:guide orient="horz" pos="1847"/>
        <p:guide orient="horz" pos="1529"/>
        <p:guide pos="2880"/>
        <p:guide orient="horz" pos="282"/>
        <p:guide orient="horz" pos="872"/>
        <p:guide pos="2472"/>
        <p:guide pos="1134"/>
        <p:guide pos="5465"/>
        <p:guide orient="horz" pos="849"/>
        <p:guide pos="295"/>
        <p:guide pos="2971"/>
        <p:guide orient="horz" pos="1166"/>
        <p:guide orient="horz" pos="531"/>
        <p:guide orient="horz" pos="804"/>
        <p:guide orient="horz" pos="3230"/>
      </p:guideLst>
    </p:cSldViewPr>
  </p:slideViewPr>
  <p:outlineViewPr>
    <p:cViewPr>
      <p:scale>
        <a:sx n="33" d="100"/>
        <a:sy n="33" d="100"/>
      </p:scale>
      <p:origin x="0" y="-206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07-Jul-22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07-Jul-22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Ray Chandra  and welcome to my poster presentation. I will present to you the result of my investigation on the impact of vibrationally and electronically excited hydrogen molecules on the molecular assisted recombination rate in detached plasma regimes.</a:t>
            </a:r>
          </a:p>
        </p:txBody>
      </p:sp>
      <p:sp>
        <p:nvSpPr>
          <p:cNvPr id="4" name="Slide Number Placeholder 3"/>
          <p:cNvSpPr>
            <a:spLocks noGrp="1"/>
          </p:cNvSpPr>
          <p:nvPr>
            <p:ph type="sldNum" sz="quarter" idx="5"/>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69381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known that molecular activated recombination, in divertor plasma conditions, occurs with the presence of vibrationally excited hydrogen molecules. They can be populated by direct electron-impact excitation through a formation of a negative molecular ion. This resonant process is often included in scrape-off layer codes such as SOLPS or EDGE2D-EIRENE, where the excitation and de-excitation only occur in single steps. Another way to populate the vibrational states is to excite the molecule electronically to a higher state and de-excite into a higher vibrational level of the electronic ground state. Here we investigate the role of hydrogen molecule electronic transitions to the excited singlet B and C states, using the collisional radiative model CRUMPET.</a:t>
            </a:r>
          </a:p>
        </p:txBody>
      </p:sp>
      <p:sp>
        <p:nvSpPr>
          <p:cNvPr id="4" name="Slide Number Placeholder 3"/>
          <p:cNvSpPr>
            <a:spLocks noGrp="1"/>
          </p:cNvSpPr>
          <p:nvPr>
            <p:ph type="sldNum" sz="quarter" idx="5"/>
          </p:nvPr>
        </p:nvSpPr>
        <p:spPr/>
        <p:txBody>
          <a:bodyPr/>
          <a:lstStyle/>
          <a:p>
            <a:fld id="{DF164E42-DED0-9246-9B1B-B67105F62D49}" type="slidenum">
              <a:rPr lang="en-US" smtClean="0"/>
              <a:t>2</a:t>
            </a:fld>
            <a:endParaRPr lang="en-US"/>
          </a:p>
        </p:txBody>
      </p:sp>
    </p:spTree>
    <p:extLst>
      <p:ext uri="{BB962C8B-B14F-4D97-AF65-F5344CB8AC3E}">
        <p14:creationId xmlns:p14="http://schemas.microsoft.com/office/powerpoint/2010/main" val="408761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collisional radiative model CRUMPET solves the linearized rate equations shown in equation 1. The size of the rate matrix M depends on the number of species in which the dynamics need to be determined. Our calculation for the purpose of this study considers also the vibrational levels of the excited B and C states. When the electronic transitions are considered, M will have size 69. As a comparison, without electronic transitions, M will have size 18. The rate matrix M is filled with reaction rates depending on the included reactions. The reactions are listed in table 1. Without electronic transitions, the blue shaded reactions are omitted. When solved to steady state, the linearized equations resulted in the population number of the included species.</a:t>
            </a:r>
          </a:p>
        </p:txBody>
      </p:sp>
      <p:sp>
        <p:nvSpPr>
          <p:cNvPr id="4" name="Slide Number Placeholder 3"/>
          <p:cNvSpPr>
            <a:spLocks noGrp="1"/>
          </p:cNvSpPr>
          <p:nvPr>
            <p:ph type="sldNum" sz="quarter" idx="5"/>
          </p:nvPr>
        </p:nvSpPr>
        <p:spPr/>
        <p:txBody>
          <a:bodyPr/>
          <a:lstStyle/>
          <a:p>
            <a:fld id="{DF164E42-DED0-9246-9B1B-B67105F62D49}" type="slidenum">
              <a:rPr lang="en-US" smtClean="0"/>
              <a:t>3</a:t>
            </a:fld>
            <a:endParaRPr lang="en-US"/>
          </a:p>
        </p:txBody>
      </p:sp>
    </p:spTree>
    <p:extLst>
      <p:ext uri="{BB962C8B-B14F-4D97-AF65-F5344CB8AC3E}">
        <p14:creationId xmlns:p14="http://schemas.microsoft.com/office/powerpoint/2010/main" val="245026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population distribution of the vibrationally excited molecules in the electronic ground state. The solid lines are when electronic transitions are not included, the dotted lines are when electronic transitions are included. With increasing electron temperature, the higher vibrational states of H2 are less populated when the electronic transitions are not included. The opposite trend occurs when electronic transitions are included. This means the electronic transitions play a role in populating the higher vibrational states, which may enhance molecular activated recombination rates.</a:t>
            </a:r>
          </a:p>
        </p:txBody>
      </p:sp>
      <p:sp>
        <p:nvSpPr>
          <p:cNvPr id="4" name="Slide Number Placeholder 3"/>
          <p:cNvSpPr>
            <a:spLocks noGrp="1"/>
          </p:cNvSpPr>
          <p:nvPr>
            <p:ph type="sldNum" sz="quarter" idx="5"/>
          </p:nvPr>
        </p:nvSpPr>
        <p:spPr/>
        <p:txBody>
          <a:bodyPr/>
          <a:lstStyle/>
          <a:p>
            <a:fld id="{DF164E42-DED0-9246-9B1B-B67105F62D49}" type="slidenum">
              <a:rPr lang="en-US" smtClean="0"/>
              <a:t>4</a:t>
            </a:fld>
            <a:endParaRPr lang="en-US"/>
          </a:p>
        </p:txBody>
      </p:sp>
    </p:spTree>
    <p:extLst>
      <p:ext uri="{BB962C8B-B14F-4D97-AF65-F5344CB8AC3E}">
        <p14:creationId xmlns:p14="http://schemas.microsoft.com/office/powerpoint/2010/main" val="65040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Molecular activated recombination is initiated from precursor reactions, shown here in Table 1 number 7 and 8. The ion conversion pathway, number 7, produces a positive molecular ion through charge exchange. The </a:t>
            </a:r>
            <a:r>
              <a:rPr lang="en-US" dirty="0" err="1"/>
              <a:t>dissociatve</a:t>
            </a:r>
            <a:r>
              <a:rPr lang="en-US" dirty="0"/>
              <a:t> attachment pathway, number 8, produces a negative ion from dissociation of the molecule via electron impact and attachment of the electron. Both of these pathways can only result in plasma recombination, if the ionic product undergoes a follow up reaction listed here as reaction 9 or 10. These reactions compete with other processes that depletes the ionic product that returns an ion or more.</a:t>
            </a:r>
          </a:p>
        </p:txBody>
      </p:sp>
      <p:sp>
        <p:nvSpPr>
          <p:cNvPr id="4" name="Slide Number Placeholder 3"/>
          <p:cNvSpPr>
            <a:spLocks noGrp="1"/>
          </p:cNvSpPr>
          <p:nvPr>
            <p:ph type="sldNum" sz="quarter" idx="5"/>
          </p:nvPr>
        </p:nvSpPr>
        <p:spPr/>
        <p:txBody>
          <a:bodyPr/>
          <a:lstStyle/>
          <a:p>
            <a:fld id="{DF164E42-DED0-9246-9B1B-B67105F62D49}" type="slidenum">
              <a:rPr lang="en-US" smtClean="0"/>
              <a:t>5</a:t>
            </a:fld>
            <a:endParaRPr lang="en-US"/>
          </a:p>
        </p:txBody>
      </p:sp>
    </p:spTree>
    <p:extLst>
      <p:ext uri="{BB962C8B-B14F-4D97-AF65-F5344CB8AC3E}">
        <p14:creationId xmlns:p14="http://schemas.microsoft.com/office/powerpoint/2010/main" val="342733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establish an effective recombination rate from the two MAR pathways when the follow up reaction rate is included in the calculation. Here we show the different effective recombination rate coefficients from the two MAR pathways, when electronic transitions is considered, shown by the solid red line, and when electronic transitions are neglected, shown by the dotted red line. The effective rate coefficients obtained from the widely used database for EIRENE code AMJUEL is shown for comparison. It is clear here that when electronic transitions are included in the rate matrix, the rate coefficient is enhanced quite significantly at </a:t>
            </a:r>
            <a:r>
              <a:rPr lang="en-US" dirty="0" err="1"/>
              <a:t>Te</a:t>
            </a:r>
            <a:r>
              <a:rPr lang="en-US" dirty="0"/>
              <a:t> larger than 3 eV.</a:t>
            </a:r>
          </a:p>
        </p:txBody>
      </p:sp>
      <p:sp>
        <p:nvSpPr>
          <p:cNvPr id="4" name="Slide Number Placeholder 3"/>
          <p:cNvSpPr>
            <a:spLocks noGrp="1"/>
          </p:cNvSpPr>
          <p:nvPr>
            <p:ph type="sldNum" sz="quarter" idx="5"/>
          </p:nvPr>
        </p:nvSpPr>
        <p:spPr/>
        <p:txBody>
          <a:bodyPr/>
          <a:lstStyle/>
          <a:p>
            <a:fld id="{DF164E42-DED0-9246-9B1B-B67105F62D49}" type="slidenum">
              <a:rPr lang="en-US" smtClean="0"/>
              <a:t>6</a:t>
            </a:fld>
            <a:endParaRPr lang="en-US"/>
          </a:p>
        </p:txBody>
      </p:sp>
    </p:spTree>
    <p:extLst>
      <p:ext uri="{BB962C8B-B14F-4D97-AF65-F5344CB8AC3E}">
        <p14:creationId xmlns:p14="http://schemas.microsoft.com/office/powerpoint/2010/main" val="417240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such temperatures, the precursor reactions, reaction number 7 and 8 from before, competes with direct dissociation and ionization of the molecules. Thus, an evaluation of the impact of electronic transitions require information on the molecular hydrogen density in addition to the electron temperature and density. A recent detachment study in the linear plasma device Magnum-PSI using B2.5-Eunomia code can provide coupled quantities of electron temperature, density and molecular density to be used in CRUMPET. These quantities are taken from B2.5-Eunomia simulations in varying states of detachment, which is controlled by the amount of gas pressure in the target chamber of Magnum-PSI. We take the pressures from 0.27 to 2.0 Pa in that study and calculate the effective recombination rate using also information on the volumes of the grid cells containing the electron temperature density and molecular density.</a:t>
            </a:r>
          </a:p>
        </p:txBody>
      </p:sp>
      <p:sp>
        <p:nvSpPr>
          <p:cNvPr id="4" name="Slide Number Placeholder 3"/>
          <p:cNvSpPr>
            <a:spLocks noGrp="1"/>
          </p:cNvSpPr>
          <p:nvPr>
            <p:ph type="sldNum" sz="quarter" idx="5"/>
          </p:nvPr>
        </p:nvSpPr>
        <p:spPr/>
        <p:txBody>
          <a:bodyPr/>
          <a:lstStyle/>
          <a:p>
            <a:fld id="{DF164E42-DED0-9246-9B1B-B67105F62D49}" type="slidenum">
              <a:rPr lang="en-US" smtClean="0"/>
              <a:t>7</a:t>
            </a:fld>
            <a:endParaRPr lang="en-US"/>
          </a:p>
        </p:txBody>
      </p:sp>
    </p:spTree>
    <p:extLst>
      <p:ext uri="{BB962C8B-B14F-4D97-AF65-F5344CB8AC3E}">
        <p14:creationId xmlns:p14="http://schemas.microsoft.com/office/powerpoint/2010/main" val="95894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effective rate coefficients shown earlier, the total effective recombination rate is shown here for each of the pathways, ion conversion and dissociative attachment. The rates are calculated with electronic transitions included, shown in black, and without electronic transitions, shown in read. At the lowest gas pressure of 0.27 Pa, when the plasma is still attached, the impact of electronic transition is the highest, although marginal. For dissociative attachment, the enhancement of MAR is about 16% at this plasma condition, and for ion conversion is about 7%. The impact becomes negligible as the plasma is driven towards further detached state. Hence, we conclude that for detached plasma conditions, the impact of electronic transition of molecular hydrogen to the MAR rate is small and should not greatly affect the global particle balance. While this calculation is based on plasma conditions in a linear device, the same impact should be expected in tokamak divertors with similar electron temperature, density and molecular density. However, similar application of the analysis presented here to tokamak simulations will be an interesting comparison and should provide further clarification and insight. For further details of this study , we direct you to a paper that will be submitted under the same title in this conference proceeding. </a:t>
            </a:r>
            <a:r>
              <a:rPr lang="en-US"/>
              <a:t>Thank you for your attention.</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99287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9.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twitter.com/aaltouniversity" TargetMode="External"/><Relationship Id="rId13"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3.png"/><Relationship Id="rId12" Type="http://schemas.openxmlformats.org/officeDocument/2006/relationships/hyperlink" Target="https://www.aalto.fi/snapchat/"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instagram.com/aaltouniversity" TargetMode="Externa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hyperlink" Target="https://www.youtube.com/user/aaltouniversity" TargetMode="External"/><Relationship Id="rId4" Type="http://schemas.openxmlformats.org/officeDocument/2006/relationships/hyperlink" Target="http://www.facebook.com/aaltouniversity" TargetMode="External"/><Relationship Id="rId9" Type="http://schemas.openxmlformats.org/officeDocument/2006/relationships/image" Target="../media/image14.png"/><Relationship Id="rId14" Type="http://schemas.openxmlformats.org/officeDocument/2006/relationships/hyperlink" Target="https://www.linkedin.com/school/aalto-university/"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2" name="Kuva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cSld>
  <p:clrMapOvr>
    <a:masterClrMapping/>
  </p:clrMapOvr>
  <p:extLst>
    <p:ext uri="{DCECCB84-F9BA-43D5-87BE-67443E8EF086}">
      <p15:sldGuideLst xmlns:p15="http://schemas.microsoft.com/office/powerpoint/2012/main">
        <p15:guide id="1" orient="horz" pos="29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287338" y="21510"/>
            <a:ext cx="8497093" cy="1153455"/>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spTree>
  </p:cSld>
  <p:clrMapOvr>
    <a:masterClrMapping/>
  </p:clrMapOvr>
  <p:extLst>
    <p:ext uri="{DCECCB84-F9BA-43D5-87BE-67443E8EF086}">
      <p15:sldGuideLst xmlns:p15="http://schemas.microsoft.com/office/powerpoint/2012/main">
        <p15:guide id="1" pos="2795">
          <p15:clr>
            <a:srgbClr val="FBAE40"/>
          </p15:clr>
        </p15:guide>
        <p15:guide id="2" pos="2965">
          <p15:clr>
            <a:srgbClr val="FBAE40"/>
          </p15:clr>
        </p15:guide>
        <p15:guide id="3" orient="horz" pos="8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2" name="Suorakulmio 1"/>
          <p:cNvSpPr/>
          <p:nvPr userDrawn="1"/>
        </p:nvSpPr>
        <p:spPr>
          <a:xfrm>
            <a:off x="6288119" y="1198545"/>
            <a:ext cx="2167128" cy="31120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a:p>
        </p:txBody>
      </p:sp>
      <p:sp>
        <p:nvSpPr>
          <p:cNvPr id="11" name="Text Placeholder 3"/>
          <p:cNvSpPr>
            <a:spLocks noGrp="1"/>
          </p:cNvSpPr>
          <p:nvPr>
            <p:ph type="body" sz="half" idx="10" hasCustomPrompt="1"/>
          </p:nvPr>
        </p:nvSpPr>
        <p:spPr>
          <a:xfrm>
            <a:off x="287338" y="27451"/>
            <a:ext cx="8167909" cy="100956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1536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err="1"/>
              <a:t>Click</a:t>
            </a:r>
            <a:r>
              <a:rPr lang="fi-FI"/>
              <a:t> </a:t>
            </a:r>
            <a:r>
              <a:rPr lang="fi-FI" err="1"/>
              <a:t>icon</a:t>
            </a:r>
            <a:r>
              <a:rPr lang="fi-FI"/>
              <a:t> to </a:t>
            </a:r>
            <a:r>
              <a:rPr lang="fi-FI" err="1"/>
              <a:t>add</a:t>
            </a:r>
            <a:r>
              <a:rPr lang="fi-FI"/>
              <a:t> </a:t>
            </a:r>
            <a:r>
              <a:rPr lang="fi-FI" err="1"/>
              <a:t>chart</a:t>
            </a:r>
            <a:endParaRPr lang="fi-FI"/>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394855"/>
            <a:ext cx="3015456" cy="1872227"/>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1"/>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2018</a:t>
            </a:r>
          </a:p>
        </p:txBody>
      </p:sp>
      <p:pic>
        <p:nvPicPr>
          <p:cNvPr id="16" name="Kuva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a:t>Add text</a:t>
            </a:r>
          </a:p>
          <a:p>
            <a:pPr marL="81000" lvl="0" indent="-81000" algn="l" defTabSz="514436" rtl="0" eaLnBrk="1" latinLnBrk="0" hangingPunct="1">
              <a:lnSpc>
                <a:spcPts val="975"/>
              </a:lnSpc>
              <a:buFont typeface="Arial" charset="0"/>
              <a:buChar char="•"/>
            </a:pPr>
            <a:endParaRPr lang="fi-FI"/>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8225" y="0"/>
            <a:ext cx="9160449"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a:solidFill>
                  <a:srgbClr val="FFFFFF"/>
                </a:solidFill>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a:t>Add text</a:t>
            </a:r>
          </a:p>
        </p:txBody>
      </p:sp>
      <p:pic>
        <p:nvPicPr>
          <p:cNvPr id="13" name="Kuva 12"/>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p15:clr>
            <a:srgbClr val="FBAE40"/>
          </p15:clr>
        </p15:guide>
        <p15:guide id="2" orient="horz" pos="20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6. Closing slide - Red - Social media icons">
    <p:spTree>
      <p:nvGrpSpPr>
        <p:cNvPr id="1" name=""/>
        <p:cNvGrpSpPr/>
        <p:nvPr/>
      </p:nvGrpSpPr>
      <p:grpSpPr>
        <a:xfrm>
          <a:off x="0" y="0"/>
          <a:ext cx="0" cy="0"/>
          <a:chOff x="0" y="0"/>
          <a:chExt cx="0" cy="0"/>
        </a:xfrm>
      </p:grpSpPr>
      <p:sp>
        <p:nvSpPr>
          <p:cNvPr id="5" name="Rectangle 4"/>
          <p:cNvSpPr/>
          <p:nvPr userDrawn="1"/>
        </p:nvSpPr>
        <p:spPr>
          <a:xfrm>
            <a:off x="-8225" y="0"/>
            <a:ext cx="916044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chemeClr val="tx1"/>
                </a:solidFill>
                <a:latin typeface="+mj-lt"/>
              </a:defRPr>
            </a:lvl1pPr>
            <a:lvl2pPr marL="342900" indent="0">
              <a:buNone/>
              <a:defRPr/>
            </a:lvl2pPr>
          </a:lstStyle>
          <a:p>
            <a:pPr lvl="0"/>
            <a:r>
              <a:rPr lang="fi-FI"/>
              <a:t>Add text</a:t>
            </a:r>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pic>
        <p:nvPicPr>
          <p:cNvPr id="14" name="Picture 13">
            <a:extLst>
              <a:ext uri="{FF2B5EF4-FFF2-40B4-BE49-F238E27FC236}">
                <a16:creationId xmlns:a16="http://schemas.microsoft.com/office/drawing/2014/main" id="{47D0B75F-0AC7-8D4D-A793-2C9F89DBA07C}"/>
              </a:ext>
            </a:extLst>
          </p:cNvPr>
          <p:cNvPicPr>
            <a:picLocks noChangeAspect="1"/>
          </p:cNvPicPr>
          <p:nvPr userDrawn="1"/>
        </p:nvPicPr>
        <p:blipFill>
          <a:blip r:embed="rId3"/>
          <a:stretch>
            <a:fillRect/>
          </a:stretch>
        </p:blipFill>
        <p:spPr>
          <a:xfrm>
            <a:off x="-4986" y="3485077"/>
            <a:ext cx="1734813" cy="1679250"/>
          </a:xfrm>
          <a:prstGeom prst="rect">
            <a:avLst/>
          </a:prstGeom>
        </p:spPr>
      </p:pic>
      <p:pic>
        <p:nvPicPr>
          <p:cNvPr id="3" name="Picture 2">
            <a:hlinkClick r:id="rId4"/>
            <a:extLst>
              <a:ext uri="{FF2B5EF4-FFF2-40B4-BE49-F238E27FC236}">
                <a16:creationId xmlns:a16="http://schemas.microsoft.com/office/drawing/2014/main" id="{B77E38E2-DBB6-A147-83E6-6DAC0F6881A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2765388"/>
            <a:ext cx="419100" cy="419100"/>
          </a:xfrm>
          <a:prstGeom prst="rect">
            <a:avLst/>
          </a:prstGeom>
        </p:spPr>
      </p:pic>
      <p:pic>
        <p:nvPicPr>
          <p:cNvPr id="6" name="Picture 5">
            <a:hlinkClick r:id="rId6"/>
            <a:extLst>
              <a:ext uri="{FF2B5EF4-FFF2-40B4-BE49-F238E27FC236}">
                <a16:creationId xmlns:a16="http://schemas.microsoft.com/office/drawing/2014/main" id="{56F26C1B-0957-2C48-8C84-B17FCD9D557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2765388"/>
            <a:ext cx="419100" cy="419100"/>
          </a:xfrm>
          <a:prstGeom prst="rect">
            <a:avLst/>
          </a:prstGeom>
        </p:spPr>
      </p:pic>
      <p:pic>
        <p:nvPicPr>
          <p:cNvPr id="8" name="Picture 7">
            <a:hlinkClick r:id="rId8"/>
            <a:extLst>
              <a:ext uri="{FF2B5EF4-FFF2-40B4-BE49-F238E27FC236}">
                <a16:creationId xmlns:a16="http://schemas.microsoft.com/office/drawing/2014/main" id="{3B92C98A-6FEB-314A-9123-18C97B59E33C}"/>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2765388"/>
            <a:ext cx="419100" cy="419100"/>
          </a:xfrm>
          <a:prstGeom prst="rect">
            <a:avLst/>
          </a:prstGeom>
        </p:spPr>
      </p:pic>
      <p:pic>
        <p:nvPicPr>
          <p:cNvPr id="10" name="Picture 9">
            <a:hlinkClick r:id="rId10"/>
            <a:extLst>
              <a:ext uri="{FF2B5EF4-FFF2-40B4-BE49-F238E27FC236}">
                <a16:creationId xmlns:a16="http://schemas.microsoft.com/office/drawing/2014/main" id="{D3F4C9D2-27DE-6A46-A648-A14CC930E812}"/>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2765388"/>
            <a:ext cx="419100" cy="419100"/>
          </a:xfrm>
          <a:prstGeom prst="rect">
            <a:avLst/>
          </a:prstGeom>
        </p:spPr>
      </p:pic>
      <p:pic>
        <p:nvPicPr>
          <p:cNvPr id="15" name="Picture 14">
            <a:hlinkClick r:id="rId12"/>
            <a:extLst>
              <a:ext uri="{FF2B5EF4-FFF2-40B4-BE49-F238E27FC236}">
                <a16:creationId xmlns:a16="http://schemas.microsoft.com/office/drawing/2014/main" id="{31B50901-3116-854E-89C5-9D6F764C131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748428"/>
            <a:ext cx="419100" cy="419100"/>
          </a:xfrm>
          <a:prstGeom prst="rect">
            <a:avLst/>
          </a:prstGeom>
        </p:spPr>
      </p:pic>
      <p:pic>
        <p:nvPicPr>
          <p:cNvPr id="19" name="Picture 18">
            <a:hlinkClick r:id="rId14"/>
            <a:extLst>
              <a:ext uri="{FF2B5EF4-FFF2-40B4-BE49-F238E27FC236}">
                <a16:creationId xmlns:a16="http://schemas.microsoft.com/office/drawing/2014/main" id="{754D75F0-D273-C34C-9CC9-6E76282960A8}"/>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748428"/>
            <a:ext cx="419100" cy="419100"/>
          </a:xfrm>
          <a:prstGeom prst="rect">
            <a:avLst/>
          </a:prstGeom>
        </p:spPr>
      </p:pic>
      <p:sp>
        <p:nvSpPr>
          <p:cNvPr id="17" name="Otsikko 1">
            <a:extLst>
              <a:ext uri="{FF2B5EF4-FFF2-40B4-BE49-F238E27FC236}">
                <a16:creationId xmlns:a16="http://schemas.microsoft.com/office/drawing/2014/main" id="{A33829C2-B671-4EA9-855A-01602596E520}"/>
              </a:ext>
            </a:extLst>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b="1" spc="0" baseline="0">
                <a:solidFill>
                  <a:schemeClr val="tx1"/>
                </a:solidFill>
                <a:latin typeface="Arial"/>
                <a:cs typeface="Arial"/>
              </a:rPr>
              <a:t>aalto.fi</a:t>
            </a:r>
          </a:p>
        </p:txBody>
      </p:sp>
    </p:spTree>
    <p:extLst>
      <p:ext uri="{BB962C8B-B14F-4D97-AF65-F5344CB8AC3E}">
        <p14:creationId xmlns:p14="http://schemas.microsoft.com/office/powerpoint/2010/main" val="2682565859"/>
      </p:ext>
    </p:extLst>
  </p:cSld>
  <p:clrMapOvr>
    <a:masterClrMapping/>
  </p:clrMapOvr>
  <p:extLst>
    <p:ext uri="{DCECCB84-F9BA-43D5-87BE-67443E8EF086}">
      <p15:sldGuideLst xmlns:p15="http://schemas.microsoft.com/office/powerpoint/2012/main">
        <p15:guide id="1" orient="horz" pos="1807">
          <p15:clr>
            <a:srgbClr val="FBAE40"/>
          </p15:clr>
        </p15:guide>
        <p15:guide id="2" orient="horz" pos="20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16. Closing slide - Red - Social media icons">
    <p:spTree>
      <p:nvGrpSpPr>
        <p:cNvPr id="1" name=""/>
        <p:cNvGrpSpPr/>
        <p:nvPr/>
      </p:nvGrpSpPr>
      <p:grpSpPr>
        <a:xfrm>
          <a:off x="0" y="0"/>
          <a:ext cx="0" cy="0"/>
          <a:chOff x="0" y="0"/>
          <a:chExt cx="0" cy="0"/>
        </a:xfrm>
      </p:grpSpPr>
      <p:pic>
        <p:nvPicPr>
          <p:cNvPr id="13" name="Kuva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
        <p:nvSpPr>
          <p:cNvPr id="5" name="Rectangle 4"/>
          <p:cNvSpPr/>
          <p:nvPr userDrawn="1"/>
        </p:nvSpPr>
        <p:spPr>
          <a:xfrm>
            <a:off x="-8225" y="0"/>
            <a:ext cx="9160449" cy="5143500"/>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chemeClr val="tx1"/>
                </a:solidFill>
                <a:latin typeface="+mj-lt"/>
              </a:defRPr>
            </a:lvl1pPr>
            <a:lvl2pPr marL="342900" indent="0">
              <a:buNone/>
              <a:defRPr/>
            </a:lvl2pPr>
          </a:lstStyle>
          <a:p>
            <a:pPr lvl="0"/>
            <a:r>
              <a:rPr lang="fi-FI"/>
              <a:t>Add text</a:t>
            </a:r>
          </a:p>
        </p:txBody>
      </p:sp>
      <p:pic>
        <p:nvPicPr>
          <p:cNvPr id="14" name="Picture 13">
            <a:extLst>
              <a:ext uri="{FF2B5EF4-FFF2-40B4-BE49-F238E27FC236}">
                <a16:creationId xmlns:a16="http://schemas.microsoft.com/office/drawing/2014/main" id="{47D0B75F-0AC7-8D4D-A793-2C9F89DBA07C}"/>
              </a:ext>
            </a:extLst>
          </p:cNvPr>
          <p:cNvPicPr>
            <a:picLocks noChangeAspect="1"/>
          </p:cNvPicPr>
          <p:nvPr userDrawn="1"/>
        </p:nvPicPr>
        <p:blipFill>
          <a:blip r:embed="rId3"/>
          <a:stretch>
            <a:fillRect/>
          </a:stretch>
        </p:blipFill>
        <p:spPr>
          <a:xfrm>
            <a:off x="-4986" y="3485077"/>
            <a:ext cx="1734813" cy="1679250"/>
          </a:xfrm>
          <a:prstGeom prst="rect">
            <a:avLst/>
          </a:prstGeom>
        </p:spPr>
      </p:pic>
      <p:pic>
        <p:nvPicPr>
          <p:cNvPr id="17" name="Picture 16">
            <a:extLst>
              <a:ext uri="{FF2B5EF4-FFF2-40B4-BE49-F238E27FC236}">
                <a16:creationId xmlns:a16="http://schemas.microsoft.com/office/drawing/2014/main" id="{25D8BF06-5BED-9547-80E4-80784D72B54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45214" y="2402646"/>
            <a:ext cx="3797300" cy="1206500"/>
          </a:xfrm>
          <a:prstGeom prst="rect">
            <a:avLst/>
          </a:prstGeom>
        </p:spPr>
      </p:pic>
    </p:spTree>
    <p:extLst>
      <p:ext uri="{BB962C8B-B14F-4D97-AF65-F5344CB8AC3E}">
        <p14:creationId xmlns:p14="http://schemas.microsoft.com/office/powerpoint/2010/main" val="2829840760"/>
      </p:ext>
    </p:extLst>
  </p:cSld>
  <p:clrMapOvr>
    <a:masterClrMapping/>
  </p:clrMapOvr>
  <p:extLst>
    <p:ext uri="{DCECCB84-F9BA-43D5-87BE-67443E8EF086}">
      <p15:sldGuideLst xmlns:p15="http://schemas.microsoft.com/office/powerpoint/2012/main">
        <p15:guide id="1" orient="horz" pos="1807">
          <p15:clr>
            <a:srgbClr val="FBAE40"/>
          </p15:clr>
        </p15:guide>
        <p15:guide id="2" orient="horz" pos="20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p>
          <a:p>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328" y="28437"/>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292328" y="2024418"/>
            <a:ext cx="8492897" cy="225958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7" name="Text Placeholder 3"/>
          <p:cNvSpPr>
            <a:spLocks noGrp="1"/>
          </p:cNvSpPr>
          <p:nvPr>
            <p:ph type="body" sz="half" idx="12" hasCustomPrompt="1"/>
          </p:nvPr>
        </p:nvSpPr>
        <p:spPr>
          <a:xfrm>
            <a:off x="292328" y="1199905"/>
            <a:ext cx="8492897" cy="64885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a:p>
            <a:pPr lvl="0"/>
            <a:endParaRPr lang="en-US"/>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a:p>
        </p:txBody>
      </p:sp>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err="1"/>
              <a:t>Your</a:t>
            </a:r>
            <a:r>
              <a:rPr lang="fi-FI"/>
              <a:t> text </a:t>
            </a:r>
            <a:r>
              <a:rPr lang="fi-FI" err="1"/>
              <a:t>here</a:t>
            </a:r>
            <a:endParaRPr lang="fi-FI"/>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a:p>
        </p:txBody>
      </p:sp>
    </p:spTree>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pos="181">
          <p15:clr>
            <a:srgbClr val="FBAE40"/>
          </p15:clr>
        </p15:guide>
        <p15:guide id="9" orient="horz" pos="8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the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Päivämäärän paikkamerkki 5"/>
          <p:cNvSpPr>
            <a:spLocks noGrp="1"/>
          </p:cNvSpPr>
          <p:nvPr>
            <p:ph type="dt" sz="half" idx="12"/>
          </p:nvPr>
        </p:nvSpPr>
        <p:spPr/>
        <p:txBody>
          <a:bodyPr/>
          <a:lstStyle/>
          <a:p>
            <a:r>
              <a:rPr lang="fi-FI"/>
              <a:t>dd.mm.yyyy</a:t>
            </a:r>
            <a:endParaRPr lang="en-US"/>
          </a:p>
        </p:txBody>
      </p:sp>
      <p:sp>
        <p:nvSpPr>
          <p:cNvPr id="9" name="Alatunnisteen paikkamerkki 8"/>
          <p:cNvSpPr>
            <a:spLocks noGrp="1"/>
          </p:cNvSpPr>
          <p:nvPr>
            <p:ph type="ftr" sz="quarter" idx="13"/>
          </p:nvPr>
        </p:nvSpPr>
        <p:spPr/>
        <p:txBody>
          <a:bodyPr/>
          <a:lstStyle/>
          <a:p>
            <a:r>
              <a:rPr lang="fi-FI" err="1"/>
              <a:t>Your</a:t>
            </a:r>
            <a:r>
              <a:rPr lang="fi-FI"/>
              <a:t> text </a:t>
            </a:r>
            <a:r>
              <a:rPr lang="fi-FI" err="1"/>
              <a:t>here</a:t>
            </a:r>
            <a:endParaRPr lang="fi-FI"/>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a:p>
        </p:txBody>
      </p:sp>
      <p:pic>
        <p:nvPicPr>
          <p:cNvPr id="3" name="Picture 2">
            <a:extLst>
              <a:ext uri="{FF2B5EF4-FFF2-40B4-BE49-F238E27FC236}">
                <a16:creationId xmlns:a16="http://schemas.microsoft.com/office/drawing/2014/main" id="{3EF163B2-18E8-724A-BF95-78F551D830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br>
              <a:rPr lang="en-US"/>
            </a:b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pic>
        <p:nvPicPr>
          <p:cNvPr id="2" name="Kuva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a:p>
        </p:txBody>
      </p:sp>
      <p:sp>
        <p:nvSpPr>
          <p:cNvPr id="12"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a:t>Lorem </a:t>
            </a:r>
            <a:r>
              <a:rPr lang="fi-FI" err="1"/>
              <a:t>ipsum</a:t>
            </a:r>
            <a:r>
              <a:rPr lang="fi-FI"/>
              <a:t> </a:t>
            </a:r>
            <a:r>
              <a:rPr lang="fi-FI" err="1"/>
              <a:t>dolor</a:t>
            </a:r>
            <a:r>
              <a:rPr lang="fi-FI"/>
              <a:t> </a:t>
            </a:r>
            <a:r>
              <a:rPr lang="fi-FI" err="1"/>
              <a:t>sit</a:t>
            </a:r>
            <a:r>
              <a:rPr lang="fi-FI"/>
              <a:t> amet, </a:t>
            </a:r>
            <a:r>
              <a:rPr lang="fi-FI" err="1"/>
              <a:t>consectetur</a:t>
            </a:r>
            <a:r>
              <a:rPr lang="fi-FI"/>
              <a:t> </a:t>
            </a:r>
            <a:r>
              <a:rPr lang="fi-FI" err="1"/>
              <a:t>adipiscing</a:t>
            </a:r>
            <a:r>
              <a:rPr lang="fi-FI"/>
              <a:t> elit. Maecenas </a:t>
            </a:r>
            <a:r>
              <a:rPr lang="fi-FI" err="1"/>
              <a:t>velit</a:t>
            </a:r>
            <a:r>
              <a:rPr lang="fi-FI"/>
              <a:t> </a:t>
            </a:r>
            <a:r>
              <a:rPr lang="fi-FI" err="1"/>
              <a:t>velit</a:t>
            </a:r>
            <a:r>
              <a:rPr lang="fi-FI"/>
              <a:t>, </a:t>
            </a:r>
            <a:r>
              <a:rPr lang="fi-FI" err="1"/>
              <a:t>consequat</a:t>
            </a:r>
            <a:r>
              <a:rPr lang="fi-FI"/>
              <a:t> </a:t>
            </a:r>
            <a:r>
              <a:rPr lang="fi-FI" err="1"/>
              <a:t>eget</a:t>
            </a:r>
            <a:r>
              <a:rPr lang="fi-FI"/>
              <a:t> </a:t>
            </a:r>
            <a:r>
              <a:rPr lang="fi-FI" err="1"/>
              <a:t>ullamcorper</a:t>
            </a:r>
            <a:r>
              <a:rPr lang="fi-FI"/>
              <a:t> a, </a:t>
            </a:r>
            <a:r>
              <a:rPr lang="fi-FI" err="1"/>
              <a:t>maximus</a:t>
            </a:r>
            <a:r>
              <a:rPr lang="fi-FI"/>
              <a:t> </a:t>
            </a:r>
            <a:r>
              <a:rPr lang="fi-FI" err="1"/>
              <a:t>ac</a:t>
            </a:r>
            <a:r>
              <a:rPr lang="fi-FI"/>
              <a:t> ex.</a:t>
            </a:r>
          </a:p>
        </p:txBody>
      </p:sp>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Divider – Headline</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err="1"/>
              <a:t>Your</a:t>
            </a:r>
            <a:r>
              <a:rPr lang="fi-FI"/>
              <a:t> text </a:t>
            </a:r>
            <a:r>
              <a:rPr lang="fi-FI" err="1"/>
              <a:t>here</a:t>
            </a:r>
            <a:endParaRPr lang="fi-FI"/>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a:p>
        </p:txBody>
      </p:sp>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1" name="Text Placeholder 3"/>
          <p:cNvSpPr>
            <a:spLocks noGrp="1"/>
          </p:cNvSpPr>
          <p:nvPr>
            <p:ph type="body" sz="half" idx="10" hasCustomPrompt="1"/>
          </p:nvPr>
        </p:nvSpPr>
        <p:spPr>
          <a:xfrm>
            <a:off x="287339" y="401354"/>
            <a:ext cx="3015456" cy="1747969"/>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1" name="Text Placeholder 3"/>
          <p:cNvSpPr>
            <a:spLocks noGrp="1"/>
          </p:cNvSpPr>
          <p:nvPr>
            <p:ph type="body" sz="half" idx="12" hasCustomPrompt="1"/>
          </p:nvPr>
        </p:nvSpPr>
        <p:spPr>
          <a:xfrm>
            <a:off x="3654029" y="463696"/>
            <a:ext cx="5130402" cy="3797357"/>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15" r:id="rId17"/>
    <p:sldLayoutId id="2147483716" r:id="rId18"/>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8.xml"/><Relationship Id="rId7" Type="http://schemas.openxmlformats.org/officeDocument/2006/relationships/image" Target="../media/image2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21.png"/><Relationship Id="rId5" Type="http://schemas.openxmlformats.org/officeDocument/2006/relationships/image" Target="../media/image3.png"/><Relationship Id="rId4" Type="http://schemas.openxmlformats.org/officeDocument/2006/relationships/notesSlide" Target="../notesSlides/notesSlide3.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8.xml"/><Relationship Id="rId7" Type="http://schemas.openxmlformats.org/officeDocument/2006/relationships/image" Target="../media/image2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8.xml"/><Relationship Id="rId7" Type="http://schemas.openxmlformats.org/officeDocument/2006/relationships/image" Target="../media/image2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8.xml"/><Relationship Id="rId7" Type="http://schemas.openxmlformats.org/officeDocument/2006/relationships/image" Target="../media/image31.sv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5165" y="0"/>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6" name="Text Placeholder 1">
            <a:extLst>
              <a:ext uri="{FF2B5EF4-FFF2-40B4-BE49-F238E27FC236}">
                <a16:creationId xmlns:a16="http://schemas.microsoft.com/office/drawing/2014/main" id="{12657A0B-0F6C-1940-B093-0666D548447C}"/>
              </a:ext>
            </a:extLst>
          </p:cNvPr>
          <p:cNvSpPr>
            <a:spLocks noGrp="1"/>
          </p:cNvSpPr>
          <p:nvPr>
            <p:ph type="body" sz="half" idx="11"/>
          </p:nvPr>
        </p:nvSpPr>
        <p:spPr>
          <a:xfrm>
            <a:off x="737420" y="684839"/>
            <a:ext cx="7669159" cy="711632"/>
          </a:xfrm>
        </p:spPr>
        <p:txBody>
          <a:bodyPr/>
          <a:lstStyle/>
          <a:p>
            <a:r>
              <a:rPr lang="en-US" sz="2800" dirty="0">
                <a:solidFill>
                  <a:schemeClr val="tx1"/>
                </a:solidFill>
              </a:rPr>
              <a:t>The impact of vibrationally and electronically excited H</a:t>
            </a:r>
            <a:r>
              <a:rPr lang="en-US" sz="2800" baseline="-25000" dirty="0">
                <a:solidFill>
                  <a:schemeClr val="tx1"/>
                </a:solidFill>
              </a:rPr>
              <a:t>2 </a:t>
            </a:r>
            <a:r>
              <a:rPr lang="en-US" sz="2800" dirty="0">
                <a:solidFill>
                  <a:schemeClr val="tx1"/>
                </a:solidFill>
              </a:rPr>
              <a:t>on the molecular assisted recombination rate in detached plasma regimes </a:t>
            </a:r>
          </a:p>
          <a:p>
            <a:endParaRPr lang="en-US" sz="2800" b="0" dirty="0">
              <a:solidFill>
                <a:schemeClr val="tx1"/>
              </a:solidFill>
            </a:endParaRPr>
          </a:p>
          <a:p>
            <a:r>
              <a:rPr lang="en-US" sz="1800" b="0" u="sng" dirty="0">
                <a:solidFill>
                  <a:schemeClr val="tx1"/>
                </a:solidFill>
              </a:rPr>
              <a:t>R. </a:t>
            </a:r>
            <a:r>
              <a:rPr lang="en-US" sz="1800" b="0" u="sng" dirty="0" err="1">
                <a:solidFill>
                  <a:schemeClr val="tx1"/>
                </a:solidFill>
              </a:rPr>
              <a:t>Chandra</a:t>
            </a:r>
            <a:r>
              <a:rPr lang="en-US" sz="1800" b="0" baseline="30000" dirty="0" err="1">
                <a:solidFill>
                  <a:schemeClr val="tx1"/>
                </a:solidFill>
              </a:rPr>
              <a:t>a</a:t>
            </a:r>
            <a:r>
              <a:rPr lang="en-US" sz="1800" b="0" dirty="0">
                <a:solidFill>
                  <a:schemeClr val="tx1"/>
                </a:solidFill>
              </a:rPr>
              <a:t>, A. Holm</a:t>
            </a:r>
            <a:r>
              <a:rPr lang="en-US" sz="1800" b="0" baseline="30000" dirty="0">
                <a:solidFill>
                  <a:schemeClr val="tx1"/>
                </a:solidFill>
              </a:rPr>
              <a:t>a</a:t>
            </a:r>
            <a:r>
              <a:rPr lang="en-US" sz="1800" b="0" dirty="0">
                <a:solidFill>
                  <a:schemeClr val="tx1"/>
                </a:solidFill>
              </a:rPr>
              <a:t>, M. </a:t>
            </a:r>
            <a:r>
              <a:rPr lang="en-US" sz="1800" b="0" dirty="0" err="1">
                <a:solidFill>
                  <a:schemeClr val="tx1"/>
                </a:solidFill>
              </a:rPr>
              <a:t>Groth</a:t>
            </a:r>
            <a:r>
              <a:rPr lang="en-US" sz="1800" b="0" baseline="30000" dirty="0" err="1">
                <a:solidFill>
                  <a:schemeClr val="tx1"/>
                </a:solidFill>
              </a:rPr>
              <a:t>a</a:t>
            </a:r>
            <a:endParaRPr lang="en-US" sz="2800" b="0" baseline="30000" dirty="0">
              <a:solidFill>
                <a:schemeClr val="tx1"/>
              </a:solidFill>
            </a:endParaRPr>
          </a:p>
          <a:p>
            <a:r>
              <a:rPr lang="en-US" sz="1600" b="0" i="1" baseline="30000" dirty="0" err="1">
                <a:solidFill>
                  <a:schemeClr val="tx1"/>
                </a:solidFill>
              </a:rPr>
              <a:t>a</a:t>
            </a:r>
            <a:r>
              <a:rPr lang="en-US" sz="1600" b="0" i="1" dirty="0" err="1">
                <a:solidFill>
                  <a:schemeClr val="tx1"/>
                </a:solidFill>
              </a:rPr>
              <a:t>Aalto</a:t>
            </a:r>
            <a:r>
              <a:rPr lang="en-US" sz="1600" b="0" i="1" dirty="0">
                <a:solidFill>
                  <a:schemeClr val="tx1"/>
                </a:solidFill>
              </a:rPr>
              <a:t> University, Espoo, Finland</a:t>
            </a:r>
          </a:p>
          <a:p>
            <a:endParaRPr lang="en-US" sz="1600" b="0" i="1" dirty="0">
              <a:solidFill>
                <a:schemeClr val="tx1"/>
              </a:solidFill>
            </a:endParaRPr>
          </a:p>
          <a:p>
            <a:r>
              <a:rPr lang="en-US" sz="1600" b="0" dirty="0">
                <a:solidFill>
                  <a:schemeClr val="tx1"/>
                </a:solidFill>
              </a:rPr>
              <a:t>PSI 2022 13-17 June 2022 (Updated for TSVV-5)</a:t>
            </a:r>
            <a:endParaRPr lang="en-FI" sz="1600" b="0" dirty="0">
              <a:solidFill>
                <a:schemeClr val="tx1"/>
              </a:solidFill>
            </a:endParaRPr>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pic>
        <p:nvPicPr>
          <p:cNvPr id="6" name="Audio 5">
            <a:hlinkClick r:id="" action="ppaction://media"/>
            <a:extLst>
              <a:ext uri="{FF2B5EF4-FFF2-40B4-BE49-F238E27FC236}">
                <a16:creationId xmlns:a16="http://schemas.microsoft.com/office/drawing/2014/main" id="{51D26C0B-6313-44C8-A425-CE1714348B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817152650"/>
      </p:ext>
    </p:extLst>
  </p:cSld>
  <p:clrMapOvr>
    <a:masterClrMapping/>
  </p:clrMapOvr>
  <mc:AlternateContent xmlns:mc="http://schemas.openxmlformats.org/markup-compatibility/2006" xmlns:p14="http://schemas.microsoft.com/office/powerpoint/2010/main">
    <mc:Choice Requires="p14">
      <p:transition spd="slow" p14:dur="2000" advTm="16201"/>
    </mc:Choice>
    <mc:Fallback xmlns="">
      <p:transition spd="slow" advTm="16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0" y="-13149"/>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mc:AlternateContent xmlns:mc="http://schemas.openxmlformats.org/markup-compatibility/2006" xmlns:a14="http://schemas.microsoft.com/office/drawing/2010/main">
        <mc:Choice Requires="a14">
          <p:sp>
            <p:nvSpPr>
              <p:cNvPr id="9" name="Text Placeholder 1">
                <a:extLst>
                  <a:ext uri="{FF2B5EF4-FFF2-40B4-BE49-F238E27FC236}">
                    <a16:creationId xmlns:a16="http://schemas.microsoft.com/office/drawing/2014/main" id="{8DBE5956-7FB9-4B7D-A7F7-B4446C20AB96}"/>
                  </a:ext>
                </a:extLst>
              </p:cNvPr>
              <p:cNvSpPr>
                <a:spLocks noGrp="1"/>
              </p:cNvSpPr>
              <p:nvPr>
                <p:ph type="body" sz="half" idx="11"/>
              </p:nvPr>
            </p:nvSpPr>
            <p:spPr>
              <a:xfrm>
                <a:off x="389781" y="430102"/>
                <a:ext cx="4577639" cy="2141648"/>
              </a:xfrm>
            </p:spPr>
            <p:txBody>
              <a:bodyPr/>
              <a:lstStyle/>
              <a:p>
                <a:pPr marL="285750" indent="-285750">
                  <a:buFont typeface="Arial" panose="020B0604020202020204" pitchFamily="34" charset="0"/>
                  <a:buChar char="•"/>
                </a:pPr>
                <a:r>
                  <a:rPr lang="en-US" sz="1800" b="0" dirty="0">
                    <a:solidFill>
                      <a:schemeClr val="tx1"/>
                    </a:solidFill>
                  </a:rPr>
                  <a:t>In divertor plasmas, molecular activated recombination (MAR) occurs with the presence of vibrationally excited H</a:t>
                </a:r>
                <a:r>
                  <a:rPr lang="en-US" sz="1800" b="0" baseline="-25000" dirty="0">
                    <a:solidFill>
                      <a:schemeClr val="tx1"/>
                    </a:solidFill>
                  </a:rPr>
                  <a:t>2</a:t>
                </a:r>
                <a:r>
                  <a:rPr lang="en-US" sz="1800" b="0" dirty="0">
                    <a:solidFill>
                      <a:schemeClr val="tx1"/>
                    </a:solidFill>
                  </a:rPr>
                  <a:t> molecules</a:t>
                </a:r>
              </a:p>
              <a:p>
                <a:pPr marL="285750" indent="-285750">
                  <a:buFont typeface="Arial" panose="020B0604020202020204" pitchFamily="34" charset="0"/>
                  <a:buChar char="•"/>
                </a:pPr>
                <a:endParaRPr lang="en-US" sz="1800" b="0" dirty="0">
                  <a:solidFill>
                    <a:schemeClr val="tx1"/>
                  </a:solidFill>
                </a:endParaRPr>
              </a:p>
              <a:p>
                <a:pPr marL="285750" indent="-285750">
                  <a:buFont typeface="Arial" panose="020B0604020202020204" pitchFamily="34" charset="0"/>
                  <a:buChar char="•"/>
                </a:pPr>
                <a:r>
                  <a:rPr lang="en-US" sz="1800" b="0" dirty="0">
                    <a:solidFill>
                      <a:schemeClr val="tx1"/>
                    </a:solidFill>
                  </a:rPr>
                  <a:t>In edge codes only the ladder-like transition from direct electron impact is considered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oMath>
                </a14:m>
                <a:endParaRPr lang="en-US" sz="2800" b="0" dirty="0">
                  <a:solidFill>
                    <a:schemeClr val="tx1"/>
                  </a:solidFill>
                </a:endParaRPr>
              </a:p>
              <a:p>
                <a:endParaRPr lang="en-US" sz="1800" b="0" dirty="0">
                  <a:solidFill>
                    <a:schemeClr val="tx1"/>
                  </a:solidFill>
                </a:endParaRPr>
              </a:p>
              <a:p>
                <a:pPr marL="285750" indent="-285750">
                  <a:buFont typeface="Arial" panose="020B0604020202020204" pitchFamily="34" charset="0"/>
                  <a:buChar char="•"/>
                </a:pPr>
                <a:r>
                  <a:rPr lang="en-US" sz="1800" b="0" dirty="0">
                    <a:solidFill>
                      <a:schemeClr val="tx1"/>
                    </a:solidFill>
                  </a:rPr>
                  <a:t>Here we investigate the role of H</a:t>
                </a:r>
                <a:r>
                  <a:rPr lang="en-US" sz="1800" b="0" baseline="-25000" dirty="0">
                    <a:solidFill>
                      <a:schemeClr val="tx1"/>
                    </a:solidFill>
                  </a:rPr>
                  <a:t>2</a:t>
                </a:r>
                <a:r>
                  <a:rPr lang="en-US" sz="1800" b="0" dirty="0">
                    <a:solidFill>
                      <a:schemeClr val="tx1"/>
                    </a:solidFill>
                  </a:rPr>
                  <a:t> electronic transitions to the population of vibrationally excited H</a:t>
                </a:r>
                <a:r>
                  <a:rPr lang="en-US" sz="1800" b="0" baseline="-25000" dirty="0">
                    <a:solidFill>
                      <a:schemeClr val="tx1"/>
                    </a:solidFill>
                  </a:rPr>
                  <a:t>2</a:t>
                </a:r>
                <a:r>
                  <a:rPr lang="en-US" sz="1800" b="0" dirty="0">
                    <a:solidFill>
                      <a:schemeClr val="tx1"/>
                    </a:solidFill>
                  </a:rPr>
                  <a:t> using CR model CRUMPET</a:t>
                </a:r>
                <a:endParaRPr lang="en-FI" sz="1800" b="0" dirty="0">
                  <a:solidFill>
                    <a:schemeClr val="tx1"/>
                  </a:solidFill>
                </a:endParaRPr>
              </a:p>
            </p:txBody>
          </p:sp>
        </mc:Choice>
        <mc:Fallback xmlns="">
          <p:sp>
            <p:nvSpPr>
              <p:cNvPr id="9" name="Text Placeholder 1">
                <a:extLst>
                  <a:ext uri="{FF2B5EF4-FFF2-40B4-BE49-F238E27FC236}">
                    <a16:creationId xmlns:a16="http://schemas.microsoft.com/office/drawing/2014/main" id="{8DBE5956-7FB9-4B7D-A7F7-B4446C20AB96}"/>
                  </a:ext>
                </a:extLst>
              </p:cNvPr>
              <p:cNvSpPr>
                <a:spLocks noGrp="1" noRot="1" noChangeAspect="1" noMove="1" noResize="1" noEditPoints="1" noAdjustHandles="1" noChangeArrowheads="1" noChangeShapeType="1" noTextEdit="1"/>
              </p:cNvSpPr>
              <p:nvPr>
                <p:ph type="body" sz="half" idx="11"/>
              </p:nvPr>
            </p:nvSpPr>
            <p:spPr>
              <a:xfrm>
                <a:off x="389781" y="430102"/>
                <a:ext cx="4577639" cy="2141648"/>
              </a:xfrm>
              <a:blipFill>
                <a:blip r:embed="rId6"/>
                <a:stretch>
                  <a:fillRect l="-2929" t="-1709" b="-88319"/>
                </a:stretch>
              </a:blipFill>
            </p:spPr>
            <p:txBody>
              <a:bodyPr/>
              <a:lstStyle/>
              <a:p>
                <a:r>
                  <a:rPr lang="en-US">
                    <a:noFill/>
                  </a:rPr>
                  <a:t> </a:t>
                </a:r>
              </a:p>
            </p:txBody>
          </p:sp>
        </mc:Fallback>
      </mc:AlternateContent>
      <p:pic>
        <p:nvPicPr>
          <p:cNvPr id="3" name="Graphic 2">
            <a:extLst>
              <a:ext uri="{FF2B5EF4-FFF2-40B4-BE49-F238E27FC236}">
                <a16:creationId xmlns:a16="http://schemas.microsoft.com/office/drawing/2014/main" id="{AAE75165-294C-4065-A70F-403A74F2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7420" y="232913"/>
            <a:ext cx="3636633" cy="5143500"/>
          </a:xfrm>
          <a:prstGeom prst="rect">
            <a:avLst/>
          </a:prstGeom>
        </p:spPr>
      </p:pic>
      <p:pic>
        <p:nvPicPr>
          <p:cNvPr id="2" name="Audio 1">
            <a:hlinkClick r:id="" action="ppaction://media"/>
            <a:extLst>
              <a:ext uri="{FF2B5EF4-FFF2-40B4-BE49-F238E27FC236}">
                <a16:creationId xmlns:a16="http://schemas.microsoft.com/office/drawing/2014/main" id="{C35FE268-66DA-4429-8636-33E3C10E57C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680933546"/>
      </p:ext>
    </p:extLst>
  </p:cSld>
  <p:clrMapOvr>
    <a:masterClrMapping/>
  </p:clrMapOvr>
  <mc:AlternateContent xmlns:mc="http://schemas.openxmlformats.org/markup-compatibility/2006" xmlns:p14="http://schemas.microsoft.com/office/powerpoint/2010/main">
    <mc:Choice Requires="p14">
      <p:transition spd="slow" p14:dur="2000" advTm="42331"/>
    </mc:Choice>
    <mc:Fallback xmlns="">
      <p:transition spd="slow" advTm="42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5166" y="156410"/>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a:t>
            </a:r>
            <a:endParaRPr lang="en-FI" dirty="0"/>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2" name="TextBox 1">
            <a:extLst>
              <a:ext uri="{FF2B5EF4-FFF2-40B4-BE49-F238E27FC236}">
                <a16:creationId xmlns:a16="http://schemas.microsoft.com/office/drawing/2014/main" id="{72201DAC-8574-4C0F-838C-58D0864D4148}"/>
              </a:ext>
            </a:extLst>
          </p:cNvPr>
          <p:cNvSpPr txBox="1"/>
          <p:nvPr/>
        </p:nvSpPr>
        <p:spPr>
          <a:xfrm>
            <a:off x="4110566" y="2120900"/>
            <a:ext cx="65" cy="20774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9CEF9ABB-F74E-4251-B0FE-562D17F86757}"/>
                  </a:ext>
                </a:extLst>
              </p:cNvPr>
              <p:cNvGraphicFramePr>
                <a:graphicFrameLocks noGrp="1"/>
              </p:cNvGraphicFramePr>
              <p:nvPr>
                <p:extLst>
                  <p:ext uri="{D42A27DB-BD31-4B8C-83A1-F6EECF244321}">
                    <p14:modId xmlns:p14="http://schemas.microsoft.com/office/powerpoint/2010/main" val="232215972"/>
                  </p:ext>
                </p:extLst>
              </p:nvPr>
            </p:nvGraphicFramePr>
            <p:xfrm>
              <a:off x="4880890" y="794587"/>
              <a:ext cx="3850005" cy="3339171"/>
            </p:xfrm>
            <a:graphic>
              <a:graphicData uri="http://schemas.openxmlformats.org/drawingml/2006/table">
                <a:tbl>
                  <a:tblPr firstRow="1" bandRow="1">
                    <a:tableStyleId>{69012ECD-51FC-41F1-AA8D-1B2483CD663E}</a:tableStyleId>
                  </a:tblPr>
                  <a:tblGrid>
                    <a:gridCol w="3850005">
                      <a:extLst>
                        <a:ext uri="{9D8B030D-6E8A-4147-A177-3AD203B41FA5}">
                          <a16:colId xmlns:a16="http://schemas.microsoft.com/office/drawing/2014/main" val="198090176"/>
                        </a:ext>
                      </a:extLst>
                    </a:gridCol>
                  </a:tblGrid>
                  <a:tr h="388055">
                    <a:tc>
                      <a:txBody>
                        <a:bodyPr/>
                        <a:lstStyle/>
                        <a:p>
                          <a:r>
                            <a:rPr lang="en-US" dirty="0"/>
                            <a:t>Collisional Processes Included in CRUMPET</a:t>
                          </a:r>
                        </a:p>
                      </a:txBody>
                      <a:tcPr/>
                    </a:tc>
                    <a:extLst>
                      <a:ext uri="{0D108BD9-81ED-4DB2-BD59-A6C34878D82A}">
                        <a16:rowId xmlns:a16="http://schemas.microsoft.com/office/drawing/2014/main" val="3305673776"/>
                      </a:ext>
                    </a:extLst>
                  </a:tr>
                  <a:tr h="376131">
                    <a:tc>
                      <a:txBody>
                        <a:bodyPr/>
                        <a:lstStyle/>
                        <a:p>
                          <a:r>
                            <a:rPr lang="en-US" b="0" dirty="0"/>
                            <a:t>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p>
                      </a:txBody>
                      <a:tcPr/>
                    </a:tc>
                    <a:extLst>
                      <a:ext uri="{0D108BD9-81ED-4DB2-BD59-A6C34878D82A}">
                        <a16:rowId xmlns:a16="http://schemas.microsoft.com/office/drawing/2014/main" val="529675635"/>
                      </a:ext>
                    </a:extLst>
                  </a:tr>
                  <a:tr h="376131">
                    <a:tc>
                      <a:txBody>
                        <a:bodyPr/>
                        <a:lstStyle/>
                        <a:p>
                          <a:pPr algn="l"/>
                          <a:r>
                            <a:rPr lang="en-US" b="0" dirty="0"/>
                            <a:t>2.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1</m:t>
                                      </m:r>
                                    </m:sup>
                                  </m:sSup>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𝑢</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p>
                      </a:txBody>
                      <a:tcPr>
                        <a:solidFill>
                          <a:schemeClr val="tx2">
                            <a:lumMod val="20000"/>
                            <a:lumOff val="80000"/>
                          </a:schemeClr>
                        </a:solidFill>
                      </a:tcPr>
                    </a:tc>
                    <a:extLst>
                      <a:ext uri="{0D108BD9-81ED-4DB2-BD59-A6C34878D82A}">
                        <a16:rowId xmlns:a16="http://schemas.microsoft.com/office/drawing/2014/main" val="3985476829"/>
                      </a:ext>
                    </a:extLst>
                  </a:tr>
                  <a:tr h="376131">
                    <a:tc>
                      <a:txBody>
                        <a:bodyPr/>
                        <a:lstStyle/>
                        <a:p>
                          <a:pPr algn="l"/>
                          <a:r>
                            <a:rPr lang="en-US" b="0" dirty="0"/>
                            <a:t>3.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1</m:t>
                                      </m:r>
                                    </m:sup>
                                  </m:sSup>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Π</m:t>
                                      </m:r>
                                    </m:e>
                                    <m:sub>
                                      <m:r>
                                        <a:rPr lang="en-US" b="0" i="1" smtClean="0">
                                          <a:latin typeface="Cambria Math" panose="02040503050406030204" pitchFamily="18" charset="0"/>
                                        </a:rPr>
                                        <m:t>𝑢</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p>
                      </a:txBody>
                      <a:tcPr>
                        <a:solidFill>
                          <a:schemeClr val="tx2">
                            <a:lumMod val="20000"/>
                            <a:lumOff val="80000"/>
                          </a:schemeClr>
                        </a:solidFill>
                      </a:tcPr>
                    </a:tc>
                    <a:extLst>
                      <a:ext uri="{0D108BD9-81ED-4DB2-BD59-A6C34878D82A}">
                        <a16:rowId xmlns:a16="http://schemas.microsoft.com/office/drawing/2014/main" val="2310691958"/>
                      </a:ext>
                    </a:extLst>
                  </a:tr>
                  <a:tr h="376131">
                    <a:tc>
                      <a:txBody>
                        <a:bodyPr/>
                        <a:lstStyle/>
                        <a:p>
                          <a:pPr algn="l"/>
                          <a:r>
                            <a:rPr lang="en-US" b="0" dirty="0"/>
                            <a:t>4.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1</m:t>
                                      </m:r>
                                    </m:sup>
                                  </m:sSup>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𝑢</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h𝑣</m:t>
                              </m:r>
                            </m:oMath>
                          </a14:m>
                          <a:endParaRPr lang="en-US" dirty="0"/>
                        </a:p>
                      </a:txBody>
                      <a:tcPr>
                        <a:solidFill>
                          <a:schemeClr val="tx2">
                            <a:lumMod val="20000"/>
                            <a:lumOff val="80000"/>
                          </a:schemeClr>
                        </a:solidFill>
                      </a:tcPr>
                    </a:tc>
                    <a:extLst>
                      <a:ext uri="{0D108BD9-81ED-4DB2-BD59-A6C34878D82A}">
                        <a16:rowId xmlns:a16="http://schemas.microsoft.com/office/drawing/2014/main" val="176162917"/>
                      </a:ext>
                    </a:extLst>
                  </a:tr>
                  <a:tr h="283641">
                    <a:tc>
                      <a:txBody>
                        <a:bodyPr/>
                        <a:lstStyle/>
                        <a:p>
                          <a:pPr algn="l"/>
                          <a:r>
                            <a:rPr lang="en-US" b="0" dirty="0"/>
                            <a:t>5.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1</m:t>
                                      </m:r>
                                    </m:sup>
                                  </m:sSup>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Π</m:t>
                                      </m:r>
                                    </m:e>
                                    <m:sub>
                                      <m:r>
                                        <a:rPr lang="en-US" b="0" i="1" smtClean="0">
                                          <a:latin typeface="Cambria Math" panose="02040503050406030204" pitchFamily="18" charset="0"/>
                                        </a:rPr>
                                        <m:t>𝑢</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h𝑣</m:t>
                              </m:r>
                            </m:oMath>
                          </a14:m>
                          <a:endParaRPr lang="en-US" dirty="0"/>
                        </a:p>
                      </a:txBody>
                      <a:tcPr>
                        <a:solidFill>
                          <a:schemeClr val="tx2">
                            <a:lumMod val="20000"/>
                            <a:lumOff val="80000"/>
                          </a:schemeClr>
                        </a:solidFill>
                      </a:tcPr>
                    </a:tc>
                    <a:extLst>
                      <a:ext uri="{0D108BD9-81ED-4DB2-BD59-A6C34878D82A}">
                        <a16:rowId xmlns:a16="http://schemas.microsoft.com/office/drawing/2014/main" val="72881641"/>
                      </a:ext>
                    </a:extLst>
                  </a:tr>
                  <a:tr h="376131">
                    <a:tc>
                      <a:txBody>
                        <a:bodyPr/>
                        <a:lstStyle/>
                        <a:p>
                          <a:pPr algn="l"/>
                          <a:r>
                            <a:rPr lang="en-US" b="0" dirty="0"/>
                            <a:t>6.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dirty="0"/>
                        </a:p>
                      </a:txBody>
                      <a:tcPr/>
                    </a:tc>
                    <a:extLst>
                      <a:ext uri="{0D108BD9-81ED-4DB2-BD59-A6C34878D82A}">
                        <a16:rowId xmlns:a16="http://schemas.microsoft.com/office/drawing/2014/main" val="1145825778"/>
                      </a:ext>
                    </a:extLst>
                  </a:tr>
                  <a:tr h="376131">
                    <a:tc>
                      <a:txBody>
                        <a:bodyPr/>
                        <a:lstStyle/>
                        <a:p>
                          <a:pPr algn="l"/>
                          <a:r>
                            <a:rPr lang="en-US" b="0" dirty="0"/>
                            <a:t>7.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dirty="0"/>
                        </a:p>
                      </a:txBody>
                      <a:tcPr/>
                    </a:tc>
                    <a:extLst>
                      <a:ext uri="{0D108BD9-81ED-4DB2-BD59-A6C34878D82A}">
                        <a16:rowId xmlns:a16="http://schemas.microsoft.com/office/drawing/2014/main" val="2340033084"/>
                      </a:ext>
                    </a:extLst>
                  </a:tr>
                  <a:tr h="376131">
                    <a:tc>
                      <a:txBody>
                        <a:bodyPr/>
                        <a:lstStyle/>
                        <a:p>
                          <a:pPr algn="l"/>
                          <a:r>
                            <a:rPr lang="en-US" b="0" dirty="0"/>
                            <a:t>8.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dirty="0"/>
                        </a:p>
                      </a:txBody>
                      <a:tcPr/>
                    </a:tc>
                    <a:extLst>
                      <a:ext uri="{0D108BD9-81ED-4DB2-BD59-A6C34878D82A}">
                        <a16:rowId xmlns:a16="http://schemas.microsoft.com/office/drawing/2014/main" val="374830169"/>
                      </a:ext>
                    </a:extLst>
                  </a:tr>
                </a:tbl>
              </a:graphicData>
            </a:graphic>
          </p:graphicFrame>
        </mc:Choice>
        <mc:Fallback xmlns="">
          <p:graphicFrame>
            <p:nvGraphicFramePr>
              <p:cNvPr id="3" name="Table 5">
                <a:extLst>
                  <a:ext uri="{FF2B5EF4-FFF2-40B4-BE49-F238E27FC236}">
                    <a16:creationId xmlns:a16="http://schemas.microsoft.com/office/drawing/2014/main" id="{9CEF9ABB-F74E-4251-B0FE-562D17F86757}"/>
                  </a:ext>
                </a:extLst>
              </p:cNvPr>
              <p:cNvGraphicFramePr>
                <a:graphicFrameLocks noGrp="1"/>
              </p:cNvGraphicFramePr>
              <p:nvPr>
                <p:extLst>
                  <p:ext uri="{D42A27DB-BD31-4B8C-83A1-F6EECF244321}">
                    <p14:modId xmlns:p14="http://schemas.microsoft.com/office/powerpoint/2010/main" val="232215972"/>
                  </p:ext>
                </p:extLst>
              </p:nvPr>
            </p:nvGraphicFramePr>
            <p:xfrm>
              <a:off x="4880890" y="794587"/>
              <a:ext cx="3850005" cy="3339171"/>
            </p:xfrm>
            <a:graphic>
              <a:graphicData uri="http://schemas.openxmlformats.org/drawingml/2006/table">
                <a:tbl>
                  <a:tblPr firstRow="1" bandRow="1">
                    <a:tableStyleId>{69012ECD-51FC-41F1-AA8D-1B2483CD663E}</a:tableStyleId>
                  </a:tblPr>
                  <a:tblGrid>
                    <a:gridCol w="3850005">
                      <a:extLst>
                        <a:ext uri="{9D8B030D-6E8A-4147-A177-3AD203B41FA5}">
                          <a16:colId xmlns:a16="http://schemas.microsoft.com/office/drawing/2014/main" val="198090176"/>
                        </a:ext>
                      </a:extLst>
                    </a:gridCol>
                  </a:tblGrid>
                  <a:tr h="388055">
                    <a:tc>
                      <a:txBody>
                        <a:bodyPr/>
                        <a:lstStyle/>
                        <a:p>
                          <a:r>
                            <a:rPr lang="en-US" dirty="0"/>
                            <a:t>Collisional Processes Included in CRUMPET</a:t>
                          </a:r>
                        </a:p>
                      </a:txBody>
                      <a:tcPr/>
                    </a:tc>
                    <a:extLst>
                      <a:ext uri="{0D108BD9-81ED-4DB2-BD59-A6C34878D82A}">
                        <a16:rowId xmlns:a16="http://schemas.microsoft.com/office/drawing/2014/main" val="3305673776"/>
                      </a:ext>
                    </a:extLst>
                  </a:tr>
                  <a:tr h="376131">
                    <a:tc>
                      <a:txBody>
                        <a:bodyPr/>
                        <a:lstStyle/>
                        <a:p>
                          <a:endParaRPr lang="en-US"/>
                        </a:p>
                      </a:txBody>
                      <a:tcPr>
                        <a:blipFill>
                          <a:blip r:embed="rId6"/>
                          <a:stretch>
                            <a:fillRect l="-158" t="-104839" r="-316" b="-685484"/>
                          </a:stretch>
                        </a:blipFill>
                      </a:tcPr>
                    </a:tc>
                    <a:extLst>
                      <a:ext uri="{0D108BD9-81ED-4DB2-BD59-A6C34878D82A}">
                        <a16:rowId xmlns:a16="http://schemas.microsoft.com/office/drawing/2014/main" val="529675635"/>
                      </a:ext>
                    </a:extLst>
                  </a:tr>
                  <a:tr h="376131">
                    <a:tc>
                      <a:txBody>
                        <a:bodyPr/>
                        <a:lstStyle/>
                        <a:p>
                          <a:endParaRPr lang="en-US"/>
                        </a:p>
                      </a:txBody>
                      <a:tcPr>
                        <a:blipFill>
                          <a:blip r:embed="rId6"/>
                          <a:stretch>
                            <a:fillRect l="-158" t="-208197" r="-316" b="-596721"/>
                          </a:stretch>
                        </a:blipFill>
                      </a:tcPr>
                    </a:tc>
                    <a:extLst>
                      <a:ext uri="{0D108BD9-81ED-4DB2-BD59-A6C34878D82A}">
                        <a16:rowId xmlns:a16="http://schemas.microsoft.com/office/drawing/2014/main" val="3985476829"/>
                      </a:ext>
                    </a:extLst>
                  </a:tr>
                  <a:tr h="376131">
                    <a:tc>
                      <a:txBody>
                        <a:bodyPr/>
                        <a:lstStyle/>
                        <a:p>
                          <a:endParaRPr lang="en-US"/>
                        </a:p>
                      </a:txBody>
                      <a:tcPr>
                        <a:blipFill>
                          <a:blip r:embed="rId6"/>
                          <a:stretch>
                            <a:fillRect l="-158" t="-303226" r="-316" b="-487097"/>
                          </a:stretch>
                        </a:blipFill>
                      </a:tcPr>
                    </a:tc>
                    <a:extLst>
                      <a:ext uri="{0D108BD9-81ED-4DB2-BD59-A6C34878D82A}">
                        <a16:rowId xmlns:a16="http://schemas.microsoft.com/office/drawing/2014/main" val="2310691958"/>
                      </a:ext>
                    </a:extLst>
                  </a:tr>
                  <a:tr h="376131">
                    <a:tc>
                      <a:txBody>
                        <a:bodyPr/>
                        <a:lstStyle/>
                        <a:p>
                          <a:endParaRPr lang="en-US"/>
                        </a:p>
                      </a:txBody>
                      <a:tcPr>
                        <a:blipFill>
                          <a:blip r:embed="rId6"/>
                          <a:stretch>
                            <a:fillRect l="-158" t="-403226" r="-316" b="-387097"/>
                          </a:stretch>
                        </a:blipFill>
                      </a:tcPr>
                    </a:tc>
                    <a:extLst>
                      <a:ext uri="{0D108BD9-81ED-4DB2-BD59-A6C34878D82A}">
                        <a16:rowId xmlns:a16="http://schemas.microsoft.com/office/drawing/2014/main" val="176162917"/>
                      </a:ext>
                    </a:extLst>
                  </a:tr>
                  <a:tr h="318199">
                    <a:tc>
                      <a:txBody>
                        <a:bodyPr/>
                        <a:lstStyle/>
                        <a:p>
                          <a:endParaRPr lang="en-US"/>
                        </a:p>
                      </a:txBody>
                      <a:tcPr>
                        <a:blipFill>
                          <a:blip r:embed="rId6"/>
                          <a:stretch>
                            <a:fillRect l="-158" t="-600000" r="-316" b="-361538"/>
                          </a:stretch>
                        </a:blipFill>
                      </a:tcPr>
                    </a:tc>
                    <a:extLst>
                      <a:ext uri="{0D108BD9-81ED-4DB2-BD59-A6C34878D82A}">
                        <a16:rowId xmlns:a16="http://schemas.microsoft.com/office/drawing/2014/main" val="72881641"/>
                      </a:ext>
                    </a:extLst>
                  </a:tr>
                  <a:tr h="376131">
                    <a:tc>
                      <a:txBody>
                        <a:bodyPr/>
                        <a:lstStyle/>
                        <a:p>
                          <a:endParaRPr lang="en-US"/>
                        </a:p>
                      </a:txBody>
                      <a:tcPr>
                        <a:blipFill>
                          <a:blip r:embed="rId6"/>
                          <a:stretch>
                            <a:fillRect l="-158" t="-587097" r="-316" b="-203226"/>
                          </a:stretch>
                        </a:blipFill>
                      </a:tcPr>
                    </a:tc>
                    <a:extLst>
                      <a:ext uri="{0D108BD9-81ED-4DB2-BD59-A6C34878D82A}">
                        <a16:rowId xmlns:a16="http://schemas.microsoft.com/office/drawing/2014/main" val="1145825778"/>
                      </a:ext>
                    </a:extLst>
                  </a:tr>
                  <a:tr h="376131">
                    <a:tc>
                      <a:txBody>
                        <a:bodyPr/>
                        <a:lstStyle/>
                        <a:p>
                          <a:endParaRPr lang="en-US"/>
                        </a:p>
                      </a:txBody>
                      <a:tcPr>
                        <a:blipFill>
                          <a:blip r:embed="rId6"/>
                          <a:stretch>
                            <a:fillRect l="-158" t="-687097" r="-316" b="-103226"/>
                          </a:stretch>
                        </a:blipFill>
                      </a:tcPr>
                    </a:tc>
                    <a:extLst>
                      <a:ext uri="{0D108BD9-81ED-4DB2-BD59-A6C34878D82A}">
                        <a16:rowId xmlns:a16="http://schemas.microsoft.com/office/drawing/2014/main" val="2340033084"/>
                      </a:ext>
                    </a:extLst>
                  </a:tr>
                  <a:tr h="376131">
                    <a:tc>
                      <a:txBody>
                        <a:bodyPr/>
                        <a:lstStyle/>
                        <a:p>
                          <a:endParaRPr lang="en-US"/>
                        </a:p>
                      </a:txBody>
                      <a:tcPr>
                        <a:blipFill>
                          <a:blip r:embed="rId6"/>
                          <a:stretch>
                            <a:fillRect l="-158" t="-787097" r="-316" b="-3226"/>
                          </a:stretch>
                        </a:blipFill>
                      </a:tcPr>
                    </a:tc>
                    <a:extLst>
                      <a:ext uri="{0D108BD9-81ED-4DB2-BD59-A6C34878D82A}">
                        <a16:rowId xmlns:a16="http://schemas.microsoft.com/office/drawing/2014/main" val="374830169"/>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5E4923-D0EE-433A-AA15-27EB8C7C445A}"/>
                  </a:ext>
                </a:extLst>
              </p:cNvPr>
              <p:cNvSpPr txBox="1"/>
              <p:nvPr/>
            </p:nvSpPr>
            <p:spPr>
              <a:xfrm>
                <a:off x="925508" y="884097"/>
                <a:ext cx="195797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𝒏</m:t>
                          </m:r>
                        </m:e>
                      </m:acc>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1" i="1" smtClean="0">
                          <a:latin typeface="Cambria Math" panose="02040503050406030204" pitchFamily="18" charset="0"/>
                        </a:rPr>
                        <m:t>𝒏</m:t>
                      </m:r>
                      <m:r>
                        <a:rPr lang="en-US" sz="2800" b="0" i="1" smtClean="0">
                          <a:latin typeface="Cambria Math" panose="02040503050406030204" pitchFamily="18" charset="0"/>
                        </a:rPr>
                        <m:t>+</m:t>
                      </m:r>
                      <m:r>
                        <a:rPr lang="en-US" sz="2800" b="1" i="0" smtClean="0">
                          <a:latin typeface="Cambria Math" panose="02040503050406030204" pitchFamily="18" charset="0"/>
                        </a:rPr>
                        <m:t>𝚪</m:t>
                      </m:r>
                    </m:oMath>
                  </m:oMathPara>
                </a14:m>
                <a:endParaRPr lang="en-US" b="1" dirty="0"/>
              </a:p>
            </p:txBody>
          </p:sp>
        </mc:Choice>
        <mc:Fallback xmlns="">
          <p:sp>
            <p:nvSpPr>
              <p:cNvPr id="8" name="TextBox 7">
                <a:extLst>
                  <a:ext uri="{FF2B5EF4-FFF2-40B4-BE49-F238E27FC236}">
                    <a16:creationId xmlns:a16="http://schemas.microsoft.com/office/drawing/2014/main" id="{BC5E4923-D0EE-433A-AA15-27EB8C7C445A}"/>
                  </a:ext>
                </a:extLst>
              </p:cNvPr>
              <p:cNvSpPr txBox="1">
                <a:spLocks noRot="1" noChangeAspect="1" noMove="1" noResize="1" noEditPoints="1" noAdjustHandles="1" noChangeArrowheads="1" noChangeShapeType="1" noTextEdit="1"/>
              </p:cNvSpPr>
              <p:nvPr/>
            </p:nvSpPr>
            <p:spPr>
              <a:xfrm>
                <a:off x="925508" y="884097"/>
                <a:ext cx="1957972" cy="430887"/>
              </a:xfrm>
              <a:prstGeom prst="rect">
                <a:avLst/>
              </a:prstGeom>
              <a:blipFill>
                <a:blip r:embed="rId7"/>
                <a:stretch>
                  <a:fillRect/>
                </a:stretch>
              </a:blipFill>
            </p:spPr>
            <p:txBody>
              <a:bodyPr/>
              <a:lstStyle/>
              <a:p>
                <a:r>
                  <a:rPr lang="en-US">
                    <a:noFill/>
                  </a:rPr>
                  <a:t> </a:t>
                </a:r>
              </a:p>
            </p:txBody>
          </p:sp>
        </mc:Fallback>
      </mc:AlternateContent>
      <p:sp>
        <p:nvSpPr>
          <p:cNvPr id="9" name="Text Placeholder 1">
            <a:extLst>
              <a:ext uri="{FF2B5EF4-FFF2-40B4-BE49-F238E27FC236}">
                <a16:creationId xmlns:a16="http://schemas.microsoft.com/office/drawing/2014/main" id="{31F26DA3-C3A4-4F31-9156-499883F3CC41}"/>
              </a:ext>
            </a:extLst>
          </p:cNvPr>
          <p:cNvSpPr>
            <a:spLocks noGrp="1"/>
          </p:cNvSpPr>
          <p:nvPr>
            <p:ph type="body" sz="half" idx="11"/>
          </p:nvPr>
        </p:nvSpPr>
        <p:spPr>
          <a:xfrm>
            <a:off x="184504" y="172465"/>
            <a:ext cx="7669159" cy="711632"/>
          </a:xfrm>
        </p:spPr>
        <p:txBody>
          <a:bodyPr/>
          <a:lstStyle/>
          <a:p>
            <a:r>
              <a:rPr lang="en-US" sz="2800" u="sng" dirty="0">
                <a:solidFill>
                  <a:schemeClr val="tx1"/>
                </a:solidFill>
              </a:rPr>
              <a:t>CR Model CRUMPET</a:t>
            </a:r>
            <a:r>
              <a:rPr lang="en-US" sz="2800" baseline="30000" dirty="0">
                <a:solidFill>
                  <a:schemeClr val="tx1"/>
                </a:solidFill>
              </a:rPr>
              <a:t>1</a:t>
            </a:r>
            <a:endParaRPr lang="en-FI" sz="1600" b="0" baseline="30000" dirty="0">
              <a:solidFill>
                <a:schemeClr val="tx1"/>
              </a:solidFill>
            </a:endParaRPr>
          </a:p>
        </p:txBody>
      </p:sp>
      <mc:AlternateContent xmlns:mc="http://schemas.openxmlformats.org/markup-compatibility/2006" xmlns:a14="http://schemas.microsoft.com/office/drawing/2010/main">
        <mc:Choice Requires="a14">
          <p:sp>
            <p:nvSpPr>
              <p:cNvPr id="10" name="Text Placeholder 1">
                <a:extLst>
                  <a:ext uri="{FF2B5EF4-FFF2-40B4-BE49-F238E27FC236}">
                    <a16:creationId xmlns:a16="http://schemas.microsoft.com/office/drawing/2014/main" id="{69EE343E-4AE7-4F2B-94F2-2405492B2E4D}"/>
                  </a:ext>
                </a:extLst>
              </p:cNvPr>
              <p:cNvSpPr txBox="1">
                <a:spLocks/>
              </p:cNvSpPr>
              <p:nvPr/>
            </p:nvSpPr>
            <p:spPr>
              <a:xfrm>
                <a:off x="413105" y="1752541"/>
                <a:ext cx="4031896" cy="711632"/>
              </a:xfrm>
              <a:prstGeom prst="rect">
                <a:avLst/>
              </a:prstGeom>
            </p:spPr>
            <p:txBody>
              <a:bodyPr lIns="0" rIns="0"/>
              <a:lstStyle>
                <a:lvl1pPr marL="0" indent="0" algn="l" defTabSz="685800" rtl="0" eaLnBrk="1" latinLnBrk="0" hangingPunct="1">
                  <a:lnSpc>
                    <a:spcPct val="100000"/>
                  </a:lnSpc>
                  <a:spcBef>
                    <a:spcPts val="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en-US" sz="1600" b="0" dirty="0">
                    <a:solidFill>
                      <a:schemeClr val="tx1"/>
                    </a:solidFill>
                  </a:rPr>
                  <a:t>Included species:</a:t>
                </a:r>
              </a:p>
              <a:p>
                <a:pPr marL="285750" indent="-285750">
                  <a:buFont typeface="Arial" panose="020B0604020202020204" pitchFamily="34" charset="0"/>
                  <a:buChar char="•"/>
                </a:pPr>
                <a:r>
                  <a:rPr lang="en-US" sz="1600" b="0" dirty="0">
                    <a:solidFill>
                      <a:schemeClr val="tx1"/>
                    </a:solidFill>
                  </a:rPr>
                  <a:t>H</a:t>
                </a:r>
                <a:r>
                  <a:rPr lang="en-US" sz="1600" b="0" baseline="-25000" dirty="0">
                    <a:solidFill>
                      <a:schemeClr val="tx1"/>
                    </a:solidFill>
                  </a:rPr>
                  <a:t>2</a:t>
                </a:r>
                <a:r>
                  <a:rPr lang="en-US" sz="1600" b="0" dirty="0">
                    <a:solidFill>
                      <a:schemeClr val="tx1"/>
                    </a:solidFill>
                  </a:rPr>
                  <a:t>(</a:t>
                </a:r>
                <a14:m>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𝑋</m:t>
                        </m:r>
                      </m:e>
                      <m:sup>
                        <m:r>
                          <a:rPr lang="en-US" sz="1600" b="0" i="1" smtClean="0">
                            <a:solidFill>
                              <a:schemeClr val="tx1"/>
                            </a:solidFill>
                            <a:latin typeface="Cambria Math" panose="02040503050406030204" pitchFamily="18" charset="0"/>
                          </a:rPr>
                          <m:t>1</m:t>
                        </m:r>
                      </m:sup>
                    </m:sSup>
                    <m:sSubSup>
                      <m:sSubSupPr>
                        <m:ctrlPr>
                          <a:rPr lang="en-US" sz="1600" b="0" i="1" smtClean="0">
                            <a:solidFill>
                              <a:schemeClr val="tx1"/>
                            </a:solidFill>
                            <a:latin typeface="Cambria Math" panose="02040503050406030204" pitchFamily="18" charset="0"/>
                          </a:rPr>
                        </m:ctrlPr>
                      </m:sSubSupPr>
                      <m:e>
                        <m:r>
                          <m:rPr>
                            <m:sty m:val="p"/>
                          </m:rPr>
                          <a:rPr lang="en-US" sz="1600" b="0" i="0" smtClean="0">
                            <a:solidFill>
                              <a:schemeClr val="tx1"/>
                            </a:solidFill>
                            <a:latin typeface="Cambria Math" panose="02040503050406030204" pitchFamily="18" charset="0"/>
                          </a:rPr>
                          <m:t>Σ</m:t>
                        </m:r>
                      </m:e>
                      <m:sub>
                        <m:r>
                          <a:rPr lang="en-US" sz="1600" b="0" i="1" smtClean="0">
                            <a:solidFill>
                              <a:schemeClr val="tx1"/>
                            </a:solidFill>
                            <a:latin typeface="Cambria Math" panose="02040503050406030204" pitchFamily="18" charset="0"/>
                          </a:rPr>
                          <m:t>𝑔</m:t>
                        </m:r>
                      </m:sub>
                      <m:sup>
                        <m:r>
                          <a:rPr lang="en-US" sz="1600" b="0" i="1" smtClean="0">
                            <a:solidFill>
                              <a:schemeClr val="tx1"/>
                            </a:solidFill>
                            <a:latin typeface="Cambria Math" panose="02040503050406030204" pitchFamily="18" charset="0"/>
                          </a:rPr>
                          <m:t>+</m:t>
                        </m:r>
                      </m:sup>
                    </m:sSubSup>
                    <m:r>
                      <a:rPr lang="en-US" sz="1600" b="0" i="0"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v</m:t>
                    </m:r>
                  </m:oMath>
                </a14:m>
                <a:r>
                  <a:rPr lang="en-US" sz="1600" b="0" dirty="0">
                    <a:solidFill>
                      <a:schemeClr val="tx1"/>
                    </a:solidFill>
                  </a:rPr>
                  <a:t>)(v=0-14)</a:t>
                </a:r>
              </a:p>
              <a:p>
                <a:pPr marL="285750" indent="-285750">
                  <a:buFont typeface="Arial" panose="020B0604020202020204" pitchFamily="34" charset="0"/>
                  <a:buChar char="•"/>
                </a:pPr>
                <a:r>
                  <a:rPr lang="en-US" sz="1600" b="0" dirty="0">
                    <a:solidFill>
                      <a:srgbClr val="FF0000"/>
                    </a:solidFill>
                  </a:rPr>
                  <a:t>H</a:t>
                </a:r>
                <a:r>
                  <a:rPr lang="en-US" sz="1600" b="0" baseline="-25000" dirty="0">
                    <a:solidFill>
                      <a:srgbClr val="FF0000"/>
                    </a:solidFill>
                  </a:rPr>
                  <a:t>2</a:t>
                </a:r>
                <a:r>
                  <a:rPr lang="en-US" sz="1600" b="0" dirty="0">
                    <a:solidFill>
                      <a:srgbClr val="FF0000"/>
                    </a:solidFill>
                  </a:rPr>
                  <a:t>(</a:t>
                </a:r>
                <a14:m>
                  <m:oMath xmlns:m="http://schemas.openxmlformats.org/officeDocument/2006/math">
                    <m:sSup>
                      <m:sSupPr>
                        <m:ctrlPr>
                          <a:rPr lang="el-GR" sz="1600" b="0" i="1">
                            <a:solidFill>
                              <a:srgbClr val="FF0000"/>
                            </a:solidFill>
                            <a:latin typeface="Cambria Math" panose="02040503050406030204" pitchFamily="18" charset="0"/>
                          </a:rPr>
                        </m:ctrlPr>
                      </m:sSupPr>
                      <m:e>
                        <m:r>
                          <a:rPr lang="el-GR" sz="1600" b="0" i="1">
                            <a:solidFill>
                              <a:srgbClr val="FF0000"/>
                            </a:solidFill>
                            <a:latin typeface="Cambria Math" panose="02040503050406030204" pitchFamily="18" charset="0"/>
                          </a:rPr>
                          <m:t>𝐵</m:t>
                        </m:r>
                      </m:e>
                      <m:sup>
                        <m:r>
                          <a:rPr lang="el-GR" sz="1600" b="0" i="1">
                            <a:solidFill>
                              <a:srgbClr val="FF0000"/>
                            </a:solidFill>
                            <a:latin typeface="Cambria Math" panose="02040503050406030204" pitchFamily="18" charset="0"/>
                          </a:rPr>
                          <m:t>1</m:t>
                        </m:r>
                      </m:sup>
                    </m:sSup>
                    <m:sSubSup>
                      <m:sSubSupPr>
                        <m:ctrlPr>
                          <a:rPr lang="el-GR" sz="1600" b="0" i="1">
                            <a:solidFill>
                              <a:srgbClr val="FF0000"/>
                            </a:solidFill>
                            <a:latin typeface="Cambria Math" panose="02040503050406030204" pitchFamily="18" charset="0"/>
                          </a:rPr>
                        </m:ctrlPr>
                      </m:sSubSupPr>
                      <m:e>
                        <m:r>
                          <a:rPr lang="el-GR" sz="1600" b="0" i="1">
                            <a:solidFill>
                              <a:srgbClr val="FF0000"/>
                            </a:solidFill>
                            <a:latin typeface="Cambria Math" panose="02040503050406030204" pitchFamily="18" charset="0"/>
                          </a:rPr>
                          <m:t>𝛴</m:t>
                        </m:r>
                      </m:e>
                      <m:sub>
                        <m:r>
                          <a:rPr lang="el-GR" sz="1600" b="0" i="1">
                            <a:solidFill>
                              <a:srgbClr val="FF0000"/>
                            </a:solidFill>
                            <a:latin typeface="Cambria Math" panose="02040503050406030204" pitchFamily="18" charset="0"/>
                          </a:rPr>
                          <m:t>𝑢</m:t>
                        </m:r>
                      </m:sub>
                      <m:sup>
                        <m:r>
                          <a:rPr lang="el-GR" sz="1600" b="0" i="1">
                            <a:solidFill>
                              <a:srgbClr val="FF0000"/>
                            </a:solidFill>
                            <a:latin typeface="Cambria Math" panose="02040503050406030204" pitchFamily="18" charset="0"/>
                          </a:rPr>
                          <m:t>+</m:t>
                        </m:r>
                      </m:sup>
                    </m:sSubSup>
                    <m:r>
                      <a:rPr lang="el-GR" sz="1600" b="0" i="1">
                        <a:solidFill>
                          <a:srgbClr val="FF0000"/>
                        </a:solidFill>
                        <a:latin typeface="Cambria Math" panose="02040503050406030204" pitchFamily="18" charset="0"/>
                      </a:rPr>
                      <m:t>,</m:t>
                    </m:r>
                    <m:sSup>
                      <m:sSupPr>
                        <m:ctrlPr>
                          <a:rPr lang="el-GR" sz="1600" b="0" i="1">
                            <a:solidFill>
                              <a:srgbClr val="FF0000"/>
                            </a:solidFill>
                            <a:latin typeface="Cambria Math" panose="02040503050406030204" pitchFamily="18" charset="0"/>
                          </a:rPr>
                        </m:ctrlPr>
                      </m:sSupPr>
                      <m:e>
                        <m:r>
                          <a:rPr lang="el-GR" sz="1600" b="0" i="1">
                            <a:solidFill>
                              <a:srgbClr val="FF0000"/>
                            </a:solidFill>
                            <a:latin typeface="Cambria Math" panose="02040503050406030204" pitchFamily="18" charset="0"/>
                          </a:rPr>
                          <m:t>𝑣</m:t>
                        </m:r>
                      </m:e>
                      <m:sup>
                        <m:r>
                          <a:rPr lang="el-GR" sz="1600" b="0" i="1">
                            <a:solidFill>
                              <a:srgbClr val="FF0000"/>
                            </a:solidFill>
                            <a:latin typeface="Cambria Math" panose="02040503050406030204" pitchFamily="18" charset="0"/>
                          </a:rPr>
                          <m:t>′</m:t>
                        </m:r>
                      </m:sup>
                    </m:sSup>
                  </m:oMath>
                </a14:m>
                <a:r>
                  <a:rPr lang="en-US" sz="1600" b="0" dirty="0">
                    <a:solidFill>
                      <a:srgbClr val="FF0000"/>
                    </a:solidFill>
                  </a:rPr>
                  <a:t>)(v’=0-36)</a:t>
                </a:r>
              </a:p>
              <a:p>
                <a:pPr marL="285750" indent="-285750">
                  <a:buFont typeface="Arial" panose="020B0604020202020204" pitchFamily="34" charset="0"/>
                  <a:buChar char="•"/>
                </a:pPr>
                <a:r>
                  <a:rPr lang="en-US" sz="1600" b="0" dirty="0">
                    <a:solidFill>
                      <a:srgbClr val="FF0000"/>
                    </a:solidFill>
                  </a:rPr>
                  <a:t>H</a:t>
                </a:r>
                <a:r>
                  <a:rPr lang="en-US" sz="1600" b="0" baseline="-25000" dirty="0">
                    <a:solidFill>
                      <a:srgbClr val="FF0000"/>
                    </a:solidFill>
                  </a:rPr>
                  <a:t>2</a:t>
                </a:r>
                <a:r>
                  <a:rPr lang="en-US" sz="1600" b="0" dirty="0">
                    <a:solidFill>
                      <a:srgbClr val="FF0000"/>
                    </a:solidFill>
                  </a:rPr>
                  <a:t>(</a:t>
                </a:r>
                <a14:m>
                  <m:oMath xmlns:m="http://schemas.openxmlformats.org/officeDocument/2006/math">
                    <m:sSup>
                      <m:sSupPr>
                        <m:ctrlPr>
                          <a:rPr lang="el-GR" sz="1600" b="0" i="1">
                            <a:solidFill>
                              <a:srgbClr val="FF0000"/>
                            </a:solidFill>
                            <a:latin typeface="Cambria Math" panose="02040503050406030204" pitchFamily="18" charset="0"/>
                          </a:rPr>
                        </m:ctrlPr>
                      </m:sSupPr>
                      <m:e>
                        <m:r>
                          <a:rPr lang="el-GR" sz="1600" b="0" i="1">
                            <a:solidFill>
                              <a:srgbClr val="FF0000"/>
                            </a:solidFill>
                            <a:latin typeface="Cambria Math" panose="02040503050406030204" pitchFamily="18" charset="0"/>
                          </a:rPr>
                          <m:t>𝐶</m:t>
                        </m:r>
                      </m:e>
                      <m:sup>
                        <m:r>
                          <a:rPr lang="el-GR" sz="1600" b="0" i="1">
                            <a:solidFill>
                              <a:srgbClr val="FF0000"/>
                            </a:solidFill>
                            <a:latin typeface="Cambria Math" panose="02040503050406030204" pitchFamily="18" charset="0"/>
                          </a:rPr>
                          <m:t>1</m:t>
                        </m:r>
                      </m:sup>
                    </m:sSup>
                    <m:sSub>
                      <m:sSubPr>
                        <m:ctrlPr>
                          <a:rPr lang="el-GR" sz="1600" b="0" i="1">
                            <a:solidFill>
                              <a:srgbClr val="FF0000"/>
                            </a:solidFill>
                            <a:latin typeface="Cambria Math" panose="02040503050406030204" pitchFamily="18" charset="0"/>
                          </a:rPr>
                        </m:ctrlPr>
                      </m:sSubPr>
                      <m:e>
                        <m:r>
                          <a:rPr lang="el-GR" sz="1600" b="0" i="1">
                            <a:solidFill>
                              <a:srgbClr val="FF0000"/>
                            </a:solidFill>
                            <a:latin typeface="Cambria Math" panose="02040503050406030204" pitchFamily="18" charset="0"/>
                          </a:rPr>
                          <m:t>𝛱</m:t>
                        </m:r>
                      </m:e>
                      <m:sub>
                        <m:r>
                          <a:rPr lang="el-GR" sz="1600" b="0" i="1">
                            <a:solidFill>
                              <a:srgbClr val="FF0000"/>
                            </a:solidFill>
                            <a:latin typeface="Cambria Math" panose="02040503050406030204" pitchFamily="18" charset="0"/>
                          </a:rPr>
                          <m:t>𝑢</m:t>
                        </m:r>
                      </m:sub>
                    </m:sSub>
                    <m:r>
                      <a:rPr lang="el-GR" sz="1600" b="0" i="1">
                        <a:solidFill>
                          <a:srgbClr val="FF0000"/>
                        </a:solidFill>
                        <a:latin typeface="Cambria Math" panose="02040503050406030204" pitchFamily="18" charset="0"/>
                      </a:rPr>
                      <m:t>, </m:t>
                    </m:r>
                    <m:sSup>
                      <m:sSupPr>
                        <m:ctrlPr>
                          <a:rPr lang="el-GR" sz="1600" b="0" i="1">
                            <a:solidFill>
                              <a:srgbClr val="FF0000"/>
                            </a:solidFill>
                            <a:latin typeface="Cambria Math" panose="02040503050406030204" pitchFamily="18" charset="0"/>
                          </a:rPr>
                        </m:ctrlPr>
                      </m:sSupPr>
                      <m:e>
                        <m:r>
                          <a:rPr lang="el-GR" sz="1600" b="0" i="1">
                            <a:solidFill>
                              <a:srgbClr val="FF0000"/>
                            </a:solidFill>
                            <a:latin typeface="Cambria Math" panose="02040503050406030204" pitchFamily="18" charset="0"/>
                          </a:rPr>
                          <m:t>𝑣</m:t>
                        </m:r>
                      </m:e>
                      <m:sup>
                        <m:r>
                          <a:rPr lang="el-GR" sz="1600" b="0" i="1">
                            <a:solidFill>
                              <a:srgbClr val="FF0000"/>
                            </a:solidFill>
                            <a:latin typeface="Cambria Math" panose="02040503050406030204" pitchFamily="18" charset="0"/>
                          </a:rPr>
                          <m:t>′′</m:t>
                        </m:r>
                      </m:sup>
                    </m:sSup>
                  </m:oMath>
                </a14:m>
                <a:r>
                  <a:rPr lang="en-US" sz="1600" b="0" dirty="0">
                    <a:solidFill>
                      <a:srgbClr val="FF0000"/>
                    </a:solidFill>
                  </a:rPr>
                  <a:t>)(v’’=0-13)</a:t>
                </a:r>
              </a:p>
              <a:p>
                <a:pPr marL="285750" indent="-285750">
                  <a:buFont typeface="Arial" panose="020B0604020202020204" pitchFamily="34" charset="0"/>
                  <a:buChar char="•"/>
                </a:pPr>
                <a:r>
                  <a:rPr lang="en-US" sz="1600" b="0" dirty="0">
                    <a:solidFill>
                      <a:schemeClr val="tx1"/>
                    </a:solidFill>
                  </a:rPr>
                  <a:t>H</a:t>
                </a:r>
                <a:r>
                  <a:rPr lang="en-US" sz="1600" b="0" baseline="-25000" dirty="0">
                    <a:solidFill>
                      <a:schemeClr val="tx1"/>
                    </a:solidFill>
                  </a:rPr>
                  <a:t>2</a:t>
                </a:r>
                <a:r>
                  <a:rPr lang="en-US" sz="1600" b="0" baseline="30000" dirty="0">
                    <a:solidFill>
                      <a:schemeClr val="tx1"/>
                    </a:solidFill>
                  </a:rPr>
                  <a:t>+</a:t>
                </a:r>
                <a:endParaRPr lang="en-US" sz="1600" b="0" dirty="0">
                  <a:solidFill>
                    <a:schemeClr val="tx1"/>
                  </a:solidFill>
                </a:endParaRPr>
              </a:p>
              <a:p>
                <a:pPr marL="285750" indent="-285750">
                  <a:buFont typeface="Arial" panose="020B0604020202020204" pitchFamily="34" charset="0"/>
                  <a:buChar char="•"/>
                </a:pPr>
                <a:r>
                  <a:rPr lang="en-US" sz="1600" b="0" dirty="0">
                    <a:solidFill>
                      <a:schemeClr val="tx1"/>
                    </a:solidFill>
                  </a:rPr>
                  <a:t>H</a:t>
                </a:r>
                <a:r>
                  <a:rPr lang="en-US" sz="1600" b="0" baseline="30000" dirty="0">
                    <a:solidFill>
                      <a:schemeClr val="tx1"/>
                    </a:solidFill>
                  </a:rPr>
                  <a:t>-</a:t>
                </a:r>
              </a:p>
              <a:p>
                <a:pPr marL="285750" indent="-285750">
                  <a:buFont typeface="Arial" panose="020B0604020202020204" pitchFamily="34" charset="0"/>
                  <a:buChar char="•"/>
                </a:pPr>
                <a:r>
                  <a:rPr lang="en-US" sz="1600" b="0" dirty="0">
                    <a:solidFill>
                      <a:schemeClr val="tx1"/>
                    </a:solidFill>
                  </a:rPr>
                  <a:t>H(n=1)</a:t>
                </a:r>
              </a:p>
              <a:p>
                <a:pPr marL="285750" indent="-285750">
                  <a:buFont typeface="Arial" panose="020B0604020202020204" pitchFamily="34" charset="0"/>
                  <a:buChar char="•"/>
                </a:pPr>
                <a:endParaRPr lang="en-US" sz="1600" b="0" dirty="0">
                  <a:solidFill>
                    <a:schemeClr val="tx1"/>
                  </a:solidFill>
                </a:endParaRPr>
              </a:p>
              <a:p>
                <a:r>
                  <a:rPr lang="en-US" sz="1600" b="0" dirty="0">
                    <a:solidFill>
                      <a:schemeClr val="tx1"/>
                    </a:solidFill>
                  </a:rPr>
                  <a:t>CR Model with </a:t>
                </a:r>
                <a:r>
                  <a:rPr lang="en-US" sz="1600" b="0" i="1" dirty="0">
                    <a:solidFill>
                      <a:schemeClr val="tx1"/>
                    </a:solidFill>
                  </a:rPr>
                  <a:t>M </a:t>
                </a:r>
                <a:r>
                  <a:rPr lang="en-US" sz="1600" b="0" dirty="0">
                    <a:solidFill>
                      <a:schemeClr val="tx1"/>
                    </a:solidFill>
                  </a:rPr>
                  <a:t>of size 18x18 and 69x69</a:t>
                </a:r>
                <a:endParaRPr lang="en-FI" sz="1600" b="0" dirty="0">
                  <a:solidFill>
                    <a:schemeClr val="tx1"/>
                  </a:solidFill>
                </a:endParaRPr>
              </a:p>
            </p:txBody>
          </p:sp>
        </mc:Choice>
        <mc:Fallback xmlns="">
          <p:sp>
            <p:nvSpPr>
              <p:cNvPr id="10" name="Text Placeholder 1">
                <a:extLst>
                  <a:ext uri="{FF2B5EF4-FFF2-40B4-BE49-F238E27FC236}">
                    <a16:creationId xmlns:a16="http://schemas.microsoft.com/office/drawing/2014/main" id="{69EE343E-4AE7-4F2B-94F2-2405492B2E4D}"/>
                  </a:ext>
                </a:extLst>
              </p:cNvPr>
              <p:cNvSpPr txBox="1">
                <a:spLocks noRot="1" noChangeAspect="1" noMove="1" noResize="1" noEditPoints="1" noAdjustHandles="1" noChangeArrowheads="1" noChangeShapeType="1" noTextEdit="1"/>
              </p:cNvSpPr>
              <p:nvPr/>
            </p:nvSpPr>
            <p:spPr>
              <a:xfrm>
                <a:off x="413105" y="1752541"/>
                <a:ext cx="4031896" cy="711632"/>
              </a:xfrm>
              <a:prstGeom prst="rect">
                <a:avLst/>
              </a:prstGeom>
              <a:blipFill>
                <a:blip r:embed="rId8"/>
                <a:stretch>
                  <a:fillRect l="-3177" t="-2564" b="-23504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BB4903A-1E84-4F3D-8492-254831C51ADD}"/>
              </a:ext>
            </a:extLst>
          </p:cNvPr>
          <p:cNvSpPr txBox="1"/>
          <p:nvPr/>
        </p:nvSpPr>
        <p:spPr>
          <a:xfrm>
            <a:off x="3647380" y="4886199"/>
            <a:ext cx="5163658" cy="300082"/>
          </a:xfrm>
          <a:prstGeom prst="rect">
            <a:avLst/>
          </a:prstGeom>
          <a:noFill/>
        </p:spPr>
        <p:txBody>
          <a:bodyPr wrap="none" rtlCol="0">
            <a:spAutoFit/>
          </a:bodyPr>
          <a:lstStyle/>
          <a:p>
            <a:r>
              <a:rPr lang="en-US" i="1" baseline="30000" dirty="0"/>
              <a:t>1</a:t>
            </a:r>
            <a:r>
              <a:rPr lang="en-US" i="1" dirty="0"/>
              <a:t>Holm, A., et al. (2021) Nuclear Materials and Energy 27, 100982</a:t>
            </a:r>
            <a:endParaRPr lang="en-US" i="1" baseline="30000" dirty="0"/>
          </a:p>
        </p:txBody>
      </p:sp>
      <p:sp>
        <p:nvSpPr>
          <p:cNvPr id="16" name="TextBox 15">
            <a:extLst>
              <a:ext uri="{FF2B5EF4-FFF2-40B4-BE49-F238E27FC236}">
                <a16:creationId xmlns:a16="http://schemas.microsoft.com/office/drawing/2014/main" id="{90D2D479-D350-4CAE-88C8-F072A711DEB8}"/>
              </a:ext>
            </a:extLst>
          </p:cNvPr>
          <p:cNvSpPr txBox="1"/>
          <p:nvPr/>
        </p:nvSpPr>
        <p:spPr>
          <a:xfrm>
            <a:off x="3157690" y="914874"/>
            <a:ext cx="466794" cy="369332"/>
          </a:xfrm>
          <a:prstGeom prst="rect">
            <a:avLst/>
          </a:prstGeom>
          <a:noFill/>
        </p:spPr>
        <p:txBody>
          <a:bodyPr wrap="none" rtlCol="0">
            <a:spAutoFit/>
          </a:bodyPr>
          <a:lstStyle/>
          <a:p>
            <a:r>
              <a:rPr lang="en-US" sz="1800" dirty="0"/>
              <a:t>(1)</a:t>
            </a:r>
          </a:p>
        </p:txBody>
      </p:sp>
      <p:sp>
        <p:nvSpPr>
          <p:cNvPr id="17" name="TextBox 16">
            <a:extLst>
              <a:ext uri="{FF2B5EF4-FFF2-40B4-BE49-F238E27FC236}">
                <a16:creationId xmlns:a16="http://schemas.microsoft.com/office/drawing/2014/main" id="{265E9209-7F4B-4D1C-8E71-FE5EB82A0C43}"/>
              </a:ext>
            </a:extLst>
          </p:cNvPr>
          <p:cNvSpPr txBox="1"/>
          <p:nvPr/>
        </p:nvSpPr>
        <p:spPr>
          <a:xfrm>
            <a:off x="6266261" y="332922"/>
            <a:ext cx="1195970" cy="461665"/>
          </a:xfrm>
          <a:prstGeom prst="rect">
            <a:avLst/>
          </a:prstGeom>
          <a:noFill/>
        </p:spPr>
        <p:txBody>
          <a:bodyPr wrap="square" rtlCol="0">
            <a:spAutoFit/>
          </a:bodyPr>
          <a:lstStyle/>
          <a:p>
            <a:r>
              <a:rPr lang="en-US" sz="2400" dirty="0"/>
              <a:t>Table 1</a:t>
            </a:r>
          </a:p>
        </p:txBody>
      </p:sp>
      <p:pic>
        <p:nvPicPr>
          <p:cNvPr id="19" name="Audio 18">
            <a:hlinkClick r:id="" action="ppaction://media"/>
            <a:extLst>
              <a:ext uri="{FF2B5EF4-FFF2-40B4-BE49-F238E27FC236}">
                <a16:creationId xmlns:a16="http://schemas.microsoft.com/office/drawing/2014/main" id="{0E5B4210-797C-4B8D-AEE0-F5444AF5FB6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2205175091"/>
      </p:ext>
    </p:extLst>
  </p:cSld>
  <p:clrMapOvr>
    <a:masterClrMapping/>
  </p:clrMapOvr>
  <mc:AlternateContent xmlns:mc="http://schemas.openxmlformats.org/markup-compatibility/2006" xmlns:p14="http://schemas.microsoft.com/office/powerpoint/2010/main">
    <mc:Choice Requires="p14">
      <p:transition spd="slow" p14:dur="2000" advTm="43876"/>
    </mc:Choice>
    <mc:Fallback xmlns="">
      <p:transition spd="slow" advTm="43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5166" y="0"/>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2" name="TextBox 1">
            <a:extLst>
              <a:ext uri="{FF2B5EF4-FFF2-40B4-BE49-F238E27FC236}">
                <a16:creationId xmlns:a16="http://schemas.microsoft.com/office/drawing/2014/main" id="{72201DAC-8574-4C0F-838C-58D0864D4148}"/>
              </a:ext>
            </a:extLst>
          </p:cNvPr>
          <p:cNvSpPr txBox="1"/>
          <p:nvPr/>
        </p:nvSpPr>
        <p:spPr>
          <a:xfrm>
            <a:off x="4110566" y="2120900"/>
            <a:ext cx="65" cy="207749"/>
          </a:xfrm>
          <a:prstGeom prst="rect">
            <a:avLst/>
          </a:prstGeom>
          <a:noFill/>
        </p:spPr>
        <p:txBody>
          <a:bodyPr wrap="none" lIns="0" tIns="0" rIns="0" bIns="0" rtlCol="0">
            <a:spAutoFit/>
          </a:bodyPr>
          <a:lstStyle/>
          <a:p>
            <a:endParaRPr lang="en-US" dirty="0"/>
          </a:p>
        </p:txBody>
      </p:sp>
      <p:sp>
        <p:nvSpPr>
          <p:cNvPr id="8" name="Text Placeholder 1">
            <a:extLst>
              <a:ext uri="{FF2B5EF4-FFF2-40B4-BE49-F238E27FC236}">
                <a16:creationId xmlns:a16="http://schemas.microsoft.com/office/drawing/2014/main" id="{AB813EBC-8C39-4A7A-852A-5EDC89E11F26}"/>
              </a:ext>
            </a:extLst>
          </p:cNvPr>
          <p:cNvSpPr>
            <a:spLocks noGrp="1"/>
          </p:cNvSpPr>
          <p:nvPr>
            <p:ph type="body" sz="half" idx="11"/>
          </p:nvPr>
        </p:nvSpPr>
        <p:spPr>
          <a:xfrm>
            <a:off x="4729991" y="528673"/>
            <a:ext cx="3964098" cy="711632"/>
          </a:xfrm>
        </p:spPr>
        <p:txBody>
          <a:bodyPr/>
          <a:lstStyle/>
          <a:p>
            <a:endParaRPr lang="en-US" sz="1600" b="0" dirty="0">
              <a:solidFill>
                <a:schemeClr val="tx1"/>
              </a:solidFill>
            </a:endParaRPr>
          </a:p>
          <a:p>
            <a:pPr marL="457200" indent="-457200">
              <a:buFont typeface="Arial" panose="020B0604020202020204" pitchFamily="34" charset="0"/>
              <a:buChar char="•"/>
            </a:pPr>
            <a:r>
              <a:rPr lang="en-US" sz="1600" b="0" dirty="0">
                <a:solidFill>
                  <a:schemeClr val="tx1"/>
                </a:solidFill>
              </a:rPr>
              <a:t>With increasing </a:t>
            </a:r>
            <a:r>
              <a:rPr lang="en-US" sz="1600" b="0" dirty="0" err="1">
                <a:solidFill>
                  <a:schemeClr val="tx1"/>
                </a:solidFill>
              </a:rPr>
              <a:t>T</a:t>
            </a:r>
            <a:r>
              <a:rPr lang="en-US" sz="1600" b="0" baseline="-25000" dirty="0" err="1">
                <a:solidFill>
                  <a:schemeClr val="tx1"/>
                </a:solidFill>
              </a:rPr>
              <a:t>e</a:t>
            </a:r>
            <a:r>
              <a:rPr lang="en-US" sz="1600" b="0" dirty="0">
                <a:solidFill>
                  <a:schemeClr val="tx1"/>
                </a:solidFill>
              </a:rPr>
              <a:t>, the higher vibrational states of H</a:t>
            </a:r>
            <a:r>
              <a:rPr lang="en-US" sz="1600" b="0" baseline="-25000" dirty="0">
                <a:solidFill>
                  <a:schemeClr val="tx1"/>
                </a:solidFill>
              </a:rPr>
              <a:t>2</a:t>
            </a:r>
            <a:r>
              <a:rPr lang="en-US" sz="1600" b="0" dirty="0">
                <a:solidFill>
                  <a:schemeClr val="tx1"/>
                </a:solidFill>
              </a:rPr>
              <a:t> are less populated when the electronic transitions of H</a:t>
            </a:r>
            <a:r>
              <a:rPr lang="en-US" sz="1600" b="0" baseline="-25000" dirty="0">
                <a:solidFill>
                  <a:schemeClr val="tx1"/>
                </a:solidFill>
              </a:rPr>
              <a:t>2</a:t>
            </a:r>
            <a:r>
              <a:rPr lang="en-US" sz="1600" b="0" dirty="0">
                <a:solidFill>
                  <a:schemeClr val="tx1"/>
                </a:solidFill>
              </a:rPr>
              <a:t> is not included in the model. This trend is reversed when electronic transitions are included.</a:t>
            </a:r>
          </a:p>
          <a:p>
            <a:endParaRPr lang="en-FI" sz="1600" b="0" dirty="0">
              <a:solidFill>
                <a:schemeClr val="tx1"/>
              </a:solidFill>
            </a:endParaRPr>
          </a:p>
        </p:txBody>
      </p:sp>
      <p:pic>
        <p:nvPicPr>
          <p:cNvPr id="3" name="Audio 2">
            <a:hlinkClick r:id="" action="ppaction://media"/>
            <a:extLst>
              <a:ext uri="{FF2B5EF4-FFF2-40B4-BE49-F238E27FC236}">
                <a16:creationId xmlns:a16="http://schemas.microsoft.com/office/drawing/2014/main" id="{E45F3D3C-6EF6-407A-A40D-0E9F790617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4584700"/>
            <a:ext cx="406400" cy="406400"/>
          </a:xfrm>
          <a:prstGeom prst="rect">
            <a:avLst/>
          </a:prstGeom>
        </p:spPr>
      </p:pic>
      <p:pic>
        <p:nvPicPr>
          <p:cNvPr id="9" name="Graphic 8">
            <a:extLst>
              <a:ext uri="{FF2B5EF4-FFF2-40B4-BE49-F238E27FC236}">
                <a16:creationId xmlns:a16="http://schemas.microsoft.com/office/drawing/2014/main" id="{2B96CC42-BA57-4BCA-95BB-C2D4AD95AE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6" y="313867"/>
            <a:ext cx="4605216" cy="4029563"/>
          </a:xfrm>
          <a:prstGeom prst="rect">
            <a:avLst/>
          </a:prstGeom>
        </p:spPr>
      </p:pic>
    </p:spTree>
    <p:extLst>
      <p:ext uri="{BB962C8B-B14F-4D97-AF65-F5344CB8AC3E}">
        <p14:creationId xmlns:p14="http://schemas.microsoft.com/office/powerpoint/2010/main" val="778797396"/>
      </p:ext>
    </p:extLst>
  </p:cSld>
  <p:clrMapOvr>
    <a:masterClrMapping/>
  </p:clrMapOvr>
  <mc:AlternateContent xmlns:mc="http://schemas.openxmlformats.org/markup-compatibility/2006" xmlns:p14="http://schemas.microsoft.com/office/powerpoint/2010/main">
    <mc:Choice Requires="p14">
      <p:transition spd="slow" p14:dur="2000" advTm="32863"/>
    </mc:Choice>
    <mc:Fallback xmlns="">
      <p:transition spd="slow" advTm="32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5166" y="0"/>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2" name="TextBox 1">
            <a:extLst>
              <a:ext uri="{FF2B5EF4-FFF2-40B4-BE49-F238E27FC236}">
                <a16:creationId xmlns:a16="http://schemas.microsoft.com/office/drawing/2014/main" id="{72201DAC-8574-4C0F-838C-58D0864D4148}"/>
              </a:ext>
            </a:extLst>
          </p:cNvPr>
          <p:cNvSpPr txBox="1"/>
          <p:nvPr/>
        </p:nvSpPr>
        <p:spPr>
          <a:xfrm>
            <a:off x="4110566" y="2120900"/>
            <a:ext cx="65" cy="20774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8" name="Text Placeholder 1">
                <a:extLst>
                  <a:ext uri="{FF2B5EF4-FFF2-40B4-BE49-F238E27FC236}">
                    <a16:creationId xmlns:a16="http://schemas.microsoft.com/office/drawing/2014/main" id="{AB813EBC-8C39-4A7A-852A-5EDC89E11F26}"/>
                  </a:ext>
                </a:extLst>
              </p:cNvPr>
              <p:cNvSpPr>
                <a:spLocks noGrp="1"/>
              </p:cNvSpPr>
              <p:nvPr>
                <p:ph type="body" sz="half" idx="11"/>
              </p:nvPr>
            </p:nvSpPr>
            <p:spPr>
              <a:xfrm>
                <a:off x="4572000" y="1265274"/>
                <a:ext cx="3964098" cy="711632"/>
              </a:xfrm>
            </p:spPr>
            <p:txBody>
              <a:bodyPr/>
              <a:lstStyle/>
              <a:p>
                <a:r>
                  <a:rPr lang="en-US" sz="1600" b="0" dirty="0">
                    <a:solidFill>
                      <a:schemeClr val="tx1"/>
                    </a:solidFill>
                  </a:rPr>
                  <a:t>Reaction 7 and 8 lead to plasma recombination only through the ionic products following the </a:t>
                </a:r>
                <a:r>
                  <a:rPr lang="en-US" sz="1600" b="0" dirty="0" err="1">
                    <a:solidFill>
                      <a:schemeClr val="tx1"/>
                    </a:solidFill>
                  </a:rPr>
                  <a:t>T</a:t>
                </a:r>
                <a:r>
                  <a:rPr lang="en-US" sz="1600" b="0" baseline="-25000" dirty="0" err="1">
                    <a:solidFill>
                      <a:schemeClr val="tx1"/>
                    </a:solidFill>
                  </a:rPr>
                  <a:t>e</a:t>
                </a:r>
                <a:r>
                  <a:rPr lang="en-US" sz="1600" b="0" dirty="0" err="1">
                    <a:solidFill>
                      <a:schemeClr val="tx1"/>
                    </a:solidFill>
                  </a:rPr>
                  <a:t>,N</a:t>
                </a:r>
                <a:r>
                  <a:rPr lang="en-US" sz="1600" b="0" baseline="-25000" dirty="0" err="1">
                    <a:solidFill>
                      <a:schemeClr val="tx1"/>
                    </a:solidFill>
                  </a:rPr>
                  <a:t>e</a:t>
                </a:r>
                <a:r>
                  <a:rPr lang="en-US" sz="1600" b="0" dirty="0">
                    <a:solidFill>
                      <a:schemeClr val="tx1"/>
                    </a:solidFill>
                  </a:rPr>
                  <a:t>-dependent reactions:</a:t>
                </a:r>
              </a:p>
              <a:p>
                <a:endParaRPr lang="en-US" sz="1600" b="0" dirty="0">
                  <a:solidFill>
                    <a:schemeClr val="tx1"/>
                  </a:solidFill>
                </a:endParaRPr>
              </a:p>
              <a:p>
                <a:r>
                  <a:rPr lang="en-US" sz="1600" b="0" dirty="0">
                    <a:solidFill>
                      <a:schemeClr val="tx1"/>
                    </a:solidFill>
                  </a:rPr>
                  <a:t>9.	</a:t>
                </a:r>
                <a14:m>
                  <m:oMath xmlns:m="http://schemas.openxmlformats.org/officeDocument/2006/math">
                    <m:r>
                      <a:rPr lang="en-US" sz="1600" b="0" i="1" smtClean="0">
                        <a:solidFill>
                          <a:schemeClr val="tx1"/>
                        </a:solidFill>
                        <a:latin typeface="Cambria Math" panose="02040503050406030204" pitchFamily="18" charset="0"/>
                      </a:rPr>
                      <m:t>𝑒</m:t>
                    </m:r>
                    <m:r>
                      <a:rPr lang="en-US" sz="1600" b="0" i="1" smtClean="0">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𝐻</m:t>
                        </m:r>
                      </m:e>
                      <m:sub>
                        <m:r>
                          <a:rPr lang="en-US" sz="1600" b="0" i="1" smtClean="0">
                            <a:solidFill>
                              <a:schemeClr val="tx1"/>
                            </a:solidFill>
                            <a:latin typeface="Cambria Math" panose="02040503050406030204" pitchFamily="18" charset="0"/>
                          </a:rPr>
                          <m:t>2</m:t>
                        </m:r>
                      </m:sub>
                      <m:sup>
                        <m:r>
                          <a:rPr lang="en-US" sz="1600" b="0" i="1" smtClean="0">
                            <a:solidFill>
                              <a:schemeClr val="tx1"/>
                            </a:solidFill>
                            <a:latin typeface="Cambria Math" panose="02040503050406030204" pitchFamily="18" charset="0"/>
                          </a:rPr>
                          <m:t>+</m:t>
                        </m:r>
                      </m:sup>
                    </m:sSub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𝐻</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𝐻</m:t>
                    </m:r>
                  </m:oMath>
                </a14:m>
                <a:endParaRPr lang="en-US" sz="1600" b="0" dirty="0">
                  <a:solidFill>
                    <a:schemeClr val="tx1"/>
                  </a:solidFill>
                </a:endParaRPr>
              </a:p>
              <a:p>
                <a:endParaRPr lang="en-US" sz="1600" b="0" dirty="0">
                  <a:solidFill>
                    <a:schemeClr val="tx1"/>
                  </a:solidFill>
                </a:endParaRPr>
              </a:p>
              <a:p>
                <a:r>
                  <a:rPr lang="en-US" sz="1600" b="0" dirty="0">
                    <a:solidFill>
                      <a:schemeClr val="tx1"/>
                    </a:solidFill>
                  </a:rPr>
                  <a:t>10.	</a:t>
                </a:r>
                <a14:m>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𝐻</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𝐻</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𝐻</m:t>
                    </m:r>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𝐻</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𝐻</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𝐻</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h𝑣</m:t>
                    </m:r>
                  </m:oMath>
                </a14:m>
                <a:endParaRPr lang="en-US" sz="1600" b="0" dirty="0">
                  <a:solidFill>
                    <a:schemeClr val="tx1"/>
                  </a:solidFill>
                </a:endParaRPr>
              </a:p>
              <a:p>
                <a:endParaRPr lang="en-US" sz="1600" b="0" dirty="0">
                  <a:solidFill>
                    <a:schemeClr val="tx1"/>
                  </a:solidFill>
                </a:endParaRPr>
              </a:p>
              <a:p>
                <a:endParaRPr lang="en-FI" sz="1600" b="0" dirty="0">
                  <a:solidFill>
                    <a:schemeClr val="tx1"/>
                  </a:solidFill>
                </a:endParaRPr>
              </a:p>
            </p:txBody>
          </p:sp>
        </mc:Choice>
        <mc:Fallback xmlns="">
          <p:sp>
            <p:nvSpPr>
              <p:cNvPr id="8" name="Text Placeholder 1">
                <a:extLst>
                  <a:ext uri="{FF2B5EF4-FFF2-40B4-BE49-F238E27FC236}">
                    <a16:creationId xmlns:a16="http://schemas.microsoft.com/office/drawing/2014/main" id="{AB813EBC-8C39-4A7A-852A-5EDC89E11F26}"/>
                  </a:ext>
                </a:extLst>
              </p:cNvPr>
              <p:cNvSpPr>
                <a:spLocks noGrp="1" noRot="1" noChangeAspect="1" noMove="1" noResize="1" noEditPoints="1" noAdjustHandles="1" noChangeArrowheads="1" noChangeShapeType="1" noTextEdit="1"/>
              </p:cNvSpPr>
              <p:nvPr>
                <p:ph type="body" sz="half" idx="11"/>
              </p:nvPr>
            </p:nvSpPr>
            <p:spPr>
              <a:xfrm>
                <a:off x="4572000" y="1265274"/>
                <a:ext cx="3964098" cy="711632"/>
              </a:xfrm>
              <a:blipFill>
                <a:blip r:embed="rId6"/>
                <a:stretch>
                  <a:fillRect l="-3077" t="-2586" b="-2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5">
                <a:extLst>
                  <a:ext uri="{FF2B5EF4-FFF2-40B4-BE49-F238E27FC236}">
                    <a16:creationId xmlns:a16="http://schemas.microsoft.com/office/drawing/2014/main" id="{8A112759-356A-4C4B-BB8D-17FCF82EB123}"/>
                  </a:ext>
                </a:extLst>
              </p:cNvPr>
              <p:cNvGraphicFramePr>
                <a:graphicFrameLocks noGrp="1"/>
              </p:cNvGraphicFramePr>
              <p:nvPr>
                <p:extLst>
                  <p:ext uri="{D42A27DB-BD31-4B8C-83A1-F6EECF244321}">
                    <p14:modId xmlns:p14="http://schemas.microsoft.com/office/powerpoint/2010/main" val="446948633"/>
                  </p:ext>
                </p:extLst>
              </p:nvPr>
            </p:nvGraphicFramePr>
            <p:xfrm>
              <a:off x="458537" y="902164"/>
              <a:ext cx="3850005" cy="3339171"/>
            </p:xfrm>
            <a:graphic>
              <a:graphicData uri="http://schemas.openxmlformats.org/drawingml/2006/table">
                <a:tbl>
                  <a:tblPr firstRow="1" bandRow="1">
                    <a:tableStyleId>{69012ECD-51FC-41F1-AA8D-1B2483CD663E}</a:tableStyleId>
                  </a:tblPr>
                  <a:tblGrid>
                    <a:gridCol w="3850005">
                      <a:extLst>
                        <a:ext uri="{9D8B030D-6E8A-4147-A177-3AD203B41FA5}">
                          <a16:colId xmlns:a16="http://schemas.microsoft.com/office/drawing/2014/main" val="198090176"/>
                        </a:ext>
                      </a:extLst>
                    </a:gridCol>
                  </a:tblGrid>
                  <a:tr h="388055">
                    <a:tc>
                      <a:txBody>
                        <a:bodyPr/>
                        <a:lstStyle/>
                        <a:p>
                          <a:r>
                            <a:rPr lang="en-US" dirty="0"/>
                            <a:t>Collisional Processes Included in CRUMPET</a:t>
                          </a:r>
                        </a:p>
                      </a:txBody>
                      <a:tcPr/>
                    </a:tc>
                    <a:extLst>
                      <a:ext uri="{0D108BD9-81ED-4DB2-BD59-A6C34878D82A}">
                        <a16:rowId xmlns:a16="http://schemas.microsoft.com/office/drawing/2014/main" val="3305673776"/>
                      </a:ext>
                    </a:extLst>
                  </a:tr>
                  <a:tr h="376131">
                    <a:tc>
                      <a:txBody>
                        <a:bodyPr/>
                        <a:lstStyle/>
                        <a:p>
                          <a:r>
                            <a:rPr lang="en-US" b="0" dirty="0"/>
                            <a:t>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p>
                      </a:txBody>
                      <a:tcPr/>
                    </a:tc>
                    <a:extLst>
                      <a:ext uri="{0D108BD9-81ED-4DB2-BD59-A6C34878D82A}">
                        <a16:rowId xmlns:a16="http://schemas.microsoft.com/office/drawing/2014/main" val="529675635"/>
                      </a:ext>
                    </a:extLst>
                  </a:tr>
                  <a:tr h="376131">
                    <a:tc>
                      <a:txBody>
                        <a:bodyPr/>
                        <a:lstStyle/>
                        <a:p>
                          <a:pPr algn="l"/>
                          <a:r>
                            <a:rPr lang="en-US" b="0" dirty="0"/>
                            <a:t>2.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1</m:t>
                                      </m:r>
                                    </m:sup>
                                  </m:sSup>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𝑢</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p>
                      </a:txBody>
                      <a:tcPr>
                        <a:solidFill>
                          <a:schemeClr val="bg1"/>
                        </a:solidFill>
                      </a:tcPr>
                    </a:tc>
                    <a:extLst>
                      <a:ext uri="{0D108BD9-81ED-4DB2-BD59-A6C34878D82A}">
                        <a16:rowId xmlns:a16="http://schemas.microsoft.com/office/drawing/2014/main" val="3985476829"/>
                      </a:ext>
                    </a:extLst>
                  </a:tr>
                  <a:tr h="376131">
                    <a:tc>
                      <a:txBody>
                        <a:bodyPr/>
                        <a:lstStyle/>
                        <a:p>
                          <a:pPr algn="l"/>
                          <a:r>
                            <a:rPr lang="en-US" b="0" dirty="0"/>
                            <a:t>3.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1</m:t>
                                      </m:r>
                                    </m:sup>
                                  </m:sSup>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Π</m:t>
                                      </m:r>
                                    </m:e>
                                    <m:sub>
                                      <m:r>
                                        <a:rPr lang="en-US" b="0" i="1" smtClean="0">
                                          <a:latin typeface="Cambria Math" panose="02040503050406030204" pitchFamily="18" charset="0"/>
                                        </a:rPr>
                                        <m:t>𝑢</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p>
                      </a:txBody>
                      <a:tcPr>
                        <a:solidFill>
                          <a:schemeClr val="bg1"/>
                        </a:solidFill>
                      </a:tcPr>
                    </a:tc>
                    <a:extLst>
                      <a:ext uri="{0D108BD9-81ED-4DB2-BD59-A6C34878D82A}">
                        <a16:rowId xmlns:a16="http://schemas.microsoft.com/office/drawing/2014/main" val="2310691958"/>
                      </a:ext>
                    </a:extLst>
                  </a:tr>
                  <a:tr h="376131">
                    <a:tc>
                      <a:txBody>
                        <a:bodyPr/>
                        <a:lstStyle/>
                        <a:p>
                          <a:pPr algn="l"/>
                          <a:r>
                            <a:rPr lang="en-US" b="0" dirty="0"/>
                            <a:t>4.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1</m:t>
                                      </m:r>
                                    </m:sup>
                                  </m:sSup>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𝑢</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h𝑣</m:t>
                              </m:r>
                            </m:oMath>
                          </a14:m>
                          <a:endParaRPr lang="en-US" dirty="0"/>
                        </a:p>
                      </a:txBody>
                      <a:tcPr>
                        <a:solidFill>
                          <a:schemeClr val="bg1"/>
                        </a:solidFill>
                      </a:tcPr>
                    </a:tc>
                    <a:extLst>
                      <a:ext uri="{0D108BD9-81ED-4DB2-BD59-A6C34878D82A}">
                        <a16:rowId xmlns:a16="http://schemas.microsoft.com/office/drawing/2014/main" val="176162917"/>
                      </a:ext>
                    </a:extLst>
                  </a:tr>
                  <a:tr h="283641">
                    <a:tc>
                      <a:txBody>
                        <a:bodyPr/>
                        <a:lstStyle/>
                        <a:p>
                          <a:pPr algn="l"/>
                          <a:r>
                            <a:rPr lang="en-US" b="0" dirty="0"/>
                            <a:t>5.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sSub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1</m:t>
                                      </m:r>
                                    </m:sup>
                                  </m:sSup>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Π</m:t>
                                      </m:r>
                                    </m:e>
                                    <m:sub>
                                      <m:r>
                                        <a:rPr lang="en-US" b="0" i="1" smtClean="0">
                                          <a:latin typeface="Cambria Math" panose="02040503050406030204" pitchFamily="18" charset="0"/>
                                        </a:rPr>
                                        <m:t>𝑢</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r>
                                <a:rPr lang="en-US" b="0" i="1" smtClean="0">
                                  <a:latin typeface="Cambria Math" panose="02040503050406030204" pitchFamily="18" charset="0"/>
                                </a:rPr>
                                <m:t>h𝑣</m:t>
                              </m:r>
                            </m:oMath>
                          </a14:m>
                          <a:endParaRPr lang="en-US" dirty="0"/>
                        </a:p>
                      </a:txBody>
                      <a:tcPr>
                        <a:solidFill>
                          <a:schemeClr val="bg1"/>
                        </a:solidFill>
                      </a:tcPr>
                    </a:tc>
                    <a:extLst>
                      <a:ext uri="{0D108BD9-81ED-4DB2-BD59-A6C34878D82A}">
                        <a16:rowId xmlns:a16="http://schemas.microsoft.com/office/drawing/2014/main" val="72881641"/>
                      </a:ext>
                    </a:extLst>
                  </a:tr>
                  <a:tr h="376131">
                    <a:tc>
                      <a:txBody>
                        <a:bodyPr/>
                        <a:lstStyle/>
                        <a:p>
                          <a:pPr algn="l"/>
                          <a:r>
                            <a:rPr lang="en-US" b="0" dirty="0"/>
                            <a:t>6.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dirty="0"/>
                        </a:p>
                      </a:txBody>
                      <a:tcPr/>
                    </a:tc>
                    <a:extLst>
                      <a:ext uri="{0D108BD9-81ED-4DB2-BD59-A6C34878D82A}">
                        <a16:rowId xmlns:a16="http://schemas.microsoft.com/office/drawing/2014/main" val="1145825778"/>
                      </a:ext>
                    </a:extLst>
                  </a:tr>
                  <a:tr h="376131">
                    <a:tc>
                      <a:txBody>
                        <a:bodyPr/>
                        <a:lstStyle/>
                        <a:p>
                          <a:pPr algn="l"/>
                          <a:r>
                            <a:rPr lang="en-US" b="0" dirty="0"/>
                            <a:t>7.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dirty="0"/>
                        </a:p>
                      </a:txBody>
                      <a:tcPr>
                        <a:solidFill>
                          <a:srgbClr val="FFC000"/>
                        </a:solidFill>
                      </a:tcPr>
                    </a:tc>
                    <a:extLst>
                      <a:ext uri="{0D108BD9-81ED-4DB2-BD59-A6C34878D82A}">
                        <a16:rowId xmlns:a16="http://schemas.microsoft.com/office/drawing/2014/main" val="2340033084"/>
                      </a:ext>
                    </a:extLst>
                  </a:tr>
                  <a:tr h="376131">
                    <a:tc>
                      <a:txBody>
                        <a:bodyPr/>
                        <a:lstStyle/>
                        <a:p>
                          <a:pPr algn="l"/>
                          <a:r>
                            <a:rPr lang="en-US" b="0" dirty="0"/>
                            <a:t>8.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𝐻</m:t>
                              </m:r>
                            </m:oMath>
                          </a14:m>
                          <a:endParaRPr lang="en-US" dirty="0"/>
                        </a:p>
                      </a:txBody>
                      <a:tcPr>
                        <a:solidFill>
                          <a:srgbClr val="FFC000"/>
                        </a:solidFill>
                      </a:tcPr>
                    </a:tc>
                    <a:extLst>
                      <a:ext uri="{0D108BD9-81ED-4DB2-BD59-A6C34878D82A}">
                        <a16:rowId xmlns:a16="http://schemas.microsoft.com/office/drawing/2014/main" val="374830169"/>
                      </a:ext>
                    </a:extLst>
                  </a:tr>
                </a:tbl>
              </a:graphicData>
            </a:graphic>
          </p:graphicFrame>
        </mc:Choice>
        <mc:Fallback xmlns="">
          <p:graphicFrame>
            <p:nvGraphicFramePr>
              <p:cNvPr id="9" name="Table 5">
                <a:extLst>
                  <a:ext uri="{FF2B5EF4-FFF2-40B4-BE49-F238E27FC236}">
                    <a16:creationId xmlns:a16="http://schemas.microsoft.com/office/drawing/2014/main" id="{8A112759-356A-4C4B-BB8D-17FCF82EB123}"/>
                  </a:ext>
                </a:extLst>
              </p:cNvPr>
              <p:cNvGraphicFramePr>
                <a:graphicFrameLocks noGrp="1"/>
              </p:cNvGraphicFramePr>
              <p:nvPr>
                <p:extLst>
                  <p:ext uri="{D42A27DB-BD31-4B8C-83A1-F6EECF244321}">
                    <p14:modId xmlns:p14="http://schemas.microsoft.com/office/powerpoint/2010/main" val="446948633"/>
                  </p:ext>
                </p:extLst>
              </p:nvPr>
            </p:nvGraphicFramePr>
            <p:xfrm>
              <a:off x="458537" y="902164"/>
              <a:ext cx="3850005" cy="3339171"/>
            </p:xfrm>
            <a:graphic>
              <a:graphicData uri="http://schemas.openxmlformats.org/drawingml/2006/table">
                <a:tbl>
                  <a:tblPr firstRow="1" bandRow="1">
                    <a:tableStyleId>{69012ECD-51FC-41F1-AA8D-1B2483CD663E}</a:tableStyleId>
                  </a:tblPr>
                  <a:tblGrid>
                    <a:gridCol w="3850005">
                      <a:extLst>
                        <a:ext uri="{9D8B030D-6E8A-4147-A177-3AD203B41FA5}">
                          <a16:colId xmlns:a16="http://schemas.microsoft.com/office/drawing/2014/main" val="198090176"/>
                        </a:ext>
                      </a:extLst>
                    </a:gridCol>
                  </a:tblGrid>
                  <a:tr h="388055">
                    <a:tc>
                      <a:txBody>
                        <a:bodyPr/>
                        <a:lstStyle/>
                        <a:p>
                          <a:r>
                            <a:rPr lang="en-US" dirty="0"/>
                            <a:t>Collisional Processes Included in CRUMPET</a:t>
                          </a:r>
                        </a:p>
                      </a:txBody>
                      <a:tcPr/>
                    </a:tc>
                    <a:extLst>
                      <a:ext uri="{0D108BD9-81ED-4DB2-BD59-A6C34878D82A}">
                        <a16:rowId xmlns:a16="http://schemas.microsoft.com/office/drawing/2014/main" val="3305673776"/>
                      </a:ext>
                    </a:extLst>
                  </a:tr>
                  <a:tr h="376131">
                    <a:tc>
                      <a:txBody>
                        <a:bodyPr/>
                        <a:lstStyle/>
                        <a:p>
                          <a:endParaRPr lang="en-US"/>
                        </a:p>
                      </a:txBody>
                      <a:tcPr>
                        <a:blipFill>
                          <a:blip r:embed="rId7"/>
                          <a:stretch>
                            <a:fillRect l="-158" t="-104839" r="-316" b="-685484"/>
                          </a:stretch>
                        </a:blipFill>
                      </a:tcPr>
                    </a:tc>
                    <a:extLst>
                      <a:ext uri="{0D108BD9-81ED-4DB2-BD59-A6C34878D82A}">
                        <a16:rowId xmlns:a16="http://schemas.microsoft.com/office/drawing/2014/main" val="529675635"/>
                      </a:ext>
                    </a:extLst>
                  </a:tr>
                  <a:tr h="376131">
                    <a:tc>
                      <a:txBody>
                        <a:bodyPr/>
                        <a:lstStyle/>
                        <a:p>
                          <a:endParaRPr lang="en-US"/>
                        </a:p>
                      </a:txBody>
                      <a:tcPr>
                        <a:blipFill>
                          <a:blip r:embed="rId7"/>
                          <a:stretch>
                            <a:fillRect l="-158" t="-208197" r="-316" b="-596721"/>
                          </a:stretch>
                        </a:blipFill>
                      </a:tcPr>
                    </a:tc>
                    <a:extLst>
                      <a:ext uri="{0D108BD9-81ED-4DB2-BD59-A6C34878D82A}">
                        <a16:rowId xmlns:a16="http://schemas.microsoft.com/office/drawing/2014/main" val="3985476829"/>
                      </a:ext>
                    </a:extLst>
                  </a:tr>
                  <a:tr h="376131">
                    <a:tc>
                      <a:txBody>
                        <a:bodyPr/>
                        <a:lstStyle/>
                        <a:p>
                          <a:endParaRPr lang="en-US"/>
                        </a:p>
                      </a:txBody>
                      <a:tcPr>
                        <a:blipFill>
                          <a:blip r:embed="rId7"/>
                          <a:stretch>
                            <a:fillRect l="-158" t="-303226" r="-316" b="-487097"/>
                          </a:stretch>
                        </a:blipFill>
                      </a:tcPr>
                    </a:tc>
                    <a:extLst>
                      <a:ext uri="{0D108BD9-81ED-4DB2-BD59-A6C34878D82A}">
                        <a16:rowId xmlns:a16="http://schemas.microsoft.com/office/drawing/2014/main" val="2310691958"/>
                      </a:ext>
                    </a:extLst>
                  </a:tr>
                  <a:tr h="376131">
                    <a:tc>
                      <a:txBody>
                        <a:bodyPr/>
                        <a:lstStyle/>
                        <a:p>
                          <a:endParaRPr lang="en-US"/>
                        </a:p>
                      </a:txBody>
                      <a:tcPr>
                        <a:blipFill>
                          <a:blip r:embed="rId7"/>
                          <a:stretch>
                            <a:fillRect l="-158" t="-403226" r="-316" b="-387097"/>
                          </a:stretch>
                        </a:blipFill>
                      </a:tcPr>
                    </a:tc>
                    <a:extLst>
                      <a:ext uri="{0D108BD9-81ED-4DB2-BD59-A6C34878D82A}">
                        <a16:rowId xmlns:a16="http://schemas.microsoft.com/office/drawing/2014/main" val="176162917"/>
                      </a:ext>
                    </a:extLst>
                  </a:tr>
                  <a:tr h="318199">
                    <a:tc>
                      <a:txBody>
                        <a:bodyPr/>
                        <a:lstStyle/>
                        <a:p>
                          <a:endParaRPr lang="en-US"/>
                        </a:p>
                      </a:txBody>
                      <a:tcPr>
                        <a:blipFill>
                          <a:blip r:embed="rId7"/>
                          <a:stretch>
                            <a:fillRect l="-158" t="-600000" r="-316" b="-361538"/>
                          </a:stretch>
                        </a:blipFill>
                      </a:tcPr>
                    </a:tc>
                    <a:extLst>
                      <a:ext uri="{0D108BD9-81ED-4DB2-BD59-A6C34878D82A}">
                        <a16:rowId xmlns:a16="http://schemas.microsoft.com/office/drawing/2014/main" val="72881641"/>
                      </a:ext>
                    </a:extLst>
                  </a:tr>
                  <a:tr h="376131">
                    <a:tc>
                      <a:txBody>
                        <a:bodyPr/>
                        <a:lstStyle/>
                        <a:p>
                          <a:endParaRPr lang="en-US"/>
                        </a:p>
                      </a:txBody>
                      <a:tcPr>
                        <a:blipFill>
                          <a:blip r:embed="rId7"/>
                          <a:stretch>
                            <a:fillRect l="-158" t="-587097" r="-316" b="-203226"/>
                          </a:stretch>
                        </a:blipFill>
                      </a:tcPr>
                    </a:tc>
                    <a:extLst>
                      <a:ext uri="{0D108BD9-81ED-4DB2-BD59-A6C34878D82A}">
                        <a16:rowId xmlns:a16="http://schemas.microsoft.com/office/drawing/2014/main" val="1145825778"/>
                      </a:ext>
                    </a:extLst>
                  </a:tr>
                  <a:tr h="376131">
                    <a:tc>
                      <a:txBody>
                        <a:bodyPr/>
                        <a:lstStyle/>
                        <a:p>
                          <a:endParaRPr lang="en-US"/>
                        </a:p>
                      </a:txBody>
                      <a:tcPr>
                        <a:blipFill>
                          <a:blip r:embed="rId7"/>
                          <a:stretch>
                            <a:fillRect l="-158" t="-687097" r="-316" b="-103226"/>
                          </a:stretch>
                        </a:blipFill>
                      </a:tcPr>
                    </a:tc>
                    <a:extLst>
                      <a:ext uri="{0D108BD9-81ED-4DB2-BD59-A6C34878D82A}">
                        <a16:rowId xmlns:a16="http://schemas.microsoft.com/office/drawing/2014/main" val="2340033084"/>
                      </a:ext>
                    </a:extLst>
                  </a:tr>
                  <a:tr h="376131">
                    <a:tc>
                      <a:txBody>
                        <a:bodyPr/>
                        <a:lstStyle/>
                        <a:p>
                          <a:endParaRPr lang="en-US"/>
                        </a:p>
                      </a:txBody>
                      <a:tcPr>
                        <a:blipFill>
                          <a:blip r:embed="rId7"/>
                          <a:stretch>
                            <a:fillRect l="-158" t="-787097" r="-316" b="-3226"/>
                          </a:stretch>
                        </a:blipFill>
                      </a:tcPr>
                    </a:tc>
                    <a:extLst>
                      <a:ext uri="{0D108BD9-81ED-4DB2-BD59-A6C34878D82A}">
                        <a16:rowId xmlns:a16="http://schemas.microsoft.com/office/drawing/2014/main" val="374830169"/>
                      </a:ext>
                    </a:extLst>
                  </a:tr>
                </a:tbl>
              </a:graphicData>
            </a:graphic>
          </p:graphicFrame>
        </mc:Fallback>
      </mc:AlternateContent>
      <p:sp>
        <p:nvSpPr>
          <p:cNvPr id="7" name="TextBox 6">
            <a:extLst>
              <a:ext uri="{FF2B5EF4-FFF2-40B4-BE49-F238E27FC236}">
                <a16:creationId xmlns:a16="http://schemas.microsoft.com/office/drawing/2014/main" id="{C8F96286-D2AF-48D6-B109-96068DA3EBD5}"/>
              </a:ext>
            </a:extLst>
          </p:cNvPr>
          <p:cNvSpPr txBox="1"/>
          <p:nvPr/>
        </p:nvSpPr>
        <p:spPr>
          <a:xfrm>
            <a:off x="1785554" y="397834"/>
            <a:ext cx="1195970" cy="461665"/>
          </a:xfrm>
          <a:prstGeom prst="rect">
            <a:avLst/>
          </a:prstGeom>
          <a:noFill/>
        </p:spPr>
        <p:txBody>
          <a:bodyPr wrap="square" rtlCol="0">
            <a:spAutoFit/>
          </a:bodyPr>
          <a:lstStyle/>
          <a:p>
            <a:r>
              <a:rPr lang="en-US" sz="2400" dirty="0"/>
              <a:t>Table 1</a:t>
            </a:r>
          </a:p>
        </p:txBody>
      </p:sp>
      <p:pic>
        <p:nvPicPr>
          <p:cNvPr id="12" name="Audio 11">
            <a:hlinkClick r:id="" action="ppaction://media"/>
            <a:extLst>
              <a:ext uri="{FF2B5EF4-FFF2-40B4-BE49-F238E27FC236}">
                <a16:creationId xmlns:a16="http://schemas.microsoft.com/office/drawing/2014/main" id="{85BE96E0-854F-47CF-9DFC-6F83315F5A1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686039175"/>
      </p:ext>
    </p:extLst>
  </p:cSld>
  <p:clrMapOvr>
    <a:masterClrMapping/>
  </p:clrMapOvr>
  <mc:AlternateContent xmlns:mc="http://schemas.openxmlformats.org/markup-compatibility/2006" xmlns:p14="http://schemas.microsoft.com/office/powerpoint/2010/main">
    <mc:Choice Requires="p14">
      <p:transition spd="slow" p14:dur="2000" advTm="38109"/>
    </mc:Choice>
    <mc:Fallback xmlns="">
      <p:transition spd="slow" advTm="38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5165" y="0"/>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6" name="Text Placeholder 1">
            <a:extLst>
              <a:ext uri="{FF2B5EF4-FFF2-40B4-BE49-F238E27FC236}">
                <a16:creationId xmlns:a16="http://schemas.microsoft.com/office/drawing/2014/main" id="{410424C3-D320-42AC-8365-68305A52A861}"/>
              </a:ext>
            </a:extLst>
          </p:cNvPr>
          <p:cNvSpPr>
            <a:spLocks noGrp="1"/>
          </p:cNvSpPr>
          <p:nvPr>
            <p:ph type="body" sz="half" idx="11"/>
          </p:nvPr>
        </p:nvSpPr>
        <p:spPr>
          <a:xfrm>
            <a:off x="5324850" y="1058041"/>
            <a:ext cx="3512125" cy="2679653"/>
          </a:xfrm>
        </p:spPr>
        <p:txBody>
          <a:bodyPr/>
          <a:lstStyle/>
          <a:p>
            <a:r>
              <a:rPr lang="en-US" sz="1600" b="0" dirty="0">
                <a:solidFill>
                  <a:schemeClr val="tx1"/>
                </a:solidFill>
              </a:rPr>
              <a:t>The effective recombination rate coefficients for the ion conversion (Reaction 7, MAR-IC) and dissociative attachment (Reaction 8, MAR-DA) are enhanced at </a:t>
            </a:r>
            <a:r>
              <a:rPr lang="en-US" sz="1600" b="0" dirty="0" err="1">
                <a:solidFill>
                  <a:schemeClr val="tx1"/>
                </a:solidFill>
              </a:rPr>
              <a:t>T</a:t>
            </a:r>
            <a:r>
              <a:rPr lang="en-US" sz="1600" b="0" baseline="-25000" dirty="0" err="1">
                <a:solidFill>
                  <a:schemeClr val="tx1"/>
                </a:solidFill>
              </a:rPr>
              <a:t>e</a:t>
            </a:r>
            <a:r>
              <a:rPr lang="en-US" sz="1600" b="0" dirty="0">
                <a:solidFill>
                  <a:schemeClr val="tx1"/>
                </a:solidFill>
              </a:rPr>
              <a:t> larger than 3 eV</a:t>
            </a:r>
          </a:p>
        </p:txBody>
      </p:sp>
      <p:pic>
        <p:nvPicPr>
          <p:cNvPr id="7" name="Audio 6">
            <a:hlinkClick r:id="" action="ppaction://media"/>
            <a:extLst>
              <a:ext uri="{FF2B5EF4-FFF2-40B4-BE49-F238E27FC236}">
                <a16:creationId xmlns:a16="http://schemas.microsoft.com/office/drawing/2014/main" id="{C320CE46-D7E6-4F76-A713-393610D245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4584700"/>
            <a:ext cx="406400" cy="406400"/>
          </a:xfrm>
          <a:prstGeom prst="rect">
            <a:avLst/>
          </a:prstGeom>
        </p:spPr>
      </p:pic>
      <p:pic>
        <p:nvPicPr>
          <p:cNvPr id="8" name="Graphic 7">
            <a:extLst>
              <a:ext uri="{FF2B5EF4-FFF2-40B4-BE49-F238E27FC236}">
                <a16:creationId xmlns:a16="http://schemas.microsoft.com/office/drawing/2014/main" id="{D0A3B47E-3006-45DF-B5D8-01E1818D7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728" y="218338"/>
            <a:ext cx="4686300" cy="4217670"/>
          </a:xfrm>
          <a:prstGeom prst="rect">
            <a:avLst/>
          </a:prstGeom>
        </p:spPr>
      </p:pic>
    </p:spTree>
    <p:extLst>
      <p:ext uri="{BB962C8B-B14F-4D97-AF65-F5344CB8AC3E}">
        <p14:creationId xmlns:p14="http://schemas.microsoft.com/office/powerpoint/2010/main" val="2551247091"/>
      </p:ext>
    </p:extLst>
  </p:cSld>
  <p:clrMapOvr>
    <a:masterClrMapping/>
  </p:clrMapOvr>
  <mc:AlternateContent xmlns:mc="http://schemas.openxmlformats.org/markup-compatibility/2006" xmlns:p14="http://schemas.microsoft.com/office/powerpoint/2010/main">
    <mc:Choice Requires="p14">
      <p:transition spd="slow" p14:dur="2000" advTm="38598"/>
    </mc:Choice>
    <mc:Fallback xmlns="">
      <p:transition spd="slow" advTm="38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5166" y="0"/>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9" name="Text Placeholder 1">
            <a:extLst>
              <a:ext uri="{FF2B5EF4-FFF2-40B4-BE49-F238E27FC236}">
                <a16:creationId xmlns:a16="http://schemas.microsoft.com/office/drawing/2014/main" id="{72E930FA-3A70-414D-B0FA-909F6267756D}"/>
              </a:ext>
            </a:extLst>
          </p:cNvPr>
          <p:cNvSpPr>
            <a:spLocks noGrp="1"/>
          </p:cNvSpPr>
          <p:nvPr>
            <p:ph type="body" sz="half" idx="11"/>
          </p:nvPr>
        </p:nvSpPr>
        <p:spPr>
          <a:xfrm>
            <a:off x="555240" y="2534501"/>
            <a:ext cx="8150101" cy="711632"/>
          </a:xfrm>
        </p:spPr>
        <p:txBody>
          <a:bodyPr/>
          <a:lstStyle/>
          <a:p>
            <a:pPr marL="285750" indent="-285750">
              <a:buFont typeface="Arial" panose="020B0604020202020204" pitchFamily="34" charset="0"/>
              <a:buChar char="•"/>
            </a:pPr>
            <a:r>
              <a:rPr lang="en-US" sz="1400" b="0" dirty="0">
                <a:solidFill>
                  <a:schemeClr val="tx1"/>
                </a:solidFill>
              </a:rPr>
              <a:t>At </a:t>
            </a:r>
            <a:r>
              <a:rPr lang="en-US" sz="1400" b="0" dirty="0" err="1">
                <a:solidFill>
                  <a:schemeClr val="tx1"/>
                </a:solidFill>
              </a:rPr>
              <a:t>T</a:t>
            </a:r>
            <a:r>
              <a:rPr lang="en-US" sz="1400" b="0" baseline="-25000" dirty="0" err="1">
                <a:solidFill>
                  <a:schemeClr val="tx1"/>
                </a:solidFill>
              </a:rPr>
              <a:t>e</a:t>
            </a:r>
            <a:r>
              <a:rPr lang="en-US" sz="1400" b="0" dirty="0">
                <a:solidFill>
                  <a:schemeClr val="tx1"/>
                </a:solidFill>
              </a:rPr>
              <a:t> where MAR is enhanced, MAR competes with direct dissociation and ionization. Evaluation on the impact of electronic transitions of H</a:t>
            </a:r>
            <a:r>
              <a:rPr lang="en-US" sz="1200" b="0" baseline="-25000" dirty="0">
                <a:solidFill>
                  <a:schemeClr val="tx1"/>
                </a:solidFill>
              </a:rPr>
              <a:t>2</a:t>
            </a:r>
            <a:r>
              <a:rPr lang="en-US" sz="1200" b="0" dirty="0">
                <a:solidFill>
                  <a:schemeClr val="tx1"/>
                </a:solidFill>
              </a:rPr>
              <a:t> </a:t>
            </a:r>
            <a:r>
              <a:rPr lang="en-US" sz="1400" b="0" dirty="0">
                <a:solidFill>
                  <a:schemeClr val="tx1"/>
                </a:solidFill>
              </a:rPr>
              <a:t>requires information on </a:t>
            </a:r>
            <a:r>
              <a:rPr lang="en-US" sz="1400" b="0" dirty="0" err="1">
                <a:solidFill>
                  <a:schemeClr val="tx1"/>
                </a:solidFill>
              </a:rPr>
              <a:t>T</a:t>
            </a:r>
            <a:r>
              <a:rPr lang="en-US" sz="1400" b="0" baseline="-25000" dirty="0" err="1">
                <a:solidFill>
                  <a:schemeClr val="tx1"/>
                </a:solidFill>
              </a:rPr>
              <a:t>e</a:t>
            </a:r>
            <a:r>
              <a:rPr lang="en-US" sz="1400" b="0" dirty="0">
                <a:solidFill>
                  <a:schemeClr val="tx1"/>
                </a:solidFill>
              </a:rPr>
              <a:t>, N</a:t>
            </a:r>
            <a:r>
              <a:rPr lang="en-US" sz="1400" b="0" baseline="-25000" dirty="0">
                <a:solidFill>
                  <a:schemeClr val="tx1"/>
                </a:solidFill>
              </a:rPr>
              <a:t>e</a:t>
            </a:r>
            <a:r>
              <a:rPr lang="en-US" sz="1400" b="0" dirty="0">
                <a:solidFill>
                  <a:schemeClr val="tx1"/>
                </a:solidFill>
              </a:rPr>
              <a:t>, and N</a:t>
            </a:r>
            <a:r>
              <a:rPr lang="en-US" sz="1400" b="0" baseline="-25000" dirty="0">
                <a:solidFill>
                  <a:schemeClr val="tx1"/>
                </a:solidFill>
              </a:rPr>
              <a:t>H2</a:t>
            </a:r>
            <a:r>
              <a:rPr lang="en-US" sz="1200" b="0" dirty="0">
                <a:solidFill>
                  <a:schemeClr val="tx1"/>
                </a:solidFill>
              </a:rPr>
              <a:t>.</a:t>
            </a:r>
          </a:p>
          <a:p>
            <a:pPr marL="285750" indent="-285750">
              <a:buFont typeface="Arial" panose="020B0604020202020204" pitchFamily="34" charset="0"/>
              <a:buChar char="•"/>
            </a:pPr>
            <a:endParaRPr lang="en-US" sz="1200" b="0" dirty="0">
              <a:solidFill>
                <a:schemeClr val="tx1"/>
              </a:solidFill>
            </a:endParaRPr>
          </a:p>
          <a:p>
            <a:pPr marL="285750" indent="-285750">
              <a:buFont typeface="Arial" panose="020B0604020202020204" pitchFamily="34" charset="0"/>
              <a:buChar char="•"/>
            </a:pPr>
            <a:r>
              <a:rPr lang="en-US" sz="1400" b="0" dirty="0">
                <a:solidFill>
                  <a:schemeClr val="tx1"/>
                </a:solidFill>
              </a:rPr>
              <a:t>Recent detachment study in Magnum-PSI using B2.5-Eunomia code</a:t>
            </a:r>
            <a:r>
              <a:rPr lang="en-US" sz="1400" b="0" baseline="30000" dirty="0">
                <a:solidFill>
                  <a:schemeClr val="tx1"/>
                </a:solidFill>
              </a:rPr>
              <a:t>1</a:t>
            </a:r>
            <a:r>
              <a:rPr lang="en-US" sz="1400" b="0" dirty="0">
                <a:solidFill>
                  <a:schemeClr val="tx1"/>
                </a:solidFill>
              </a:rPr>
              <a:t> provides coupled </a:t>
            </a:r>
            <a:r>
              <a:rPr lang="en-US" sz="1400" b="0" dirty="0" err="1">
                <a:solidFill>
                  <a:schemeClr val="tx1"/>
                </a:solidFill>
              </a:rPr>
              <a:t>T</a:t>
            </a:r>
            <a:r>
              <a:rPr lang="en-US" sz="1400" b="0" baseline="-25000" dirty="0" err="1">
                <a:solidFill>
                  <a:schemeClr val="tx1"/>
                </a:solidFill>
              </a:rPr>
              <a:t>e</a:t>
            </a:r>
            <a:r>
              <a:rPr lang="en-US" sz="1400" b="0" dirty="0" err="1">
                <a:solidFill>
                  <a:schemeClr val="tx1"/>
                </a:solidFill>
              </a:rPr>
              <a:t>,N</a:t>
            </a:r>
            <a:r>
              <a:rPr lang="en-US" sz="1400" b="0" baseline="-25000" dirty="0" err="1">
                <a:solidFill>
                  <a:schemeClr val="tx1"/>
                </a:solidFill>
              </a:rPr>
              <a:t>e</a:t>
            </a:r>
            <a:r>
              <a:rPr lang="en-US" sz="1400" b="0" dirty="0">
                <a:solidFill>
                  <a:schemeClr val="tx1"/>
                </a:solidFill>
              </a:rPr>
              <a:t>,</a:t>
            </a:r>
            <a:r>
              <a:rPr lang="en-US" sz="1400" b="0" baseline="-25000" dirty="0">
                <a:solidFill>
                  <a:schemeClr val="tx1"/>
                </a:solidFill>
              </a:rPr>
              <a:t> </a:t>
            </a:r>
            <a:r>
              <a:rPr lang="en-US" sz="1400" b="0" dirty="0">
                <a:solidFill>
                  <a:schemeClr val="tx1"/>
                </a:solidFill>
              </a:rPr>
              <a:t>and N</a:t>
            </a:r>
            <a:r>
              <a:rPr lang="en-US" sz="1400" b="0" baseline="-25000" dirty="0">
                <a:solidFill>
                  <a:schemeClr val="tx1"/>
                </a:solidFill>
              </a:rPr>
              <a:t>H2 </a:t>
            </a:r>
            <a:r>
              <a:rPr lang="en-US" sz="1400" b="0" dirty="0">
                <a:solidFill>
                  <a:schemeClr val="tx1"/>
                </a:solidFill>
              </a:rPr>
              <a:t>to CRUMPET</a:t>
            </a:r>
          </a:p>
          <a:p>
            <a:pPr marL="285750" indent="-285750">
              <a:buFont typeface="Arial" panose="020B0604020202020204" pitchFamily="34" charset="0"/>
              <a:buChar char="•"/>
            </a:pPr>
            <a:endParaRPr lang="en-US" sz="1400" b="0" dirty="0">
              <a:solidFill>
                <a:schemeClr val="tx1"/>
              </a:solidFill>
            </a:endParaRPr>
          </a:p>
          <a:p>
            <a:pPr marL="285750" indent="-285750">
              <a:buFont typeface="Arial" panose="020B0604020202020204" pitchFamily="34" charset="0"/>
              <a:buChar char="•"/>
            </a:pPr>
            <a:r>
              <a:rPr lang="en-US" sz="1400" b="0" dirty="0" err="1">
                <a:solidFill>
                  <a:schemeClr val="tx1"/>
                </a:solidFill>
              </a:rPr>
              <a:t>T</a:t>
            </a:r>
            <a:r>
              <a:rPr lang="en-US" sz="1400" b="0" baseline="-25000" dirty="0" err="1">
                <a:solidFill>
                  <a:schemeClr val="tx1"/>
                </a:solidFill>
              </a:rPr>
              <a:t>e</a:t>
            </a:r>
            <a:r>
              <a:rPr lang="en-US" sz="1400" b="0" dirty="0" err="1">
                <a:solidFill>
                  <a:schemeClr val="tx1"/>
                </a:solidFill>
              </a:rPr>
              <a:t>,N</a:t>
            </a:r>
            <a:r>
              <a:rPr lang="en-US" sz="1400" b="0" baseline="-25000" dirty="0" err="1">
                <a:solidFill>
                  <a:schemeClr val="tx1"/>
                </a:solidFill>
              </a:rPr>
              <a:t>e</a:t>
            </a:r>
            <a:r>
              <a:rPr lang="en-US" sz="1400" b="0" dirty="0">
                <a:solidFill>
                  <a:schemeClr val="tx1"/>
                </a:solidFill>
              </a:rPr>
              <a:t>,</a:t>
            </a:r>
            <a:r>
              <a:rPr lang="en-US" sz="1400" b="0" baseline="-25000" dirty="0">
                <a:solidFill>
                  <a:schemeClr val="tx1"/>
                </a:solidFill>
              </a:rPr>
              <a:t> </a:t>
            </a:r>
            <a:r>
              <a:rPr lang="en-US" sz="1400" b="0" dirty="0">
                <a:solidFill>
                  <a:schemeClr val="tx1"/>
                </a:solidFill>
              </a:rPr>
              <a:t>and N</a:t>
            </a:r>
            <a:r>
              <a:rPr lang="en-US" sz="1400" b="0" baseline="-25000" dirty="0">
                <a:solidFill>
                  <a:schemeClr val="tx1"/>
                </a:solidFill>
              </a:rPr>
              <a:t>H2 </a:t>
            </a:r>
            <a:r>
              <a:rPr lang="en-US" sz="1400" b="0" dirty="0">
                <a:solidFill>
                  <a:schemeClr val="tx1"/>
                </a:solidFill>
              </a:rPr>
              <a:t>are taken from simulations of varying states of detachment i.e. different gas pressures in the target chamber of Magnum-PSI -&gt; 0.27 – 2.0 Pa</a:t>
            </a:r>
          </a:p>
          <a:p>
            <a:pPr marL="285750" indent="-285750">
              <a:buFont typeface="Arial" panose="020B0604020202020204" pitchFamily="34" charset="0"/>
              <a:buChar char="•"/>
            </a:pPr>
            <a:endParaRPr lang="en-US" sz="1400" b="0" dirty="0">
              <a:solidFill>
                <a:schemeClr val="tx1"/>
              </a:solidFill>
            </a:endParaRPr>
          </a:p>
        </p:txBody>
      </p:sp>
      <p:sp>
        <p:nvSpPr>
          <p:cNvPr id="7" name="TextBox 6">
            <a:extLst>
              <a:ext uri="{FF2B5EF4-FFF2-40B4-BE49-F238E27FC236}">
                <a16:creationId xmlns:a16="http://schemas.microsoft.com/office/drawing/2014/main" id="{C1AB4CF9-BA7F-4699-9A46-086A06DEBF68}"/>
              </a:ext>
            </a:extLst>
          </p:cNvPr>
          <p:cNvSpPr txBox="1"/>
          <p:nvPr/>
        </p:nvSpPr>
        <p:spPr>
          <a:xfrm>
            <a:off x="2787538" y="4733495"/>
            <a:ext cx="6336991" cy="300082"/>
          </a:xfrm>
          <a:prstGeom prst="rect">
            <a:avLst/>
          </a:prstGeom>
          <a:noFill/>
        </p:spPr>
        <p:txBody>
          <a:bodyPr wrap="none" rtlCol="0">
            <a:spAutoFit/>
          </a:bodyPr>
          <a:lstStyle/>
          <a:p>
            <a:r>
              <a:rPr lang="en-US" i="1" baseline="30000" dirty="0"/>
              <a:t>1</a:t>
            </a:r>
            <a:r>
              <a:rPr lang="en-US" i="1" dirty="0"/>
              <a:t>Chandra, R. et al. (2021) Plasma Physics and Controlled Fusion, 63(9), 095006</a:t>
            </a:r>
            <a:endParaRPr lang="en-US" i="1" baseline="30000" dirty="0"/>
          </a:p>
        </p:txBody>
      </p:sp>
      <p:pic>
        <p:nvPicPr>
          <p:cNvPr id="11" name="Audio 10">
            <a:hlinkClick r:id="" action="ppaction://media"/>
            <a:extLst>
              <a:ext uri="{FF2B5EF4-FFF2-40B4-BE49-F238E27FC236}">
                <a16:creationId xmlns:a16="http://schemas.microsoft.com/office/drawing/2014/main" id="{3A8D96B7-E65E-4FAE-B748-50AD31125F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4584700"/>
            <a:ext cx="406400" cy="406400"/>
          </a:xfrm>
          <a:prstGeom prst="rect">
            <a:avLst/>
          </a:prstGeom>
        </p:spPr>
      </p:pic>
      <p:pic>
        <p:nvPicPr>
          <p:cNvPr id="3" name="Picture 2" descr="Chart, bar chart&#10;&#10;Description automatically generated">
            <a:extLst>
              <a:ext uri="{FF2B5EF4-FFF2-40B4-BE49-F238E27FC236}">
                <a16:creationId xmlns:a16="http://schemas.microsoft.com/office/drawing/2014/main" id="{263F448B-CC43-4DDC-8B5D-CA1B6AE6D538}"/>
              </a:ext>
            </a:extLst>
          </p:cNvPr>
          <p:cNvPicPr>
            <a:picLocks noChangeAspect="1"/>
          </p:cNvPicPr>
          <p:nvPr/>
        </p:nvPicPr>
        <p:blipFill>
          <a:blip r:embed="rId7"/>
          <a:stretch>
            <a:fillRect/>
          </a:stretch>
        </p:blipFill>
        <p:spPr>
          <a:xfrm>
            <a:off x="957113" y="173063"/>
            <a:ext cx="7346354" cy="2203906"/>
          </a:xfrm>
          <a:prstGeom prst="rect">
            <a:avLst/>
          </a:prstGeom>
        </p:spPr>
      </p:pic>
    </p:spTree>
    <p:extLst>
      <p:ext uri="{BB962C8B-B14F-4D97-AF65-F5344CB8AC3E}">
        <p14:creationId xmlns:p14="http://schemas.microsoft.com/office/powerpoint/2010/main" val="1025134447"/>
      </p:ext>
    </p:extLst>
  </p:cSld>
  <p:clrMapOvr>
    <a:masterClrMapping/>
  </p:clrMapOvr>
  <mc:AlternateContent xmlns:mc="http://schemas.openxmlformats.org/markup-compatibility/2006" xmlns:p14="http://schemas.microsoft.com/office/powerpoint/2010/main">
    <mc:Choice Requires="p14">
      <p:transition spd="slow" p14:dur="2000" advTm="52522"/>
    </mc:Choice>
    <mc:Fallback xmlns="">
      <p:transition spd="slow" advTm="52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29496F-CCEB-744E-A2CB-8BF78CBB15B8}"/>
              </a:ext>
            </a:extLst>
          </p:cNvPr>
          <p:cNvSpPr/>
          <p:nvPr/>
        </p:nvSpPr>
        <p:spPr>
          <a:xfrm>
            <a:off x="-5166" y="0"/>
            <a:ext cx="9149166" cy="515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FI"/>
          </a:p>
        </p:txBody>
      </p:sp>
      <p:pic>
        <p:nvPicPr>
          <p:cNvPr id="5" name="Picture 4">
            <a:extLst>
              <a:ext uri="{FF2B5EF4-FFF2-40B4-BE49-F238E27FC236}">
                <a16:creationId xmlns:a16="http://schemas.microsoft.com/office/drawing/2014/main" id="{CFD29E4A-56FE-3946-A483-F9855DA02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pic>
        <p:nvPicPr>
          <p:cNvPr id="3" name="Graphic 2">
            <a:extLst>
              <a:ext uri="{FF2B5EF4-FFF2-40B4-BE49-F238E27FC236}">
                <a16:creationId xmlns:a16="http://schemas.microsoft.com/office/drawing/2014/main" id="{A26E7674-E116-45DF-8C98-7CD1CA0AAB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1955" y="273740"/>
            <a:ext cx="7522235" cy="2820839"/>
          </a:xfrm>
          <a:prstGeom prst="rect">
            <a:avLst/>
          </a:prstGeom>
        </p:spPr>
      </p:pic>
      <p:sp>
        <p:nvSpPr>
          <p:cNvPr id="6" name="Text Placeholder 1">
            <a:extLst>
              <a:ext uri="{FF2B5EF4-FFF2-40B4-BE49-F238E27FC236}">
                <a16:creationId xmlns:a16="http://schemas.microsoft.com/office/drawing/2014/main" id="{4834ADE6-68AA-4A8F-BE23-CF7F445079FF}"/>
              </a:ext>
            </a:extLst>
          </p:cNvPr>
          <p:cNvSpPr>
            <a:spLocks noGrp="1"/>
          </p:cNvSpPr>
          <p:nvPr>
            <p:ph type="body" sz="half" idx="11"/>
          </p:nvPr>
        </p:nvSpPr>
        <p:spPr>
          <a:xfrm>
            <a:off x="687122" y="3107728"/>
            <a:ext cx="8258118" cy="1903587"/>
          </a:xfrm>
        </p:spPr>
        <p:txBody>
          <a:bodyPr/>
          <a:lstStyle/>
          <a:p>
            <a:pPr marL="285750" indent="-285750">
              <a:buFont typeface="Arial" panose="020B0604020202020204" pitchFamily="34" charset="0"/>
              <a:buChar char="•"/>
            </a:pPr>
            <a:r>
              <a:rPr lang="en-US" sz="1600" b="0" dirty="0">
                <a:solidFill>
                  <a:schemeClr val="tx1"/>
                </a:solidFill>
              </a:rPr>
              <a:t>The impact of electronic transitions of H</a:t>
            </a:r>
            <a:r>
              <a:rPr lang="en-US" sz="1600" b="0" baseline="-25000" dirty="0">
                <a:solidFill>
                  <a:schemeClr val="tx1"/>
                </a:solidFill>
              </a:rPr>
              <a:t>2</a:t>
            </a:r>
            <a:r>
              <a:rPr lang="en-US" sz="1600" b="0" dirty="0">
                <a:solidFill>
                  <a:schemeClr val="tx1"/>
                </a:solidFill>
              </a:rPr>
              <a:t> to MAR is marginal for attached plasma and becomes negligible towards detached plasma conditions.</a:t>
            </a:r>
          </a:p>
        </p:txBody>
      </p:sp>
      <p:sp>
        <p:nvSpPr>
          <p:cNvPr id="7" name="Text Placeholder 1">
            <a:extLst>
              <a:ext uri="{FF2B5EF4-FFF2-40B4-BE49-F238E27FC236}">
                <a16:creationId xmlns:a16="http://schemas.microsoft.com/office/drawing/2014/main" id="{69CA8DA6-1311-4A25-8C11-34734B98911E}"/>
              </a:ext>
            </a:extLst>
          </p:cNvPr>
          <p:cNvSpPr txBox="1">
            <a:spLocks/>
          </p:cNvSpPr>
          <p:nvPr/>
        </p:nvSpPr>
        <p:spPr>
          <a:xfrm>
            <a:off x="681955" y="3711044"/>
            <a:ext cx="7774923" cy="1119613"/>
          </a:xfrm>
          <a:prstGeom prst="rect">
            <a:avLst/>
          </a:prstGeom>
        </p:spPr>
        <p:txBody>
          <a:bodyPr lIns="0" rIns="0"/>
          <a:lstStyle>
            <a:lvl1pPr marL="0" indent="0" algn="l" defTabSz="685800" rtl="0" eaLnBrk="1" latinLnBrk="0" hangingPunct="1">
              <a:lnSpc>
                <a:spcPct val="100000"/>
              </a:lnSpc>
              <a:spcBef>
                <a:spcPts val="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285750" indent="-285750">
              <a:buFont typeface="Arial" panose="020B0604020202020204" pitchFamily="34" charset="0"/>
              <a:buChar char="•"/>
            </a:pPr>
            <a:r>
              <a:rPr lang="en-US" sz="1600" b="0" dirty="0">
                <a:solidFill>
                  <a:schemeClr val="tx1"/>
                </a:solidFill>
              </a:rPr>
              <a:t>This conclusion can be expected to occur in tokamak divertors with similar </a:t>
            </a:r>
            <a:r>
              <a:rPr lang="en-US" sz="1600" b="0" dirty="0" err="1">
                <a:solidFill>
                  <a:schemeClr val="tx1"/>
                </a:solidFill>
              </a:rPr>
              <a:t>T</a:t>
            </a:r>
            <a:r>
              <a:rPr lang="en-US" sz="1600" b="0" baseline="-25000" dirty="0" err="1">
                <a:solidFill>
                  <a:schemeClr val="tx1"/>
                </a:solidFill>
              </a:rPr>
              <a:t>e</a:t>
            </a:r>
            <a:r>
              <a:rPr lang="en-US" sz="1600" b="0" baseline="-25000" dirty="0">
                <a:solidFill>
                  <a:schemeClr val="tx1"/>
                </a:solidFill>
              </a:rPr>
              <a:t>,</a:t>
            </a:r>
            <a:r>
              <a:rPr lang="en-US" sz="1600" b="0" dirty="0">
                <a:solidFill>
                  <a:schemeClr val="tx1"/>
                </a:solidFill>
              </a:rPr>
              <a:t> N</a:t>
            </a:r>
            <a:r>
              <a:rPr lang="en-US" sz="1600" b="0" baseline="-25000" dirty="0">
                <a:solidFill>
                  <a:schemeClr val="tx1"/>
                </a:solidFill>
              </a:rPr>
              <a:t>e, </a:t>
            </a:r>
            <a:r>
              <a:rPr lang="en-US" sz="1600" b="0" dirty="0">
                <a:solidFill>
                  <a:schemeClr val="tx1"/>
                </a:solidFill>
              </a:rPr>
              <a:t>and N</a:t>
            </a:r>
            <a:r>
              <a:rPr lang="en-US" sz="1600" b="0" baseline="-25000" dirty="0">
                <a:solidFill>
                  <a:schemeClr val="tx1"/>
                </a:solidFill>
              </a:rPr>
              <a:t>H2</a:t>
            </a:r>
            <a:r>
              <a:rPr lang="en-US" sz="1600" b="0" dirty="0">
                <a:solidFill>
                  <a:schemeClr val="tx1"/>
                </a:solidFill>
              </a:rPr>
              <a:t>, however, similar application of the analysis presented here to tokamak simulations should provide further insight</a:t>
            </a:r>
          </a:p>
        </p:txBody>
      </p:sp>
      <p:pic>
        <p:nvPicPr>
          <p:cNvPr id="8" name="Audio 7">
            <a:hlinkClick r:id="" action="ppaction://media"/>
            <a:extLst>
              <a:ext uri="{FF2B5EF4-FFF2-40B4-BE49-F238E27FC236}">
                <a16:creationId xmlns:a16="http://schemas.microsoft.com/office/drawing/2014/main" id="{4A21F32E-27B6-493D-938C-9A6342A70F5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3449370126"/>
      </p:ext>
    </p:extLst>
  </p:cSld>
  <p:clrMapOvr>
    <a:masterClrMapping/>
  </p:clrMapOvr>
  <mc:AlternateContent xmlns:mc="http://schemas.openxmlformats.org/markup-compatibility/2006" xmlns:p14="http://schemas.microsoft.com/office/powerpoint/2010/main">
    <mc:Choice Requires="p14">
      <p:transition spd="slow" p14:dur="2000" advTm="72238"/>
    </mc:Choice>
    <mc:Fallback xmlns="">
      <p:transition spd="slow" advTm="72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9_black.potx" id="{E317CB2F-2B06-4C29-BA0A-E1C053682C02}" vid="{FC0938FB-93C8-41A2-BD85-9FECC1749D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3E93BE295A754CAA06FA35B0619E69" ma:contentTypeVersion="2" ma:contentTypeDescription="Create a new document." ma:contentTypeScope="" ma:versionID="540294b9ddb9fc9052270d7f216e83e7">
  <xsd:schema xmlns:xsd="http://www.w3.org/2001/XMLSchema" xmlns:xs="http://www.w3.org/2001/XMLSchema" xmlns:p="http://schemas.microsoft.com/office/2006/metadata/properties" xmlns:ns2="e1e4d885-b121-4c0c-b617-6c95a3592061" targetNamespace="http://schemas.microsoft.com/office/2006/metadata/properties" ma:root="true" ma:fieldsID="ef75ff05c15e357dd903ee3a842f5afe" ns2:_="">
    <xsd:import namespace="e1e4d885-b121-4c0c-b617-6c95a35920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4d885-b121-4c0c-b617-6c95a3592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F8F463-5A37-4F97-911A-6C9E0CE4C71A}">
  <ds:schemaRefs>
    <ds:schemaRef ds:uri="http://www.w3.org/XML/1998/namespace"/>
    <ds:schemaRef ds:uri="http://purl.org/dc/elements/1.1/"/>
    <ds:schemaRef ds:uri="http://schemas.microsoft.com/office/infopath/2007/PartnerControls"/>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e1e4d885-b121-4c0c-b617-6c95a3592061"/>
  </ds:schemaRefs>
</ds:datastoreItem>
</file>

<file path=customXml/itemProps2.xml><?xml version="1.0" encoding="utf-8"?>
<ds:datastoreItem xmlns:ds="http://schemas.openxmlformats.org/officeDocument/2006/customXml" ds:itemID="{09FC1A7F-E27B-4068-BCB4-47B0350B8F4F}">
  <ds:schemaRefs>
    <ds:schemaRef ds:uri="e1e4d885-b121-4c0c-b617-6c95a35920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0268DC-F13F-4B53-B592-23E90B7D52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1924</TotalTime>
  <Words>1676</Words>
  <Application>Microsoft Office PowerPoint</Application>
  <PresentationFormat>On-screen Show (16:9)</PresentationFormat>
  <Paragraphs>77</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Calibri</vt:lpstr>
      <vt:lpstr>Cambria Math</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Chandra Ray</cp:lastModifiedBy>
  <cp:revision>72</cp:revision>
  <dcterms:created xsi:type="dcterms:W3CDTF">2020-12-07T11:43:05Z</dcterms:created>
  <dcterms:modified xsi:type="dcterms:W3CDTF">2022-07-07T11:18:45Z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0x010100493E93BE295A754CAA06FA35B0619E69</vt:lpwstr>
  </property>
</Properties>
</file>