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</p:sldMasterIdLst>
  <p:notesMasterIdLst>
    <p:notesMasterId r:id="rId10"/>
  </p:notesMasterIdLst>
  <p:handoutMasterIdLst>
    <p:handoutMasterId r:id="rId11"/>
  </p:handoutMasterIdLst>
  <p:sldIdLst>
    <p:sldId id="401" r:id="rId3"/>
    <p:sldId id="407" r:id="rId4"/>
    <p:sldId id="409" r:id="rId5"/>
    <p:sldId id="411" r:id="rId6"/>
    <p:sldId id="410" r:id="rId7"/>
    <p:sldId id="408" r:id="rId8"/>
    <p:sldId id="371" r:id="rId9"/>
  </p:sldIdLst>
  <p:sldSz cx="9144000" cy="5143500" type="screen16x9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mitriy Borodin" initials="DB" lastIdx="1" clrIdx="0">
    <p:extLst>
      <p:ext uri="{19B8F6BF-5375-455C-9EA6-DF929625EA0E}">
        <p15:presenceInfo xmlns:p15="http://schemas.microsoft.com/office/powerpoint/2012/main" userId="cd166fcbfd57e361" providerId="Windows Live"/>
      </p:ext>
    </p:extLst>
  </p:cmAuthor>
  <p:cmAuthor id="2" name="Borodin" initials="B" lastIdx="1" clrIdx="1">
    <p:extLst>
      <p:ext uri="{19B8F6BF-5375-455C-9EA6-DF929625EA0E}">
        <p15:presenceInfo xmlns:p15="http://schemas.microsoft.com/office/powerpoint/2012/main" userId="Borod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003399"/>
    <a:srgbClr val="008000"/>
    <a:srgbClr val="FF9900"/>
    <a:srgbClr val="E3E3E3"/>
    <a:srgbClr val="99CCFF"/>
    <a:srgbClr val="D60093"/>
    <a:srgbClr val="FF3399"/>
    <a:srgbClr val="F9ED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99" autoAdjust="0"/>
    <p:restoredTop sz="94675" autoAdjust="0"/>
  </p:normalViewPr>
  <p:slideViewPr>
    <p:cSldViewPr showGuides="1">
      <p:cViewPr>
        <p:scale>
          <a:sx n="90" d="100"/>
          <a:sy n="90" d="100"/>
        </p:scale>
        <p:origin x="149" y="91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64" d="100"/>
          <a:sy n="64" d="100"/>
        </p:scale>
        <p:origin x="3144" y="86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5B2C45A-E869-45FE-B529-AF49C0F3C669}" type="datetimeFigureOut">
              <a:rPr lang="en-GB" smtClean="0">
                <a:latin typeface="Arial" panose="020B0604020202020204" pitchFamily="34" charset="0"/>
              </a:rPr>
              <a:pPr/>
              <a:t>24/11/2022</a:t>
            </a:fld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1166760-0E69-430F-A97F-08802152DB5E}" type="slidenum">
              <a:rPr lang="en-GB" smtClean="0">
                <a:latin typeface="Arial" panose="020B0604020202020204" pitchFamily="34" charset="0"/>
              </a:rPr>
              <a:pPr/>
              <a:t>‹Nr.›</a:t>
            </a:fld>
            <a:endParaRPr lang="en-GB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649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F93E6C17-F35F-4654-8DE9-B693AC206066}" type="datetimeFigureOut">
              <a:rPr lang="en-GB" smtClean="0"/>
              <a:pPr/>
              <a:t>24/11/2022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49027E0A-1465-4A40-B1D5-9126D49509FC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3348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88711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5536" y="1761660"/>
            <a:ext cx="8496944" cy="972108"/>
          </a:xfrm>
        </p:spPr>
        <p:txBody>
          <a:bodyPr>
            <a:noAutofit/>
          </a:bodyPr>
          <a:lstStyle>
            <a:lvl1pPr algn="l">
              <a:defRPr sz="35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5536" y="3219822"/>
            <a:ext cx="4392488" cy="324036"/>
          </a:xfrm>
        </p:spPr>
        <p:txBody>
          <a:bodyPr>
            <a:normAutofit/>
          </a:bodyPr>
          <a:lstStyle>
            <a:lvl1pPr marL="0" indent="0" algn="l">
              <a:buNone/>
              <a:defRPr sz="2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Name </a:t>
            </a:r>
            <a:r>
              <a:rPr lang="en-US"/>
              <a:t>of presenter</a:t>
            </a:r>
            <a:endParaRPr lang="en-US" dirty="0"/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155576" y="-342900"/>
            <a:ext cx="10763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6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395537" y="4268763"/>
            <a:ext cx="1295375" cy="679252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Logo of presenter</a:t>
            </a:r>
            <a:endParaRPr lang="en-GB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5724129" y="4245936"/>
            <a:ext cx="3168352" cy="70207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18230283" y="30189672"/>
            <a:ext cx="9924896" cy="1336231"/>
            <a:chOff x="18230283" y="40396912"/>
            <a:chExt cx="9924896" cy="1781641"/>
          </a:xfrm>
        </p:grpSpPr>
        <p:sp>
          <p:nvSpPr>
            <p:cNvPr id="10" name="Rectangle 9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3" name="Picture 12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 userDrawn="1"/>
        </p:nvGrpSpPr>
        <p:grpSpPr>
          <a:xfrm>
            <a:off x="18382683" y="30303972"/>
            <a:ext cx="9924896" cy="1336231"/>
            <a:chOff x="18230283" y="40396912"/>
            <a:chExt cx="9924896" cy="1781641"/>
          </a:xfrm>
        </p:grpSpPr>
        <p:sp>
          <p:nvSpPr>
            <p:cNvPr id="15" name="Rectangle 14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6" name="Picture 15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 userDrawn="1"/>
        </p:nvGrpSpPr>
        <p:grpSpPr>
          <a:xfrm>
            <a:off x="18535083" y="30418272"/>
            <a:ext cx="9924896" cy="1336231"/>
            <a:chOff x="18230283" y="40396912"/>
            <a:chExt cx="9924896" cy="1781641"/>
          </a:xfrm>
        </p:grpSpPr>
        <p:sp>
          <p:nvSpPr>
            <p:cNvPr id="18" name="Rectangle 17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9" name="Picture 18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 userDrawn="1"/>
        </p:nvGrpSpPr>
        <p:grpSpPr>
          <a:xfrm>
            <a:off x="18687483" y="30532572"/>
            <a:ext cx="9924896" cy="1336231"/>
            <a:chOff x="18230283" y="40396912"/>
            <a:chExt cx="9924896" cy="1781641"/>
          </a:xfrm>
        </p:grpSpPr>
        <p:sp>
          <p:nvSpPr>
            <p:cNvPr id="21" name="Rectangle 20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2" name="Picture 21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pic>
        <p:nvPicPr>
          <p:cNvPr id="24" name="Bild 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27348"/>
          <a:stretch/>
        </p:blipFill>
        <p:spPr>
          <a:xfrm>
            <a:off x="0" y="0"/>
            <a:ext cx="9144000" cy="4176000"/>
          </a:xfrm>
          <a:prstGeom prst="rect">
            <a:avLst/>
          </a:prstGeom>
        </p:spPr>
      </p:pic>
      <p:pic>
        <p:nvPicPr>
          <p:cNvPr id="25" name="Bild 13" descr="EU_und_Text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4320000"/>
            <a:ext cx="3456384" cy="649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2950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51435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50"/>
            <a:ext cx="7543800" cy="342900"/>
          </a:xfrm>
        </p:spPr>
        <p:txBody>
          <a:bodyPr>
            <a:noAutofit/>
          </a:bodyPr>
          <a:lstStyle>
            <a:lvl1pPr algn="l">
              <a:lnSpc>
                <a:spcPts val="3200"/>
              </a:lnSpc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774" y="1059582"/>
            <a:ext cx="8229600" cy="367240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7" name="Picture 6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70180"/>
            <a:ext cx="367958" cy="37399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43E25B2-CE0C-4A25-9974-13496D62333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7504" y="4830828"/>
            <a:ext cx="869698" cy="262599"/>
          </a:xfrm>
          <a:prstGeom prst="rect">
            <a:avLst/>
          </a:prstGeom>
        </p:spPr>
      </p:pic>
      <p:sp>
        <p:nvSpPr>
          <p:cNvPr id="4" name="Rechteck 3"/>
          <p:cNvSpPr/>
          <p:nvPr userDrawn="1"/>
        </p:nvSpPr>
        <p:spPr>
          <a:xfrm>
            <a:off x="1815525" y="4830828"/>
            <a:ext cx="730942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1400" dirty="0" err="1" smtClean="0"/>
              <a:t>D.Borodin</a:t>
            </a:r>
            <a:r>
              <a:rPr lang="en-GB" sz="1400" dirty="0" smtClean="0"/>
              <a:t>  </a:t>
            </a:r>
            <a:r>
              <a:rPr lang="en-GB" sz="1400" dirty="0" smtClean="0"/>
              <a:t>|  Summary</a:t>
            </a:r>
            <a:r>
              <a:rPr lang="en-GB" sz="1400" baseline="0" dirty="0" smtClean="0"/>
              <a:t> C</a:t>
            </a:r>
            <a:r>
              <a:rPr lang="en-GB" sz="1400" dirty="0" smtClean="0"/>
              <a:t>  |  TSVV-5</a:t>
            </a:r>
            <a:r>
              <a:rPr lang="en-GB" sz="1400" baseline="0" dirty="0" smtClean="0"/>
              <a:t> Code Camp  </a:t>
            </a:r>
            <a:r>
              <a:rPr lang="en-GB" sz="1400" dirty="0" smtClean="0"/>
              <a:t>|  </a:t>
            </a:r>
            <a:r>
              <a:rPr lang="en-GB" sz="1400" dirty="0" smtClean="0"/>
              <a:t>24.11.2022 </a:t>
            </a:r>
            <a:r>
              <a:rPr lang="en-GB" sz="1400" baseline="0" dirty="0" smtClean="0"/>
              <a:t> </a:t>
            </a:r>
            <a:r>
              <a:rPr lang="en-GB" sz="1400" dirty="0" smtClean="0"/>
              <a:t>|  Page </a:t>
            </a:r>
            <a:fld id="{6A6D9FA1-99C7-4910-8E32-B85D378B0060}" type="slidenum">
              <a:rPr lang="en-GB" sz="1400" smtClean="0"/>
              <a:pPr algn="r"/>
              <a:t>‹Nr.›</a:t>
            </a:fld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996975160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5536" y="1761660"/>
            <a:ext cx="8496944" cy="972108"/>
          </a:xfrm>
        </p:spPr>
        <p:txBody>
          <a:bodyPr>
            <a:noAutofit/>
          </a:bodyPr>
          <a:lstStyle>
            <a:lvl1pPr algn="l">
              <a:defRPr sz="35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5536" y="3219822"/>
            <a:ext cx="4392488" cy="324036"/>
          </a:xfrm>
        </p:spPr>
        <p:txBody>
          <a:bodyPr>
            <a:normAutofit/>
          </a:bodyPr>
          <a:lstStyle>
            <a:lvl1pPr marL="0" indent="0" algn="l">
              <a:buNone/>
              <a:defRPr sz="2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Name </a:t>
            </a:r>
            <a:r>
              <a:rPr lang="en-US"/>
              <a:t>of presenter</a:t>
            </a:r>
            <a:endParaRPr lang="en-US" dirty="0"/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155576" y="-342900"/>
            <a:ext cx="10763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395537" y="4268763"/>
            <a:ext cx="1295375" cy="679252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Logo of presenter</a:t>
            </a:r>
            <a:endParaRPr lang="en-GB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5724129" y="4245936"/>
            <a:ext cx="3168352" cy="70207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pic>
        <p:nvPicPr>
          <p:cNvPr id="24" name="Bild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27348"/>
          <a:stretch/>
        </p:blipFill>
        <p:spPr>
          <a:xfrm>
            <a:off x="0" y="0"/>
            <a:ext cx="9144000" cy="4176000"/>
          </a:xfrm>
          <a:prstGeom prst="rect">
            <a:avLst/>
          </a:prstGeom>
        </p:spPr>
      </p:pic>
      <p:pic>
        <p:nvPicPr>
          <p:cNvPr id="25" name="Bild 13" descr="EU_und_Text.jp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4320000"/>
            <a:ext cx="3456384" cy="649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8770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51435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50"/>
            <a:ext cx="7543800" cy="342900"/>
          </a:xfrm>
        </p:spPr>
        <p:txBody>
          <a:bodyPr>
            <a:noAutofit/>
          </a:bodyPr>
          <a:lstStyle>
            <a:lvl1pPr algn="l">
              <a:lnSpc>
                <a:spcPts val="3200"/>
              </a:lnSpc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9582"/>
            <a:ext cx="8229600" cy="367240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</p:txBody>
      </p:sp>
      <p:pic>
        <p:nvPicPr>
          <p:cNvPr id="7" name="Picture 6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70180"/>
            <a:ext cx="367958" cy="373990"/>
          </a:xfrm>
          <a:prstGeom prst="rect">
            <a:avLst/>
          </a:prstGeom>
        </p:spPr>
      </p:pic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r>
              <a:rPr lang="en-GB" dirty="0" err="1" smtClean="0"/>
              <a:t>D.Borodin</a:t>
            </a:r>
            <a:r>
              <a:rPr lang="en-GB" dirty="0" smtClean="0"/>
              <a:t> | 4</a:t>
            </a:r>
            <a:r>
              <a:rPr lang="en-GB" baseline="30000" dirty="0" smtClean="0"/>
              <a:t>th</a:t>
            </a:r>
            <a:r>
              <a:rPr lang="en-GB" dirty="0" smtClean="0"/>
              <a:t> IAEA TM om divertor concepts  | VIC, Vienna  | 09.11.2022 | Page </a:t>
            </a:r>
            <a:fld id="{6A6D9FA1-99C7-4910-8E32-B85D378B0060}" type="slidenum">
              <a:rPr lang="en-GB" smtClean="0"/>
              <a:pPr algn="r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3007469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EB1851A-CFBC-47C7-80F8-04FF84B1759D}" type="datetimeFigureOut">
              <a:rPr lang="en-GB" smtClean="0"/>
              <a:pPr/>
              <a:t>24/11/2022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6A6D9FA1-99C7-4910-8E32-B85D378B0060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6642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EB1851A-CFBC-47C7-80F8-04FF84B1759D}" type="datetimeFigureOut">
              <a:rPr lang="en-GB" smtClean="0"/>
              <a:pPr/>
              <a:t>24/11/2022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6A6D9FA1-99C7-4910-8E32-B85D378B0060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004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3A575D9-4B2C-9547-A865-6D57039CF7B9}"/>
              </a:ext>
            </a:extLst>
          </p:cNvPr>
          <p:cNvSpPr/>
          <p:nvPr/>
        </p:nvSpPr>
        <p:spPr>
          <a:xfrm>
            <a:off x="5220072" y="4299942"/>
            <a:ext cx="3890885" cy="6850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11F0D9A-94BA-EE48-9317-87017801B2B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8750" y="4295410"/>
            <a:ext cx="3627746" cy="744154"/>
          </a:xfrm>
          <a:prstGeom prst="rect">
            <a:avLst/>
          </a:prstGeom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212175" y="3195781"/>
            <a:ext cx="5116555" cy="9624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200" b="1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defRPr/>
            </a:pP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D. </a:t>
            </a: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Borodin</a:t>
            </a:r>
            <a:endParaRPr kumimoji="0" lang="en-US" sz="2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8" name="Picture 3">
            <a:extLst>
              <a:ext uri="{FF2B5EF4-FFF2-40B4-BE49-F238E27FC236}">
                <a16:creationId xmlns:a16="http://schemas.microsoft.com/office/drawing/2014/main" id="{943E25B2-CE0C-4A25-9974-13496D6233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04" y="4299942"/>
            <a:ext cx="2462891" cy="743653"/>
          </a:xfrm>
          <a:prstGeom prst="rect">
            <a:avLst/>
          </a:prstGeom>
        </p:spPr>
      </p:pic>
      <p:sp>
        <p:nvSpPr>
          <p:cNvPr id="9" name="Rechteck 8"/>
          <p:cNvSpPr/>
          <p:nvPr/>
        </p:nvSpPr>
        <p:spPr>
          <a:xfrm>
            <a:off x="179512" y="123478"/>
            <a:ext cx="43924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TSVV-5</a:t>
            </a:r>
            <a:r>
              <a:rPr kumimoji="0" lang="en-GB" b="1" i="1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Code Camp 2022 summaries</a:t>
            </a:r>
            <a:endParaRPr kumimoji="0" lang="en-GB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79512" y="1839476"/>
            <a:ext cx="8721395" cy="9721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500" b="1" kern="1200" baseline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>
              <a:defRPr/>
            </a:pPr>
            <a:r>
              <a:rPr lang="en-GB" dirty="0"/>
              <a:t>Topic C: interaction with ACH incl. parallelisation</a:t>
            </a:r>
            <a:endParaRPr kumimoji="0" lang="en-GB" sz="24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3861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107504" y="-50120"/>
            <a:ext cx="64087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EIRON toy model</a:t>
            </a:r>
            <a:endParaRPr lang="en-GB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179512" y="555526"/>
            <a:ext cx="8272603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n-GB" sz="1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EIRON is progressing on approaching to become good representative for the full EIRENE, however some aspects remain to be checked:</a:t>
            </a:r>
            <a:endParaRPr lang="en-GB" sz="13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è"/>
            </a:pPr>
            <a:r>
              <a:rPr lang="en-GB" sz="1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We still need to test impact of </a:t>
            </a:r>
            <a:r>
              <a:rPr lang="en-GB" sz="13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unstructured grid </a:t>
            </a:r>
            <a:r>
              <a:rPr lang="en-GB" sz="1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(cell search routines may become heavier)</a:t>
            </a:r>
          </a:p>
          <a:p>
            <a:pPr marL="742950" lvl="1" indent="-285750">
              <a:buFont typeface="Wingdings" panose="05000000000000000000" pitchFamily="2" charset="2"/>
              <a:buChar char="è"/>
            </a:pPr>
            <a:r>
              <a:rPr lang="en-GB" sz="1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The </a:t>
            </a:r>
            <a:r>
              <a:rPr lang="en-GB" sz="13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cache</a:t>
            </a:r>
            <a:r>
              <a:rPr lang="en-GB" sz="1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use efficiency may depend on the particular sizes of the arrays, tallies, organisation of the cells etc. – mostly we need to rely on compiler.</a:t>
            </a:r>
          </a:p>
          <a:p>
            <a:pPr marL="742950" lvl="1" indent="-285750">
              <a:buFont typeface="Wingdings" panose="05000000000000000000" pitchFamily="2" charset="2"/>
              <a:buChar char="è"/>
            </a:pPr>
            <a:r>
              <a:rPr lang="en-GB" sz="1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EIRON is meant to remain compact and simple, but thus it will always be different from EIRENE, still, we need to be clear about the main compromises made</a:t>
            </a:r>
          </a:p>
          <a:p>
            <a:pPr marL="742950" lvl="1" indent="-285750">
              <a:buFont typeface="Wingdings" panose="05000000000000000000" pitchFamily="2" charset="2"/>
              <a:buChar char="è"/>
            </a:pPr>
            <a:r>
              <a:rPr lang="en-GB" sz="1300" b="1" dirty="0" smtClean="0">
                <a:solidFill>
                  <a:srgbClr val="FF33CC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We just need further interaction on this addressing particular issues one-by-one</a:t>
            </a:r>
            <a:endParaRPr lang="en-GB" sz="1300" b="1" dirty="0" smtClean="0">
              <a:solidFill>
                <a:srgbClr val="FF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600"/>
              </a:spcBef>
              <a:buFontTx/>
              <a:buAutoNum type="arabicParenR"/>
            </a:pPr>
            <a:r>
              <a:rPr lang="en-GB" sz="1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consequent testing of the possibl</a:t>
            </a:r>
            <a:r>
              <a:rPr lang="en-GB" sz="1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 simulator/</a:t>
            </a:r>
            <a:r>
              <a:rPr lang="en-GB" sz="13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tallier</a:t>
            </a:r>
            <a:r>
              <a:rPr lang="en-GB" sz="1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constructions is demonstrated</a:t>
            </a:r>
            <a:endParaRPr lang="en-GB" sz="13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è"/>
            </a:pPr>
            <a:r>
              <a:rPr lang="en-GB" sz="1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Still, not all aspects are taken to the account e.g. </a:t>
            </a:r>
            <a:r>
              <a:rPr lang="en-GB" sz="1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just coordinate-based trajectory is considered, not the cell-index based.</a:t>
            </a:r>
          </a:p>
          <a:p>
            <a:pPr marL="742950" lvl="1" indent="-285750">
              <a:buFont typeface="Wingdings" panose="05000000000000000000" pitchFamily="2" charset="2"/>
              <a:buChar char="è"/>
            </a:pPr>
            <a:r>
              <a:rPr lang="en-GB" sz="1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need a clear writhen point</a:t>
            </a:r>
            <a:r>
              <a:rPr lang="en-GB" sz="1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-by-point testing </a:t>
            </a:r>
            <a:r>
              <a:rPr lang="en-GB" sz="1300" b="1" dirty="0" smtClean="0">
                <a:solidFill>
                  <a:srgbClr val="FF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strategy</a:t>
            </a:r>
            <a:r>
              <a:rPr lang="en-GB" sz="13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covering the whole range of possible solutions</a:t>
            </a:r>
            <a:endParaRPr lang="en-GB" sz="1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600"/>
              </a:spcBef>
              <a:buAutoNum type="arabicParenR"/>
            </a:pPr>
            <a:r>
              <a:rPr lang="en-GB" sz="1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EIRON can be used for investigating </a:t>
            </a:r>
            <a:r>
              <a:rPr lang="en-GB" sz="1300" b="1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1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ML-KDMC </a:t>
            </a:r>
            <a:r>
              <a:rPr lang="en-GB" sz="1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 good contact between KU Leven and ACH-VTT on that established</a:t>
            </a:r>
            <a:endParaRPr lang="en-GB" sz="13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è"/>
            </a:pPr>
            <a:r>
              <a:rPr lang="en-GB" sz="1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In general, the diffusive step differs from kinetic one by turned of CRM (reaction rate use) emulation. </a:t>
            </a:r>
          </a:p>
          <a:p>
            <a:pPr marL="742950" lvl="1" indent="-285750">
              <a:buFont typeface="Wingdings" panose="05000000000000000000" pitchFamily="2" charset="2"/>
              <a:buChar char="è"/>
            </a:pPr>
            <a:r>
              <a:rPr lang="en-GB" sz="1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However, in general case the “kinetic history” of a particle on its way through plasma with changing parameters may have some impact.</a:t>
            </a:r>
          </a:p>
          <a:p>
            <a:pPr marL="742950" lvl="1" indent="-285750">
              <a:buFont typeface="Wingdings" panose="05000000000000000000" pitchFamily="2" charset="2"/>
              <a:buChar char="è"/>
            </a:pPr>
            <a:r>
              <a:rPr lang="en-GB" sz="1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The ML-KDMC implementation in EIRON looks straightforward.</a:t>
            </a:r>
            <a:endParaRPr lang="en-GB" sz="1300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742950" lvl="1" indent="-285750">
              <a:buFont typeface="Wingdings" panose="05000000000000000000" pitchFamily="2" charset="2"/>
              <a:buChar char="è"/>
            </a:pPr>
            <a:endParaRPr lang="en-GB" sz="8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1"/>
            <a:r>
              <a:rPr lang="en-GB" sz="1400" dirty="0" smtClean="0">
                <a:solidFill>
                  <a:srgbClr val="FF33CC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Dedicated short circle VCs are needed. </a:t>
            </a:r>
            <a:r>
              <a:rPr lang="en-GB" sz="1400" b="1" dirty="0" smtClean="0">
                <a:solidFill>
                  <a:srgbClr val="FF33CC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A paper</a:t>
            </a:r>
            <a:r>
              <a:rPr lang="en-GB" sz="1400" dirty="0" smtClean="0">
                <a:solidFill>
                  <a:srgbClr val="FF33CC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(CPC?..) is desirable.</a:t>
            </a:r>
          </a:p>
        </p:txBody>
      </p:sp>
    </p:spTree>
    <p:extLst>
      <p:ext uri="{BB962C8B-B14F-4D97-AF65-F5344CB8AC3E}">
        <p14:creationId xmlns:p14="http://schemas.microsoft.com/office/powerpoint/2010/main" val="1956374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51470"/>
            <a:ext cx="7543800" cy="342900"/>
          </a:xfrm>
        </p:spPr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Accessing IMAS via Docker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79512" y="555526"/>
            <a:ext cx="9001000" cy="4248472"/>
          </a:xfrm>
        </p:spPr>
        <p:txBody>
          <a:bodyPr>
            <a:noAutofit/>
          </a:bodyPr>
          <a:lstStyle/>
          <a:p>
            <a:r>
              <a:rPr lang="en-GB" sz="1300" dirty="0"/>
              <a:t>Docker can be used </a:t>
            </a:r>
            <a:r>
              <a:rPr lang="en-GB" sz="1300" dirty="0" smtClean="0"/>
              <a:t>as alternative </a:t>
            </a:r>
            <a:r>
              <a:rPr lang="en-GB" sz="1300" dirty="0"/>
              <a:t>to </a:t>
            </a:r>
            <a:r>
              <a:rPr lang="en-GB" sz="1300" dirty="0" smtClean="0"/>
              <a:t>calculating at Gateway (ITER or JET clusters).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300" i="1" dirty="0">
                <a:solidFill>
                  <a:srgbClr val="0070C0"/>
                </a:solidFill>
              </a:rPr>
              <a:t>Wrapper solution can be run at this environment instead of Gateway</a:t>
            </a:r>
          </a:p>
          <a:p>
            <a:r>
              <a:rPr lang="en-GB" sz="1300" dirty="0" smtClean="0"/>
              <a:t>Upcoming </a:t>
            </a:r>
            <a:r>
              <a:rPr lang="en-GB" sz="1300" dirty="0"/>
              <a:t>HTTP access to IMAS will not substitute Docker </a:t>
            </a:r>
            <a:r>
              <a:rPr lang="en-GB" sz="1300" dirty="0" smtClean="0"/>
              <a:t>for </a:t>
            </a:r>
            <a:r>
              <a:rPr lang="en-GB" sz="1300" dirty="0"/>
              <a:t>productive </a:t>
            </a:r>
            <a:r>
              <a:rPr lang="en-GB" sz="1300" dirty="0" smtClean="0"/>
              <a:t>runs</a:t>
            </a:r>
          </a:p>
          <a:p>
            <a:r>
              <a:rPr lang="en-GB" sz="1300" dirty="0" smtClean="0"/>
              <a:t>Installation instructions provided </a:t>
            </a:r>
            <a:r>
              <a:rPr lang="en-GB" sz="1300" i="1" dirty="0" smtClean="0">
                <a:solidFill>
                  <a:srgbClr val="0070C0"/>
                </a:solidFill>
              </a:rPr>
              <a:t>– see presentation by </a:t>
            </a:r>
            <a:r>
              <a:rPr lang="en-GB" sz="1300" i="1" dirty="0" err="1" smtClean="0">
                <a:solidFill>
                  <a:srgbClr val="0070C0"/>
                </a:solidFill>
              </a:rPr>
              <a:t>D.Yadykin</a:t>
            </a:r>
            <a:endParaRPr lang="en-GB" sz="1300" i="1" dirty="0" smtClean="0">
              <a:solidFill>
                <a:srgbClr val="0070C0"/>
              </a:solidFill>
            </a:endParaRPr>
          </a:p>
          <a:p>
            <a:r>
              <a:rPr lang="en-GB" sz="1300" i="1" dirty="0" smtClean="0">
                <a:solidFill>
                  <a:srgbClr val="0070C0"/>
                </a:solidFill>
              </a:rPr>
              <a:t>Can be useful for CI</a:t>
            </a:r>
          </a:p>
          <a:p>
            <a:pPr marL="0" indent="0">
              <a:buNone/>
            </a:pPr>
            <a:endParaRPr lang="en-GB" sz="1300" dirty="0">
              <a:solidFill>
                <a:srgbClr val="0070C0"/>
              </a:solidFill>
            </a:endParaRPr>
          </a:p>
          <a:p>
            <a:r>
              <a:rPr lang="en-GB" sz="1300" u="sng" dirty="0"/>
              <a:t>Feedback from TSVV:</a:t>
            </a:r>
          </a:p>
          <a:p>
            <a:pPr lvl="1"/>
            <a:r>
              <a:rPr lang="en-GB" sz="1300" i="1" dirty="0">
                <a:solidFill>
                  <a:srgbClr val="0070C0"/>
                </a:solidFill>
              </a:rPr>
              <a:t>The </a:t>
            </a:r>
            <a:r>
              <a:rPr lang="en-GB" sz="1300" i="1" dirty="0" smtClean="0">
                <a:solidFill>
                  <a:srgbClr val="0070C0"/>
                </a:solidFill>
              </a:rPr>
              <a:t>installation instructions need refined (checked), </a:t>
            </a:r>
            <a:r>
              <a:rPr lang="en-GB" sz="1300" i="1" dirty="0">
                <a:solidFill>
                  <a:srgbClr val="0070C0"/>
                </a:solidFill>
              </a:rPr>
              <a:t>large commands should be </a:t>
            </a:r>
            <a:r>
              <a:rPr lang="en-GB" sz="1300" i="1" dirty="0" smtClean="0">
                <a:solidFill>
                  <a:srgbClr val="0070C0"/>
                </a:solidFill>
              </a:rPr>
              <a:t>aliases </a:t>
            </a:r>
            <a:r>
              <a:rPr lang="en-GB" sz="1300" i="1" dirty="0">
                <a:solidFill>
                  <a:srgbClr val="0070C0"/>
                </a:solidFill>
              </a:rPr>
              <a:t>or scripts.</a:t>
            </a:r>
          </a:p>
          <a:p>
            <a:pPr lvl="1"/>
            <a:r>
              <a:rPr lang="en-GB" sz="1300" i="1" dirty="0">
                <a:solidFill>
                  <a:srgbClr val="0070C0"/>
                </a:solidFill>
              </a:rPr>
              <a:t>We need to have it not just for Windows shell, but rather for </a:t>
            </a:r>
            <a:r>
              <a:rPr lang="en-GB" sz="1300" i="1" dirty="0" err="1">
                <a:solidFill>
                  <a:srgbClr val="0070C0"/>
                </a:solidFill>
              </a:rPr>
              <a:t>MinGW</a:t>
            </a:r>
            <a:r>
              <a:rPr lang="en-GB" sz="1300" i="1" dirty="0">
                <a:solidFill>
                  <a:srgbClr val="0070C0"/>
                </a:solidFill>
              </a:rPr>
              <a:t>/WSL/WSL2 </a:t>
            </a:r>
            <a:r>
              <a:rPr lang="en-GB" sz="1300" i="1" dirty="0" smtClean="0">
                <a:solidFill>
                  <a:srgbClr val="0070C0"/>
                </a:solidFill>
              </a:rPr>
              <a:t>environments.</a:t>
            </a:r>
            <a:r>
              <a:rPr lang="en-GB" sz="1300" i="1" dirty="0">
                <a:solidFill>
                  <a:srgbClr val="0070C0"/>
                </a:solidFill>
              </a:rPr>
              <a:t> </a:t>
            </a:r>
          </a:p>
          <a:p>
            <a:pPr lvl="1"/>
            <a:r>
              <a:rPr lang="en-GB" sz="1300" i="1" dirty="0">
                <a:solidFill>
                  <a:srgbClr val="0070C0"/>
                </a:solidFill>
              </a:rPr>
              <a:t>We need clear instructions for basic cases with </a:t>
            </a:r>
            <a:r>
              <a:rPr lang="en-GB" sz="1300" i="1" dirty="0" smtClean="0">
                <a:solidFill>
                  <a:srgbClr val="0070C0"/>
                </a:solidFill>
              </a:rPr>
              <a:t>examples (for Docker case!)</a:t>
            </a:r>
            <a:endParaRPr lang="en-GB" sz="1300" i="1" dirty="0">
              <a:solidFill>
                <a:srgbClr val="0070C0"/>
              </a:solidFill>
            </a:endParaRPr>
          </a:p>
          <a:p>
            <a:pPr lvl="2"/>
            <a:r>
              <a:rPr lang="en-GB" sz="1300" i="1" dirty="0">
                <a:solidFill>
                  <a:srgbClr val="0070C0"/>
                </a:solidFill>
              </a:rPr>
              <a:t>How to download a signal XX for JET pulse XXX</a:t>
            </a:r>
          </a:p>
          <a:p>
            <a:pPr lvl="2"/>
            <a:r>
              <a:rPr lang="en-GB" sz="1300" i="1" dirty="0">
                <a:solidFill>
                  <a:srgbClr val="0070C0"/>
                </a:solidFill>
              </a:rPr>
              <a:t>How to fetch the run XX?</a:t>
            </a:r>
          </a:p>
          <a:p>
            <a:pPr lvl="2"/>
            <a:r>
              <a:rPr lang="en-GB" sz="1300" i="1" dirty="0">
                <a:solidFill>
                  <a:srgbClr val="0070C0"/>
                </a:solidFill>
              </a:rPr>
              <a:t>How to upload the run</a:t>
            </a:r>
            <a:r>
              <a:rPr lang="en-GB" sz="1300" i="1" dirty="0" smtClean="0">
                <a:solidFill>
                  <a:srgbClr val="0070C0"/>
                </a:solidFill>
              </a:rPr>
              <a:t>?..</a:t>
            </a:r>
          </a:p>
          <a:p>
            <a:pPr marL="914400" lvl="2" indent="0">
              <a:buNone/>
            </a:pPr>
            <a:r>
              <a:rPr lang="en-GB" sz="1300" i="1" dirty="0" smtClean="0">
                <a:solidFill>
                  <a:srgbClr val="FF33CC"/>
                </a:solidFill>
                <a:sym typeface="Wingdings" panose="05000000000000000000" pitchFamily="2" charset="2"/>
              </a:rPr>
              <a:t> For that mostly just go to imas.iter.org.</a:t>
            </a:r>
            <a:endParaRPr lang="en-GB" sz="1300" i="1" dirty="0">
              <a:solidFill>
                <a:srgbClr val="0070C0"/>
              </a:solidFill>
            </a:endParaRPr>
          </a:p>
          <a:p>
            <a:pPr lvl="1"/>
            <a:r>
              <a:rPr lang="en-GB" sz="1300" i="1" dirty="0" smtClean="0">
                <a:solidFill>
                  <a:srgbClr val="0070C0"/>
                </a:solidFill>
              </a:rPr>
              <a:t>Investigate, </a:t>
            </a:r>
            <a:r>
              <a:rPr lang="en-GB" sz="1300" i="1" dirty="0">
                <a:solidFill>
                  <a:srgbClr val="0070C0"/>
                </a:solidFill>
              </a:rPr>
              <a:t>how much of WSL/upstream </a:t>
            </a:r>
            <a:r>
              <a:rPr lang="en-GB" sz="1300" i="1" dirty="0" smtClean="0">
                <a:solidFill>
                  <a:srgbClr val="0070C0"/>
                </a:solidFill>
              </a:rPr>
              <a:t>Linux </a:t>
            </a:r>
            <a:r>
              <a:rPr lang="en-GB" sz="1300" i="1" dirty="0">
                <a:solidFill>
                  <a:srgbClr val="0070C0"/>
                </a:solidFill>
              </a:rPr>
              <a:t>one can accessed from insider </a:t>
            </a:r>
            <a:r>
              <a:rPr lang="en-GB" sz="1300" i="1" dirty="0" smtClean="0">
                <a:solidFill>
                  <a:srgbClr val="0070C0"/>
                </a:solidFill>
              </a:rPr>
              <a:t>Docker sandbox. How </a:t>
            </a:r>
            <a:r>
              <a:rPr lang="en-GB" sz="1300" i="1" dirty="0">
                <a:solidFill>
                  <a:srgbClr val="0070C0"/>
                </a:solidFill>
              </a:rPr>
              <a:t>to mount local resources from Docker container? </a:t>
            </a:r>
            <a:r>
              <a:rPr lang="en-GB" sz="1300" i="1" dirty="0" smtClean="0">
                <a:solidFill>
                  <a:srgbClr val="0070C0"/>
                </a:solidFill>
              </a:rPr>
              <a:t>Can standard </a:t>
            </a:r>
            <a:r>
              <a:rPr lang="en-GB" sz="1300" i="1" dirty="0">
                <a:solidFill>
                  <a:srgbClr val="0070C0"/>
                </a:solidFill>
              </a:rPr>
              <a:t>setup </a:t>
            </a:r>
            <a:r>
              <a:rPr lang="en-GB" sz="1300" i="1" dirty="0" smtClean="0">
                <a:solidFill>
                  <a:srgbClr val="0070C0"/>
                </a:solidFill>
              </a:rPr>
              <a:t>scripts be provided by ACH?</a:t>
            </a:r>
            <a:endParaRPr lang="en-GB" sz="1300" i="1" dirty="0">
              <a:solidFill>
                <a:srgbClr val="0070C0"/>
              </a:solidFill>
            </a:endParaRPr>
          </a:p>
          <a:p>
            <a:pPr>
              <a:spcBef>
                <a:spcPts val="600"/>
              </a:spcBef>
            </a:pPr>
            <a:r>
              <a:rPr lang="en-GB" sz="1300" u="sng" dirty="0" smtClean="0"/>
              <a:t>Feedback </a:t>
            </a:r>
            <a:r>
              <a:rPr lang="en-GB" sz="1300" u="sng" dirty="0"/>
              <a:t>from ACH:</a:t>
            </a:r>
          </a:p>
          <a:p>
            <a:pPr lvl="1"/>
            <a:r>
              <a:rPr lang="en-GB" sz="1300" i="1" dirty="0">
                <a:solidFill>
                  <a:srgbClr val="0070C0"/>
                </a:solidFill>
              </a:rPr>
              <a:t>What should be </a:t>
            </a:r>
            <a:r>
              <a:rPr lang="en-GB" sz="1300" i="1" dirty="0" smtClean="0">
                <a:solidFill>
                  <a:srgbClr val="0070C0"/>
                </a:solidFill>
              </a:rPr>
              <a:t>included </a:t>
            </a:r>
            <a:r>
              <a:rPr lang="en-GB" sz="1300" i="1" dirty="0">
                <a:solidFill>
                  <a:srgbClr val="0070C0"/>
                </a:solidFill>
              </a:rPr>
              <a:t>into the </a:t>
            </a:r>
            <a:r>
              <a:rPr lang="en-GB" sz="1300" i="1" dirty="0" smtClean="0">
                <a:solidFill>
                  <a:srgbClr val="0070C0"/>
                </a:solidFill>
              </a:rPr>
              <a:t>Docker </a:t>
            </a:r>
            <a:r>
              <a:rPr lang="en-GB" sz="1300" i="1" dirty="0">
                <a:solidFill>
                  <a:srgbClr val="0070C0"/>
                </a:solidFill>
              </a:rPr>
              <a:t>container</a:t>
            </a:r>
            <a:r>
              <a:rPr lang="en-GB" sz="1300" i="1" dirty="0" smtClean="0">
                <a:solidFill>
                  <a:srgbClr val="0070C0"/>
                </a:solidFill>
              </a:rPr>
              <a:t>?... (some thing are uneasy due to </a:t>
            </a:r>
            <a:r>
              <a:rPr lang="en-GB" sz="1300" i="1" dirty="0" err="1" smtClean="0">
                <a:solidFill>
                  <a:srgbClr val="0070C0"/>
                </a:solidFill>
              </a:rPr>
              <a:t>lincencing</a:t>
            </a:r>
            <a:r>
              <a:rPr lang="en-GB" sz="1300" i="1" dirty="0" smtClean="0">
                <a:solidFill>
                  <a:srgbClr val="0070C0"/>
                </a:solidFill>
              </a:rPr>
              <a:t>)</a:t>
            </a:r>
            <a:endParaRPr lang="en-GB" sz="1300" i="1" dirty="0">
              <a:solidFill>
                <a:srgbClr val="0070C0"/>
              </a:solidFill>
            </a:endParaRPr>
          </a:p>
          <a:p>
            <a:endParaRPr lang="en-GB" sz="1300" dirty="0"/>
          </a:p>
        </p:txBody>
      </p:sp>
    </p:spTree>
    <p:extLst>
      <p:ext uri="{BB962C8B-B14F-4D97-AF65-F5344CB8AC3E}">
        <p14:creationId xmlns:p14="http://schemas.microsoft.com/office/powerpoint/2010/main" val="919087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51470"/>
            <a:ext cx="7543800" cy="342900"/>
          </a:xfrm>
        </p:spPr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IMASification in general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1520" y="555526"/>
            <a:ext cx="8229600" cy="4248472"/>
          </a:xfrm>
        </p:spPr>
        <p:txBody>
          <a:bodyPr>
            <a:noAutofit/>
          </a:bodyPr>
          <a:lstStyle/>
          <a:p>
            <a:r>
              <a:rPr lang="en-GB" sz="1400" b="1" dirty="0"/>
              <a:t>New IMAS tools </a:t>
            </a:r>
            <a:r>
              <a:rPr lang="en-GB" sz="1400" b="1" dirty="0" smtClean="0"/>
              <a:t>available (developed and promoted by ITER)</a:t>
            </a:r>
            <a:endParaRPr lang="en-GB" sz="1400" b="1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400" i="1" dirty="0" err="1">
                <a:solidFill>
                  <a:schemeClr val="tx2"/>
                </a:solidFill>
              </a:rPr>
              <a:t>IMASViz</a:t>
            </a:r>
            <a:r>
              <a:rPr lang="en-GB" sz="1400" i="1" dirty="0">
                <a:solidFill>
                  <a:schemeClr val="tx2"/>
                </a:solidFill>
              </a:rPr>
              <a:t> (-&gt; "</a:t>
            </a:r>
            <a:r>
              <a:rPr lang="en-GB" sz="1400" i="1" dirty="0" err="1">
                <a:solidFill>
                  <a:schemeClr val="tx2"/>
                </a:solidFill>
              </a:rPr>
              <a:t>viz</a:t>
            </a:r>
            <a:r>
              <a:rPr lang="en-GB" sz="1400" i="1" dirty="0">
                <a:solidFill>
                  <a:schemeClr val="tx2"/>
                </a:solidFill>
              </a:rPr>
              <a:t>" to launch) - getting the profiles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400" i="1" dirty="0" err="1" smtClean="0">
                <a:solidFill>
                  <a:schemeClr val="tx2"/>
                </a:solidFill>
              </a:rPr>
              <a:t>md_summary</a:t>
            </a:r>
            <a:r>
              <a:rPr lang="ru-RU" sz="1400" i="1" dirty="0">
                <a:solidFill>
                  <a:schemeClr val="tx2"/>
                </a:solidFill>
              </a:rPr>
              <a:t> </a:t>
            </a:r>
            <a:r>
              <a:rPr lang="ru-RU" sz="1400" i="1" dirty="0" smtClean="0">
                <a:solidFill>
                  <a:schemeClr val="tx2"/>
                </a:solidFill>
              </a:rPr>
              <a:t>– </a:t>
            </a:r>
            <a:r>
              <a:rPr lang="en-GB" sz="1400" i="1" dirty="0" smtClean="0">
                <a:solidFill>
                  <a:schemeClr val="tx2"/>
                </a:solidFill>
              </a:rPr>
              <a:t>machine description (wall configuration, diagnostic geometry, etc.)</a:t>
            </a:r>
            <a:endParaRPr lang="en-GB" sz="1400" i="1" dirty="0">
              <a:solidFill>
                <a:srgbClr val="C00000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400" i="1" dirty="0" err="1">
                <a:solidFill>
                  <a:schemeClr val="tx2"/>
                </a:solidFill>
              </a:rPr>
              <a:t>ParaView</a:t>
            </a:r>
            <a:r>
              <a:rPr lang="en-GB" sz="1400" i="1" dirty="0">
                <a:solidFill>
                  <a:schemeClr val="tx2"/>
                </a:solidFill>
              </a:rPr>
              <a:t> -&gt; VTKGGD - full </a:t>
            </a:r>
            <a:r>
              <a:rPr lang="en-GB" sz="1400" i="1" dirty="0" smtClean="0">
                <a:solidFill>
                  <a:schemeClr val="tx2"/>
                </a:solidFill>
              </a:rPr>
              <a:t>(e.g. 2D) plasma </a:t>
            </a:r>
            <a:r>
              <a:rPr lang="en-GB" sz="1400" i="1" dirty="0">
                <a:solidFill>
                  <a:schemeClr val="tx2"/>
                </a:solidFill>
              </a:rPr>
              <a:t>solutions independent on the  </a:t>
            </a:r>
            <a:r>
              <a:rPr lang="en-GB" sz="1400" i="1" dirty="0" smtClean="0">
                <a:solidFill>
                  <a:schemeClr val="tx2"/>
                </a:solidFill>
              </a:rPr>
              <a:t>particular </a:t>
            </a:r>
            <a:r>
              <a:rPr lang="en-GB" sz="1400" i="1" dirty="0">
                <a:solidFill>
                  <a:schemeClr val="tx2"/>
                </a:solidFill>
              </a:rPr>
              <a:t>codes. One can load 2 BGs </a:t>
            </a:r>
            <a:r>
              <a:rPr lang="en-GB" sz="1400" i="1" dirty="0" smtClean="0">
                <a:solidFill>
                  <a:schemeClr val="tx2"/>
                </a:solidFill>
              </a:rPr>
              <a:t>simultaneously, </a:t>
            </a:r>
            <a:r>
              <a:rPr lang="en-GB" sz="1400" i="1" dirty="0">
                <a:solidFill>
                  <a:schemeClr val="tx2"/>
                </a:solidFill>
              </a:rPr>
              <a:t>operations are to expect.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400" i="1" dirty="0" err="1">
                <a:solidFill>
                  <a:schemeClr val="tx2"/>
                </a:solidFill>
              </a:rPr>
              <a:t>DivGeo</a:t>
            </a:r>
            <a:r>
              <a:rPr lang="en-GB" sz="1400" i="1" dirty="0">
                <a:solidFill>
                  <a:schemeClr val="tx2"/>
                </a:solidFill>
              </a:rPr>
              <a:t> (manipulating the surfaces) + “dg2ids”, “</a:t>
            </a:r>
            <a:r>
              <a:rPr lang="en-GB" sz="1400" i="1" dirty="0" err="1">
                <a:solidFill>
                  <a:schemeClr val="tx2"/>
                </a:solidFill>
              </a:rPr>
              <a:t>uinp</a:t>
            </a:r>
            <a:r>
              <a:rPr lang="en-GB" sz="1400" i="1" dirty="0">
                <a:solidFill>
                  <a:schemeClr val="tx2"/>
                </a:solidFill>
              </a:rPr>
              <a:t>” tools. One can create the run with amendments from the existing</a:t>
            </a:r>
            <a:r>
              <a:rPr lang="en-GB" sz="1400" i="1" dirty="0" smtClean="0">
                <a:solidFill>
                  <a:schemeClr val="tx2"/>
                </a:solidFill>
              </a:rPr>
              <a:t>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400" i="1" dirty="0" smtClean="0">
                <a:solidFill>
                  <a:schemeClr val="tx2"/>
                </a:solidFill>
              </a:rPr>
              <a:t>https</a:t>
            </a:r>
            <a:r>
              <a:rPr lang="en-GB" sz="1400" i="1" dirty="0">
                <a:solidFill>
                  <a:schemeClr val="tx2"/>
                </a:solidFill>
              </a:rPr>
              <a:t>://</a:t>
            </a:r>
            <a:r>
              <a:rPr lang="en-GB" sz="1400" i="1" dirty="0" smtClean="0">
                <a:solidFill>
                  <a:schemeClr val="tx2"/>
                </a:solidFill>
              </a:rPr>
              <a:t>confluence.iter.org/display/IMP/Scenarios+for+Diagnostic+Development</a:t>
            </a:r>
            <a:r>
              <a:rPr lang="en-GB" sz="1400" dirty="0"/>
              <a:t/>
            </a:r>
            <a:br>
              <a:rPr lang="en-GB" sz="1400" dirty="0"/>
            </a:br>
            <a:r>
              <a:rPr lang="en-GB" sz="1400" dirty="0"/>
              <a:t> </a:t>
            </a:r>
          </a:p>
          <a:p>
            <a:r>
              <a:rPr lang="en-GB" sz="1400" b="1" dirty="0" err="1"/>
              <a:t>SimDB</a:t>
            </a:r>
            <a:r>
              <a:rPr lang="en-GB" sz="1400" b="1" dirty="0"/>
              <a:t> will include all the files. Still, EIRENE </a:t>
            </a:r>
            <a:r>
              <a:rPr lang="en-GB" sz="1400" b="1" dirty="0" err="1"/>
              <a:t>iRods</a:t>
            </a:r>
            <a:r>
              <a:rPr lang="en-GB" sz="1400" b="1" dirty="0"/>
              <a:t> (EUDAT) based system is needed: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400" i="1" dirty="0" smtClean="0">
                <a:solidFill>
                  <a:schemeClr val="tx2"/>
                </a:solidFill>
              </a:rPr>
              <a:t>ITER </a:t>
            </a:r>
            <a:r>
              <a:rPr lang="en-GB" sz="1400" i="1" dirty="0">
                <a:solidFill>
                  <a:schemeClr val="tx2"/>
                </a:solidFill>
              </a:rPr>
              <a:t>will not </a:t>
            </a:r>
            <a:r>
              <a:rPr lang="en-GB" sz="1400" i="1" dirty="0" smtClean="0">
                <a:solidFill>
                  <a:schemeClr val="tx2"/>
                </a:solidFill>
              </a:rPr>
              <a:t>accommodate </a:t>
            </a:r>
            <a:r>
              <a:rPr lang="en-GB" sz="1400" i="1" dirty="0">
                <a:solidFill>
                  <a:schemeClr val="tx2"/>
                </a:solidFill>
              </a:rPr>
              <a:t>all the runs, but just the </a:t>
            </a:r>
            <a:r>
              <a:rPr lang="en-GB" sz="1400" i="1" dirty="0" smtClean="0">
                <a:solidFill>
                  <a:schemeClr val="tx2"/>
                </a:solidFill>
              </a:rPr>
              <a:t>selected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400" i="1" dirty="0" smtClean="0">
                <a:solidFill>
                  <a:schemeClr val="tx2"/>
                </a:solidFill>
              </a:rPr>
              <a:t>We </a:t>
            </a:r>
            <a:r>
              <a:rPr lang="en-GB" sz="1400" i="1" dirty="0">
                <a:solidFill>
                  <a:schemeClr val="tx2"/>
                </a:solidFill>
              </a:rPr>
              <a:t>should not loose flexibility from technical </a:t>
            </a:r>
            <a:r>
              <a:rPr lang="en-GB" sz="1400" i="1" dirty="0" smtClean="0">
                <a:solidFill>
                  <a:schemeClr val="tx2"/>
                </a:solidFill>
              </a:rPr>
              <a:t>side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400" i="1" dirty="0" smtClean="0">
                <a:solidFill>
                  <a:schemeClr val="tx2"/>
                </a:solidFill>
              </a:rPr>
              <a:t>We </a:t>
            </a:r>
            <a:r>
              <a:rPr lang="en-GB" sz="1400" i="1" dirty="0">
                <a:solidFill>
                  <a:schemeClr val="tx2"/>
                </a:solidFill>
              </a:rPr>
              <a:t>not necessarily wish to publish for all ITER community all of our runs.</a:t>
            </a:r>
          </a:p>
          <a:p>
            <a:endParaRPr lang="en-GB" sz="1400" dirty="0"/>
          </a:p>
          <a:p>
            <a:r>
              <a:rPr lang="en-GB" sz="1400" b="1" dirty="0"/>
              <a:t>Additional points: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400" i="1" dirty="0">
                <a:solidFill>
                  <a:schemeClr val="tx2"/>
                </a:solidFill>
              </a:rPr>
              <a:t>HDF5 formatted data is </a:t>
            </a:r>
            <a:r>
              <a:rPr lang="en-GB" sz="1400" i="1" dirty="0" smtClean="0">
                <a:solidFill>
                  <a:schemeClr val="tx2"/>
                </a:solidFill>
              </a:rPr>
              <a:t>preferable </a:t>
            </a:r>
            <a:r>
              <a:rPr lang="en-GB" sz="1400" i="1" dirty="0">
                <a:solidFill>
                  <a:schemeClr val="tx2"/>
                </a:solidFill>
              </a:rPr>
              <a:t>over the </a:t>
            </a:r>
            <a:r>
              <a:rPr lang="en-GB" sz="1400" i="1" dirty="0" err="1">
                <a:solidFill>
                  <a:schemeClr val="tx2"/>
                </a:solidFill>
              </a:rPr>
              <a:t>MDSPlus</a:t>
            </a:r>
            <a:endParaRPr lang="en-GB" sz="1400" i="1" dirty="0">
              <a:solidFill>
                <a:schemeClr val="tx2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400" i="1" dirty="0">
                <a:solidFill>
                  <a:schemeClr val="tx2"/>
                </a:solidFill>
              </a:rPr>
              <a:t>EIRENE should </a:t>
            </a:r>
            <a:r>
              <a:rPr lang="en-GB" sz="1400" i="1" dirty="0" smtClean="0">
                <a:solidFill>
                  <a:schemeClr val="tx2"/>
                </a:solidFill>
              </a:rPr>
              <a:t>be capable of creatin</a:t>
            </a:r>
            <a:r>
              <a:rPr lang="en-GB" sz="1400" i="1" dirty="0">
                <a:solidFill>
                  <a:schemeClr val="tx2"/>
                </a:solidFill>
              </a:rPr>
              <a:t>g</a:t>
            </a:r>
            <a:r>
              <a:rPr lang="en-GB" sz="1400" i="1" dirty="0" smtClean="0">
                <a:solidFill>
                  <a:schemeClr val="tx2"/>
                </a:solidFill>
              </a:rPr>
              <a:t> </a:t>
            </a:r>
            <a:r>
              <a:rPr lang="en-GB" sz="1400" i="1" dirty="0">
                <a:solidFill>
                  <a:schemeClr val="tx2"/>
                </a:solidFill>
              </a:rPr>
              <a:t>the run from the </a:t>
            </a:r>
            <a:r>
              <a:rPr lang="en-GB" sz="1400" i="1" dirty="0" smtClean="0">
                <a:solidFill>
                  <a:schemeClr val="tx2"/>
                </a:solidFill>
              </a:rPr>
              <a:t>IDS</a:t>
            </a:r>
            <a:endParaRPr lang="en-GB" sz="1400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0371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51470"/>
            <a:ext cx="7543800" cy="342900"/>
          </a:xfrm>
        </p:spPr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GGD structures for EIRENE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1520" y="555526"/>
            <a:ext cx="8229600" cy="42484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600" dirty="0" smtClean="0">
                <a:solidFill>
                  <a:srgbClr val="00B0F0"/>
                </a:solidFill>
                <a:sym typeface="Wingdings" panose="05000000000000000000" pitchFamily="2" charset="2"/>
              </a:rPr>
              <a:t> </a:t>
            </a:r>
            <a:r>
              <a:rPr lang="en-GB" sz="1600" dirty="0">
                <a:solidFill>
                  <a:srgbClr val="00B0F0"/>
                </a:solidFill>
                <a:sym typeface="Wingdings" panose="05000000000000000000" pitchFamily="2" charset="2"/>
              </a:rPr>
              <a:t>s</a:t>
            </a:r>
            <a:r>
              <a:rPr lang="en-GB" sz="1600" dirty="0" smtClean="0">
                <a:solidFill>
                  <a:srgbClr val="00B0F0"/>
                </a:solidFill>
              </a:rPr>
              <a:t>ee </a:t>
            </a:r>
            <a:r>
              <a:rPr lang="en-GB" sz="1600" dirty="0">
                <a:solidFill>
                  <a:srgbClr val="00B0F0"/>
                </a:solidFill>
              </a:rPr>
              <a:t>presentation of </a:t>
            </a:r>
            <a:r>
              <a:rPr lang="en-GB" sz="1600" dirty="0" err="1">
                <a:solidFill>
                  <a:srgbClr val="00B0F0"/>
                </a:solidFill>
              </a:rPr>
              <a:t>Y.Yakovenko</a:t>
            </a:r>
            <a:r>
              <a:rPr lang="en-GB" sz="1600" dirty="0">
                <a:solidFill>
                  <a:srgbClr val="00B0F0"/>
                </a:solidFill>
              </a:rPr>
              <a:t> (with comments)</a:t>
            </a:r>
            <a:endParaRPr lang="en-GB" sz="1600" i="1" dirty="0">
              <a:solidFill>
                <a:srgbClr val="00B0F0"/>
              </a:solidFill>
            </a:endParaRPr>
          </a:p>
          <a:p>
            <a:pPr marL="0" indent="0">
              <a:buNone/>
            </a:pPr>
            <a:endParaRPr lang="en-GB" sz="1500" b="1" dirty="0" smtClean="0"/>
          </a:p>
          <a:p>
            <a:pPr marL="0" indent="0">
              <a:buNone/>
            </a:pPr>
            <a:r>
              <a:rPr lang="en-GB" sz="1500" b="1" dirty="0" smtClean="0"/>
              <a:t>In addition:</a:t>
            </a:r>
          </a:p>
          <a:p>
            <a:r>
              <a:rPr lang="en-GB" sz="1500" dirty="0" smtClean="0"/>
              <a:t>The GDD can be used as a starting point for developing of the abstract geometry type.</a:t>
            </a:r>
          </a:p>
          <a:p>
            <a:r>
              <a:rPr lang="en-GB" sz="1500" dirty="0" smtClean="0"/>
              <a:t>The developed </a:t>
            </a:r>
            <a:r>
              <a:rPr lang="en-GB" sz="1500" dirty="0"/>
              <a:t>F</a:t>
            </a:r>
            <a:r>
              <a:rPr lang="en-GB" sz="1500" dirty="0" smtClean="0"/>
              <a:t>ortran code (conversion routines) should be checked into FZJ repository (</a:t>
            </a:r>
            <a:r>
              <a:rPr lang="en-GB" sz="1500" dirty="0" err="1" smtClean="0"/>
              <a:t>JuGit</a:t>
            </a:r>
            <a:r>
              <a:rPr lang="en-GB" sz="1500" dirty="0" smtClean="0"/>
              <a:t>), the main EIRENE repo. We need documentation and test cases. </a:t>
            </a:r>
          </a:p>
          <a:p>
            <a:r>
              <a:rPr lang="en-GB" sz="1500" dirty="0" smtClean="0"/>
              <a:t>In the end we need the wrapper for downloading of all the IMAS data (e.g. AMNS) needed for an EIRENE (CFD-EIRENE) run.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400" i="1" dirty="0" smtClean="0">
                <a:solidFill>
                  <a:schemeClr val="tx2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There </a:t>
            </a:r>
            <a:r>
              <a:rPr lang="en-GB" sz="1400" i="1" dirty="0">
                <a:solidFill>
                  <a:schemeClr val="tx2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is an </a:t>
            </a:r>
            <a:r>
              <a:rPr lang="en-GB" sz="1400" i="1" dirty="0" smtClean="0">
                <a:solidFill>
                  <a:schemeClr val="tx2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SOLEDGE3X-EIRENE example of standalone EIRENE run storing the (partially) output data in IMAS </a:t>
            </a:r>
            <a:r>
              <a:rPr lang="en-GB" sz="1400" dirty="0" smtClean="0">
                <a:solidFill>
                  <a:srgbClr val="C00000"/>
                </a:solidFill>
                <a:sym typeface="Wingdings" panose="05000000000000000000" pitchFamily="2" charset="2"/>
              </a:rPr>
              <a:t>(</a:t>
            </a:r>
            <a:r>
              <a:rPr lang="en-GB" sz="1400" dirty="0" err="1" smtClean="0">
                <a:solidFill>
                  <a:srgbClr val="C00000"/>
                </a:solidFill>
                <a:sym typeface="Wingdings" panose="05000000000000000000" pitchFamily="2" charset="2"/>
              </a:rPr>
              <a:t>N.Rivals</a:t>
            </a:r>
            <a:r>
              <a:rPr lang="en-GB" sz="1400" dirty="0" smtClean="0">
                <a:solidFill>
                  <a:srgbClr val="C00000"/>
                </a:solidFill>
                <a:sym typeface="Wingdings" panose="05000000000000000000" pitchFamily="2" charset="2"/>
              </a:rPr>
              <a:t>, more data should be linked here…)</a:t>
            </a:r>
            <a:endParaRPr lang="en-GB" sz="1400" dirty="0" smtClean="0">
              <a:solidFill>
                <a:srgbClr val="C00000"/>
              </a:solidFill>
            </a:endParaRPr>
          </a:p>
          <a:p>
            <a:r>
              <a:rPr lang="en-GB" sz="1500" dirty="0" smtClean="0"/>
              <a:t>We need to consider having top level parameter file for CFD-EIRENE combinations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400" i="1" dirty="0" err="1" smtClean="0">
                <a:solidFill>
                  <a:srgbClr val="0070C0"/>
                </a:solidFill>
              </a:rPr>
              <a:t>SimDB</a:t>
            </a:r>
            <a:r>
              <a:rPr lang="en-GB" sz="1400" i="1" dirty="0" smtClean="0">
                <a:solidFill>
                  <a:srgbClr val="0070C0"/>
                </a:solidFill>
              </a:rPr>
              <a:t> will contain related original input files</a:t>
            </a:r>
          </a:p>
          <a:p>
            <a:r>
              <a:rPr lang="en-GB" sz="1500" dirty="0" smtClean="0"/>
              <a:t>We need versioned flexible input file (so, we should start using power of JSON)</a:t>
            </a:r>
          </a:p>
          <a:p>
            <a:r>
              <a:rPr lang="en-GB" sz="1500" dirty="0" smtClean="0"/>
              <a:t>All above mentioned (tested at Gateway) should be available in Docker environment.</a:t>
            </a:r>
            <a:endParaRPr lang="en-GB" sz="1500" dirty="0"/>
          </a:p>
        </p:txBody>
      </p:sp>
    </p:spTree>
    <p:extLst>
      <p:ext uri="{BB962C8B-B14F-4D97-AF65-F5344CB8AC3E}">
        <p14:creationId xmlns:p14="http://schemas.microsoft.com/office/powerpoint/2010/main" val="1403855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035" y="123478"/>
            <a:ext cx="7543800" cy="342900"/>
          </a:xfrm>
        </p:spPr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Parallelization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1520" y="555526"/>
            <a:ext cx="8229600" cy="4248472"/>
          </a:xfrm>
        </p:spPr>
        <p:txBody>
          <a:bodyPr>
            <a:normAutofit/>
          </a:bodyPr>
          <a:lstStyle/>
          <a:p>
            <a:r>
              <a:rPr lang="en-GB" sz="1600" dirty="0" smtClean="0"/>
              <a:t>Emil Loevbak and Huw Leggate will support this from ACH-MPG</a:t>
            </a:r>
          </a:p>
          <a:p>
            <a:endParaRPr lang="en-GB" sz="1600" dirty="0" smtClean="0"/>
          </a:p>
          <a:p>
            <a:r>
              <a:rPr lang="en-GB" sz="1600" dirty="0" smtClean="0"/>
              <a:t>One should make parallel the A&amp;M data preparation for each cell including </a:t>
            </a:r>
            <a:r>
              <a:rPr lang="en-GB" sz="1600" dirty="0" err="1" smtClean="0"/>
              <a:t>ColRad</a:t>
            </a:r>
            <a:r>
              <a:rPr lang="en-GB" sz="1600" dirty="0"/>
              <a:t> </a:t>
            </a:r>
            <a:r>
              <a:rPr lang="en-GB" sz="1600" dirty="0" smtClean="0"/>
              <a:t>– 2</a:t>
            </a:r>
            <a:r>
              <a:rPr lang="en-GB" sz="1600" baseline="30000" dirty="0" smtClean="0"/>
              <a:t>nd</a:t>
            </a:r>
            <a:r>
              <a:rPr lang="en-GB" sz="1600" dirty="0" smtClean="0"/>
              <a:t> parallel region in addition to the main loop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600" i="1" dirty="0" smtClean="0">
                <a:solidFill>
                  <a:srgbClr val="0070C0"/>
                </a:solidFill>
              </a:rPr>
              <a:t>Domain decomposition should be considered by doing that</a:t>
            </a:r>
          </a:p>
          <a:p>
            <a:endParaRPr lang="en-GB" sz="1600" dirty="0" smtClean="0"/>
          </a:p>
          <a:p>
            <a:r>
              <a:rPr lang="en-GB" sz="1600" dirty="0" smtClean="0"/>
              <a:t>The impact of IMASification on parallelisation is to be discussed</a:t>
            </a:r>
          </a:p>
          <a:p>
            <a:endParaRPr lang="en-GB" sz="1600" dirty="0" smtClean="0"/>
          </a:p>
          <a:p>
            <a:r>
              <a:rPr lang="en-GB" sz="1600" dirty="0" smtClean="0"/>
              <a:t>Next year we should come to the situation that all major steps in this are correlated with the EIRON work</a:t>
            </a:r>
          </a:p>
          <a:p>
            <a:endParaRPr lang="en-GB" sz="1600" dirty="0" smtClean="0"/>
          </a:p>
          <a:p>
            <a:r>
              <a:rPr lang="en-GB" sz="1600" dirty="0" smtClean="0"/>
              <a:t>Running the time-dependent version and parallelization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600" i="1" dirty="0" smtClean="0">
                <a:solidFill>
                  <a:srgbClr val="0070C0"/>
                </a:solidFill>
              </a:rPr>
              <a:t>Census array issue – barriers necessary for </a:t>
            </a:r>
            <a:r>
              <a:rPr lang="en-GB" sz="1600" i="1" dirty="0" err="1" smtClean="0">
                <a:solidFill>
                  <a:srgbClr val="0070C0"/>
                </a:solidFill>
              </a:rPr>
              <a:t>stratas</a:t>
            </a:r>
            <a:r>
              <a:rPr lang="en-GB" sz="1600" i="1" dirty="0" smtClean="0">
                <a:solidFill>
                  <a:srgbClr val="0070C0"/>
                </a:solidFill>
              </a:rPr>
              <a:t>?..</a:t>
            </a:r>
            <a:endParaRPr lang="en-GB" sz="1600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0272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23528" y="2355726"/>
            <a:ext cx="8229600" cy="9361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3600" b="1" dirty="0" smtClean="0"/>
              <a:t>Thanks for the attention!</a:t>
            </a:r>
            <a:endParaRPr lang="en-GB" sz="3600" dirty="0" smtClean="0"/>
          </a:p>
        </p:txBody>
      </p:sp>
    </p:spTree>
    <p:extLst>
      <p:ext uri="{BB962C8B-B14F-4D97-AF65-F5344CB8AC3E}">
        <p14:creationId xmlns:p14="http://schemas.microsoft.com/office/powerpoint/2010/main" val="2829250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UROfusion6x9_5_3_2019 [Read-Only]" id="{4FA7D1A4-291D-482A-B5DE-8C6DF9C8AE24}" vid="{D585476B-6F94-4416-A937-50A74B4E5693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EUROfusion6x9_5_3_2019</Template>
  <TotalTime>0</TotalTime>
  <Words>906</Words>
  <Application>Microsoft Office PowerPoint</Application>
  <PresentationFormat>Bildschirmpräsentation (16:9)</PresentationFormat>
  <Paragraphs>78</Paragraphs>
  <Slides>7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7</vt:i4>
      </vt:variant>
    </vt:vector>
  </HeadingPairs>
  <TitlesOfParts>
    <vt:vector size="12" baseType="lpstr">
      <vt:lpstr>Arial</vt:lpstr>
      <vt:lpstr>Calibri</vt:lpstr>
      <vt:lpstr>Wingdings</vt:lpstr>
      <vt:lpstr>Office Theme</vt:lpstr>
      <vt:lpstr>1_Office Theme</vt:lpstr>
      <vt:lpstr> </vt:lpstr>
      <vt:lpstr>PowerPoint-Präsentation</vt:lpstr>
      <vt:lpstr>Accessing IMAS via Docker</vt:lpstr>
      <vt:lpstr>IMASification in general</vt:lpstr>
      <vt:lpstr>GGD structures for EIRENE</vt:lpstr>
      <vt:lpstr>Parallelization</vt:lpstr>
      <vt:lpstr>PowerPoint-Präsentation</vt:lpstr>
    </vt:vector>
  </TitlesOfParts>
  <Company>Forschungszentrum Jülich GmbH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 studies in preparation of JET-ILW TT and DT operation: insight and extrapolation to ITER by the ERO2.0 modelling</dc:title>
  <dc:creator>Dmitry Borodin</dc:creator>
  <cp:lastModifiedBy>Borodin</cp:lastModifiedBy>
  <cp:revision>790</cp:revision>
  <cp:lastPrinted>2014-10-16T14:51:28Z</cp:lastPrinted>
  <dcterms:created xsi:type="dcterms:W3CDTF">2019-10-05T18:10:40Z</dcterms:created>
  <dcterms:modified xsi:type="dcterms:W3CDTF">2022-11-24T10:59:56Z</dcterms:modified>
</cp:coreProperties>
</file>