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71" r:id="rId4"/>
    <p:sldId id="273" r:id="rId5"/>
    <p:sldId id="272" r:id="rId6"/>
    <p:sldId id="279" r:id="rId7"/>
    <p:sldId id="280" r:id="rId8"/>
    <p:sldId id="281" r:id="rId9"/>
    <p:sldId id="274" r:id="rId10"/>
    <p:sldId id="275" r:id="rId11"/>
    <p:sldId id="277" r:id="rId12"/>
    <p:sldId id="278" r:id="rId13"/>
    <p:sldId id="282" r:id="rId14"/>
    <p:sldId id="283" r:id="rId15"/>
    <p:sldId id="284" r:id="rId16"/>
    <p:sldId id="285" r:id="rId17"/>
    <p:sldId id="266" r:id="rId18"/>
    <p:sldId id="263" r:id="rId1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 showGuides="1">
      <p:cViewPr varScale="1">
        <p:scale>
          <a:sx n="81" d="100"/>
          <a:sy n="81" d="100"/>
        </p:scale>
        <p:origin x="846" y="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22/11/2022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22/11/2022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22/11/2022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snc.pl/display/WFMS/EIRE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EIRENE </a:t>
            </a:r>
            <a:r>
              <a:rPr lang="en-US" dirty="0" err="1"/>
              <a:t>IMASification</a:t>
            </a:r>
            <a:r>
              <a:rPr lang="en-US" dirty="0"/>
              <a:t>: status and remaining issues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219822"/>
            <a:ext cx="6192688" cy="324036"/>
          </a:xfrm>
        </p:spPr>
        <p:txBody>
          <a:bodyPr>
            <a:normAutofit fontScale="85000" lnSpcReduction="20000"/>
          </a:bodyPr>
          <a:lstStyle/>
          <a:p>
            <a:r>
              <a:rPr lang="en-GB" u="sng" dirty="0"/>
              <a:t>Yu. Yakovenko</a:t>
            </a:r>
            <a:r>
              <a:rPr lang="en-GB" dirty="0"/>
              <a:t>, P. Chmielewski, D. Yadykin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750" y="4295410"/>
            <a:ext cx="3627746" cy="7441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EB0819-B11F-6B8E-B23A-C3AFDCDA8281}"/>
              </a:ext>
            </a:extLst>
          </p:cNvPr>
          <p:cNvSpPr txBox="1"/>
          <p:nvPr/>
        </p:nvSpPr>
        <p:spPr>
          <a:xfrm>
            <a:off x="395536" y="3752871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EIRENE-NGM Development, Code Camp 2022, KU Leuven, Belgium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Add possibilities to write some things that the IMAS standard provides for (code, code version, etc.);</a:t>
            </a:r>
          </a:p>
          <a:p>
            <a:r>
              <a:rPr lang="en-US" dirty="0"/>
              <a:t>For grid:</a:t>
            </a:r>
          </a:p>
          <a:p>
            <a:pPr lvl="1"/>
            <a:r>
              <a:rPr lang="en-US" dirty="0"/>
              <a:t>Add a description of </a:t>
            </a:r>
            <a:r>
              <a:rPr lang="en-US"/>
              <a:t>the “additional” </a:t>
            </a:r>
            <a:r>
              <a:rPr lang="en-US" dirty="0"/>
              <a:t>cells;</a:t>
            </a:r>
          </a:p>
          <a:p>
            <a:pPr lvl="1"/>
            <a:r>
              <a:rPr lang="en-US" dirty="0"/>
              <a:t>3D (toroidal coordinate)?</a:t>
            </a:r>
          </a:p>
          <a:p>
            <a:pPr lvl="1"/>
            <a:r>
              <a:rPr lang="en-US" dirty="0"/>
              <a:t>Add other grids, if required.</a:t>
            </a:r>
          </a:p>
          <a:p>
            <a:r>
              <a:rPr lang="en-US" dirty="0"/>
              <a:t>For input:</a:t>
            </a:r>
          </a:p>
          <a:p>
            <a:pPr lvl="1"/>
            <a:r>
              <a:rPr lang="en-US" dirty="0"/>
              <a:t>Implement velocities;</a:t>
            </a:r>
          </a:p>
          <a:p>
            <a:pPr lvl="1"/>
            <a:r>
              <a:rPr lang="en-US" dirty="0"/>
              <a:t>Test with EIRENE;</a:t>
            </a:r>
          </a:p>
          <a:p>
            <a:pPr lvl="1"/>
            <a:r>
              <a:rPr lang="en-US"/>
              <a:t>Investigate the list of quantities and </a:t>
            </a:r>
            <a:r>
              <a:rPr lang="en-US" dirty="0"/>
              <a:t>implement more quantities;</a:t>
            </a:r>
          </a:p>
          <a:p>
            <a:pPr lvl="1"/>
            <a:r>
              <a:rPr lang="en-US"/>
              <a:t>Add </a:t>
            </a:r>
            <a:r>
              <a:rPr lang="en-US" dirty="0"/>
              <a:t>code keys in XML format.</a:t>
            </a:r>
          </a:p>
          <a:p>
            <a:r>
              <a:rPr lang="en-US" dirty="0"/>
              <a:t>For output:</a:t>
            </a:r>
          </a:p>
          <a:p>
            <a:pPr lvl="1"/>
            <a:r>
              <a:rPr lang="en-US" dirty="0"/>
              <a:t>Extend the </a:t>
            </a:r>
            <a:r>
              <a:rPr lang="en-US" dirty="0" err="1"/>
              <a:t>edge_sources</a:t>
            </a:r>
            <a:r>
              <a:rPr lang="en-US" dirty="0"/>
              <a:t> IDS to store photon quantities;</a:t>
            </a:r>
          </a:p>
          <a:p>
            <a:pPr lvl="1"/>
            <a:r>
              <a:rPr lang="en-US" dirty="0"/>
              <a:t>Surface-averaged tallies (organizing grid subsets?);</a:t>
            </a:r>
          </a:p>
          <a:p>
            <a:pPr lvl="1"/>
            <a:r>
              <a:rPr lang="en-US" dirty="0"/>
              <a:t>Implementation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20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Routines for storing the triangular grid have been tested.</a:t>
            </a:r>
          </a:p>
          <a:p>
            <a:r>
              <a:rPr lang="en-US" dirty="0"/>
              <a:t>Routines for storing the input quantities have been tested.</a:t>
            </a:r>
          </a:p>
          <a:p>
            <a:pPr lvl="1"/>
            <a:r>
              <a:rPr lang="en-US"/>
              <a:t>Many things are yet to be improved (e.g., some extensions of the edge_profiles </a:t>
            </a:r>
            <a:r>
              <a:rPr lang="en-US" dirty="0"/>
              <a:t>IDS </a:t>
            </a:r>
            <a:r>
              <a:rPr lang="en-US"/>
              <a:t>are expected).</a:t>
            </a:r>
            <a:endParaRPr lang="en-US" dirty="0"/>
          </a:p>
          <a:p>
            <a:r>
              <a:rPr lang="en-US" dirty="0"/>
              <a:t>Routines for storing the output quantities are to be written </a:t>
            </a:r>
            <a:r>
              <a:rPr lang="en-US"/>
              <a:t>yet.</a:t>
            </a:r>
          </a:p>
          <a:p>
            <a:r>
              <a:rPr lang="en-US"/>
              <a:t>Is extension of edge_sources is required?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974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EIRENE input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/>
          </a:bodyPr>
          <a:lstStyle/>
          <a:p>
            <a:r>
              <a:rPr lang="en-GB" dirty="0"/>
              <a:t>Is it correct that the x, y, z coordinates are the same as R, Z, phi (the cylindrical coordinates – in this order exactly)?</a:t>
            </a:r>
            <a:br>
              <a:rPr lang="en-GB"/>
            </a:br>
            <a:r>
              <a:rPr lang="en-US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dirty="0"/>
              <a:t>Do we have several sorts of ions in the input data (this is, in fact, already </a:t>
            </a:r>
            <a:r>
              <a:rPr lang="en-GB"/>
              <a:t>implemented)?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dirty="0"/>
              <a:t>Do we have different velocities for several sorts </a:t>
            </a:r>
            <a:r>
              <a:rPr lang="en-GB"/>
              <a:t>of ions?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100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EIRENE input,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/>
          </a:bodyPr>
          <a:lstStyle/>
          <a:p>
            <a:r>
              <a:rPr lang="en-US"/>
              <a:t>The </a:t>
            </a:r>
            <a:r>
              <a:rPr lang="en-US" dirty="0"/>
              <a:t>input contains b</a:t>
            </a:r>
            <a:r>
              <a:rPr lang="en-US" baseline="-25000" dirty="0"/>
              <a:t>x</a:t>
            </a:r>
            <a:r>
              <a:rPr lang="en-US" dirty="0"/>
              <a:t>, b</a:t>
            </a:r>
            <a:r>
              <a:rPr lang="en-US" baseline="-25000" dirty="0"/>
              <a:t>y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z</a:t>
            </a:r>
            <a:r>
              <a:rPr lang="en-US"/>
              <a:t>, and B</a:t>
            </a:r>
            <a:r>
              <a:rPr lang="en-US" dirty="0"/>
              <a:t>. IMAS gives us </a:t>
            </a:r>
            <a:r>
              <a:rPr lang="en-US"/>
              <a:t>slots for storing </a:t>
            </a:r>
            <a:r>
              <a:rPr lang="en-US" dirty="0"/>
              <a:t>B</a:t>
            </a:r>
            <a:r>
              <a:rPr lang="en-US" baseline="-25000" dirty="0"/>
              <a:t>R</a:t>
            </a:r>
            <a:r>
              <a:rPr lang="en-US" dirty="0"/>
              <a:t>, B</a:t>
            </a:r>
            <a:r>
              <a:rPr lang="en-US" baseline="-25000" dirty="0"/>
              <a:t>Z</a:t>
            </a:r>
            <a:r>
              <a:rPr lang="en-US"/>
              <a:t>, and B</a:t>
            </a:r>
            <a:r>
              <a:rPr lang="en-US" baseline="-25000"/>
              <a:t>tor</a:t>
            </a:r>
            <a:r>
              <a:rPr lang="en-US" dirty="0"/>
              <a:t>. It is </a:t>
            </a:r>
            <a:r>
              <a:rPr lang="en-US"/>
              <a:t>easy to transform local values but not averages. Now we store them in the ‘temporary’ IDS, which is not a nice permanent solution. What else can we do? Should we recalculate the averages? Then which </a:t>
            </a:r>
            <a:r>
              <a:rPr lang="en-US" dirty="0"/>
              <a:t>averages </a:t>
            </a:r>
            <a:r>
              <a:rPr lang="en-US"/>
              <a:t>are they </a:t>
            </a:r>
            <a:r>
              <a:rPr lang="en-US" dirty="0"/>
              <a:t>(the volume ones, the cross-section ones, …)?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Not really needed; it is enough to put B_average=1, bx=0, by=1, bz=0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57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EIRENE output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Is it right that the EIRENE output contains sources for all molecules taken together? For all atoms taken together? Will it be reasonable then to introduce neutral(1)=atom, neutral(2)=molecule, without describing their properties (like charge, mass etc.)?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dirty="0"/>
              <a:t>Similarly, it correct to set ion(1)=bulk ion, ion(2)=</a:t>
            </a:r>
            <a:r>
              <a:rPr lang="en-GB"/>
              <a:t>test ion?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Not exactly, but we need no save separately bulk ions and test ions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dirty="0"/>
              <a:t>The IDS ‘</a:t>
            </a:r>
            <a:r>
              <a:rPr lang="en-GB" dirty="0" err="1"/>
              <a:t>edge_sources</a:t>
            </a:r>
            <a:r>
              <a:rPr lang="en-GB" dirty="0"/>
              <a:t>’ has no places for any photon sources (only places for ion and neutral sources due to photons)? Are they important? Should we put them to the ‘temporary’ IDS?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The ‘radiation’ IDS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72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/>
          </a:bodyPr>
          <a:lstStyle/>
          <a:p>
            <a:r>
              <a:rPr lang="en-GB" dirty="0"/>
              <a:t>Code-specific parameters: How easy is it to generate a list of the code parameters in XML format (and get it back from XML)?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To postpone until the code input format is established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dirty="0"/>
              <a:t>How important are the text comments placed at the beginning of data files?</a:t>
            </a:r>
            <a:br>
              <a:rPr lang="en-GB" dirty="0"/>
            </a:br>
            <a:r>
              <a:rPr lang="en-GB" dirty="0">
                <a:solidFill>
                  <a:srgbClr val="FF0000"/>
                </a:solidFill>
              </a:rPr>
              <a:t>---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6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questions,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960440"/>
          </a:xfrm>
        </p:spPr>
        <p:txBody>
          <a:bodyPr>
            <a:normAutofit/>
          </a:bodyPr>
          <a:lstStyle/>
          <a:p>
            <a:r>
              <a:rPr lang="en-GB" dirty="0"/>
              <a:t>Now everything is being done for a poloidal 2D triangular mesh. Should integration with other meshes be postponed to some later times?</a:t>
            </a:r>
            <a:br>
              <a:rPr lang="en-GB" dirty="0"/>
            </a:br>
            <a:r>
              <a:rPr lang="en-GB" dirty="0"/>
              <a:t>---</a:t>
            </a:r>
            <a:endParaRPr lang="en-US" dirty="0"/>
          </a:p>
          <a:p>
            <a:r>
              <a:rPr lang="en-GB"/>
              <a:t>What</a:t>
            </a:r>
            <a:r>
              <a:rPr lang="en-GB" dirty="0"/>
              <a:t>, in general, will be the roadmap of the EIRENE </a:t>
            </a:r>
            <a:r>
              <a:rPr lang="en-GB" dirty="0" err="1"/>
              <a:t>IMASification</a:t>
            </a:r>
            <a:r>
              <a:rPr lang="en-GB" dirty="0"/>
              <a:t> (things to be implemented and the desirable order of their implementation)?</a:t>
            </a:r>
            <a:br>
              <a:rPr lang="en-GB"/>
            </a:br>
            <a:r>
              <a:rPr lang="en-GB">
                <a:solidFill>
                  <a:srgbClr val="FF0000"/>
                </a:solidFill>
              </a:rPr>
              <a:t>X-points and other generic subsets</a:t>
            </a:r>
            <a:br>
              <a:rPr lang="en-GB">
                <a:solidFill>
                  <a:srgbClr val="FF0000"/>
                </a:solidFill>
              </a:rPr>
            </a:br>
            <a:r>
              <a:rPr lang="en-GB">
                <a:solidFill>
                  <a:srgbClr val="FF0000"/>
                </a:solidFill>
              </a:rPr>
              <a:t>Code that produced the input</a:t>
            </a:r>
            <a:br>
              <a:rPr lang="en-GB">
                <a:solidFill>
                  <a:srgbClr val="FF0000"/>
                </a:solidFill>
              </a:rPr>
            </a:br>
            <a:r>
              <a:rPr lang="en-GB">
                <a:solidFill>
                  <a:srgbClr val="FF0000"/>
                </a:solidFill>
              </a:rPr>
              <a:t>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529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F4DFE-03A0-514B-B5F6-38F9BECC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93739-02DF-4C9B-81DC-4A8A2FF93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Thank you!</a:t>
            </a:r>
          </a:p>
          <a:p>
            <a:pPr marL="0" indent="0" algn="ctr">
              <a:buNone/>
            </a:pPr>
            <a:r>
              <a:rPr lang="en-US"/>
              <a:t>Bedankt!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CA624-03F0-3287-7D00-C5EDB844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349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F9D9F-C789-E5AC-C3AB-2E2BB6100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GGD basics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EDB2D-6F8C-F8CF-399F-5D97D7F54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GGD</a:t>
            </a:r>
            <a:r>
              <a:rPr lang="en-US" dirty="0"/>
              <a:t> is a data structure for storing grids of arbitrary structure, together with physical quantities given on these grids.</a:t>
            </a:r>
          </a:p>
          <a:p>
            <a:r>
              <a:rPr lang="en-US" dirty="0"/>
              <a:t>GGD is found in the Data Dictionary of most IMAS IDS.</a:t>
            </a:r>
          </a:p>
          <a:p>
            <a:r>
              <a:rPr lang="en-US" dirty="0"/>
              <a:t>Each IDS contains the structures </a:t>
            </a:r>
            <a:r>
              <a:rPr lang="en-US" dirty="0" err="1">
                <a:latin typeface="Consolas" panose="020B0609020204030204" pitchFamily="49" charset="0"/>
              </a:rPr>
              <a:t>grid_ggd</a:t>
            </a:r>
            <a:r>
              <a:rPr lang="en-US" dirty="0"/>
              <a:t> and </a:t>
            </a:r>
            <a:r>
              <a:rPr lang="en-US" dirty="0" err="1">
                <a:latin typeface="Consolas" panose="020B0609020204030204" pitchFamily="49" charset="0"/>
              </a:rPr>
              <a:t>ggd</a:t>
            </a:r>
            <a:r>
              <a:rPr lang="en-US" dirty="0">
                <a:latin typeface="Consolas" panose="020B0609020204030204" pitchFamily="49" charset="0"/>
              </a:rPr>
              <a:t>. 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grid_ggd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holds description of grid elements (nodes, cells, etc.) and relations between them; 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ggd</a:t>
            </a:r>
            <a:r>
              <a:rPr lang="en-US" dirty="0"/>
              <a:t>, quantities on this grid.</a:t>
            </a:r>
          </a:p>
          <a:p>
            <a:r>
              <a:rPr lang="en-US" dirty="0"/>
              <a:t>Each physical quantity is “attached” to one or more </a:t>
            </a:r>
            <a:r>
              <a:rPr lang="en-US" dirty="0">
                <a:solidFill>
                  <a:srgbClr val="FF0000"/>
                </a:solidFill>
              </a:rPr>
              <a:t>grid subsets </a:t>
            </a:r>
            <a:r>
              <a:rPr lang="en-US" dirty="0"/>
              <a:t>(for example, the subset of all grid points, of all grid cells, of SOL grid points, of separatrix edges etc.). </a:t>
            </a:r>
          </a:p>
          <a:p>
            <a:r>
              <a:rPr lang="en-US" dirty="0"/>
              <a:t>If you want to store, say, ion flux at separatrix edges, you put a list of the flux values to </a:t>
            </a:r>
            <a:r>
              <a:rPr lang="en-US" dirty="0" err="1">
                <a:latin typeface="Consolas" panose="020B0609020204030204" pitchFamily="49" charset="0"/>
              </a:rPr>
              <a:t>ggd</a:t>
            </a:r>
            <a:r>
              <a:rPr lang="en-US" dirty="0"/>
              <a:t> and refer to the separatrix-edges subset (defined in </a:t>
            </a:r>
            <a:r>
              <a:rPr lang="en-US" dirty="0" err="1">
                <a:latin typeface="Consolas" panose="020B0609020204030204" pitchFamily="49" charset="0"/>
              </a:rPr>
              <a:t>grid_gdd</a:t>
            </a:r>
            <a:r>
              <a:rPr lang="en-US" dirty="0"/>
              <a:t>). </a:t>
            </a:r>
            <a:endParaRPr lang="en-US" baseline="-25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126E52-1B1C-0879-CE05-DEB5BF4A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14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1447-1BB3-8FC6-93C7-02CFFA6C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553B-AA39-2889-211D-E749C78A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Grid Description (GGD) structure</a:t>
            </a:r>
          </a:p>
          <a:p>
            <a:r>
              <a:rPr lang="en-US" dirty="0"/>
              <a:t>Status</a:t>
            </a:r>
          </a:p>
          <a:p>
            <a:r>
              <a:rPr lang="en-US" dirty="0"/>
              <a:t>Things to be done</a:t>
            </a:r>
          </a:p>
          <a:p>
            <a:r>
              <a:rPr lang="en-US" dirty="0"/>
              <a:t>Summary</a:t>
            </a:r>
          </a:p>
          <a:p>
            <a:r>
              <a:rPr lang="en-US" dirty="0"/>
              <a:t>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AF43A-A91A-3E7B-7ADF-8C40DC0B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</a:t>
            </a:r>
            <a:r>
              <a:rPr lang="en-GB" dirty="0"/>
              <a:t>| 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58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9E7D-58FD-B36A-B37A-A0D5CCF7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GGD and how quantities are stored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35E09B5-2159-6560-3D12-1575D20690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214" y="627534"/>
            <a:ext cx="6147176" cy="417646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A49F6-270F-E8A6-562F-10AAE609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18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0822-54BD-FA8E-6CCC-7BCCF0BA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Triangular grid in </a:t>
            </a:r>
            <a:r>
              <a:rPr lang="en-US" dirty="0" err="1"/>
              <a:t>grid_ggd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AA816-65E4-B461-D378-235F5E34D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7534"/>
            <a:ext cx="8229600" cy="41044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EIRENE files holding the grid contain: </a:t>
            </a:r>
          </a:p>
          <a:p>
            <a:pPr lvl="1"/>
            <a:r>
              <a:rPr lang="en-US" dirty="0"/>
              <a:t>List of nodes with their coordinates (R and Z);</a:t>
            </a:r>
          </a:p>
          <a:p>
            <a:pPr lvl="1"/>
            <a:r>
              <a:rPr lang="en-US" dirty="0"/>
              <a:t>List of triangles, with reference to the nodes being their vertices;</a:t>
            </a:r>
          </a:p>
          <a:p>
            <a:pPr lvl="1"/>
            <a:r>
              <a:rPr lang="en-US" dirty="0"/>
              <a:t>List of neighbors of each triangle, including the “material properties” (MP) of the triangle sides.</a:t>
            </a:r>
          </a:p>
          <a:p>
            <a:r>
              <a:rPr lang="en-US" dirty="0"/>
              <a:t>In </a:t>
            </a:r>
            <a:r>
              <a:rPr lang="en-US" dirty="0" err="1"/>
              <a:t>grid_ggd</a:t>
            </a:r>
            <a:r>
              <a:rPr lang="en-US" dirty="0"/>
              <a:t>, this information is put into a 2D grid space (poloidal space).</a:t>
            </a:r>
          </a:p>
          <a:p>
            <a:r>
              <a:rPr lang="en-US" dirty="0"/>
              <a:t>The following subspaces are organized:</a:t>
            </a:r>
          </a:p>
          <a:p>
            <a:pPr lvl="1"/>
            <a:r>
              <a:rPr lang="en-US" dirty="0"/>
              <a:t>All grid nodes</a:t>
            </a:r>
          </a:p>
          <a:p>
            <a:pPr lvl="1"/>
            <a:r>
              <a:rPr lang="en-US" dirty="0"/>
              <a:t>All grid cells</a:t>
            </a:r>
          </a:p>
          <a:p>
            <a:pPr lvl="1"/>
            <a:r>
              <a:rPr lang="en-US" dirty="0"/>
              <a:t>All grid edges</a:t>
            </a:r>
          </a:p>
          <a:p>
            <a:pPr lvl="1"/>
            <a:r>
              <a:rPr lang="en-US" dirty="0"/>
              <a:t>Subsets of edges having a certain MP value</a:t>
            </a:r>
          </a:p>
          <a:p>
            <a:pPr lvl="1"/>
            <a:r>
              <a:rPr lang="en-US" dirty="0"/>
              <a:t>A special subset with 1 element for storing average values.</a:t>
            </a:r>
          </a:p>
          <a:p>
            <a:r>
              <a:rPr lang="en-US" dirty="0"/>
              <a:t>We have written Fortran routines for transforming the grid description in EIRENE format to GGD format and </a:t>
            </a:r>
            <a:r>
              <a:rPr lang="en-US"/>
              <a:t>back.</a:t>
            </a:r>
          </a:p>
          <a:p>
            <a:pPr lvl="1"/>
            <a:r>
              <a:rPr lang="en-US"/>
              <a:t>A data structure is created that contains what is needed for both representations.</a:t>
            </a:r>
            <a:endParaRPr lang="en-US" dirty="0"/>
          </a:p>
          <a:p>
            <a:r>
              <a:rPr lang="en-US"/>
              <a:t>A </a:t>
            </a:r>
            <a:r>
              <a:rPr lang="en-US" dirty="0"/>
              <a:t>description can be found on an ACH confluence </a:t>
            </a:r>
            <a:r>
              <a:rPr lang="en-US"/>
              <a:t>page (the grid part is more or less ready, the rest is under costruction): </a:t>
            </a:r>
            <a:r>
              <a:rPr lang="en-US" dirty="0">
                <a:hlinkClick r:id="rId2"/>
              </a:rPr>
              <a:t>https://docs.psnc.pl/display/WFMS/EIRENE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A7308-492B-0FA3-70EB-515698A2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91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EIRENE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403244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files storing physical quantities contain:</a:t>
            </a:r>
          </a:p>
          <a:p>
            <a:pPr lvl="1"/>
            <a:r>
              <a:rPr lang="en-US"/>
              <a:t>Text headers</a:t>
            </a:r>
            <a:endParaRPr lang="en-US" dirty="0"/>
          </a:p>
          <a:p>
            <a:pPr lvl="1"/>
            <a:r>
              <a:rPr lang="en-US"/>
              <a:t>Values for all </a:t>
            </a:r>
            <a:r>
              <a:rPr lang="en-US" dirty="0"/>
              <a:t>cells</a:t>
            </a:r>
          </a:p>
          <a:p>
            <a:pPr lvl="1"/>
            <a:r>
              <a:rPr lang="en-US"/>
              <a:t>Average value</a:t>
            </a:r>
            <a:endParaRPr lang="en-US" dirty="0"/>
          </a:p>
          <a:p>
            <a:pPr lvl="1"/>
            <a:r>
              <a:rPr lang="en-US"/>
              <a:t>Possibly values for </a:t>
            </a:r>
            <a:r>
              <a:rPr lang="en-US" dirty="0"/>
              <a:t>additional grid cells (for ducts etc.)</a:t>
            </a:r>
          </a:p>
          <a:p>
            <a:r>
              <a:rPr lang="en-US" dirty="0"/>
              <a:t>The initial list </a:t>
            </a:r>
            <a:r>
              <a:rPr lang="en-US"/>
              <a:t>of quantities </a:t>
            </a:r>
            <a:r>
              <a:rPr lang="en-US" dirty="0"/>
              <a:t>includes electron temperature, ion temperature(s), ion density(es), ion velocity field (</a:t>
            </a:r>
            <a:r>
              <a:rPr lang="en-US" dirty="0" err="1"/>
              <a:t>vx</a:t>
            </a:r>
            <a:r>
              <a:rPr lang="en-US" dirty="0"/>
              <a:t>, </a:t>
            </a:r>
            <a:r>
              <a:rPr lang="en-US" dirty="0" err="1"/>
              <a:t>vy</a:t>
            </a:r>
            <a:r>
              <a:rPr lang="en-US" dirty="0"/>
              <a:t>, </a:t>
            </a:r>
            <a:r>
              <a:rPr lang="en-US" dirty="0" err="1"/>
              <a:t>vz</a:t>
            </a:r>
            <a:r>
              <a:rPr lang="en-US" dirty="0"/>
              <a:t>), components of the B unit vector (bx, by, </a:t>
            </a:r>
            <a:r>
              <a:rPr lang="en-US" dirty="0" err="1"/>
              <a:t>bz</a:t>
            </a:r>
            <a:r>
              <a:rPr lang="en-US" dirty="0"/>
              <a:t>), and field strength (BF).</a:t>
            </a:r>
          </a:p>
          <a:p>
            <a:r>
              <a:rPr lang="en-US" dirty="0"/>
              <a:t>Problem: storing velocity projections to R and Z is now impossible in the </a:t>
            </a:r>
            <a:r>
              <a:rPr lang="en-US" dirty="0" err="1"/>
              <a:t>edge_profiles</a:t>
            </a:r>
            <a:r>
              <a:rPr lang="en-US" dirty="0"/>
              <a:t> IDS</a:t>
            </a:r>
          </a:p>
          <a:p>
            <a:pPr lvl="1"/>
            <a:r>
              <a:rPr lang="en-US" dirty="0"/>
              <a:t>F. Imbeaux has sent a request for IDS </a:t>
            </a:r>
            <a:r>
              <a:rPr lang="en-US"/>
              <a:t>extension.</a:t>
            </a:r>
          </a:p>
          <a:p>
            <a:r>
              <a:rPr lang="en-US"/>
              <a:t>Temporary solution: storage in the ‘temporary’ IDS (implemented).</a:t>
            </a:r>
            <a:endParaRPr lang="en-US" dirty="0"/>
          </a:p>
          <a:p>
            <a:r>
              <a:rPr lang="en-US" dirty="0"/>
              <a:t>Storage of temperatures and densities is implemented in </a:t>
            </a:r>
            <a:r>
              <a:rPr lang="en-US" dirty="0" err="1"/>
              <a:t>edge_profiles</a:t>
            </a:r>
            <a:r>
              <a:rPr lang="en-US" dirty="0"/>
              <a:t> IDS.</a:t>
            </a:r>
          </a:p>
          <a:p>
            <a:r>
              <a:rPr lang="en-US" dirty="0"/>
              <a:t>Storage of B components is </a:t>
            </a:r>
            <a:r>
              <a:rPr lang="en-US"/>
              <a:t>implemented in ‘equilibrium’ (with some issues to </a:t>
            </a:r>
            <a:r>
              <a:rPr lang="en-US" dirty="0"/>
              <a:t>be discussed later).</a:t>
            </a:r>
          </a:p>
          <a:p>
            <a:r>
              <a:rPr lang="en-US" dirty="0"/>
              <a:t>Additional grid cells are not implemented yet.</a:t>
            </a:r>
          </a:p>
          <a:p>
            <a:r>
              <a:rPr lang="en-US"/>
              <a:t>Text headers of the input files are </a:t>
            </a:r>
            <a:r>
              <a:rPr lang="en-US" dirty="0"/>
              <a:t>not implemented, </a:t>
            </a:r>
            <a:r>
              <a:rPr lang="en-US"/>
              <a:t>either.</a:t>
            </a:r>
          </a:p>
          <a:p>
            <a:r>
              <a:rPr lang="en-US">
                <a:solidFill>
                  <a:srgbClr val="FF0000"/>
                </a:solidFill>
              </a:rPr>
              <a:t>The repository is in ~g2yyakov/public/eirene/version0.9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5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saving in IMAS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115212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store the input, one needs: </a:t>
            </a:r>
          </a:p>
          <a:p>
            <a:pPr lvl="1"/>
            <a:r>
              <a:rPr lang="en-US" dirty="0"/>
              <a:t>To prepare files with the grid and the physical quantities (tallies)</a:t>
            </a:r>
          </a:p>
          <a:p>
            <a:pPr lvl="1"/>
            <a:r>
              <a:rPr lang="en-US" dirty="0"/>
              <a:t>To run the program save_input.exe</a:t>
            </a:r>
          </a:p>
          <a:p>
            <a:r>
              <a:rPr lang="en-US" dirty="0"/>
              <a:t>The command file controlling the program looks like that (see also next slide):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02102428-5BEE-C137-DE90-04F16C04A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60720"/>
            <a:ext cx="8207451" cy="29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8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file for input saving,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6480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part of the command file controlling the tallies is as follows: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7765086F-A7EB-3A6D-040F-CFAA8856C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7614"/>
            <a:ext cx="4585802" cy="356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05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recovering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1549"/>
            <a:ext cx="8229600" cy="115488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To recover the input from IMAS, one needs to run the program proivide_input.exe.</a:t>
            </a:r>
          </a:p>
          <a:p>
            <a:r>
              <a:rPr lang="en-US" dirty="0"/>
              <a:t>The temperate and density files have the names: </a:t>
            </a:r>
            <a:r>
              <a:rPr lang="en-US" dirty="0" err="1"/>
              <a:t>e_T</a:t>
            </a:r>
            <a:r>
              <a:rPr lang="en-US" dirty="0"/>
              <a:t>&lt;suffix&gt;, D_T&lt;suffix&gt;, </a:t>
            </a:r>
            <a:r>
              <a:rPr lang="en-US" dirty="0" err="1"/>
              <a:t>D_n</a:t>
            </a:r>
            <a:r>
              <a:rPr lang="en-US" dirty="0"/>
              <a:t>&lt;suffix&gt;, etc.</a:t>
            </a:r>
          </a:p>
          <a:p>
            <a:r>
              <a:rPr lang="en-US" dirty="0"/>
              <a:t>The command file determines the desirable names of the files to be produced: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B6742421-64CE-6B1A-89B5-0C5220C6F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41899"/>
            <a:ext cx="5040560" cy="326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9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1CA6-E142-C498-380E-4EEBA45F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EIRENE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98A-B712-E704-6070-3CEC53D12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volume-averaged output tallies are given for the same grid subsets (although the file format is slightly different).</a:t>
            </a:r>
          </a:p>
          <a:p>
            <a:r>
              <a:rPr lang="en-US" dirty="0"/>
              <a:t>Not implemented yet.</a:t>
            </a:r>
          </a:p>
          <a:p>
            <a:r>
              <a:rPr lang="en-US" dirty="0"/>
              <a:t>Surface-averaged tallies may need organization of grid subsets.</a:t>
            </a:r>
          </a:p>
          <a:p>
            <a:r>
              <a:rPr lang="en-US" dirty="0"/>
              <a:t>The list of volume-averaged tallies was investigated; they can be placed into the </a:t>
            </a:r>
            <a:r>
              <a:rPr lang="en-US" dirty="0" err="1"/>
              <a:t>edge_profiles</a:t>
            </a:r>
            <a:r>
              <a:rPr lang="en-US" dirty="0"/>
              <a:t> and </a:t>
            </a:r>
            <a:r>
              <a:rPr lang="en-US" dirty="0" err="1"/>
              <a:t>edge_sources</a:t>
            </a:r>
            <a:r>
              <a:rPr lang="en-US" dirty="0"/>
              <a:t> IDS’s.</a:t>
            </a:r>
          </a:p>
          <a:p>
            <a:r>
              <a:rPr lang="en-US" dirty="0"/>
              <a:t>It seems that there are no places to store photon sources in the </a:t>
            </a:r>
            <a:r>
              <a:rPr lang="en-US" dirty="0" err="1"/>
              <a:t>edge_sources</a:t>
            </a:r>
            <a:r>
              <a:rPr lang="en-US" dirty="0"/>
              <a:t> IDS (only sources caused by photons).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9474C-452E-8E38-7E9E-10B6D943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Yakovenko, Chmielewski, Yadykin | </a:t>
            </a:r>
            <a:r>
              <a:rPr lang="en-GB" dirty="0"/>
              <a:t>EIRENE </a:t>
            </a:r>
            <a:r>
              <a:rPr lang="en-GB" dirty="0" err="1"/>
              <a:t>IMASification</a:t>
            </a:r>
            <a:r>
              <a:rPr lang="en-GB" dirty="0"/>
              <a:t> | EIRENE Code Camp, Leuven, Nov 2022 | Page </a:t>
            </a:r>
            <a:fld id="{6A6D9FA1-99C7-4910-8E32-B85D378B0060}" type="slidenum">
              <a:rPr lang="en-GB" smtClean="0"/>
              <a:pPr algn="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47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1645</TotalTime>
  <Words>1741</Words>
  <Application>Microsoft Office PowerPoint</Application>
  <PresentationFormat>On-screen Show (16:9)</PresentationFormat>
  <Paragraphs>126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Consolas</vt:lpstr>
      <vt:lpstr>Office Theme</vt:lpstr>
      <vt:lpstr>EIRENE IMASification: status and remaining issues</vt:lpstr>
      <vt:lpstr>Outline</vt:lpstr>
      <vt:lpstr>GGD and how quantities are stored</vt:lpstr>
      <vt:lpstr>Triangular grid in grid_ggd</vt:lpstr>
      <vt:lpstr>EIRENE input</vt:lpstr>
      <vt:lpstr>Input saving in IMAS</vt:lpstr>
      <vt:lpstr>Command file for input saving, cont.</vt:lpstr>
      <vt:lpstr>Input recovering</vt:lpstr>
      <vt:lpstr>EIRENE output</vt:lpstr>
      <vt:lpstr>Things to be done</vt:lpstr>
      <vt:lpstr>Summary</vt:lpstr>
      <vt:lpstr>Questions about EIRENE input </vt:lpstr>
      <vt:lpstr>Questions about EIRENE input, cont.</vt:lpstr>
      <vt:lpstr>Questions about EIRENE output </vt:lpstr>
      <vt:lpstr>General questions </vt:lpstr>
      <vt:lpstr>General questions, cont. </vt:lpstr>
      <vt:lpstr> </vt:lpstr>
      <vt:lpstr>GGD basics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Beaton,Will</dc:creator>
  <cp:lastModifiedBy>Yurii Yakovenko</cp:lastModifiedBy>
  <cp:revision>93</cp:revision>
  <cp:lastPrinted>2014-10-16T14:51:28Z</cp:lastPrinted>
  <dcterms:created xsi:type="dcterms:W3CDTF">2021-12-22T14:29:37Z</dcterms:created>
  <dcterms:modified xsi:type="dcterms:W3CDTF">2022-11-22T16:50:17Z</dcterms:modified>
</cp:coreProperties>
</file>