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9"/>
  </p:notesMasterIdLst>
  <p:sldIdLst>
    <p:sldId id="256" r:id="rId2"/>
    <p:sldId id="348" r:id="rId3"/>
    <p:sldId id="257" r:id="rId4"/>
    <p:sldId id="315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8" r:id="rId13"/>
    <p:sldId id="317" r:id="rId14"/>
    <p:sldId id="324" r:id="rId15"/>
    <p:sldId id="325" r:id="rId16"/>
    <p:sldId id="326" r:id="rId17"/>
    <p:sldId id="327" r:id="rId18"/>
  </p:sldIdLst>
  <p:sldSz cx="9144000" cy="5143500" type="screen16x9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FF99FF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46" autoAdjust="0"/>
  </p:normalViewPr>
  <p:slideViewPr>
    <p:cSldViewPr snapToGrid="0">
      <p:cViewPr varScale="1">
        <p:scale>
          <a:sx n="154" d="100"/>
          <a:sy n="154" d="100"/>
        </p:scale>
        <p:origin x="30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08" y="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142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9357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638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05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3663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7992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086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67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38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296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520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757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848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810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95536" y="1761660"/>
            <a:ext cx="8496944" cy="9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95536" y="3219822"/>
            <a:ext cx="4392488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 descr="https://idw-online.de/pages/de/institutionlogo921"/>
          <p:cNvSpPr/>
          <p:nvPr/>
        </p:nvSpPr>
        <p:spPr>
          <a:xfrm>
            <a:off x="155576" y="-342900"/>
            <a:ext cx="10763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>
            <a:spLocks noGrp="1"/>
          </p:cNvSpPr>
          <p:nvPr>
            <p:ph type="pic" idx="2"/>
          </p:nvPr>
        </p:nvSpPr>
        <p:spPr>
          <a:xfrm>
            <a:off x="395537" y="4268763"/>
            <a:ext cx="1295375" cy="679252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18230283" y="30189672"/>
            <a:ext cx="9924896" cy="1336231"/>
            <a:chOff x="18230283" y="40396913"/>
            <a:chExt cx="9924896" cy="1781641"/>
          </a:xfrm>
        </p:grpSpPr>
        <p:sp>
          <p:nvSpPr>
            <p:cNvPr id="22" name="Google Shape;22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3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24;p2"/>
          <p:cNvGrpSpPr/>
          <p:nvPr/>
        </p:nvGrpSpPr>
        <p:grpSpPr>
          <a:xfrm>
            <a:off x="18382683" y="30303972"/>
            <a:ext cx="9924896" cy="1336231"/>
            <a:chOff x="18230283" y="40396913"/>
            <a:chExt cx="9924896" cy="1781641"/>
          </a:xfrm>
        </p:grpSpPr>
        <p:sp>
          <p:nvSpPr>
            <p:cNvPr id="25" name="Google Shape;25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oogle Shape;27;p2"/>
          <p:cNvGrpSpPr/>
          <p:nvPr/>
        </p:nvGrpSpPr>
        <p:grpSpPr>
          <a:xfrm>
            <a:off x="18535083" y="30418272"/>
            <a:ext cx="9924896" cy="1336231"/>
            <a:chOff x="18230283" y="40396913"/>
            <a:chExt cx="9924896" cy="1781641"/>
          </a:xfrm>
        </p:grpSpPr>
        <p:sp>
          <p:nvSpPr>
            <p:cNvPr id="28" name="Google Shape;28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oogle Shape;30;p2"/>
          <p:cNvGrpSpPr/>
          <p:nvPr/>
        </p:nvGrpSpPr>
        <p:grpSpPr>
          <a:xfrm>
            <a:off x="18687483" y="30532572"/>
            <a:ext cx="9924896" cy="1336231"/>
            <a:chOff x="18230283" y="40396913"/>
            <a:chExt cx="9924896" cy="1781641"/>
          </a:xfrm>
        </p:grpSpPr>
        <p:sp>
          <p:nvSpPr>
            <p:cNvPr id="31" name="Google Shape;31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32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27347"/>
          <a:stretch/>
        </p:blipFill>
        <p:spPr>
          <a:xfrm>
            <a:off x="0" y="0"/>
            <a:ext cx="9144000" cy="41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EU_und_Tex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4320000"/>
            <a:ext cx="3456384" cy="649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454774" y="1059582"/>
            <a:ext cx="8229600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" descr="EurofusionDisc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70180"/>
            <a:ext cx="367958" cy="37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830828"/>
            <a:ext cx="869698" cy="26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1815525" y="4830828"/>
            <a:ext cx="73094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Cianfrani |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CRMs and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A&amp;M data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23.11.202</a:t>
            </a:r>
            <a:r>
              <a:rPr lang="en-GB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 Page </a:t>
            </a:r>
            <a:fld id="{00000000-1234-1234-1234-123412341234}" type="slidenum">
              <a:rPr lang="en-GB" sz="1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‹#›</a:t>
            </a:fld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hyperlink" Target="https://www.icamdata2022.it/database_2022.php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subTitle" idx="1"/>
          </p:nvPr>
        </p:nvSpPr>
        <p:spPr>
          <a:xfrm>
            <a:off x="395536" y="3189734"/>
            <a:ext cx="4392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dirty="0"/>
              <a:t>c</a:t>
            </a:r>
            <a:r>
              <a:rPr lang="en-GB" dirty="0" smtClean="0"/>
              <a:t>onvener: F. Cianfrani</a:t>
            </a:r>
            <a:endParaRPr dirty="0"/>
          </a:p>
        </p:txBody>
      </p:sp>
      <p:pic>
        <p:nvPicPr>
          <p:cNvPr id="47" name="Google Shape;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1" y="4227934"/>
            <a:ext cx="2462891" cy="74365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"/>
          <p:cNvSpPr/>
          <p:nvPr/>
        </p:nvSpPr>
        <p:spPr>
          <a:xfrm>
            <a:off x="4489304" y="987574"/>
            <a:ext cx="44701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395536" y="1761660"/>
            <a:ext cx="84969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en-US" sz="3200" dirty="0"/>
              <a:t>CRMs and A&amp;M data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session D2 - EIRENE code camp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/>
        </p:nvSpPr>
        <p:spPr>
          <a:xfrm>
            <a:off x="856625" y="819575"/>
            <a:ext cx="75438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Deduced from JET (EDEGE2D-EIRENE) and DEMO simulations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and w/o vibrational resolution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3650" y="3239250"/>
            <a:ext cx="2800350" cy="16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524575"/>
            <a:ext cx="5169776" cy="188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 txBox="1"/>
          <p:nvPr/>
        </p:nvSpPr>
        <p:spPr>
          <a:xfrm>
            <a:off x="5614076" y="2599733"/>
            <a:ext cx="3376800" cy="307800"/>
          </a:xfrm>
          <a:prstGeom prst="rect">
            <a:avLst/>
          </a:prstGeom>
          <a:gradFill>
            <a:gsLst>
              <a:gs pos="0">
                <a:srgbClr val="F8F5FA"/>
              </a:gs>
              <a:gs pos="74000">
                <a:srgbClr val="C5B8D4"/>
              </a:gs>
              <a:gs pos="83000">
                <a:srgbClr val="C5B8D4"/>
              </a:gs>
              <a:gs pos="100000">
                <a:srgbClr val="D8CFE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Subba et al. Nucl.Fusion 2021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 txBox="1"/>
          <p:nvPr/>
        </p:nvSpPr>
        <p:spPr>
          <a:xfrm>
            <a:off x="5614076" y="2142533"/>
            <a:ext cx="3376800" cy="307800"/>
          </a:xfrm>
          <a:prstGeom prst="rect">
            <a:avLst/>
          </a:prstGeom>
          <a:gradFill>
            <a:gsLst>
              <a:gs pos="0">
                <a:srgbClr val="F8F5FA"/>
              </a:gs>
              <a:gs pos="74000">
                <a:srgbClr val="C5B8D4"/>
              </a:gs>
              <a:gs pos="83000">
                <a:srgbClr val="C5B8D4"/>
              </a:gs>
              <a:gs pos="100000">
                <a:srgbClr val="D8CFE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Groth et al. Nucl.Fusion 2013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317701" y="3300010"/>
            <a:ext cx="359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molecular volumetric source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r>
              <a:rPr lang="en-US" sz="2400" dirty="0" smtClean="0">
                <a:solidFill>
                  <a:srgbClr val="002060"/>
                </a:solidFill>
              </a:rPr>
              <a:t>: default cases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3"/>
          <p:cNvPicPr preferRelativeResize="0"/>
          <p:nvPr/>
        </p:nvPicPr>
        <p:blipFill rotWithShape="1">
          <a:blip r:embed="rId3">
            <a:alphaModFix/>
          </a:blip>
          <a:srcRect t="6729"/>
          <a:stretch/>
        </p:blipFill>
        <p:spPr>
          <a:xfrm>
            <a:off x="180109" y="836290"/>
            <a:ext cx="4571999" cy="2741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6" name="Google Shape;166;p13"/>
          <p:cNvPicPr preferRelativeResize="0"/>
          <p:nvPr/>
        </p:nvPicPr>
        <p:blipFill rotWithShape="1">
          <a:blip r:embed="rId4">
            <a:alphaModFix/>
          </a:blip>
          <a:srcRect t="6430"/>
          <a:stretch/>
        </p:blipFill>
        <p:spPr>
          <a:xfrm>
            <a:off x="4876799" y="2206970"/>
            <a:ext cx="4114801" cy="247515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7" name="Google Shape;167;p13"/>
          <p:cNvSpPr txBox="1"/>
          <p:nvPr/>
        </p:nvSpPr>
        <p:spPr>
          <a:xfrm rot="-1917">
            <a:off x="3139187" y="886355"/>
            <a:ext cx="1488224" cy="307800"/>
          </a:xfrm>
          <a:prstGeom prst="rect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400" b="1" i="0" u="none" strike="noStrike" cap="none" baseline="-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dissociation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 rot="-1917">
            <a:off x="7434021" y="2207405"/>
            <a:ext cx="1557493" cy="307800"/>
          </a:xfrm>
          <a:prstGeom prst="rect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400" b="1" i="0" u="none" strike="noStrike" cap="none" baseline="-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400" b="1" i="0" u="none" strike="noStrike" cap="none" baseline="3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dissociation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4690348" y="836290"/>
            <a:ext cx="3740143" cy="769411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Heavy particles collisions</a:t>
            </a:r>
            <a:r>
              <a:rPr lang="en-GB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dominating at low temperature</a:t>
            </a: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2231489" y="3842305"/>
            <a:ext cx="2832348" cy="769411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r>
              <a:rPr lang="en-GB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9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MAD</a:t>
            </a:r>
            <a:r>
              <a:rPr lang="en-GB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competition at low temperature</a:t>
            </a: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r>
              <a:rPr lang="en-US" sz="2400" dirty="0" smtClean="0">
                <a:solidFill>
                  <a:srgbClr val="002060"/>
                </a:solidFill>
              </a:rPr>
              <a:t>: default cases- unresolved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14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199" y="57150"/>
            <a:ext cx="7857919" cy="342900"/>
          </a:xfrm>
        </p:spPr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r>
              <a:rPr lang="en-US" sz="2400" dirty="0" smtClean="0">
                <a:solidFill>
                  <a:srgbClr val="002060"/>
                </a:solidFill>
              </a:rPr>
              <a:t>: default cases- unresolved vs resolved</a:t>
            </a:r>
            <a:endParaRPr lang="en-US" sz="2400" dirty="0"/>
          </a:p>
        </p:txBody>
      </p:sp>
      <p:pic>
        <p:nvPicPr>
          <p:cNvPr id="12" name="Google Shape;1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300" y="669075"/>
            <a:ext cx="5726600" cy="34966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Google Shape;181;p14"/>
          <p:cNvSpPr txBox="1"/>
          <p:nvPr/>
        </p:nvSpPr>
        <p:spPr>
          <a:xfrm>
            <a:off x="6286630" y="1536138"/>
            <a:ext cx="1951800" cy="400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AMJUEL: unresolved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83;p14"/>
          <p:cNvSpPr txBox="1"/>
          <p:nvPr/>
        </p:nvSpPr>
        <p:spPr>
          <a:xfrm>
            <a:off x="6295341" y="996210"/>
            <a:ext cx="1607688" cy="400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H2VIBR: resolved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85;p14"/>
          <p:cNvCxnSpPr>
            <a:stCxn id="14" idx="1"/>
          </p:cNvCxnSpPr>
          <p:nvPr/>
        </p:nvCxnSpPr>
        <p:spPr>
          <a:xfrm flipH="1">
            <a:off x="5741241" y="1196310"/>
            <a:ext cx="554100" cy="3399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Google Shape;188;p14"/>
          <p:cNvSpPr txBox="1"/>
          <p:nvPr/>
        </p:nvSpPr>
        <p:spPr>
          <a:xfrm>
            <a:off x="3874835" y="643950"/>
            <a:ext cx="2063931" cy="369332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8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lang="en-GB"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DE" sz="1800" dirty="0">
                <a:solidFill>
                  <a:schemeClr val="lt1"/>
                </a:solidFill>
                <a:sym typeface="Wingdings" panose="05000000000000000000" pitchFamily="2" charset="2"/>
              </a:rPr>
              <a:t></a:t>
            </a:r>
            <a:r>
              <a:rPr lang="en-GB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8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80;p14"/>
          <p:cNvSpPr txBox="1"/>
          <p:nvPr/>
        </p:nvSpPr>
        <p:spPr>
          <a:xfrm>
            <a:off x="1205401" y="4127700"/>
            <a:ext cx="3274500" cy="10158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Vibrationally resolved data from H2VIBR provides a reduced dissociation rate.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84;p14"/>
          <p:cNvSpPr/>
          <p:nvPr/>
        </p:nvSpPr>
        <p:spPr>
          <a:xfrm>
            <a:off x="5590902" y="1208312"/>
            <a:ext cx="150224" cy="547519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186;p14"/>
          <p:cNvCxnSpPr/>
          <p:nvPr/>
        </p:nvCxnSpPr>
        <p:spPr>
          <a:xfrm flipH="1">
            <a:off x="5590901" y="1835331"/>
            <a:ext cx="150225" cy="65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" name="Google Shape;187;p14"/>
          <p:cNvCxnSpPr/>
          <p:nvPr/>
        </p:nvCxnSpPr>
        <p:spPr>
          <a:xfrm flipH="1">
            <a:off x="5741241" y="1196310"/>
            <a:ext cx="554100" cy="639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182;p14"/>
          <p:cNvCxnSpPr/>
          <p:nvPr/>
        </p:nvCxnSpPr>
        <p:spPr>
          <a:xfrm flipH="1">
            <a:off x="5590930" y="1736238"/>
            <a:ext cx="695700" cy="47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29" y="2419670"/>
            <a:ext cx="3124619" cy="2434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rot="16200000">
            <a:off x="5672537" y="3170691"/>
            <a:ext cx="62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m</a:t>
            </a:r>
            <a:r>
              <a:rPr lang="en-US" baseline="30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/s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40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/>
        </p:nvSpPr>
        <p:spPr>
          <a:xfrm>
            <a:off x="179534" y="389716"/>
            <a:ext cx="75438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json-output containing: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❖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 parameters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❖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selected particles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❖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selected reactions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column values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356012" y="3898702"/>
            <a:ext cx="2890200" cy="7080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preliminary for interplay with other programs….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550" y="1509125"/>
            <a:ext cx="4158599" cy="35821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15"/>
          <p:cNvPicPr preferRelativeResize="0"/>
          <p:nvPr/>
        </p:nvPicPr>
        <p:blipFill rotWithShape="1">
          <a:blip r:embed="rId4">
            <a:alphaModFix/>
          </a:blip>
          <a:srcRect b="18975"/>
          <a:stretch/>
        </p:blipFill>
        <p:spPr>
          <a:xfrm>
            <a:off x="5581325" y="21925"/>
            <a:ext cx="3484824" cy="2205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r>
              <a:rPr lang="en-US" sz="2400" dirty="0" smtClean="0">
                <a:solidFill>
                  <a:srgbClr val="002060"/>
                </a:solidFill>
              </a:rPr>
              <a:t>: output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4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550" y="1509125"/>
            <a:ext cx="4158599" cy="35821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" name="Google Shape;198;p15"/>
          <p:cNvPicPr preferRelativeResize="0"/>
          <p:nvPr/>
        </p:nvPicPr>
        <p:blipFill rotWithShape="1">
          <a:blip r:embed="rId4">
            <a:alphaModFix/>
          </a:blip>
          <a:srcRect b="18975"/>
          <a:stretch/>
        </p:blipFill>
        <p:spPr>
          <a:xfrm>
            <a:off x="5581325" y="21925"/>
            <a:ext cx="3484824" cy="2205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5" name="Google Shape;195;p15"/>
          <p:cNvSpPr txBox="1"/>
          <p:nvPr/>
        </p:nvSpPr>
        <p:spPr>
          <a:xfrm>
            <a:off x="179534" y="389716"/>
            <a:ext cx="75438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-output containing: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❖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 parameters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❖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selected particles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❖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selected reactions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column values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4" y="4096066"/>
            <a:ext cx="4873595" cy="986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6" name="Google Shape;196;p15"/>
          <p:cNvSpPr txBox="1"/>
          <p:nvPr/>
        </p:nvSpPr>
        <p:spPr>
          <a:xfrm>
            <a:off x="356013" y="3598294"/>
            <a:ext cx="2354296" cy="400069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dirty="0"/>
              <a:t>s</a:t>
            </a:r>
            <a:r>
              <a:rPr lang="en-GB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 and reload it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r>
              <a:rPr lang="en-US" sz="2400" dirty="0" smtClean="0">
                <a:solidFill>
                  <a:srgbClr val="002060"/>
                </a:solidFill>
              </a:rPr>
              <a:t>: output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9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/>
          <p:nvPr/>
        </p:nvSpPr>
        <p:spPr>
          <a:xfrm>
            <a:off x="107504" y="2460526"/>
            <a:ext cx="88569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issues still to be solved:</a:t>
            </a:r>
            <a:endParaRPr sz="1800" b="0" i="1" u="none" strike="noStrike" cap="none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electronic states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inclusion more CRMs 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inclusion further databases (ADAS, IAEA, ..)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i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ncrease readability and usability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direct link with EIRENE input files</a:t>
            </a:r>
            <a:r>
              <a:rPr lang="en-GB" sz="24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standalone HYDKIN dedicated module</a:t>
            </a:r>
            <a:endParaRPr sz="1800" b="0" i="1" u="none" strike="noStrike" cap="none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107504" y="631726"/>
            <a:ext cx="88569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HYDKIN: </a:t>
            </a:r>
            <a:endParaRPr sz="1800" b="0" i="1" u="none" strike="noStrike" cap="none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grouping of reactions</a:t>
            </a:r>
            <a:endParaRPr sz="21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new column/features</a:t>
            </a:r>
            <a:endParaRPr sz="21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default cases</a:t>
            </a:r>
            <a:endParaRPr sz="21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i="1" dirty="0" err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json</a:t>
            </a:r>
            <a:r>
              <a:rPr lang="en-GB" sz="21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output reusable for new runs</a:t>
            </a:r>
            <a:endParaRPr sz="1800" b="0" i="1" u="none" strike="noStrike" cap="none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r>
              <a:rPr lang="en-US" sz="2400" dirty="0" smtClean="0">
                <a:solidFill>
                  <a:srgbClr val="002060"/>
                </a:solidFill>
              </a:rPr>
              <a:t>: outlook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33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/>
          <p:nvPr/>
        </p:nvSpPr>
        <p:spPr>
          <a:xfrm>
            <a:off x="107504" y="2593414"/>
            <a:ext cx="8856900" cy="117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ab2d</a:t>
            </a:r>
            <a:r>
              <a:rPr lang="en-GB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18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1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read a 2d table of A&amp;M data and put into REACDAT structure </a:t>
            </a:r>
          </a:p>
          <a:p>
            <a:pPr marL="285750" marR="0" lvl="0" indent="-285750" algn="l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endParaRPr lang="en-GB" sz="20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2000"/>
            </a:pPr>
            <a:r>
              <a:rPr lang="en-GB" sz="2100" b="0" i="1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GB" sz="1600" b="1" u="none" strike="noStrike" cap="none" dirty="0" smtClean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type(</a:t>
            </a:r>
            <a:r>
              <a:rPr lang="en-GB" sz="1600" b="1" u="none" strike="noStrike" cap="none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adas_data</a:t>
            </a:r>
            <a:r>
              <a:rPr lang="en-GB" sz="1600" b="1" u="none" strike="noStrike" cap="none" dirty="0" smtClean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), pointer :: </a:t>
            </a:r>
            <a:r>
              <a:rPr lang="en-GB" sz="1600" b="1" u="none" strike="noStrike" cap="none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ap</a:t>
            </a:r>
            <a:r>
              <a:rPr lang="en-GB" sz="1600" b="0" i="1" u="none" strike="noStrike" cap="none" dirty="0" smtClean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DE" sz="2100" b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sz="2100" b="0" i="1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2000" b="0" i="1" u="none" strike="noStrike" cap="none" dirty="0" smtClean="0">
                <a:solidFill>
                  <a:srgbClr val="00339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defined in 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modules/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eirmod_comxs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Clr>
                <a:schemeClr val="dk1"/>
              </a:buClr>
              <a:buSzPts val="2000"/>
            </a:pPr>
            <a:endParaRPr sz="21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107504" y="658041"/>
            <a:ext cx="8856900" cy="160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lreac</a:t>
            </a: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21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open data stream and read A&amp;M dataset</a:t>
            </a:r>
          </a:p>
          <a:p>
            <a:pPr marR="0" lvl="0" algn="l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GB" sz="21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GB" sz="21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if FILNAM= AMJUEL, HYDHEL, METHAN, H2VIBR </a:t>
            </a:r>
            <a:r>
              <a:rPr lang="en-DE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read_coeff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.,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set_react._data</a:t>
            </a:r>
            <a:endParaRPr lang="en-US" sz="20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GB" sz="21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GB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if 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FILNAM= </a:t>
            </a:r>
            <a:r>
              <a:rPr lang="en-GB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TAB2D, ADAS </a:t>
            </a:r>
            <a:r>
              <a:rPr lang="en-DE" sz="2000" dirty="0">
                <a:ea typeface="Calibri"/>
                <a:sym typeface="Wingdings" panose="05000000000000000000" pitchFamily="2" charset="2"/>
              </a:rPr>
              <a:t></a:t>
            </a:r>
            <a:r>
              <a:rPr lang="en-US" sz="2400" dirty="0">
                <a:ea typeface="Calibri"/>
                <a:sym typeface="Wingdings" panose="05000000000000000000" pitchFamily="2" charset="2"/>
              </a:rPr>
              <a:t>  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tab2d</a:t>
            </a:r>
            <a:endParaRPr lang="en-GB" sz="20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GB" sz="21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if </a:t>
            </a: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FILNAM= </a:t>
            </a:r>
            <a:r>
              <a:rPr lang="en-GB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CR </a:t>
            </a:r>
            <a:r>
              <a:rPr lang="en-DE" sz="2000" dirty="0">
                <a:ea typeface="Calibri"/>
                <a:sym typeface="Wingdings" panose="05000000000000000000" pitchFamily="2" charset="2"/>
              </a:rPr>
              <a:t></a:t>
            </a:r>
            <a:r>
              <a:rPr lang="en-US" sz="2400" dirty="0">
                <a:ea typeface="Calibri"/>
                <a:sym typeface="Wingdings" panose="05000000000000000000" pitchFamily="2" charset="2"/>
              </a:rPr>
              <a:t>  </a:t>
            </a:r>
            <a:r>
              <a:rPr lang="en-GB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colrad</a:t>
            </a:r>
            <a:endParaRPr lang="en-GB" sz="20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EIRENE routines</a:t>
            </a:r>
            <a:r>
              <a:rPr lang="en-US" sz="2400" dirty="0" smtClean="0">
                <a:solidFill>
                  <a:srgbClr val="002060"/>
                </a:solidFill>
              </a:rPr>
              <a:t>:  </a:t>
            </a:r>
            <a:r>
              <a:rPr lang="en-US" sz="2400" dirty="0" err="1" smtClean="0">
                <a:solidFill>
                  <a:srgbClr val="002060"/>
                </a:solidFill>
              </a:rPr>
              <a:t>src</a:t>
            </a:r>
            <a:r>
              <a:rPr lang="en-US" sz="2400" dirty="0" smtClean="0">
                <a:solidFill>
                  <a:srgbClr val="002060"/>
                </a:solidFill>
              </a:rPr>
              <a:t>/file-handling  </a:t>
            </a:r>
            <a:endParaRPr lang="en-US" sz="2400" dirty="0"/>
          </a:p>
        </p:txBody>
      </p:sp>
      <p:sp>
        <p:nvSpPr>
          <p:cNvPr id="5" name="Google Shape;204;p16"/>
          <p:cNvSpPr txBox="1"/>
          <p:nvPr/>
        </p:nvSpPr>
        <p:spPr>
          <a:xfrm>
            <a:off x="107504" y="3768054"/>
            <a:ext cx="8856900" cy="143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GB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colrad</a:t>
            </a: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0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prepare usage of A&amp;M data for internal CR code</a:t>
            </a:r>
          </a:p>
          <a:p>
            <a:pPr marL="285750" lvl="0" indent="-285750">
              <a:lnSpc>
                <a:spcPts val="1000"/>
              </a:lnSpc>
              <a:buClr>
                <a:schemeClr val="dk1"/>
              </a:buClr>
              <a:buSzPts val="2000"/>
              <a:buFont typeface="Noto Sans Symbols"/>
              <a:buChar char="❑"/>
            </a:pPr>
            <a:endParaRPr lang="en-GB" sz="20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2000"/>
            </a:pPr>
            <a:r>
              <a:rPr lang="en-GB" sz="20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   not yet fully developed: it now just reads AMJUEL population coefficients</a:t>
            </a:r>
            <a:endParaRPr lang="en-GB" sz="21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000"/>
              <a:buFont typeface="Noto Sans Symbols"/>
              <a:buChar char="❑"/>
            </a:pPr>
            <a:endParaRPr lang="en-GB" sz="2100" b="0" i="1" u="none" strike="noStrike" cap="none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2000"/>
            </a:pPr>
            <a:endParaRPr sz="1800" b="0" i="1" u="none" strike="noStrike" cap="none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6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/>
          <p:nvPr/>
        </p:nvSpPr>
        <p:spPr>
          <a:xfrm>
            <a:off x="107503" y="2001881"/>
            <a:ext cx="8856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HYDKIN:</a:t>
            </a:r>
            <a:endParaRPr lang="en-GB" sz="2000" b="0" i="1" u="none" strike="noStrike" cap="none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107504" y="658041"/>
            <a:ext cx="8856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oad data from other external databases: </a:t>
            </a:r>
            <a:endParaRPr lang="en-GB" sz="21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food for thought: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67024" y="1028330"/>
            <a:ext cx="726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abular form: new types in </a:t>
            </a:r>
            <a:r>
              <a:rPr lang="en-US" sz="1800" b="1" dirty="0" err="1" smtClean="0"/>
              <a:t>eirmod_comxs</a:t>
            </a:r>
            <a:r>
              <a:rPr lang="en-US" sz="1800" dirty="0" smtClean="0"/>
              <a:t> </a:t>
            </a:r>
            <a:r>
              <a:rPr lang="en-DE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ym typeface="Wingdings" panose="05000000000000000000" pitchFamily="2" charset="2"/>
              </a:rPr>
              <a:t> MCCC case</a:t>
            </a:r>
            <a:r>
              <a:rPr lang="en-US" sz="1800" dirty="0" smtClean="0"/>
              <a:t> 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x</a:t>
            </a:r>
            <a:r>
              <a:rPr lang="en-US" sz="1800" dirty="0" smtClean="0"/>
              <a:t>ml: ???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</a:t>
            </a:r>
            <a:r>
              <a:rPr lang="en-US" sz="1800" dirty="0" smtClean="0"/>
              <a:t>ia HYDKIN</a:t>
            </a:r>
            <a:r>
              <a:rPr lang="en-DE" sz="1800" dirty="0" smtClean="0"/>
              <a:t>…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967024" y="2396243"/>
            <a:ext cx="79973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</a:t>
            </a:r>
            <a:r>
              <a:rPr lang="en-US" sz="1800" dirty="0" smtClean="0"/>
              <a:t>reprocessing and EIRENE input file generation </a:t>
            </a:r>
            <a:r>
              <a:rPr lang="en-DE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json</a:t>
            </a:r>
            <a:r>
              <a:rPr lang="en-US" sz="1800" dirty="0" smtClean="0">
                <a:sym typeface="Wingdings" panose="05000000000000000000" pitchFamily="2" charset="2"/>
              </a:rPr>
              <a:t> output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HYDKIN-dedicated module inside EIRENE </a:t>
            </a:r>
            <a:r>
              <a:rPr lang="en-DE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ym typeface="Wingdings" panose="05000000000000000000" pitchFamily="2" charset="2"/>
              </a:rPr>
              <a:t> status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HYDKIN_DATA</a:t>
            </a:r>
            <a:r>
              <a:rPr lang="en-US" sz="1800" dirty="0" smtClean="0">
                <a:sym typeface="Wingdings" panose="05000000000000000000" pitchFamily="2" charset="2"/>
              </a:rPr>
              <a:t> type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8" name="Google Shape;204;p16"/>
          <p:cNvSpPr txBox="1"/>
          <p:nvPr/>
        </p:nvSpPr>
        <p:spPr>
          <a:xfrm>
            <a:off x="107503" y="3252310"/>
            <a:ext cx="8856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pdate </a:t>
            </a:r>
            <a:r>
              <a:rPr lang="en-GB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colrad</a:t>
            </a: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GB" sz="2100" b="0" i="1" u="none" strike="noStrike" cap="none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024" y="3652379"/>
            <a:ext cx="7262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</a:t>
            </a:r>
            <a:r>
              <a:rPr lang="en-US" sz="1800" dirty="0" smtClean="0"/>
              <a:t>nternal CRM: we need data for internal state resolution!!!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HYDKIN-dedicated module is an alternative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Google Shape;205;p16"/>
          <p:cNvSpPr txBox="1"/>
          <p:nvPr/>
        </p:nvSpPr>
        <p:spPr>
          <a:xfrm>
            <a:off x="107503" y="4369968"/>
            <a:ext cx="8856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GB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undle states </a:t>
            </a:r>
            <a:endParaRPr lang="en-GB" sz="21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6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D2 session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773" y="894582"/>
            <a:ext cx="9099773" cy="367240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A&amp;M Databases</a:t>
            </a:r>
          </a:p>
          <a:p>
            <a:pPr marL="76200" indent="0">
              <a:buNone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HYDKIN</a:t>
            </a:r>
          </a:p>
          <a:p>
            <a:pPr marL="76200" indent="0">
              <a:buNone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EIRENE routines: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Food for thoughts</a:t>
            </a:r>
          </a:p>
          <a:p>
            <a:pPr marL="1473200" lvl="3" indent="0">
              <a:buNone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CRM and photon tracing module in </a:t>
            </a:r>
            <a:r>
              <a:rPr lang="en-US" b="1" dirty="0" smtClean="0">
                <a:solidFill>
                  <a:srgbClr val="002060"/>
                </a:solidFill>
              </a:rPr>
              <a:t>EIRENE </a:t>
            </a:r>
            <a:r>
              <a:rPr lang="en-US" sz="2800" b="1" dirty="0">
                <a:solidFill>
                  <a:srgbClr val="002060"/>
                </a:solidFill>
              </a:rPr>
              <a:t>(</a:t>
            </a:r>
            <a:r>
              <a:rPr lang="en-US" b="1" u="sng" dirty="0">
                <a:solidFill>
                  <a:srgbClr val="002060"/>
                </a:solidFill>
              </a:rPr>
              <a:t>Ray Chandra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</a:p>
          <a:p>
            <a:pPr marL="3771900" lvl="8" indent="0"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		</a:t>
            </a:r>
            <a:endParaRPr lang="en-US" sz="13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DE" b="1" dirty="0" smtClean="0">
                <a:solidFill>
                  <a:srgbClr val="002060"/>
                </a:solidFill>
              </a:rPr>
              <a:t>…………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5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A&amp;M DATABASES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35" y="610068"/>
            <a:ext cx="2959164" cy="1005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2" y="1556273"/>
            <a:ext cx="3547501" cy="96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090" y="1781419"/>
            <a:ext cx="3149210" cy="873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852" y="3820633"/>
            <a:ext cx="3372688" cy="954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02" y="2791933"/>
            <a:ext cx="3008798" cy="102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7090" y="2885208"/>
            <a:ext cx="3177021" cy="935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544" y="744040"/>
            <a:ext cx="4285791" cy="746594"/>
          </a:xfrm>
          <a:prstGeom prst="rect">
            <a:avLst/>
          </a:prstGeom>
        </p:spPr>
      </p:pic>
      <p:pic>
        <p:nvPicPr>
          <p:cNvPr id="4" name="Picture 3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41" y="2427433"/>
            <a:ext cx="2542078" cy="915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1445" y="3887614"/>
            <a:ext cx="4332278" cy="896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A&amp;M DATABASES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2" y="914441"/>
            <a:ext cx="2959164" cy="1005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2" y="2207536"/>
            <a:ext cx="3547501" cy="962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2" y="3458137"/>
            <a:ext cx="3008798" cy="1028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3669" y="914441"/>
            <a:ext cx="5492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ALADDIN</a:t>
            </a:r>
            <a:r>
              <a:rPr lang="en-US" b="1" dirty="0"/>
              <a:t>, </a:t>
            </a:r>
            <a:r>
              <a:rPr lang="en-US" b="1" dirty="0" smtClean="0"/>
              <a:t>COLLISIONSDB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A&amp;M and Particle-Surface interaction data for fusion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Heavy-particle, electron and photon collisions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/>
              <a:t>output:</a:t>
            </a:r>
            <a:r>
              <a:rPr lang="en-US" dirty="0" smtClean="0"/>
              <a:t> </a:t>
            </a:r>
            <a:r>
              <a:rPr lang="en-US" b="1" dirty="0" smtClean="0"/>
              <a:t>XML, tabular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53669" y="2246303"/>
            <a:ext cx="54929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Molecular Convergent Close-Coupling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</a:t>
            </a:r>
            <a:r>
              <a:rPr lang="en-US" dirty="0" smtClean="0"/>
              <a:t>lectron and positron collisions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Target: H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isot</a:t>
            </a:r>
            <a:r>
              <a:rPr lang="en-US" dirty="0" smtClean="0"/>
              <a:t>.), H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isot</a:t>
            </a:r>
            <a:r>
              <a:rPr lang="en-US" dirty="0" smtClean="0"/>
              <a:t>), </a:t>
            </a:r>
            <a:r>
              <a:rPr lang="en-US" dirty="0" err="1" smtClean="0"/>
              <a:t>HeH</a:t>
            </a:r>
            <a:r>
              <a:rPr lang="en-US" baseline="30000" dirty="0" smtClean="0"/>
              <a:t>+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diss</a:t>
            </a:r>
            <a:r>
              <a:rPr lang="en-US" dirty="0" smtClean="0"/>
              <a:t>, excitation + </a:t>
            </a:r>
            <a:r>
              <a:rPr lang="en-US" b="1" dirty="0" smtClean="0"/>
              <a:t>vibrational resolution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/>
              <a:t>output:</a:t>
            </a:r>
            <a:r>
              <a:rPr lang="en-US" dirty="0"/>
              <a:t> </a:t>
            </a:r>
            <a:r>
              <a:rPr lang="en-US" b="1" dirty="0" smtClean="0"/>
              <a:t>tabular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54770" y="3543352"/>
            <a:ext cx="54929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A&amp;M and Particle-Surface interaction </a:t>
            </a:r>
            <a:r>
              <a:rPr lang="en-US" dirty="0" smtClean="0"/>
              <a:t>data, Boltzmann solver</a:t>
            </a:r>
            <a:endParaRPr lang="en-US" baseline="30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CX, </a:t>
            </a:r>
            <a:r>
              <a:rPr lang="en-US" dirty="0" err="1"/>
              <a:t>diss</a:t>
            </a:r>
            <a:r>
              <a:rPr lang="en-US" dirty="0"/>
              <a:t>, elastic, excitation, ionization, recombination, </a:t>
            </a:r>
            <a:r>
              <a:rPr lang="en-US" dirty="0" smtClean="0"/>
              <a:t>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</a:t>
            </a:r>
            <a:r>
              <a:rPr lang="en-US" dirty="0" smtClean="0"/>
              <a:t>ree account: download limit (20)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/>
              <a:t>output:</a:t>
            </a:r>
            <a:r>
              <a:rPr lang="en-US" dirty="0" smtClean="0"/>
              <a:t> </a:t>
            </a:r>
            <a:r>
              <a:rPr lang="en-US" b="1" dirty="0" err="1" smtClean="0"/>
              <a:t>xsec</a:t>
            </a:r>
            <a:r>
              <a:rPr lang="en-US" b="1" dirty="0" smtClean="0"/>
              <a:t>, csv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8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A&amp;M DATABASES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9" y="830945"/>
            <a:ext cx="3149210" cy="873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58" y="2277846"/>
            <a:ext cx="3455650" cy="10174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53669" y="907293"/>
            <a:ext cx="5492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ollection several databases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ross sections, interaction pot., </a:t>
            </a:r>
            <a:r>
              <a:rPr lang="en-US" dirty="0" err="1" smtClean="0"/>
              <a:t>osc</a:t>
            </a:r>
            <a:r>
              <a:rPr lang="en-US" dirty="0" smtClean="0"/>
              <a:t>. strength, transport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CX, </a:t>
            </a:r>
            <a:r>
              <a:rPr lang="en-US" dirty="0" err="1"/>
              <a:t>diss</a:t>
            </a:r>
            <a:r>
              <a:rPr lang="en-US" dirty="0"/>
              <a:t>, elastic, excitation, ionization, recombination, 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/>
              <a:t>output:</a:t>
            </a:r>
            <a:r>
              <a:rPr lang="en-US" dirty="0" smtClean="0"/>
              <a:t> </a:t>
            </a:r>
            <a:r>
              <a:rPr lang="en-US" b="1" dirty="0" smtClean="0"/>
              <a:t>XML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53669" y="2488462"/>
            <a:ext cx="5492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Federated database, node 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FAIR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 smtClean="0"/>
              <a:t>Input</a:t>
            </a:r>
            <a:r>
              <a:rPr lang="en-US" dirty="0" smtClean="0"/>
              <a:t>: </a:t>
            </a:r>
            <a:r>
              <a:rPr lang="en-US" b="1" dirty="0" smtClean="0"/>
              <a:t>SQL</a:t>
            </a:r>
            <a:r>
              <a:rPr lang="en-US" dirty="0" smtClean="0"/>
              <a:t> </a:t>
            </a:r>
            <a:r>
              <a:rPr lang="en-US" u="sng" dirty="0" smtClean="0"/>
              <a:t>output:</a:t>
            </a:r>
            <a:r>
              <a:rPr lang="en-US" dirty="0" smtClean="0"/>
              <a:t> </a:t>
            </a:r>
            <a:r>
              <a:rPr lang="en-US" b="1" dirty="0" smtClean="0"/>
              <a:t>XML, tabular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1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/>
        </p:nvSpPr>
        <p:spPr>
          <a:xfrm>
            <a:off x="720950" y="693900"/>
            <a:ext cx="754380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Availables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now from main page at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Still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</a:t>
            </a:r>
            <a:r>
              <a:rPr lang="en-GB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17" y="1473273"/>
            <a:ext cx="6933102" cy="184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1" name="Google Shape;12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7050" y="306780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4;p8"/>
          <p:cNvSpPr/>
          <p:nvPr/>
        </p:nvSpPr>
        <p:spPr>
          <a:xfrm>
            <a:off x="963786" y="2818808"/>
            <a:ext cx="1989600" cy="35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7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/>
        </p:nvSpPr>
        <p:spPr>
          <a:xfrm>
            <a:off x="856625" y="590975"/>
            <a:ext cx="80985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OLD: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reactions grouped by database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NEW: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reactions grouped by formula → identified by number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plotter: reactions from different databases → comparison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solver: </a:t>
            </a:r>
            <a:r>
              <a:rPr lang="en-GB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 button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avoid multiple reactions with same formula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00" y="3172291"/>
            <a:ext cx="9144001" cy="197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9"/>
          <p:cNvSpPr/>
          <p:nvPr/>
        </p:nvSpPr>
        <p:spPr>
          <a:xfrm rot="2402822">
            <a:off x="1546232" y="2963945"/>
            <a:ext cx="282554" cy="147826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r>
              <a:rPr lang="en-US" sz="2400" dirty="0" smtClean="0">
                <a:solidFill>
                  <a:srgbClr val="002060"/>
                </a:solidFill>
              </a:rPr>
              <a:t>: grouping of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3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/>
        </p:nvSpPr>
        <p:spPr>
          <a:xfrm>
            <a:off x="856625" y="819575"/>
            <a:ext cx="80985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Grouped reactions differing for vibrational resolution (one row)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stage: </a:t>
            </a:r>
            <a:r>
              <a:rPr lang="en-GB" sz="2000" dirty="0"/>
              <a:t>bundle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vibr</a:t>
            </a:r>
            <a:r>
              <a:rPr lang="en-GB" sz="2000" dirty="0"/>
              <a:t>ational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state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966175"/>
            <a:ext cx="8839201" cy="189411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0"/>
          <p:cNvSpPr/>
          <p:nvPr/>
        </p:nvSpPr>
        <p:spPr>
          <a:xfrm>
            <a:off x="199500" y="3547700"/>
            <a:ext cx="610500" cy="1028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r>
              <a:rPr lang="en-US" sz="2400" dirty="0" smtClean="0">
                <a:solidFill>
                  <a:srgbClr val="002060"/>
                </a:solidFill>
              </a:rPr>
              <a:t>: grouping of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1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/>
          <p:nvPr/>
        </p:nvSpPr>
        <p:spPr>
          <a:xfrm>
            <a:off x="856625" y="819575"/>
            <a:ext cx="75438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 of (retractable) columns: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number: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the reaction (AMJUEL number w/o letters)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reaction: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type: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experimental, calculated, mixed…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Peculiar properties: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info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generation: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for now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origin: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of fit (original data, improved fit, …)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File/chapter: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database/section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009" y="1544381"/>
            <a:ext cx="2357793" cy="138133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r>
              <a:rPr lang="en-US" sz="2400" dirty="0" smtClean="0">
                <a:solidFill>
                  <a:srgbClr val="002060"/>
                </a:solidFill>
              </a:rPr>
              <a:t>: columns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91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4206</TotalTime>
  <Words>686</Words>
  <Application>Microsoft Office PowerPoint</Application>
  <PresentationFormat>On-screen Show (16:9)</PresentationFormat>
  <Paragraphs>178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Noto Sans Symbols</vt:lpstr>
      <vt:lpstr>Wingdings</vt:lpstr>
      <vt:lpstr>Office Theme</vt:lpstr>
      <vt:lpstr>CRMs and A&amp;M data  session D2 - EIRENE code camp</vt:lpstr>
      <vt:lpstr>D2 session summary</vt:lpstr>
      <vt:lpstr>A&amp;M DATABASES</vt:lpstr>
      <vt:lpstr>A&amp;M DATABASES</vt:lpstr>
      <vt:lpstr>A&amp;M DATABASES</vt:lpstr>
      <vt:lpstr>new HYDKIN</vt:lpstr>
      <vt:lpstr>new HYDKIN: grouping of reactions</vt:lpstr>
      <vt:lpstr>new HYDKIN: grouping of reactions</vt:lpstr>
      <vt:lpstr>new HYDKIN: columns</vt:lpstr>
      <vt:lpstr>new HYDKIN: default cases</vt:lpstr>
      <vt:lpstr>new HYDKIN: default cases- unresolved</vt:lpstr>
      <vt:lpstr>new HYDKIN: default cases- unresolved vs resolved</vt:lpstr>
      <vt:lpstr>new HYDKIN: output </vt:lpstr>
      <vt:lpstr>new HYDKIN: output </vt:lpstr>
      <vt:lpstr>new HYDKIN: outlook </vt:lpstr>
      <vt:lpstr>EIRENE routines:  src/file-handling  </vt:lpstr>
      <vt:lpstr>food for thought: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EIRENE post-processing with TallyViz</dc:title>
  <dc:creator>Cianfrani</dc:creator>
  <cp:lastModifiedBy>Cianfrani</cp:lastModifiedBy>
  <cp:revision>182</cp:revision>
  <dcterms:modified xsi:type="dcterms:W3CDTF">2022-11-23T14:06:06Z</dcterms:modified>
</cp:coreProperties>
</file>