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44" r:id="rId3"/>
    <p:sldId id="445" r:id="rId4"/>
    <p:sldId id="282" r:id="rId5"/>
    <p:sldId id="446" r:id="rId6"/>
    <p:sldId id="268" r:id="rId7"/>
    <p:sldId id="443" r:id="rId8"/>
    <p:sldId id="447" r:id="rId9"/>
    <p:sldId id="451" r:id="rId10"/>
    <p:sldId id="448" r:id="rId11"/>
    <p:sldId id="264" r:id="rId12"/>
    <p:sldId id="449" r:id="rId13"/>
    <p:sldId id="450" r:id="rId14"/>
    <p:sldId id="263" r:id="rId15"/>
    <p:sldId id="269" r:id="rId16"/>
    <p:sldId id="270" r:id="rId17"/>
    <p:sldId id="271" r:id="rId18"/>
    <p:sldId id="272" r:id="rId19"/>
    <p:sldId id="276" r:id="rId20"/>
    <p:sldId id="277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39"/>
    <p:restoredTop sz="93521"/>
  </p:normalViewPr>
  <p:slideViewPr>
    <p:cSldViewPr snapToGrid="0" snapToObjects="1">
      <p:cViewPr varScale="1">
        <p:scale>
          <a:sx n="102" d="100"/>
          <a:sy n="102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E5B44-85CC-284A-8214-2960C9BD96E4}" type="datetimeFigureOut">
              <a:rPr lang="nl-NL" smtClean="0"/>
              <a:t>22-11-2022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439EE-C3F0-EC45-BF01-977D4C55D9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78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C887B-1BB6-6E44-9FCD-49AE46FD45E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91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439EE-C3F0-EC45-BF01-977D4C55D96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30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439EE-C3F0-EC45-BF01-977D4C55D96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29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AB52-F49E-3D47-A33C-49BF235CE8A6}" type="datetime1">
              <a:rPr lang="en-US" smtClean="0"/>
              <a:t>11/22/22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02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B820-78EF-5648-9E79-A83D1A8D4ED1}" type="datetime1">
              <a:rPr lang="en-US" smtClean="0"/>
              <a:t>11/22/22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86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1AF-5B79-8C4D-8C01-15D024BB2A92}" type="datetime1">
              <a:rPr lang="en-US" smtClean="0"/>
              <a:t>11/22/22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31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1AF-F71F-094C-B341-D3FEE06BEBF9}" type="datetime1">
              <a:rPr lang="en-US" smtClean="0"/>
              <a:t>11/22/22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15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FC05-1939-734D-8018-CA415FA52066}" type="datetime1">
              <a:rPr lang="en-US" smtClean="0"/>
              <a:t>11/22/22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59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BFD5-E1AB-D547-B34B-D1EED1B38447}" type="datetime1">
              <a:rPr lang="en-US" smtClean="0"/>
              <a:t>11/22/22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84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4AF9-81BB-574B-B2D1-529833E32FAA}" type="datetime1">
              <a:rPr lang="en-US" smtClean="0"/>
              <a:t>11/22/22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55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EA76-F4A9-CF48-922A-2DC558C6BBA1}" type="datetime1">
              <a:rPr lang="en-US" smtClean="0"/>
              <a:t>11/22/22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69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AA12-DFDB-FF43-83D0-475B4A66F5BF}" type="datetime1">
              <a:rPr lang="en-US" smtClean="0"/>
              <a:t>11/22/22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5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A50C-8A64-634E-8288-EE03D43B6BCD}" type="datetime1">
              <a:rPr lang="en-US" smtClean="0"/>
              <a:t>11/22/22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3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EDF6-4778-594D-A8D3-FC76635E5053}" type="datetime1">
              <a:rPr lang="en-US" smtClean="0"/>
              <a:t>11/22/22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34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C1EB-2235-F844-81B8-D47F0D16A1CA}" type="datetime1">
              <a:rPr lang="en-US" smtClean="0"/>
              <a:t>11/22/22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1459A-C6EA-144F-9145-35C24494E6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32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48" y="318800"/>
            <a:ext cx="11900452" cy="2387600"/>
          </a:xfrm>
        </p:spPr>
        <p:txBody>
          <a:bodyPr>
            <a:normAutofit/>
          </a:bodyPr>
          <a:lstStyle/>
          <a:p>
            <a:r>
              <a:rPr lang="en-US" b="1" dirty="0"/>
              <a:t>Hybrid kinetic-diffusive methods and Monte Carlo estimators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20" y="2950686"/>
            <a:ext cx="6378750" cy="3641870"/>
          </a:xfrm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pPr algn="l"/>
            <a:r>
              <a:rPr lang="nl-NL" dirty="0"/>
              <a:t>Bert Mortier, </a:t>
            </a:r>
            <a:r>
              <a:rPr lang="nl-NL" u="sng" dirty="0"/>
              <a:t>Emil </a:t>
            </a:r>
            <a:r>
              <a:rPr lang="nl-NL" u="sng" dirty="0" err="1"/>
              <a:t>Løvbak</a:t>
            </a:r>
            <a:r>
              <a:rPr lang="nl-NL" dirty="0"/>
              <a:t>, Giovanni </a:t>
            </a:r>
            <a:r>
              <a:rPr lang="nl-NL" dirty="0" err="1"/>
              <a:t>Samaey</a:t>
            </a:r>
            <a:endParaRPr lang="nl-NL" u="sng" dirty="0"/>
          </a:p>
          <a:p>
            <a:pPr algn="l"/>
            <a:r>
              <a:rPr lang="nl-NL" sz="2200" i="1" dirty="0"/>
              <a:t>NUMA (</a:t>
            </a:r>
            <a:r>
              <a:rPr lang="nl-NL" sz="2200" i="1" dirty="0" err="1"/>
              <a:t>Numerical</a:t>
            </a:r>
            <a:r>
              <a:rPr lang="nl-NL" sz="2200" i="1" dirty="0"/>
              <a:t> Analysis </a:t>
            </a:r>
            <a:r>
              <a:rPr lang="nl-NL" sz="2200" i="1" dirty="0" err="1"/>
              <a:t>and</a:t>
            </a:r>
            <a:r>
              <a:rPr lang="nl-NL" sz="2200" i="1" dirty="0"/>
              <a:t> </a:t>
            </a:r>
            <a:r>
              <a:rPr lang="nl-NL" sz="2200" i="1" dirty="0" err="1"/>
              <a:t>Applied</a:t>
            </a:r>
            <a:r>
              <a:rPr lang="nl-NL" sz="2200" i="1" dirty="0"/>
              <a:t> </a:t>
            </a:r>
            <a:r>
              <a:rPr lang="nl-NL" sz="2200" i="1" dirty="0" err="1"/>
              <a:t>Mathematics</a:t>
            </a:r>
            <a:r>
              <a:rPr lang="nl-NL" sz="2200" i="1" dirty="0"/>
              <a:t>) </a:t>
            </a:r>
          </a:p>
          <a:p>
            <a:pPr algn="l"/>
            <a:r>
              <a:rPr lang="nl-NL" sz="2200" i="1" dirty="0"/>
              <a:t>Dept. of Computer </a:t>
            </a:r>
            <a:r>
              <a:rPr lang="nl-NL" sz="2200" i="1" dirty="0" err="1"/>
              <a:t>Science</a:t>
            </a:r>
            <a:r>
              <a:rPr lang="nl-NL" sz="2200" i="1" dirty="0"/>
              <a:t>, KU Leuven</a:t>
            </a:r>
          </a:p>
          <a:p>
            <a:pPr algn="l"/>
            <a:endParaRPr lang="nl-NL" sz="2200" dirty="0"/>
          </a:p>
          <a:p>
            <a:pPr algn="l"/>
            <a:r>
              <a:rPr lang="nl-NL" sz="2200" dirty="0"/>
              <a:t>Tine </a:t>
            </a:r>
            <a:r>
              <a:rPr lang="nl-NL" sz="2200" dirty="0" err="1"/>
              <a:t>Baelmans</a:t>
            </a:r>
            <a:endParaRPr lang="nl-NL" sz="2200" dirty="0"/>
          </a:p>
          <a:p>
            <a:pPr algn="l"/>
            <a:r>
              <a:rPr lang="nl-NL" sz="2200" i="1" dirty="0" err="1"/>
              <a:t>Mechanical</a:t>
            </a:r>
            <a:r>
              <a:rPr lang="nl-NL" sz="2200" i="1" dirty="0"/>
              <a:t> Engineering, KU Leuven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z="2000" smtClean="0"/>
              <a:t>1</a:t>
            </a:fld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96954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493D-27AE-45B2-8C9E-FCE6A60E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FF"/>
                </a:solidFill>
              </a:rPr>
              <a:t>KDMC</a:t>
            </a:r>
            <a:r>
              <a:rPr lang="nl-NL" dirty="0"/>
              <a:t>: behaviour</a:t>
            </a:r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4BF130-CFD1-4A56-AC3A-6C98820E895E}"/>
              </a:ext>
            </a:extLst>
          </p:cNvPr>
          <p:cNvSpPr/>
          <p:nvPr/>
        </p:nvSpPr>
        <p:spPr>
          <a:xfrm>
            <a:off x="1870650" y="3510755"/>
            <a:ext cx="2072081" cy="1549394"/>
          </a:xfrm>
          <a:custGeom>
            <a:avLst/>
            <a:gdLst>
              <a:gd name="connsiteX0" fmla="*/ 0 w 2055303"/>
              <a:gd name="connsiteY0" fmla="*/ 1724067 h 1724067"/>
              <a:gd name="connsiteX1" fmla="*/ 620786 w 2055303"/>
              <a:gd name="connsiteY1" fmla="*/ 373439 h 1724067"/>
              <a:gd name="connsiteX2" fmla="*/ 1073791 w 2055303"/>
              <a:gd name="connsiteY2" fmla="*/ 46268 h 1724067"/>
              <a:gd name="connsiteX3" fmla="*/ 2055303 w 2055303"/>
              <a:gd name="connsiteY3" fmla="*/ 1195560 h 1724067"/>
              <a:gd name="connsiteX0" fmla="*/ 0 w 2021747"/>
              <a:gd name="connsiteY0" fmla="*/ 1724067 h 1724067"/>
              <a:gd name="connsiteX1" fmla="*/ 620786 w 2021747"/>
              <a:gd name="connsiteY1" fmla="*/ 373439 h 1724067"/>
              <a:gd name="connsiteX2" fmla="*/ 1073791 w 2021747"/>
              <a:gd name="connsiteY2" fmla="*/ 46268 h 1724067"/>
              <a:gd name="connsiteX3" fmla="*/ 2021747 w 2021747"/>
              <a:gd name="connsiteY3" fmla="*/ 1279449 h 1724067"/>
              <a:gd name="connsiteX0" fmla="*/ 0 w 2038525"/>
              <a:gd name="connsiteY0" fmla="*/ 1724067 h 1724067"/>
              <a:gd name="connsiteX1" fmla="*/ 620786 w 2038525"/>
              <a:gd name="connsiteY1" fmla="*/ 373439 h 1724067"/>
              <a:gd name="connsiteX2" fmla="*/ 1073791 w 2038525"/>
              <a:gd name="connsiteY2" fmla="*/ 46268 h 1724067"/>
              <a:gd name="connsiteX3" fmla="*/ 2038525 w 2038525"/>
              <a:gd name="connsiteY3" fmla="*/ 1279449 h 1724067"/>
              <a:gd name="connsiteX0" fmla="*/ 0 w 2038525"/>
              <a:gd name="connsiteY0" fmla="*/ 1724067 h 1724067"/>
              <a:gd name="connsiteX1" fmla="*/ 620786 w 2038525"/>
              <a:gd name="connsiteY1" fmla="*/ 373439 h 1724067"/>
              <a:gd name="connsiteX2" fmla="*/ 1073791 w 2038525"/>
              <a:gd name="connsiteY2" fmla="*/ 46268 h 1724067"/>
              <a:gd name="connsiteX3" fmla="*/ 2038525 w 2038525"/>
              <a:gd name="connsiteY3" fmla="*/ 1279449 h 1724067"/>
              <a:gd name="connsiteX0" fmla="*/ 0 w 2038525"/>
              <a:gd name="connsiteY0" fmla="*/ 1638317 h 1638317"/>
              <a:gd name="connsiteX1" fmla="*/ 620786 w 2038525"/>
              <a:gd name="connsiteY1" fmla="*/ 287689 h 1638317"/>
              <a:gd name="connsiteX2" fmla="*/ 1132514 w 2038525"/>
              <a:gd name="connsiteY2" fmla="*/ 61186 h 1638317"/>
              <a:gd name="connsiteX3" fmla="*/ 2038525 w 2038525"/>
              <a:gd name="connsiteY3" fmla="*/ 1193699 h 1638317"/>
              <a:gd name="connsiteX0" fmla="*/ 0 w 2038525"/>
              <a:gd name="connsiteY0" fmla="*/ 1630913 h 1630913"/>
              <a:gd name="connsiteX1" fmla="*/ 620786 w 2038525"/>
              <a:gd name="connsiteY1" fmla="*/ 280285 h 1630913"/>
              <a:gd name="connsiteX2" fmla="*/ 1132514 w 2038525"/>
              <a:gd name="connsiteY2" fmla="*/ 53782 h 1630913"/>
              <a:gd name="connsiteX3" fmla="*/ 2038525 w 2038525"/>
              <a:gd name="connsiteY3" fmla="*/ 1186295 h 1630913"/>
              <a:gd name="connsiteX0" fmla="*/ 0 w 2038525"/>
              <a:gd name="connsiteY0" fmla="*/ 1549394 h 1549394"/>
              <a:gd name="connsiteX1" fmla="*/ 620786 w 2038525"/>
              <a:gd name="connsiteY1" fmla="*/ 198766 h 1549394"/>
              <a:gd name="connsiteX2" fmla="*/ 1191237 w 2038525"/>
              <a:gd name="connsiteY2" fmla="*/ 81320 h 1549394"/>
              <a:gd name="connsiteX3" fmla="*/ 2038525 w 2038525"/>
              <a:gd name="connsiteY3" fmla="*/ 1104776 h 1549394"/>
              <a:gd name="connsiteX0" fmla="*/ 0 w 2038525"/>
              <a:gd name="connsiteY0" fmla="*/ 1549394 h 1549394"/>
              <a:gd name="connsiteX1" fmla="*/ 620786 w 2038525"/>
              <a:gd name="connsiteY1" fmla="*/ 198766 h 1549394"/>
              <a:gd name="connsiteX2" fmla="*/ 1191237 w 2038525"/>
              <a:gd name="connsiteY2" fmla="*/ 81320 h 1549394"/>
              <a:gd name="connsiteX3" fmla="*/ 2038525 w 2038525"/>
              <a:gd name="connsiteY3" fmla="*/ 1104776 h 1549394"/>
              <a:gd name="connsiteX0" fmla="*/ 0 w 2038525"/>
              <a:gd name="connsiteY0" fmla="*/ 1549394 h 1549394"/>
              <a:gd name="connsiteX1" fmla="*/ 620786 w 2038525"/>
              <a:gd name="connsiteY1" fmla="*/ 198766 h 1549394"/>
              <a:gd name="connsiteX2" fmla="*/ 1191237 w 2038525"/>
              <a:gd name="connsiteY2" fmla="*/ 81320 h 1549394"/>
              <a:gd name="connsiteX3" fmla="*/ 2038525 w 2038525"/>
              <a:gd name="connsiteY3" fmla="*/ 1104776 h 1549394"/>
              <a:gd name="connsiteX0" fmla="*/ 0 w 2072081"/>
              <a:gd name="connsiteY0" fmla="*/ 1549394 h 1549394"/>
              <a:gd name="connsiteX1" fmla="*/ 620786 w 2072081"/>
              <a:gd name="connsiteY1" fmla="*/ 198766 h 1549394"/>
              <a:gd name="connsiteX2" fmla="*/ 1191237 w 2072081"/>
              <a:gd name="connsiteY2" fmla="*/ 81320 h 1549394"/>
              <a:gd name="connsiteX3" fmla="*/ 2072081 w 2072081"/>
              <a:gd name="connsiteY3" fmla="*/ 1096387 h 1549394"/>
              <a:gd name="connsiteX0" fmla="*/ 0 w 2072081"/>
              <a:gd name="connsiteY0" fmla="*/ 1549394 h 1549394"/>
              <a:gd name="connsiteX1" fmla="*/ 620786 w 2072081"/>
              <a:gd name="connsiteY1" fmla="*/ 198766 h 1549394"/>
              <a:gd name="connsiteX2" fmla="*/ 1191237 w 2072081"/>
              <a:gd name="connsiteY2" fmla="*/ 81320 h 1549394"/>
              <a:gd name="connsiteX3" fmla="*/ 2072081 w 2072081"/>
              <a:gd name="connsiteY3" fmla="*/ 1096387 h 154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2081" h="1549394">
                <a:moveTo>
                  <a:pt x="0" y="1549394"/>
                </a:moveTo>
                <a:cubicBezTo>
                  <a:pt x="220910" y="1013896"/>
                  <a:pt x="422247" y="443445"/>
                  <a:pt x="620786" y="198766"/>
                </a:cubicBezTo>
                <a:cubicBezTo>
                  <a:pt x="819326" y="-45913"/>
                  <a:pt x="910206" y="-38922"/>
                  <a:pt x="1191237" y="81320"/>
                </a:cubicBezTo>
                <a:cubicBezTo>
                  <a:pt x="1430323" y="218340"/>
                  <a:pt x="1819013" y="797179"/>
                  <a:pt x="2072081" y="1096387"/>
                </a:cubicBezTo>
              </a:path>
            </a:pathLst>
          </a:cu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8AC5903-FFE0-4AA1-B5DC-A7E8A1DCA07D}"/>
              </a:ext>
            </a:extLst>
          </p:cNvPr>
          <p:cNvSpPr/>
          <p:nvPr/>
        </p:nvSpPr>
        <p:spPr>
          <a:xfrm flipV="1">
            <a:off x="6084189" y="3905083"/>
            <a:ext cx="2238426" cy="1476542"/>
          </a:xfrm>
          <a:custGeom>
            <a:avLst/>
            <a:gdLst>
              <a:gd name="connsiteX0" fmla="*/ 0 w 2055303"/>
              <a:gd name="connsiteY0" fmla="*/ 1724067 h 1724067"/>
              <a:gd name="connsiteX1" fmla="*/ 620786 w 2055303"/>
              <a:gd name="connsiteY1" fmla="*/ 373439 h 1724067"/>
              <a:gd name="connsiteX2" fmla="*/ 1073791 w 2055303"/>
              <a:gd name="connsiteY2" fmla="*/ 46268 h 1724067"/>
              <a:gd name="connsiteX3" fmla="*/ 2055303 w 2055303"/>
              <a:gd name="connsiteY3" fmla="*/ 1195560 h 1724067"/>
              <a:gd name="connsiteX0" fmla="*/ 0 w 2021747"/>
              <a:gd name="connsiteY0" fmla="*/ 1724067 h 1724067"/>
              <a:gd name="connsiteX1" fmla="*/ 620786 w 2021747"/>
              <a:gd name="connsiteY1" fmla="*/ 373439 h 1724067"/>
              <a:gd name="connsiteX2" fmla="*/ 1073791 w 2021747"/>
              <a:gd name="connsiteY2" fmla="*/ 46268 h 1724067"/>
              <a:gd name="connsiteX3" fmla="*/ 2021747 w 2021747"/>
              <a:gd name="connsiteY3" fmla="*/ 1279449 h 1724067"/>
              <a:gd name="connsiteX0" fmla="*/ 0 w 2038525"/>
              <a:gd name="connsiteY0" fmla="*/ 1724067 h 1724067"/>
              <a:gd name="connsiteX1" fmla="*/ 620786 w 2038525"/>
              <a:gd name="connsiteY1" fmla="*/ 373439 h 1724067"/>
              <a:gd name="connsiteX2" fmla="*/ 1073791 w 2038525"/>
              <a:gd name="connsiteY2" fmla="*/ 46268 h 1724067"/>
              <a:gd name="connsiteX3" fmla="*/ 2038525 w 2038525"/>
              <a:gd name="connsiteY3" fmla="*/ 1279449 h 1724067"/>
              <a:gd name="connsiteX0" fmla="*/ 0 w 2038525"/>
              <a:gd name="connsiteY0" fmla="*/ 1724067 h 1724067"/>
              <a:gd name="connsiteX1" fmla="*/ 620786 w 2038525"/>
              <a:gd name="connsiteY1" fmla="*/ 373439 h 1724067"/>
              <a:gd name="connsiteX2" fmla="*/ 1073791 w 2038525"/>
              <a:gd name="connsiteY2" fmla="*/ 46268 h 1724067"/>
              <a:gd name="connsiteX3" fmla="*/ 2038525 w 2038525"/>
              <a:gd name="connsiteY3" fmla="*/ 1279449 h 1724067"/>
              <a:gd name="connsiteX0" fmla="*/ 0 w 2038525"/>
              <a:gd name="connsiteY0" fmla="*/ 1638317 h 1638317"/>
              <a:gd name="connsiteX1" fmla="*/ 620786 w 2038525"/>
              <a:gd name="connsiteY1" fmla="*/ 287689 h 1638317"/>
              <a:gd name="connsiteX2" fmla="*/ 1132514 w 2038525"/>
              <a:gd name="connsiteY2" fmla="*/ 61186 h 1638317"/>
              <a:gd name="connsiteX3" fmla="*/ 2038525 w 2038525"/>
              <a:gd name="connsiteY3" fmla="*/ 1193699 h 1638317"/>
              <a:gd name="connsiteX0" fmla="*/ 0 w 2038525"/>
              <a:gd name="connsiteY0" fmla="*/ 1630913 h 1630913"/>
              <a:gd name="connsiteX1" fmla="*/ 620786 w 2038525"/>
              <a:gd name="connsiteY1" fmla="*/ 280285 h 1630913"/>
              <a:gd name="connsiteX2" fmla="*/ 1132514 w 2038525"/>
              <a:gd name="connsiteY2" fmla="*/ 53782 h 1630913"/>
              <a:gd name="connsiteX3" fmla="*/ 2038525 w 2038525"/>
              <a:gd name="connsiteY3" fmla="*/ 1186295 h 1630913"/>
              <a:gd name="connsiteX0" fmla="*/ 0 w 2038525"/>
              <a:gd name="connsiteY0" fmla="*/ 1549394 h 1549394"/>
              <a:gd name="connsiteX1" fmla="*/ 620786 w 2038525"/>
              <a:gd name="connsiteY1" fmla="*/ 198766 h 1549394"/>
              <a:gd name="connsiteX2" fmla="*/ 1191237 w 2038525"/>
              <a:gd name="connsiteY2" fmla="*/ 81320 h 1549394"/>
              <a:gd name="connsiteX3" fmla="*/ 2038525 w 2038525"/>
              <a:gd name="connsiteY3" fmla="*/ 1104776 h 1549394"/>
              <a:gd name="connsiteX0" fmla="*/ 0 w 2038525"/>
              <a:gd name="connsiteY0" fmla="*/ 1549394 h 1549394"/>
              <a:gd name="connsiteX1" fmla="*/ 620786 w 2038525"/>
              <a:gd name="connsiteY1" fmla="*/ 198766 h 1549394"/>
              <a:gd name="connsiteX2" fmla="*/ 1191237 w 2038525"/>
              <a:gd name="connsiteY2" fmla="*/ 81320 h 1549394"/>
              <a:gd name="connsiteX3" fmla="*/ 2038525 w 2038525"/>
              <a:gd name="connsiteY3" fmla="*/ 1104776 h 1549394"/>
              <a:gd name="connsiteX0" fmla="*/ 0 w 2038525"/>
              <a:gd name="connsiteY0" fmla="*/ 1549394 h 1549394"/>
              <a:gd name="connsiteX1" fmla="*/ 620786 w 2038525"/>
              <a:gd name="connsiteY1" fmla="*/ 198766 h 1549394"/>
              <a:gd name="connsiteX2" fmla="*/ 1191237 w 2038525"/>
              <a:gd name="connsiteY2" fmla="*/ 81320 h 1549394"/>
              <a:gd name="connsiteX3" fmla="*/ 2038525 w 2038525"/>
              <a:gd name="connsiteY3" fmla="*/ 1104776 h 1549394"/>
              <a:gd name="connsiteX0" fmla="*/ 0 w 2072081"/>
              <a:gd name="connsiteY0" fmla="*/ 1549394 h 1549394"/>
              <a:gd name="connsiteX1" fmla="*/ 620786 w 2072081"/>
              <a:gd name="connsiteY1" fmla="*/ 198766 h 1549394"/>
              <a:gd name="connsiteX2" fmla="*/ 1191237 w 2072081"/>
              <a:gd name="connsiteY2" fmla="*/ 81320 h 1549394"/>
              <a:gd name="connsiteX3" fmla="*/ 2072081 w 2072081"/>
              <a:gd name="connsiteY3" fmla="*/ 1096387 h 1549394"/>
              <a:gd name="connsiteX0" fmla="*/ 0 w 2072081"/>
              <a:gd name="connsiteY0" fmla="*/ 1549394 h 1549394"/>
              <a:gd name="connsiteX1" fmla="*/ 620786 w 2072081"/>
              <a:gd name="connsiteY1" fmla="*/ 198766 h 1549394"/>
              <a:gd name="connsiteX2" fmla="*/ 1191237 w 2072081"/>
              <a:gd name="connsiteY2" fmla="*/ 81320 h 1549394"/>
              <a:gd name="connsiteX3" fmla="*/ 2072081 w 2072081"/>
              <a:gd name="connsiteY3" fmla="*/ 1096387 h 1549394"/>
              <a:gd name="connsiteX0" fmla="*/ 0 w 2114026"/>
              <a:gd name="connsiteY0" fmla="*/ 1549394 h 1549394"/>
              <a:gd name="connsiteX1" fmla="*/ 620786 w 2114026"/>
              <a:gd name="connsiteY1" fmla="*/ 198766 h 1549394"/>
              <a:gd name="connsiteX2" fmla="*/ 1191237 w 2114026"/>
              <a:gd name="connsiteY2" fmla="*/ 81320 h 1549394"/>
              <a:gd name="connsiteX3" fmla="*/ 2114026 w 2114026"/>
              <a:gd name="connsiteY3" fmla="*/ 173598 h 1549394"/>
              <a:gd name="connsiteX0" fmla="*/ 0 w 2417014"/>
              <a:gd name="connsiteY0" fmla="*/ 1549394 h 1549394"/>
              <a:gd name="connsiteX1" fmla="*/ 620786 w 2417014"/>
              <a:gd name="connsiteY1" fmla="*/ 198766 h 1549394"/>
              <a:gd name="connsiteX2" fmla="*/ 1191237 w 2417014"/>
              <a:gd name="connsiteY2" fmla="*/ 81320 h 1549394"/>
              <a:gd name="connsiteX3" fmla="*/ 2114026 w 2417014"/>
              <a:gd name="connsiteY3" fmla="*/ 173598 h 1549394"/>
              <a:gd name="connsiteX0" fmla="*/ 0 w 2114026"/>
              <a:gd name="connsiteY0" fmla="*/ 1549394 h 1549394"/>
              <a:gd name="connsiteX1" fmla="*/ 620786 w 2114026"/>
              <a:gd name="connsiteY1" fmla="*/ 198766 h 1549394"/>
              <a:gd name="connsiteX2" fmla="*/ 1191237 w 2114026"/>
              <a:gd name="connsiteY2" fmla="*/ 81320 h 1549394"/>
              <a:gd name="connsiteX3" fmla="*/ 2114026 w 2114026"/>
              <a:gd name="connsiteY3" fmla="*/ 173598 h 1549394"/>
              <a:gd name="connsiteX0" fmla="*/ 0 w 2466364"/>
              <a:gd name="connsiteY0" fmla="*/ 487425 h 487425"/>
              <a:gd name="connsiteX1" fmla="*/ 973124 w 2466364"/>
              <a:gd name="connsiteY1" fmla="*/ 160254 h 487425"/>
              <a:gd name="connsiteX2" fmla="*/ 1543575 w 2466364"/>
              <a:gd name="connsiteY2" fmla="*/ 42808 h 487425"/>
              <a:gd name="connsiteX3" fmla="*/ 2466364 w 2466364"/>
              <a:gd name="connsiteY3" fmla="*/ 135086 h 487425"/>
              <a:gd name="connsiteX0" fmla="*/ 0 w 2466364"/>
              <a:gd name="connsiteY0" fmla="*/ 467864 h 467864"/>
              <a:gd name="connsiteX1" fmla="*/ 1115737 w 2466364"/>
              <a:gd name="connsiteY1" fmla="*/ 358807 h 467864"/>
              <a:gd name="connsiteX2" fmla="*/ 1543575 w 2466364"/>
              <a:gd name="connsiteY2" fmla="*/ 23247 h 467864"/>
              <a:gd name="connsiteX3" fmla="*/ 2466364 w 2466364"/>
              <a:gd name="connsiteY3" fmla="*/ 115525 h 467864"/>
              <a:gd name="connsiteX0" fmla="*/ 0 w 2567032"/>
              <a:gd name="connsiteY0" fmla="*/ 459410 h 459410"/>
              <a:gd name="connsiteX1" fmla="*/ 1216405 w 2567032"/>
              <a:gd name="connsiteY1" fmla="*/ 358742 h 459410"/>
              <a:gd name="connsiteX2" fmla="*/ 1644243 w 2567032"/>
              <a:gd name="connsiteY2" fmla="*/ 23182 h 459410"/>
              <a:gd name="connsiteX3" fmla="*/ 2567032 w 2567032"/>
              <a:gd name="connsiteY3" fmla="*/ 115460 h 459410"/>
              <a:gd name="connsiteX0" fmla="*/ 0 w 2567032"/>
              <a:gd name="connsiteY0" fmla="*/ 459410 h 469346"/>
              <a:gd name="connsiteX1" fmla="*/ 1216405 w 2567032"/>
              <a:gd name="connsiteY1" fmla="*/ 358742 h 469346"/>
              <a:gd name="connsiteX2" fmla="*/ 1644243 w 2567032"/>
              <a:gd name="connsiteY2" fmla="*/ 23182 h 469346"/>
              <a:gd name="connsiteX3" fmla="*/ 2567032 w 2567032"/>
              <a:gd name="connsiteY3" fmla="*/ 115460 h 469346"/>
              <a:gd name="connsiteX0" fmla="*/ 0 w 2567032"/>
              <a:gd name="connsiteY0" fmla="*/ 454027 h 525588"/>
              <a:gd name="connsiteX1" fmla="*/ 1275128 w 2567032"/>
              <a:gd name="connsiteY1" fmla="*/ 495972 h 525588"/>
              <a:gd name="connsiteX2" fmla="*/ 1644243 w 2567032"/>
              <a:gd name="connsiteY2" fmla="*/ 17799 h 525588"/>
              <a:gd name="connsiteX3" fmla="*/ 2567032 w 2567032"/>
              <a:gd name="connsiteY3" fmla="*/ 110077 h 525588"/>
              <a:gd name="connsiteX0" fmla="*/ 0 w 2567032"/>
              <a:gd name="connsiteY0" fmla="*/ 452130 h 494084"/>
              <a:gd name="connsiteX1" fmla="*/ 1275128 w 2567032"/>
              <a:gd name="connsiteY1" fmla="*/ 494075 h 494084"/>
              <a:gd name="connsiteX2" fmla="*/ 1644243 w 2567032"/>
              <a:gd name="connsiteY2" fmla="*/ 15902 h 494084"/>
              <a:gd name="connsiteX3" fmla="*/ 2567032 w 2567032"/>
              <a:gd name="connsiteY3" fmla="*/ 108180 h 494084"/>
              <a:gd name="connsiteX0" fmla="*/ 0 w 2567032"/>
              <a:gd name="connsiteY0" fmla="*/ 452738 h 473234"/>
              <a:gd name="connsiteX1" fmla="*/ 1308684 w 2567032"/>
              <a:gd name="connsiteY1" fmla="*/ 469516 h 473234"/>
              <a:gd name="connsiteX2" fmla="*/ 1644243 w 2567032"/>
              <a:gd name="connsiteY2" fmla="*/ 16510 h 473234"/>
              <a:gd name="connsiteX3" fmla="*/ 2567032 w 2567032"/>
              <a:gd name="connsiteY3" fmla="*/ 108788 h 473234"/>
              <a:gd name="connsiteX0" fmla="*/ 0 w 2567032"/>
              <a:gd name="connsiteY0" fmla="*/ 436241 h 456737"/>
              <a:gd name="connsiteX1" fmla="*/ 1308684 w 2567032"/>
              <a:gd name="connsiteY1" fmla="*/ 453019 h 456737"/>
              <a:gd name="connsiteX2" fmla="*/ 1644243 w 2567032"/>
              <a:gd name="connsiteY2" fmla="*/ 13 h 456737"/>
              <a:gd name="connsiteX3" fmla="*/ 2567032 w 2567032"/>
              <a:gd name="connsiteY3" fmla="*/ 92291 h 456737"/>
              <a:gd name="connsiteX0" fmla="*/ 0 w 2567032"/>
              <a:gd name="connsiteY0" fmla="*/ 436241 h 456737"/>
              <a:gd name="connsiteX1" fmla="*/ 1308684 w 2567032"/>
              <a:gd name="connsiteY1" fmla="*/ 453019 h 456737"/>
              <a:gd name="connsiteX2" fmla="*/ 1644243 w 2567032"/>
              <a:gd name="connsiteY2" fmla="*/ 13 h 456737"/>
              <a:gd name="connsiteX3" fmla="*/ 2567032 w 2567032"/>
              <a:gd name="connsiteY3" fmla="*/ 92291 h 456737"/>
              <a:gd name="connsiteX0" fmla="*/ 0 w 2567032"/>
              <a:gd name="connsiteY0" fmla="*/ 436241 h 456737"/>
              <a:gd name="connsiteX1" fmla="*/ 1308684 w 2567032"/>
              <a:gd name="connsiteY1" fmla="*/ 453019 h 456737"/>
              <a:gd name="connsiteX2" fmla="*/ 1644243 w 2567032"/>
              <a:gd name="connsiteY2" fmla="*/ 13 h 456737"/>
              <a:gd name="connsiteX3" fmla="*/ 2567032 w 2567032"/>
              <a:gd name="connsiteY3" fmla="*/ 92291 h 456737"/>
              <a:gd name="connsiteX0" fmla="*/ 0 w 2567032"/>
              <a:gd name="connsiteY0" fmla="*/ 343950 h 370858"/>
              <a:gd name="connsiteX1" fmla="*/ 1308684 w 2567032"/>
              <a:gd name="connsiteY1" fmla="*/ 360728 h 370858"/>
              <a:gd name="connsiteX2" fmla="*/ 1954636 w 2567032"/>
              <a:gd name="connsiteY2" fmla="*/ 360727 h 370858"/>
              <a:gd name="connsiteX3" fmla="*/ 2567032 w 2567032"/>
              <a:gd name="connsiteY3" fmla="*/ 0 h 370858"/>
              <a:gd name="connsiteX0" fmla="*/ 0 w 3028427"/>
              <a:gd name="connsiteY0" fmla="*/ 0 h 242776"/>
              <a:gd name="connsiteX1" fmla="*/ 1308684 w 3028427"/>
              <a:gd name="connsiteY1" fmla="*/ 16778 h 242776"/>
              <a:gd name="connsiteX2" fmla="*/ 1954636 w 3028427"/>
              <a:gd name="connsiteY2" fmla="*/ 16777 h 242776"/>
              <a:gd name="connsiteX3" fmla="*/ 3028427 w 3028427"/>
              <a:gd name="connsiteY3" fmla="*/ 67111 h 242776"/>
              <a:gd name="connsiteX0" fmla="*/ 0 w 3028427"/>
              <a:gd name="connsiteY0" fmla="*/ 0 h 67111"/>
              <a:gd name="connsiteX1" fmla="*/ 1308684 w 3028427"/>
              <a:gd name="connsiteY1" fmla="*/ 16778 h 67111"/>
              <a:gd name="connsiteX2" fmla="*/ 1954636 w 3028427"/>
              <a:gd name="connsiteY2" fmla="*/ 16777 h 67111"/>
              <a:gd name="connsiteX3" fmla="*/ 3028427 w 3028427"/>
              <a:gd name="connsiteY3" fmla="*/ 67111 h 67111"/>
              <a:gd name="connsiteX0" fmla="*/ 0 w 3061983"/>
              <a:gd name="connsiteY0" fmla="*/ 0 h 33555"/>
              <a:gd name="connsiteX1" fmla="*/ 1308684 w 3061983"/>
              <a:gd name="connsiteY1" fmla="*/ 16778 h 33555"/>
              <a:gd name="connsiteX2" fmla="*/ 1954636 w 3061983"/>
              <a:gd name="connsiteY2" fmla="*/ 16777 h 33555"/>
              <a:gd name="connsiteX3" fmla="*/ 3061983 w 3061983"/>
              <a:gd name="connsiteY3" fmla="*/ 33555 h 33555"/>
              <a:gd name="connsiteX0" fmla="*/ 0 w 3061983"/>
              <a:gd name="connsiteY0" fmla="*/ 0 h 33555"/>
              <a:gd name="connsiteX1" fmla="*/ 1954636 w 3061983"/>
              <a:gd name="connsiteY1" fmla="*/ 16777 h 33555"/>
              <a:gd name="connsiteX2" fmla="*/ 3061983 w 3061983"/>
              <a:gd name="connsiteY2" fmla="*/ 33555 h 33555"/>
              <a:gd name="connsiteX0" fmla="*/ 0 w 3061983"/>
              <a:gd name="connsiteY0" fmla="*/ 0 h 33555"/>
              <a:gd name="connsiteX1" fmla="*/ 3061983 w 3061983"/>
              <a:gd name="connsiteY1" fmla="*/ 33555 h 33555"/>
              <a:gd name="connsiteX0" fmla="*/ 0 w 3087150"/>
              <a:gd name="connsiteY0" fmla="*/ 8390 h 8390"/>
              <a:gd name="connsiteX1" fmla="*/ 3087150 w 3087150"/>
              <a:gd name="connsiteY1" fmla="*/ 0 h 8390"/>
              <a:gd name="connsiteX0" fmla="*/ 0 w 10008"/>
              <a:gd name="connsiteY0" fmla="*/ 6354 h 6354"/>
              <a:gd name="connsiteX1" fmla="*/ 10008 w 10008"/>
              <a:gd name="connsiteY1" fmla="*/ 0 h 6354"/>
              <a:gd name="connsiteX0" fmla="*/ 0 w 10038"/>
              <a:gd name="connsiteY0" fmla="*/ 5902 h 5902"/>
              <a:gd name="connsiteX1" fmla="*/ 10038 w 10038"/>
              <a:gd name="connsiteY1" fmla="*/ 0 h 5902"/>
              <a:gd name="connsiteX0" fmla="*/ 0 w 10000"/>
              <a:gd name="connsiteY0" fmla="*/ 10000 h 10000"/>
              <a:gd name="connsiteX1" fmla="*/ 4586 w 10000"/>
              <a:gd name="connsiteY1" fmla="*/ 4458 h 10000"/>
              <a:gd name="connsiteX2" fmla="*/ 10000 w 10000"/>
              <a:gd name="connsiteY2" fmla="*/ 0 h 10000"/>
              <a:gd name="connsiteX0" fmla="*/ 0 w 10000"/>
              <a:gd name="connsiteY0" fmla="*/ 12950 h 12950"/>
              <a:gd name="connsiteX1" fmla="*/ 4852 w 10000"/>
              <a:gd name="connsiteY1" fmla="*/ 0 h 12950"/>
              <a:gd name="connsiteX2" fmla="*/ 10000 w 10000"/>
              <a:gd name="connsiteY2" fmla="*/ 2950 h 12950"/>
              <a:gd name="connsiteX0" fmla="*/ 0 w 10000"/>
              <a:gd name="connsiteY0" fmla="*/ 138720 h 138720"/>
              <a:gd name="connsiteX1" fmla="*/ 4852 w 10000"/>
              <a:gd name="connsiteY1" fmla="*/ 125770 h 138720"/>
              <a:gd name="connsiteX2" fmla="*/ 10000 w 10000"/>
              <a:gd name="connsiteY2" fmla="*/ 128720 h 138720"/>
              <a:gd name="connsiteX0" fmla="*/ 0 w 10184"/>
              <a:gd name="connsiteY0" fmla="*/ 24 h 861647"/>
              <a:gd name="connsiteX1" fmla="*/ 5036 w 10184"/>
              <a:gd name="connsiteY1" fmla="*/ 857435 h 861647"/>
              <a:gd name="connsiteX2" fmla="*/ 10184 w 10184"/>
              <a:gd name="connsiteY2" fmla="*/ 860385 h 861647"/>
              <a:gd name="connsiteX0" fmla="*/ 0 w 10184"/>
              <a:gd name="connsiteY0" fmla="*/ 0 h 861623"/>
              <a:gd name="connsiteX1" fmla="*/ 5036 w 10184"/>
              <a:gd name="connsiteY1" fmla="*/ 857411 h 861623"/>
              <a:gd name="connsiteX2" fmla="*/ 10184 w 10184"/>
              <a:gd name="connsiteY2" fmla="*/ 860361 h 861623"/>
              <a:gd name="connsiteX0" fmla="*/ 0 w 10184"/>
              <a:gd name="connsiteY0" fmla="*/ 0 h 876477"/>
              <a:gd name="connsiteX1" fmla="*/ 5036 w 10184"/>
              <a:gd name="connsiteY1" fmla="*/ 857411 h 876477"/>
              <a:gd name="connsiteX2" fmla="*/ 10184 w 10184"/>
              <a:gd name="connsiteY2" fmla="*/ 860361 h 876477"/>
              <a:gd name="connsiteX0" fmla="*/ 0 w 10184"/>
              <a:gd name="connsiteY0" fmla="*/ 0 h 861199"/>
              <a:gd name="connsiteX1" fmla="*/ 5036 w 10184"/>
              <a:gd name="connsiteY1" fmla="*/ 857411 h 861199"/>
              <a:gd name="connsiteX2" fmla="*/ 10184 w 10184"/>
              <a:gd name="connsiteY2" fmla="*/ 860361 h 86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4" h="861199">
                <a:moveTo>
                  <a:pt x="0" y="0"/>
                </a:moveTo>
                <a:cubicBezTo>
                  <a:pt x="1045" y="177163"/>
                  <a:pt x="3419" y="569139"/>
                  <a:pt x="5036" y="857411"/>
                </a:cubicBezTo>
                <a:cubicBezTo>
                  <a:pt x="6663" y="855917"/>
                  <a:pt x="6851" y="863694"/>
                  <a:pt x="10184" y="860361"/>
                </a:cubicBezTo>
              </a:path>
            </a:pathLst>
          </a:cu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2AD547-3B25-4CAF-8B5F-65A74C85EC47}"/>
              </a:ext>
            </a:extLst>
          </p:cNvPr>
          <p:cNvSpPr/>
          <p:nvPr/>
        </p:nvSpPr>
        <p:spPr>
          <a:xfrm rot="18455171">
            <a:off x="5390490" y="3963561"/>
            <a:ext cx="3662871" cy="45719"/>
          </a:xfrm>
          <a:custGeom>
            <a:avLst/>
            <a:gdLst>
              <a:gd name="connsiteX0" fmla="*/ 0 w 2055303"/>
              <a:gd name="connsiteY0" fmla="*/ 1724067 h 1724067"/>
              <a:gd name="connsiteX1" fmla="*/ 620786 w 2055303"/>
              <a:gd name="connsiteY1" fmla="*/ 373439 h 1724067"/>
              <a:gd name="connsiteX2" fmla="*/ 1073791 w 2055303"/>
              <a:gd name="connsiteY2" fmla="*/ 46268 h 1724067"/>
              <a:gd name="connsiteX3" fmla="*/ 2055303 w 2055303"/>
              <a:gd name="connsiteY3" fmla="*/ 1195560 h 1724067"/>
              <a:gd name="connsiteX0" fmla="*/ 0 w 2021747"/>
              <a:gd name="connsiteY0" fmla="*/ 1724067 h 1724067"/>
              <a:gd name="connsiteX1" fmla="*/ 620786 w 2021747"/>
              <a:gd name="connsiteY1" fmla="*/ 373439 h 1724067"/>
              <a:gd name="connsiteX2" fmla="*/ 1073791 w 2021747"/>
              <a:gd name="connsiteY2" fmla="*/ 46268 h 1724067"/>
              <a:gd name="connsiteX3" fmla="*/ 2021747 w 2021747"/>
              <a:gd name="connsiteY3" fmla="*/ 1279449 h 1724067"/>
              <a:gd name="connsiteX0" fmla="*/ 0 w 2038525"/>
              <a:gd name="connsiteY0" fmla="*/ 1724067 h 1724067"/>
              <a:gd name="connsiteX1" fmla="*/ 620786 w 2038525"/>
              <a:gd name="connsiteY1" fmla="*/ 373439 h 1724067"/>
              <a:gd name="connsiteX2" fmla="*/ 1073791 w 2038525"/>
              <a:gd name="connsiteY2" fmla="*/ 46268 h 1724067"/>
              <a:gd name="connsiteX3" fmla="*/ 2038525 w 2038525"/>
              <a:gd name="connsiteY3" fmla="*/ 1279449 h 1724067"/>
              <a:gd name="connsiteX0" fmla="*/ 0 w 2038525"/>
              <a:gd name="connsiteY0" fmla="*/ 1724067 h 1724067"/>
              <a:gd name="connsiteX1" fmla="*/ 620786 w 2038525"/>
              <a:gd name="connsiteY1" fmla="*/ 373439 h 1724067"/>
              <a:gd name="connsiteX2" fmla="*/ 1073791 w 2038525"/>
              <a:gd name="connsiteY2" fmla="*/ 46268 h 1724067"/>
              <a:gd name="connsiteX3" fmla="*/ 2038525 w 2038525"/>
              <a:gd name="connsiteY3" fmla="*/ 1279449 h 1724067"/>
              <a:gd name="connsiteX0" fmla="*/ 0 w 2038525"/>
              <a:gd name="connsiteY0" fmla="*/ 1638317 h 1638317"/>
              <a:gd name="connsiteX1" fmla="*/ 620786 w 2038525"/>
              <a:gd name="connsiteY1" fmla="*/ 287689 h 1638317"/>
              <a:gd name="connsiteX2" fmla="*/ 1132514 w 2038525"/>
              <a:gd name="connsiteY2" fmla="*/ 61186 h 1638317"/>
              <a:gd name="connsiteX3" fmla="*/ 2038525 w 2038525"/>
              <a:gd name="connsiteY3" fmla="*/ 1193699 h 1638317"/>
              <a:gd name="connsiteX0" fmla="*/ 0 w 2038525"/>
              <a:gd name="connsiteY0" fmla="*/ 1630913 h 1630913"/>
              <a:gd name="connsiteX1" fmla="*/ 620786 w 2038525"/>
              <a:gd name="connsiteY1" fmla="*/ 280285 h 1630913"/>
              <a:gd name="connsiteX2" fmla="*/ 1132514 w 2038525"/>
              <a:gd name="connsiteY2" fmla="*/ 53782 h 1630913"/>
              <a:gd name="connsiteX3" fmla="*/ 2038525 w 2038525"/>
              <a:gd name="connsiteY3" fmla="*/ 1186295 h 1630913"/>
              <a:gd name="connsiteX0" fmla="*/ 0 w 2038525"/>
              <a:gd name="connsiteY0" fmla="*/ 1549394 h 1549394"/>
              <a:gd name="connsiteX1" fmla="*/ 620786 w 2038525"/>
              <a:gd name="connsiteY1" fmla="*/ 198766 h 1549394"/>
              <a:gd name="connsiteX2" fmla="*/ 1191237 w 2038525"/>
              <a:gd name="connsiteY2" fmla="*/ 81320 h 1549394"/>
              <a:gd name="connsiteX3" fmla="*/ 2038525 w 2038525"/>
              <a:gd name="connsiteY3" fmla="*/ 1104776 h 1549394"/>
              <a:gd name="connsiteX0" fmla="*/ 0 w 2038525"/>
              <a:gd name="connsiteY0" fmla="*/ 1549394 h 1549394"/>
              <a:gd name="connsiteX1" fmla="*/ 620786 w 2038525"/>
              <a:gd name="connsiteY1" fmla="*/ 198766 h 1549394"/>
              <a:gd name="connsiteX2" fmla="*/ 1191237 w 2038525"/>
              <a:gd name="connsiteY2" fmla="*/ 81320 h 1549394"/>
              <a:gd name="connsiteX3" fmla="*/ 2038525 w 2038525"/>
              <a:gd name="connsiteY3" fmla="*/ 1104776 h 1549394"/>
              <a:gd name="connsiteX0" fmla="*/ 0 w 2038525"/>
              <a:gd name="connsiteY0" fmla="*/ 1549394 h 1549394"/>
              <a:gd name="connsiteX1" fmla="*/ 620786 w 2038525"/>
              <a:gd name="connsiteY1" fmla="*/ 198766 h 1549394"/>
              <a:gd name="connsiteX2" fmla="*/ 1191237 w 2038525"/>
              <a:gd name="connsiteY2" fmla="*/ 81320 h 1549394"/>
              <a:gd name="connsiteX3" fmla="*/ 2038525 w 2038525"/>
              <a:gd name="connsiteY3" fmla="*/ 1104776 h 1549394"/>
              <a:gd name="connsiteX0" fmla="*/ 0 w 2072081"/>
              <a:gd name="connsiteY0" fmla="*/ 1549394 h 1549394"/>
              <a:gd name="connsiteX1" fmla="*/ 620786 w 2072081"/>
              <a:gd name="connsiteY1" fmla="*/ 198766 h 1549394"/>
              <a:gd name="connsiteX2" fmla="*/ 1191237 w 2072081"/>
              <a:gd name="connsiteY2" fmla="*/ 81320 h 1549394"/>
              <a:gd name="connsiteX3" fmla="*/ 2072081 w 2072081"/>
              <a:gd name="connsiteY3" fmla="*/ 1096387 h 1549394"/>
              <a:gd name="connsiteX0" fmla="*/ 0 w 2072081"/>
              <a:gd name="connsiteY0" fmla="*/ 1549394 h 1549394"/>
              <a:gd name="connsiteX1" fmla="*/ 620786 w 2072081"/>
              <a:gd name="connsiteY1" fmla="*/ 198766 h 1549394"/>
              <a:gd name="connsiteX2" fmla="*/ 1191237 w 2072081"/>
              <a:gd name="connsiteY2" fmla="*/ 81320 h 1549394"/>
              <a:gd name="connsiteX3" fmla="*/ 2072081 w 2072081"/>
              <a:gd name="connsiteY3" fmla="*/ 1096387 h 1549394"/>
              <a:gd name="connsiteX0" fmla="*/ 0 w 2114026"/>
              <a:gd name="connsiteY0" fmla="*/ 1549394 h 1549394"/>
              <a:gd name="connsiteX1" fmla="*/ 620786 w 2114026"/>
              <a:gd name="connsiteY1" fmla="*/ 198766 h 1549394"/>
              <a:gd name="connsiteX2" fmla="*/ 1191237 w 2114026"/>
              <a:gd name="connsiteY2" fmla="*/ 81320 h 1549394"/>
              <a:gd name="connsiteX3" fmla="*/ 2114026 w 2114026"/>
              <a:gd name="connsiteY3" fmla="*/ 173598 h 1549394"/>
              <a:gd name="connsiteX0" fmla="*/ 0 w 2417014"/>
              <a:gd name="connsiteY0" fmla="*/ 1549394 h 1549394"/>
              <a:gd name="connsiteX1" fmla="*/ 620786 w 2417014"/>
              <a:gd name="connsiteY1" fmla="*/ 198766 h 1549394"/>
              <a:gd name="connsiteX2" fmla="*/ 1191237 w 2417014"/>
              <a:gd name="connsiteY2" fmla="*/ 81320 h 1549394"/>
              <a:gd name="connsiteX3" fmla="*/ 2114026 w 2417014"/>
              <a:gd name="connsiteY3" fmla="*/ 173598 h 1549394"/>
              <a:gd name="connsiteX0" fmla="*/ 0 w 2114026"/>
              <a:gd name="connsiteY0" fmla="*/ 1549394 h 1549394"/>
              <a:gd name="connsiteX1" fmla="*/ 620786 w 2114026"/>
              <a:gd name="connsiteY1" fmla="*/ 198766 h 1549394"/>
              <a:gd name="connsiteX2" fmla="*/ 1191237 w 2114026"/>
              <a:gd name="connsiteY2" fmla="*/ 81320 h 1549394"/>
              <a:gd name="connsiteX3" fmla="*/ 2114026 w 2114026"/>
              <a:gd name="connsiteY3" fmla="*/ 173598 h 1549394"/>
              <a:gd name="connsiteX0" fmla="*/ 0 w 2466364"/>
              <a:gd name="connsiteY0" fmla="*/ 487425 h 487425"/>
              <a:gd name="connsiteX1" fmla="*/ 973124 w 2466364"/>
              <a:gd name="connsiteY1" fmla="*/ 160254 h 487425"/>
              <a:gd name="connsiteX2" fmla="*/ 1543575 w 2466364"/>
              <a:gd name="connsiteY2" fmla="*/ 42808 h 487425"/>
              <a:gd name="connsiteX3" fmla="*/ 2466364 w 2466364"/>
              <a:gd name="connsiteY3" fmla="*/ 135086 h 487425"/>
              <a:gd name="connsiteX0" fmla="*/ 0 w 2466364"/>
              <a:gd name="connsiteY0" fmla="*/ 467864 h 467864"/>
              <a:gd name="connsiteX1" fmla="*/ 1115737 w 2466364"/>
              <a:gd name="connsiteY1" fmla="*/ 358807 h 467864"/>
              <a:gd name="connsiteX2" fmla="*/ 1543575 w 2466364"/>
              <a:gd name="connsiteY2" fmla="*/ 23247 h 467864"/>
              <a:gd name="connsiteX3" fmla="*/ 2466364 w 2466364"/>
              <a:gd name="connsiteY3" fmla="*/ 115525 h 467864"/>
              <a:gd name="connsiteX0" fmla="*/ 0 w 2567032"/>
              <a:gd name="connsiteY0" fmla="*/ 459410 h 459410"/>
              <a:gd name="connsiteX1" fmla="*/ 1216405 w 2567032"/>
              <a:gd name="connsiteY1" fmla="*/ 358742 h 459410"/>
              <a:gd name="connsiteX2" fmla="*/ 1644243 w 2567032"/>
              <a:gd name="connsiteY2" fmla="*/ 23182 h 459410"/>
              <a:gd name="connsiteX3" fmla="*/ 2567032 w 2567032"/>
              <a:gd name="connsiteY3" fmla="*/ 115460 h 459410"/>
              <a:gd name="connsiteX0" fmla="*/ 0 w 2567032"/>
              <a:gd name="connsiteY0" fmla="*/ 459410 h 469346"/>
              <a:gd name="connsiteX1" fmla="*/ 1216405 w 2567032"/>
              <a:gd name="connsiteY1" fmla="*/ 358742 h 469346"/>
              <a:gd name="connsiteX2" fmla="*/ 1644243 w 2567032"/>
              <a:gd name="connsiteY2" fmla="*/ 23182 h 469346"/>
              <a:gd name="connsiteX3" fmla="*/ 2567032 w 2567032"/>
              <a:gd name="connsiteY3" fmla="*/ 115460 h 469346"/>
              <a:gd name="connsiteX0" fmla="*/ 0 w 2567032"/>
              <a:gd name="connsiteY0" fmla="*/ 454027 h 525588"/>
              <a:gd name="connsiteX1" fmla="*/ 1275128 w 2567032"/>
              <a:gd name="connsiteY1" fmla="*/ 495972 h 525588"/>
              <a:gd name="connsiteX2" fmla="*/ 1644243 w 2567032"/>
              <a:gd name="connsiteY2" fmla="*/ 17799 h 525588"/>
              <a:gd name="connsiteX3" fmla="*/ 2567032 w 2567032"/>
              <a:gd name="connsiteY3" fmla="*/ 110077 h 525588"/>
              <a:gd name="connsiteX0" fmla="*/ 0 w 2567032"/>
              <a:gd name="connsiteY0" fmla="*/ 452130 h 494084"/>
              <a:gd name="connsiteX1" fmla="*/ 1275128 w 2567032"/>
              <a:gd name="connsiteY1" fmla="*/ 494075 h 494084"/>
              <a:gd name="connsiteX2" fmla="*/ 1644243 w 2567032"/>
              <a:gd name="connsiteY2" fmla="*/ 15902 h 494084"/>
              <a:gd name="connsiteX3" fmla="*/ 2567032 w 2567032"/>
              <a:gd name="connsiteY3" fmla="*/ 108180 h 494084"/>
              <a:gd name="connsiteX0" fmla="*/ 0 w 2567032"/>
              <a:gd name="connsiteY0" fmla="*/ 452738 h 473234"/>
              <a:gd name="connsiteX1" fmla="*/ 1308684 w 2567032"/>
              <a:gd name="connsiteY1" fmla="*/ 469516 h 473234"/>
              <a:gd name="connsiteX2" fmla="*/ 1644243 w 2567032"/>
              <a:gd name="connsiteY2" fmla="*/ 16510 h 473234"/>
              <a:gd name="connsiteX3" fmla="*/ 2567032 w 2567032"/>
              <a:gd name="connsiteY3" fmla="*/ 108788 h 473234"/>
              <a:gd name="connsiteX0" fmla="*/ 0 w 2567032"/>
              <a:gd name="connsiteY0" fmla="*/ 436241 h 456737"/>
              <a:gd name="connsiteX1" fmla="*/ 1308684 w 2567032"/>
              <a:gd name="connsiteY1" fmla="*/ 453019 h 456737"/>
              <a:gd name="connsiteX2" fmla="*/ 1644243 w 2567032"/>
              <a:gd name="connsiteY2" fmla="*/ 13 h 456737"/>
              <a:gd name="connsiteX3" fmla="*/ 2567032 w 2567032"/>
              <a:gd name="connsiteY3" fmla="*/ 92291 h 456737"/>
              <a:gd name="connsiteX0" fmla="*/ 0 w 2567032"/>
              <a:gd name="connsiteY0" fmla="*/ 436241 h 456737"/>
              <a:gd name="connsiteX1" fmla="*/ 1308684 w 2567032"/>
              <a:gd name="connsiteY1" fmla="*/ 453019 h 456737"/>
              <a:gd name="connsiteX2" fmla="*/ 1644243 w 2567032"/>
              <a:gd name="connsiteY2" fmla="*/ 13 h 456737"/>
              <a:gd name="connsiteX3" fmla="*/ 2567032 w 2567032"/>
              <a:gd name="connsiteY3" fmla="*/ 92291 h 456737"/>
              <a:gd name="connsiteX0" fmla="*/ 0 w 2567032"/>
              <a:gd name="connsiteY0" fmla="*/ 436241 h 456737"/>
              <a:gd name="connsiteX1" fmla="*/ 1308684 w 2567032"/>
              <a:gd name="connsiteY1" fmla="*/ 453019 h 456737"/>
              <a:gd name="connsiteX2" fmla="*/ 1644243 w 2567032"/>
              <a:gd name="connsiteY2" fmla="*/ 13 h 456737"/>
              <a:gd name="connsiteX3" fmla="*/ 2567032 w 2567032"/>
              <a:gd name="connsiteY3" fmla="*/ 92291 h 456737"/>
              <a:gd name="connsiteX0" fmla="*/ 0 w 2567032"/>
              <a:gd name="connsiteY0" fmla="*/ 343950 h 370858"/>
              <a:gd name="connsiteX1" fmla="*/ 1308684 w 2567032"/>
              <a:gd name="connsiteY1" fmla="*/ 360728 h 370858"/>
              <a:gd name="connsiteX2" fmla="*/ 1954636 w 2567032"/>
              <a:gd name="connsiteY2" fmla="*/ 360727 h 370858"/>
              <a:gd name="connsiteX3" fmla="*/ 2567032 w 2567032"/>
              <a:gd name="connsiteY3" fmla="*/ 0 h 370858"/>
              <a:gd name="connsiteX0" fmla="*/ 0 w 3028427"/>
              <a:gd name="connsiteY0" fmla="*/ 0 h 242776"/>
              <a:gd name="connsiteX1" fmla="*/ 1308684 w 3028427"/>
              <a:gd name="connsiteY1" fmla="*/ 16778 h 242776"/>
              <a:gd name="connsiteX2" fmla="*/ 1954636 w 3028427"/>
              <a:gd name="connsiteY2" fmla="*/ 16777 h 242776"/>
              <a:gd name="connsiteX3" fmla="*/ 3028427 w 3028427"/>
              <a:gd name="connsiteY3" fmla="*/ 67111 h 242776"/>
              <a:gd name="connsiteX0" fmla="*/ 0 w 3028427"/>
              <a:gd name="connsiteY0" fmla="*/ 0 h 67111"/>
              <a:gd name="connsiteX1" fmla="*/ 1308684 w 3028427"/>
              <a:gd name="connsiteY1" fmla="*/ 16778 h 67111"/>
              <a:gd name="connsiteX2" fmla="*/ 1954636 w 3028427"/>
              <a:gd name="connsiteY2" fmla="*/ 16777 h 67111"/>
              <a:gd name="connsiteX3" fmla="*/ 3028427 w 3028427"/>
              <a:gd name="connsiteY3" fmla="*/ 67111 h 67111"/>
              <a:gd name="connsiteX0" fmla="*/ 0 w 3061983"/>
              <a:gd name="connsiteY0" fmla="*/ 0 h 33555"/>
              <a:gd name="connsiteX1" fmla="*/ 1308684 w 3061983"/>
              <a:gd name="connsiteY1" fmla="*/ 16778 h 33555"/>
              <a:gd name="connsiteX2" fmla="*/ 1954636 w 3061983"/>
              <a:gd name="connsiteY2" fmla="*/ 16777 h 33555"/>
              <a:gd name="connsiteX3" fmla="*/ 3061983 w 3061983"/>
              <a:gd name="connsiteY3" fmla="*/ 33555 h 33555"/>
              <a:gd name="connsiteX0" fmla="*/ 0 w 3061983"/>
              <a:gd name="connsiteY0" fmla="*/ 0 h 33555"/>
              <a:gd name="connsiteX1" fmla="*/ 1954636 w 3061983"/>
              <a:gd name="connsiteY1" fmla="*/ 16777 h 33555"/>
              <a:gd name="connsiteX2" fmla="*/ 3061983 w 3061983"/>
              <a:gd name="connsiteY2" fmla="*/ 33555 h 33555"/>
              <a:gd name="connsiteX0" fmla="*/ 0 w 3061983"/>
              <a:gd name="connsiteY0" fmla="*/ 0 h 33555"/>
              <a:gd name="connsiteX1" fmla="*/ 3061983 w 3061983"/>
              <a:gd name="connsiteY1" fmla="*/ 33555 h 33555"/>
              <a:gd name="connsiteX0" fmla="*/ 0 w 3087150"/>
              <a:gd name="connsiteY0" fmla="*/ 8390 h 8390"/>
              <a:gd name="connsiteX1" fmla="*/ 3087150 w 3087150"/>
              <a:gd name="connsiteY1" fmla="*/ 0 h 8390"/>
              <a:gd name="connsiteX0" fmla="*/ 0 w 10008"/>
              <a:gd name="connsiteY0" fmla="*/ 6354 h 6354"/>
              <a:gd name="connsiteX1" fmla="*/ 10008 w 10008"/>
              <a:gd name="connsiteY1" fmla="*/ 0 h 6354"/>
              <a:gd name="connsiteX0" fmla="*/ 0 w 10038"/>
              <a:gd name="connsiteY0" fmla="*/ 5902 h 5902"/>
              <a:gd name="connsiteX1" fmla="*/ 10038 w 10038"/>
              <a:gd name="connsiteY1" fmla="*/ 0 h 5902"/>
              <a:gd name="connsiteX0" fmla="*/ 0 w 10000"/>
              <a:gd name="connsiteY0" fmla="*/ 10000 h 10000"/>
              <a:gd name="connsiteX1" fmla="*/ 5836 w 10000"/>
              <a:gd name="connsiteY1" fmla="*/ 4173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5836" y="4173"/>
                </a:lnTo>
                <a:lnTo>
                  <a:pt x="10000" y="0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FFD127-22C6-4FAA-8E25-D66AA0BB56FB}"/>
              </a:ext>
            </a:extLst>
          </p:cNvPr>
          <p:cNvCxnSpPr>
            <a:cxnSpLocks/>
          </p:cNvCxnSpPr>
          <p:nvPr/>
        </p:nvCxnSpPr>
        <p:spPr>
          <a:xfrm flipH="1">
            <a:off x="6130758" y="3986420"/>
            <a:ext cx="21823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B75EF4-07FA-488C-AF64-080746528716}"/>
              </a:ext>
            </a:extLst>
          </p:cNvPr>
          <p:cNvCxnSpPr/>
          <p:nvPr/>
        </p:nvCxnSpPr>
        <p:spPr>
          <a:xfrm flipH="1" flipV="1">
            <a:off x="2094619" y="1995486"/>
            <a:ext cx="1848112" cy="19716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E9EEE1-95B4-49A7-9975-F86BC15182E0}"/>
              </a:ext>
            </a:extLst>
          </p:cNvPr>
          <p:cNvCxnSpPr>
            <a:cxnSpLocks/>
          </p:cNvCxnSpPr>
          <p:nvPr/>
        </p:nvCxnSpPr>
        <p:spPr>
          <a:xfrm flipH="1">
            <a:off x="1789819" y="6575418"/>
            <a:ext cx="2152912" cy="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23D15A-FA89-46DA-A068-D480BB2EED66}"/>
              </a:ext>
            </a:extLst>
          </p:cNvPr>
          <p:cNvGrpSpPr/>
          <p:nvPr/>
        </p:nvGrpSpPr>
        <p:grpSpPr>
          <a:xfrm>
            <a:off x="376269" y="1690688"/>
            <a:ext cx="4401832" cy="4758153"/>
            <a:chOff x="-127675" y="2181227"/>
            <a:chExt cx="4401832" cy="475815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97D1521-7E95-4C6E-8844-28B675AF14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850" y="2343150"/>
              <a:ext cx="0" cy="37528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93180B4-138D-4FEB-8A51-4819923FE57A}"/>
                </a:ext>
              </a:extLst>
            </p:cNvPr>
            <p:cNvCxnSpPr>
              <a:cxnSpLocks/>
            </p:cNvCxnSpPr>
            <p:nvPr/>
          </p:nvCxnSpPr>
          <p:spPr>
            <a:xfrm>
              <a:off x="1188281" y="6257925"/>
              <a:ext cx="2428929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670417-5681-4E55-87FF-B14627460DBD}"/>
                </a:ext>
              </a:extLst>
            </p:cNvPr>
            <p:cNvSpPr txBox="1"/>
            <p:nvPr/>
          </p:nvSpPr>
          <p:spPr>
            <a:xfrm>
              <a:off x="-127675" y="2181227"/>
              <a:ext cx="1280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log(bias)</a:t>
              </a:r>
              <a:endParaRPr lang="en-GB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E2CE6D2-EBBD-485C-A565-BD4FD7A96372}"/>
                    </a:ext>
                  </a:extLst>
                </p:cNvPr>
                <p:cNvSpPr txBox="1"/>
                <p:nvPr/>
              </p:nvSpPr>
              <p:spPr>
                <a:xfrm>
                  <a:off x="2993328" y="6280866"/>
                  <a:ext cx="1280829" cy="658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/>
                    <a:t>log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nl-NL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E2CE6D2-EBBD-485C-A565-BD4FD7A96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328" y="6280866"/>
                  <a:ext cx="1280829" cy="658514"/>
                </a:xfrm>
                <a:prstGeom prst="rect">
                  <a:avLst/>
                </a:prstGeom>
                <a:blipFill>
                  <a:blip r:embed="rId2"/>
                  <a:stretch>
                    <a:fillRect l="-7843" b="-5769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AA311F-3101-4AC2-9C09-EE4CD3DBD2A6}"/>
              </a:ext>
            </a:extLst>
          </p:cNvPr>
          <p:cNvGrpSpPr/>
          <p:nvPr/>
        </p:nvGrpSpPr>
        <p:grpSpPr>
          <a:xfrm>
            <a:off x="4714267" y="1690688"/>
            <a:ext cx="4448790" cy="4758153"/>
            <a:chOff x="3059149" y="2181227"/>
            <a:chExt cx="4448790" cy="4758153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5C4E72-07D4-4D8C-BE42-D86A8B4A8B59}"/>
                </a:ext>
              </a:extLst>
            </p:cNvPr>
            <p:cNvCxnSpPr>
              <a:cxnSpLocks/>
            </p:cNvCxnSpPr>
            <p:nvPr/>
          </p:nvCxnSpPr>
          <p:spPr>
            <a:xfrm>
              <a:off x="4429071" y="6257925"/>
              <a:ext cx="2428929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1060600-93CA-48CC-B317-24D02BF098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4157" y="2343150"/>
              <a:ext cx="0" cy="37528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CE2CC5-8A77-43EA-9F95-83312FAD7640}"/>
                </a:ext>
              </a:extLst>
            </p:cNvPr>
            <p:cNvSpPr txBox="1"/>
            <p:nvPr/>
          </p:nvSpPr>
          <p:spPr>
            <a:xfrm>
              <a:off x="3059149" y="2181227"/>
              <a:ext cx="1280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log(cost)</a:t>
              </a:r>
              <a:endParaRPr lang="en-GB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EA61B0D-385C-4E2A-A2EA-BEBC89AF1715}"/>
                    </a:ext>
                  </a:extLst>
                </p:cNvPr>
                <p:cNvSpPr txBox="1"/>
                <p:nvPr/>
              </p:nvSpPr>
              <p:spPr>
                <a:xfrm>
                  <a:off x="6227110" y="6280866"/>
                  <a:ext cx="1280829" cy="658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/>
                    <a:t>log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nl-NL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EA61B0D-385C-4E2A-A2EA-BEBC89AF1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110" y="6280866"/>
                  <a:ext cx="1280829" cy="658514"/>
                </a:xfrm>
                <a:prstGeom prst="rect">
                  <a:avLst/>
                </a:prstGeom>
                <a:blipFill>
                  <a:blip r:embed="rId3"/>
                  <a:stretch>
                    <a:fillRect l="-7843" b="-5769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E0D5267-7921-4C06-A012-1D9350E38AD6}"/>
              </a:ext>
            </a:extLst>
          </p:cNvPr>
          <p:cNvCxnSpPr/>
          <p:nvPr/>
        </p:nvCxnSpPr>
        <p:spPr>
          <a:xfrm>
            <a:off x="2877095" y="3333750"/>
            <a:ext cx="0" cy="140017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367DFF7-B4ED-407B-A4ED-A31F75782CD9}"/>
              </a:ext>
            </a:extLst>
          </p:cNvPr>
          <p:cNvSpPr txBox="1"/>
          <p:nvPr/>
        </p:nvSpPr>
        <p:spPr>
          <a:xfrm>
            <a:off x="2236479" y="4666205"/>
            <a:ext cx="156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FF"/>
                </a:solidFill>
              </a:rPr>
              <a:t>Multi-level</a:t>
            </a:r>
            <a:endParaRPr lang="en-GB" sz="2400" dirty="0">
              <a:solidFill>
                <a:srgbClr val="FF00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0F2F9B-9CD4-4AA5-96CC-FBB5EB091442}"/>
              </a:ext>
            </a:extLst>
          </p:cNvPr>
          <p:cNvSpPr txBox="1"/>
          <p:nvPr/>
        </p:nvSpPr>
        <p:spPr>
          <a:xfrm>
            <a:off x="9246096" y="3905083"/>
            <a:ext cx="3501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Standard MC</a:t>
            </a:r>
          </a:p>
          <a:p>
            <a:r>
              <a:rPr lang="nl-NL" sz="2800" dirty="0">
                <a:solidFill>
                  <a:srgbClr val="FF0000"/>
                </a:solidFill>
              </a:rPr>
              <a:t>Random walk MC</a:t>
            </a:r>
          </a:p>
          <a:p>
            <a:r>
              <a:rPr lang="nl-NL" sz="2800" dirty="0">
                <a:solidFill>
                  <a:srgbClr val="FF00FF"/>
                </a:solidFill>
              </a:rPr>
              <a:t>KDMC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4853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FF76-9E51-4019-8F73-F6BCB93A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MLKDMC: control variate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3B6D66-244F-4DC1-B4AB-04ADCF9DF5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To estimate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we use the approximation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nl-NL" b="0" dirty="0">
                  <a:latin typeface="Cambria Math" panose="02040503050406030204" pitchFamily="18" charset="0"/>
                </a:endParaRPr>
              </a:p>
              <a:p>
                <a:r>
                  <a:rPr lang="nl-NL" b="0" dirty="0"/>
                  <a:t>No matter 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precisely is, it is an unbiased strategy since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variance of the strategy in (1) is made low by taking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large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arises due to a correlated simulation, meaning that variance is low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a cheaper process to simulate, the result is cheap, low-variance, zero-bias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3B6D66-244F-4DC1-B4AB-04ADCF9DF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1CFF2E0-A38E-49DF-9D2B-95EFDE6847E2}"/>
              </a:ext>
            </a:extLst>
          </p:cNvPr>
          <p:cNvSpPr txBox="1"/>
          <p:nvPr/>
        </p:nvSpPr>
        <p:spPr>
          <a:xfrm>
            <a:off x="11098635" y="2390863"/>
            <a:ext cx="78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(1)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4A54E-61D0-6C89-013E-1C06FF503027}"/>
              </a:ext>
            </a:extLst>
          </p:cNvPr>
          <p:cNvSpPr/>
          <p:nvPr/>
        </p:nvSpPr>
        <p:spPr>
          <a:xfrm>
            <a:off x="288367" y="6043968"/>
            <a:ext cx="11525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Mortier, </a:t>
            </a:r>
            <a:r>
              <a:rPr lang="en-US" dirty="0" err="1"/>
              <a:t>Robbe</a:t>
            </a:r>
            <a:r>
              <a:rPr lang="en-US" dirty="0"/>
              <a:t>, </a:t>
            </a:r>
            <a:r>
              <a:rPr lang="en-US" dirty="0" err="1"/>
              <a:t>Baelmans</a:t>
            </a:r>
            <a:r>
              <a:rPr lang="en-US" dirty="0"/>
              <a:t>, </a:t>
            </a:r>
            <a:r>
              <a:rPr lang="en-US" dirty="0" err="1"/>
              <a:t>Samaey</a:t>
            </a:r>
            <a:r>
              <a:rPr lang="en-US" dirty="0"/>
              <a:t>, Multilevel asymptotic-preserving Monte Carlo for kinetic-diffusive particle simulations of the Boltzmann-BGK equation, Journal of Computational Physics 450 pp. 110736,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1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FF76-9E51-4019-8F73-F6BCB93A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MLKDMC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3B6D66-244F-4DC1-B4AB-04ADCF9DF5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/>
                  <a:t>For the KDMC algorithm, a larger time step means cheaper simulation at the expense of a bias: a coarser time step result can thus feature as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dirty="0"/>
                  <a:t> process</a:t>
                </a:r>
              </a:p>
              <a:p>
                <a:r>
                  <a:rPr lang="nl-NL" dirty="0"/>
                  <a:t>Applying the </a:t>
                </a:r>
                <a:r>
                  <a:rPr lang="nl-NL" b="1" dirty="0"/>
                  <a:t>control variate principle recursively </a:t>
                </a:r>
                <a:r>
                  <a:rPr lang="nl-NL" dirty="0"/>
                  <a:t>for different time step sizes, yields a multi-level solution of a quantity of interest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  <m:t>ℓ−1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GB" dirty="0"/>
                  <a:t> corresponds to an estimate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−ℓ</m:t>
                        </m:r>
                      </m:sup>
                    </m:sSup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The </a:t>
                </a:r>
                <a:r>
                  <a:rPr lang="en-GB" b="1" dirty="0"/>
                  <a:t>challenge is in correlating particles</a:t>
                </a:r>
                <a:r>
                  <a:rPr lang="en-GB" dirty="0"/>
                  <a:t> with different time step sizes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3B6D66-244F-4DC1-B4AB-04ADCF9DF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1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547E-2075-2E82-E219-189C521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Code </a:t>
            </a:r>
            <a:r>
              <a:rPr lang="nl-NL" dirty="0" err="1"/>
              <a:t>structure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2118-483E-C6A4-23B7-98C7D5FE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1508125"/>
            <a:ext cx="11902068" cy="50307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BE" sz="3600" dirty="0"/>
              <a:t>KDMC</a:t>
            </a:r>
          </a:p>
          <a:p>
            <a:pPr marL="0" indent="0">
              <a:buNone/>
            </a:pPr>
            <a:r>
              <a:rPr lang="en-BE" dirty="0"/>
              <a:t>sample_sum = simulate_particle_ensemble(num_particles, delta_t)</a:t>
            </a:r>
          </a:p>
          <a:p>
            <a:pPr lvl="1"/>
            <a:r>
              <a:rPr lang="en-BE" dirty="0"/>
              <a:t>kinetic_time, begin_position, end_position, velocity = particle.</a:t>
            </a:r>
            <a:r>
              <a:rPr lang="en-BE" b="1" dirty="0"/>
              <a:t>kinetic_step</a:t>
            </a:r>
            <a:r>
              <a:rPr lang="en-BE" dirty="0"/>
              <a:t>()</a:t>
            </a:r>
          </a:p>
          <a:p>
            <a:pPr lvl="1"/>
            <a:r>
              <a:rPr lang="en-BE" dirty="0"/>
              <a:t>begin_position, end_position = particle.</a:t>
            </a:r>
            <a:r>
              <a:rPr lang="en-BE" b="1" dirty="0"/>
              <a:t>diffusive_step</a:t>
            </a:r>
            <a:r>
              <a:rPr lang="en-BE" dirty="0"/>
              <a:t>(delta_t)</a:t>
            </a:r>
          </a:p>
          <a:p>
            <a:pPr lvl="1"/>
            <a:endParaRPr lang="en-BE" dirty="0"/>
          </a:p>
          <a:p>
            <a:pPr marL="0" indent="0">
              <a:buNone/>
            </a:pPr>
            <a:r>
              <a:rPr lang="en-BE" sz="3600" dirty="0"/>
              <a:t>MLKDMC</a:t>
            </a:r>
          </a:p>
          <a:p>
            <a:pPr marL="0" indent="0">
              <a:buNone/>
            </a:pPr>
            <a:r>
              <a:rPr lang="en-BE" dirty="0"/>
              <a:t>sample_sum, </a:t>
            </a:r>
            <a:r>
              <a:rPr lang="en-BE" dirty="0">
                <a:solidFill>
                  <a:srgbClr val="FF0000"/>
                </a:solidFill>
              </a:rPr>
              <a:t>square_sum </a:t>
            </a:r>
            <a:r>
              <a:rPr lang="en-BE" dirty="0"/>
              <a:t>= simulate_particle_ensemble(num_particles, delta_t)</a:t>
            </a:r>
          </a:p>
          <a:p>
            <a:pPr lvl="1"/>
            <a:r>
              <a:rPr lang="en-BE" dirty="0"/>
              <a:t>kinetic_time, begin_position, end_position, velocity = particle.</a:t>
            </a:r>
            <a:r>
              <a:rPr lang="en-BE" b="1" dirty="0"/>
              <a:t>kinetic_step</a:t>
            </a:r>
            <a:r>
              <a:rPr lang="en-BE" dirty="0"/>
              <a:t>()</a:t>
            </a:r>
          </a:p>
          <a:p>
            <a:pPr lvl="1"/>
            <a:r>
              <a:rPr lang="en-BE" dirty="0"/>
              <a:t>begin_position, end_position = particle.</a:t>
            </a:r>
            <a:r>
              <a:rPr lang="en-BE" b="1" dirty="0"/>
              <a:t>diffusive_step</a:t>
            </a:r>
            <a:r>
              <a:rPr lang="en-BE" dirty="0"/>
              <a:t>(delta_t)</a:t>
            </a:r>
          </a:p>
          <a:p>
            <a:pPr marL="0" indent="0">
              <a:buNone/>
            </a:pPr>
            <a:r>
              <a:rPr lang="en-BE" dirty="0"/>
              <a:t>sample_sum, square_sum = simulate_particle_pairs(num_particles, delta_t, ML_factor)</a:t>
            </a:r>
          </a:p>
          <a:p>
            <a:pPr lvl="1"/>
            <a:r>
              <a:rPr lang="en-BE" dirty="0"/>
              <a:t>kinetic_time, begin_position, end_position, </a:t>
            </a:r>
            <a:r>
              <a:rPr lang="en-BE" dirty="0">
                <a:solidFill>
                  <a:srgbClr val="FF0000"/>
                </a:solidFill>
              </a:rPr>
              <a:t>fine_velocity </a:t>
            </a:r>
            <a:r>
              <a:rPr lang="en-BE" dirty="0"/>
              <a:t>= particle.</a:t>
            </a:r>
            <a:r>
              <a:rPr lang="en-BE" b="1" dirty="0"/>
              <a:t>kinetic_step</a:t>
            </a:r>
            <a:r>
              <a:rPr lang="en-BE" dirty="0"/>
              <a:t>()</a:t>
            </a:r>
          </a:p>
          <a:p>
            <a:pPr lvl="1"/>
            <a:r>
              <a:rPr lang="en-BE" dirty="0"/>
              <a:t>begin_position, end_position, </a:t>
            </a:r>
            <a:r>
              <a:rPr lang="en-BE" dirty="0">
                <a:solidFill>
                  <a:srgbClr val="FF0000"/>
                </a:solidFill>
              </a:rPr>
              <a:t>fine_xi </a:t>
            </a:r>
            <a:r>
              <a:rPr lang="en-BE" dirty="0"/>
              <a:t>= particle.</a:t>
            </a:r>
            <a:r>
              <a:rPr lang="en-BE" b="1" dirty="0"/>
              <a:t>diffusive_step</a:t>
            </a:r>
            <a:r>
              <a:rPr lang="en-BE" dirty="0"/>
              <a:t>(delta_t)</a:t>
            </a:r>
          </a:p>
          <a:p>
            <a:pPr lvl="1"/>
            <a:r>
              <a:rPr lang="en-BE" dirty="0"/>
              <a:t>kinetic_time, begin_position, end_position, velocity = particle.</a:t>
            </a:r>
            <a:r>
              <a:rPr lang="en-BE" b="1" dirty="0"/>
              <a:t>dependent_kinetic_step</a:t>
            </a:r>
            <a:r>
              <a:rPr lang="en-BE" dirty="0"/>
              <a:t>(</a:t>
            </a:r>
            <a:r>
              <a:rPr lang="en-BE" dirty="0">
                <a:solidFill>
                  <a:srgbClr val="FF0000"/>
                </a:solidFill>
              </a:rPr>
              <a:t>fine_velocity</a:t>
            </a:r>
            <a:r>
              <a:rPr lang="en-BE" dirty="0"/>
              <a:t>)</a:t>
            </a:r>
          </a:p>
          <a:p>
            <a:pPr lvl="1"/>
            <a:r>
              <a:rPr lang="en-BE" dirty="0"/>
              <a:t>begin_position, end_position, xi = particle.</a:t>
            </a:r>
            <a:r>
              <a:rPr lang="en-BE" b="1" dirty="0"/>
              <a:t>dependent_diffusive_step</a:t>
            </a:r>
            <a:r>
              <a:rPr lang="en-BE" dirty="0"/>
              <a:t>(delta_t, </a:t>
            </a:r>
            <a:r>
              <a:rPr lang="en-BE" dirty="0">
                <a:solidFill>
                  <a:srgbClr val="FF0000"/>
                </a:solidFill>
              </a:rPr>
              <a:t>fine_xi</a:t>
            </a:r>
            <a:r>
              <a:rPr lang="en-BE" dirty="0"/>
              <a:t>)</a:t>
            </a:r>
          </a:p>
          <a:p>
            <a:pPr lvl="1"/>
            <a:endParaRPr lang="en-BE" dirty="0"/>
          </a:p>
          <a:p>
            <a:pPr marL="0" indent="0">
              <a:buNone/>
            </a:pPr>
            <a:endParaRPr lang="en-BE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8EB6F-41CE-8DF9-765C-2A8A5423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7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0665"/>
          </a:xfrm>
        </p:spPr>
        <p:txBody>
          <a:bodyPr/>
          <a:lstStyle/>
          <a:p>
            <a:r>
              <a:rPr lang="nl-NL"/>
              <a:t>Monte Carlo </a:t>
            </a:r>
            <a:r>
              <a:rPr lang="nl-NL" err="1"/>
              <a:t>method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neutral</a:t>
            </a:r>
            <a:r>
              <a:rPr lang="nl-NL"/>
              <a:t> </a:t>
            </a:r>
            <a:r>
              <a:rPr lang="nl-NL" err="1"/>
              <a:t>particles</a:t>
            </a:r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8367" y="1496291"/>
            <a:ext cx="7640166" cy="51261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dirty="0"/>
              <a:t>Neutral </a:t>
            </a:r>
            <a:r>
              <a:rPr lang="nl-NL" dirty="0" err="1"/>
              <a:t>particles</a:t>
            </a:r>
            <a:r>
              <a:rPr lang="nl-NL" dirty="0"/>
              <a:t> follow </a:t>
            </a:r>
            <a:r>
              <a:rPr lang="nl-NL" dirty="0" err="1"/>
              <a:t>velocity-jump</a:t>
            </a:r>
            <a:r>
              <a:rPr lang="nl-NL" dirty="0"/>
              <a:t> </a:t>
            </a:r>
            <a:r>
              <a:rPr lang="nl-NL" dirty="0" err="1"/>
              <a:t>process</a:t>
            </a:r>
            <a:endParaRPr lang="nl-NL" dirty="0"/>
          </a:p>
          <a:p>
            <a:pPr lvl="1">
              <a:lnSpc>
                <a:spcPct val="110000"/>
              </a:lnSpc>
            </a:pPr>
            <a:r>
              <a:rPr lang="nl-NL" u="sng" dirty="0"/>
              <a:t>Charge exchange</a:t>
            </a:r>
            <a:r>
              <a:rPr lang="nl-NL" dirty="0"/>
              <a:t>: </a:t>
            </a:r>
            <a:r>
              <a:rPr lang="nl-NL" dirty="0" err="1"/>
              <a:t>particle</a:t>
            </a:r>
            <a:r>
              <a:rPr lang="nl-NL" dirty="0"/>
              <a:t> </a:t>
            </a:r>
            <a:r>
              <a:rPr lang="nl-NL" dirty="0" err="1"/>
              <a:t>gets</a:t>
            </a:r>
            <a:r>
              <a:rPr lang="nl-NL" dirty="0"/>
              <a:t> new </a:t>
            </a:r>
            <a:r>
              <a:rPr lang="nl-NL" dirty="0" err="1"/>
              <a:t>velocity</a:t>
            </a:r>
            <a:r>
              <a:rPr lang="nl-NL" dirty="0"/>
              <a:t>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nl-NL" sz="2400" dirty="0"/>
              <a:t>→ momentum </a:t>
            </a:r>
            <a:r>
              <a:rPr lang="nl-NL" sz="2400" dirty="0" err="1"/>
              <a:t>and</a:t>
            </a:r>
            <a:r>
              <a:rPr lang="nl-NL" sz="2400" dirty="0"/>
              <a:t> energy source</a:t>
            </a:r>
          </a:p>
          <a:p>
            <a:pPr lvl="1">
              <a:lnSpc>
                <a:spcPct val="110000"/>
              </a:lnSpc>
            </a:pPr>
            <a:r>
              <a:rPr lang="nl-NL" u="sng" dirty="0" err="1"/>
              <a:t>Ionization</a:t>
            </a:r>
            <a:r>
              <a:rPr lang="nl-NL" dirty="0"/>
              <a:t>: </a:t>
            </a:r>
            <a:r>
              <a:rPr lang="nl-NL" dirty="0" err="1"/>
              <a:t>particle</a:t>
            </a:r>
            <a:r>
              <a:rPr lang="nl-NL" dirty="0"/>
              <a:t> </a:t>
            </a:r>
            <a:r>
              <a:rPr lang="nl-NL" dirty="0" err="1"/>
              <a:t>disappears</a:t>
            </a:r>
            <a:r>
              <a:rPr lang="nl-NL" dirty="0"/>
              <a:t>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nl-NL" sz="2400" dirty="0"/>
              <a:t>→ </a:t>
            </a:r>
            <a:r>
              <a:rPr lang="nl-NL" sz="2400" dirty="0" err="1"/>
              <a:t>mass</a:t>
            </a:r>
            <a:r>
              <a:rPr lang="nl-NL" sz="2400" dirty="0"/>
              <a:t>, momentum </a:t>
            </a:r>
            <a:r>
              <a:rPr lang="nl-NL" sz="2400" dirty="0" err="1"/>
              <a:t>and</a:t>
            </a:r>
            <a:r>
              <a:rPr lang="nl-NL" sz="2400" dirty="0"/>
              <a:t> energy source</a:t>
            </a:r>
          </a:p>
          <a:p>
            <a:pPr marL="0" indent="0">
              <a:lnSpc>
                <a:spcPct val="110000"/>
              </a:lnSpc>
              <a:buNone/>
            </a:pPr>
            <a:endParaRPr lang="nl-NL" b="1" dirty="0"/>
          </a:p>
          <a:p>
            <a:pPr>
              <a:lnSpc>
                <a:spcPct val="110000"/>
              </a:lnSpc>
            </a:pPr>
            <a:r>
              <a:rPr lang="nl-NL" b="1" dirty="0" err="1"/>
              <a:t>Stochastic</a:t>
            </a:r>
            <a:r>
              <a:rPr lang="nl-NL" b="1" dirty="0"/>
              <a:t> </a:t>
            </a:r>
            <a:r>
              <a:rPr lang="nl-NL" b="1" dirty="0" err="1"/>
              <a:t>process</a:t>
            </a:r>
            <a:r>
              <a:rPr lang="nl-NL" dirty="0"/>
              <a:t>: 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u="sng" dirty="0" err="1"/>
              <a:t>simulated</a:t>
            </a:r>
            <a:r>
              <a:rPr lang="nl-NL" dirty="0"/>
              <a:t>?</a:t>
            </a:r>
          </a:p>
          <a:p>
            <a:pPr>
              <a:lnSpc>
                <a:spcPct val="110000"/>
              </a:lnSpc>
            </a:pPr>
            <a:r>
              <a:rPr lang="nl-NL" b="1" dirty="0"/>
              <a:t>Post-processing</a:t>
            </a:r>
            <a:r>
              <a:rPr lang="nl-NL" dirty="0"/>
              <a:t>: 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u="sng" dirty="0" err="1"/>
              <a:t>counted</a:t>
            </a:r>
            <a:r>
              <a:rPr lang="nl-NL" dirty="0"/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z="2000" smtClean="0"/>
              <a:t>14</a:t>
            </a:fld>
            <a:endParaRPr lang="nl-NL" sz="2000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852333" y="2474061"/>
            <a:ext cx="4114800" cy="2882900"/>
            <a:chOff x="0" y="0"/>
            <a:chExt cx="2592" cy="1816"/>
          </a:xfrm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1" y="37"/>
              <a:ext cx="2511" cy="1739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2 w 21600"/>
                <a:gd name="T13" fmla="*/ 0 h 21600"/>
                <a:gd name="T14" fmla="*/ 3 w 21600"/>
                <a:gd name="T15" fmla="*/ 0 h 21600"/>
                <a:gd name="T16" fmla="*/ 4 w 21600"/>
                <a:gd name="T17" fmla="*/ 0 h 21600"/>
                <a:gd name="T18" fmla="*/ 2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19896"/>
                  </a:moveTo>
                  <a:lnTo>
                    <a:pt x="1291" y="9795"/>
                  </a:lnTo>
                  <a:lnTo>
                    <a:pt x="6526" y="11067"/>
                  </a:lnTo>
                  <a:lnTo>
                    <a:pt x="7696" y="8086"/>
                  </a:lnTo>
                  <a:lnTo>
                    <a:pt x="5388" y="6572"/>
                  </a:lnTo>
                  <a:lnTo>
                    <a:pt x="6526" y="3756"/>
                  </a:lnTo>
                  <a:lnTo>
                    <a:pt x="10509" y="3714"/>
                  </a:lnTo>
                  <a:lnTo>
                    <a:pt x="16119" y="0"/>
                  </a:lnTo>
                  <a:lnTo>
                    <a:pt x="21600" y="7276"/>
                  </a:lnTo>
                  <a:lnTo>
                    <a:pt x="11344" y="21600"/>
                  </a:lnTo>
                </a:path>
              </a:pathLst>
            </a:custGeom>
            <a:noFill/>
            <a:ln w="254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Oval 16"/>
            <p:cNvSpPr>
              <a:spLocks/>
            </p:cNvSpPr>
            <p:nvPr/>
          </p:nvSpPr>
          <p:spPr bwMode="auto">
            <a:xfrm>
              <a:off x="0" y="1576"/>
              <a:ext cx="80" cy="80"/>
            </a:xfrm>
            <a:prstGeom prst="ellipse">
              <a:avLst/>
            </a:prstGeom>
            <a:solidFill>
              <a:srgbClr val="66B132"/>
            </a:solidFill>
            <a:ln w="25400">
              <a:solidFill>
                <a:srgbClr val="558E2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Oval 17"/>
            <p:cNvSpPr>
              <a:spLocks/>
            </p:cNvSpPr>
            <p:nvPr/>
          </p:nvSpPr>
          <p:spPr bwMode="auto">
            <a:xfrm>
              <a:off x="168" y="784"/>
              <a:ext cx="80" cy="80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rgbClr val="558E2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Oval 18"/>
            <p:cNvSpPr>
              <a:spLocks/>
            </p:cNvSpPr>
            <p:nvPr/>
          </p:nvSpPr>
          <p:spPr bwMode="auto">
            <a:xfrm>
              <a:off x="744" y="880"/>
              <a:ext cx="80" cy="80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rgbClr val="558E2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Oval 19"/>
            <p:cNvSpPr>
              <a:spLocks/>
            </p:cNvSpPr>
            <p:nvPr/>
          </p:nvSpPr>
          <p:spPr bwMode="auto">
            <a:xfrm>
              <a:off x="880" y="640"/>
              <a:ext cx="80" cy="80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rgbClr val="558E2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Oval 20"/>
            <p:cNvSpPr>
              <a:spLocks/>
            </p:cNvSpPr>
            <p:nvPr/>
          </p:nvSpPr>
          <p:spPr bwMode="auto">
            <a:xfrm>
              <a:off x="744" y="312"/>
              <a:ext cx="80" cy="80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rgbClr val="558E2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Oval 21"/>
            <p:cNvSpPr>
              <a:spLocks/>
            </p:cNvSpPr>
            <p:nvPr/>
          </p:nvSpPr>
          <p:spPr bwMode="auto">
            <a:xfrm>
              <a:off x="1880" y="0"/>
              <a:ext cx="80" cy="80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rgbClr val="558E2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Oval 22"/>
            <p:cNvSpPr>
              <a:spLocks/>
            </p:cNvSpPr>
            <p:nvPr/>
          </p:nvSpPr>
          <p:spPr bwMode="auto">
            <a:xfrm>
              <a:off x="640" y="536"/>
              <a:ext cx="80" cy="80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rgbClr val="558E2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23"/>
            <p:cNvSpPr>
              <a:spLocks/>
            </p:cNvSpPr>
            <p:nvPr/>
          </p:nvSpPr>
          <p:spPr bwMode="auto">
            <a:xfrm>
              <a:off x="1240" y="296"/>
              <a:ext cx="80" cy="80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rgbClr val="558E2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Oval 24"/>
            <p:cNvSpPr>
              <a:spLocks/>
            </p:cNvSpPr>
            <p:nvPr/>
          </p:nvSpPr>
          <p:spPr bwMode="auto">
            <a:xfrm>
              <a:off x="2512" y="560"/>
              <a:ext cx="80" cy="80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rgbClr val="558E2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25"/>
            <p:cNvSpPr>
              <a:spLocks/>
            </p:cNvSpPr>
            <p:nvPr/>
          </p:nvSpPr>
          <p:spPr bwMode="auto">
            <a:xfrm>
              <a:off x="1328" y="1736"/>
              <a:ext cx="80" cy="80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rgbClr val="558E2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246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8A2BA4-587E-FB4E-AEB3-76FA55879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699"/>
            <a:ext cx="4358529" cy="43585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EE8815-0D35-4348-9ECC-C9450E9D7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92" y="2297189"/>
            <a:ext cx="4358530" cy="4358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4C329E-9A7F-1949-9E5B-40C18AD25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5" y="2283815"/>
            <a:ext cx="4358529" cy="4358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2B47A-3CBE-254B-B225-E6E66A92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43" y="190573"/>
            <a:ext cx="10515600" cy="799953"/>
          </a:xfrm>
        </p:spPr>
        <p:txBody>
          <a:bodyPr/>
          <a:lstStyle/>
          <a:p>
            <a:r>
              <a:rPr lang="en-US"/>
              <a:t>Simulation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4BBA5-2DFD-A746-A3AD-5E4EB8217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153551"/>
            <a:ext cx="11086514" cy="4713923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nl-NL" sz="2800" u="sng" err="1"/>
              <a:t>Analog</a:t>
            </a:r>
            <a:r>
              <a:rPr lang="nl-NL" sz="2800" u="sng"/>
              <a:t> </a:t>
            </a:r>
            <a:r>
              <a:rPr lang="nl-NL" sz="2800" u="sng" err="1"/>
              <a:t>simulation</a:t>
            </a:r>
            <a:r>
              <a:rPr lang="nl-NL" sz="2800"/>
              <a:t>: </a:t>
            </a:r>
            <a:r>
              <a:rPr lang="nl-NL" sz="2800" err="1"/>
              <a:t>particles</a:t>
            </a:r>
            <a:r>
              <a:rPr lang="nl-NL" sz="2800"/>
              <a:t> </a:t>
            </a:r>
            <a:r>
              <a:rPr lang="nl-NL" sz="2800" err="1"/>
              <a:t>disappear</a:t>
            </a:r>
            <a:r>
              <a:rPr lang="nl-NL" sz="2800"/>
              <a:t> </a:t>
            </a:r>
            <a:r>
              <a:rPr lang="nl-NL" sz="2800" err="1"/>
              <a:t>during</a:t>
            </a:r>
            <a:r>
              <a:rPr lang="nl-NL" sz="2800"/>
              <a:t> </a:t>
            </a:r>
            <a:r>
              <a:rPr lang="nl-NL" sz="2800" err="1"/>
              <a:t>ionizations</a:t>
            </a:r>
            <a:endParaRPr lang="nl-NL" sz="2800"/>
          </a:p>
          <a:p>
            <a:pPr lvl="1">
              <a:lnSpc>
                <a:spcPct val="110000"/>
              </a:lnSpc>
            </a:pPr>
            <a:r>
              <a:rPr lang="nl-NL" sz="2800" i="1" u="sng" err="1"/>
              <a:t>Collision</a:t>
            </a:r>
            <a:r>
              <a:rPr lang="nl-NL" sz="2800" i="1" u="sng"/>
              <a:t>-type</a:t>
            </a:r>
            <a:r>
              <a:rPr lang="nl-NL" sz="2800" u="sng"/>
              <a:t> </a:t>
            </a:r>
            <a:r>
              <a:rPr lang="nl-NL" sz="2800" u="sng" err="1"/>
              <a:t>simulation</a:t>
            </a:r>
            <a:r>
              <a:rPr lang="nl-NL" sz="2800"/>
              <a:t>: </a:t>
            </a:r>
            <a:r>
              <a:rPr lang="nl-NL" sz="2800" err="1"/>
              <a:t>weight</a:t>
            </a:r>
            <a:r>
              <a:rPr lang="nl-NL" sz="2800"/>
              <a:t> updates on </a:t>
            </a:r>
            <a:r>
              <a:rPr lang="nl-NL" sz="2800" err="1"/>
              <a:t>collision</a:t>
            </a:r>
            <a:endParaRPr lang="nl-NL" sz="2800"/>
          </a:p>
          <a:p>
            <a:pPr lvl="1">
              <a:lnSpc>
                <a:spcPct val="110000"/>
              </a:lnSpc>
            </a:pPr>
            <a:r>
              <a:rPr lang="nl-NL" sz="2800" i="1" u="sng"/>
              <a:t>Track-</a:t>
            </a:r>
            <a:r>
              <a:rPr lang="nl-NL" sz="2800" i="1" u="sng" err="1"/>
              <a:t>length</a:t>
            </a:r>
            <a:r>
              <a:rPr lang="nl-NL" sz="2800" i="1" u="sng"/>
              <a:t>-type</a:t>
            </a:r>
            <a:r>
              <a:rPr lang="nl-NL" sz="2800" u="sng"/>
              <a:t> </a:t>
            </a:r>
            <a:r>
              <a:rPr lang="nl-NL" sz="2800" u="sng" err="1"/>
              <a:t>simulation</a:t>
            </a:r>
            <a:r>
              <a:rPr lang="nl-NL" sz="2800"/>
              <a:t>: </a:t>
            </a:r>
            <a:r>
              <a:rPr lang="nl-NL" sz="2800" err="1"/>
              <a:t>continuous</a:t>
            </a:r>
            <a:r>
              <a:rPr lang="nl-NL" sz="2800"/>
              <a:t> </a:t>
            </a:r>
            <a:r>
              <a:rPr lang="nl-NL" sz="2800" err="1"/>
              <a:t>weight</a:t>
            </a:r>
            <a:r>
              <a:rPr lang="nl-NL" sz="2800"/>
              <a:t> update </a:t>
            </a:r>
            <a:r>
              <a:rPr lang="nl-NL" sz="2800" err="1"/>
              <a:t>along</a:t>
            </a:r>
            <a:r>
              <a:rPr lang="nl-NL" sz="2800"/>
              <a:t> </a:t>
            </a:r>
            <a:r>
              <a:rPr lang="nl-NL" sz="2800" err="1"/>
              <a:t>path</a:t>
            </a:r>
            <a:endParaRPr lang="nl-NL" sz="2800"/>
          </a:p>
          <a:p>
            <a:endParaRPr lang="en-US" sz="320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026D4B7-E20C-2145-A1E9-717EB8DB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561459A-C6EA-144F-9145-35C24494E6EF}" type="slidenum">
              <a:rPr lang="nl-NL" sz="2000" smtClean="0"/>
              <a:t>15</a:t>
            </a:fld>
            <a:endParaRPr lang="nl-NL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FB5038-8A2E-52B1-AD77-390864A88D84}"/>
              </a:ext>
            </a:extLst>
          </p:cNvPr>
          <p:cNvSpPr/>
          <p:nvPr/>
        </p:nvSpPr>
        <p:spPr>
          <a:xfrm>
            <a:off x="288367" y="6043968"/>
            <a:ext cx="1137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Mortier, </a:t>
            </a:r>
            <a:r>
              <a:rPr lang="en-US" dirty="0" err="1"/>
              <a:t>Baelmans</a:t>
            </a:r>
            <a:r>
              <a:rPr lang="en-US" dirty="0"/>
              <a:t>, </a:t>
            </a:r>
            <a:r>
              <a:rPr lang="en-US" dirty="0" err="1"/>
              <a:t>Samaey</a:t>
            </a:r>
            <a:r>
              <a:rPr lang="en-US" dirty="0"/>
              <a:t>, A study of source term estimators in coupled finite-volume/Monte-Carlo methods with applications to plasma edge simulations in nuclear fusion, arXiv:2012.08981,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576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84353F8-0CE8-6B48-9761-CF1D7543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0404"/>
            <a:ext cx="5748728" cy="5748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C5664-CE8B-C547-9EB8-5D0C15AB0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72" y="1290403"/>
            <a:ext cx="5748728" cy="5748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35EE64-877D-FC4B-B7B9-F1FBE505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098"/>
          </a:xfrm>
        </p:spPr>
        <p:txBody>
          <a:bodyPr/>
          <a:lstStyle/>
          <a:p>
            <a:r>
              <a:rPr lang="en-US"/>
              <a:t>Source term estimation: analog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7E10-1CC8-AF4F-BBCD-639F73D7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378" y="1336623"/>
            <a:ext cx="4130507" cy="1109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Collision estimation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E599FBB-70F5-D34B-A8C1-16BD338DCD4B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1459A-C6EA-144F-9145-35C24494E6EF}" type="slidenum">
              <a:rPr lang="nl-NL" sz="2000" smtClean="0"/>
              <a:pPr/>
              <a:t>16</a:t>
            </a:fld>
            <a:endParaRPr lang="nl-NL" sz="20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BC751A-964B-0045-B416-816BF47A86EA}"/>
              </a:ext>
            </a:extLst>
          </p:cNvPr>
          <p:cNvSpPr txBox="1">
            <a:spLocks/>
          </p:cNvSpPr>
          <p:nvPr/>
        </p:nvSpPr>
        <p:spPr>
          <a:xfrm>
            <a:off x="1778833" y="1336623"/>
            <a:ext cx="3598889" cy="110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Analog estimation</a:t>
            </a:r>
          </a:p>
        </p:txBody>
      </p:sp>
    </p:spTree>
    <p:extLst>
      <p:ext uri="{BB962C8B-B14F-4D97-AF65-F5344CB8AC3E}">
        <p14:creationId xmlns:p14="http://schemas.microsoft.com/office/powerpoint/2010/main" val="85521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8392AC-2274-654F-BDBB-2B91C6745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8" t="11711" r="9350" b="10414"/>
          <a:stretch/>
        </p:blipFill>
        <p:spPr>
          <a:xfrm>
            <a:off x="585866" y="2181166"/>
            <a:ext cx="3720889" cy="3694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7522AB-5B5D-3346-8D87-85E809342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11" t="13701" r="10651" b="9996"/>
          <a:stretch/>
        </p:blipFill>
        <p:spPr>
          <a:xfrm>
            <a:off x="4439850" y="2308484"/>
            <a:ext cx="3592679" cy="3567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8EFA6-0153-2248-8644-DB21388192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56" t="13383" r="1135" b="12258"/>
          <a:stretch/>
        </p:blipFill>
        <p:spPr>
          <a:xfrm>
            <a:off x="8195604" y="2292324"/>
            <a:ext cx="4054152" cy="3448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35EE64-877D-FC4B-B7B9-F1FBE505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4049" cy="819098"/>
          </a:xfrm>
        </p:spPr>
        <p:txBody>
          <a:bodyPr>
            <a:normAutofit/>
          </a:bodyPr>
          <a:lstStyle/>
          <a:p>
            <a:r>
              <a:rPr lang="en-US"/>
              <a:t>Source term estimation: non-analog simulation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7E10-1CC8-AF4F-BBCD-639F73D7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841" y="1515617"/>
            <a:ext cx="3740763" cy="537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Track-length estimation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E599FBB-70F5-D34B-A8C1-16BD338DCD4B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1459A-C6EA-144F-9145-35C24494E6EF}" type="slidenum">
              <a:rPr lang="nl-NL" sz="2000" smtClean="0"/>
              <a:pPr/>
              <a:t>17</a:t>
            </a:fld>
            <a:endParaRPr lang="nl-NL" sz="20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BC751A-964B-0045-B416-816BF47A86EA}"/>
              </a:ext>
            </a:extLst>
          </p:cNvPr>
          <p:cNvSpPr txBox="1">
            <a:spLocks/>
          </p:cNvSpPr>
          <p:nvPr/>
        </p:nvSpPr>
        <p:spPr>
          <a:xfrm>
            <a:off x="838199" y="1522454"/>
            <a:ext cx="3056744" cy="971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Collision estimation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0DF167-059D-5C41-B321-399A17D6F4F5}"/>
              </a:ext>
            </a:extLst>
          </p:cNvPr>
          <p:cNvSpPr/>
          <p:nvPr/>
        </p:nvSpPr>
        <p:spPr>
          <a:xfrm>
            <a:off x="8393683" y="1488046"/>
            <a:ext cx="3418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Next-event estimation</a:t>
            </a:r>
          </a:p>
        </p:txBody>
      </p:sp>
    </p:spTree>
    <p:extLst>
      <p:ext uri="{BB962C8B-B14F-4D97-AF65-F5344CB8AC3E}">
        <p14:creationId xmlns:p14="http://schemas.microsoft.com/office/powerpoint/2010/main" val="21579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7699-D580-3044-A39D-AEA4339E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Set-up for analytical study: 1D0D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CEB3-3A5B-564B-879A-D720A28DE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100"/>
            <a:ext cx="10515600" cy="46672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Particles have velocity </a:t>
            </a:r>
            <a:r>
              <a:rPr lang="en-US" i="1" dirty="0"/>
              <a:t>±v</a:t>
            </a:r>
            <a:r>
              <a:rPr lang="en-US" dirty="0"/>
              <a:t>, with </a:t>
            </a:r>
            <a:r>
              <a:rPr lang="en-US" i="1" dirty="0"/>
              <a:t>v </a:t>
            </a:r>
            <a:r>
              <a:rPr lang="en-US" dirty="0"/>
              <a:t>a fixed value</a:t>
            </a:r>
          </a:p>
          <a:p>
            <a:pPr>
              <a:lnSpc>
                <a:spcPct val="150000"/>
              </a:lnSpc>
            </a:pPr>
            <a:r>
              <a:rPr lang="en-US" dirty="0"/>
              <a:t>The spatial domain has length </a:t>
            </a:r>
            <a:r>
              <a:rPr lang="en-US" i="1" dirty="0"/>
              <a:t>L</a:t>
            </a:r>
          </a:p>
          <a:p>
            <a:pPr>
              <a:lnSpc>
                <a:spcPct val="150000"/>
              </a:lnSpc>
            </a:pPr>
            <a:r>
              <a:rPr lang="en-US" dirty="0"/>
              <a:t>Particles disappear due to absorption or boundary crossing</a:t>
            </a:r>
          </a:p>
          <a:p>
            <a:pPr>
              <a:lnSpc>
                <a:spcPct val="150000"/>
              </a:lnSpc>
            </a:pPr>
            <a:r>
              <a:rPr lang="en-US" dirty="0"/>
              <a:t>Only three parameters remain then:</a:t>
            </a:r>
          </a:p>
          <a:p>
            <a:pPr lvl="1">
              <a:lnSpc>
                <a:spcPct val="150000"/>
              </a:lnSpc>
            </a:pPr>
            <a:r>
              <a:rPr lang="en-US" i="1" dirty="0"/>
              <a:t>p:  </a:t>
            </a:r>
            <a:r>
              <a:rPr lang="en-US" dirty="0"/>
              <a:t>probability of positive velocity after a collision</a:t>
            </a:r>
          </a:p>
          <a:p>
            <a:pPr lvl="1">
              <a:lnSpc>
                <a:spcPct val="150000"/>
              </a:lnSpc>
            </a:pPr>
            <a:r>
              <a:rPr lang="en-US" i="1" dirty="0"/>
              <a:t>R</a:t>
            </a:r>
            <a:r>
              <a:rPr lang="en-US" i="1" baseline="-25000" dirty="0"/>
              <a:t>t</a:t>
            </a:r>
            <a:r>
              <a:rPr lang="en-US" i="1" dirty="0"/>
              <a:t>: </a:t>
            </a:r>
            <a:r>
              <a:rPr lang="en-US" dirty="0"/>
              <a:t>total collision rate</a:t>
            </a:r>
          </a:p>
          <a:p>
            <a:pPr lvl="1">
              <a:lnSpc>
                <a:spcPct val="150000"/>
              </a:lnSpc>
            </a:pPr>
            <a:r>
              <a:rPr lang="en-US" i="1" dirty="0"/>
              <a:t>R</a:t>
            </a:r>
            <a:r>
              <a:rPr lang="en-US" i="1" baseline="-25000" dirty="0"/>
              <a:t>s</a:t>
            </a:r>
            <a:r>
              <a:rPr lang="en-US" i="1" dirty="0"/>
              <a:t> /R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: probability of scattering collision / survival probability</a:t>
            </a:r>
          </a:p>
          <a:p>
            <a:pPr>
              <a:lnSpc>
                <a:spcPct val="150000"/>
              </a:lnSpc>
            </a:pPr>
            <a:endParaRPr lang="en-US" i="1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CA6C86E-3AB7-D24B-9EF0-98F9C82E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561459A-C6EA-144F-9145-35C24494E6EF}" type="slidenum">
              <a:rPr lang="nl-NL" sz="2000" smtClean="0"/>
              <a:t>18</a:t>
            </a:fld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38151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42B17-F601-ED41-AEED-B05D1456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54" y="-225242"/>
            <a:ext cx="11362746" cy="851423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F764D-6250-F645-965C-89B6D894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68876"/>
            <a:ext cx="2743200" cy="365125"/>
          </a:xfrm>
        </p:spPr>
        <p:txBody>
          <a:bodyPr/>
          <a:lstStyle/>
          <a:p>
            <a:fld id="{9561459A-C6EA-144F-9145-35C24494E6EF}" type="slidenum">
              <a:rPr lang="nl-NL" sz="2000" smtClean="0"/>
              <a:t>19</a:t>
            </a:fld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26203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08C68-A0AB-DE43-AD2C-FD8AA85A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2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7CD06-3F02-774B-98F8-19EE15F14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34" y="0"/>
            <a:ext cx="10746531" cy="80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3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091548-C2C2-DE44-A802-3DCE3FF83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-250544"/>
            <a:ext cx="11287760" cy="8458045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5F22E2C-6DE4-EF48-B772-51B33BDB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81402"/>
            <a:ext cx="2743200" cy="365125"/>
          </a:xfrm>
        </p:spPr>
        <p:txBody>
          <a:bodyPr/>
          <a:lstStyle/>
          <a:p>
            <a:fld id="{9561459A-C6EA-144F-9145-35C24494E6EF}" type="slidenum">
              <a:rPr lang="nl-NL" sz="2000" smtClean="0"/>
              <a:t>20</a:t>
            </a:fld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298857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ABD68-6C83-434E-B415-4F986C3A1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0"/>
            <a:ext cx="11064240" cy="8290560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AFE76C5-2CB8-264C-BEE8-ECD44A2E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219" y="6343824"/>
            <a:ext cx="2743200" cy="365125"/>
          </a:xfrm>
        </p:spPr>
        <p:txBody>
          <a:bodyPr/>
          <a:lstStyle/>
          <a:p>
            <a:fld id="{9561459A-C6EA-144F-9145-35C24494E6EF}" type="slidenum">
              <a:rPr lang="nl-NL" sz="2000" smtClean="0"/>
              <a:t>21</a:t>
            </a:fld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993273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5EE2F3-5221-D241-86B6-5F1E9E42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" y="-142240"/>
            <a:ext cx="10737850" cy="8045992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732DE86-91C2-5646-A462-097117C9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220" y="6331298"/>
            <a:ext cx="2743200" cy="365125"/>
          </a:xfrm>
        </p:spPr>
        <p:txBody>
          <a:bodyPr/>
          <a:lstStyle/>
          <a:p>
            <a:fld id="{9561459A-C6EA-144F-9145-35C24494E6EF}" type="slidenum">
              <a:rPr lang="nl-NL" sz="2000" smtClean="0"/>
              <a:t>22</a:t>
            </a:fld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05243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8D7FF-D4FA-4342-822F-3A9410E5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3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0D681-10D0-7542-8E28-9CA40D47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00" y="0"/>
            <a:ext cx="10747468" cy="80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2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7753" cy="838343"/>
          </a:xfrm>
        </p:spPr>
        <p:txBody>
          <a:bodyPr>
            <a:normAutofit/>
          </a:bodyPr>
          <a:lstStyle/>
          <a:p>
            <a:r>
              <a:rPr lang="en-US" sz="4800"/>
              <a:t>Diffusive scaling and fluid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238"/>
            <a:ext cx="10515600" cy="54087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Microscopic scale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Particles in position-velocity phase space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Kinetic equation for evolution of distribution</a:t>
            </a:r>
          </a:p>
          <a:p>
            <a:pPr lvl="1"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b="1" dirty="0"/>
              <a:t>Macroscopic scale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Moments over velocity space</a:t>
            </a:r>
          </a:p>
          <a:p>
            <a:pPr lvl="1">
              <a:spcBef>
                <a:spcPts val="3000"/>
              </a:spcBef>
            </a:pPr>
            <a:r>
              <a:rPr lang="en-US" sz="2800" dirty="0"/>
              <a:t>Limiting macroscopic equation, e.g., for density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2085347"/>
            <a:ext cx="1244600" cy="32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3128602"/>
            <a:ext cx="6057900" cy="35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249" y="4152543"/>
            <a:ext cx="3924300" cy="723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557" y="2919640"/>
            <a:ext cx="7072885" cy="738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73" y="2893775"/>
            <a:ext cx="7172252" cy="789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006" y="5368714"/>
            <a:ext cx="7122487" cy="71582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28F9346-5A3C-9742-94B9-D5E9B2C7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561459A-C6EA-144F-9145-35C24494E6EF}" type="slidenum">
              <a:rPr lang="nl-NL" sz="2000" smtClean="0"/>
              <a:t>4</a:t>
            </a:fld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17730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2ED7-AA3A-4157-A980-628A898B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 description of the limiting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65135D-7680-45AA-BABF-40E3342066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1408" y="1825625"/>
                <a:ext cx="511239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nl-NL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NL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NL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nl-NL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nl-NL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nl-NL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nl-NL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nl-NL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l-NL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nl-NL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nl-NL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ℇ</m:t>
                              </m:r>
                              <m:d>
                                <m:dPr>
                                  <m:ctrlPr>
                                    <a:rPr lang="nl-NL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nl-NL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nl-NL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NL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nl-NL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nl-NL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00FF"/>
                    </a:solidFill>
                  </a:rPr>
                  <a:t>	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nl-NL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nl-NL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nl-NL" b="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nl-NL" sz="5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:endParaRPr lang="nl-NL" sz="5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nl-NL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		  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65135D-7680-45AA-BABF-40E3342066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1408" y="1825625"/>
                <a:ext cx="5112391" cy="4351338"/>
              </a:xfrm>
              <a:blipFill>
                <a:blip r:embed="rId2"/>
                <a:stretch>
                  <a:fillRect t="-3575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F6C2D9F-43BF-4D18-AC46-8D0AF9BEA8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477403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nl-NL" sz="4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NL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sSub>
                        <m:sSubPr>
                          <m:ctrlP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nl-NL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nl-NL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nl-NL" b="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nl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nl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nl-NL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F6C2D9F-43BF-4D18-AC46-8D0AF9BEA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4774035" cy="4351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DF738A-FC08-4F64-A85F-B7612DBBA35A}"/>
                  </a:ext>
                </a:extLst>
              </p:cNvPr>
              <p:cNvSpPr txBox="1"/>
              <p:nvPr/>
            </p:nvSpPr>
            <p:spPr>
              <a:xfrm>
                <a:off x="3308756" y="4204282"/>
                <a:ext cx="105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DF738A-FC08-4F64-A85F-B7612DBBA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756" y="4204282"/>
                <a:ext cx="105701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406AF3-CB30-4675-8152-F8E7CB26117A}"/>
                  </a:ext>
                </a:extLst>
              </p:cNvPr>
              <p:cNvSpPr txBox="1"/>
              <p:nvPr/>
            </p:nvSpPr>
            <p:spPr>
              <a:xfrm>
                <a:off x="8935673" y="4313339"/>
                <a:ext cx="105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406AF3-CB30-4675-8152-F8E7CB26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673" y="4313339"/>
                <a:ext cx="10570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CF66CE-7CD8-401D-A5AD-C6C3B5D7B7F1}"/>
              </a:ext>
            </a:extLst>
          </p:cNvPr>
          <p:cNvCxnSpPr/>
          <p:nvPr/>
        </p:nvCxnSpPr>
        <p:spPr>
          <a:xfrm>
            <a:off x="5855516" y="1560352"/>
            <a:ext cx="0" cy="461661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Fluid</a:t>
            </a:r>
            <a:r>
              <a:rPr lang="nl-NL" dirty="0"/>
              <a:t> </a:t>
            </a:r>
            <a:r>
              <a:rPr lang="nl-NL" dirty="0" err="1"/>
              <a:t>limits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fluid</a:t>
            </a:r>
            <a:r>
              <a:rPr lang="nl-NL" dirty="0"/>
              <a:t> </a:t>
            </a:r>
            <a:r>
              <a:rPr lang="nl-NL" dirty="0" err="1"/>
              <a:t>approximation</a:t>
            </a:r>
            <a:r>
              <a:rPr lang="nl-NL" dirty="0"/>
              <a:t> in </a:t>
            </a:r>
            <a:r>
              <a:rPr lang="nl-NL" dirty="0" err="1"/>
              <a:t>fusion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690688"/>
            <a:ext cx="11000874" cy="4887768"/>
          </a:xfrm>
        </p:spPr>
        <p:txBody>
          <a:bodyPr>
            <a:normAutofit/>
          </a:bodyPr>
          <a:lstStyle/>
          <a:p>
            <a:r>
              <a:rPr lang="nl-NL" dirty="0"/>
              <a:t>Time-</a:t>
            </a:r>
            <a:r>
              <a:rPr lang="nl-NL" dirty="0" err="1"/>
              <a:t>scale</a:t>
            </a:r>
            <a:r>
              <a:rPr lang="nl-NL" dirty="0"/>
              <a:t> </a:t>
            </a:r>
            <a:r>
              <a:rPr lang="nl-NL" dirty="0" err="1"/>
              <a:t>separation</a:t>
            </a:r>
            <a:r>
              <a:rPr lang="nl-NL" dirty="0"/>
              <a:t> in “</a:t>
            </a:r>
            <a:r>
              <a:rPr lang="nl-NL" dirty="0" err="1"/>
              <a:t>detached</a:t>
            </a:r>
            <a:r>
              <a:rPr lang="nl-NL" dirty="0"/>
              <a:t> regimes” (high </a:t>
            </a:r>
            <a:r>
              <a:rPr lang="nl-NL" dirty="0" err="1"/>
              <a:t>collision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nl-NL" dirty="0"/>
              <a:t>→ </a:t>
            </a:r>
            <a:r>
              <a:rPr lang="nl-NL" dirty="0" err="1"/>
              <a:t>Fluid</a:t>
            </a:r>
            <a:r>
              <a:rPr lang="nl-NL" dirty="0"/>
              <a:t> </a:t>
            </a:r>
            <a:r>
              <a:rPr lang="nl-NL" dirty="0" err="1"/>
              <a:t>approximation</a:t>
            </a:r>
            <a:r>
              <a:rPr lang="nl-NL" dirty="0"/>
              <a:t> (like </a:t>
            </a:r>
            <a:r>
              <a:rPr lang="nl-NL" dirty="0" err="1"/>
              <a:t>the</a:t>
            </a:r>
            <a:r>
              <a:rPr lang="nl-NL" dirty="0"/>
              <a:t> plasma)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more </a:t>
            </a:r>
            <a:r>
              <a:rPr lang="nl-NL" dirty="0" err="1"/>
              <a:t>efficient</a:t>
            </a:r>
            <a:r>
              <a:rPr lang="nl-NL" dirty="0"/>
              <a:t>! </a:t>
            </a:r>
          </a:p>
          <a:p>
            <a:pPr lvl="1"/>
            <a:r>
              <a:rPr lang="nl-NL" sz="2800" dirty="0"/>
              <a:t>No </a:t>
            </a:r>
            <a:r>
              <a:rPr lang="nl-NL" sz="2800" dirty="0" err="1"/>
              <a:t>fast</a:t>
            </a:r>
            <a:r>
              <a:rPr lang="nl-NL" sz="2800" dirty="0"/>
              <a:t> </a:t>
            </a:r>
            <a:r>
              <a:rPr lang="nl-NL" sz="2800" dirty="0" err="1"/>
              <a:t>degrees</a:t>
            </a:r>
            <a:r>
              <a:rPr lang="nl-NL" sz="2800" dirty="0"/>
              <a:t> of </a:t>
            </a:r>
            <a:r>
              <a:rPr lang="nl-NL" sz="2800" dirty="0" err="1"/>
              <a:t>freedom</a:t>
            </a:r>
            <a:r>
              <a:rPr lang="nl-NL" sz="2800" dirty="0"/>
              <a:t> (</a:t>
            </a:r>
            <a:r>
              <a:rPr lang="nl-NL" sz="2800" dirty="0" err="1"/>
              <a:t>velocities</a:t>
            </a:r>
            <a:r>
              <a:rPr lang="nl-NL" sz="2800" dirty="0"/>
              <a:t> </a:t>
            </a:r>
            <a:r>
              <a:rPr lang="nl-NL" sz="2800" dirty="0" err="1"/>
              <a:t>equilibrate</a:t>
            </a:r>
            <a:r>
              <a:rPr lang="nl-NL" sz="2800" dirty="0"/>
              <a:t> </a:t>
            </a:r>
            <a:r>
              <a:rPr lang="nl-NL" sz="2800" dirty="0" err="1"/>
              <a:t>quickly</a:t>
            </a:r>
            <a:r>
              <a:rPr lang="nl-NL" sz="2800" dirty="0"/>
              <a:t>)</a:t>
            </a:r>
          </a:p>
          <a:p>
            <a:pPr lvl="1"/>
            <a:r>
              <a:rPr lang="nl-NL" sz="2800" dirty="0"/>
              <a:t>No </a:t>
            </a:r>
            <a:r>
              <a:rPr lang="nl-NL" sz="2800" dirty="0" err="1"/>
              <a:t>numerical</a:t>
            </a:r>
            <a:r>
              <a:rPr lang="nl-NL" sz="2800" dirty="0"/>
              <a:t> </a:t>
            </a:r>
            <a:r>
              <a:rPr lang="nl-NL" sz="2800" dirty="0" err="1"/>
              <a:t>noise</a:t>
            </a:r>
            <a:endParaRPr lang="nl-NL" sz="2800" dirty="0"/>
          </a:p>
          <a:p>
            <a:pPr marL="0" indent="0">
              <a:spcBef>
                <a:spcPts val="3000"/>
              </a:spcBef>
              <a:buNone/>
            </a:pPr>
            <a:r>
              <a:rPr lang="nl-NL" dirty="0"/>
              <a:t>→ </a:t>
            </a:r>
            <a:r>
              <a:rPr lang="nl-NL" dirty="0" err="1"/>
              <a:t>Hybrid</a:t>
            </a:r>
            <a:r>
              <a:rPr lang="nl-NL" dirty="0"/>
              <a:t> </a:t>
            </a:r>
            <a:r>
              <a:rPr lang="nl-NL" dirty="0" err="1"/>
              <a:t>methods</a:t>
            </a:r>
            <a:r>
              <a:rPr lang="nl-NL" dirty="0"/>
              <a:t> </a:t>
            </a:r>
          </a:p>
          <a:p>
            <a:pPr lvl="1"/>
            <a:r>
              <a:rPr lang="nl-NL" sz="2800" dirty="0"/>
              <a:t>Combine </a:t>
            </a:r>
            <a:r>
              <a:rPr lang="nl-NL" sz="2800" dirty="0" err="1"/>
              <a:t>fluid</a:t>
            </a:r>
            <a:r>
              <a:rPr lang="nl-NL" sz="2800" dirty="0"/>
              <a:t> </a:t>
            </a:r>
            <a:r>
              <a:rPr lang="nl-NL" sz="2800" dirty="0" err="1"/>
              <a:t>approximation</a:t>
            </a:r>
            <a:r>
              <a:rPr lang="nl-NL" sz="2800" dirty="0"/>
              <a:t> </a:t>
            </a:r>
            <a:r>
              <a:rPr lang="nl-NL" sz="2800" dirty="0" err="1"/>
              <a:t>with</a:t>
            </a:r>
            <a:r>
              <a:rPr lang="nl-NL" sz="2800" dirty="0"/>
              <a:t> a </a:t>
            </a:r>
            <a:r>
              <a:rPr lang="nl-NL" sz="2800" dirty="0" err="1"/>
              <a:t>kinetic</a:t>
            </a:r>
            <a:r>
              <a:rPr lang="nl-NL" sz="2800" dirty="0"/>
              <a:t> </a:t>
            </a:r>
            <a:r>
              <a:rPr lang="nl-NL" sz="2800" dirty="0" err="1"/>
              <a:t>correction</a:t>
            </a:r>
            <a:endParaRPr lang="nl-NL" sz="2800" dirty="0"/>
          </a:p>
          <a:p>
            <a:pPr lvl="1"/>
            <a:r>
              <a:rPr lang="nl-NL" sz="2800" dirty="0"/>
              <a:t>Monte Carlo </a:t>
            </a:r>
            <a:r>
              <a:rPr lang="nl-NL" sz="2800" i="1" u="sng" dirty="0" err="1"/>
              <a:t>only</a:t>
            </a:r>
            <a:r>
              <a:rPr lang="nl-NL" sz="2800" i="1" u="sng" dirty="0"/>
              <a:t> </a:t>
            </a:r>
            <a:r>
              <a:rPr lang="nl-NL" sz="2800" i="1" u="sng" dirty="0" err="1"/>
              <a:t>for</a:t>
            </a:r>
            <a:r>
              <a:rPr lang="nl-NL" sz="2800" i="1" u="sng" dirty="0"/>
              <a:t> </a:t>
            </a:r>
            <a:r>
              <a:rPr lang="nl-NL" sz="2800" i="1" u="sng" dirty="0" err="1"/>
              <a:t>the</a:t>
            </a:r>
            <a:r>
              <a:rPr lang="nl-NL" sz="2800" i="1" u="sng" dirty="0"/>
              <a:t> </a:t>
            </a:r>
            <a:r>
              <a:rPr lang="nl-NL" sz="2800" i="1" u="sng" dirty="0" err="1"/>
              <a:t>kinetic</a:t>
            </a:r>
            <a:r>
              <a:rPr lang="nl-NL" sz="2800" i="1" u="sng" dirty="0"/>
              <a:t> </a:t>
            </a:r>
            <a:r>
              <a:rPr lang="nl-NL" sz="2800" i="1" u="sng" dirty="0" err="1"/>
              <a:t>correction</a:t>
            </a:r>
            <a:endParaRPr lang="nl-NL" sz="2800" i="1" u="sng" dirty="0"/>
          </a:p>
          <a:p>
            <a:pPr marL="0" indent="0">
              <a:spcBef>
                <a:spcPts val="3000"/>
              </a:spcBef>
              <a:buNone/>
            </a:pPr>
            <a:r>
              <a:rPr lang="nl-NL" dirty="0"/>
              <a:t>→ </a:t>
            </a:r>
            <a:r>
              <a:rPr lang="nl-NL" dirty="0" err="1"/>
              <a:t>Asymptotic</a:t>
            </a:r>
            <a:r>
              <a:rPr lang="nl-NL" dirty="0"/>
              <a:t>-preserving </a:t>
            </a:r>
            <a:r>
              <a:rPr lang="nl-NL" dirty="0" err="1"/>
              <a:t>particle</a:t>
            </a:r>
            <a:r>
              <a:rPr lang="nl-NL" dirty="0"/>
              <a:t> </a:t>
            </a:r>
            <a:r>
              <a:rPr lang="nl-NL" dirty="0" err="1"/>
              <a:t>methods</a:t>
            </a:r>
            <a:endParaRPr lang="nl-NL" sz="2800" dirty="0"/>
          </a:p>
          <a:p>
            <a:pPr marL="457200" lvl="1" indent="0">
              <a:buNone/>
            </a:pPr>
            <a:endParaRPr lang="nl-NL" sz="2800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E26007E-97EF-C441-A910-9794582E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080" y="6310312"/>
            <a:ext cx="2743200" cy="365125"/>
          </a:xfrm>
        </p:spPr>
        <p:txBody>
          <a:bodyPr/>
          <a:lstStyle/>
          <a:p>
            <a:fld id="{9561459A-C6EA-144F-9145-35C24494E6EF}" type="slidenum">
              <a:rPr lang="nl-NL" sz="2000" smtClean="0"/>
              <a:t>6</a:t>
            </a:fld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33781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Fluid</a:t>
            </a:r>
            <a:r>
              <a:rPr lang="nl-NL" dirty="0"/>
              <a:t> </a:t>
            </a:r>
            <a:r>
              <a:rPr lang="nl-NL" dirty="0" err="1"/>
              <a:t>limits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fluid</a:t>
            </a:r>
            <a:r>
              <a:rPr lang="nl-NL" dirty="0"/>
              <a:t> </a:t>
            </a:r>
            <a:r>
              <a:rPr lang="nl-NL" dirty="0" err="1"/>
              <a:t>approximation</a:t>
            </a:r>
            <a:r>
              <a:rPr lang="nl-NL" dirty="0"/>
              <a:t> in </a:t>
            </a:r>
            <a:r>
              <a:rPr lang="nl-NL" dirty="0" err="1"/>
              <a:t>fusion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690688"/>
            <a:ext cx="11000874" cy="4887768"/>
          </a:xfrm>
        </p:spPr>
        <p:txBody>
          <a:bodyPr>
            <a:normAutofit/>
          </a:bodyPr>
          <a:lstStyle/>
          <a:p>
            <a:r>
              <a:rPr lang="nl-NL" dirty="0"/>
              <a:t>Time-</a:t>
            </a:r>
            <a:r>
              <a:rPr lang="nl-NL" dirty="0" err="1"/>
              <a:t>scale</a:t>
            </a:r>
            <a:r>
              <a:rPr lang="nl-NL" dirty="0"/>
              <a:t> </a:t>
            </a:r>
            <a:r>
              <a:rPr lang="nl-NL" dirty="0" err="1"/>
              <a:t>separation</a:t>
            </a:r>
            <a:r>
              <a:rPr lang="nl-NL" dirty="0"/>
              <a:t> in “</a:t>
            </a:r>
            <a:r>
              <a:rPr lang="nl-NL" dirty="0" err="1"/>
              <a:t>detached</a:t>
            </a:r>
            <a:r>
              <a:rPr lang="nl-NL" dirty="0"/>
              <a:t> regimes” (high </a:t>
            </a:r>
            <a:r>
              <a:rPr lang="nl-NL" dirty="0" err="1"/>
              <a:t>collision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nl-NL" dirty="0"/>
              <a:t>→ </a:t>
            </a:r>
            <a:r>
              <a:rPr lang="nl-NL" dirty="0" err="1"/>
              <a:t>Fluid</a:t>
            </a:r>
            <a:r>
              <a:rPr lang="nl-NL" dirty="0"/>
              <a:t> </a:t>
            </a:r>
            <a:r>
              <a:rPr lang="nl-NL" dirty="0" err="1"/>
              <a:t>approximation</a:t>
            </a:r>
            <a:r>
              <a:rPr lang="nl-NL" dirty="0"/>
              <a:t> (like </a:t>
            </a:r>
            <a:r>
              <a:rPr lang="nl-NL" dirty="0" err="1"/>
              <a:t>the</a:t>
            </a:r>
            <a:r>
              <a:rPr lang="nl-NL" dirty="0"/>
              <a:t> plasma)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more </a:t>
            </a:r>
            <a:r>
              <a:rPr lang="nl-NL" dirty="0" err="1"/>
              <a:t>efficient</a:t>
            </a:r>
            <a:r>
              <a:rPr lang="nl-NL" dirty="0"/>
              <a:t>! </a:t>
            </a:r>
          </a:p>
          <a:p>
            <a:pPr lvl="1"/>
            <a:r>
              <a:rPr lang="nl-NL" sz="2800" dirty="0"/>
              <a:t>No </a:t>
            </a:r>
            <a:r>
              <a:rPr lang="nl-NL" sz="2800" dirty="0" err="1"/>
              <a:t>fast</a:t>
            </a:r>
            <a:r>
              <a:rPr lang="nl-NL" sz="2800" dirty="0"/>
              <a:t> </a:t>
            </a:r>
            <a:r>
              <a:rPr lang="nl-NL" sz="2800" dirty="0" err="1"/>
              <a:t>degrees</a:t>
            </a:r>
            <a:r>
              <a:rPr lang="nl-NL" sz="2800" dirty="0"/>
              <a:t> of </a:t>
            </a:r>
            <a:r>
              <a:rPr lang="nl-NL" sz="2800" dirty="0" err="1"/>
              <a:t>freedom</a:t>
            </a:r>
            <a:r>
              <a:rPr lang="nl-NL" sz="2800" dirty="0"/>
              <a:t> (</a:t>
            </a:r>
            <a:r>
              <a:rPr lang="nl-NL" sz="2800" dirty="0" err="1"/>
              <a:t>velocities</a:t>
            </a:r>
            <a:r>
              <a:rPr lang="nl-NL" sz="2800" dirty="0"/>
              <a:t> </a:t>
            </a:r>
            <a:r>
              <a:rPr lang="nl-NL" sz="2800" dirty="0" err="1"/>
              <a:t>equilibrate</a:t>
            </a:r>
            <a:r>
              <a:rPr lang="nl-NL" sz="2800" dirty="0"/>
              <a:t> </a:t>
            </a:r>
            <a:r>
              <a:rPr lang="nl-NL" sz="2800" dirty="0" err="1"/>
              <a:t>quickly</a:t>
            </a:r>
            <a:r>
              <a:rPr lang="nl-NL" sz="2800" dirty="0"/>
              <a:t>)</a:t>
            </a:r>
          </a:p>
          <a:p>
            <a:pPr lvl="1"/>
            <a:r>
              <a:rPr lang="nl-NL" sz="2800" dirty="0"/>
              <a:t>No </a:t>
            </a:r>
            <a:r>
              <a:rPr lang="nl-NL" sz="2800" dirty="0" err="1"/>
              <a:t>numerical</a:t>
            </a:r>
            <a:r>
              <a:rPr lang="nl-NL" sz="2800" dirty="0"/>
              <a:t> </a:t>
            </a:r>
            <a:r>
              <a:rPr lang="nl-NL" sz="2800" dirty="0" err="1"/>
              <a:t>noise</a:t>
            </a:r>
            <a:endParaRPr lang="nl-NL" sz="2800" dirty="0"/>
          </a:p>
          <a:p>
            <a:pPr marL="0" indent="0">
              <a:spcBef>
                <a:spcPts val="3000"/>
              </a:spcBef>
              <a:buNone/>
            </a:pPr>
            <a:r>
              <a:rPr lang="nl-NL" dirty="0"/>
              <a:t>→ </a:t>
            </a:r>
            <a:r>
              <a:rPr lang="nl-NL" dirty="0" err="1"/>
              <a:t>Hybrid</a:t>
            </a:r>
            <a:r>
              <a:rPr lang="nl-NL" dirty="0"/>
              <a:t> </a:t>
            </a:r>
            <a:r>
              <a:rPr lang="nl-NL" dirty="0" err="1"/>
              <a:t>methods</a:t>
            </a:r>
            <a:r>
              <a:rPr lang="nl-NL" dirty="0"/>
              <a:t> </a:t>
            </a:r>
          </a:p>
          <a:p>
            <a:pPr lvl="1"/>
            <a:r>
              <a:rPr lang="nl-NL" sz="2800" dirty="0"/>
              <a:t>Combine </a:t>
            </a:r>
            <a:r>
              <a:rPr lang="nl-NL" sz="2800" dirty="0" err="1"/>
              <a:t>fluid</a:t>
            </a:r>
            <a:r>
              <a:rPr lang="nl-NL" sz="2800" dirty="0"/>
              <a:t> </a:t>
            </a:r>
            <a:r>
              <a:rPr lang="nl-NL" sz="2800" dirty="0" err="1"/>
              <a:t>approximation</a:t>
            </a:r>
            <a:r>
              <a:rPr lang="nl-NL" sz="2800" dirty="0"/>
              <a:t> </a:t>
            </a:r>
            <a:r>
              <a:rPr lang="nl-NL" sz="2800" dirty="0" err="1"/>
              <a:t>with</a:t>
            </a:r>
            <a:r>
              <a:rPr lang="nl-NL" sz="2800" dirty="0"/>
              <a:t> a </a:t>
            </a:r>
            <a:r>
              <a:rPr lang="nl-NL" sz="2800" dirty="0" err="1"/>
              <a:t>kinetic</a:t>
            </a:r>
            <a:r>
              <a:rPr lang="nl-NL" sz="2800" dirty="0"/>
              <a:t> </a:t>
            </a:r>
            <a:r>
              <a:rPr lang="nl-NL" sz="2800" dirty="0" err="1"/>
              <a:t>correction</a:t>
            </a:r>
            <a:endParaRPr lang="nl-NL" sz="2800" dirty="0"/>
          </a:p>
          <a:p>
            <a:pPr lvl="1"/>
            <a:r>
              <a:rPr lang="nl-NL" sz="2800" dirty="0"/>
              <a:t>Monte Carlo </a:t>
            </a:r>
            <a:r>
              <a:rPr lang="nl-NL" sz="2800" i="1" u="sng" dirty="0" err="1"/>
              <a:t>only</a:t>
            </a:r>
            <a:r>
              <a:rPr lang="nl-NL" sz="2800" i="1" u="sng" dirty="0"/>
              <a:t> </a:t>
            </a:r>
            <a:r>
              <a:rPr lang="nl-NL" sz="2800" i="1" u="sng" dirty="0" err="1"/>
              <a:t>for</a:t>
            </a:r>
            <a:r>
              <a:rPr lang="nl-NL" sz="2800" i="1" u="sng" dirty="0"/>
              <a:t> </a:t>
            </a:r>
            <a:r>
              <a:rPr lang="nl-NL" sz="2800" i="1" u="sng" dirty="0" err="1"/>
              <a:t>the</a:t>
            </a:r>
            <a:r>
              <a:rPr lang="nl-NL" sz="2800" i="1" u="sng" dirty="0"/>
              <a:t> </a:t>
            </a:r>
            <a:r>
              <a:rPr lang="nl-NL" sz="2800" i="1" u="sng" dirty="0" err="1"/>
              <a:t>kinetic</a:t>
            </a:r>
            <a:r>
              <a:rPr lang="nl-NL" sz="2800" i="1" u="sng" dirty="0"/>
              <a:t> </a:t>
            </a:r>
            <a:r>
              <a:rPr lang="nl-NL" sz="2800" i="1" u="sng" dirty="0" err="1"/>
              <a:t>correction</a:t>
            </a:r>
            <a:endParaRPr lang="nl-NL" sz="2800" i="1" u="sng" dirty="0"/>
          </a:p>
          <a:p>
            <a:pPr marL="0" indent="0">
              <a:spcBef>
                <a:spcPts val="3000"/>
              </a:spcBef>
              <a:buNone/>
            </a:pPr>
            <a:r>
              <a:rPr lang="nl-NL" dirty="0"/>
              <a:t>→ </a:t>
            </a:r>
            <a:r>
              <a:rPr lang="nl-NL" b="1" dirty="0" err="1"/>
              <a:t>Asymptotic</a:t>
            </a:r>
            <a:r>
              <a:rPr lang="nl-NL" b="1" dirty="0"/>
              <a:t>-preserving </a:t>
            </a:r>
            <a:r>
              <a:rPr lang="nl-NL" b="1" dirty="0" err="1"/>
              <a:t>particle</a:t>
            </a:r>
            <a:r>
              <a:rPr lang="nl-NL" b="1" dirty="0"/>
              <a:t> </a:t>
            </a:r>
            <a:r>
              <a:rPr lang="nl-NL" b="1" dirty="0" err="1"/>
              <a:t>methods</a:t>
            </a:r>
            <a:endParaRPr lang="nl-NL" sz="2800" b="1" dirty="0"/>
          </a:p>
          <a:p>
            <a:pPr marL="457200" lvl="1" indent="0">
              <a:buNone/>
            </a:pPr>
            <a:endParaRPr lang="nl-NL" sz="2800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E26007E-97EF-C441-A910-9794582E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080" y="6310312"/>
            <a:ext cx="2743200" cy="365125"/>
          </a:xfrm>
        </p:spPr>
        <p:txBody>
          <a:bodyPr/>
          <a:lstStyle/>
          <a:p>
            <a:fld id="{9561459A-C6EA-144F-9145-35C24494E6EF}" type="slidenum">
              <a:rPr lang="nl-NL" sz="2000" smtClean="0"/>
              <a:t>7</a:t>
            </a:fld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15005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90AF96-B070-44B7-99A2-165D922E3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575"/>
                <a:ext cx="10515600" cy="3514986"/>
              </a:xfrm>
            </p:spPr>
            <p:txBody>
              <a:bodyPr>
                <a:normAutofit/>
              </a:bodyPr>
              <a:lstStyle/>
              <a:p>
                <a:r>
                  <a:rPr lang="nl-NL" dirty="0">
                    <a:solidFill>
                      <a:srgbClr val="0070C0"/>
                    </a:solidFill>
                  </a:rPr>
                  <a:t>Kinetic</a:t>
                </a:r>
                <a:r>
                  <a:rPr lang="nl-NL" dirty="0"/>
                  <a:t> and </a:t>
                </a:r>
                <a:r>
                  <a:rPr lang="nl-NL" dirty="0">
                    <a:solidFill>
                      <a:srgbClr val="C00000"/>
                    </a:solidFill>
                  </a:rPr>
                  <a:t>diffusive</a:t>
                </a:r>
                <a:r>
                  <a:rPr lang="nl-NL" dirty="0"/>
                  <a:t> behaviour is hybridized</a:t>
                </a:r>
              </a:p>
              <a:p>
                <a:pPr lvl="1"/>
                <a:r>
                  <a:rPr lang="nl-NL" dirty="0"/>
                  <a:t>At the beginning of a time step, a particle always moves </a:t>
                </a:r>
                <a:r>
                  <a:rPr lang="nl-NL" dirty="0">
                    <a:solidFill>
                      <a:srgbClr val="0000FF"/>
                    </a:solidFill>
                  </a:rPr>
                  <a:t>kinetically</a:t>
                </a:r>
              </a:p>
              <a:p>
                <a:pPr lvl="1"/>
                <a:r>
                  <a:rPr lang="nl-NL" dirty="0"/>
                  <a:t>Only if a collision occurs in a time step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dirty="0"/>
                  <a:t>, the remainder of the time is filled with </a:t>
                </a:r>
                <a:r>
                  <a:rPr lang="nl-NL" dirty="0">
                    <a:solidFill>
                      <a:srgbClr val="FF0000"/>
                    </a:solidFill>
                  </a:rPr>
                  <a:t>diffusive motion</a:t>
                </a:r>
              </a:p>
              <a:p>
                <a:endParaRPr lang="nl-NL" sz="3600" dirty="0"/>
              </a:p>
              <a:p>
                <a:endParaRPr lang="nl-NL" sz="4000" dirty="0"/>
              </a:p>
              <a:p>
                <a:r>
                  <a:rPr lang="nl-NL" dirty="0"/>
                  <a:t>Both limits are as desired: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90AF96-B070-44B7-99A2-165D922E3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575"/>
                <a:ext cx="10515600" cy="3514986"/>
              </a:xfrm>
              <a:blipFill>
                <a:blip r:embed="rId3"/>
                <a:stretch>
                  <a:fillRect l="-1043" t="-2773" b="-1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DC7C68C-8929-4570-9880-C2DB7826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FF"/>
                </a:solidFill>
              </a:rPr>
              <a:t>KDMC</a:t>
            </a:r>
            <a:r>
              <a:rPr lang="nl-NL" dirty="0"/>
              <a:t>: an APMC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9">
                <a:extLst>
                  <a:ext uri="{FF2B5EF4-FFF2-40B4-BE49-F238E27FC236}">
                    <a16:creationId xmlns:a16="http://schemas.microsoft.com/office/drawing/2014/main" id="{0C6F723F-F3A5-48EA-BC8F-5571D1CE76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041" y="4821801"/>
                <a:ext cx="5192086" cy="17229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b="0" dirty="0"/>
                  <a:t>     Fixed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GB" dirty="0"/>
              </a:p>
              <a:p>
                <a:pPr lvl="1"/>
                <a:r>
                  <a:rPr lang="nl-NL" dirty="0"/>
                  <a:t>At most one collision per time step</a:t>
                </a:r>
              </a:p>
              <a:p>
                <a:pPr lvl="1"/>
                <a:endParaRPr lang="nl-NL" dirty="0"/>
              </a:p>
              <a:p>
                <a:pPr lvl="1"/>
                <a:endParaRPr lang="nl-NL" dirty="0"/>
              </a:p>
              <a:p>
                <a:pPr lvl="1"/>
                <a:endParaRPr lang="nl-NL" dirty="0"/>
              </a:p>
              <a:p>
                <a:pPr lvl="1"/>
                <a:endParaRPr lang="nl-NL" dirty="0"/>
              </a:p>
              <a:p>
                <a:pPr marL="914400" lvl="2" indent="0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9">
                <a:extLst>
                  <a:ext uri="{FF2B5EF4-FFF2-40B4-BE49-F238E27FC236}">
                    <a16:creationId xmlns:a16="http://schemas.microsoft.com/office/drawing/2014/main" id="{0C6F723F-F3A5-48EA-BC8F-5571D1CE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41" y="4821801"/>
                <a:ext cx="5192086" cy="1722918"/>
              </a:xfrm>
              <a:prstGeom prst="rect">
                <a:avLst/>
              </a:prstGeom>
              <a:blipFill>
                <a:blip r:embed="rId4"/>
                <a:stretch>
                  <a:fillRect t="-6007" r="-1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10">
                <a:extLst>
                  <a:ext uri="{FF2B5EF4-FFF2-40B4-BE49-F238E27FC236}">
                    <a16:creationId xmlns:a16="http://schemas.microsoft.com/office/drawing/2014/main" id="{27DB5D9E-2653-47CF-B533-12B160944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7481" y="4437879"/>
                <a:ext cx="6425966" cy="172291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b="0" dirty="0"/>
                  <a:t>     Fixed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→0 ⇒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endParaRPr lang="nl-NL" dirty="0"/>
              </a:p>
              <a:p>
                <a:pPr lvl="1"/>
                <a:r>
                  <a:rPr lang="en-GB" dirty="0"/>
                  <a:t>Only an expected fraction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is diffusive</a:t>
                </a:r>
              </a:p>
              <a:p>
                <a:pPr lvl="1"/>
                <a:r>
                  <a:rPr lang="en-GB" dirty="0"/>
                  <a:t>Correct mean and variance</a:t>
                </a:r>
              </a:p>
              <a:p>
                <a:pPr lvl="1"/>
                <a:r>
                  <a:rPr lang="en-GB" dirty="0"/>
                  <a:t>Conditioned on next velocity</a:t>
                </a: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5" name="Content Placeholder 10">
                <a:extLst>
                  <a:ext uri="{FF2B5EF4-FFF2-40B4-BE49-F238E27FC236}">
                    <a16:creationId xmlns:a16="http://schemas.microsoft.com/office/drawing/2014/main" id="{27DB5D9E-2653-47CF-B533-12B160944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481" y="4437879"/>
                <a:ext cx="6425966" cy="1722918"/>
              </a:xfrm>
              <a:prstGeom prst="rect">
                <a:avLst/>
              </a:prstGeom>
              <a:blipFill>
                <a:blip r:embed="rId5"/>
                <a:stretch>
                  <a:fillRect t="-5839" b="-365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7ECDD43-4BFC-4732-BBC0-570C9FCCE76B}"/>
              </a:ext>
            </a:extLst>
          </p:cNvPr>
          <p:cNvGrpSpPr/>
          <p:nvPr/>
        </p:nvGrpSpPr>
        <p:grpSpPr>
          <a:xfrm>
            <a:off x="3024385" y="3112316"/>
            <a:ext cx="8329415" cy="1325563"/>
            <a:chOff x="845065" y="2879865"/>
            <a:chExt cx="9825033" cy="18271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EEC809-3F3B-4F08-8F8C-4E831AFAA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065" y="3500592"/>
              <a:ext cx="9825033" cy="12064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6E52BF-FFE7-4017-BFC8-63FB003AE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065" y="2879865"/>
              <a:ext cx="9681029" cy="620727"/>
            </a:xfrm>
            <a:prstGeom prst="rect">
              <a:avLst/>
            </a:prstGeom>
          </p:spPr>
        </p:pic>
      </p:grp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4EBE5A6-CC4F-4AB7-A754-15940B094892}"/>
              </a:ext>
            </a:extLst>
          </p:cNvPr>
          <p:cNvSpPr txBox="1">
            <a:spLocks/>
          </p:cNvSpPr>
          <p:nvPr/>
        </p:nvSpPr>
        <p:spPr>
          <a:xfrm>
            <a:off x="960284" y="3112316"/>
            <a:ext cx="2193978" cy="126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nl-NL" dirty="0">
                <a:solidFill>
                  <a:srgbClr val="0000FF"/>
                </a:solidFill>
              </a:rPr>
              <a:t>Standard MC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l-NL" dirty="0">
                <a:solidFill>
                  <a:srgbClr val="FF00FF"/>
                </a:solidFill>
              </a:rPr>
              <a:t>KDMC</a:t>
            </a:r>
          </a:p>
          <a:p>
            <a:pPr lvl="1" algn="r"/>
            <a:endParaRPr lang="nl-NL" dirty="0"/>
          </a:p>
          <a:p>
            <a:pPr lvl="1" algn="r"/>
            <a:endParaRPr lang="nl-NL" dirty="0"/>
          </a:p>
          <a:p>
            <a:pPr lvl="1" algn="r"/>
            <a:endParaRPr lang="nl-NL" dirty="0"/>
          </a:p>
          <a:p>
            <a:pPr marL="914400" lvl="2" indent="0" algn="r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7DD7D-58B2-8EC6-35AF-5494CFC48B31}"/>
              </a:ext>
            </a:extLst>
          </p:cNvPr>
          <p:cNvSpPr/>
          <p:nvPr/>
        </p:nvSpPr>
        <p:spPr>
          <a:xfrm>
            <a:off x="288367" y="6043968"/>
            <a:ext cx="11525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Mortier, </a:t>
            </a:r>
            <a:r>
              <a:rPr lang="en-US" dirty="0" err="1"/>
              <a:t>Baelmans</a:t>
            </a:r>
            <a:r>
              <a:rPr lang="en-US" dirty="0"/>
              <a:t>, </a:t>
            </a:r>
            <a:r>
              <a:rPr lang="en-US" dirty="0" err="1"/>
              <a:t>Samaey</a:t>
            </a:r>
            <a:r>
              <a:rPr lang="en-US" dirty="0"/>
              <a:t>, A Kinetic-Diffusion Asymptotic-Preserving Monte Carlo Algorithm for the Boltzmann-BGK Model in the Diffusive Scaling, SIAM Journal on Scientific Computing 44 (2) pp. A720-A744,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861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A899-504E-FDF4-52E6-86DBB2F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FF"/>
                </a:solidFill>
              </a:rPr>
              <a:t>KDMC </a:t>
            </a:r>
            <a:r>
              <a:rPr lang="en-BE" dirty="0"/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9425F-A6C0-31A2-26B8-E6F8BCCCF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3266E-12BC-2AE0-71BE-CA41FBDA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459A-C6EA-144F-9145-35C24494E6EF}" type="slidenum">
              <a:rPr lang="nl-NL" smtClean="0"/>
              <a:t>9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A820C-C627-B93D-CB1A-5501BC3D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341" y="1387033"/>
            <a:ext cx="8846015" cy="52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8924</TotalTime>
  <Words>1075</Words>
  <Application>Microsoft Macintosh PowerPoint</Application>
  <PresentationFormat>Widescreen</PresentationFormat>
  <Paragraphs>169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Hybrid kinetic-diffusive methods and Monte Carlo estimators</vt:lpstr>
      <vt:lpstr>PowerPoint Presentation</vt:lpstr>
      <vt:lpstr>PowerPoint Presentation</vt:lpstr>
      <vt:lpstr>Diffusive scaling and fluid limit</vt:lpstr>
      <vt:lpstr>Dual description of the limiting equation</vt:lpstr>
      <vt:lpstr>Fluid limits and fluid approximation in fusion</vt:lpstr>
      <vt:lpstr>Fluid limits and fluid approximation in fusion</vt:lpstr>
      <vt:lpstr>KDMC: an APMC method</vt:lpstr>
      <vt:lpstr>KDMC algorithm</vt:lpstr>
      <vt:lpstr>KDMC: behaviour</vt:lpstr>
      <vt:lpstr>MLKDMC: control variate</vt:lpstr>
      <vt:lpstr>MLKDMC</vt:lpstr>
      <vt:lpstr>Code structure</vt:lpstr>
      <vt:lpstr>Monte Carlo method for neutral particles</vt:lpstr>
      <vt:lpstr>Simulation types</vt:lpstr>
      <vt:lpstr>Source term estimation: analog simulation</vt:lpstr>
      <vt:lpstr>Source term estimation: non-analog simulation </vt:lpstr>
      <vt:lpstr>Set-up for analytical study: 1D0D setting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coupled finite-volume/Monte-Carlo methods for plasma edge simulation in fusion reactors</dc:title>
  <dc:creator>Giovanni Samaey</dc:creator>
  <cp:lastModifiedBy>Emil Loevbak</cp:lastModifiedBy>
  <cp:revision>61</cp:revision>
  <cp:lastPrinted>2019-05-16T15:55:56Z</cp:lastPrinted>
  <dcterms:created xsi:type="dcterms:W3CDTF">2017-06-22T07:37:35Z</dcterms:created>
  <dcterms:modified xsi:type="dcterms:W3CDTF">2022-11-22T22:03:00Z</dcterms:modified>
</cp:coreProperties>
</file>