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0"/>
  </p:notesMasterIdLst>
  <p:sldIdLst>
    <p:sldId id="259" r:id="rId3"/>
    <p:sldId id="256" r:id="rId4"/>
    <p:sldId id="257" r:id="rId5"/>
    <p:sldId id="290" r:id="rId6"/>
    <p:sldId id="274" r:id="rId7"/>
    <p:sldId id="263" r:id="rId8"/>
    <p:sldId id="262" r:id="rId9"/>
    <p:sldId id="264" r:id="rId10"/>
    <p:sldId id="265" r:id="rId11"/>
    <p:sldId id="266" r:id="rId12"/>
    <p:sldId id="301" r:id="rId13"/>
    <p:sldId id="275" r:id="rId14"/>
    <p:sldId id="1226" r:id="rId15"/>
    <p:sldId id="1156" r:id="rId16"/>
    <p:sldId id="941" r:id="rId17"/>
    <p:sldId id="1236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EDABC-D728-4B0A-AF20-7FB4C2310F3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5A3A8C-AD06-40CA-B9A8-8C8834BC33EA}">
      <dgm:prSet phldrT="[Text]" custT="1"/>
      <dgm:spPr>
        <a:xfrm>
          <a:off x="168367" y="765549"/>
          <a:ext cx="1490565" cy="1020732"/>
        </a:xfr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36000" tIns="36000" rIns="36000" bIns="36000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Tungsten Weaves laser cutting and coating</a:t>
          </a:r>
        </a:p>
      </dgm:t>
    </dgm:pt>
    <dgm:pt modelId="{2A75841D-92BA-4CDA-ADA8-F6B7A7F29703}" type="parTrans" cxnId="{6E15A190-29B6-4BE3-B064-E4916A075275}">
      <dgm:prSet/>
      <dgm:spPr/>
      <dgm:t>
        <a:bodyPr/>
        <a:lstStyle/>
        <a:p>
          <a:endParaRPr lang="en-US"/>
        </a:p>
      </dgm:t>
    </dgm:pt>
    <dgm:pt modelId="{E651E5CF-2F2D-4150-83B4-A1A8F087CD53}" type="sibTrans" cxnId="{6E15A190-29B6-4BE3-B064-E4916A075275}">
      <dgm:prSet/>
      <dgm:spPr/>
      <dgm:t>
        <a:bodyPr/>
        <a:lstStyle/>
        <a:p>
          <a:endParaRPr lang="en-US"/>
        </a:p>
      </dgm:t>
    </dgm:pt>
    <dgm:pt modelId="{A33F49C9-434E-4643-92FE-A173A81E8095}">
      <dgm:prSet phldrT="[Text]" custT="1"/>
      <dgm:spPr>
        <a:xfrm>
          <a:off x="1738993" y="765549"/>
          <a:ext cx="1490565" cy="1020732"/>
        </a:xfr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36000" tIns="36000" rIns="36000" bIns="36000"/>
        <a:lstStyle/>
        <a:p>
          <a:pPr>
            <a:lnSpc>
              <a:spcPct val="100000"/>
            </a:lnSpc>
          </a:pPr>
          <a:r>
            <a:rPr lang="de-DE" altLang="zh-CN" sz="1500" baseline="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Alternate placement of W weaves and W powders in the graphite tool of SPS </a:t>
          </a:r>
          <a:endParaRPr lang="en-US" sz="1500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DFCC65E2-1D39-4A3C-8AEC-78D53FC744CA}" type="parTrans" cxnId="{98E20D48-0D6A-45B9-B764-59A52D19E1EE}">
      <dgm:prSet/>
      <dgm:spPr/>
      <dgm:t>
        <a:bodyPr/>
        <a:lstStyle/>
        <a:p>
          <a:endParaRPr lang="en-US"/>
        </a:p>
      </dgm:t>
    </dgm:pt>
    <dgm:pt modelId="{0D00C9BC-8BA2-403A-976B-F623E2DE47A2}" type="sibTrans" cxnId="{98E20D48-0D6A-45B9-B764-59A52D19E1EE}">
      <dgm:prSet/>
      <dgm:spPr/>
      <dgm:t>
        <a:bodyPr/>
        <a:lstStyle/>
        <a:p>
          <a:endParaRPr lang="en-US"/>
        </a:p>
      </dgm:t>
    </dgm:pt>
    <dgm:pt modelId="{DD254AAA-4128-49B8-A9E4-843FCE5426AA}">
      <dgm:prSet custT="1"/>
      <dgm:spPr>
        <a:xfrm>
          <a:off x="3309618" y="765549"/>
          <a:ext cx="1490565" cy="1020732"/>
        </a:xfr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36000" tIns="36000" rIns="36000" bIns="36000"/>
        <a:lstStyle/>
        <a:p>
          <a:r>
            <a:rPr lang="en-US" sz="1500" dirty="0"/>
            <a:t>Spark Plasma Sintering (SPS)</a:t>
          </a:r>
        </a:p>
      </dgm:t>
    </dgm:pt>
    <dgm:pt modelId="{3B25E425-723C-476B-BF62-270B8DB4DF93}" type="parTrans" cxnId="{3943A372-CF9A-4CC0-985E-EAF8F2E8818D}">
      <dgm:prSet/>
      <dgm:spPr/>
      <dgm:t>
        <a:bodyPr/>
        <a:lstStyle/>
        <a:p>
          <a:endParaRPr lang="en-US"/>
        </a:p>
      </dgm:t>
    </dgm:pt>
    <dgm:pt modelId="{EC410740-9597-4A44-9D39-4D257359C54B}" type="sibTrans" cxnId="{3943A372-CF9A-4CC0-985E-EAF8F2E8818D}">
      <dgm:prSet/>
      <dgm:spPr/>
      <dgm:t>
        <a:bodyPr/>
        <a:lstStyle/>
        <a:p>
          <a:endParaRPr lang="en-US"/>
        </a:p>
      </dgm:t>
    </dgm:pt>
    <dgm:pt modelId="{F1CE05AA-CA48-409B-889C-411319B09722}">
      <dgm:prSet custT="1"/>
      <dgm:spPr>
        <a:solidFill>
          <a:schemeClr val="accent1">
            <a:lumMod val="75000"/>
          </a:schemeClr>
        </a:solidFill>
      </dgm:spPr>
      <dgm:t>
        <a:bodyPr lIns="36000" tIns="36000" rIns="36000" bIns="36000"/>
        <a:lstStyle/>
        <a:p>
          <a:r>
            <a:rPr lang="en-US" altLang="zh-CN" sz="1500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Wf</a:t>
          </a:r>
          <a:r>
            <a:rPr lang="en-US" altLang="zh-CN" sz="15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/W with long aligned fibers</a:t>
          </a:r>
          <a:endParaRPr lang="en-US" sz="1500" dirty="0"/>
        </a:p>
      </dgm:t>
    </dgm:pt>
    <dgm:pt modelId="{A239262E-F666-4D5E-88DE-B58AFBFC2249}" type="parTrans" cxnId="{135CDB49-F797-4438-9455-7A6FBC2E6C3C}">
      <dgm:prSet/>
      <dgm:spPr/>
      <dgm:t>
        <a:bodyPr/>
        <a:lstStyle/>
        <a:p>
          <a:endParaRPr lang="en-US"/>
        </a:p>
      </dgm:t>
    </dgm:pt>
    <dgm:pt modelId="{DAD82528-D638-4B7D-8316-3AE9B41CA599}" type="sibTrans" cxnId="{135CDB49-F797-4438-9455-7A6FBC2E6C3C}">
      <dgm:prSet/>
      <dgm:spPr/>
      <dgm:t>
        <a:bodyPr/>
        <a:lstStyle/>
        <a:p>
          <a:endParaRPr lang="en-US"/>
        </a:p>
      </dgm:t>
    </dgm:pt>
    <dgm:pt modelId="{073A55EC-5BB9-46F7-B988-AF6B9B5B63BD}" type="pres">
      <dgm:prSet presAssocID="{222EDABC-D728-4B0A-AF20-7FB4C2310F34}" presName="CompostProcess" presStyleCnt="0">
        <dgm:presLayoutVars>
          <dgm:dir/>
          <dgm:resizeHandles val="exact"/>
        </dgm:presLayoutVars>
      </dgm:prSet>
      <dgm:spPr/>
    </dgm:pt>
    <dgm:pt modelId="{63AF4C0D-F198-40B8-BA76-DB7B45B1F23E}" type="pres">
      <dgm:prSet presAssocID="{222EDABC-D728-4B0A-AF20-7FB4C2310F34}" presName="arrow" presStyleLbl="bgShp" presStyleIdx="0" presStyleCnt="1" custScaleX="117647" custLinFactNeighborX="0" custLinFactNeighborY="-5262"/>
      <dgm:spPr>
        <a:xfrm>
          <a:off x="372641" y="0"/>
          <a:ext cx="4223269" cy="2551832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52276832-CDED-4CAF-A870-40B2E96B3191}" type="pres">
      <dgm:prSet presAssocID="{222EDABC-D728-4B0A-AF20-7FB4C2310F34}" presName="linearProcess" presStyleCnt="0"/>
      <dgm:spPr/>
    </dgm:pt>
    <dgm:pt modelId="{E0228658-40EF-46E5-A91C-E619681B26CD}" type="pres">
      <dgm:prSet presAssocID="{2A5A3A8C-AD06-40CA-B9A8-8C8834BC33EA}" presName="textNode" presStyleLbl="node1" presStyleIdx="0" presStyleCnt="4" custScaleX="120083" custLinFactNeighborX="30492" custLinFactNeighborY="3816">
        <dgm:presLayoutVars>
          <dgm:bulletEnabled val="1"/>
        </dgm:presLayoutVars>
      </dgm:prSet>
      <dgm:spPr>
        <a:prstGeom prst="roundRect">
          <a:avLst/>
        </a:prstGeom>
      </dgm:spPr>
    </dgm:pt>
    <dgm:pt modelId="{3D63D62E-3535-41CA-8CC1-4B28D1517F0D}" type="pres">
      <dgm:prSet presAssocID="{E651E5CF-2F2D-4150-83B4-A1A8F087CD53}" presName="sibTrans" presStyleCnt="0"/>
      <dgm:spPr/>
    </dgm:pt>
    <dgm:pt modelId="{A7DDC145-EB6F-4BAC-B21D-8409DEE08BD8}" type="pres">
      <dgm:prSet presAssocID="{A33F49C9-434E-4643-92FE-A173A81E8095}" presName="textNode" presStyleLbl="node1" presStyleIdx="1" presStyleCnt="4" custScaleX="69210" custScaleY="155536" custLinFactNeighborX="3116" custLinFactNeighborY="2488">
        <dgm:presLayoutVars>
          <dgm:bulletEnabled val="1"/>
        </dgm:presLayoutVars>
      </dgm:prSet>
      <dgm:spPr>
        <a:prstGeom prst="roundRect">
          <a:avLst/>
        </a:prstGeom>
      </dgm:spPr>
    </dgm:pt>
    <dgm:pt modelId="{5F75E86E-42E9-4F35-8226-FC9151FF2EE4}" type="pres">
      <dgm:prSet presAssocID="{0D00C9BC-8BA2-403A-976B-F623E2DE47A2}" presName="sibTrans" presStyleCnt="0"/>
      <dgm:spPr/>
    </dgm:pt>
    <dgm:pt modelId="{84233A15-8297-4D6E-9A13-E34CF3AA71E2}" type="pres">
      <dgm:prSet presAssocID="{DD254AAA-4128-49B8-A9E4-843FCE5426AA}" presName="textNode" presStyleLbl="node1" presStyleIdx="2" presStyleCnt="4" custScaleX="82521" custScaleY="110592" custLinFactNeighborX="-13864" custLinFactNeighborY="6687">
        <dgm:presLayoutVars>
          <dgm:bulletEnabled val="1"/>
        </dgm:presLayoutVars>
      </dgm:prSet>
      <dgm:spPr>
        <a:prstGeom prst="roundRect">
          <a:avLst/>
        </a:prstGeom>
      </dgm:spPr>
    </dgm:pt>
    <dgm:pt modelId="{310F0828-AB2E-48A3-B169-5CEEC25167B1}" type="pres">
      <dgm:prSet presAssocID="{EC410740-9597-4A44-9D39-4D257359C54B}" presName="sibTrans" presStyleCnt="0"/>
      <dgm:spPr/>
    </dgm:pt>
    <dgm:pt modelId="{9B1CC77A-7ED8-4E98-9956-C1B58C1984EA}" type="pres">
      <dgm:prSet presAssocID="{F1CE05AA-CA48-409B-889C-411319B09722}" presName="textNode" presStyleLbl="node1" presStyleIdx="3" presStyleCnt="4" custScaleX="91918" custScaleY="143631" custLinFactNeighborX="-85528" custLinFactNeighborY="3043">
        <dgm:presLayoutVars>
          <dgm:bulletEnabled val="1"/>
        </dgm:presLayoutVars>
      </dgm:prSet>
      <dgm:spPr/>
    </dgm:pt>
  </dgm:ptLst>
  <dgm:cxnLst>
    <dgm:cxn modelId="{DA0A6233-28FE-4930-806D-769AA8451445}" type="presOf" srcId="{A33F49C9-434E-4643-92FE-A173A81E8095}" destId="{A7DDC145-EB6F-4BAC-B21D-8409DEE08BD8}" srcOrd="0" destOrd="0" presId="urn:microsoft.com/office/officeart/2005/8/layout/hProcess9"/>
    <dgm:cxn modelId="{98E20D48-0D6A-45B9-B764-59A52D19E1EE}" srcId="{222EDABC-D728-4B0A-AF20-7FB4C2310F34}" destId="{A33F49C9-434E-4643-92FE-A173A81E8095}" srcOrd="1" destOrd="0" parTransId="{DFCC65E2-1D39-4A3C-8AEC-78D53FC744CA}" sibTransId="{0D00C9BC-8BA2-403A-976B-F623E2DE47A2}"/>
    <dgm:cxn modelId="{135CDB49-F797-4438-9455-7A6FBC2E6C3C}" srcId="{222EDABC-D728-4B0A-AF20-7FB4C2310F34}" destId="{F1CE05AA-CA48-409B-889C-411319B09722}" srcOrd="3" destOrd="0" parTransId="{A239262E-F666-4D5E-88DE-B58AFBFC2249}" sibTransId="{DAD82528-D638-4B7D-8316-3AE9B41CA599}"/>
    <dgm:cxn modelId="{3943A372-CF9A-4CC0-985E-EAF8F2E8818D}" srcId="{222EDABC-D728-4B0A-AF20-7FB4C2310F34}" destId="{DD254AAA-4128-49B8-A9E4-843FCE5426AA}" srcOrd="2" destOrd="0" parTransId="{3B25E425-723C-476B-BF62-270B8DB4DF93}" sibTransId="{EC410740-9597-4A44-9D39-4D257359C54B}"/>
    <dgm:cxn modelId="{6E15A190-29B6-4BE3-B064-E4916A075275}" srcId="{222EDABC-D728-4B0A-AF20-7FB4C2310F34}" destId="{2A5A3A8C-AD06-40CA-B9A8-8C8834BC33EA}" srcOrd="0" destOrd="0" parTransId="{2A75841D-92BA-4CDA-ADA8-F6B7A7F29703}" sibTransId="{E651E5CF-2F2D-4150-83B4-A1A8F087CD53}"/>
    <dgm:cxn modelId="{55E80E9F-235D-48A4-BD99-DAD3C4E93FF7}" type="presOf" srcId="{2A5A3A8C-AD06-40CA-B9A8-8C8834BC33EA}" destId="{E0228658-40EF-46E5-A91C-E619681B26CD}" srcOrd="0" destOrd="0" presId="urn:microsoft.com/office/officeart/2005/8/layout/hProcess9"/>
    <dgm:cxn modelId="{3D9056CA-56DC-46B7-A56D-C7D2D51ED35B}" type="presOf" srcId="{222EDABC-D728-4B0A-AF20-7FB4C2310F34}" destId="{073A55EC-5BB9-46F7-B988-AF6B9B5B63BD}" srcOrd="0" destOrd="0" presId="urn:microsoft.com/office/officeart/2005/8/layout/hProcess9"/>
    <dgm:cxn modelId="{48875FD7-0446-4531-AC8E-D63B447E22A5}" type="presOf" srcId="{F1CE05AA-CA48-409B-889C-411319B09722}" destId="{9B1CC77A-7ED8-4E98-9956-C1B58C1984EA}" srcOrd="0" destOrd="0" presId="urn:microsoft.com/office/officeart/2005/8/layout/hProcess9"/>
    <dgm:cxn modelId="{D9C608EE-9FE2-49E2-A132-A486F1490871}" type="presOf" srcId="{DD254AAA-4128-49B8-A9E4-843FCE5426AA}" destId="{84233A15-8297-4D6E-9A13-E34CF3AA71E2}" srcOrd="0" destOrd="0" presId="urn:microsoft.com/office/officeart/2005/8/layout/hProcess9"/>
    <dgm:cxn modelId="{520AA4A8-8F82-42B6-B79D-22D31F6E17A5}" type="presParOf" srcId="{073A55EC-5BB9-46F7-B988-AF6B9B5B63BD}" destId="{63AF4C0D-F198-40B8-BA76-DB7B45B1F23E}" srcOrd="0" destOrd="0" presId="urn:microsoft.com/office/officeart/2005/8/layout/hProcess9"/>
    <dgm:cxn modelId="{E0D1474E-8300-4CBD-939B-32225609EAEA}" type="presParOf" srcId="{073A55EC-5BB9-46F7-B988-AF6B9B5B63BD}" destId="{52276832-CDED-4CAF-A870-40B2E96B3191}" srcOrd="1" destOrd="0" presId="urn:microsoft.com/office/officeart/2005/8/layout/hProcess9"/>
    <dgm:cxn modelId="{60472D19-BE25-40F3-AE89-36DB65D5D0D1}" type="presParOf" srcId="{52276832-CDED-4CAF-A870-40B2E96B3191}" destId="{E0228658-40EF-46E5-A91C-E619681B26CD}" srcOrd="0" destOrd="0" presId="urn:microsoft.com/office/officeart/2005/8/layout/hProcess9"/>
    <dgm:cxn modelId="{FE931E8C-104A-400B-BEE1-F842F4DBE472}" type="presParOf" srcId="{52276832-CDED-4CAF-A870-40B2E96B3191}" destId="{3D63D62E-3535-41CA-8CC1-4B28D1517F0D}" srcOrd="1" destOrd="0" presId="urn:microsoft.com/office/officeart/2005/8/layout/hProcess9"/>
    <dgm:cxn modelId="{BED49802-F5A3-4964-8C15-07A7762A7C29}" type="presParOf" srcId="{52276832-CDED-4CAF-A870-40B2E96B3191}" destId="{A7DDC145-EB6F-4BAC-B21D-8409DEE08BD8}" srcOrd="2" destOrd="0" presId="urn:microsoft.com/office/officeart/2005/8/layout/hProcess9"/>
    <dgm:cxn modelId="{4B7BCD97-C62E-43C7-A0CF-3E77019B78AA}" type="presParOf" srcId="{52276832-CDED-4CAF-A870-40B2E96B3191}" destId="{5F75E86E-42E9-4F35-8226-FC9151FF2EE4}" srcOrd="3" destOrd="0" presId="urn:microsoft.com/office/officeart/2005/8/layout/hProcess9"/>
    <dgm:cxn modelId="{2E603CAD-89AF-4516-A8C2-9029E1251834}" type="presParOf" srcId="{52276832-CDED-4CAF-A870-40B2E96B3191}" destId="{84233A15-8297-4D6E-9A13-E34CF3AA71E2}" srcOrd="4" destOrd="0" presId="urn:microsoft.com/office/officeart/2005/8/layout/hProcess9"/>
    <dgm:cxn modelId="{F64B37DB-5BB0-4C94-9226-8202B1C679BC}" type="presParOf" srcId="{52276832-CDED-4CAF-A870-40B2E96B3191}" destId="{310F0828-AB2E-48A3-B169-5CEEC25167B1}" srcOrd="5" destOrd="0" presId="urn:microsoft.com/office/officeart/2005/8/layout/hProcess9"/>
    <dgm:cxn modelId="{4FB93FAE-1CC8-4325-9C52-CD97E8B77CE0}" type="presParOf" srcId="{52276832-CDED-4CAF-A870-40B2E96B3191}" destId="{9B1CC77A-7ED8-4E98-9956-C1B58C1984E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F4C0D-F198-40B8-BA76-DB7B45B1F23E}">
      <dsp:nvSpPr>
        <dsp:cNvPr id="0" name=""/>
        <dsp:cNvSpPr/>
      </dsp:nvSpPr>
      <dsp:spPr>
        <a:xfrm>
          <a:off x="2" y="0"/>
          <a:ext cx="11344274" cy="1973368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28658-40EF-46E5-A91C-E619681B26CD}">
      <dsp:nvSpPr>
        <dsp:cNvPr id="0" name=""/>
        <dsp:cNvSpPr/>
      </dsp:nvSpPr>
      <dsp:spPr>
        <a:xfrm>
          <a:off x="101003" y="622131"/>
          <a:ext cx="3419343" cy="789347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Tungsten Weaves laser cutting and coating</a:t>
          </a:r>
        </a:p>
      </dsp:txBody>
      <dsp:txXfrm>
        <a:off x="139536" y="660664"/>
        <a:ext cx="3342277" cy="712281"/>
      </dsp:txXfrm>
    </dsp:sp>
    <dsp:sp modelId="{A7DDC145-EB6F-4BAC-B21D-8409DEE08BD8}">
      <dsp:nvSpPr>
        <dsp:cNvPr id="0" name=""/>
        <dsp:cNvSpPr/>
      </dsp:nvSpPr>
      <dsp:spPr>
        <a:xfrm>
          <a:off x="3758885" y="392463"/>
          <a:ext cx="1970743" cy="1227719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altLang="zh-CN" sz="1500" kern="1200" baseline="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Alternate placement of W weaves and W powders in the graphite tool of SPS </a:t>
          </a:r>
          <a:endParaRPr lang="en-US" sz="1500" kern="1200" dirty="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sp:txBody>
      <dsp:txXfrm>
        <a:off x="3818817" y="452395"/>
        <a:ext cx="1850879" cy="1107855"/>
      </dsp:txXfrm>
    </dsp:sp>
    <dsp:sp modelId="{84233A15-8297-4D6E-9A13-E34CF3AA71E2}">
      <dsp:nvSpPr>
        <dsp:cNvPr id="0" name=""/>
        <dsp:cNvSpPr/>
      </dsp:nvSpPr>
      <dsp:spPr>
        <a:xfrm>
          <a:off x="6002313" y="602990"/>
          <a:ext cx="2349771" cy="872954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Spark Plasma Sintering (SPS)</a:t>
          </a:r>
        </a:p>
      </dsp:txBody>
      <dsp:txXfrm>
        <a:off x="6044927" y="645604"/>
        <a:ext cx="2264543" cy="787726"/>
      </dsp:txXfrm>
    </dsp:sp>
    <dsp:sp modelId="{9B1CC77A-7ED8-4E98-9956-C1B58C1984EA}">
      <dsp:nvSpPr>
        <dsp:cNvPr id="0" name=""/>
        <dsp:cNvSpPr/>
      </dsp:nvSpPr>
      <dsp:spPr>
        <a:xfrm>
          <a:off x="8445157" y="443830"/>
          <a:ext cx="2617349" cy="1133747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 err="1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Wf</a:t>
          </a:r>
          <a:r>
            <a:rPr lang="en-US" altLang="zh-CN" sz="15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/W with long aligned fibers</a:t>
          </a:r>
          <a:endParaRPr lang="en-US" sz="1500" kern="1200" dirty="0"/>
        </a:p>
      </dsp:txBody>
      <dsp:txXfrm>
        <a:off x="8500502" y="499175"/>
        <a:ext cx="2506659" cy="1023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11C18-AB54-48F5-9C0B-25586F79A0D4}" type="datetimeFigureOut">
              <a:rPr lang="en-US" smtClean="0"/>
              <a:t>8/29/22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6603B-0A4F-4447-A8CE-7AEAECC069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6603B-0A4F-4447-A8CE-7AEAECC069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1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6603B-0A4F-4447-A8CE-7AEAECC069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983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3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118245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140236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rgbClr val="005B82"/>
              </a:buClr>
              <a:buSzPct val="80000"/>
              <a:buFont typeface="Wingdings" pitchFamily="2" charset="2"/>
              <a:buChar char="§"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br>
              <a:rPr lang="de-DE" dirty="0"/>
            </a:b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br>
              <a:rPr lang="de-DE" dirty="0"/>
            </a:br>
            <a:r>
              <a:rPr lang="de-DE" dirty="0" err="1"/>
              <a:t>elit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nonummy</a:t>
            </a:r>
            <a:r>
              <a:rPr lang="de-DE" dirty="0"/>
              <a:t> </a:t>
            </a:r>
            <a:r>
              <a:rPr lang="de-DE" dirty="0" err="1"/>
              <a:t>nibh</a:t>
            </a:r>
            <a:r>
              <a:rPr lang="de-DE" dirty="0"/>
              <a:t> </a:t>
            </a:r>
            <a:r>
              <a:rPr lang="de-DE" dirty="0" err="1"/>
              <a:t>euismod</a:t>
            </a:r>
            <a:r>
              <a:rPr lang="de-DE" dirty="0"/>
              <a:t> </a:t>
            </a:r>
            <a:r>
              <a:rPr lang="de-DE" dirty="0" err="1"/>
              <a:t>tincidunt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laoreet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	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159009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3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3892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9875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354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3091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61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1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9918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355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38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742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32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43672" y="6381328"/>
            <a:ext cx="1600508" cy="221109"/>
          </a:xfrm>
        </p:spPr>
        <p:txBody>
          <a:bodyPr/>
          <a:lstStyle/>
          <a:p>
            <a:r>
              <a:rPr lang="en-US" altLang="zh-CN"/>
              <a:t>00. Monat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19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43672" y="6381328"/>
            <a:ext cx="1600508" cy="221109"/>
          </a:xfrm>
        </p:spPr>
        <p:txBody>
          <a:bodyPr/>
          <a:lstStyle/>
          <a:p>
            <a:r>
              <a:rPr lang="en-US" altLang="zh-CN"/>
              <a:t>00. Monat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33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512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97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901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00. Monat 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3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microsoft.com/office/2007/relationships/hdphoto" Target="../media/hdphoto10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microsoft.com/office/2007/relationships/hdphoto" Target="../media/hdphoto2.wdp"/><Relationship Id="rId18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8.tmp"/><Relationship Id="rId12" Type="http://schemas.openxmlformats.org/officeDocument/2006/relationships/image" Target="../media/image31.pn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8.emf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openxmlformats.org/officeDocument/2006/relationships/image" Target="../media/image30.jpeg"/><Relationship Id="rId19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41.emf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980728"/>
            <a:ext cx="10728323" cy="623404"/>
          </a:xfrm>
        </p:spPr>
        <p:txBody>
          <a:bodyPr/>
          <a:lstStyle/>
          <a:p>
            <a:r>
              <a:rPr lang="en-US" cap="none" dirty="0"/>
              <a:t>Powder metallurgy produced tungsten fiber reinforced Tungsten (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/W) </a:t>
            </a:r>
            <a:br>
              <a:rPr lang="en-US" cap="none" dirty="0"/>
            </a:br>
            <a:endParaRPr lang="de-DE" cap="non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9" y="2718746"/>
            <a:ext cx="10728325" cy="516756"/>
          </a:xfrm>
        </p:spPr>
        <p:txBody>
          <a:bodyPr/>
          <a:lstStyle/>
          <a:p>
            <a:r>
              <a:rPr lang="de-DE" dirty="0"/>
              <a:t>2022</a:t>
            </a:r>
            <a:r>
              <a:rPr lang="en-US" dirty="0"/>
              <a:t>.08.11</a:t>
            </a:r>
            <a:r>
              <a:rPr lang="de-DE" dirty="0"/>
              <a:t>  I </a:t>
            </a:r>
            <a:r>
              <a:rPr lang="en-US" altLang="zh-CN" cap="none" dirty="0"/>
              <a:t>Yiran Mao, Jan Coenen, Alexis Terra, Rui Shu, Xiaoyue Tan, Chao Liu, Johann Riesch, </a:t>
            </a:r>
            <a:r>
              <a:rPr lang="en-US" altLang="zh-CN" cap="none" dirty="0" err="1"/>
              <a:t>Yucheng</a:t>
            </a:r>
            <a:r>
              <a:rPr lang="en-US" altLang="zh-CN" cap="none" dirty="0"/>
              <a:t> Wu, Christoph Broeckmann and Christian Linsmeier</a:t>
            </a:r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7FD6BE-2AD6-4D5D-AF5C-37BA9885D0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 descr="https://upload.wikimedia.org/wikipedia/en/thumb/a/ab/Hefei_University_of_Technology_logo.png/220px-Hefei_University_of_Technology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903456"/>
            <a:ext cx="720080" cy="6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" descr="Bild">
            <a:extLst>
              <a:ext uri="{FF2B5EF4-FFF2-40B4-BE49-F238E27FC236}">
                <a16:creationId xmlns:a16="http://schemas.microsoft.com/office/drawing/2014/main" id="{4760C6E9-E682-1544-AA6C-0D739FC22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9"/>
          <a:stretch/>
        </p:blipFill>
        <p:spPr>
          <a:xfrm>
            <a:off x="6434512" y="6020076"/>
            <a:ext cx="510164" cy="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 13" descr="EU_und_Text.jpg">
            <a:extLst>
              <a:ext uri="{FF2B5EF4-FFF2-40B4-BE49-F238E27FC236}">
                <a16:creationId xmlns:a16="http://schemas.microsoft.com/office/drawing/2014/main" id="{86E9FD76-4851-D743-AFD1-AB00440C2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35" y="6038068"/>
            <a:ext cx="2683406" cy="504017"/>
          </a:xfrm>
          <a:prstGeom prst="rect">
            <a:avLst/>
          </a:prstGeom>
        </p:spPr>
      </p:pic>
      <p:pic>
        <p:nvPicPr>
          <p:cNvPr id="8" name="droppedImage.pdf" descr="droppedImage.pdf">
            <a:extLst>
              <a:ext uri="{FF2B5EF4-FFF2-40B4-BE49-F238E27FC236}">
                <a16:creationId xmlns:a16="http://schemas.microsoft.com/office/drawing/2014/main" id="{0C1FE905-97DE-7F4B-A1A5-2D181E788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110" y="6044248"/>
            <a:ext cx="576554" cy="50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98" y="6056947"/>
            <a:ext cx="1799208" cy="51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662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cap="none" dirty="0"/>
              <a:t>Long fiber 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US" dirty="0"/>
              <a:t>Thermal shock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t="40960" r="46330" b="21328"/>
          <a:stretch/>
        </p:blipFill>
        <p:spPr>
          <a:xfrm>
            <a:off x="647243" y="1455093"/>
            <a:ext cx="2160240" cy="237626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616665" y="2539541"/>
            <a:ext cx="540059" cy="4033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832688" y="3335957"/>
            <a:ext cx="324036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59411" y="2102178"/>
            <a:ext cx="1584176" cy="794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Fiber vertical to the loading surface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6724" y="2938925"/>
            <a:ext cx="1584176" cy="794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Fiber parallel to the loading surface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950" y="4376699"/>
            <a:ext cx="3312368" cy="155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Loading condition</a:t>
            </a:r>
          </a:p>
          <a:p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abs 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0.38 GW/m</a:t>
            </a:r>
            <a:r>
              <a:rPr lang="pt-BR" sz="2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T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base </a:t>
            </a:r>
            <a:r>
              <a:rPr 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= RT, n = 100 pulses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1" y="1399419"/>
            <a:ext cx="3691676" cy="36916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28" y="1383085"/>
            <a:ext cx="3708010" cy="3708010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688681" y="5383195"/>
            <a:ext cx="62776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After the loading: crack bridging by the fibers</a:t>
            </a:r>
          </a:p>
        </p:txBody>
      </p:sp>
      <p:sp>
        <p:nvSpPr>
          <p:cNvPr id="18" name="Freeform 17"/>
          <p:cNvSpPr/>
          <p:nvPr/>
        </p:nvSpPr>
        <p:spPr>
          <a:xfrm>
            <a:off x="4688681" y="2516337"/>
            <a:ext cx="211932" cy="578643"/>
          </a:xfrm>
          <a:custGeom>
            <a:avLst/>
            <a:gdLst>
              <a:gd name="connsiteX0" fmla="*/ 111919 w 211932"/>
              <a:gd name="connsiteY0" fmla="*/ 0 h 578643"/>
              <a:gd name="connsiteX1" fmla="*/ 107157 w 211932"/>
              <a:gd name="connsiteY1" fmla="*/ 11906 h 578643"/>
              <a:gd name="connsiteX2" fmla="*/ 102394 w 211932"/>
              <a:gd name="connsiteY2" fmla="*/ 19050 h 578643"/>
              <a:gd name="connsiteX3" fmla="*/ 100013 w 211932"/>
              <a:gd name="connsiteY3" fmla="*/ 26193 h 578643"/>
              <a:gd name="connsiteX4" fmla="*/ 90488 w 211932"/>
              <a:gd name="connsiteY4" fmla="*/ 40481 h 578643"/>
              <a:gd name="connsiteX5" fmla="*/ 85725 w 211932"/>
              <a:gd name="connsiteY5" fmla="*/ 47625 h 578643"/>
              <a:gd name="connsiteX6" fmla="*/ 80963 w 211932"/>
              <a:gd name="connsiteY6" fmla="*/ 54768 h 578643"/>
              <a:gd name="connsiteX7" fmla="*/ 69057 w 211932"/>
              <a:gd name="connsiteY7" fmla="*/ 76200 h 578643"/>
              <a:gd name="connsiteX8" fmla="*/ 59532 w 211932"/>
              <a:gd name="connsiteY8" fmla="*/ 90487 h 578643"/>
              <a:gd name="connsiteX9" fmla="*/ 54769 w 211932"/>
              <a:gd name="connsiteY9" fmla="*/ 97631 h 578643"/>
              <a:gd name="connsiteX10" fmla="*/ 47625 w 211932"/>
              <a:gd name="connsiteY10" fmla="*/ 100012 h 578643"/>
              <a:gd name="connsiteX11" fmla="*/ 35719 w 211932"/>
              <a:gd name="connsiteY11" fmla="*/ 116681 h 578643"/>
              <a:gd name="connsiteX12" fmla="*/ 33338 w 211932"/>
              <a:gd name="connsiteY12" fmla="*/ 123825 h 578643"/>
              <a:gd name="connsiteX13" fmla="*/ 26194 w 211932"/>
              <a:gd name="connsiteY13" fmla="*/ 128587 h 578643"/>
              <a:gd name="connsiteX14" fmla="*/ 21432 w 211932"/>
              <a:gd name="connsiteY14" fmla="*/ 142875 h 578643"/>
              <a:gd name="connsiteX15" fmla="*/ 28575 w 211932"/>
              <a:gd name="connsiteY15" fmla="*/ 161925 h 578643"/>
              <a:gd name="connsiteX16" fmla="*/ 50007 w 211932"/>
              <a:gd name="connsiteY16" fmla="*/ 169068 h 578643"/>
              <a:gd name="connsiteX17" fmla="*/ 57150 w 211932"/>
              <a:gd name="connsiteY17" fmla="*/ 171450 h 578643"/>
              <a:gd name="connsiteX18" fmla="*/ 59532 w 211932"/>
              <a:gd name="connsiteY18" fmla="*/ 178593 h 578643"/>
              <a:gd name="connsiteX19" fmla="*/ 52388 w 211932"/>
              <a:gd name="connsiteY19" fmla="*/ 183356 h 578643"/>
              <a:gd name="connsiteX20" fmla="*/ 50007 w 211932"/>
              <a:gd name="connsiteY20" fmla="*/ 190500 h 578643"/>
              <a:gd name="connsiteX21" fmla="*/ 42863 w 211932"/>
              <a:gd name="connsiteY21" fmla="*/ 197643 h 578643"/>
              <a:gd name="connsiteX22" fmla="*/ 33338 w 211932"/>
              <a:gd name="connsiteY22" fmla="*/ 209550 h 578643"/>
              <a:gd name="connsiteX23" fmla="*/ 30957 w 211932"/>
              <a:gd name="connsiteY23" fmla="*/ 216693 h 578643"/>
              <a:gd name="connsiteX24" fmla="*/ 26194 w 211932"/>
              <a:gd name="connsiteY24" fmla="*/ 223837 h 578643"/>
              <a:gd name="connsiteX25" fmla="*/ 16669 w 211932"/>
              <a:gd name="connsiteY25" fmla="*/ 245268 h 578643"/>
              <a:gd name="connsiteX26" fmla="*/ 11907 w 211932"/>
              <a:gd name="connsiteY26" fmla="*/ 259556 h 578643"/>
              <a:gd name="connsiteX27" fmla="*/ 0 w 211932"/>
              <a:gd name="connsiteY27" fmla="*/ 280987 h 578643"/>
              <a:gd name="connsiteX28" fmla="*/ 4763 w 211932"/>
              <a:gd name="connsiteY28" fmla="*/ 304800 h 578643"/>
              <a:gd name="connsiteX29" fmla="*/ 9525 w 211932"/>
              <a:gd name="connsiteY29" fmla="*/ 311943 h 578643"/>
              <a:gd name="connsiteX30" fmla="*/ 16669 w 211932"/>
              <a:gd name="connsiteY30" fmla="*/ 319087 h 578643"/>
              <a:gd name="connsiteX31" fmla="*/ 19050 w 211932"/>
              <a:gd name="connsiteY31" fmla="*/ 326231 h 578643"/>
              <a:gd name="connsiteX32" fmla="*/ 30957 w 211932"/>
              <a:gd name="connsiteY32" fmla="*/ 340518 h 578643"/>
              <a:gd name="connsiteX33" fmla="*/ 33338 w 211932"/>
              <a:gd name="connsiteY33" fmla="*/ 347662 h 578643"/>
              <a:gd name="connsiteX34" fmla="*/ 42863 w 211932"/>
              <a:gd name="connsiteY34" fmla="*/ 361950 h 578643"/>
              <a:gd name="connsiteX35" fmla="*/ 52388 w 211932"/>
              <a:gd name="connsiteY35" fmla="*/ 376237 h 578643"/>
              <a:gd name="connsiteX36" fmla="*/ 57150 w 211932"/>
              <a:gd name="connsiteY36" fmla="*/ 383381 h 578643"/>
              <a:gd name="connsiteX37" fmla="*/ 64294 w 211932"/>
              <a:gd name="connsiteY37" fmla="*/ 397668 h 578643"/>
              <a:gd name="connsiteX38" fmla="*/ 71438 w 211932"/>
              <a:gd name="connsiteY38" fmla="*/ 407193 h 578643"/>
              <a:gd name="connsiteX39" fmla="*/ 92869 w 211932"/>
              <a:gd name="connsiteY39" fmla="*/ 419100 h 578643"/>
              <a:gd name="connsiteX40" fmla="*/ 107157 w 211932"/>
              <a:gd name="connsiteY40" fmla="*/ 426243 h 578643"/>
              <a:gd name="connsiteX41" fmla="*/ 111919 w 211932"/>
              <a:gd name="connsiteY41" fmla="*/ 433387 h 578643"/>
              <a:gd name="connsiteX42" fmla="*/ 126207 w 211932"/>
              <a:gd name="connsiteY42" fmla="*/ 447675 h 578643"/>
              <a:gd name="connsiteX43" fmla="*/ 138113 w 211932"/>
              <a:gd name="connsiteY43" fmla="*/ 459581 h 578643"/>
              <a:gd name="connsiteX44" fmla="*/ 147638 w 211932"/>
              <a:gd name="connsiteY44" fmla="*/ 471487 h 578643"/>
              <a:gd name="connsiteX45" fmla="*/ 159544 w 211932"/>
              <a:gd name="connsiteY45" fmla="*/ 483393 h 578643"/>
              <a:gd name="connsiteX46" fmla="*/ 164307 w 211932"/>
              <a:gd name="connsiteY46" fmla="*/ 490537 h 578643"/>
              <a:gd name="connsiteX47" fmla="*/ 166688 w 211932"/>
              <a:gd name="connsiteY47" fmla="*/ 497681 h 578643"/>
              <a:gd name="connsiteX48" fmla="*/ 176213 w 211932"/>
              <a:gd name="connsiteY48" fmla="*/ 511968 h 578643"/>
              <a:gd name="connsiteX49" fmla="*/ 180975 w 211932"/>
              <a:gd name="connsiteY49" fmla="*/ 526256 h 578643"/>
              <a:gd name="connsiteX50" fmla="*/ 195263 w 211932"/>
              <a:gd name="connsiteY50" fmla="*/ 547687 h 578643"/>
              <a:gd name="connsiteX51" fmla="*/ 200025 w 211932"/>
              <a:gd name="connsiteY51" fmla="*/ 554831 h 578643"/>
              <a:gd name="connsiteX52" fmla="*/ 207169 w 211932"/>
              <a:gd name="connsiteY52" fmla="*/ 569118 h 578643"/>
              <a:gd name="connsiteX53" fmla="*/ 211932 w 211932"/>
              <a:gd name="connsiteY53" fmla="*/ 578643 h 57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1932" h="578643">
                <a:moveTo>
                  <a:pt x="111919" y="0"/>
                </a:moveTo>
                <a:cubicBezTo>
                  <a:pt x="110332" y="3969"/>
                  <a:pt x="109069" y="8083"/>
                  <a:pt x="107157" y="11906"/>
                </a:cubicBezTo>
                <a:cubicBezTo>
                  <a:pt x="105877" y="14466"/>
                  <a:pt x="103674" y="16490"/>
                  <a:pt x="102394" y="19050"/>
                </a:cubicBezTo>
                <a:cubicBezTo>
                  <a:pt x="101272" y="21295"/>
                  <a:pt x="101232" y="23999"/>
                  <a:pt x="100013" y="26193"/>
                </a:cubicBezTo>
                <a:cubicBezTo>
                  <a:pt x="97233" y="31197"/>
                  <a:pt x="93663" y="35718"/>
                  <a:pt x="90488" y="40481"/>
                </a:cubicBezTo>
                <a:lnTo>
                  <a:pt x="85725" y="47625"/>
                </a:lnTo>
                <a:lnTo>
                  <a:pt x="80963" y="54768"/>
                </a:lnTo>
                <a:cubicBezTo>
                  <a:pt x="76773" y="67341"/>
                  <a:pt x="79973" y="59826"/>
                  <a:pt x="69057" y="76200"/>
                </a:cubicBezTo>
                <a:lnTo>
                  <a:pt x="59532" y="90487"/>
                </a:lnTo>
                <a:cubicBezTo>
                  <a:pt x="57944" y="92868"/>
                  <a:pt x="57484" y="96726"/>
                  <a:pt x="54769" y="97631"/>
                </a:cubicBezTo>
                <a:lnTo>
                  <a:pt x="47625" y="100012"/>
                </a:lnTo>
                <a:cubicBezTo>
                  <a:pt x="42069" y="116681"/>
                  <a:pt x="47626" y="112713"/>
                  <a:pt x="35719" y="116681"/>
                </a:cubicBezTo>
                <a:cubicBezTo>
                  <a:pt x="34925" y="119062"/>
                  <a:pt x="34906" y="121865"/>
                  <a:pt x="33338" y="123825"/>
                </a:cubicBezTo>
                <a:cubicBezTo>
                  <a:pt x="31550" y="126060"/>
                  <a:pt x="27711" y="126160"/>
                  <a:pt x="26194" y="128587"/>
                </a:cubicBezTo>
                <a:cubicBezTo>
                  <a:pt x="23533" y="132844"/>
                  <a:pt x="21432" y="142875"/>
                  <a:pt x="21432" y="142875"/>
                </a:cubicBezTo>
                <a:cubicBezTo>
                  <a:pt x="22392" y="147676"/>
                  <a:pt x="22970" y="158422"/>
                  <a:pt x="28575" y="161925"/>
                </a:cubicBezTo>
                <a:cubicBezTo>
                  <a:pt x="28577" y="161926"/>
                  <a:pt x="46434" y="167877"/>
                  <a:pt x="50007" y="169068"/>
                </a:cubicBezTo>
                <a:lnTo>
                  <a:pt x="57150" y="171450"/>
                </a:lnTo>
                <a:cubicBezTo>
                  <a:pt x="57944" y="173831"/>
                  <a:pt x="60464" y="176263"/>
                  <a:pt x="59532" y="178593"/>
                </a:cubicBezTo>
                <a:cubicBezTo>
                  <a:pt x="58469" y="181250"/>
                  <a:pt x="54176" y="181121"/>
                  <a:pt x="52388" y="183356"/>
                </a:cubicBezTo>
                <a:cubicBezTo>
                  <a:pt x="50820" y="185316"/>
                  <a:pt x="51399" y="188411"/>
                  <a:pt x="50007" y="190500"/>
                </a:cubicBezTo>
                <a:cubicBezTo>
                  <a:pt x="48139" y="193302"/>
                  <a:pt x="45244" y="195262"/>
                  <a:pt x="42863" y="197643"/>
                </a:cubicBezTo>
                <a:cubicBezTo>
                  <a:pt x="36879" y="215597"/>
                  <a:pt x="45647" y="194164"/>
                  <a:pt x="33338" y="209550"/>
                </a:cubicBezTo>
                <a:cubicBezTo>
                  <a:pt x="31770" y="211510"/>
                  <a:pt x="32079" y="214448"/>
                  <a:pt x="30957" y="216693"/>
                </a:cubicBezTo>
                <a:cubicBezTo>
                  <a:pt x="29677" y="219253"/>
                  <a:pt x="27782" y="221456"/>
                  <a:pt x="26194" y="223837"/>
                </a:cubicBezTo>
                <a:cubicBezTo>
                  <a:pt x="20527" y="240840"/>
                  <a:pt x="24217" y="233948"/>
                  <a:pt x="16669" y="245268"/>
                </a:cubicBezTo>
                <a:cubicBezTo>
                  <a:pt x="15082" y="250031"/>
                  <a:pt x="14692" y="255379"/>
                  <a:pt x="11907" y="259556"/>
                </a:cubicBezTo>
                <a:cubicBezTo>
                  <a:pt x="990" y="275932"/>
                  <a:pt x="4192" y="268413"/>
                  <a:pt x="0" y="280987"/>
                </a:cubicBezTo>
                <a:cubicBezTo>
                  <a:pt x="877" y="287126"/>
                  <a:pt x="1439" y="298152"/>
                  <a:pt x="4763" y="304800"/>
                </a:cubicBezTo>
                <a:cubicBezTo>
                  <a:pt x="6043" y="307360"/>
                  <a:pt x="7693" y="309745"/>
                  <a:pt x="9525" y="311943"/>
                </a:cubicBezTo>
                <a:cubicBezTo>
                  <a:pt x="11681" y="314530"/>
                  <a:pt x="14288" y="316706"/>
                  <a:pt x="16669" y="319087"/>
                </a:cubicBezTo>
                <a:cubicBezTo>
                  <a:pt x="17463" y="321468"/>
                  <a:pt x="17927" y="323986"/>
                  <a:pt x="19050" y="326231"/>
                </a:cubicBezTo>
                <a:cubicBezTo>
                  <a:pt x="22365" y="332862"/>
                  <a:pt x="25690" y="335252"/>
                  <a:pt x="30957" y="340518"/>
                </a:cubicBezTo>
                <a:cubicBezTo>
                  <a:pt x="31751" y="342899"/>
                  <a:pt x="32119" y="345468"/>
                  <a:pt x="33338" y="347662"/>
                </a:cubicBezTo>
                <a:cubicBezTo>
                  <a:pt x="36118" y="352666"/>
                  <a:pt x="39688" y="357187"/>
                  <a:pt x="42863" y="361950"/>
                </a:cubicBezTo>
                <a:lnTo>
                  <a:pt x="52388" y="376237"/>
                </a:lnTo>
                <a:cubicBezTo>
                  <a:pt x="53975" y="378618"/>
                  <a:pt x="56245" y="380666"/>
                  <a:pt x="57150" y="383381"/>
                </a:cubicBezTo>
                <a:cubicBezTo>
                  <a:pt x="60099" y="392227"/>
                  <a:pt x="58525" y="389591"/>
                  <a:pt x="64294" y="397668"/>
                </a:cubicBezTo>
                <a:cubicBezTo>
                  <a:pt x="66601" y="400898"/>
                  <a:pt x="68472" y="404556"/>
                  <a:pt x="71438" y="407193"/>
                </a:cubicBezTo>
                <a:cubicBezTo>
                  <a:pt x="90737" y="424348"/>
                  <a:pt x="79013" y="412172"/>
                  <a:pt x="92869" y="419100"/>
                </a:cubicBezTo>
                <a:cubicBezTo>
                  <a:pt x="111327" y="428329"/>
                  <a:pt x="89207" y="420260"/>
                  <a:pt x="107157" y="426243"/>
                </a:cubicBezTo>
                <a:cubicBezTo>
                  <a:pt x="108744" y="428624"/>
                  <a:pt x="110018" y="431248"/>
                  <a:pt x="111919" y="433387"/>
                </a:cubicBezTo>
                <a:cubicBezTo>
                  <a:pt x="116394" y="438421"/>
                  <a:pt x="122471" y="442071"/>
                  <a:pt x="126207" y="447675"/>
                </a:cubicBezTo>
                <a:cubicBezTo>
                  <a:pt x="132557" y="457199"/>
                  <a:pt x="128588" y="453231"/>
                  <a:pt x="138113" y="459581"/>
                </a:cubicBezTo>
                <a:cubicBezTo>
                  <a:pt x="142749" y="473490"/>
                  <a:pt x="136866" y="460715"/>
                  <a:pt x="147638" y="471487"/>
                </a:cubicBezTo>
                <a:cubicBezTo>
                  <a:pt x="163513" y="487362"/>
                  <a:pt x="140493" y="470694"/>
                  <a:pt x="159544" y="483393"/>
                </a:cubicBezTo>
                <a:cubicBezTo>
                  <a:pt x="161132" y="485774"/>
                  <a:pt x="163027" y="487977"/>
                  <a:pt x="164307" y="490537"/>
                </a:cubicBezTo>
                <a:cubicBezTo>
                  <a:pt x="165430" y="492782"/>
                  <a:pt x="165469" y="495487"/>
                  <a:pt x="166688" y="497681"/>
                </a:cubicBezTo>
                <a:cubicBezTo>
                  <a:pt x="169468" y="502684"/>
                  <a:pt x="176213" y="511968"/>
                  <a:pt x="176213" y="511968"/>
                </a:cubicBezTo>
                <a:cubicBezTo>
                  <a:pt x="177800" y="516731"/>
                  <a:pt x="178190" y="522079"/>
                  <a:pt x="180975" y="526256"/>
                </a:cubicBezTo>
                <a:lnTo>
                  <a:pt x="195263" y="547687"/>
                </a:lnTo>
                <a:cubicBezTo>
                  <a:pt x="196850" y="550068"/>
                  <a:pt x="199120" y="552116"/>
                  <a:pt x="200025" y="554831"/>
                </a:cubicBezTo>
                <a:cubicBezTo>
                  <a:pt x="203312" y="564690"/>
                  <a:pt x="201015" y="559886"/>
                  <a:pt x="207169" y="569118"/>
                </a:cubicBezTo>
                <a:cubicBezTo>
                  <a:pt x="209905" y="577327"/>
                  <a:pt x="207775" y="574487"/>
                  <a:pt x="211932" y="57864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783931" y="2075805"/>
            <a:ext cx="826425" cy="600075"/>
          </a:xfrm>
          <a:custGeom>
            <a:avLst/>
            <a:gdLst>
              <a:gd name="connsiteX0" fmla="*/ 19050 w 826425"/>
              <a:gd name="connsiteY0" fmla="*/ 433388 h 600075"/>
              <a:gd name="connsiteX1" fmla="*/ 14288 w 826425"/>
              <a:gd name="connsiteY1" fmla="*/ 445294 h 600075"/>
              <a:gd name="connsiteX2" fmla="*/ 9525 w 826425"/>
              <a:gd name="connsiteY2" fmla="*/ 452438 h 600075"/>
              <a:gd name="connsiteX3" fmla="*/ 7144 w 826425"/>
              <a:gd name="connsiteY3" fmla="*/ 459582 h 600075"/>
              <a:gd name="connsiteX4" fmla="*/ 0 w 826425"/>
              <a:gd name="connsiteY4" fmla="*/ 473869 h 600075"/>
              <a:gd name="connsiteX5" fmla="*/ 2382 w 826425"/>
              <a:gd name="connsiteY5" fmla="*/ 516732 h 600075"/>
              <a:gd name="connsiteX6" fmla="*/ 7144 w 826425"/>
              <a:gd name="connsiteY6" fmla="*/ 535782 h 600075"/>
              <a:gd name="connsiteX7" fmla="*/ 14288 w 826425"/>
              <a:gd name="connsiteY7" fmla="*/ 540544 h 600075"/>
              <a:gd name="connsiteX8" fmla="*/ 21432 w 826425"/>
              <a:gd name="connsiteY8" fmla="*/ 547688 h 600075"/>
              <a:gd name="connsiteX9" fmla="*/ 35719 w 826425"/>
              <a:gd name="connsiteY9" fmla="*/ 554832 h 600075"/>
              <a:gd name="connsiteX10" fmla="*/ 52388 w 826425"/>
              <a:gd name="connsiteY10" fmla="*/ 561975 h 600075"/>
              <a:gd name="connsiteX11" fmla="*/ 59532 w 826425"/>
              <a:gd name="connsiteY11" fmla="*/ 566738 h 600075"/>
              <a:gd name="connsiteX12" fmla="*/ 80963 w 826425"/>
              <a:gd name="connsiteY12" fmla="*/ 571500 h 600075"/>
              <a:gd name="connsiteX13" fmla="*/ 116682 w 826425"/>
              <a:gd name="connsiteY13" fmla="*/ 578644 h 600075"/>
              <a:gd name="connsiteX14" fmla="*/ 161925 w 826425"/>
              <a:gd name="connsiteY14" fmla="*/ 573882 h 600075"/>
              <a:gd name="connsiteX15" fmla="*/ 169069 w 826425"/>
              <a:gd name="connsiteY15" fmla="*/ 571500 h 600075"/>
              <a:gd name="connsiteX16" fmla="*/ 207169 w 826425"/>
              <a:gd name="connsiteY16" fmla="*/ 573882 h 600075"/>
              <a:gd name="connsiteX17" fmla="*/ 219075 w 826425"/>
              <a:gd name="connsiteY17" fmla="*/ 576263 h 600075"/>
              <a:gd name="connsiteX18" fmla="*/ 266700 w 826425"/>
              <a:gd name="connsiteY18" fmla="*/ 581025 h 600075"/>
              <a:gd name="connsiteX19" fmla="*/ 292894 w 826425"/>
              <a:gd name="connsiteY19" fmla="*/ 583407 h 600075"/>
              <a:gd name="connsiteX20" fmla="*/ 369094 w 826425"/>
              <a:gd name="connsiteY20" fmla="*/ 592932 h 600075"/>
              <a:gd name="connsiteX21" fmla="*/ 542925 w 826425"/>
              <a:gd name="connsiteY21" fmla="*/ 600075 h 600075"/>
              <a:gd name="connsiteX22" fmla="*/ 821532 w 826425"/>
              <a:gd name="connsiteY22" fmla="*/ 597694 h 600075"/>
              <a:gd name="connsiteX23" fmla="*/ 826294 w 826425"/>
              <a:gd name="connsiteY23" fmla="*/ 588169 h 600075"/>
              <a:gd name="connsiteX24" fmla="*/ 823913 w 826425"/>
              <a:gd name="connsiteY24" fmla="*/ 538163 h 600075"/>
              <a:gd name="connsiteX25" fmla="*/ 812007 w 826425"/>
              <a:gd name="connsiteY25" fmla="*/ 450057 h 600075"/>
              <a:gd name="connsiteX26" fmla="*/ 804863 w 826425"/>
              <a:gd name="connsiteY26" fmla="*/ 411957 h 600075"/>
              <a:gd name="connsiteX27" fmla="*/ 790575 w 826425"/>
              <a:gd name="connsiteY27" fmla="*/ 354807 h 600075"/>
              <a:gd name="connsiteX28" fmla="*/ 783432 w 826425"/>
              <a:gd name="connsiteY28" fmla="*/ 307182 h 600075"/>
              <a:gd name="connsiteX29" fmla="*/ 778669 w 826425"/>
              <a:gd name="connsiteY29" fmla="*/ 269082 h 600075"/>
              <a:gd name="connsiteX30" fmla="*/ 754857 w 826425"/>
              <a:gd name="connsiteY30" fmla="*/ 185738 h 600075"/>
              <a:gd name="connsiteX31" fmla="*/ 747713 w 826425"/>
              <a:gd name="connsiteY31" fmla="*/ 157163 h 600075"/>
              <a:gd name="connsiteX32" fmla="*/ 735807 w 826425"/>
              <a:gd name="connsiteY32" fmla="*/ 123825 h 600075"/>
              <a:gd name="connsiteX33" fmla="*/ 731044 w 826425"/>
              <a:gd name="connsiteY33" fmla="*/ 107157 h 600075"/>
              <a:gd name="connsiteX34" fmla="*/ 723900 w 826425"/>
              <a:gd name="connsiteY34" fmla="*/ 88107 h 600075"/>
              <a:gd name="connsiteX35" fmla="*/ 714375 w 826425"/>
              <a:gd name="connsiteY35" fmla="*/ 57150 h 600075"/>
              <a:gd name="connsiteX36" fmla="*/ 707232 w 826425"/>
              <a:gd name="connsiteY36" fmla="*/ 35719 h 600075"/>
              <a:gd name="connsiteX37" fmla="*/ 697707 w 826425"/>
              <a:gd name="connsiteY37" fmla="*/ 21432 h 600075"/>
              <a:gd name="connsiteX38" fmla="*/ 688182 w 826425"/>
              <a:gd name="connsiteY38" fmla="*/ 14288 h 600075"/>
              <a:gd name="connsiteX39" fmla="*/ 659607 w 826425"/>
              <a:gd name="connsiteY39" fmla="*/ 2382 h 600075"/>
              <a:gd name="connsiteX40" fmla="*/ 640557 w 826425"/>
              <a:gd name="connsiteY40" fmla="*/ 0 h 600075"/>
              <a:gd name="connsiteX41" fmla="*/ 635794 w 826425"/>
              <a:gd name="connsiteY41" fmla="*/ 7144 h 600075"/>
              <a:gd name="connsiteX42" fmla="*/ 633413 w 826425"/>
              <a:gd name="connsiteY42" fmla="*/ 16669 h 600075"/>
              <a:gd name="connsiteX43" fmla="*/ 631032 w 826425"/>
              <a:gd name="connsiteY43" fmla="*/ 28575 h 600075"/>
              <a:gd name="connsiteX44" fmla="*/ 628650 w 826425"/>
              <a:gd name="connsiteY44" fmla="*/ 42863 h 600075"/>
              <a:gd name="connsiteX45" fmla="*/ 621507 w 826425"/>
              <a:gd name="connsiteY45" fmla="*/ 61913 h 600075"/>
              <a:gd name="connsiteX46" fmla="*/ 616744 w 826425"/>
              <a:gd name="connsiteY46" fmla="*/ 80963 h 600075"/>
              <a:gd name="connsiteX47" fmla="*/ 611982 w 826425"/>
              <a:gd name="connsiteY47" fmla="*/ 107157 h 600075"/>
              <a:gd name="connsiteX48" fmla="*/ 607219 w 826425"/>
              <a:gd name="connsiteY48" fmla="*/ 116682 h 600075"/>
              <a:gd name="connsiteX49" fmla="*/ 602457 w 826425"/>
              <a:gd name="connsiteY49" fmla="*/ 147638 h 600075"/>
              <a:gd name="connsiteX50" fmla="*/ 595313 w 826425"/>
              <a:gd name="connsiteY50" fmla="*/ 164307 h 600075"/>
              <a:gd name="connsiteX51" fmla="*/ 585788 w 826425"/>
              <a:gd name="connsiteY51" fmla="*/ 190500 h 600075"/>
              <a:gd name="connsiteX52" fmla="*/ 583407 w 826425"/>
              <a:gd name="connsiteY52" fmla="*/ 197644 h 600075"/>
              <a:gd name="connsiteX53" fmla="*/ 578644 w 826425"/>
              <a:gd name="connsiteY53" fmla="*/ 204788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26425" h="600075">
                <a:moveTo>
                  <a:pt x="19050" y="433388"/>
                </a:moveTo>
                <a:cubicBezTo>
                  <a:pt x="17463" y="437357"/>
                  <a:pt x="16200" y="441471"/>
                  <a:pt x="14288" y="445294"/>
                </a:cubicBezTo>
                <a:cubicBezTo>
                  <a:pt x="13008" y="447854"/>
                  <a:pt x="10805" y="449878"/>
                  <a:pt x="9525" y="452438"/>
                </a:cubicBezTo>
                <a:cubicBezTo>
                  <a:pt x="8402" y="454683"/>
                  <a:pt x="8266" y="457337"/>
                  <a:pt x="7144" y="459582"/>
                </a:cubicBezTo>
                <a:cubicBezTo>
                  <a:pt x="-2092" y="478054"/>
                  <a:pt x="5990" y="455904"/>
                  <a:pt x="0" y="473869"/>
                </a:cubicBezTo>
                <a:cubicBezTo>
                  <a:pt x="794" y="488157"/>
                  <a:pt x="1142" y="502476"/>
                  <a:pt x="2382" y="516732"/>
                </a:cubicBezTo>
                <a:cubicBezTo>
                  <a:pt x="2425" y="517230"/>
                  <a:pt x="5238" y="533400"/>
                  <a:pt x="7144" y="535782"/>
                </a:cubicBezTo>
                <a:cubicBezTo>
                  <a:pt x="8932" y="538017"/>
                  <a:pt x="12089" y="538712"/>
                  <a:pt x="14288" y="540544"/>
                </a:cubicBezTo>
                <a:cubicBezTo>
                  <a:pt x="16875" y="542700"/>
                  <a:pt x="18845" y="545532"/>
                  <a:pt x="21432" y="547688"/>
                </a:cubicBezTo>
                <a:cubicBezTo>
                  <a:pt x="29504" y="554415"/>
                  <a:pt x="26877" y="551043"/>
                  <a:pt x="35719" y="554832"/>
                </a:cubicBezTo>
                <a:cubicBezTo>
                  <a:pt x="56304" y="563654"/>
                  <a:pt x="35643" y="556394"/>
                  <a:pt x="52388" y="561975"/>
                </a:cubicBezTo>
                <a:cubicBezTo>
                  <a:pt x="54769" y="563563"/>
                  <a:pt x="56901" y="565611"/>
                  <a:pt x="59532" y="566738"/>
                </a:cubicBezTo>
                <a:cubicBezTo>
                  <a:pt x="62740" y="568113"/>
                  <a:pt x="78515" y="570935"/>
                  <a:pt x="80963" y="571500"/>
                </a:cubicBezTo>
                <a:cubicBezTo>
                  <a:pt x="110819" y="578390"/>
                  <a:pt x="88936" y="574681"/>
                  <a:pt x="116682" y="578644"/>
                </a:cubicBezTo>
                <a:cubicBezTo>
                  <a:pt x="129048" y="577614"/>
                  <a:pt x="148597" y="576548"/>
                  <a:pt x="161925" y="573882"/>
                </a:cubicBezTo>
                <a:cubicBezTo>
                  <a:pt x="164386" y="573390"/>
                  <a:pt x="166688" y="572294"/>
                  <a:pt x="169069" y="571500"/>
                </a:cubicBezTo>
                <a:cubicBezTo>
                  <a:pt x="181769" y="572294"/>
                  <a:pt x="194502" y="572675"/>
                  <a:pt x="207169" y="573882"/>
                </a:cubicBezTo>
                <a:cubicBezTo>
                  <a:pt x="211198" y="574266"/>
                  <a:pt x="215057" y="575781"/>
                  <a:pt x="219075" y="576263"/>
                </a:cubicBezTo>
                <a:cubicBezTo>
                  <a:pt x="234916" y="578164"/>
                  <a:pt x="250820" y="579488"/>
                  <a:pt x="266700" y="581025"/>
                </a:cubicBezTo>
                <a:cubicBezTo>
                  <a:pt x="275427" y="581870"/>
                  <a:pt x="284246" y="581966"/>
                  <a:pt x="292894" y="583407"/>
                </a:cubicBezTo>
                <a:cubicBezTo>
                  <a:pt x="328733" y="589379"/>
                  <a:pt x="325861" y="589541"/>
                  <a:pt x="369094" y="592932"/>
                </a:cubicBezTo>
                <a:cubicBezTo>
                  <a:pt x="448895" y="599191"/>
                  <a:pt x="455177" y="597986"/>
                  <a:pt x="542925" y="600075"/>
                </a:cubicBezTo>
                <a:lnTo>
                  <a:pt x="821532" y="597694"/>
                </a:lnTo>
                <a:cubicBezTo>
                  <a:pt x="825079" y="597545"/>
                  <a:pt x="826152" y="591716"/>
                  <a:pt x="826294" y="588169"/>
                </a:cubicBezTo>
                <a:cubicBezTo>
                  <a:pt x="826961" y="571495"/>
                  <a:pt x="824922" y="554820"/>
                  <a:pt x="823913" y="538163"/>
                </a:cubicBezTo>
                <a:cubicBezTo>
                  <a:pt x="821926" y="505374"/>
                  <a:pt x="818705" y="485779"/>
                  <a:pt x="812007" y="450057"/>
                </a:cubicBezTo>
                <a:cubicBezTo>
                  <a:pt x="809626" y="437357"/>
                  <a:pt x="807699" y="424563"/>
                  <a:pt x="804863" y="411957"/>
                </a:cubicBezTo>
                <a:cubicBezTo>
                  <a:pt x="800552" y="392800"/>
                  <a:pt x="794510" y="374045"/>
                  <a:pt x="790575" y="354807"/>
                </a:cubicBezTo>
                <a:cubicBezTo>
                  <a:pt x="787358" y="339080"/>
                  <a:pt x="785640" y="323082"/>
                  <a:pt x="783432" y="307182"/>
                </a:cubicBezTo>
                <a:cubicBezTo>
                  <a:pt x="781671" y="294505"/>
                  <a:pt x="781600" y="281541"/>
                  <a:pt x="778669" y="269082"/>
                </a:cubicBezTo>
                <a:cubicBezTo>
                  <a:pt x="772051" y="240957"/>
                  <a:pt x="762559" y="213585"/>
                  <a:pt x="754857" y="185738"/>
                </a:cubicBezTo>
                <a:cubicBezTo>
                  <a:pt x="752240" y="176275"/>
                  <a:pt x="751015" y="166409"/>
                  <a:pt x="747713" y="157163"/>
                </a:cubicBezTo>
                <a:cubicBezTo>
                  <a:pt x="743744" y="146050"/>
                  <a:pt x="739539" y="135020"/>
                  <a:pt x="735807" y="123825"/>
                </a:cubicBezTo>
                <a:cubicBezTo>
                  <a:pt x="733980" y="118343"/>
                  <a:pt x="732871" y="112639"/>
                  <a:pt x="731044" y="107157"/>
                </a:cubicBezTo>
                <a:cubicBezTo>
                  <a:pt x="728899" y="100723"/>
                  <a:pt x="726181" y="94494"/>
                  <a:pt x="723900" y="88107"/>
                </a:cubicBezTo>
                <a:cubicBezTo>
                  <a:pt x="720636" y="78966"/>
                  <a:pt x="716690" y="66410"/>
                  <a:pt x="714375" y="57150"/>
                </a:cubicBezTo>
                <a:cubicBezTo>
                  <a:pt x="711049" y="43848"/>
                  <a:pt x="714022" y="47035"/>
                  <a:pt x="707232" y="35719"/>
                </a:cubicBezTo>
                <a:cubicBezTo>
                  <a:pt x="704287" y="30811"/>
                  <a:pt x="702286" y="24866"/>
                  <a:pt x="697707" y="21432"/>
                </a:cubicBezTo>
                <a:cubicBezTo>
                  <a:pt x="694532" y="19051"/>
                  <a:pt x="691610" y="16288"/>
                  <a:pt x="688182" y="14288"/>
                </a:cubicBezTo>
                <a:cubicBezTo>
                  <a:pt x="677718" y="8184"/>
                  <a:pt x="670712" y="4233"/>
                  <a:pt x="659607" y="2382"/>
                </a:cubicBezTo>
                <a:cubicBezTo>
                  <a:pt x="653295" y="1330"/>
                  <a:pt x="646907" y="794"/>
                  <a:pt x="640557" y="0"/>
                </a:cubicBezTo>
                <a:cubicBezTo>
                  <a:pt x="638969" y="2381"/>
                  <a:pt x="636921" y="4513"/>
                  <a:pt x="635794" y="7144"/>
                </a:cubicBezTo>
                <a:cubicBezTo>
                  <a:pt x="634505" y="10152"/>
                  <a:pt x="634123" y="13474"/>
                  <a:pt x="633413" y="16669"/>
                </a:cubicBezTo>
                <a:cubicBezTo>
                  <a:pt x="632535" y="20620"/>
                  <a:pt x="631756" y="24593"/>
                  <a:pt x="631032" y="28575"/>
                </a:cubicBezTo>
                <a:cubicBezTo>
                  <a:pt x="630168" y="33326"/>
                  <a:pt x="629697" y="38150"/>
                  <a:pt x="628650" y="42863"/>
                </a:cubicBezTo>
                <a:cubicBezTo>
                  <a:pt x="627389" y="48536"/>
                  <a:pt x="622992" y="57086"/>
                  <a:pt x="621507" y="61913"/>
                </a:cubicBezTo>
                <a:cubicBezTo>
                  <a:pt x="619582" y="68169"/>
                  <a:pt x="618028" y="74545"/>
                  <a:pt x="616744" y="80963"/>
                </a:cubicBezTo>
                <a:cubicBezTo>
                  <a:pt x="615130" y="89031"/>
                  <a:pt x="615007" y="99091"/>
                  <a:pt x="611982" y="107157"/>
                </a:cubicBezTo>
                <a:cubicBezTo>
                  <a:pt x="610736" y="110481"/>
                  <a:pt x="608807" y="113507"/>
                  <a:pt x="607219" y="116682"/>
                </a:cubicBezTo>
                <a:cubicBezTo>
                  <a:pt x="606460" y="121993"/>
                  <a:pt x="603777" y="141696"/>
                  <a:pt x="602457" y="147638"/>
                </a:cubicBezTo>
                <a:cubicBezTo>
                  <a:pt x="600828" y="154969"/>
                  <a:pt x="598545" y="157035"/>
                  <a:pt x="595313" y="164307"/>
                </a:cubicBezTo>
                <a:cubicBezTo>
                  <a:pt x="590892" y="174255"/>
                  <a:pt x="589311" y="179931"/>
                  <a:pt x="585788" y="190500"/>
                </a:cubicBezTo>
                <a:lnTo>
                  <a:pt x="583407" y="197644"/>
                </a:lnTo>
                <a:cubicBezTo>
                  <a:pt x="580775" y="205541"/>
                  <a:pt x="583535" y="204788"/>
                  <a:pt x="578644" y="20478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702969" y="2518718"/>
            <a:ext cx="195262" cy="573881"/>
          </a:xfrm>
          <a:custGeom>
            <a:avLst/>
            <a:gdLst>
              <a:gd name="connsiteX0" fmla="*/ 92869 w 195262"/>
              <a:gd name="connsiteY0" fmla="*/ 0 h 573881"/>
              <a:gd name="connsiteX1" fmla="*/ 90487 w 195262"/>
              <a:gd name="connsiteY1" fmla="*/ 14287 h 573881"/>
              <a:gd name="connsiteX2" fmla="*/ 85725 w 195262"/>
              <a:gd name="connsiteY2" fmla="*/ 23812 h 573881"/>
              <a:gd name="connsiteX3" fmla="*/ 83344 w 195262"/>
              <a:gd name="connsiteY3" fmla="*/ 30956 h 573881"/>
              <a:gd name="connsiteX4" fmla="*/ 78581 w 195262"/>
              <a:gd name="connsiteY4" fmla="*/ 38100 h 573881"/>
              <a:gd name="connsiteX5" fmla="*/ 69056 w 195262"/>
              <a:gd name="connsiteY5" fmla="*/ 54769 h 573881"/>
              <a:gd name="connsiteX6" fmla="*/ 66675 w 195262"/>
              <a:gd name="connsiteY6" fmla="*/ 61912 h 573881"/>
              <a:gd name="connsiteX7" fmla="*/ 61912 w 195262"/>
              <a:gd name="connsiteY7" fmla="*/ 71437 h 573881"/>
              <a:gd name="connsiteX8" fmla="*/ 59531 w 195262"/>
              <a:gd name="connsiteY8" fmla="*/ 83344 h 573881"/>
              <a:gd name="connsiteX9" fmla="*/ 54769 w 195262"/>
              <a:gd name="connsiteY9" fmla="*/ 92869 h 573881"/>
              <a:gd name="connsiteX10" fmla="*/ 45244 w 195262"/>
              <a:gd name="connsiteY10" fmla="*/ 111919 h 573881"/>
              <a:gd name="connsiteX11" fmla="*/ 38100 w 195262"/>
              <a:gd name="connsiteY11" fmla="*/ 130969 h 573881"/>
              <a:gd name="connsiteX12" fmla="*/ 35719 w 195262"/>
              <a:gd name="connsiteY12" fmla="*/ 138112 h 573881"/>
              <a:gd name="connsiteX13" fmla="*/ 30956 w 195262"/>
              <a:gd name="connsiteY13" fmla="*/ 147637 h 573881"/>
              <a:gd name="connsiteX14" fmla="*/ 23812 w 195262"/>
              <a:gd name="connsiteY14" fmla="*/ 161925 h 573881"/>
              <a:gd name="connsiteX15" fmla="*/ 16669 w 195262"/>
              <a:gd name="connsiteY15" fmla="*/ 183356 h 573881"/>
              <a:gd name="connsiteX16" fmla="*/ 14287 w 195262"/>
              <a:gd name="connsiteY16" fmla="*/ 190500 h 573881"/>
              <a:gd name="connsiteX17" fmla="*/ 9525 w 195262"/>
              <a:gd name="connsiteY17" fmla="*/ 197644 h 573881"/>
              <a:gd name="connsiteX18" fmla="*/ 2381 w 195262"/>
              <a:gd name="connsiteY18" fmla="*/ 211931 h 573881"/>
              <a:gd name="connsiteX19" fmla="*/ 0 w 195262"/>
              <a:gd name="connsiteY19" fmla="*/ 219075 h 573881"/>
              <a:gd name="connsiteX20" fmla="*/ 2381 w 195262"/>
              <a:gd name="connsiteY20" fmla="*/ 230981 h 573881"/>
              <a:gd name="connsiteX21" fmla="*/ 11906 w 195262"/>
              <a:gd name="connsiteY21" fmla="*/ 252412 h 573881"/>
              <a:gd name="connsiteX22" fmla="*/ 14287 w 195262"/>
              <a:gd name="connsiteY22" fmla="*/ 259556 h 573881"/>
              <a:gd name="connsiteX23" fmla="*/ 19050 w 195262"/>
              <a:gd name="connsiteY23" fmla="*/ 366712 h 573881"/>
              <a:gd name="connsiteX24" fmla="*/ 28575 w 195262"/>
              <a:gd name="connsiteY24" fmla="*/ 378619 h 573881"/>
              <a:gd name="connsiteX25" fmla="*/ 40481 w 195262"/>
              <a:gd name="connsiteY25" fmla="*/ 390525 h 573881"/>
              <a:gd name="connsiteX26" fmla="*/ 54769 w 195262"/>
              <a:gd name="connsiteY26" fmla="*/ 395287 h 573881"/>
              <a:gd name="connsiteX27" fmla="*/ 61912 w 195262"/>
              <a:gd name="connsiteY27" fmla="*/ 400050 h 573881"/>
              <a:gd name="connsiteX28" fmla="*/ 76200 w 195262"/>
              <a:gd name="connsiteY28" fmla="*/ 404812 h 573881"/>
              <a:gd name="connsiteX29" fmla="*/ 83344 w 195262"/>
              <a:gd name="connsiteY29" fmla="*/ 409575 h 573881"/>
              <a:gd name="connsiteX30" fmla="*/ 90487 w 195262"/>
              <a:gd name="connsiteY30" fmla="*/ 411956 h 573881"/>
              <a:gd name="connsiteX31" fmla="*/ 97631 w 195262"/>
              <a:gd name="connsiteY31" fmla="*/ 419100 h 573881"/>
              <a:gd name="connsiteX32" fmla="*/ 114300 w 195262"/>
              <a:gd name="connsiteY32" fmla="*/ 428625 h 573881"/>
              <a:gd name="connsiteX33" fmla="*/ 128587 w 195262"/>
              <a:gd name="connsiteY33" fmla="*/ 440531 h 573881"/>
              <a:gd name="connsiteX34" fmla="*/ 145256 w 195262"/>
              <a:gd name="connsiteY34" fmla="*/ 459581 h 573881"/>
              <a:gd name="connsiteX35" fmla="*/ 154781 w 195262"/>
              <a:gd name="connsiteY35" fmla="*/ 469106 h 573881"/>
              <a:gd name="connsiteX36" fmla="*/ 169069 w 195262"/>
              <a:gd name="connsiteY36" fmla="*/ 481012 h 573881"/>
              <a:gd name="connsiteX37" fmla="*/ 171450 w 195262"/>
              <a:gd name="connsiteY37" fmla="*/ 488156 h 573881"/>
              <a:gd name="connsiteX38" fmla="*/ 180975 w 195262"/>
              <a:gd name="connsiteY38" fmla="*/ 502444 h 573881"/>
              <a:gd name="connsiteX39" fmla="*/ 185737 w 195262"/>
              <a:gd name="connsiteY39" fmla="*/ 521494 h 573881"/>
              <a:gd name="connsiteX40" fmla="*/ 190500 w 195262"/>
              <a:gd name="connsiteY40" fmla="*/ 538162 h 573881"/>
              <a:gd name="connsiteX41" fmla="*/ 192881 w 195262"/>
              <a:gd name="connsiteY41" fmla="*/ 547687 h 573881"/>
              <a:gd name="connsiteX42" fmla="*/ 195262 w 195262"/>
              <a:gd name="connsiteY42" fmla="*/ 573881 h 57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95262" h="573881">
                <a:moveTo>
                  <a:pt x="92869" y="0"/>
                </a:moveTo>
                <a:cubicBezTo>
                  <a:pt x="92075" y="4762"/>
                  <a:pt x="91874" y="9663"/>
                  <a:pt x="90487" y="14287"/>
                </a:cubicBezTo>
                <a:cubicBezTo>
                  <a:pt x="89467" y="17687"/>
                  <a:pt x="87123" y="20549"/>
                  <a:pt x="85725" y="23812"/>
                </a:cubicBezTo>
                <a:cubicBezTo>
                  <a:pt x="84736" y="26119"/>
                  <a:pt x="84467" y="28711"/>
                  <a:pt x="83344" y="30956"/>
                </a:cubicBezTo>
                <a:cubicBezTo>
                  <a:pt x="82064" y="33516"/>
                  <a:pt x="80001" y="35615"/>
                  <a:pt x="78581" y="38100"/>
                </a:cubicBezTo>
                <a:cubicBezTo>
                  <a:pt x="66496" y="59249"/>
                  <a:pt x="80661" y="37363"/>
                  <a:pt x="69056" y="54769"/>
                </a:cubicBezTo>
                <a:cubicBezTo>
                  <a:pt x="68262" y="57150"/>
                  <a:pt x="67664" y="59605"/>
                  <a:pt x="66675" y="61912"/>
                </a:cubicBezTo>
                <a:cubicBezTo>
                  <a:pt x="65277" y="65175"/>
                  <a:pt x="63035" y="68069"/>
                  <a:pt x="61912" y="71437"/>
                </a:cubicBezTo>
                <a:cubicBezTo>
                  <a:pt x="60632" y="75277"/>
                  <a:pt x="60811" y="79504"/>
                  <a:pt x="59531" y="83344"/>
                </a:cubicBezTo>
                <a:cubicBezTo>
                  <a:pt x="58409" y="86712"/>
                  <a:pt x="56211" y="89625"/>
                  <a:pt x="54769" y="92869"/>
                </a:cubicBezTo>
                <a:cubicBezTo>
                  <a:pt x="47003" y="110343"/>
                  <a:pt x="53676" y="99269"/>
                  <a:pt x="45244" y="111919"/>
                </a:cubicBezTo>
                <a:cubicBezTo>
                  <a:pt x="40648" y="134890"/>
                  <a:pt x="46275" y="114617"/>
                  <a:pt x="38100" y="130969"/>
                </a:cubicBezTo>
                <a:cubicBezTo>
                  <a:pt x="36978" y="133214"/>
                  <a:pt x="36708" y="135805"/>
                  <a:pt x="35719" y="138112"/>
                </a:cubicBezTo>
                <a:cubicBezTo>
                  <a:pt x="34321" y="141375"/>
                  <a:pt x="32354" y="144374"/>
                  <a:pt x="30956" y="147637"/>
                </a:cubicBezTo>
                <a:cubicBezTo>
                  <a:pt x="25040" y="161442"/>
                  <a:pt x="32967" y="148194"/>
                  <a:pt x="23812" y="161925"/>
                </a:cubicBezTo>
                <a:lnTo>
                  <a:pt x="16669" y="183356"/>
                </a:lnTo>
                <a:cubicBezTo>
                  <a:pt x="15875" y="185737"/>
                  <a:pt x="15679" y="188411"/>
                  <a:pt x="14287" y="190500"/>
                </a:cubicBezTo>
                <a:cubicBezTo>
                  <a:pt x="12700" y="192881"/>
                  <a:pt x="10805" y="195084"/>
                  <a:pt x="9525" y="197644"/>
                </a:cubicBezTo>
                <a:cubicBezTo>
                  <a:pt x="-329" y="217353"/>
                  <a:pt x="16026" y="191465"/>
                  <a:pt x="2381" y="211931"/>
                </a:cubicBezTo>
                <a:cubicBezTo>
                  <a:pt x="1587" y="214312"/>
                  <a:pt x="0" y="216565"/>
                  <a:pt x="0" y="219075"/>
                </a:cubicBezTo>
                <a:cubicBezTo>
                  <a:pt x="0" y="223122"/>
                  <a:pt x="1316" y="227076"/>
                  <a:pt x="2381" y="230981"/>
                </a:cubicBezTo>
                <a:cubicBezTo>
                  <a:pt x="6305" y="245367"/>
                  <a:pt x="5354" y="242583"/>
                  <a:pt x="11906" y="252412"/>
                </a:cubicBezTo>
                <a:cubicBezTo>
                  <a:pt x="12700" y="254793"/>
                  <a:pt x="13597" y="257142"/>
                  <a:pt x="14287" y="259556"/>
                </a:cubicBezTo>
                <a:cubicBezTo>
                  <a:pt x="24543" y="295450"/>
                  <a:pt x="16820" y="317644"/>
                  <a:pt x="19050" y="366712"/>
                </a:cubicBezTo>
                <a:cubicBezTo>
                  <a:pt x="19409" y="374620"/>
                  <a:pt x="22679" y="374688"/>
                  <a:pt x="28575" y="378619"/>
                </a:cubicBezTo>
                <a:cubicBezTo>
                  <a:pt x="32919" y="385135"/>
                  <a:pt x="32962" y="387183"/>
                  <a:pt x="40481" y="390525"/>
                </a:cubicBezTo>
                <a:cubicBezTo>
                  <a:pt x="45069" y="392564"/>
                  <a:pt x="54769" y="395287"/>
                  <a:pt x="54769" y="395287"/>
                </a:cubicBezTo>
                <a:cubicBezTo>
                  <a:pt x="57150" y="396875"/>
                  <a:pt x="59297" y="398888"/>
                  <a:pt x="61912" y="400050"/>
                </a:cubicBezTo>
                <a:cubicBezTo>
                  <a:pt x="66500" y="402089"/>
                  <a:pt x="76200" y="404812"/>
                  <a:pt x="76200" y="404812"/>
                </a:cubicBezTo>
                <a:cubicBezTo>
                  <a:pt x="78581" y="406400"/>
                  <a:pt x="80784" y="408295"/>
                  <a:pt x="83344" y="409575"/>
                </a:cubicBezTo>
                <a:cubicBezTo>
                  <a:pt x="85589" y="410697"/>
                  <a:pt x="88399" y="410564"/>
                  <a:pt x="90487" y="411956"/>
                </a:cubicBezTo>
                <a:cubicBezTo>
                  <a:pt x="93289" y="413824"/>
                  <a:pt x="94891" y="417143"/>
                  <a:pt x="97631" y="419100"/>
                </a:cubicBezTo>
                <a:cubicBezTo>
                  <a:pt x="104173" y="423773"/>
                  <a:pt x="108672" y="422997"/>
                  <a:pt x="114300" y="428625"/>
                </a:cubicBezTo>
                <a:cubicBezTo>
                  <a:pt x="127274" y="441599"/>
                  <a:pt x="114944" y="435983"/>
                  <a:pt x="128587" y="440531"/>
                </a:cubicBezTo>
                <a:cubicBezTo>
                  <a:pt x="148829" y="454026"/>
                  <a:pt x="117474" y="431799"/>
                  <a:pt x="145256" y="459581"/>
                </a:cubicBezTo>
                <a:cubicBezTo>
                  <a:pt x="148431" y="462756"/>
                  <a:pt x="151372" y="466184"/>
                  <a:pt x="154781" y="469106"/>
                </a:cubicBezTo>
                <a:cubicBezTo>
                  <a:pt x="178001" y="489009"/>
                  <a:pt x="144283" y="456230"/>
                  <a:pt x="169069" y="481012"/>
                </a:cubicBezTo>
                <a:cubicBezTo>
                  <a:pt x="169863" y="483393"/>
                  <a:pt x="170231" y="485962"/>
                  <a:pt x="171450" y="488156"/>
                </a:cubicBezTo>
                <a:cubicBezTo>
                  <a:pt x="174230" y="493160"/>
                  <a:pt x="180975" y="502444"/>
                  <a:pt x="180975" y="502444"/>
                </a:cubicBezTo>
                <a:cubicBezTo>
                  <a:pt x="185231" y="515213"/>
                  <a:pt x="181904" y="504246"/>
                  <a:pt x="185737" y="521494"/>
                </a:cubicBezTo>
                <a:cubicBezTo>
                  <a:pt x="189458" y="538238"/>
                  <a:pt x="186524" y="524245"/>
                  <a:pt x="190500" y="538162"/>
                </a:cubicBezTo>
                <a:cubicBezTo>
                  <a:pt x="191399" y="541309"/>
                  <a:pt x="192087" y="544512"/>
                  <a:pt x="192881" y="547687"/>
                </a:cubicBezTo>
                <a:lnTo>
                  <a:pt x="195262" y="573881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098381" y="2494905"/>
            <a:ext cx="261938" cy="595313"/>
          </a:xfrm>
          <a:custGeom>
            <a:avLst/>
            <a:gdLst>
              <a:gd name="connsiteX0" fmla="*/ 0 w 261938"/>
              <a:gd name="connsiteY0" fmla="*/ 0 h 595313"/>
              <a:gd name="connsiteX1" fmla="*/ 23813 w 261938"/>
              <a:gd name="connsiteY1" fmla="*/ 4763 h 595313"/>
              <a:gd name="connsiteX2" fmla="*/ 30957 w 261938"/>
              <a:gd name="connsiteY2" fmla="*/ 9525 h 595313"/>
              <a:gd name="connsiteX3" fmla="*/ 38100 w 261938"/>
              <a:gd name="connsiteY3" fmla="*/ 11907 h 595313"/>
              <a:gd name="connsiteX4" fmla="*/ 52388 w 261938"/>
              <a:gd name="connsiteY4" fmla="*/ 21432 h 595313"/>
              <a:gd name="connsiteX5" fmla="*/ 61913 w 261938"/>
              <a:gd name="connsiteY5" fmla="*/ 33338 h 595313"/>
              <a:gd name="connsiteX6" fmla="*/ 66675 w 261938"/>
              <a:gd name="connsiteY6" fmla="*/ 40482 h 595313"/>
              <a:gd name="connsiteX7" fmla="*/ 73819 w 261938"/>
              <a:gd name="connsiteY7" fmla="*/ 47625 h 595313"/>
              <a:gd name="connsiteX8" fmla="*/ 83344 w 261938"/>
              <a:gd name="connsiteY8" fmla="*/ 61913 h 595313"/>
              <a:gd name="connsiteX9" fmla="*/ 83344 w 261938"/>
              <a:gd name="connsiteY9" fmla="*/ 114300 h 595313"/>
              <a:gd name="connsiteX10" fmla="*/ 78582 w 261938"/>
              <a:gd name="connsiteY10" fmla="*/ 121444 h 595313"/>
              <a:gd name="connsiteX11" fmla="*/ 76200 w 261938"/>
              <a:gd name="connsiteY11" fmla="*/ 128588 h 595313"/>
              <a:gd name="connsiteX12" fmla="*/ 78582 w 261938"/>
              <a:gd name="connsiteY12" fmla="*/ 135732 h 595313"/>
              <a:gd name="connsiteX13" fmla="*/ 85725 w 261938"/>
              <a:gd name="connsiteY13" fmla="*/ 138113 h 595313"/>
              <a:gd name="connsiteX14" fmla="*/ 92869 w 261938"/>
              <a:gd name="connsiteY14" fmla="*/ 142875 h 595313"/>
              <a:gd name="connsiteX15" fmla="*/ 107157 w 261938"/>
              <a:gd name="connsiteY15" fmla="*/ 147638 h 595313"/>
              <a:gd name="connsiteX16" fmla="*/ 116682 w 261938"/>
              <a:gd name="connsiteY16" fmla="*/ 161925 h 595313"/>
              <a:gd name="connsiteX17" fmla="*/ 121444 w 261938"/>
              <a:gd name="connsiteY17" fmla="*/ 169069 h 595313"/>
              <a:gd name="connsiteX18" fmla="*/ 128588 w 261938"/>
              <a:gd name="connsiteY18" fmla="*/ 183357 h 595313"/>
              <a:gd name="connsiteX19" fmla="*/ 133350 w 261938"/>
              <a:gd name="connsiteY19" fmla="*/ 226219 h 595313"/>
              <a:gd name="connsiteX20" fmla="*/ 138113 w 261938"/>
              <a:gd name="connsiteY20" fmla="*/ 242888 h 595313"/>
              <a:gd name="connsiteX21" fmla="*/ 135732 w 261938"/>
              <a:gd name="connsiteY21" fmla="*/ 254794 h 595313"/>
              <a:gd name="connsiteX22" fmla="*/ 135732 w 261938"/>
              <a:gd name="connsiteY22" fmla="*/ 288132 h 595313"/>
              <a:gd name="connsiteX23" fmla="*/ 121444 w 261938"/>
              <a:gd name="connsiteY23" fmla="*/ 295275 h 595313"/>
              <a:gd name="connsiteX24" fmla="*/ 102394 w 261938"/>
              <a:gd name="connsiteY24" fmla="*/ 311944 h 595313"/>
              <a:gd name="connsiteX25" fmla="*/ 97632 w 261938"/>
              <a:gd name="connsiteY25" fmla="*/ 326232 h 595313"/>
              <a:gd name="connsiteX26" fmla="*/ 95250 w 261938"/>
              <a:gd name="connsiteY26" fmla="*/ 333375 h 595313"/>
              <a:gd name="connsiteX27" fmla="*/ 100013 w 261938"/>
              <a:gd name="connsiteY27" fmla="*/ 364332 h 595313"/>
              <a:gd name="connsiteX28" fmla="*/ 102394 w 261938"/>
              <a:gd name="connsiteY28" fmla="*/ 371475 h 595313"/>
              <a:gd name="connsiteX29" fmla="*/ 109538 w 261938"/>
              <a:gd name="connsiteY29" fmla="*/ 373857 h 595313"/>
              <a:gd name="connsiteX30" fmla="*/ 114300 w 261938"/>
              <a:gd name="connsiteY30" fmla="*/ 381000 h 595313"/>
              <a:gd name="connsiteX31" fmla="*/ 121444 w 261938"/>
              <a:gd name="connsiteY31" fmla="*/ 383382 h 595313"/>
              <a:gd name="connsiteX32" fmla="*/ 138113 w 261938"/>
              <a:gd name="connsiteY32" fmla="*/ 402432 h 595313"/>
              <a:gd name="connsiteX33" fmla="*/ 147638 w 261938"/>
              <a:gd name="connsiteY33" fmla="*/ 414338 h 595313"/>
              <a:gd name="connsiteX34" fmla="*/ 159544 w 261938"/>
              <a:gd name="connsiteY34" fmla="*/ 423863 h 595313"/>
              <a:gd name="connsiteX35" fmla="*/ 166688 w 261938"/>
              <a:gd name="connsiteY35" fmla="*/ 431007 h 595313"/>
              <a:gd name="connsiteX36" fmla="*/ 171450 w 261938"/>
              <a:gd name="connsiteY36" fmla="*/ 438150 h 595313"/>
              <a:gd name="connsiteX37" fmla="*/ 185738 w 261938"/>
              <a:gd name="connsiteY37" fmla="*/ 452438 h 595313"/>
              <a:gd name="connsiteX38" fmla="*/ 197644 w 261938"/>
              <a:gd name="connsiteY38" fmla="*/ 466725 h 595313"/>
              <a:gd name="connsiteX39" fmla="*/ 209550 w 261938"/>
              <a:gd name="connsiteY39" fmla="*/ 478632 h 595313"/>
              <a:gd name="connsiteX40" fmla="*/ 216694 w 261938"/>
              <a:gd name="connsiteY40" fmla="*/ 495300 h 595313"/>
              <a:gd name="connsiteX41" fmla="*/ 223838 w 261938"/>
              <a:gd name="connsiteY41" fmla="*/ 502444 h 595313"/>
              <a:gd name="connsiteX42" fmla="*/ 235744 w 261938"/>
              <a:gd name="connsiteY42" fmla="*/ 514350 h 595313"/>
              <a:gd name="connsiteX43" fmla="*/ 242888 w 261938"/>
              <a:gd name="connsiteY43" fmla="*/ 528638 h 595313"/>
              <a:gd name="connsiteX44" fmla="*/ 250032 w 261938"/>
              <a:gd name="connsiteY44" fmla="*/ 542925 h 595313"/>
              <a:gd name="connsiteX45" fmla="*/ 252413 w 261938"/>
              <a:gd name="connsiteY45" fmla="*/ 550069 h 595313"/>
              <a:gd name="connsiteX46" fmla="*/ 257175 w 261938"/>
              <a:gd name="connsiteY46" fmla="*/ 571500 h 595313"/>
              <a:gd name="connsiteX47" fmla="*/ 259557 w 261938"/>
              <a:gd name="connsiteY47" fmla="*/ 585788 h 595313"/>
              <a:gd name="connsiteX48" fmla="*/ 261938 w 261938"/>
              <a:gd name="connsiteY48" fmla="*/ 595313 h 5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1938" h="595313">
                <a:moveTo>
                  <a:pt x="0" y="0"/>
                </a:moveTo>
                <a:cubicBezTo>
                  <a:pt x="7938" y="1588"/>
                  <a:pt x="17077" y="273"/>
                  <a:pt x="23813" y="4763"/>
                </a:cubicBezTo>
                <a:cubicBezTo>
                  <a:pt x="26194" y="6350"/>
                  <a:pt x="28397" y="8245"/>
                  <a:pt x="30957" y="9525"/>
                </a:cubicBezTo>
                <a:cubicBezTo>
                  <a:pt x="33202" y="10648"/>
                  <a:pt x="35906" y="10688"/>
                  <a:pt x="38100" y="11907"/>
                </a:cubicBezTo>
                <a:cubicBezTo>
                  <a:pt x="43104" y="14687"/>
                  <a:pt x="52388" y="21432"/>
                  <a:pt x="52388" y="21432"/>
                </a:cubicBezTo>
                <a:cubicBezTo>
                  <a:pt x="57024" y="35339"/>
                  <a:pt x="51142" y="22566"/>
                  <a:pt x="61913" y="33338"/>
                </a:cubicBezTo>
                <a:cubicBezTo>
                  <a:pt x="63937" y="35362"/>
                  <a:pt x="64843" y="38283"/>
                  <a:pt x="66675" y="40482"/>
                </a:cubicBezTo>
                <a:cubicBezTo>
                  <a:pt x="68831" y="43069"/>
                  <a:pt x="71752" y="44967"/>
                  <a:pt x="73819" y="47625"/>
                </a:cubicBezTo>
                <a:cubicBezTo>
                  <a:pt x="77333" y="52143"/>
                  <a:pt x="83344" y="61913"/>
                  <a:pt x="83344" y="61913"/>
                </a:cubicBezTo>
                <a:cubicBezTo>
                  <a:pt x="88609" y="82976"/>
                  <a:pt x="88469" y="78421"/>
                  <a:pt x="83344" y="114300"/>
                </a:cubicBezTo>
                <a:cubicBezTo>
                  <a:pt x="82939" y="117133"/>
                  <a:pt x="79862" y="118884"/>
                  <a:pt x="78582" y="121444"/>
                </a:cubicBezTo>
                <a:cubicBezTo>
                  <a:pt x="77459" y="123689"/>
                  <a:pt x="76994" y="126207"/>
                  <a:pt x="76200" y="128588"/>
                </a:cubicBezTo>
                <a:cubicBezTo>
                  <a:pt x="76994" y="130969"/>
                  <a:pt x="76807" y="133957"/>
                  <a:pt x="78582" y="135732"/>
                </a:cubicBezTo>
                <a:cubicBezTo>
                  <a:pt x="80357" y="137507"/>
                  <a:pt x="83480" y="136991"/>
                  <a:pt x="85725" y="138113"/>
                </a:cubicBezTo>
                <a:cubicBezTo>
                  <a:pt x="88285" y="139393"/>
                  <a:pt x="90254" y="141713"/>
                  <a:pt x="92869" y="142875"/>
                </a:cubicBezTo>
                <a:cubicBezTo>
                  <a:pt x="97457" y="144914"/>
                  <a:pt x="107157" y="147638"/>
                  <a:pt x="107157" y="147638"/>
                </a:cubicBezTo>
                <a:lnTo>
                  <a:pt x="116682" y="161925"/>
                </a:lnTo>
                <a:cubicBezTo>
                  <a:pt x="118269" y="164306"/>
                  <a:pt x="120539" y="166354"/>
                  <a:pt x="121444" y="169069"/>
                </a:cubicBezTo>
                <a:cubicBezTo>
                  <a:pt x="124730" y="178928"/>
                  <a:pt x="122433" y="174125"/>
                  <a:pt x="128588" y="183357"/>
                </a:cubicBezTo>
                <a:cubicBezTo>
                  <a:pt x="135196" y="203182"/>
                  <a:pt x="128645" y="181524"/>
                  <a:pt x="133350" y="226219"/>
                </a:cubicBezTo>
                <a:cubicBezTo>
                  <a:pt x="133809" y="230584"/>
                  <a:pt x="136639" y="238465"/>
                  <a:pt x="138113" y="242888"/>
                </a:cubicBezTo>
                <a:cubicBezTo>
                  <a:pt x="137319" y="246857"/>
                  <a:pt x="135732" y="250747"/>
                  <a:pt x="135732" y="254794"/>
                </a:cubicBezTo>
                <a:cubicBezTo>
                  <a:pt x="135732" y="255242"/>
                  <a:pt x="141632" y="280757"/>
                  <a:pt x="135732" y="288132"/>
                </a:cubicBezTo>
                <a:cubicBezTo>
                  <a:pt x="132375" y="292328"/>
                  <a:pt x="126149" y="293707"/>
                  <a:pt x="121444" y="295275"/>
                </a:cubicBezTo>
                <a:cubicBezTo>
                  <a:pt x="104776" y="306388"/>
                  <a:pt x="110332" y="300038"/>
                  <a:pt x="102394" y="311944"/>
                </a:cubicBezTo>
                <a:lnTo>
                  <a:pt x="97632" y="326232"/>
                </a:lnTo>
                <a:lnTo>
                  <a:pt x="95250" y="333375"/>
                </a:lnTo>
                <a:cubicBezTo>
                  <a:pt x="97169" y="350644"/>
                  <a:pt x="96264" y="351210"/>
                  <a:pt x="100013" y="364332"/>
                </a:cubicBezTo>
                <a:cubicBezTo>
                  <a:pt x="100702" y="366745"/>
                  <a:pt x="100619" y="369700"/>
                  <a:pt x="102394" y="371475"/>
                </a:cubicBezTo>
                <a:cubicBezTo>
                  <a:pt x="104169" y="373250"/>
                  <a:pt x="107157" y="373063"/>
                  <a:pt x="109538" y="373857"/>
                </a:cubicBezTo>
                <a:cubicBezTo>
                  <a:pt x="111125" y="376238"/>
                  <a:pt x="112065" y="379212"/>
                  <a:pt x="114300" y="381000"/>
                </a:cubicBezTo>
                <a:cubicBezTo>
                  <a:pt x="116260" y="382568"/>
                  <a:pt x="119669" y="381607"/>
                  <a:pt x="121444" y="383382"/>
                </a:cubicBezTo>
                <a:cubicBezTo>
                  <a:pt x="149226" y="411164"/>
                  <a:pt x="117871" y="388937"/>
                  <a:pt x="138113" y="402432"/>
                </a:cubicBezTo>
                <a:cubicBezTo>
                  <a:pt x="142749" y="416339"/>
                  <a:pt x="136867" y="403566"/>
                  <a:pt x="147638" y="414338"/>
                </a:cubicBezTo>
                <a:cubicBezTo>
                  <a:pt x="158408" y="425109"/>
                  <a:pt x="145636" y="419228"/>
                  <a:pt x="159544" y="423863"/>
                </a:cubicBezTo>
                <a:cubicBezTo>
                  <a:pt x="161925" y="426244"/>
                  <a:pt x="164532" y="428420"/>
                  <a:pt x="166688" y="431007"/>
                </a:cubicBezTo>
                <a:cubicBezTo>
                  <a:pt x="168520" y="433205"/>
                  <a:pt x="169549" y="436011"/>
                  <a:pt x="171450" y="438150"/>
                </a:cubicBezTo>
                <a:cubicBezTo>
                  <a:pt x="175925" y="443184"/>
                  <a:pt x="182002" y="446834"/>
                  <a:pt x="185738" y="452438"/>
                </a:cubicBezTo>
                <a:cubicBezTo>
                  <a:pt x="197557" y="470169"/>
                  <a:pt x="182370" y="448398"/>
                  <a:pt x="197644" y="466725"/>
                </a:cubicBezTo>
                <a:cubicBezTo>
                  <a:pt x="207569" y="478633"/>
                  <a:pt x="196452" y="469898"/>
                  <a:pt x="209550" y="478632"/>
                </a:cubicBezTo>
                <a:cubicBezTo>
                  <a:pt x="211493" y="484458"/>
                  <a:pt x="213019" y="490154"/>
                  <a:pt x="216694" y="495300"/>
                </a:cubicBezTo>
                <a:cubicBezTo>
                  <a:pt x="218651" y="498040"/>
                  <a:pt x="221682" y="499857"/>
                  <a:pt x="223838" y="502444"/>
                </a:cubicBezTo>
                <a:cubicBezTo>
                  <a:pt x="233759" y="514350"/>
                  <a:pt x="222647" y="505620"/>
                  <a:pt x="235744" y="514350"/>
                </a:cubicBezTo>
                <a:cubicBezTo>
                  <a:pt x="241729" y="532306"/>
                  <a:pt x="233656" y="510173"/>
                  <a:pt x="242888" y="528638"/>
                </a:cubicBezTo>
                <a:cubicBezTo>
                  <a:pt x="252744" y="548350"/>
                  <a:pt x="236386" y="522460"/>
                  <a:pt x="250032" y="542925"/>
                </a:cubicBezTo>
                <a:cubicBezTo>
                  <a:pt x="250826" y="545306"/>
                  <a:pt x="251723" y="547655"/>
                  <a:pt x="252413" y="550069"/>
                </a:cubicBezTo>
                <a:cubicBezTo>
                  <a:pt x="254324" y="556759"/>
                  <a:pt x="255947" y="564746"/>
                  <a:pt x="257175" y="571500"/>
                </a:cubicBezTo>
                <a:cubicBezTo>
                  <a:pt x="258039" y="576251"/>
                  <a:pt x="258610" y="581053"/>
                  <a:pt x="259557" y="585788"/>
                </a:cubicBezTo>
                <a:cubicBezTo>
                  <a:pt x="260199" y="588997"/>
                  <a:pt x="261938" y="595313"/>
                  <a:pt x="261938" y="59531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150769" y="2863999"/>
            <a:ext cx="73832" cy="223838"/>
          </a:xfrm>
          <a:custGeom>
            <a:avLst/>
            <a:gdLst>
              <a:gd name="connsiteX0" fmla="*/ 30956 w 73832"/>
              <a:gd name="connsiteY0" fmla="*/ 0 h 223838"/>
              <a:gd name="connsiteX1" fmla="*/ 26194 w 73832"/>
              <a:gd name="connsiteY1" fmla="*/ 19050 h 223838"/>
              <a:gd name="connsiteX2" fmla="*/ 21431 w 73832"/>
              <a:gd name="connsiteY2" fmla="*/ 26194 h 223838"/>
              <a:gd name="connsiteX3" fmla="*/ 19050 w 73832"/>
              <a:gd name="connsiteY3" fmla="*/ 33338 h 223838"/>
              <a:gd name="connsiteX4" fmla="*/ 14287 w 73832"/>
              <a:gd name="connsiteY4" fmla="*/ 59531 h 223838"/>
              <a:gd name="connsiteX5" fmla="*/ 7144 w 73832"/>
              <a:gd name="connsiteY5" fmla="*/ 73819 h 223838"/>
              <a:gd name="connsiteX6" fmla="*/ 2381 w 73832"/>
              <a:gd name="connsiteY6" fmla="*/ 90488 h 223838"/>
              <a:gd name="connsiteX7" fmla="*/ 0 w 73832"/>
              <a:gd name="connsiteY7" fmla="*/ 97631 h 223838"/>
              <a:gd name="connsiteX8" fmla="*/ 19050 w 73832"/>
              <a:gd name="connsiteY8" fmla="*/ 119063 h 223838"/>
              <a:gd name="connsiteX9" fmla="*/ 26194 w 73832"/>
              <a:gd name="connsiteY9" fmla="*/ 123825 h 223838"/>
              <a:gd name="connsiteX10" fmla="*/ 33337 w 73832"/>
              <a:gd name="connsiteY10" fmla="*/ 126206 h 223838"/>
              <a:gd name="connsiteX11" fmla="*/ 45244 w 73832"/>
              <a:gd name="connsiteY11" fmla="*/ 140494 h 223838"/>
              <a:gd name="connsiteX12" fmla="*/ 61912 w 73832"/>
              <a:gd name="connsiteY12" fmla="*/ 161925 h 223838"/>
              <a:gd name="connsiteX13" fmla="*/ 66675 w 73832"/>
              <a:gd name="connsiteY13" fmla="*/ 178594 h 223838"/>
              <a:gd name="connsiteX14" fmla="*/ 71437 w 73832"/>
              <a:gd name="connsiteY14" fmla="*/ 200025 h 223838"/>
              <a:gd name="connsiteX15" fmla="*/ 73819 w 73832"/>
              <a:gd name="connsiteY15" fmla="*/ 223838 h 22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832" h="223838">
                <a:moveTo>
                  <a:pt x="30956" y="0"/>
                </a:moveTo>
                <a:cubicBezTo>
                  <a:pt x="30051" y="4526"/>
                  <a:pt x="28634" y="14170"/>
                  <a:pt x="26194" y="19050"/>
                </a:cubicBezTo>
                <a:cubicBezTo>
                  <a:pt x="24914" y="21610"/>
                  <a:pt x="23019" y="23813"/>
                  <a:pt x="21431" y="26194"/>
                </a:cubicBezTo>
                <a:cubicBezTo>
                  <a:pt x="20637" y="28575"/>
                  <a:pt x="19594" y="30888"/>
                  <a:pt x="19050" y="33338"/>
                </a:cubicBezTo>
                <a:cubicBezTo>
                  <a:pt x="14799" y="52468"/>
                  <a:pt x="18626" y="42178"/>
                  <a:pt x="14287" y="59531"/>
                </a:cubicBezTo>
                <a:cubicBezTo>
                  <a:pt x="11294" y="71502"/>
                  <a:pt x="12964" y="62178"/>
                  <a:pt x="7144" y="73819"/>
                </a:cubicBezTo>
                <a:cubicBezTo>
                  <a:pt x="5238" y="77631"/>
                  <a:pt x="3400" y="86920"/>
                  <a:pt x="2381" y="90488"/>
                </a:cubicBezTo>
                <a:cubicBezTo>
                  <a:pt x="1692" y="92901"/>
                  <a:pt x="794" y="95250"/>
                  <a:pt x="0" y="97631"/>
                </a:cubicBezTo>
                <a:cubicBezTo>
                  <a:pt x="5726" y="106221"/>
                  <a:pt x="9262" y="112539"/>
                  <a:pt x="19050" y="119063"/>
                </a:cubicBezTo>
                <a:cubicBezTo>
                  <a:pt x="21431" y="120650"/>
                  <a:pt x="23634" y="122545"/>
                  <a:pt x="26194" y="123825"/>
                </a:cubicBezTo>
                <a:cubicBezTo>
                  <a:pt x="28439" y="124947"/>
                  <a:pt x="30956" y="125412"/>
                  <a:pt x="33337" y="126206"/>
                </a:cubicBezTo>
                <a:cubicBezTo>
                  <a:pt x="54198" y="147067"/>
                  <a:pt x="28675" y="120610"/>
                  <a:pt x="45244" y="140494"/>
                </a:cubicBezTo>
                <a:cubicBezTo>
                  <a:pt x="52092" y="148712"/>
                  <a:pt x="57899" y="149891"/>
                  <a:pt x="61912" y="161925"/>
                </a:cubicBezTo>
                <a:cubicBezTo>
                  <a:pt x="64183" y="168737"/>
                  <a:pt x="65179" y="171114"/>
                  <a:pt x="66675" y="178594"/>
                </a:cubicBezTo>
                <a:cubicBezTo>
                  <a:pt x="70865" y="199548"/>
                  <a:pt x="66803" y="186122"/>
                  <a:pt x="71437" y="200025"/>
                </a:cubicBezTo>
                <a:cubicBezTo>
                  <a:pt x="74156" y="219051"/>
                  <a:pt x="73819" y="211081"/>
                  <a:pt x="73819" y="223838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7079456" y="2492524"/>
            <a:ext cx="54769" cy="602456"/>
          </a:xfrm>
          <a:custGeom>
            <a:avLst/>
            <a:gdLst>
              <a:gd name="connsiteX0" fmla="*/ 0 w 54769"/>
              <a:gd name="connsiteY0" fmla="*/ 0 h 602456"/>
              <a:gd name="connsiteX1" fmla="*/ 2382 w 54769"/>
              <a:gd name="connsiteY1" fmla="*/ 116681 h 602456"/>
              <a:gd name="connsiteX2" fmla="*/ 7144 w 54769"/>
              <a:gd name="connsiteY2" fmla="*/ 123825 h 602456"/>
              <a:gd name="connsiteX3" fmla="*/ 14288 w 54769"/>
              <a:gd name="connsiteY3" fmla="*/ 145256 h 602456"/>
              <a:gd name="connsiteX4" fmla="*/ 16669 w 54769"/>
              <a:gd name="connsiteY4" fmla="*/ 152400 h 602456"/>
              <a:gd name="connsiteX5" fmla="*/ 19050 w 54769"/>
              <a:gd name="connsiteY5" fmla="*/ 159544 h 602456"/>
              <a:gd name="connsiteX6" fmla="*/ 21432 w 54769"/>
              <a:gd name="connsiteY6" fmla="*/ 221456 h 602456"/>
              <a:gd name="connsiteX7" fmla="*/ 23813 w 54769"/>
              <a:gd name="connsiteY7" fmla="*/ 228600 h 602456"/>
              <a:gd name="connsiteX8" fmla="*/ 33338 w 54769"/>
              <a:gd name="connsiteY8" fmla="*/ 242888 h 602456"/>
              <a:gd name="connsiteX9" fmla="*/ 42863 w 54769"/>
              <a:gd name="connsiteY9" fmla="*/ 264319 h 602456"/>
              <a:gd name="connsiteX10" fmla="*/ 45244 w 54769"/>
              <a:gd name="connsiteY10" fmla="*/ 271463 h 602456"/>
              <a:gd name="connsiteX11" fmla="*/ 45244 w 54769"/>
              <a:gd name="connsiteY11" fmla="*/ 326231 h 602456"/>
              <a:gd name="connsiteX12" fmla="*/ 42863 w 54769"/>
              <a:gd name="connsiteY12" fmla="*/ 333375 h 602456"/>
              <a:gd name="connsiteX13" fmla="*/ 35719 w 54769"/>
              <a:gd name="connsiteY13" fmla="*/ 338138 h 602456"/>
              <a:gd name="connsiteX14" fmla="*/ 30957 w 54769"/>
              <a:gd name="connsiteY14" fmla="*/ 345281 h 602456"/>
              <a:gd name="connsiteX15" fmla="*/ 14288 w 54769"/>
              <a:gd name="connsiteY15" fmla="*/ 354806 h 602456"/>
              <a:gd name="connsiteX16" fmla="*/ 4763 w 54769"/>
              <a:gd name="connsiteY16" fmla="*/ 369094 h 602456"/>
              <a:gd name="connsiteX17" fmla="*/ 9525 w 54769"/>
              <a:gd name="connsiteY17" fmla="*/ 376238 h 602456"/>
              <a:gd name="connsiteX18" fmla="*/ 16669 w 54769"/>
              <a:gd name="connsiteY18" fmla="*/ 390525 h 602456"/>
              <a:gd name="connsiteX19" fmla="*/ 23813 w 54769"/>
              <a:gd name="connsiteY19" fmla="*/ 395288 h 602456"/>
              <a:gd name="connsiteX20" fmla="*/ 35719 w 54769"/>
              <a:gd name="connsiteY20" fmla="*/ 409575 h 602456"/>
              <a:gd name="connsiteX21" fmla="*/ 45244 w 54769"/>
              <a:gd name="connsiteY21" fmla="*/ 423863 h 602456"/>
              <a:gd name="connsiteX22" fmla="*/ 47625 w 54769"/>
              <a:gd name="connsiteY22" fmla="*/ 435769 h 602456"/>
              <a:gd name="connsiteX23" fmla="*/ 52388 w 54769"/>
              <a:gd name="connsiteY23" fmla="*/ 461963 h 602456"/>
              <a:gd name="connsiteX24" fmla="*/ 35719 w 54769"/>
              <a:gd name="connsiteY24" fmla="*/ 478631 h 602456"/>
              <a:gd name="connsiteX25" fmla="*/ 28575 w 54769"/>
              <a:gd name="connsiteY25" fmla="*/ 483394 h 602456"/>
              <a:gd name="connsiteX26" fmla="*/ 26194 w 54769"/>
              <a:gd name="connsiteY26" fmla="*/ 545306 h 602456"/>
              <a:gd name="connsiteX27" fmla="*/ 33338 w 54769"/>
              <a:gd name="connsiteY27" fmla="*/ 552450 h 602456"/>
              <a:gd name="connsiteX28" fmla="*/ 35719 w 54769"/>
              <a:gd name="connsiteY28" fmla="*/ 559594 h 602456"/>
              <a:gd name="connsiteX29" fmla="*/ 45244 w 54769"/>
              <a:gd name="connsiteY29" fmla="*/ 573881 h 602456"/>
              <a:gd name="connsiteX30" fmla="*/ 52388 w 54769"/>
              <a:gd name="connsiteY30" fmla="*/ 595313 h 602456"/>
              <a:gd name="connsiteX31" fmla="*/ 54769 w 54769"/>
              <a:gd name="connsiteY31" fmla="*/ 602456 h 6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769" h="602456">
                <a:moveTo>
                  <a:pt x="0" y="0"/>
                </a:moveTo>
                <a:cubicBezTo>
                  <a:pt x="794" y="38894"/>
                  <a:pt x="141" y="77844"/>
                  <a:pt x="2382" y="116681"/>
                </a:cubicBezTo>
                <a:cubicBezTo>
                  <a:pt x="2547" y="119538"/>
                  <a:pt x="5982" y="121210"/>
                  <a:pt x="7144" y="123825"/>
                </a:cubicBezTo>
                <a:cubicBezTo>
                  <a:pt x="7145" y="123827"/>
                  <a:pt x="13097" y="141683"/>
                  <a:pt x="14288" y="145256"/>
                </a:cubicBezTo>
                <a:lnTo>
                  <a:pt x="16669" y="152400"/>
                </a:lnTo>
                <a:lnTo>
                  <a:pt x="19050" y="159544"/>
                </a:lnTo>
                <a:cubicBezTo>
                  <a:pt x="19844" y="180181"/>
                  <a:pt x="20011" y="200852"/>
                  <a:pt x="21432" y="221456"/>
                </a:cubicBezTo>
                <a:cubicBezTo>
                  <a:pt x="21605" y="223960"/>
                  <a:pt x="22594" y="226406"/>
                  <a:pt x="23813" y="228600"/>
                </a:cubicBezTo>
                <a:cubicBezTo>
                  <a:pt x="26593" y="233604"/>
                  <a:pt x="33338" y="242888"/>
                  <a:pt x="33338" y="242888"/>
                </a:cubicBezTo>
                <a:cubicBezTo>
                  <a:pt x="39005" y="259890"/>
                  <a:pt x="35315" y="252998"/>
                  <a:pt x="42863" y="264319"/>
                </a:cubicBezTo>
                <a:cubicBezTo>
                  <a:pt x="43657" y="266700"/>
                  <a:pt x="44795" y="268993"/>
                  <a:pt x="45244" y="271463"/>
                </a:cubicBezTo>
                <a:cubicBezTo>
                  <a:pt x="49148" y="292936"/>
                  <a:pt x="47971" y="301688"/>
                  <a:pt x="45244" y="326231"/>
                </a:cubicBezTo>
                <a:cubicBezTo>
                  <a:pt x="44967" y="328726"/>
                  <a:pt x="44431" y="331415"/>
                  <a:pt x="42863" y="333375"/>
                </a:cubicBezTo>
                <a:cubicBezTo>
                  <a:pt x="41075" y="335610"/>
                  <a:pt x="38100" y="336550"/>
                  <a:pt x="35719" y="338138"/>
                </a:cubicBezTo>
                <a:cubicBezTo>
                  <a:pt x="34132" y="340519"/>
                  <a:pt x="32980" y="343258"/>
                  <a:pt x="30957" y="345281"/>
                </a:cubicBezTo>
                <a:cubicBezTo>
                  <a:pt x="23748" y="352490"/>
                  <a:pt x="22462" y="352082"/>
                  <a:pt x="14288" y="354806"/>
                </a:cubicBezTo>
                <a:cubicBezTo>
                  <a:pt x="11113" y="359569"/>
                  <a:pt x="1588" y="364331"/>
                  <a:pt x="4763" y="369094"/>
                </a:cubicBezTo>
                <a:cubicBezTo>
                  <a:pt x="6350" y="371475"/>
                  <a:pt x="8245" y="373678"/>
                  <a:pt x="9525" y="376238"/>
                </a:cubicBezTo>
                <a:cubicBezTo>
                  <a:pt x="13397" y="383981"/>
                  <a:pt x="9848" y="383704"/>
                  <a:pt x="16669" y="390525"/>
                </a:cubicBezTo>
                <a:cubicBezTo>
                  <a:pt x="18693" y="392549"/>
                  <a:pt x="21432" y="393700"/>
                  <a:pt x="23813" y="395288"/>
                </a:cubicBezTo>
                <a:cubicBezTo>
                  <a:pt x="40832" y="420816"/>
                  <a:pt x="14326" y="382069"/>
                  <a:pt x="35719" y="409575"/>
                </a:cubicBezTo>
                <a:cubicBezTo>
                  <a:pt x="39233" y="414093"/>
                  <a:pt x="45244" y="423863"/>
                  <a:pt x="45244" y="423863"/>
                </a:cubicBezTo>
                <a:cubicBezTo>
                  <a:pt x="46038" y="427832"/>
                  <a:pt x="46901" y="431787"/>
                  <a:pt x="47625" y="435769"/>
                </a:cubicBezTo>
                <a:cubicBezTo>
                  <a:pt x="53722" y="469296"/>
                  <a:pt x="46504" y="432539"/>
                  <a:pt x="52388" y="461963"/>
                </a:cubicBezTo>
                <a:cubicBezTo>
                  <a:pt x="48197" y="474536"/>
                  <a:pt x="52095" y="467713"/>
                  <a:pt x="35719" y="478631"/>
                </a:cubicBezTo>
                <a:lnTo>
                  <a:pt x="28575" y="483394"/>
                </a:lnTo>
                <a:cubicBezTo>
                  <a:pt x="14487" y="504529"/>
                  <a:pt x="18521" y="495432"/>
                  <a:pt x="26194" y="545306"/>
                </a:cubicBezTo>
                <a:cubicBezTo>
                  <a:pt x="26706" y="548635"/>
                  <a:pt x="30957" y="550069"/>
                  <a:pt x="33338" y="552450"/>
                </a:cubicBezTo>
                <a:cubicBezTo>
                  <a:pt x="34132" y="554831"/>
                  <a:pt x="34500" y="557400"/>
                  <a:pt x="35719" y="559594"/>
                </a:cubicBezTo>
                <a:cubicBezTo>
                  <a:pt x="38499" y="564597"/>
                  <a:pt x="45244" y="573881"/>
                  <a:pt x="45244" y="573881"/>
                </a:cubicBezTo>
                <a:lnTo>
                  <a:pt x="52388" y="595313"/>
                </a:lnTo>
                <a:lnTo>
                  <a:pt x="54769" y="602456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262688" y="3540274"/>
            <a:ext cx="707618" cy="711994"/>
          </a:xfrm>
          <a:custGeom>
            <a:avLst/>
            <a:gdLst>
              <a:gd name="connsiteX0" fmla="*/ 0 w 707618"/>
              <a:gd name="connsiteY0" fmla="*/ 0 h 711994"/>
              <a:gd name="connsiteX1" fmla="*/ 11906 w 707618"/>
              <a:gd name="connsiteY1" fmla="*/ 2381 h 711994"/>
              <a:gd name="connsiteX2" fmla="*/ 26193 w 707618"/>
              <a:gd name="connsiteY2" fmla="*/ 7144 h 711994"/>
              <a:gd name="connsiteX3" fmla="*/ 338137 w 707618"/>
              <a:gd name="connsiteY3" fmla="*/ 11906 h 711994"/>
              <a:gd name="connsiteX4" fmla="*/ 376237 w 707618"/>
              <a:gd name="connsiteY4" fmla="*/ 14288 h 711994"/>
              <a:gd name="connsiteX5" fmla="*/ 388143 w 707618"/>
              <a:gd name="connsiteY5" fmla="*/ 16669 h 711994"/>
              <a:gd name="connsiteX6" fmla="*/ 421481 w 707618"/>
              <a:gd name="connsiteY6" fmla="*/ 21431 h 711994"/>
              <a:gd name="connsiteX7" fmla="*/ 435768 w 707618"/>
              <a:gd name="connsiteY7" fmla="*/ 23813 h 711994"/>
              <a:gd name="connsiteX8" fmla="*/ 478631 w 707618"/>
              <a:gd name="connsiteY8" fmla="*/ 26194 h 711994"/>
              <a:gd name="connsiteX9" fmla="*/ 490537 w 707618"/>
              <a:gd name="connsiteY9" fmla="*/ 40481 h 711994"/>
              <a:gd name="connsiteX10" fmla="*/ 483393 w 707618"/>
              <a:gd name="connsiteY10" fmla="*/ 104775 h 711994"/>
              <a:gd name="connsiteX11" fmla="*/ 481012 w 707618"/>
              <a:gd name="connsiteY11" fmla="*/ 111919 h 711994"/>
              <a:gd name="connsiteX12" fmla="*/ 478631 w 707618"/>
              <a:gd name="connsiteY12" fmla="*/ 119063 h 711994"/>
              <a:gd name="connsiteX13" fmla="*/ 473868 w 707618"/>
              <a:gd name="connsiteY13" fmla="*/ 126206 h 711994"/>
              <a:gd name="connsiteX14" fmla="*/ 481012 w 707618"/>
              <a:gd name="connsiteY14" fmla="*/ 185738 h 711994"/>
              <a:gd name="connsiteX15" fmla="*/ 485775 w 707618"/>
              <a:gd name="connsiteY15" fmla="*/ 192881 h 711994"/>
              <a:gd name="connsiteX16" fmla="*/ 492918 w 707618"/>
              <a:gd name="connsiteY16" fmla="*/ 216694 h 711994"/>
              <a:gd name="connsiteX17" fmla="*/ 495300 w 707618"/>
              <a:gd name="connsiteY17" fmla="*/ 223838 h 711994"/>
              <a:gd name="connsiteX18" fmla="*/ 497681 w 707618"/>
              <a:gd name="connsiteY18" fmla="*/ 283369 h 711994"/>
              <a:gd name="connsiteX19" fmla="*/ 497681 w 707618"/>
              <a:gd name="connsiteY19" fmla="*/ 297656 h 711994"/>
              <a:gd name="connsiteX20" fmla="*/ 492918 w 707618"/>
              <a:gd name="connsiteY20" fmla="*/ 311944 h 711994"/>
              <a:gd name="connsiteX21" fmla="*/ 488156 w 707618"/>
              <a:gd name="connsiteY21" fmla="*/ 342900 h 711994"/>
              <a:gd name="connsiteX22" fmla="*/ 485775 w 707618"/>
              <a:gd name="connsiteY22" fmla="*/ 350044 h 711994"/>
              <a:gd name="connsiteX23" fmla="*/ 481012 w 707618"/>
              <a:gd name="connsiteY23" fmla="*/ 357188 h 711994"/>
              <a:gd name="connsiteX24" fmla="*/ 473868 w 707618"/>
              <a:gd name="connsiteY24" fmla="*/ 378619 h 711994"/>
              <a:gd name="connsiteX25" fmla="*/ 471487 w 707618"/>
              <a:gd name="connsiteY25" fmla="*/ 385763 h 711994"/>
              <a:gd name="connsiteX26" fmla="*/ 473868 w 707618"/>
              <a:gd name="connsiteY26" fmla="*/ 402431 h 711994"/>
              <a:gd name="connsiteX27" fmla="*/ 469106 w 707618"/>
              <a:gd name="connsiteY27" fmla="*/ 466725 h 711994"/>
              <a:gd name="connsiteX28" fmla="*/ 466725 w 707618"/>
              <a:gd name="connsiteY28" fmla="*/ 516731 h 711994"/>
              <a:gd name="connsiteX29" fmla="*/ 457200 w 707618"/>
              <a:gd name="connsiteY29" fmla="*/ 538163 h 711994"/>
              <a:gd name="connsiteX30" fmla="*/ 452437 w 707618"/>
              <a:gd name="connsiteY30" fmla="*/ 554831 h 711994"/>
              <a:gd name="connsiteX31" fmla="*/ 454818 w 707618"/>
              <a:gd name="connsiteY31" fmla="*/ 576263 h 711994"/>
              <a:gd name="connsiteX32" fmla="*/ 471487 w 707618"/>
              <a:gd name="connsiteY32" fmla="*/ 585788 h 711994"/>
              <a:gd name="connsiteX33" fmla="*/ 485775 w 707618"/>
              <a:gd name="connsiteY33" fmla="*/ 590550 h 711994"/>
              <a:gd name="connsiteX34" fmla="*/ 492918 w 707618"/>
              <a:gd name="connsiteY34" fmla="*/ 592931 h 711994"/>
              <a:gd name="connsiteX35" fmla="*/ 516731 w 707618"/>
              <a:gd name="connsiteY35" fmla="*/ 597694 h 711994"/>
              <a:gd name="connsiteX36" fmla="*/ 531018 w 707618"/>
              <a:gd name="connsiteY36" fmla="*/ 602456 h 711994"/>
              <a:gd name="connsiteX37" fmla="*/ 538162 w 707618"/>
              <a:gd name="connsiteY37" fmla="*/ 604838 h 711994"/>
              <a:gd name="connsiteX38" fmla="*/ 545306 w 707618"/>
              <a:gd name="connsiteY38" fmla="*/ 609600 h 711994"/>
              <a:gd name="connsiteX39" fmla="*/ 559593 w 707618"/>
              <a:gd name="connsiteY39" fmla="*/ 614363 h 711994"/>
              <a:gd name="connsiteX40" fmla="*/ 578643 w 707618"/>
              <a:gd name="connsiteY40" fmla="*/ 621506 h 711994"/>
              <a:gd name="connsiteX41" fmla="*/ 592931 w 707618"/>
              <a:gd name="connsiteY41" fmla="*/ 626269 h 711994"/>
              <a:gd name="connsiteX42" fmla="*/ 600075 w 707618"/>
              <a:gd name="connsiteY42" fmla="*/ 628650 h 711994"/>
              <a:gd name="connsiteX43" fmla="*/ 607218 w 707618"/>
              <a:gd name="connsiteY43" fmla="*/ 633413 h 711994"/>
              <a:gd name="connsiteX44" fmla="*/ 614362 w 707618"/>
              <a:gd name="connsiteY44" fmla="*/ 635794 h 711994"/>
              <a:gd name="connsiteX45" fmla="*/ 628650 w 707618"/>
              <a:gd name="connsiteY45" fmla="*/ 645319 h 711994"/>
              <a:gd name="connsiteX46" fmla="*/ 645318 w 707618"/>
              <a:gd name="connsiteY46" fmla="*/ 657225 h 711994"/>
              <a:gd name="connsiteX47" fmla="*/ 666750 w 707618"/>
              <a:gd name="connsiteY47" fmla="*/ 671513 h 711994"/>
              <a:gd name="connsiteX48" fmla="*/ 673893 w 707618"/>
              <a:gd name="connsiteY48" fmla="*/ 676275 h 711994"/>
              <a:gd name="connsiteX49" fmla="*/ 688181 w 707618"/>
              <a:gd name="connsiteY49" fmla="*/ 681038 h 711994"/>
              <a:gd name="connsiteX50" fmla="*/ 707231 w 707618"/>
              <a:gd name="connsiteY50" fmla="*/ 702469 h 711994"/>
              <a:gd name="connsiteX51" fmla="*/ 707231 w 707618"/>
              <a:gd name="connsiteY51" fmla="*/ 711994 h 71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7618" h="711994">
                <a:moveTo>
                  <a:pt x="0" y="0"/>
                </a:moveTo>
                <a:cubicBezTo>
                  <a:pt x="3969" y="794"/>
                  <a:pt x="8001" y="1316"/>
                  <a:pt x="11906" y="2381"/>
                </a:cubicBezTo>
                <a:cubicBezTo>
                  <a:pt x="16749" y="3702"/>
                  <a:pt x="21181" y="6866"/>
                  <a:pt x="26193" y="7144"/>
                </a:cubicBezTo>
                <a:cubicBezTo>
                  <a:pt x="158615" y="14500"/>
                  <a:pt x="54747" y="9398"/>
                  <a:pt x="338137" y="11906"/>
                </a:cubicBezTo>
                <a:cubicBezTo>
                  <a:pt x="350837" y="12700"/>
                  <a:pt x="363570" y="13081"/>
                  <a:pt x="376237" y="14288"/>
                </a:cubicBezTo>
                <a:cubicBezTo>
                  <a:pt x="380266" y="14672"/>
                  <a:pt x="384161" y="15945"/>
                  <a:pt x="388143" y="16669"/>
                </a:cubicBezTo>
                <a:cubicBezTo>
                  <a:pt x="408990" y="20459"/>
                  <a:pt x="397314" y="17978"/>
                  <a:pt x="421481" y="21431"/>
                </a:cubicBezTo>
                <a:cubicBezTo>
                  <a:pt x="426261" y="22114"/>
                  <a:pt x="430957" y="23412"/>
                  <a:pt x="435768" y="23813"/>
                </a:cubicBezTo>
                <a:cubicBezTo>
                  <a:pt x="450028" y="25001"/>
                  <a:pt x="464343" y="25400"/>
                  <a:pt x="478631" y="26194"/>
                </a:cubicBezTo>
                <a:cubicBezTo>
                  <a:pt x="480165" y="27728"/>
                  <a:pt x="490393" y="37022"/>
                  <a:pt x="490537" y="40481"/>
                </a:cubicBezTo>
                <a:cubicBezTo>
                  <a:pt x="492284" y="82412"/>
                  <a:pt x="492120" y="78594"/>
                  <a:pt x="483393" y="104775"/>
                </a:cubicBezTo>
                <a:lnTo>
                  <a:pt x="481012" y="111919"/>
                </a:lnTo>
                <a:cubicBezTo>
                  <a:pt x="480218" y="114300"/>
                  <a:pt x="480024" y="116975"/>
                  <a:pt x="478631" y="119063"/>
                </a:cubicBezTo>
                <a:lnTo>
                  <a:pt x="473868" y="126206"/>
                </a:lnTo>
                <a:cubicBezTo>
                  <a:pt x="474053" y="129716"/>
                  <a:pt x="472293" y="172662"/>
                  <a:pt x="481012" y="185738"/>
                </a:cubicBezTo>
                <a:lnTo>
                  <a:pt x="485775" y="192881"/>
                </a:lnTo>
                <a:cubicBezTo>
                  <a:pt x="489372" y="207270"/>
                  <a:pt x="487124" y="199311"/>
                  <a:pt x="492918" y="216694"/>
                </a:cubicBezTo>
                <a:lnTo>
                  <a:pt x="495300" y="223838"/>
                </a:lnTo>
                <a:cubicBezTo>
                  <a:pt x="496094" y="243682"/>
                  <a:pt x="495566" y="263622"/>
                  <a:pt x="497681" y="283369"/>
                </a:cubicBezTo>
                <a:cubicBezTo>
                  <a:pt x="499439" y="299781"/>
                  <a:pt x="508621" y="281246"/>
                  <a:pt x="497681" y="297656"/>
                </a:cubicBezTo>
                <a:cubicBezTo>
                  <a:pt x="496093" y="302419"/>
                  <a:pt x="493541" y="306962"/>
                  <a:pt x="492918" y="311944"/>
                </a:cubicBezTo>
                <a:cubicBezTo>
                  <a:pt x="491472" y="323512"/>
                  <a:pt x="490883" y="331991"/>
                  <a:pt x="488156" y="342900"/>
                </a:cubicBezTo>
                <a:cubicBezTo>
                  <a:pt x="487547" y="345335"/>
                  <a:pt x="486898" y="347799"/>
                  <a:pt x="485775" y="350044"/>
                </a:cubicBezTo>
                <a:cubicBezTo>
                  <a:pt x="484495" y="352604"/>
                  <a:pt x="482600" y="354807"/>
                  <a:pt x="481012" y="357188"/>
                </a:cubicBezTo>
                <a:lnTo>
                  <a:pt x="473868" y="378619"/>
                </a:lnTo>
                <a:lnTo>
                  <a:pt x="471487" y="385763"/>
                </a:lnTo>
                <a:cubicBezTo>
                  <a:pt x="472281" y="391319"/>
                  <a:pt x="473868" y="396819"/>
                  <a:pt x="473868" y="402431"/>
                </a:cubicBezTo>
                <a:cubicBezTo>
                  <a:pt x="473868" y="427451"/>
                  <a:pt x="471671" y="443639"/>
                  <a:pt x="469106" y="466725"/>
                </a:cubicBezTo>
                <a:cubicBezTo>
                  <a:pt x="468312" y="483394"/>
                  <a:pt x="468568" y="500146"/>
                  <a:pt x="466725" y="516731"/>
                </a:cubicBezTo>
                <a:cubicBezTo>
                  <a:pt x="464970" y="532522"/>
                  <a:pt x="462516" y="527533"/>
                  <a:pt x="457200" y="538163"/>
                </a:cubicBezTo>
                <a:cubicBezTo>
                  <a:pt x="455489" y="541585"/>
                  <a:pt x="453202" y="551771"/>
                  <a:pt x="452437" y="554831"/>
                </a:cubicBezTo>
                <a:cubicBezTo>
                  <a:pt x="453231" y="561975"/>
                  <a:pt x="452362" y="569508"/>
                  <a:pt x="454818" y="576263"/>
                </a:cubicBezTo>
                <a:cubicBezTo>
                  <a:pt x="455549" y="578272"/>
                  <a:pt x="471021" y="585602"/>
                  <a:pt x="471487" y="585788"/>
                </a:cubicBezTo>
                <a:cubicBezTo>
                  <a:pt x="476148" y="587652"/>
                  <a:pt x="481012" y="588963"/>
                  <a:pt x="485775" y="590550"/>
                </a:cubicBezTo>
                <a:cubicBezTo>
                  <a:pt x="488156" y="591344"/>
                  <a:pt x="490457" y="592439"/>
                  <a:pt x="492918" y="592931"/>
                </a:cubicBezTo>
                <a:cubicBezTo>
                  <a:pt x="500856" y="594519"/>
                  <a:pt x="509051" y="595134"/>
                  <a:pt x="516731" y="597694"/>
                </a:cubicBezTo>
                <a:lnTo>
                  <a:pt x="531018" y="602456"/>
                </a:lnTo>
                <a:cubicBezTo>
                  <a:pt x="533399" y="603250"/>
                  <a:pt x="536073" y="603446"/>
                  <a:pt x="538162" y="604838"/>
                </a:cubicBezTo>
                <a:cubicBezTo>
                  <a:pt x="540543" y="606425"/>
                  <a:pt x="542691" y="608438"/>
                  <a:pt x="545306" y="609600"/>
                </a:cubicBezTo>
                <a:cubicBezTo>
                  <a:pt x="549893" y="611639"/>
                  <a:pt x="555103" y="612118"/>
                  <a:pt x="559593" y="614363"/>
                </a:cubicBezTo>
                <a:cubicBezTo>
                  <a:pt x="575565" y="622348"/>
                  <a:pt x="562429" y="616642"/>
                  <a:pt x="578643" y="621506"/>
                </a:cubicBezTo>
                <a:cubicBezTo>
                  <a:pt x="583452" y="622949"/>
                  <a:pt x="588168" y="624681"/>
                  <a:pt x="592931" y="626269"/>
                </a:cubicBezTo>
                <a:lnTo>
                  <a:pt x="600075" y="628650"/>
                </a:lnTo>
                <a:cubicBezTo>
                  <a:pt x="602456" y="630238"/>
                  <a:pt x="604658" y="632133"/>
                  <a:pt x="607218" y="633413"/>
                </a:cubicBezTo>
                <a:cubicBezTo>
                  <a:pt x="609463" y="634536"/>
                  <a:pt x="612273" y="634402"/>
                  <a:pt x="614362" y="635794"/>
                </a:cubicBezTo>
                <a:cubicBezTo>
                  <a:pt x="632200" y="647685"/>
                  <a:pt x="611663" y="639658"/>
                  <a:pt x="628650" y="645319"/>
                </a:cubicBezTo>
                <a:cubicBezTo>
                  <a:pt x="641275" y="657946"/>
                  <a:pt x="629647" y="647823"/>
                  <a:pt x="645318" y="657225"/>
                </a:cubicBezTo>
                <a:cubicBezTo>
                  <a:pt x="645338" y="657237"/>
                  <a:pt x="663168" y="669125"/>
                  <a:pt x="666750" y="671513"/>
                </a:cubicBezTo>
                <a:cubicBezTo>
                  <a:pt x="669131" y="673100"/>
                  <a:pt x="671178" y="675370"/>
                  <a:pt x="673893" y="676275"/>
                </a:cubicBezTo>
                <a:lnTo>
                  <a:pt x="688181" y="681038"/>
                </a:lnTo>
                <a:cubicBezTo>
                  <a:pt x="688492" y="681349"/>
                  <a:pt x="705531" y="696521"/>
                  <a:pt x="707231" y="702469"/>
                </a:cubicBezTo>
                <a:cubicBezTo>
                  <a:pt x="708103" y="705522"/>
                  <a:pt x="707231" y="708819"/>
                  <a:pt x="707231" y="711994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681788" y="4097487"/>
            <a:ext cx="35718" cy="133350"/>
          </a:xfrm>
          <a:custGeom>
            <a:avLst/>
            <a:gdLst>
              <a:gd name="connsiteX0" fmla="*/ 35718 w 35718"/>
              <a:gd name="connsiteY0" fmla="*/ 0 h 133350"/>
              <a:gd name="connsiteX1" fmla="*/ 21431 w 35718"/>
              <a:gd name="connsiteY1" fmla="*/ 19050 h 133350"/>
              <a:gd name="connsiteX2" fmla="*/ 16668 w 35718"/>
              <a:gd name="connsiteY2" fmla="*/ 28575 h 133350"/>
              <a:gd name="connsiteX3" fmla="*/ 14287 w 35718"/>
              <a:gd name="connsiteY3" fmla="*/ 35718 h 133350"/>
              <a:gd name="connsiteX4" fmla="*/ 9525 w 35718"/>
              <a:gd name="connsiteY4" fmla="*/ 42862 h 133350"/>
              <a:gd name="connsiteX5" fmla="*/ 2381 w 35718"/>
              <a:gd name="connsiteY5" fmla="*/ 64293 h 133350"/>
              <a:gd name="connsiteX6" fmla="*/ 0 w 35718"/>
              <a:gd name="connsiteY6" fmla="*/ 71437 h 133350"/>
              <a:gd name="connsiteX7" fmla="*/ 2381 w 35718"/>
              <a:gd name="connsiteY7" fmla="*/ 90487 h 133350"/>
              <a:gd name="connsiteX8" fmla="*/ 11906 w 35718"/>
              <a:gd name="connsiteY8" fmla="*/ 104775 h 133350"/>
              <a:gd name="connsiteX9" fmla="*/ 16668 w 35718"/>
              <a:gd name="connsiteY9" fmla="*/ 119062 h 133350"/>
              <a:gd name="connsiteX10" fmla="*/ 19050 w 35718"/>
              <a:gd name="connsiteY10" fmla="*/ 126206 h 133350"/>
              <a:gd name="connsiteX11" fmla="*/ 19050 w 35718"/>
              <a:gd name="connsiteY1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718" h="133350">
                <a:moveTo>
                  <a:pt x="35718" y="0"/>
                </a:moveTo>
                <a:cubicBezTo>
                  <a:pt x="31131" y="5734"/>
                  <a:pt x="25225" y="12411"/>
                  <a:pt x="21431" y="19050"/>
                </a:cubicBezTo>
                <a:cubicBezTo>
                  <a:pt x="19670" y="22132"/>
                  <a:pt x="18066" y="25312"/>
                  <a:pt x="16668" y="28575"/>
                </a:cubicBezTo>
                <a:cubicBezTo>
                  <a:pt x="15679" y="30882"/>
                  <a:pt x="15409" y="33473"/>
                  <a:pt x="14287" y="35718"/>
                </a:cubicBezTo>
                <a:cubicBezTo>
                  <a:pt x="13007" y="38278"/>
                  <a:pt x="10687" y="40247"/>
                  <a:pt x="9525" y="42862"/>
                </a:cubicBezTo>
                <a:cubicBezTo>
                  <a:pt x="9524" y="42864"/>
                  <a:pt x="3572" y="60720"/>
                  <a:pt x="2381" y="64293"/>
                </a:cubicBezTo>
                <a:lnTo>
                  <a:pt x="0" y="71437"/>
                </a:lnTo>
                <a:cubicBezTo>
                  <a:pt x="794" y="77787"/>
                  <a:pt x="229" y="84460"/>
                  <a:pt x="2381" y="90487"/>
                </a:cubicBezTo>
                <a:cubicBezTo>
                  <a:pt x="4306" y="95878"/>
                  <a:pt x="11906" y="104775"/>
                  <a:pt x="11906" y="104775"/>
                </a:cubicBezTo>
                <a:lnTo>
                  <a:pt x="16668" y="119062"/>
                </a:lnTo>
                <a:cubicBezTo>
                  <a:pt x="17462" y="121443"/>
                  <a:pt x="19050" y="123696"/>
                  <a:pt x="19050" y="126206"/>
                </a:cubicBezTo>
                <a:lnTo>
                  <a:pt x="19050" y="1333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943600" y="4594096"/>
            <a:ext cx="511969" cy="501134"/>
          </a:xfrm>
          <a:custGeom>
            <a:avLst/>
            <a:gdLst>
              <a:gd name="connsiteX0" fmla="*/ 0 w 511969"/>
              <a:gd name="connsiteY0" fmla="*/ 3453 h 501134"/>
              <a:gd name="connsiteX1" fmla="*/ 66675 w 511969"/>
              <a:gd name="connsiteY1" fmla="*/ 3453 h 501134"/>
              <a:gd name="connsiteX2" fmla="*/ 135731 w 511969"/>
              <a:gd name="connsiteY2" fmla="*/ 8216 h 501134"/>
              <a:gd name="connsiteX3" fmla="*/ 161925 w 511969"/>
              <a:gd name="connsiteY3" fmla="*/ 15359 h 501134"/>
              <a:gd name="connsiteX4" fmla="*/ 176213 w 511969"/>
              <a:gd name="connsiteY4" fmla="*/ 20122 h 501134"/>
              <a:gd name="connsiteX5" fmla="*/ 188119 w 511969"/>
              <a:gd name="connsiteY5" fmla="*/ 22503 h 501134"/>
              <a:gd name="connsiteX6" fmla="*/ 207169 w 511969"/>
              <a:gd name="connsiteY6" fmla="*/ 27266 h 501134"/>
              <a:gd name="connsiteX7" fmla="*/ 409575 w 511969"/>
              <a:gd name="connsiteY7" fmla="*/ 32028 h 501134"/>
              <a:gd name="connsiteX8" fmla="*/ 426244 w 511969"/>
              <a:gd name="connsiteY8" fmla="*/ 36791 h 501134"/>
              <a:gd name="connsiteX9" fmla="*/ 433388 w 511969"/>
              <a:gd name="connsiteY9" fmla="*/ 43934 h 501134"/>
              <a:gd name="connsiteX10" fmla="*/ 440531 w 511969"/>
              <a:gd name="connsiteY10" fmla="*/ 65366 h 501134"/>
              <a:gd name="connsiteX11" fmla="*/ 442913 w 511969"/>
              <a:gd name="connsiteY11" fmla="*/ 72509 h 501134"/>
              <a:gd name="connsiteX12" fmla="*/ 445294 w 511969"/>
              <a:gd name="connsiteY12" fmla="*/ 246341 h 501134"/>
              <a:gd name="connsiteX13" fmla="*/ 447675 w 511969"/>
              <a:gd name="connsiteY13" fmla="*/ 253484 h 501134"/>
              <a:gd name="connsiteX14" fmla="*/ 452438 w 511969"/>
              <a:gd name="connsiteY14" fmla="*/ 289203 h 501134"/>
              <a:gd name="connsiteX15" fmla="*/ 461963 w 511969"/>
              <a:gd name="connsiteY15" fmla="*/ 313016 h 501134"/>
              <a:gd name="connsiteX16" fmla="*/ 464344 w 511969"/>
              <a:gd name="connsiteY16" fmla="*/ 320159 h 501134"/>
              <a:gd name="connsiteX17" fmla="*/ 473869 w 511969"/>
              <a:gd name="connsiteY17" fmla="*/ 334447 h 501134"/>
              <a:gd name="connsiteX18" fmla="*/ 483394 w 511969"/>
              <a:gd name="connsiteY18" fmla="*/ 348734 h 501134"/>
              <a:gd name="connsiteX19" fmla="*/ 488156 w 511969"/>
              <a:gd name="connsiteY19" fmla="*/ 355878 h 501134"/>
              <a:gd name="connsiteX20" fmla="*/ 492919 w 511969"/>
              <a:gd name="connsiteY20" fmla="*/ 370166 h 501134"/>
              <a:gd name="connsiteX21" fmla="*/ 502444 w 511969"/>
              <a:gd name="connsiteY21" fmla="*/ 386834 h 501134"/>
              <a:gd name="connsiteX22" fmla="*/ 504825 w 511969"/>
              <a:gd name="connsiteY22" fmla="*/ 396359 h 501134"/>
              <a:gd name="connsiteX23" fmla="*/ 509588 w 511969"/>
              <a:gd name="connsiteY23" fmla="*/ 403503 h 501134"/>
              <a:gd name="connsiteX24" fmla="*/ 511969 w 511969"/>
              <a:gd name="connsiteY24" fmla="*/ 422553 h 501134"/>
              <a:gd name="connsiteX25" fmla="*/ 509588 w 511969"/>
              <a:gd name="connsiteY25" fmla="*/ 470178 h 501134"/>
              <a:gd name="connsiteX26" fmla="*/ 504825 w 511969"/>
              <a:gd name="connsiteY26" fmla="*/ 484466 h 501134"/>
              <a:gd name="connsiteX27" fmla="*/ 502444 w 511969"/>
              <a:gd name="connsiteY27" fmla="*/ 491609 h 501134"/>
              <a:gd name="connsiteX28" fmla="*/ 500063 w 511969"/>
              <a:gd name="connsiteY28" fmla="*/ 501134 h 5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1969" h="501134">
                <a:moveTo>
                  <a:pt x="0" y="3453"/>
                </a:moveTo>
                <a:cubicBezTo>
                  <a:pt x="29106" y="-2368"/>
                  <a:pt x="11108" y="247"/>
                  <a:pt x="66675" y="3453"/>
                </a:cubicBezTo>
                <a:cubicBezTo>
                  <a:pt x="89710" y="4782"/>
                  <a:pt x="135731" y="8216"/>
                  <a:pt x="135731" y="8216"/>
                </a:cubicBezTo>
                <a:cubicBezTo>
                  <a:pt x="152556" y="11580"/>
                  <a:pt x="143803" y="9318"/>
                  <a:pt x="161925" y="15359"/>
                </a:cubicBezTo>
                <a:lnTo>
                  <a:pt x="176213" y="20122"/>
                </a:lnTo>
                <a:cubicBezTo>
                  <a:pt x="180182" y="20916"/>
                  <a:pt x="184193" y="21521"/>
                  <a:pt x="188119" y="22503"/>
                </a:cubicBezTo>
                <a:cubicBezTo>
                  <a:pt x="197446" y="24834"/>
                  <a:pt x="195474" y="26535"/>
                  <a:pt x="207169" y="27266"/>
                </a:cubicBezTo>
                <a:cubicBezTo>
                  <a:pt x="255402" y="30281"/>
                  <a:pt x="383292" y="31575"/>
                  <a:pt x="409575" y="32028"/>
                </a:cubicBezTo>
                <a:cubicBezTo>
                  <a:pt x="410850" y="32347"/>
                  <a:pt x="424191" y="35423"/>
                  <a:pt x="426244" y="36791"/>
                </a:cubicBezTo>
                <a:cubicBezTo>
                  <a:pt x="429046" y="38659"/>
                  <a:pt x="431007" y="41553"/>
                  <a:pt x="433388" y="43934"/>
                </a:cubicBezTo>
                <a:lnTo>
                  <a:pt x="440531" y="65366"/>
                </a:lnTo>
                <a:lnTo>
                  <a:pt x="442913" y="72509"/>
                </a:lnTo>
                <a:cubicBezTo>
                  <a:pt x="443707" y="130453"/>
                  <a:pt x="443770" y="188412"/>
                  <a:pt x="445294" y="246341"/>
                </a:cubicBezTo>
                <a:cubicBezTo>
                  <a:pt x="445360" y="248850"/>
                  <a:pt x="447262" y="251008"/>
                  <a:pt x="447675" y="253484"/>
                </a:cubicBezTo>
                <a:cubicBezTo>
                  <a:pt x="449661" y="265399"/>
                  <a:pt x="449498" y="277442"/>
                  <a:pt x="452438" y="289203"/>
                </a:cubicBezTo>
                <a:cubicBezTo>
                  <a:pt x="456776" y="306555"/>
                  <a:pt x="456048" y="299216"/>
                  <a:pt x="461963" y="313016"/>
                </a:cubicBezTo>
                <a:cubicBezTo>
                  <a:pt x="462952" y="315323"/>
                  <a:pt x="463125" y="317965"/>
                  <a:pt x="464344" y="320159"/>
                </a:cubicBezTo>
                <a:cubicBezTo>
                  <a:pt x="467124" y="325163"/>
                  <a:pt x="470694" y="329684"/>
                  <a:pt x="473869" y="334447"/>
                </a:cubicBezTo>
                <a:lnTo>
                  <a:pt x="483394" y="348734"/>
                </a:lnTo>
                <a:cubicBezTo>
                  <a:pt x="484982" y="351115"/>
                  <a:pt x="487251" y="353163"/>
                  <a:pt x="488156" y="355878"/>
                </a:cubicBezTo>
                <a:cubicBezTo>
                  <a:pt x="489744" y="360641"/>
                  <a:pt x="490134" y="365989"/>
                  <a:pt x="492919" y="370166"/>
                </a:cubicBezTo>
                <a:cubicBezTo>
                  <a:pt x="499650" y="380263"/>
                  <a:pt x="496401" y="374750"/>
                  <a:pt x="502444" y="386834"/>
                </a:cubicBezTo>
                <a:cubicBezTo>
                  <a:pt x="503238" y="390009"/>
                  <a:pt x="503536" y="393351"/>
                  <a:pt x="504825" y="396359"/>
                </a:cubicBezTo>
                <a:cubicBezTo>
                  <a:pt x="505952" y="398990"/>
                  <a:pt x="508835" y="400742"/>
                  <a:pt x="509588" y="403503"/>
                </a:cubicBezTo>
                <a:cubicBezTo>
                  <a:pt x="511272" y="409677"/>
                  <a:pt x="511175" y="416203"/>
                  <a:pt x="511969" y="422553"/>
                </a:cubicBezTo>
                <a:cubicBezTo>
                  <a:pt x="511175" y="438428"/>
                  <a:pt x="511410" y="454388"/>
                  <a:pt x="509588" y="470178"/>
                </a:cubicBezTo>
                <a:cubicBezTo>
                  <a:pt x="509013" y="475165"/>
                  <a:pt x="506413" y="479703"/>
                  <a:pt x="504825" y="484466"/>
                </a:cubicBezTo>
                <a:lnTo>
                  <a:pt x="502444" y="491609"/>
                </a:lnTo>
                <a:cubicBezTo>
                  <a:pt x="499812" y="499505"/>
                  <a:pt x="500063" y="496243"/>
                  <a:pt x="500063" y="501134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905375" y="1454299"/>
            <a:ext cx="214313" cy="619125"/>
          </a:xfrm>
          <a:custGeom>
            <a:avLst/>
            <a:gdLst>
              <a:gd name="connsiteX0" fmla="*/ 0 w 214313"/>
              <a:gd name="connsiteY0" fmla="*/ 0 h 619125"/>
              <a:gd name="connsiteX1" fmla="*/ 7144 w 214313"/>
              <a:gd name="connsiteY1" fmla="*/ 11906 h 619125"/>
              <a:gd name="connsiteX2" fmla="*/ 11906 w 214313"/>
              <a:gd name="connsiteY2" fmla="*/ 26194 h 619125"/>
              <a:gd name="connsiteX3" fmla="*/ 19050 w 214313"/>
              <a:gd name="connsiteY3" fmla="*/ 33338 h 619125"/>
              <a:gd name="connsiteX4" fmla="*/ 26194 w 214313"/>
              <a:gd name="connsiteY4" fmla="*/ 50006 h 619125"/>
              <a:gd name="connsiteX5" fmla="*/ 30956 w 214313"/>
              <a:gd name="connsiteY5" fmla="*/ 57150 h 619125"/>
              <a:gd name="connsiteX6" fmla="*/ 35719 w 214313"/>
              <a:gd name="connsiteY6" fmla="*/ 71438 h 619125"/>
              <a:gd name="connsiteX7" fmla="*/ 42863 w 214313"/>
              <a:gd name="connsiteY7" fmla="*/ 90488 h 619125"/>
              <a:gd name="connsiteX8" fmla="*/ 47625 w 214313"/>
              <a:gd name="connsiteY8" fmla="*/ 100013 h 619125"/>
              <a:gd name="connsiteX9" fmla="*/ 52388 w 214313"/>
              <a:gd name="connsiteY9" fmla="*/ 207169 h 619125"/>
              <a:gd name="connsiteX10" fmla="*/ 54769 w 214313"/>
              <a:gd name="connsiteY10" fmla="*/ 280988 h 619125"/>
              <a:gd name="connsiteX11" fmla="*/ 59531 w 214313"/>
              <a:gd name="connsiteY11" fmla="*/ 307181 h 619125"/>
              <a:gd name="connsiteX12" fmla="*/ 64294 w 214313"/>
              <a:gd name="connsiteY12" fmla="*/ 321469 h 619125"/>
              <a:gd name="connsiteX13" fmla="*/ 66675 w 214313"/>
              <a:gd name="connsiteY13" fmla="*/ 345281 h 619125"/>
              <a:gd name="connsiteX14" fmla="*/ 69056 w 214313"/>
              <a:gd name="connsiteY14" fmla="*/ 352425 h 619125"/>
              <a:gd name="connsiteX15" fmla="*/ 73819 w 214313"/>
              <a:gd name="connsiteY15" fmla="*/ 416719 h 619125"/>
              <a:gd name="connsiteX16" fmla="*/ 80963 w 214313"/>
              <a:gd name="connsiteY16" fmla="*/ 438150 h 619125"/>
              <a:gd name="connsiteX17" fmla="*/ 83344 w 214313"/>
              <a:gd name="connsiteY17" fmla="*/ 445294 h 619125"/>
              <a:gd name="connsiteX18" fmla="*/ 97631 w 214313"/>
              <a:gd name="connsiteY18" fmla="*/ 466725 h 619125"/>
              <a:gd name="connsiteX19" fmla="*/ 102394 w 214313"/>
              <a:gd name="connsiteY19" fmla="*/ 473869 h 619125"/>
              <a:gd name="connsiteX20" fmla="*/ 107156 w 214313"/>
              <a:gd name="connsiteY20" fmla="*/ 481013 h 619125"/>
              <a:gd name="connsiteX21" fmla="*/ 114300 w 214313"/>
              <a:gd name="connsiteY21" fmla="*/ 488156 h 619125"/>
              <a:gd name="connsiteX22" fmla="*/ 121444 w 214313"/>
              <a:gd name="connsiteY22" fmla="*/ 492919 h 619125"/>
              <a:gd name="connsiteX23" fmla="*/ 135731 w 214313"/>
              <a:gd name="connsiteY23" fmla="*/ 509588 h 619125"/>
              <a:gd name="connsiteX24" fmla="*/ 150019 w 214313"/>
              <a:gd name="connsiteY24" fmla="*/ 521494 h 619125"/>
              <a:gd name="connsiteX25" fmla="*/ 166688 w 214313"/>
              <a:gd name="connsiteY25" fmla="*/ 542925 h 619125"/>
              <a:gd name="connsiteX26" fmla="*/ 169069 w 214313"/>
              <a:gd name="connsiteY26" fmla="*/ 550069 h 619125"/>
              <a:gd name="connsiteX27" fmla="*/ 176213 w 214313"/>
              <a:gd name="connsiteY27" fmla="*/ 557213 h 619125"/>
              <a:gd name="connsiteX28" fmla="*/ 180975 w 214313"/>
              <a:gd name="connsiteY28" fmla="*/ 564356 h 619125"/>
              <a:gd name="connsiteX29" fmla="*/ 185738 w 214313"/>
              <a:gd name="connsiteY29" fmla="*/ 578644 h 619125"/>
              <a:gd name="connsiteX30" fmla="*/ 200025 w 214313"/>
              <a:gd name="connsiteY30" fmla="*/ 600075 h 619125"/>
              <a:gd name="connsiteX31" fmla="*/ 204788 w 214313"/>
              <a:gd name="connsiteY31" fmla="*/ 607219 h 619125"/>
              <a:gd name="connsiteX32" fmla="*/ 209550 w 214313"/>
              <a:gd name="connsiteY32" fmla="*/ 614363 h 619125"/>
              <a:gd name="connsiteX33" fmla="*/ 214313 w 214313"/>
              <a:gd name="connsiteY33" fmla="*/ 6191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4313" h="619125">
                <a:moveTo>
                  <a:pt x="0" y="0"/>
                </a:moveTo>
                <a:cubicBezTo>
                  <a:pt x="2381" y="3969"/>
                  <a:pt x="5229" y="7693"/>
                  <a:pt x="7144" y="11906"/>
                </a:cubicBezTo>
                <a:cubicBezTo>
                  <a:pt x="9221" y="16476"/>
                  <a:pt x="8356" y="22644"/>
                  <a:pt x="11906" y="26194"/>
                </a:cubicBezTo>
                <a:lnTo>
                  <a:pt x="19050" y="33338"/>
                </a:lnTo>
                <a:cubicBezTo>
                  <a:pt x="21722" y="41354"/>
                  <a:pt x="21485" y="41764"/>
                  <a:pt x="26194" y="50006"/>
                </a:cubicBezTo>
                <a:cubicBezTo>
                  <a:pt x="27614" y="52491"/>
                  <a:pt x="29794" y="54535"/>
                  <a:pt x="30956" y="57150"/>
                </a:cubicBezTo>
                <a:cubicBezTo>
                  <a:pt x="32995" y="61738"/>
                  <a:pt x="33474" y="66948"/>
                  <a:pt x="35719" y="71438"/>
                </a:cubicBezTo>
                <a:cubicBezTo>
                  <a:pt x="48977" y="97956"/>
                  <a:pt x="33136" y="64551"/>
                  <a:pt x="42863" y="90488"/>
                </a:cubicBezTo>
                <a:cubicBezTo>
                  <a:pt x="44109" y="93812"/>
                  <a:pt x="46038" y="96838"/>
                  <a:pt x="47625" y="100013"/>
                </a:cubicBezTo>
                <a:cubicBezTo>
                  <a:pt x="54333" y="146969"/>
                  <a:pt x="49537" y="108822"/>
                  <a:pt x="52388" y="207169"/>
                </a:cubicBezTo>
                <a:cubicBezTo>
                  <a:pt x="53101" y="231778"/>
                  <a:pt x="53475" y="256403"/>
                  <a:pt x="54769" y="280988"/>
                </a:cubicBezTo>
                <a:cubicBezTo>
                  <a:pt x="55161" y="288443"/>
                  <a:pt x="57218" y="299473"/>
                  <a:pt x="59531" y="307181"/>
                </a:cubicBezTo>
                <a:cubicBezTo>
                  <a:pt x="60974" y="311990"/>
                  <a:pt x="64294" y="321469"/>
                  <a:pt x="64294" y="321469"/>
                </a:cubicBezTo>
                <a:cubicBezTo>
                  <a:pt x="65088" y="329406"/>
                  <a:pt x="65462" y="337397"/>
                  <a:pt x="66675" y="345281"/>
                </a:cubicBezTo>
                <a:cubicBezTo>
                  <a:pt x="67057" y="347762"/>
                  <a:pt x="68839" y="349924"/>
                  <a:pt x="69056" y="352425"/>
                </a:cubicBezTo>
                <a:cubicBezTo>
                  <a:pt x="69996" y="363230"/>
                  <a:pt x="69799" y="399296"/>
                  <a:pt x="73819" y="416719"/>
                </a:cubicBezTo>
                <a:cubicBezTo>
                  <a:pt x="73824" y="416743"/>
                  <a:pt x="79769" y="434567"/>
                  <a:pt x="80963" y="438150"/>
                </a:cubicBezTo>
                <a:cubicBezTo>
                  <a:pt x="81757" y="440531"/>
                  <a:pt x="81952" y="443205"/>
                  <a:pt x="83344" y="445294"/>
                </a:cubicBezTo>
                <a:lnTo>
                  <a:pt x="97631" y="466725"/>
                </a:lnTo>
                <a:lnTo>
                  <a:pt x="102394" y="473869"/>
                </a:lnTo>
                <a:cubicBezTo>
                  <a:pt x="103981" y="476250"/>
                  <a:pt x="105132" y="478989"/>
                  <a:pt x="107156" y="481013"/>
                </a:cubicBezTo>
                <a:cubicBezTo>
                  <a:pt x="109537" y="483394"/>
                  <a:pt x="111713" y="486000"/>
                  <a:pt x="114300" y="488156"/>
                </a:cubicBezTo>
                <a:cubicBezTo>
                  <a:pt x="116499" y="489988"/>
                  <a:pt x="119063" y="491331"/>
                  <a:pt x="121444" y="492919"/>
                </a:cubicBezTo>
                <a:cubicBezTo>
                  <a:pt x="127061" y="501345"/>
                  <a:pt x="126748" y="501889"/>
                  <a:pt x="135731" y="509588"/>
                </a:cubicBezTo>
                <a:cubicBezTo>
                  <a:pt x="144906" y="517452"/>
                  <a:pt x="141759" y="510874"/>
                  <a:pt x="150019" y="521494"/>
                </a:cubicBezTo>
                <a:cubicBezTo>
                  <a:pt x="169957" y="547128"/>
                  <a:pt x="150469" y="526706"/>
                  <a:pt x="166688" y="542925"/>
                </a:cubicBezTo>
                <a:cubicBezTo>
                  <a:pt x="167482" y="545306"/>
                  <a:pt x="167677" y="547980"/>
                  <a:pt x="169069" y="550069"/>
                </a:cubicBezTo>
                <a:cubicBezTo>
                  <a:pt x="170937" y="552871"/>
                  <a:pt x="174057" y="554626"/>
                  <a:pt x="176213" y="557213"/>
                </a:cubicBezTo>
                <a:cubicBezTo>
                  <a:pt x="178045" y="559411"/>
                  <a:pt x="179388" y="561975"/>
                  <a:pt x="180975" y="564356"/>
                </a:cubicBezTo>
                <a:cubicBezTo>
                  <a:pt x="182563" y="569119"/>
                  <a:pt x="182953" y="574467"/>
                  <a:pt x="185738" y="578644"/>
                </a:cubicBezTo>
                <a:lnTo>
                  <a:pt x="200025" y="600075"/>
                </a:lnTo>
                <a:lnTo>
                  <a:pt x="204788" y="607219"/>
                </a:lnTo>
                <a:cubicBezTo>
                  <a:pt x="206375" y="609600"/>
                  <a:pt x="207526" y="612340"/>
                  <a:pt x="209550" y="614363"/>
                </a:cubicBezTo>
                <a:lnTo>
                  <a:pt x="214313" y="619125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553575" y="1411437"/>
            <a:ext cx="181080" cy="1447800"/>
          </a:xfrm>
          <a:custGeom>
            <a:avLst/>
            <a:gdLst>
              <a:gd name="connsiteX0" fmla="*/ 0 w 181080"/>
              <a:gd name="connsiteY0" fmla="*/ 0 h 1447800"/>
              <a:gd name="connsiteX1" fmla="*/ 9525 w 181080"/>
              <a:gd name="connsiteY1" fmla="*/ 23812 h 1447800"/>
              <a:gd name="connsiteX2" fmla="*/ 14288 w 181080"/>
              <a:gd name="connsiteY2" fmla="*/ 38100 h 1447800"/>
              <a:gd name="connsiteX3" fmla="*/ 28575 w 181080"/>
              <a:gd name="connsiteY3" fmla="*/ 47625 h 1447800"/>
              <a:gd name="connsiteX4" fmla="*/ 47625 w 181080"/>
              <a:gd name="connsiteY4" fmla="*/ 114300 h 1447800"/>
              <a:gd name="connsiteX5" fmla="*/ 66675 w 181080"/>
              <a:gd name="connsiteY5" fmla="*/ 142875 h 1447800"/>
              <a:gd name="connsiteX6" fmla="*/ 76200 w 181080"/>
              <a:gd name="connsiteY6" fmla="*/ 200025 h 1447800"/>
              <a:gd name="connsiteX7" fmla="*/ 95250 w 181080"/>
              <a:gd name="connsiteY7" fmla="*/ 228600 h 1447800"/>
              <a:gd name="connsiteX8" fmla="*/ 104775 w 181080"/>
              <a:gd name="connsiteY8" fmla="*/ 257175 h 1447800"/>
              <a:gd name="connsiteX9" fmla="*/ 114300 w 181080"/>
              <a:gd name="connsiteY9" fmla="*/ 300037 h 1447800"/>
              <a:gd name="connsiteX10" fmla="*/ 123825 w 181080"/>
              <a:gd name="connsiteY10" fmla="*/ 314325 h 1447800"/>
              <a:gd name="connsiteX11" fmla="*/ 133350 w 181080"/>
              <a:gd name="connsiteY11" fmla="*/ 342900 h 1447800"/>
              <a:gd name="connsiteX12" fmla="*/ 166688 w 181080"/>
              <a:gd name="connsiteY12" fmla="*/ 381000 h 1447800"/>
              <a:gd name="connsiteX13" fmla="*/ 171450 w 181080"/>
              <a:gd name="connsiteY13" fmla="*/ 395287 h 1447800"/>
              <a:gd name="connsiteX14" fmla="*/ 180975 w 181080"/>
              <a:gd name="connsiteY14" fmla="*/ 409575 h 1447800"/>
              <a:gd name="connsiteX15" fmla="*/ 176213 w 181080"/>
              <a:gd name="connsiteY15" fmla="*/ 423862 h 1447800"/>
              <a:gd name="connsiteX16" fmla="*/ 152400 w 181080"/>
              <a:gd name="connsiteY16" fmla="*/ 466725 h 1447800"/>
              <a:gd name="connsiteX17" fmla="*/ 147638 w 181080"/>
              <a:gd name="connsiteY17" fmla="*/ 490537 h 1447800"/>
              <a:gd name="connsiteX18" fmla="*/ 133350 w 181080"/>
              <a:gd name="connsiteY18" fmla="*/ 500062 h 1447800"/>
              <a:gd name="connsiteX19" fmla="*/ 123825 w 181080"/>
              <a:gd name="connsiteY19" fmla="*/ 528637 h 1447800"/>
              <a:gd name="connsiteX20" fmla="*/ 119063 w 181080"/>
              <a:gd name="connsiteY20" fmla="*/ 604837 h 1447800"/>
              <a:gd name="connsiteX21" fmla="*/ 114300 w 181080"/>
              <a:gd name="connsiteY21" fmla="*/ 619125 h 1447800"/>
              <a:gd name="connsiteX22" fmla="*/ 109538 w 181080"/>
              <a:gd name="connsiteY22" fmla="*/ 647700 h 1447800"/>
              <a:gd name="connsiteX23" fmla="*/ 100013 w 181080"/>
              <a:gd name="connsiteY23" fmla="*/ 661987 h 1447800"/>
              <a:gd name="connsiteX24" fmla="*/ 90488 w 181080"/>
              <a:gd name="connsiteY24" fmla="*/ 690562 h 1447800"/>
              <a:gd name="connsiteX25" fmla="*/ 80963 w 181080"/>
              <a:gd name="connsiteY25" fmla="*/ 704850 h 1447800"/>
              <a:gd name="connsiteX26" fmla="*/ 57150 w 181080"/>
              <a:gd name="connsiteY26" fmla="*/ 742950 h 1447800"/>
              <a:gd name="connsiteX27" fmla="*/ 38100 w 181080"/>
              <a:gd name="connsiteY27" fmla="*/ 785812 h 1447800"/>
              <a:gd name="connsiteX28" fmla="*/ 23813 w 181080"/>
              <a:gd name="connsiteY28" fmla="*/ 795337 h 1447800"/>
              <a:gd name="connsiteX29" fmla="*/ 23813 w 181080"/>
              <a:gd name="connsiteY29" fmla="*/ 857250 h 1447800"/>
              <a:gd name="connsiteX30" fmla="*/ 33338 w 181080"/>
              <a:gd name="connsiteY30" fmla="*/ 900112 h 1447800"/>
              <a:gd name="connsiteX31" fmla="*/ 42863 w 181080"/>
              <a:gd name="connsiteY31" fmla="*/ 914400 h 1447800"/>
              <a:gd name="connsiteX32" fmla="*/ 57150 w 181080"/>
              <a:gd name="connsiteY32" fmla="*/ 919162 h 1447800"/>
              <a:gd name="connsiteX33" fmla="*/ 71438 w 181080"/>
              <a:gd name="connsiteY33" fmla="*/ 928687 h 1447800"/>
              <a:gd name="connsiteX34" fmla="*/ 80963 w 181080"/>
              <a:gd name="connsiteY34" fmla="*/ 957262 h 1447800"/>
              <a:gd name="connsiteX35" fmla="*/ 90488 w 181080"/>
              <a:gd name="connsiteY35" fmla="*/ 985837 h 1447800"/>
              <a:gd name="connsiteX36" fmla="*/ 100013 w 181080"/>
              <a:gd name="connsiteY36" fmla="*/ 1000125 h 1447800"/>
              <a:gd name="connsiteX37" fmla="*/ 104775 w 181080"/>
              <a:gd name="connsiteY37" fmla="*/ 1028700 h 1447800"/>
              <a:gd name="connsiteX38" fmla="*/ 114300 w 181080"/>
              <a:gd name="connsiteY38" fmla="*/ 1057275 h 1447800"/>
              <a:gd name="connsiteX39" fmla="*/ 109538 w 181080"/>
              <a:gd name="connsiteY39" fmla="*/ 1133475 h 1447800"/>
              <a:gd name="connsiteX40" fmla="*/ 100013 w 181080"/>
              <a:gd name="connsiteY40" fmla="*/ 1162050 h 1447800"/>
              <a:gd name="connsiteX41" fmla="*/ 85725 w 181080"/>
              <a:gd name="connsiteY41" fmla="*/ 1243012 h 1447800"/>
              <a:gd name="connsiteX42" fmla="*/ 76200 w 181080"/>
              <a:gd name="connsiteY42" fmla="*/ 1257300 h 1447800"/>
              <a:gd name="connsiteX43" fmla="*/ 71438 w 181080"/>
              <a:gd name="connsiteY43" fmla="*/ 1271587 h 1447800"/>
              <a:gd name="connsiteX44" fmla="*/ 61913 w 181080"/>
              <a:gd name="connsiteY44" fmla="*/ 1323975 h 1447800"/>
              <a:gd name="connsiteX45" fmla="*/ 52388 w 181080"/>
              <a:gd name="connsiteY45" fmla="*/ 1352550 h 1447800"/>
              <a:gd name="connsiteX46" fmla="*/ 38100 w 181080"/>
              <a:gd name="connsiteY46" fmla="*/ 1362075 h 1447800"/>
              <a:gd name="connsiteX47" fmla="*/ 33338 w 181080"/>
              <a:gd name="connsiteY47" fmla="*/ 1381125 h 1447800"/>
              <a:gd name="connsiteX48" fmla="*/ 23813 w 181080"/>
              <a:gd name="connsiteY48" fmla="*/ 1409700 h 1447800"/>
              <a:gd name="connsiteX49" fmla="*/ 19050 w 181080"/>
              <a:gd name="connsiteY49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81080" h="1447800">
                <a:moveTo>
                  <a:pt x="0" y="0"/>
                </a:moveTo>
                <a:cubicBezTo>
                  <a:pt x="3175" y="7937"/>
                  <a:pt x="6523" y="15808"/>
                  <a:pt x="9525" y="23812"/>
                </a:cubicBezTo>
                <a:cubicBezTo>
                  <a:pt x="11288" y="28513"/>
                  <a:pt x="11152" y="34180"/>
                  <a:pt x="14288" y="38100"/>
                </a:cubicBezTo>
                <a:cubicBezTo>
                  <a:pt x="17864" y="42569"/>
                  <a:pt x="23813" y="44450"/>
                  <a:pt x="28575" y="47625"/>
                </a:cubicBezTo>
                <a:cubicBezTo>
                  <a:pt x="29845" y="52706"/>
                  <a:pt x="42159" y="106101"/>
                  <a:pt x="47625" y="114300"/>
                </a:cubicBezTo>
                <a:lnTo>
                  <a:pt x="66675" y="142875"/>
                </a:lnTo>
                <a:cubicBezTo>
                  <a:pt x="67549" y="150736"/>
                  <a:pt x="68445" y="186065"/>
                  <a:pt x="76200" y="200025"/>
                </a:cubicBezTo>
                <a:cubicBezTo>
                  <a:pt x="81759" y="210032"/>
                  <a:pt x="91630" y="217740"/>
                  <a:pt x="95250" y="228600"/>
                </a:cubicBezTo>
                <a:cubicBezTo>
                  <a:pt x="98425" y="238125"/>
                  <a:pt x="102806" y="247330"/>
                  <a:pt x="104775" y="257175"/>
                </a:cubicBezTo>
                <a:cubicBezTo>
                  <a:pt x="105621" y="261407"/>
                  <a:pt x="111780" y="294157"/>
                  <a:pt x="114300" y="300037"/>
                </a:cubicBezTo>
                <a:cubicBezTo>
                  <a:pt x="116555" y="305298"/>
                  <a:pt x="121500" y="309094"/>
                  <a:pt x="123825" y="314325"/>
                </a:cubicBezTo>
                <a:cubicBezTo>
                  <a:pt x="127903" y="323500"/>
                  <a:pt x="127781" y="334546"/>
                  <a:pt x="133350" y="342900"/>
                </a:cubicBezTo>
                <a:cubicBezTo>
                  <a:pt x="155575" y="376238"/>
                  <a:pt x="142875" y="365125"/>
                  <a:pt x="166688" y="381000"/>
                </a:cubicBezTo>
                <a:cubicBezTo>
                  <a:pt x="168275" y="385762"/>
                  <a:pt x="169205" y="390797"/>
                  <a:pt x="171450" y="395287"/>
                </a:cubicBezTo>
                <a:cubicBezTo>
                  <a:pt x="174010" y="400407"/>
                  <a:pt x="180034" y="403929"/>
                  <a:pt x="180975" y="409575"/>
                </a:cubicBezTo>
                <a:cubicBezTo>
                  <a:pt x="181800" y="414527"/>
                  <a:pt x="177534" y="419019"/>
                  <a:pt x="176213" y="423862"/>
                </a:cubicBezTo>
                <a:cubicBezTo>
                  <a:pt x="164396" y="467190"/>
                  <a:pt x="179519" y="457685"/>
                  <a:pt x="152400" y="466725"/>
                </a:cubicBezTo>
                <a:cubicBezTo>
                  <a:pt x="150813" y="474662"/>
                  <a:pt x="151654" y="483509"/>
                  <a:pt x="147638" y="490537"/>
                </a:cubicBezTo>
                <a:cubicBezTo>
                  <a:pt x="144798" y="495507"/>
                  <a:pt x="136384" y="495208"/>
                  <a:pt x="133350" y="500062"/>
                </a:cubicBezTo>
                <a:cubicBezTo>
                  <a:pt x="128029" y="508576"/>
                  <a:pt x="123825" y="528637"/>
                  <a:pt x="123825" y="528637"/>
                </a:cubicBezTo>
                <a:cubicBezTo>
                  <a:pt x="122238" y="554037"/>
                  <a:pt x="121727" y="579527"/>
                  <a:pt x="119063" y="604837"/>
                </a:cubicBezTo>
                <a:cubicBezTo>
                  <a:pt x="118537" y="609830"/>
                  <a:pt x="115389" y="614224"/>
                  <a:pt x="114300" y="619125"/>
                </a:cubicBezTo>
                <a:cubicBezTo>
                  <a:pt x="112205" y="628551"/>
                  <a:pt x="112592" y="638539"/>
                  <a:pt x="109538" y="647700"/>
                </a:cubicBezTo>
                <a:cubicBezTo>
                  <a:pt x="107728" y="653130"/>
                  <a:pt x="102338" y="656757"/>
                  <a:pt x="100013" y="661987"/>
                </a:cubicBezTo>
                <a:cubicBezTo>
                  <a:pt x="95935" y="671162"/>
                  <a:pt x="96057" y="682208"/>
                  <a:pt x="90488" y="690562"/>
                </a:cubicBezTo>
                <a:cubicBezTo>
                  <a:pt x="87313" y="695325"/>
                  <a:pt x="83288" y="699619"/>
                  <a:pt x="80963" y="704850"/>
                </a:cubicBezTo>
                <a:cubicBezTo>
                  <a:pt x="64259" y="742434"/>
                  <a:pt x="82853" y="725815"/>
                  <a:pt x="57150" y="742950"/>
                </a:cubicBezTo>
                <a:cubicBezTo>
                  <a:pt x="52434" y="757098"/>
                  <a:pt x="49421" y="774491"/>
                  <a:pt x="38100" y="785812"/>
                </a:cubicBezTo>
                <a:cubicBezTo>
                  <a:pt x="34053" y="789859"/>
                  <a:pt x="28575" y="792162"/>
                  <a:pt x="23813" y="795337"/>
                </a:cubicBezTo>
                <a:cubicBezTo>
                  <a:pt x="16843" y="830182"/>
                  <a:pt x="17566" y="813518"/>
                  <a:pt x="23813" y="857250"/>
                </a:cubicBezTo>
                <a:cubicBezTo>
                  <a:pt x="25277" y="867500"/>
                  <a:pt x="27664" y="888765"/>
                  <a:pt x="33338" y="900112"/>
                </a:cubicBezTo>
                <a:cubicBezTo>
                  <a:pt x="35898" y="905232"/>
                  <a:pt x="38393" y="910824"/>
                  <a:pt x="42863" y="914400"/>
                </a:cubicBezTo>
                <a:cubicBezTo>
                  <a:pt x="46783" y="917536"/>
                  <a:pt x="52388" y="917575"/>
                  <a:pt x="57150" y="919162"/>
                </a:cubicBezTo>
                <a:cubicBezTo>
                  <a:pt x="61913" y="922337"/>
                  <a:pt x="68404" y="923833"/>
                  <a:pt x="71438" y="928687"/>
                </a:cubicBezTo>
                <a:cubicBezTo>
                  <a:pt x="76759" y="937201"/>
                  <a:pt x="77788" y="947737"/>
                  <a:pt x="80963" y="957262"/>
                </a:cubicBezTo>
                <a:cubicBezTo>
                  <a:pt x="80965" y="957267"/>
                  <a:pt x="90484" y="985832"/>
                  <a:pt x="90488" y="985837"/>
                </a:cubicBezTo>
                <a:lnTo>
                  <a:pt x="100013" y="1000125"/>
                </a:lnTo>
                <a:cubicBezTo>
                  <a:pt x="101600" y="1009650"/>
                  <a:pt x="102433" y="1019332"/>
                  <a:pt x="104775" y="1028700"/>
                </a:cubicBezTo>
                <a:cubicBezTo>
                  <a:pt x="107210" y="1038440"/>
                  <a:pt x="114300" y="1057275"/>
                  <a:pt x="114300" y="1057275"/>
                </a:cubicBezTo>
                <a:cubicBezTo>
                  <a:pt x="112713" y="1082675"/>
                  <a:pt x="112976" y="1108259"/>
                  <a:pt x="109538" y="1133475"/>
                </a:cubicBezTo>
                <a:cubicBezTo>
                  <a:pt x="108181" y="1143423"/>
                  <a:pt x="100013" y="1162050"/>
                  <a:pt x="100013" y="1162050"/>
                </a:cubicBezTo>
                <a:cubicBezTo>
                  <a:pt x="98497" y="1178726"/>
                  <a:pt x="98415" y="1223976"/>
                  <a:pt x="85725" y="1243012"/>
                </a:cubicBezTo>
                <a:lnTo>
                  <a:pt x="76200" y="1257300"/>
                </a:lnTo>
                <a:cubicBezTo>
                  <a:pt x="74613" y="1262062"/>
                  <a:pt x="72527" y="1266687"/>
                  <a:pt x="71438" y="1271587"/>
                </a:cubicBezTo>
                <a:cubicBezTo>
                  <a:pt x="67087" y="1291165"/>
                  <a:pt x="67107" y="1304929"/>
                  <a:pt x="61913" y="1323975"/>
                </a:cubicBezTo>
                <a:cubicBezTo>
                  <a:pt x="59271" y="1333661"/>
                  <a:pt x="60742" y="1346981"/>
                  <a:pt x="52388" y="1352550"/>
                </a:cubicBezTo>
                <a:lnTo>
                  <a:pt x="38100" y="1362075"/>
                </a:lnTo>
                <a:cubicBezTo>
                  <a:pt x="36513" y="1368425"/>
                  <a:pt x="35219" y="1374856"/>
                  <a:pt x="33338" y="1381125"/>
                </a:cubicBezTo>
                <a:cubicBezTo>
                  <a:pt x="30453" y="1390742"/>
                  <a:pt x="23813" y="1409700"/>
                  <a:pt x="23813" y="1409700"/>
                </a:cubicBezTo>
                <a:cubicBezTo>
                  <a:pt x="18825" y="1444609"/>
                  <a:pt x="19050" y="1431812"/>
                  <a:pt x="19050" y="14478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582150" y="2825899"/>
            <a:ext cx="466725" cy="1323975"/>
          </a:xfrm>
          <a:custGeom>
            <a:avLst/>
            <a:gdLst>
              <a:gd name="connsiteX0" fmla="*/ 9525 w 466725"/>
              <a:gd name="connsiteY0" fmla="*/ 0 h 1323975"/>
              <a:gd name="connsiteX1" fmla="*/ 4763 w 466725"/>
              <a:gd name="connsiteY1" fmla="*/ 38100 h 1323975"/>
              <a:gd name="connsiteX2" fmla="*/ 0 w 466725"/>
              <a:gd name="connsiteY2" fmla="*/ 52388 h 1323975"/>
              <a:gd name="connsiteX3" fmla="*/ 4763 w 466725"/>
              <a:gd name="connsiteY3" fmla="*/ 71438 h 1323975"/>
              <a:gd name="connsiteX4" fmla="*/ 23813 w 466725"/>
              <a:gd name="connsiteY4" fmla="*/ 114300 h 1323975"/>
              <a:gd name="connsiteX5" fmla="*/ 28575 w 466725"/>
              <a:gd name="connsiteY5" fmla="*/ 128588 h 1323975"/>
              <a:gd name="connsiteX6" fmla="*/ 38100 w 466725"/>
              <a:gd name="connsiteY6" fmla="*/ 171450 h 1323975"/>
              <a:gd name="connsiteX7" fmla="*/ 47625 w 466725"/>
              <a:gd name="connsiteY7" fmla="*/ 185738 h 1323975"/>
              <a:gd name="connsiteX8" fmla="*/ 61913 w 466725"/>
              <a:gd name="connsiteY8" fmla="*/ 190500 h 1323975"/>
              <a:gd name="connsiteX9" fmla="*/ 80963 w 466725"/>
              <a:gd name="connsiteY9" fmla="*/ 219075 h 1323975"/>
              <a:gd name="connsiteX10" fmla="*/ 90488 w 466725"/>
              <a:gd name="connsiteY10" fmla="*/ 233363 h 1323975"/>
              <a:gd name="connsiteX11" fmla="*/ 100013 w 466725"/>
              <a:gd name="connsiteY11" fmla="*/ 271463 h 1323975"/>
              <a:gd name="connsiteX12" fmla="*/ 104775 w 466725"/>
              <a:gd name="connsiteY12" fmla="*/ 285750 h 1323975"/>
              <a:gd name="connsiteX13" fmla="*/ 133350 w 466725"/>
              <a:gd name="connsiteY13" fmla="*/ 300038 h 1323975"/>
              <a:gd name="connsiteX14" fmla="*/ 166688 w 466725"/>
              <a:gd name="connsiteY14" fmla="*/ 342900 h 1323975"/>
              <a:gd name="connsiteX15" fmla="*/ 195263 w 466725"/>
              <a:gd name="connsiteY15" fmla="*/ 361950 h 1323975"/>
              <a:gd name="connsiteX16" fmla="*/ 223838 w 466725"/>
              <a:gd name="connsiteY16" fmla="*/ 371475 h 1323975"/>
              <a:gd name="connsiteX17" fmla="*/ 238125 w 466725"/>
              <a:gd name="connsiteY17" fmla="*/ 381000 h 1323975"/>
              <a:gd name="connsiteX18" fmla="*/ 242888 w 466725"/>
              <a:gd name="connsiteY18" fmla="*/ 395288 h 1323975"/>
              <a:gd name="connsiteX19" fmla="*/ 261938 w 466725"/>
              <a:gd name="connsiteY19" fmla="*/ 423863 h 1323975"/>
              <a:gd name="connsiteX20" fmla="*/ 271463 w 466725"/>
              <a:gd name="connsiteY20" fmla="*/ 438150 h 1323975"/>
              <a:gd name="connsiteX21" fmla="*/ 280988 w 466725"/>
              <a:gd name="connsiteY21" fmla="*/ 452438 h 1323975"/>
              <a:gd name="connsiteX22" fmla="*/ 285750 w 466725"/>
              <a:gd name="connsiteY22" fmla="*/ 466725 h 1323975"/>
              <a:gd name="connsiteX23" fmla="*/ 295275 w 466725"/>
              <a:gd name="connsiteY23" fmla="*/ 481013 h 1323975"/>
              <a:gd name="connsiteX24" fmla="*/ 304800 w 466725"/>
              <a:gd name="connsiteY24" fmla="*/ 509588 h 1323975"/>
              <a:gd name="connsiteX25" fmla="*/ 309563 w 466725"/>
              <a:gd name="connsiteY25" fmla="*/ 571500 h 1323975"/>
              <a:gd name="connsiteX26" fmla="*/ 323850 w 466725"/>
              <a:gd name="connsiteY26" fmla="*/ 623888 h 1323975"/>
              <a:gd name="connsiteX27" fmla="*/ 333375 w 466725"/>
              <a:gd name="connsiteY27" fmla="*/ 652463 h 1323975"/>
              <a:gd name="connsiteX28" fmla="*/ 342900 w 466725"/>
              <a:gd name="connsiteY28" fmla="*/ 681038 h 1323975"/>
              <a:gd name="connsiteX29" fmla="*/ 347663 w 466725"/>
              <a:gd name="connsiteY29" fmla="*/ 695325 h 1323975"/>
              <a:gd name="connsiteX30" fmla="*/ 357188 w 466725"/>
              <a:gd name="connsiteY30" fmla="*/ 709613 h 1323975"/>
              <a:gd name="connsiteX31" fmla="*/ 371475 w 466725"/>
              <a:gd name="connsiteY31" fmla="*/ 752475 h 1323975"/>
              <a:gd name="connsiteX32" fmla="*/ 376238 w 466725"/>
              <a:gd name="connsiteY32" fmla="*/ 766763 h 1323975"/>
              <a:gd name="connsiteX33" fmla="*/ 385763 w 466725"/>
              <a:gd name="connsiteY33" fmla="*/ 814388 h 1323975"/>
              <a:gd name="connsiteX34" fmla="*/ 400050 w 466725"/>
              <a:gd name="connsiteY34" fmla="*/ 842963 h 1323975"/>
              <a:gd name="connsiteX35" fmla="*/ 409575 w 466725"/>
              <a:gd name="connsiteY35" fmla="*/ 871538 h 1323975"/>
              <a:gd name="connsiteX36" fmla="*/ 423863 w 466725"/>
              <a:gd name="connsiteY36" fmla="*/ 900113 h 1323975"/>
              <a:gd name="connsiteX37" fmla="*/ 433388 w 466725"/>
              <a:gd name="connsiteY37" fmla="*/ 914400 h 1323975"/>
              <a:gd name="connsiteX38" fmla="*/ 438150 w 466725"/>
              <a:gd name="connsiteY38" fmla="*/ 942975 h 1323975"/>
              <a:gd name="connsiteX39" fmla="*/ 447675 w 466725"/>
              <a:gd name="connsiteY39" fmla="*/ 971550 h 1323975"/>
              <a:gd name="connsiteX40" fmla="*/ 452438 w 466725"/>
              <a:gd name="connsiteY40" fmla="*/ 1009650 h 1323975"/>
              <a:gd name="connsiteX41" fmla="*/ 442913 w 466725"/>
              <a:gd name="connsiteY41" fmla="*/ 1071563 h 1323975"/>
              <a:gd name="connsiteX42" fmla="*/ 447675 w 466725"/>
              <a:gd name="connsiteY42" fmla="*/ 1100138 h 1323975"/>
              <a:gd name="connsiteX43" fmla="*/ 461963 w 466725"/>
              <a:gd name="connsiteY43" fmla="*/ 1104900 h 1323975"/>
              <a:gd name="connsiteX44" fmla="*/ 466725 w 466725"/>
              <a:gd name="connsiteY44" fmla="*/ 1119188 h 1323975"/>
              <a:gd name="connsiteX45" fmla="*/ 461963 w 466725"/>
              <a:gd name="connsiteY45" fmla="*/ 1223963 h 1323975"/>
              <a:gd name="connsiteX46" fmla="*/ 457200 w 466725"/>
              <a:gd name="connsiteY46" fmla="*/ 1238250 h 1323975"/>
              <a:gd name="connsiteX47" fmla="*/ 457200 w 466725"/>
              <a:gd name="connsiteY47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6725" h="1323975">
                <a:moveTo>
                  <a:pt x="9525" y="0"/>
                </a:moveTo>
                <a:cubicBezTo>
                  <a:pt x="7938" y="12700"/>
                  <a:pt x="7053" y="25508"/>
                  <a:pt x="4763" y="38100"/>
                </a:cubicBezTo>
                <a:cubicBezTo>
                  <a:pt x="3865" y="43039"/>
                  <a:pt x="0" y="47368"/>
                  <a:pt x="0" y="52388"/>
                </a:cubicBezTo>
                <a:cubicBezTo>
                  <a:pt x="0" y="58933"/>
                  <a:pt x="2882" y="65169"/>
                  <a:pt x="4763" y="71438"/>
                </a:cubicBezTo>
                <a:cubicBezTo>
                  <a:pt x="14038" y="102353"/>
                  <a:pt x="9893" y="93421"/>
                  <a:pt x="23813" y="114300"/>
                </a:cubicBezTo>
                <a:cubicBezTo>
                  <a:pt x="25400" y="119063"/>
                  <a:pt x="27486" y="123687"/>
                  <a:pt x="28575" y="128588"/>
                </a:cubicBezTo>
                <a:cubicBezTo>
                  <a:pt x="31500" y="141752"/>
                  <a:pt x="31669" y="158587"/>
                  <a:pt x="38100" y="171450"/>
                </a:cubicBezTo>
                <a:cubicBezTo>
                  <a:pt x="40660" y="176570"/>
                  <a:pt x="43155" y="182162"/>
                  <a:pt x="47625" y="185738"/>
                </a:cubicBezTo>
                <a:cubicBezTo>
                  <a:pt x="51545" y="188874"/>
                  <a:pt x="57150" y="188913"/>
                  <a:pt x="61913" y="190500"/>
                </a:cubicBezTo>
                <a:lnTo>
                  <a:pt x="80963" y="219075"/>
                </a:lnTo>
                <a:lnTo>
                  <a:pt x="90488" y="233363"/>
                </a:lnTo>
                <a:cubicBezTo>
                  <a:pt x="93663" y="246063"/>
                  <a:pt x="95874" y="259044"/>
                  <a:pt x="100013" y="271463"/>
                </a:cubicBezTo>
                <a:cubicBezTo>
                  <a:pt x="101600" y="276225"/>
                  <a:pt x="101639" y="281830"/>
                  <a:pt x="104775" y="285750"/>
                </a:cubicBezTo>
                <a:cubicBezTo>
                  <a:pt x="111489" y="294142"/>
                  <a:pt x="123939" y="296901"/>
                  <a:pt x="133350" y="300038"/>
                </a:cubicBezTo>
                <a:cubicBezTo>
                  <a:pt x="144433" y="316663"/>
                  <a:pt x="151190" y="330847"/>
                  <a:pt x="166688" y="342900"/>
                </a:cubicBezTo>
                <a:cubicBezTo>
                  <a:pt x="175724" y="349928"/>
                  <a:pt x="184403" y="358330"/>
                  <a:pt x="195263" y="361950"/>
                </a:cubicBezTo>
                <a:lnTo>
                  <a:pt x="223838" y="371475"/>
                </a:lnTo>
                <a:cubicBezTo>
                  <a:pt x="228600" y="374650"/>
                  <a:pt x="234549" y="376531"/>
                  <a:pt x="238125" y="381000"/>
                </a:cubicBezTo>
                <a:cubicBezTo>
                  <a:pt x="241261" y="384920"/>
                  <a:pt x="240450" y="390899"/>
                  <a:pt x="242888" y="395288"/>
                </a:cubicBezTo>
                <a:cubicBezTo>
                  <a:pt x="248447" y="405295"/>
                  <a:pt x="255588" y="414338"/>
                  <a:pt x="261938" y="423863"/>
                </a:cubicBezTo>
                <a:lnTo>
                  <a:pt x="271463" y="438150"/>
                </a:lnTo>
                <a:lnTo>
                  <a:pt x="280988" y="452438"/>
                </a:lnTo>
                <a:cubicBezTo>
                  <a:pt x="282575" y="457200"/>
                  <a:pt x="283505" y="462235"/>
                  <a:pt x="285750" y="466725"/>
                </a:cubicBezTo>
                <a:cubicBezTo>
                  <a:pt x="288310" y="471845"/>
                  <a:pt x="292950" y="475782"/>
                  <a:pt x="295275" y="481013"/>
                </a:cubicBezTo>
                <a:cubicBezTo>
                  <a:pt x="299353" y="490188"/>
                  <a:pt x="304800" y="509588"/>
                  <a:pt x="304800" y="509588"/>
                </a:cubicBezTo>
                <a:cubicBezTo>
                  <a:pt x="306388" y="530225"/>
                  <a:pt x="307277" y="550928"/>
                  <a:pt x="309563" y="571500"/>
                </a:cubicBezTo>
                <a:cubicBezTo>
                  <a:pt x="311807" y="591698"/>
                  <a:pt x="317330" y="604329"/>
                  <a:pt x="323850" y="623888"/>
                </a:cubicBezTo>
                <a:lnTo>
                  <a:pt x="333375" y="652463"/>
                </a:lnTo>
                <a:lnTo>
                  <a:pt x="342900" y="681038"/>
                </a:lnTo>
                <a:cubicBezTo>
                  <a:pt x="344487" y="685800"/>
                  <a:pt x="344878" y="691148"/>
                  <a:pt x="347663" y="695325"/>
                </a:cubicBezTo>
                <a:lnTo>
                  <a:pt x="357188" y="709613"/>
                </a:lnTo>
                <a:lnTo>
                  <a:pt x="371475" y="752475"/>
                </a:lnTo>
                <a:cubicBezTo>
                  <a:pt x="373063" y="757238"/>
                  <a:pt x="375253" y="761840"/>
                  <a:pt x="376238" y="766763"/>
                </a:cubicBezTo>
                <a:cubicBezTo>
                  <a:pt x="379413" y="782638"/>
                  <a:pt x="380644" y="799029"/>
                  <a:pt x="385763" y="814388"/>
                </a:cubicBezTo>
                <a:cubicBezTo>
                  <a:pt x="403127" y="866485"/>
                  <a:pt x="375434" y="787577"/>
                  <a:pt x="400050" y="842963"/>
                </a:cubicBezTo>
                <a:cubicBezTo>
                  <a:pt x="404128" y="852138"/>
                  <a:pt x="404006" y="863184"/>
                  <a:pt x="409575" y="871538"/>
                </a:cubicBezTo>
                <a:cubicBezTo>
                  <a:pt x="436871" y="912481"/>
                  <a:pt x="404145" y="860679"/>
                  <a:pt x="423863" y="900113"/>
                </a:cubicBezTo>
                <a:cubicBezTo>
                  <a:pt x="426423" y="905232"/>
                  <a:pt x="430213" y="909638"/>
                  <a:pt x="433388" y="914400"/>
                </a:cubicBezTo>
                <a:cubicBezTo>
                  <a:pt x="434975" y="923925"/>
                  <a:pt x="435808" y="933607"/>
                  <a:pt x="438150" y="942975"/>
                </a:cubicBezTo>
                <a:cubicBezTo>
                  <a:pt x="440585" y="952715"/>
                  <a:pt x="447675" y="971550"/>
                  <a:pt x="447675" y="971550"/>
                </a:cubicBezTo>
                <a:cubicBezTo>
                  <a:pt x="449263" y="984250"/>
                  <a:pt x="452438" y="996851"/>
                  <a:pt x="452438" y="1009650"/>
                </a:cubicBezTo>
                <a:cubicBezTo>
                  <a:pt x="452438" y="1046480"/>
                  <a:pt x="451064" y="1047108"/>
                  <a:pt x="442913" y="1071563"/>
                </a:cubicBezTo>
                <a:cubicBezTo>
                  <a:pt x="444500" y="1081088"/>
                  <a:pt x="442884" y="1091754"/>
                  <a:pt x="447675" y="1100138"/>
                </a:cubicBezTo>
                <a:cubicBezTo>
                  <a:pt x="450166" y="1104497"/>
                  <a:pt x="458413" y="1101350"/>
                  <a:pt x="461963" y="1104900"/>
                </a:cubicBezTo>
                <a:cubicBezTo>
                  <a:pt x="465513" y="1108450"/>
                  <a:pt x="465138" y="1114425"/>
                  <a:pt x="466725" y="1119188"/>
                </a:cubicBezTo>
                <a:cubicBezTo>
                  <a:pt x="465138" y="1154113"/>
                  <a:pt x="464751" y="1189113"/>
                  <a:pt x="461963" y="1223963"/>
                </a:cubicBezTo>
                <a:cubicBezTo>
                  <a:pt x="461563" y="1228967"/>
                  <a:pt x="457439" y="1233236"/>
                  <a:pt x="457200" y="1238250"/>
                </a:cubicBezTo>
                <a:cubicBezTo>
                  <a:pt x="455841" y="1266793"/>
                  <a:pt x="457200" y="1295400"/>
                  <a:pt x="457200" y="13239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0038163" y="4073674"/>
            <a:ext cx="225025" cy="1014413"/>
          </a:xfrm>
          <a:custGeom>
            <a:avLst/>
            <a:gdLst>
              <a:gd name="connsiteX0" fmla="*/ 5950 w 225025"/>
              <a:gd name="connsiteY0" fmla="*/ 0 h 1014413"/>
              <a:gd name="connsiteX1" fmla="*/ 5950 w 225025"/>
              <a:gd name="connsiteY1" fmla="*/ 90488 h 1014413"/>
              <a:gd name="connsiteX2" fmla="*/ 10712 w 225025"/>
              <a:gd name="connsiteY2" fmla="*/ 104775 h 1014413"/>
              <a:gd name="connsiteX3" fmla="*/ 29762 w 225025"/>
              <a:gd name="connsiteY3" fmla="*/ 133350 h 1014413"/>
              <a:gd name="connsiteX4" fmla="*/ 39287 w 225025"/>
              <a:gd name="connsiteY4" fmla="*/ 147638 h 1014413"/>
              <a:gd name="connsiteX5" fmla="*/ 44050 w 225025"/>
              <a:gd name="connsiteY5" fmla="*/ 171450 h 1014413"/>
              <a:gd name="connsiteX6" fmla="*/ 53575 w 225025"/>
              <a:gd name="connsiteY6" fmla="*/ 185738 h 1014413"/>
              <a:gd name="connsiteX7" fmla="*/ 67862 w 225025"/>
              <a:gd name="connsiteY7" fmla="*/ 214313 h 1014413"/>
              <a:gd name="connsiteX8" fmla="*/ 72625 w 225025"/>
              <a:gd name="connsiteY8" fmla="*/ 233363 h 1014413"/>
              <a:gd name="connsiteX9" fmla="*/ 77387 w 225025"/>
              <a:gd name="connsiteY9" fmla="*/ 247650 h 1014413"/>
              <a:gd name="connsiteX10" fmla="*/ 105962 w 225025"/>
              <a:gd name="connsiteY10" fmla="*/ 257175 h 1014413"/>
              <a:gd name="connsiteX11" fmla="*/ 134537 w 225025"/>
              <a:gd name="connsiteY11" fmla="*/ 300038 h 1014413"/>
              <a:gd name="connsiteX12" fmla="*/ 144062 w 225025"/>
              <a:gd name="connsiteY12" fmla="*/ 314325 h 1014413"/>
              <a:gd name="connsiteX13" fmla="*/ 153587 w 225025"/>
              <a:gd name="connsiteY13" fmla="*/ 328613 h 1014413"/>
              <a:gd name="connsiteX14" fmla="*/ 158350 w 225025"/>
              <a:gd name="connsiteY14" fmla="*/ 347663 h 1014413"/>
              <a:gd name="connsiteX15" fmla="*/ 148825 w 225025"/>
              <a:gd name="connsiteY15" fmla="*/ 419100 h 1014413"/>
              <a:gd name="connsiteX16" fmla="*/ 158350 w 225025"/>
              <a:gd name="connsiteY16" fmla="*/ 523875 h 1014413"/>
              <a:gd name="connsiteX17" fmla="*/ 167875 w 225025"/>
              <a:gd name="connsiteY17" fmla="*/ 552450 h 1014413"/>
              <a:gd name="connsiteX18" fmla="*/ 186925 w 225025"/>
              <a:gd name="connsiteY18" fmla="*/ 581025 h 1014413"/>
              <a:gd name="connsiteX19" fmla="*/ 191687 w 225025"/>
              <a:gd name="connsiteY19" fmla="*/ 681038 h 1014413"/>
              <a:gd name="connsiteX20" fmla="*/ 182162 w 225025"/>
              <a:gd name="connsiteY20" fmla="*/ 695325 h 1014413"/>
              <a:gd name="connsiteX21" fmla="*/ 172637 w 225025"/>
              <a:gd name="connsiteY21" fmla="*/ 723900 h 1014413"/>
              <a:gd name="connsiteX22" fmla="*/ 177400 w 225025"/>
              <a:gd name="connsiteY22" fmla="*/ 785813 h 1014413"/>
              <a:gd name="connsiteX23" fmla="*/ 210737 w 225025"/>
              <a:gd name="connsiteY23" fmla="*/ 823913 h 1014413"/>
              <a:gd name="connsiteX24" fmla="*/ 215500 w 225025"/>
              <a:gd name="connsiteY24" fmla="*/ 838200 h 1014413"/>
              <a:gd name="connsiteX25" fmla="*/ 225025 w 225025"/>
              <a:gd name="connsiteY25" fmla="*/ 871538 h 1014413"/>
              <a:gd name="connsiteX26" fmla="*/ 220262 w 225025"/>
              <a:gd name="connsiteY26" fmla="*/ 947738 h 1014413"/>
              <a:gd name="connsiteX27" fmla="*/ 210737 w 225025"/>
              <a:gd name="connsiteY27" fmla="*/ 976313 h 1014413"/>
              <a:gd name="connsiteX28" fmla="*/ 205975 w 225025"/>
              <a:gd name="connsiteY28" fmla="*/ 990600 h 1014413"/>
              <a:gd name="connsiteX29" fmla="*/ 191687 w 225025"/>
              <a:gd name="connsiteY29" fmla="*/ 1014413 h 1014413"/>
              <a:gd name="connsiteX0" fmla="*/ 5950 w 225025"/>
              <a:gd name="connsiteY0" fmla="*/ 0 h 1014413"/>
              <a:gd name="connsiteX1" fmla="*/ 5950 w 225025"/>
              <a:gd name="connsiteY1" fmla="*/ 90488 h 1014413"/>
              <a:gd name="connsiteX2" fmla="*/ 10712 w 225025"/>
              <a:gd name="connsiteY2" fmla="*/ 104775 h 1014413"/>
              <a:gd name="connsiteX3" fmla="*/ 29762 w 225025"/>
              <a:gd name="connsiteY3" fmla="*/ 133350 h 1014413"/>
              <a:gd name="connsiteX4" fmla="*/ 39287 w 225025"/>
              <a:gd name="connsiteY4" fmla="*/ 147638 h 1014413"/>
              <a:gd name="connsiteX5" fmla="*/ 44050 w 225025"/>
              <a:gd name="connsiteY5" fmla="*/ 171450 h 1014413"/>
              <a:gd name="connsiteX6" fmla="*/ 53575 w 225025"/>
              <a:gd name="connsiteY6" fmla="*/ 185738 h 1014413"/>
              <a:gd name="connsiteX7" fmla="*/ 67862 w 225025"/>
              <a:gd name="connsiteY7" fmla="*/ 214313 h 1014413"/>
              <a:gd name="connsiteX8" fmla="*/ 72625 w 225025"/>
              <a:gd name="connsiteY8" fmla="*/ 233363 h 1014413"/>
              <a:gd name="connsiteX9" fmla="*/ 77387 w 225025"/>
              <a:gd name="connsiteY9" fmla="*/ 247650 h 1014413"/>
              <a:gd name="connsiteX10" fmla="*/ 105962 w 225025"/>
              <a:gd name="connsiteY10" fmla="*/ 257175 h 1014413"/>
              <a:gd name="connsiteX11" fmla="*/ 134537 w 225025"/>
              <a:gd name="connsiteY11" fmla="*/ 300038 h 1014413"/>
              <a:gd name="connsiteX12" fmla="*/ 144062 w 225025"/>
              <a:gd name="connsiteY12" fmla="*/ 314325 h 1014413"/>
              <a:gd name="connsiteX13" fmla="*/ 153587 w 225025"/>
              <a:gd name="connsiteY13" fmla="*/ 328613 h 1014413"/>
              <a:gd name="connsiteX14" fmla="*/ 158350 w 225025"/>
              <a:gd name="connsiteY14" fmla="*/ 347663 h 1014413"/>
              <a:gd name="connsiteX15" fmla="*/ 148825 w 225025"/>
              <a:gd name="connsiteY15" fmla="*/ 419100 h 1014413"/>
              <a:gd name="connsiteX16" fmla="*/ 158350 w 225025"/>
              <a:gd name="connsiteY16" fmla="*/ 523875 h 1014413"/>
              <a:gd name="connsiteX17" fmla="*/ 167875 w 225025"/>
              <a:gd name="connsiteY17" fmla="*/ 552450 h 1014413"/>
              <a:gd name="connsiteX18" fmla="*/ 186925 w 225025"/>
              <a:gd name="connsiteY18" fmla="*/ 581025 h 1014413"/>
              <a:gd name="connsiteX19" fmla="*/ 175812 w 225025"/>
              <a:gd name="connsiteY19" fmla="*/ 652463 h 1014413"/>
              <a:gd name="connsiteX20" fmla="*/ 182162 w 225025"/>
              <a:gd name="connsiteY20" fmla="*/ 695325 h 1014413"/>
              <a:gd name="connsiteX21" fmla="*/ 172637 w 225025"/>
              <a:gd name="connsiteY21" fmla="*/ 723900 h 1014413"/>
              <a:gd name="connsiteX22" fmla="*/ 177400 w 225025"/>
              <a:gd name="connsiteY22" fmla="*/ 785813 h 1014413"/>
              <a:gd name="connsiteX23" fmla="*/ 210737 w 225025"/>
              <a:gd name="connsiteY23" fmla="*/ 823913 h 1014413"/>
              <a:gd name="connsiteX24" fmla="*/ 215500 w 225025"/>
              <a:gd name="connsiteY24" fmla="*/ 838200 h 1014413"/>
              <a:gd name="connsiteX25" fmla="*/ 225025 w 225025"/>
              <a:gd name="connsiteY25" fmla="*/ 871538 h 1014413"/>
              <a:gd name="connsiteX26" fmla="*/ 220262 w 225025"/>
              <a:gd name="connsiteY26" fmla="*/ 947738 h 1014413"/>
              <a:gd name="connsiteX27" fmla="*/ 210737 w 225025"/>
              <a:gd name="connsiteY27" fmla="*/ 976313 h 1014413"/>
              <a:gd name="connsiteX28" fmla="*/ 205975 w 225025"/>
              <a:gd name="connsiteY28" fmla="*/ 990600 h 1014413"/>
              <a:gd name="connsiteX29" fmla="*/ 191687 w 225025"/>
              <a:gd name="connsiteY29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5025" h="1014413">
                <a:moveTo>
                  <a:pt x="5950" y="0"/>
                </a:moveTo>
                <a:cubicBezTo>
                  <a:pt x="-2393" y="41711"/>
                  <a:pt x="-1565" y="26613"/>
                  <a:pt x="5950" y="90488"/>
                </a:cubicBezTo>
                <a:cubicBezTo>
                  <a:pt x="6537" y="95474"/>
                  <a:pt x="8274" y="100387"/>
                  <a:pt x="10712" y="104775"/>
                </a:cubicBezTo>
                <a:cubicBezTo>
                  <a:pt x="16271" y="114782"/>
                  <a:pt x="23412" y="123825"/>
                  <a:pt x="29762" y="133350"/>
                </a:cubicBezTo>
                <a:lnTo>
                  <a:pt x="39287" y="147638"/>
                </a:lnTo>
                <a:cubicBezTo>
                  <a:pt x="40875" y="155575"/>
                  <a:pt x="41208" y="163871"/>
                  <a:pt x="44050" y="171450"/>
                </a:cubicBezTo>
                <a:cubicBezTo>
                  <a:pt x="46060" y="176809"/>
                  <a:pt x="51015" y="180618"/>
                  <a:pt x="53575" y="185738"/>
                </a:cubicBezTo>
                <a:cubicBezTo>
                  <a:pt x="73292" y="225174"/>
                  <a:pt x="40564" y="173364"/>
                  <a:pt x="67862" y="214313"/>
                </a:cubicBezTo>
                <a:cubicBezTo>
                  <a:pt x="69450" y="220663"/>
                  <a:pt x="70827" y="227069"/>
                  <a:pt x="72625" y="233363"/>
                </a:cubicBezTo>
                <a:cubicBezTo>
                  <a:pt x="74004" y="238190"/>
                  <a:pt x="73302" y="244732"/>
                  <a:pt x="77387" y="247650"/>
                </a:cubicBezTo>
                <a:cubicBezTo>
                  <a:pt x="85557" y="253486"/>
                  <a:pt x="105962" y="257175"/>
                  <a:pt x="105962" y="257175"/>
                </a:cubicBezTo>
                <a:lnTo>
                  <a:pt x="134537" y="300038"/>
                </a:lnTo>
                <a:lnTo>
                  <a:pt x="144062" y="314325"/>
                </a:lnTo>
                <a:lnTo>
                  <a:pt x="153587" y="328613"/>
                </a:lnTo>
                <a:cubicBezTo>
                  <a:pt x="155175" y="334963"/>
                  <a:pt x="158350" y="341118"/>
                  <a:pt x="158350" y="347663"/>
                </a:cubicBezTo>
                <a:cubicBezTo>
                  <a:pt x="158350" y="394275"/>
                  <a:pt x="158271" y="390759"/>
                  <a:pt x="148825" y="419100"/>
                </a:cubicBezTo>
                <a:cubicBezTo>
                  <a:pt x="150702" y="451017"/>
                  <a:pt x="149291" y="490658"/>
                  <a:pt x="158350" y="523875"/>
                </a:cubicBezTo>
                <a:cubicBezTo>
                  <a:pt x="160992" y="533561"/>
                  <a:pt x="162306" y="544096"/>
                  <a:pt x="167875" y="552450"/>
                </a:cubicBezTo>
                <a:cubicBezTo>
                  <a:pt x="174225" y="561975"/>
                  <a:pt x="185602" y="564356"/>
                  <a:pt x="186925" y="581025"/>
                </a:cubicBezTo>
                <a:cubicBezTo>
                  <a:pt x="188248" y="597694"/>
                  <a:pt x="186673" y="587298"/>
                  <a:pt x="175812" y="652463"/>
                </a:cubicBezTo>
                <a:cubicBezTo>
                  <a:pt x="174871" y="658109"/>
                  <a:pt x="185337" y="690563"/>
                  <a:pt x="182162" y="695325"/>
                </a:cubicBezTo>
                <a:cubicBezTo>
                  <a:pt x="178987" y="704850"/>
                  <a:pt x="171867" y="713889"/>
                  <a:pt x="172637" y="723900"/>
                </a:cubicBezTo>
                <a:cubicBezTo>
                  <a:pt x="174225" y="744538"/>
                  <a:pt x="172132" y="765796"/>
                  <a:pt x="177400" y="785813"/>
                </a:cubicBezTo>
                <a:cubicBezTo>
                  <a:pt x="183311" y="808274"/>
                  <a:pt x="195082" y="813476"/>
                  <a:pt x="210737" y="823913"/>
                </a:cubicBezTo>
                <a:cubicBezTo>
                  <a:pt x="212325" y="828675"/>
                  <a:pt x="214121" y="833373"/>
                  <a:pt x="215500" y="838200"/>
                </a:cubicBezTo>
                <a:cubicBezTo>
                  <a:pt x="227463" y="880069"/>
                  <a:pt x="213603" y="837274"/>
                  <a:pt x="225025" y="871538"/>
                </a:cubicBezTo>
                <a:cubicBezTo>
                  <a:pt x="223437" y="896938"/>
                  <a:pt x="223701" y="922522"/>
                  <a:pt x="220262" y="947738"/>
                </a:cubicBezTo>
                <a:cubicBezTo>
                  <a:pt x="218905" y="957686"/>
                  <a:pt x="213912" y="966788"/>
                  <a:pt x="210737" y="976313"/>
                </a:cubicBezTo>
                <a:cubicBezTo>
                  <a:pt x="209150" y="981075"/>
                  <a:pt x="208759" y="986423"/>
                  <a:pt x="205975" y="990600"/>
                </a:cubicBezTo>
                <a:cubicBezTo>
                  <a:pt x="194481" y="1007842"/>
                  <a:pt x="199010" y="999768"/>
                  <a:pt x="191687" y="101441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217150" y="4718199"/>
            <a:ext cx="650875" cy="368811"/>
          </a:xfrm>
          <a:custGeom>
            <a:avLst/>
            <a:gdLst>
              <a:gd name="connsiteX0" fmla="*/ 0 w 650875"/>
              <a:gd name="connsiteY0" fmla="*/ 0 h 368811"/>
              <a:gd name="connsiteX1" fmla="*/ 12700 w 650875"/>
              <a:gd name="connsiteY1" fmla="*/ 34925 h 368811"/>
              <a:gd name="connsiteX2" fmla="*/ 15875 w 650875"/>
              <a:gd name="connsiteY2" fmla="*/ 44450 h 368811"/>
              <a:gd name="connsiteX3" fmla="*/ 19050 w 650875"/>
              <a:gd name="connsiteY3" fmla="*/ 53975 h 368811"/>
              <a:gd name="connsiteX4" fmla="*/ 28575 w 650875"/>
              <a:gd name="connsiteY4" fmla="*/ 60325 h 368811"/>
              <a:gd name="connsiteX5" fmla="*/ 34925 w 650875"/>
              <a:gd name="connsiteY5" fmla="*/ 69850 h 368811"/>
              <a:gd name="connsiteX6" fmla="*/ 44450 w 650875"/>
              <a:gd name="connsiteY6" fmla="*/ 73025 h 368811"/>
              <a:gd name="connsiteX7" fmla="*/ 53975 w 650875"/>
              <a:gd name="connsiteY7" fmla="*/ 79375 h 368811"/>
              <a:gd name="connsiteX8" fmla="*/ 57150 w 650875"/>
              <a:gd name="connsiteY8" fmla="*/ 88900 h 368811"/>
              <a:gd name="connsiteX9" fmla="*/ 66675 w 650875"/>
              <a:gd name="connsiteY9" fmla="*/ 95250 h 368811"/>
              <a:gd name="connsiteX10" fmla="*/ 69850 w 650875"/>
              <a:gd name="connsiteY10" fmla="*/ 127000 h 368811"/>
              <a:gd name="connsiteX11" fmla="*/ 73025 w 650875"/>
              <a:gd name="connsiteY11" fmla="*/ 136525 h 368811"/>
              <a:gd name="connsiteX12" fmla="*/ 82550 w 650875"/>
              <a:gd name="connsiteY12" fmla="*/ 146050 h 368811"/>
              <a:gd name="connsiteX13" fmla="*/ 95250 w 650875"/>
              <a:gd name="connsiteY13" fmla="*/ 161925 h 368811"/>
              <a:gd name="connsiteX14" fmla="*/ 107950 w 650875"/>
              <a:gd name="connsiteY14" fmla="*/ 174625 h 368811"/>
              <a:gd name="connsiteX15" fmla="*/ 114300 w 650875"/>
              <a:gd name="connsiteY15" fmla="*/ 184150 h 368811"/>
              <a:gd name="connsiteX16" fmla="*/ 123825 w 650875"/>
              <a:gd name="connsiteY16" fmla="*/ 187325 h 368811"/>
              <a:gd name="connsiteX17" fmla="*/ 133350 w 650875"/>
              <a:gd name="connsiteY17" fmla="*/ 193675 h 368811"/>
              <a:gd name="connsiteX18" fmla="*/ 168275 w 650875"/>
              <a:gd name="connsiteY18" fmla="*/ 200025 h 368811"/>
              <a:gd name="connsiteX19" fmla="*/ 250825 w 650875"/>
              <a:gd name="connsiteY19" fmla="*/ 203200 h 368811"/>
              <a:gd name="connsiteX20" fmla="*/ 260350 w 650875"/>
              <a:gd name="connsiteY20" fmla="*/ 206375 h 368811"/>
              <a:gd name="connsiteX21" fmla="*/ 279400 w 650875"/>
              <a:gd name="connsiteY21" fmla="*/ 219075 h 368811"/>
              <a:gd name="connsiteX22" fmla="*/ 288925 w 650875"/>
              <a:gd name="connsiteY22" fmla="*/ 222250 h 368811"/>
              <a:gd name="connsiteX23" fmla="*/ 298450 w 650875"/>
              <a:gd name="connsiteY23" fmla="*/ 228600 h 368811"/>
              <a:gd name="connsiteX24" fmla="*/ 349250 w 650875"/>
              <a:gd name="connsiteY24" fmla="*/ 231775 h 368811"/>
              <a:gd name="connsiteX25" fmla="*/ 460375 w 650875"/>
              <a:gd name="connsiteY25" fmla="*/ 234950 h 368811"/>
              <a:gd name="connsiteX26" fmla="*/ 488950 w 650875"/>
              <a:gd name="connsiteY26" fmla="*/ 244475 h 368811"/>
              <a:gd name="connsiteX27" fmla="*/ 498475 w 650875"/>
              <a:gd name="connsiteY27" fmla="*/ 247650 h 368811"/>
              <a:gd name="connsiteX28" fmla="*/ 508000 w 650875"/>
              <a:gd name="connsiteY28" fmla="*/ 254000 h 368811"/>
              <a:gd name="connsiteX29" fmla="*/ 523875 w 650875"/>
              <a:gd name="connsiteY29" fmla="*/ 269875 h 368811"/>
              <a:gd name="connsiteX30" fmla="*/ 530225 w 650875"/>
              <a:gd name="connsiteY30" fmla="*/ 279400 h 368811"/>
              <a:gd name="connsiteX31" fmla="*/ 549275 w 650875"/>
              <a:gd name="connsiteY31" fmla="*/ 292100 h 368811"/>
              <a:gd name="connsiteX32" fmla="*/ 568325 w 650875"/>
              <a:gd name="connsiteY32" fmla="*/ 304800 h 368811"/>
              <a:gd name="connsiteX33" fmla="*/ 587375 w 650875"/>
              <a:gd name="connsiteY33" fmla="*/ 320675 h 368811"/>
              <a:gd name="connsiteX34" fmla="*/ 606425 w 650875"/>
              <a:gd name="connsiteY34" fmla="*/ 333375 h 368811"/>
              <a:gd name="connsiteX35" fmla="*/ 622300 w 650875"/>
              <a:gd name="connsiteY35" fmla="*/ 349250 h 368811"/>
              <a:gd name="connsiteX36" fmla="*/ 628650 w 650875"/>
              <a:gd name="connsiteY36" fmla="*/ 358775 h 368811"/>
              <a:gd name="connsiteX37" fmla="*/ 650875 w 650875"/>
              <a:gd name="connsiteY37" fmla="*/ 368300 h 36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0875" h="368811">
                <a:moveTo>
                  <a:pt x="0" y="0"/>
                </a:moveTo>
                <a:cubicBezTo>
                  <a:pt x="8836" y="22090"/>
                  <a:pt x="4548" y="10468"/>
                  <a:pt x="12700" y="34925"/>
                </a:cubicBezTo>
                <a:lnTo>
                  <a:pt x="15875" y="44450"/>
                </a:lnTo>
                <a:cubicBezTo>
                  <a:pt x="16933" y="47625"/>
                  <a:pt x="16265" y="52119"/>
                  <a:pt x="19050" y="53975"/>
                </a:cubicBezTo>
                <a:lnTo>
                  <a:pt x="28575" y="60325"/>
                </a:lnTo>
                <a:cubicBezTo>
                  <a:pt x="30692" y="63500"/>
                  <a:pt x="31945" y="67466"/>
                  <a:pt x="34925" y="69850"/>
                </a:cubicBezTo>
                <a:cubicBezTo>
                  <a:pt x="37538" y="71941"/>
                  <a:pt x="41457" y="71528"/>
                  <a:pt x="44450" y="73025"/>
                </a:cubicBezTo>
                <a:cubicBezTo>
                  <a:pt x="47863" y="74732"/>
                  <a:pt x="50800" y="77258"/>
                  <a:pt x="53975" y="79375"/>
                </a:cubicBezTo>
                <a:cubicBezTo>
                  <a:pt x="55033" y="82550"/>
                  <a:pt x="55059" y="86287"/>
                  <a:pt x="57150" y="88900"/>
                </a:cubicBezTo>
                <a:cubicBezTo>
                  <a:pt x="59534" y="91880"/>
                  <a:pt x="65468" y="91630"/>
                  <a:pt x="66675" y="95250"/>
                </a:cubicBezTo>
                <a:cubicBezTo>
                  <a:pt x="70038" y="105340"/>
                  <a:pt x="68233" y="116488"/>
                  <a:pt x="69850" y="127000"/>
                </a:cubicBezTo>
                <a:cubicBezTo>
                  <a:pt x="70359" y="130308"/>
                  <a:pt x="71169" y="133740"/>
                  <a:pt x="73025" y="136525"/>
                </a:cubicBezTo>
                <a:cubicBezTo>
                  <a:pt x="75516" y="140261"/>
                  <a:pt x="79375" y="142875"/>
                  <a:pt x="82550" y="146050"/>
                </a:cubicBezTo>
                <a:cubicBezTo>
                  <a:pt x="90530" y="169991"/>
                  <a:pt x="78837" y="141409"/>
                  <a:pt x="95250" y="161925"/>
                </a:cubicBezTo>
                <a:cubicBezTo>
                  <a:pt x="107565" y="177319"/>
                  <a:pt x="87168" y="167698"/>
                  <a:pt x="107950" y="174625"/>
                </a:cubicBezTo>
                <a:cubicBezTo>
                  <a:pt x="110067" y="177800"/>
                  <a:pt x="111320" y="181766"/>
                  <a:pt x="114300" y="184150"/>
                </a:cubicBezTo>
                <a:cubicBezTo>
                  <a:pt x="116913" y="186241"/>
                  <a:pt x="120832" y="185828"/>
                  <a:pt x="123825" y="187325"/>
                </a:cubicBezTo>
                <a:cubicBezTo>
                  <a:pt x="127238" y="189032"/>
                  <a:pt x="129937" y="191968"/>
                  <a:pt x="133350" y="193675"/>
                </a:cubicBezTo>
                <a:cubicBezTo>
                  <a:pt x="142624" y="198312"/>
                  <a:pt x="160833" y="199587"/>
                  <a:pt x="168275" y="200025"/>
                </a:cubicBezTo>
                <a:cubicBezTo>
                  <a:pt x="195764" y="201642"/>
                  <a:pt x="223308" y="202142"/>
                  <a:pt x="250825" y="203200"/>
                </a:cubicBezTo>
                <a:cubicBezTo>
                  <a:pt x="254000" y="204258"/>
                  <a:pt x="257424" y="204750"/>
                  <a:pt x="260350" y="206375"/>
                </a:cubicBezTo>
                <a:cubicBezTo>
                  <a:pt x="267021" y="210081"/>
                  <a:pt x="272160" y="216662"/>
                  <a:pt x="279400" y="219075"/>
                </a:cubicBezTo>
                <a:cubicBezTo>
                  <a:pt x="282575" y="220133"/>
                  <a:pt x="285932" y="220753"/>
                  <a:pt x="288925" y="222250"/>
                </a:cubicBezTo>
                <a:cubicBezTo>
                  <a:pt x="292338" y="223957"/>
                  <a:pt x="294681" y="228005"/>
                  <a:pt x="298450" y="228600"/>
                </a:cubicBezTo>
                <a:cubicBezTo>
                  <a:pt x="315209" y="231246"/>
                  <a:pt x="332297" y="231110"/>
                  <a:pt x="349250" y="231775"/>
                </a:cubicBezTo>
                <a:cubicBezTo>
                  <a:pt x="386278" y="233227"/>
                  <a:pt x="423333" y="233892"/>
                  <a:pt x="460375" y="234950"/>
                </a:cubicBezTo>
                <a:lnTo>
                  <a:pt x="488950" y="244475"/>
                </a:lnTo>
                <a:cubicBezTo>
                  <a:pt x="492125" y="245533"/>
                  <a:pt x="495690" y="245794"/>
                  <a:pt x="498475" y="247650"/>
                </a:cubicBezTo>
                <a:lnTo>
                  <a:pt x="508000" y="254000"/>
                </a:lnTo>
                <a:cubicBezTo>
                  <a:pt x="524933" y="279400"/>
                  <a:pt x="502708" y="248708"/>
                  <a:pt x="523875" y="269875"/>
                </a:cubicBezTo>
                <a:cubicBezTo>
                  <a:pt x="526573" y="272573"/>
                  <a:pt x="527353" y="276887"/>
                  <a:pt x="530225" y="279400"/>
                </a:cubicBezTo>
                <a:cubicBezTo>
                  <a:pt x="535968" y="284426"/>
                  <a:pt x="542925" y="287867"/>
                  <a:pt x="549275" y="292100"/>
                </a:cubicBezTo>
                <a:lnTo>
                  <a:pt x="568325" y="304800"/>
                </a:lnTo>
                <a:cubicBezTo>
                  <a:pt x="602362" y="327491"/>
                  <a:pt x="550705" y="292154"/>
                  <a:pt x="587375" y="320675"/>
                </a:cubicBezTo>
                <a:cubicBezTo>
                  <a:pt x="593399" y="325360"/>
                  <a:pt x="606425" y="333375"/>
                  <a:pt x="606425" y="333375"/>
                </a:cubicBezTo>
                <a:cubicBezTo>
                  <a:pt x="623358" y="358775"/>
                  <a:pt x="601133" y="328083"/>
                  <a:pt x="622300" y="349250"/>
                </a:cubicBezTo>
                <a:cubicBezTo>
                  <a:pt x="624998" y="351948"/>
                  <a:pt x="625414" y="356753"/>
                  <a:pt x="628650" y="358775"/>
                </a:cubicBezTo>
                <a:cubicBezTo>
                  <a:pt x="665041" y="381519"/>
                  <a:pt x="639407" y="356832"/>
                  <a:pt x="650875" y="3683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8086725" y="3095774"/>
            <a:ext cx="1946275" cy="1371600"/>
          </a:xfrm>
          <a:custGeom>
            <a:avLst/>
            <a:gdLst>
              <a:gd name="connsiteX0" fmla="*/ 1946275 w 1946275"/>
              <a:gd name="connsiteY0" fmla="*/ 1047750 h 1371600"/>
              <a:gd name="connsiteX1" fmla="*/ 1930400 w 1946275"/>
              <a:gd name="connsiteY1" fmla="*/ 1044575 h 1371600"/>
              <a:gd name="connsiteX2" fmla="*/ 1898650 w 1946275"/>
              <a:gd name="connsiteY2" fmla="*/ 1047750 h 1371600"/>
              <a:gd name="connsiteX3" fmla="*/ 1879600 w 1946275"/>
              <a:gd name="connsiteY3" fmla="*/ 1054100 h 1371600"/>
              <a:gd name="connsiteX4" fmla="*/ 1870075 w 1946275"/>
              <a:gd name="connsiteY4" fmla="*/ 1057275 h 1371600"/>
              <a:gd name="connsiteX5" fmla="*/ 1844675 w 1946275"/>
              <a:gd name="connsiteY5" fmla="*/ 1063625 h 1371600"/>
              <a:gd name="connsiteX6" fmla="*/ 1812925 w 1946275"/>
              <a:gd name="connsiteY6" fmla="*/ 1073150 h 1371600"/>
              <a:gd name="connsiteX7" fmla="*/ 1793875 w 1946275"/>
              <a:gd name="connsiteY7" fmla="*/ 1082675 h 1371600"/>
              <a:gd name="connsiteX8" fmla="*/ 1749425 w 1946275"/>
              <a:gd name="connsiteY8" fmla="*/ 1079500 h 1371600"/>
              <a:gd name="connsiteX9" fmla="*/ 1730375 w 1946275"/>
              <a:gd name="connsiteY9" fmla="*/ 1066800 h 1371600"/>
              <a:gd name="connsiteX10" fmla="*/ 1701800 w 1946275"/>
              <a:gd name="connsiteY10" fmla="*/ 1079500 h 1371600"/>
              <a:gd name="connsiteX11" fmla="*/ 1692275 w 1946275"/>
              <a:gd name="connsiteY11" fmla="*/ 1082675 h 1371600"/>
              <a:gd name="connsiteX12" fmla="*/ 1682750 w 1946275"/>
              <a:gd name="connsiteY12" fmla="*/ 1089025 h 1371600"/>
              <a:gd name="connsiteX13" fmla="*/ 1660525 w 1946275"/>
              <a:gd name="connsiteY13" fmla="*/ 1095375 h 1371600"/>
              <a:gd name="connsiteX14" fmla="*/ 1631950 w 1946275"/>
              <a:gd name="connsiteY14" fmla="*/ 1101725 h 1371600"/>
              <a:gd name="connsiteX15" fmla="*/ 1609725 w 1946275"/>
              <a:gd name="connsiteY15" fmla="*/ 1108075 h 1371600"/>
              <a:gd name="connsiteX16" fmla="*/ 1571625 w 1946275"/>
              <a:gd name="connsiteY16" fmla="*/ 1117600 h 1371600"/>
              <a:gd name="connsiteX17" fmla="*/ 1558925 w 1946275"/>
              <a:gd name="connsiteY17" fmla="*/ 1120775 h 1371600"/>
              <a:gd name="connsiteX18" fmla="*/ 1546225 w 1946275"/>
              <a:gd name="connsiteY18" fmla="*/ 1123950 h 1371600"/>
              <a:gd name="connsiteX19" fmla="*/ 1527175 w 1946275"/>
              <a:gd name="connsiteY19" fmla="*/ 1130300 h 1371600"/>
              <a:gd name="connsiteX20" fmla="*/ 1508125 w 1946275"/>
              <a:gd name="connsiteY20" fmla="*/ 1143000 h 1371600"/>
              <a:gd name="connsiteX21" fmla="*/ 1489075 w 1946275"/>
              <a:gd name="connsiteY21" fmla="*/ 1149350 h 1371600"/>
              <a:gd name="connsiteX22" fmla="*/ 1470025 w 1946275"/>
              <a:gd name="connsiteY22" fmla="*/ 1143000 h 1371600"/>
              <a:gd name="connsiteX23" fmla="*/ 1460500 w 1946275"/>
              <a:gd name="connsiteY23" fmla="*/ 1139825 h 1371600"/>
              <a:gd name="connsiteX24" fmla="*/ 1295400 w 1946275"/>
              <a:gd name="connsiteY24" fmla="*/ 1146175 h 1371600"/>
              <a:gd name="connsiteX25" fmla="*/ 1263650 w 1946275"/>
              <a:gd name="connsiteY25" fmla="*/ 1155700 h 1371600"/>
              <a:gd name="connsiteX26" fmla="*/ 1244600 w 1946275"/>
              <a:gd name="connsiteY26" fmla="*/ 1165225 h 1371600"/>
              <a:gd name="connsiteX27" fmla="*/ 1235075 w 1946275"/>
              <a:gd name="connsiteY27" fmla="*/ 1168400 h 1371600"/>
              <a:gd name="connsiteX28" fmla="*/ 1225550 w 1946275"/>
              <a:gd name="connsiteY28" fmla="*/ 1174750 h 1371600"/>
              <a:gd name="connsiteX29" fmla="*/ 1196975 w 1946275"/>
              <a:gd name="connsiteY29" fmla="*/ 1184275 h 1371600"/>
              <a:gd name="connsiteX30" fmla="*/ 1168400 w 1946275"/>
              <a:gd name="connsiteY30" fmla="*/ 1193800 h 1371600"/>
              <a:gd name="connsiteX31" fmla="*/ 1158875 w 1946275"/>
              <a:gd name="connsiteY31" fmla="*/ 1196975 h 1371600"/>
              <a:gd name="connsiteX32" fmla="*/ 1123950 w 1946275"/>
              <a:gd name="connsiteY32" fmla="*/ 1193800 h 1371600"/>
              <a:gd name="connsiteX33" fmla="*/ 1114425 w 1946275"/>
              <a:gd name="connsiteY33" fmla="*/ 1187450 h 1371600"/>
              <a:gd name="connsiteX34" fmla="*/ 1101725 w 1946275"/>
              <a:gd name="connsiteY34" fmla="*/ 1184275 h 1371600"/>
              <a:gd name="connsiteX35" fmla="*/ 1050925 w 1946275"/>
              <a:gd name="connsiteY35" fmla="*/ 1190625 h 1371600"/>
              <a:gd name="connsiteX36" fmla="*/ 1028700 w 1946275"/>
              <a:gd name="connsiteY36" fmla="*/ 1196975 h 1371600"/>
              <a:gd name="connsiteX37" fmla="*/ 1019175 w 1946275"/>
              <a:gd name="connsiteY37" fmla="*/ 1203325 h 1371600"/>
              <a:gd name="connsiteX38" fmla="*/ 1003300 w 1946275"/>
              <a:gd name="connsiteY38" fmla="*/ 1216025 h 1371600"/>
              <a:gd name="connsiteX39" fmla="*/ 974725 w 1946275"/>
              <a:gd name="connsiteY39" fmla="*/ 1231900 h 1371600"/>
              <a:gd name="connsiteX40" fmla="*/ 965200 w 1946275"/>
              <a:gd name="connsiteY40" fmla="*/ 1241425 h 1371600"/>
              <a:gd name="connsiteX41" fmla="*/ 955675 w 1946275"/>
              <a:gd name="connsiteY41" fmla="*/ 1260475 h 1371600"/>
              <a:gd name="connsiteX42" fmla="*/ 927100 w 1946275"/>
              <a:gd name="connsiteY42" fmla="*/ 1282700 h 1371600"/>
              <a:gd name="connsiteX43" fmla="*/ 908050 w 1946275"/>
              <a:gd name="connsiteY43" fmla="*/ 1289050 h 1371600"/>
              <a:gd name="connsiteX44" fmla="*/ 898525 w 1946275"/>
              <a:gd name="connsiteY44" fmla="*/ 1292225 h 1371600"/>
              <a:gd name="connsiteX45" fmla="*/ 873125 w 1946275"/>
              <a:gd name="connsiteY45" fmla="*/ 1295400 h 1371600"/>
              <a:gd name="connsiteX46" fmla="*/ 835025 w 1946275"/>
              <a:gd name="connsiteY46" fmla="*/ 1308100 h 1371600"/>
              <a:gd name="connsiteX47" fmla="*/ 825500 w 1946275"/>
              <a:gd name="connsiteY47" fmla="*/ 1311275 h 1371600"/>
              <a:gd name="connsiteX48" fmla="*/ 815975 w 1946275"/>
              <a:gd name="connsiteY48" fmla="*/ 1317625 h 1371600"/>
              <a:gd name="connsiteX49" fmla="*/ 796925 w 1946275"/>
              <a:gd name="connsiteY49" fmla="*/ 1320800 h 1371600"/>
              <a:gd name="connsiteX50" fmla="*/ 774700 w 1946275"/>
              <a:gd name="connsiteY50" fmla="*/ 1327150 h 1371600"/>
              <a:gd name="connsiteX51" fmla="*/ 755650 w 1946275"/>
              <a:gd name="connsiteY51" fmla="*/ 1339850 h 1371600"/>
              <a:gd name="connsiteX52" fmla="*/ 742950 w 1946275"/>
              <a:gd name="connsiteY52" fmla="*/ 1358900 h 1371600"/>
              <a:gd name="connsiteX53" fmla="*/ 714375 w 1946275"/>
              <a:gd name="connsiteY53" fmla="*/ 1371600 h 1371600"/>
              <a:gd name="connsiteX54" fmla="*/ 574675 w 1946275"/>
              <a:gd name="connsiteY54" fmla="*/ 1365250 h 1371600"/>
              <a:gd name="connsiteX55" fmla="*/ 546100 w 1946275"/>
              <a:gd name="connsiteY55" fmla="*/ 1349375 h 1371600"/>
              <a:gd name="connsiteX56" fmla="*/ 536575 w 1946275"/>
              <a:gd name="connsiteY56" fmla="*/ 1343025 h 1371600"/>
              <a:gd name="connsiteX57" fmla="*/ 498475 w 1946275"/>
              <a:gd name="connsiteY57" fmla="*/ 1336675 h 1371600"/>
              <a:gd name="connsiteX58" fmla="*/ 485775 w 1946275"/>
              <a:gd name="connsiteY58" fmla="*/ 1333500 h 1371600"/>
              <a:gd name="connsiteX59" fmla="*/ 368300 w 1946275"/>
              <a:gd name="connsiteY59" fmla="*/ 1327150 h 1371600"/>
              <a:gd name="connsiteX60" fmla="*/ 330200 w 1946275"/>
              <a:gd name="connsiteY60" fmla="*/ 1330325 h 1371600"/>
              <a:gd name="connsiteX61" fmla="*/ 311150 w 1946275"/>
              <a:gd name="connsiteY61" fmla="*/ 1336675 h 1371600"/>
              <a:gd name="connsiteX62" fmla="*/ 288925 w 1946275"/>
              <a:gd name="connsiteY62" fmla="*/ 1343025 h 1371600"/>
              <a:gd name="connsiteX63" fmla="*/ 263525 w 1946275"/>
              <a:gd name="connsiteY63" fmla="*/ 1339850 h 1371600"/>
              <a:gd name="connsiteX64" fmla="*/ 260350 w 1946275"/>
              <a:gd name="connsiteY64" fmla="*/ 1330325 h 1371600"/>
              <a:gd name="connsiteX65" fmla="*/ 250825 w 1946275"/>
              <a:gd name="connsiteY65" fmla="*/ 1311275 h 1371600"/>
              <a:gd name="connsiteX66" fmla="*/ 250825 w 1946275"/>
              <a:gd name="connsiteY66" fmla="*/ 1203325 h 1371600"/>
              <a:gd name="connsiteX67" fmla="*/ 247650 w 1946275"/>
              <a:gd name="connsiteY67" fmla="*/ 1190625 h 1371600"/>
              <a:gd name="connsiteX68" fmla="*/ 244475 w 1946275"/>
              <a:gd name="connsiteY68" fmla="*/ 1174750 h 1371600"/>
              <a:gd name="connsiteX69" fmla="*/ 238125 w 1946275"/>
              <a:gd name="connsiteY69" fmla="*/ 1165225 h 1371600"/>
              <a:gd name="connsiteX70" fmla="*/ 231775 w 1946275"/>
              <a:gd name="connsiteY70" fmla="*/ 1146175 h 1371600"/>
              <a:gd name="connsiteX71" fmla="*/ 225425 w 1946275"/>
              <a:gd name="connsiteY71" fmla="*/ 1123950 h 1371600"/>
              <a:gd name="connsiteX72" fmla="*/ 219075 w 1946275"/>
              <a:gd name="connsiteY72" fmla="*/ 1114425 h 1371600"/>
              <a:gd name="connsiteX73" fmla="*/ 215900 w 1946275"/>
              <a:gd name="connsiteY73" fmla="*/ 1104900 h 1371600"/>
              <a:gd name="connsiteX74" fmla="*/ 209550 w 1946275"/>
              <a:gd name="connsiteY74" fmla="*/ 1095375 h 1371600"/>
              <a:gd name="connsiteX75" fmla="*/ 206375 w 1946275"/>
              <a:gd name="connsiteY75" fmla="*/ 1085850 h 1371600"/>
              <a:gd name="connsiteX76" fmla="*/ 190500 w 1946275"/>
              <a:gd name="connsiteY76" fmla="*/ 1066800 h 1371600"/>
              <a:gd name="connsiteX77" fmla="*/ 177800 w 1946275"/>
              <a:gd name="connsiteY77" fmla="*/ 1050925 h 1371600"/>
              <a:gd name="connsiteX78" fmla="*/ 174625 w 1946275"/>
              <a:gd name="connsiteY78" fmla="*/ 1041400 h 1371600"/>
              <a:gd name="connsiteX79" fmla="*/ 168275 w 1946275"/>
              <a:gd name="connsiteY79" fmla="*/ 1003300 h 1371600"/>
              <a:gd name="connsiteX80" fmla="*/ 165100 w 1946275"/>
              <a:gd name="connsiteY80" fmla="*/ 987425 h 1371600"/>
              <a:gd name="connsiteX81" fmla="*/ 161925 w 1946275"/>
              <a:gd name="connsiteY81" fmla="*/ 930275 h 1371600"/>
              <a:gd name="connsiteX82" fmla="*/ 149225 w 1946275"/>
              <a:gd name="connsiteY82" fmla="*/ 901700 h 1371600"/>
              <a:gd name="connsiteX83" fmla="*/ 133350 w 1946275"/>
              <a:gd name="connsiteY83" fmla="*/ 873125 h 1371600"/>
              <a:gd name="connsiteX84" fmla="*/ 111125 w 1946275"/>
              <a:gd name="connsiteY84" fmla="*/ 844550 h 1371600"/>
              <a:gd name="connsiteX85" fmla="*/ 104775 w 1946275"/>
              <a:gd name="connsiteY85" fmla="*/ 835025 h 1371600"/>
              <a:gd name="connsiteX86" fmla="*/ 92075 w 1946275"/>
              <a:gd name="connsiteY86" fmla="*/ 806450 h 1371600"/>
              <a:gd name="connsiteX87" fmla="*/ 88900 w 1946275"/>
              <a:gd name="connsiteY87" fmla="*/ 796925 h 1371600"/>
              <a:gd name="connsiteX88" fmla="*/ 76200 w 1946275"/>
              <a:gd name="connsiteY88" fmla="*/ 777875 h 1371600"/>
              <a:gd name="connsiteX89" fmla="*/ 69850 w 1946275"/>
              <a:gd name="connsiteY89" fmla="*/ 758825 h 1371600"/>
              <a:gd name="connsiteX90" fmla="*/ 66675 w 1946275"/>
              <a:gd name="connsiteY90" fmla="*/ 749300 h 1371600"/>
              <a:gd name="connsiteX91" fmla="*/ 60325 w 1946275"/>
              <a:gd name="connsiteY91" fmla="*/ 739775 h 1371600"/>
              <a:gd name="connsiteX92" fmla="*/ 57150 w 1946275"/>
              <a:gd name="connsiteY92" fmla="*/ 730250 h 1371600"/>
              <a:gd name="connsiteX93" fmla="*/ 44450 w 1946275"/>
              <a:gd name="connsiteY93" fmla="*/ 698500 h 1371600"/>
              <a:gd name="connsiteX94" fmla="*/ 41275 w 1946275"/>
              <a:gd name="connsiteY94" fmla="*/ 688975 h 1371600"/>
              <a:gd name="connsiteX95" fmla="*/ 28575 w 1946275"/>
              <a:gd name="connsiteY95" fmla="*/ 669925 h 1371600"/>
              <a:gd name="connsiteX96" fmla="*/ 15875 w 1946275"/>
              <a:gd name="connsiteY96" fmla="*/ 654050 h 1371600"/>
              <a:gd name="connsiteX97" fmla="*/ 3175 w 1946275"/>
              <a:gd name="connsiteY97" fmla="*/ 638175 h 1371600"/>
              <a:gd name="connsiteX98" fmla="*/ 0 w 1946275"/>
              <a:gd name="connsiteY98" fmla="*/ 628650 h 1371600"/>
              <a:gd name="connsiteX99" fmla="*/ 3175 w 1946275"/>
              <a:gd name="connsiteY99" fmla="*/ 615950 h 1371600"/>
              <a:gd name="connsiteX100" fmla="*/ 22225 w 1946275"/>
              <a:gd name="connsiteY100" fmla="*/ 600075 h 1371600"/>
              <a:gd name="connsiteX101" fmla="*/ 34925 w 1946275"/>
              <a:gd name="connsiteY101" fmla="*/ 590550 h 1371600"/>
              <a:gd name="connsiteX102" fmla="*/ 44450 w 1946275"/>
              <a:gd name="connsiteY102" fmla="*/ 587375 h 1371600"/>
              <a:gd name="connsiteX103" fmla="*/ 63500 w 1946275"/>
              <a:gd name="connsiteY103" fmla="*/ 574675 h 1371600"/>
              <a:gd name="connsiteX104" fmla="*/ 73025 w 1946275"/>
              <a:gd name="connsiteY104" fmla="*/ 568325 h 1371600"/>
              <a:gd name="connsiteX105" fmla="*/ 82550 w 1946275"/>
              <a:gd name="connsiteY105" fmla="*/ 565150 h 1371600"/>
              <a:gd name="connsiteX106" fmla="*/ 104775 w 1946275"/>
              <a:gd name="connsiteY106" fmla="*/ 536575 h 1371600"/>
              <a:gd name="connsiteX107" fmla="*/ 111125 w 1946275"/>
              <a:gd name="connsiteY107" fmla="*/ 517525 h 1371600"/>
              <a:gd name="connsiteX108" fmla="*/ 114300 w 1946275"/>
              <a:gd name="connsiteY108" fmla="*/ 508000 h 1371600"/>
              <a:gd name="connsiteX109" fmla="*/ 123825 w 1946275"/>
              <a:gd name="connsiteY109" fmla="*/ 488950 h 1371600"/>
              <a:gd name="connsiteX110" fmla="*/ 127000 w 1946275"/>
              <a:gd name="connsiteY110" fmla="*/ 412750 h 1371600"/>
              <a:gd name="connsiteX111" fmla="*/ 133350 w 1946275"/>
              <a:gd name="connsiteY111" fmla="*/ 381000 h 1371600"/>
              <a:gd name="connsiteX112" fmla="*/ 142875 w 1946275"/>
              <a:gd name="connsiteY112" fmla="*/ 374650 h 1371600"/>
              <a:gd name="connsiteX113" fmla="*/ 149225 w 1946275"/>
              <a:gd name="connsiteY113" fmla="*/ 365125 h 1371600"/>
              <a:gd name="connsiteX114" fmla="*/ 168275 w 1946275"/>
              <a:gd name="connsiteY114" fmla="*/ 349250 h 1371600"/>
              <a:gd name="connsiteX115" fmla="*/ 184150 w 1946275"/>
              <a:gd name="connsiteY115" fmla="*/ 330200 h 1371600"/>
              <a:gd name="connsiteX116" fmla="*/ 193675 w 1946275"/>
              <a:gd name="connsiteY116" fmla="*/ 266700 h 1371600"/>
              <a:gd name="connsiteX117" fmla="*/ 200025 w 1946275"/>
              <a:gd name="connsiteY117" fmla="*/ 247650 h 1371600"/>
              <a:gd name="connsiteX118" fmla="*/ 203200 w 1946275"/>
              <a:gd name="connsiteY118" fmla="*/ 238125 h 1371600"/>
              <a:gd name="connsiteX119" fmla="*/ 209550 w 1946275"/>
              <a:gd name="connsiteY119" fmla="*/ 228600 h 1371600"/>
              <a:gd name="connsiteX120" fmla="*/ 212725 w 1946275"/>
              <a:gd name="connsiteY120" fmla="*/ 219075 h 1371600"/>
              <a:gd name="connsiteX121" fmla="*/ 225425 w 1946275"/>
              <a:gd name="connsiteY121" fmla="*/ 200025 h 1371600"/>
              <a:gd name="connsiteX122" fmla="*/ 231775 w 1946275"/>
              <a:gd name="connsiteY122" fmla="*/ 190500 h 1371600"/>
              <a:gd name="connsiteX123" fmla="*/ 241300 w 1946275"/>
              <a:gd name="connsiteY123" fmla="*/ 161925 h 1371600"/>
              <a:gd name="connsiteX124" fmla="*/ 244475 w 1946275"/>
              <a:gd name="connsiteY124" fmla="*/ 152400 h 1371600"/>
              <a:gd name="connsiteX125" fmla="*/ 250825 w 1946275"/>
              <a:gd name="connsiteY125" fmla="*/ 142875 h 1371600"/>
              <a:gd name="connsiteX126" fmla="*/ 257175 w 1946275"/>
              <a:gd name="connsiteY126" fmla="*/ 123825 h 1371600"/>
              <a:gd name="connsiteX127" fmla="*/ 260350 w 1946275"/>
              <a:gd name="connsiteY127" fmla="*/ 114300 h 1371600"/>
              <a:gd name="connsiteX128" fmla="*/ 276225 w 1946275"/>
              <a:gd name="connsiteY128" fmla="*/ 95250 h 1371600"/>
              <a:gd name="connsiteX129" fmla="*/ 292100 w 1946275"/>
              <a:gd name="connsiteY129" fmla="*/ 79375 h 1371600"/>
              <a:gd name="connsiteX130" fmla="*/ 295275 w 1946275"/>
              <a:gd name="connsiteY130" fmla="*/ 69850 h 1371600"/>
              <a:gd name="connsiteX131" fmla="*/ 307975 w 1946275"/>
              <a:gd name="connsiteY131" fmla="*/ 50800 h 1371600"/>
              <a:gd name="connsiteX132" fmla="*/ 311150 w 1946275"/>
              <a:gd name="connsiteY132" fmla="*/ 41275 h 1371600"/>
              <a:gd name="connsiteX133" fmla="*/ 349250 w 1946275"/>
              <a:gd name="connsiteY133" fmla="*/ 22225 h 1371600"/>
              <a:gd name="connsiteX134" fmla="*/ 358775 w 1946275"/>
              <a:gd name="connsiteY134" fmla="*/ 19050 h 1371600"/>
              <a:gd name="connsiteX135" fmla="*/ 368300 w 1946275"/>
              <a:gd name="connsiteY135" fmla="*/ 15875 h 1371600"/>
              <a:gd name="connsiteX136" fmla="*/ 396875 w 1946275"/>
              <a:gd name="connsiteY136" fmla="*/ 9525 h 1371600"/>
              <a:gd name="connsiteX137" fmla="*/ 415925 w 1946275"/>
              <a:gd name="connsiteY137" fmla="*/ 3175 h 1371600"/>
              <a:gd name="connsiteX138" fmla="*/ 425450 w 1946275"/>
              <a:gd name="connsiteY138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946275" h="1371600">
                <a:moveTo>
                  <a:pt x="1946275" y="1047750"/>
                </a:moveTo>
                <a:cubicBezTo>
                  <a:pt x="1940983" y="1046692"/>
                  <a:pt x="1935796" y="1044575"/>
                  <a:pt x="1930400" y="1044575"/>
                </a:cubicBezTo>
                <a:cubicBezTo>
                  <a:pt x="1919764" y="1044575"/>
                  <a:pt x="1909104" y="1045790"/>
                  <a:pt x="1898650" y="1047750"/>
                </a:cubicBezTo>
                <a:cubicBezTo>
                  <a:pt x="1892071" y="1048984"/>
                  <a:pt x="1885950" y="1051983"/>
                  <a:pt x="1879600" y="1054100"/>
                </a:cubicBezTo>
                <a:cubicBezTo>
                  <a:pt x="1876425" y="1055158"/>
                  <a:pt x="1873357" y="1056619"/>
                  <a:pt x="1870075" y="1057275"/>
                </a:cubicBezTo>
                <a:cubicBezTo>
                  <a:pt x="1837800" y="1063730"/>
                  <a:pt x="1867455" y="1057116"/>
                  <a:pt x="1844675" y="1063625"/>
                </a:cubicBezTo>
                <a:cubicBezTo>
                  <a:pt x="1836910" y="1065844"/>
                  <a:pt x="1818584" y="1069377"/>
                  <a:pt x="1812925" y="1073150"/>
                </a:cubicBezTo>
                <a:cubicBezTo>
                  <a:pt x="1800615" y="1081356"/>
                  <a:pt x="1807020" y="1078293"/>
                  <a:pt x="1793875" y="1082675"/>
                </a:cubicBezTo>
                <a:cubicBezTo>
                  <a:pt x="1779058" y="1081617"/>
                  <a:pt x="1763836" y="1083103"/>
                  <a:pt x="1749425" y="1079500"/>
                </a:cubicBezTo>
                <a:cubicBezTo>
                  <a:pt x="1742021" y="1077649"/>
                  <a:pt x="1730375" y="1066800"/>
                  <a:pt x="1730375" y="1066800"/>
                </a:cubicBezTo>
                <a:cubicBezTo>
                  <a:pt x="1681228" y="1083182"/>
                  <a:pt x="1731989" y="1064406"/>
                  <a:pt x="1701800" y="1079500"/>
                </a:cubicBezTo>
                <a:cubicBezTo>
                  <a:pt x="1698807" y="1080997"/>
                  <a:pt x="1695268" y="1081178"/>
                  <a:pt x="1692275" y="1082675"/>
                </a:cubicBezTo>
                <a:cubicBezTo>
                  <a:pt x="1688862" y="1084382"/>
                  <a:pt x="1686163" y="1087318"/>
                  <a:pt x="1682750" y="1089025"/>
                </a:cubicBezTo>
                <a:cubicBezTo>
                  <a:pt x="1677675" y="1091563"/>
                  <a:pt x="1665272" y="1094019"/>
                  <a:pt x="1660525" y="1095375"/>
                </a:cubicBezTo>
                <a:cubicBezTo>
                  <a:pt x="1631689" y="1103614"/>
                  <a:pt x="1679698" y="1092175"/>
                  <a:pt x="1631950" y="1101725"/>
                </a:cubicBezTo>
                <a:cubicBezTo>
                  <a:pt x="1612119" y="1105691"/>
                  <a:pt x="1626368" y="1103536"/>
                  <a:pt x="1609725" y="1108075"/>
                </a:cubicBezTo>
                <a:lnTo>
                  <a:pt x="1571625" y="1117600"/>
                </a:lnTo>
                <a:lnTo>
                  <a:pt x="1558925" y="1120775"/>
                </a:lnTo>
                <a:cubicBezTo>
                  <a:pt x="1554692" y="1121833"/>
                  <a:pt x="1550365" y="1122570"/>
                  <a:pt x="1546225" y="1123950"/>
                </a:cubicBezTo>
                <a:cubicBezTo>
                  <a:pt x="1539875" y="1126067"/>
                  <a:pt x="1532744" y="1126587"/>
                  <a:pt x="1527175" y="1130300"/>
                </a:cubicBezTo>
                <a:cubicBezTo>
                  <a:pt x="1520825" y="1134533"/>
                  <a:pt x="1515365" y="1140587"/>
                  <a:pt x="1508125" y="1143000"/>
                </a:cubicBezTo>
                <a:lnTo>
                  <a:pt x="1489075" y="1149350"/>
                </a:lnTo>
                <a:lnTo>
                  <a:pt x="1470025" y="1143000"/>
                </a:lnTo>
                <a:lnTo>
                  <a:pt x="1460500" y="1139825"/>
                </a:lnTo>
                <a:cubicBezTo>
                  <a:pt x="1402897" y="1141077"/>
                  <a:pt x="1349938" y="1135267"/>
                  <a:pt x="1295400" y="1146175"/>
                </a:cubicBezTo>
                <a:cubicBezTo>
                  <a:pt x="1283404" y="1148574"/>
                  <a:pt x="1275799" y="1151650"/>
                  <a:pt x="1263650" y="1155700"/>
                </a:cubicBezTo>
                <a:cubicBezTo>
                  <a:pt x="1239709" y="1163680"/>
                  <a:pt x="1269219" y="1152915"/>
                  <a:pt x="1244600" y="1165225"/>
                </a:cubicBezTo>
                <a:cubicBezTo>
                  <a:pt x="1241607" y="1166722"/>
                  <a:pt x="1238068" y="1166903"/>
                  <a:pt x="1235075" y="1168400"/>
                </a:cubicBezTo>
                <a:cubicBezTo>
                  <a:pt x="1231662" y="1170107"/>
                  <a:pt x="1229037" y="1173200"/>
                  <a:pt x="1225550" y="1174750"/>
                </a:cubicBezTo>
                <a:lnTo>
                  <a:pt x="1196975" y="1184275"/>
                </a:lnTo>
                <a:lnTo>
                  <a:pt x="1168400" y="1193800"/>
                </a:lnTo>
                <a:lnTo>
                  <a:pt x="1158875" y="1196975"/>
                </a:lnTo>
                <a:cubicBezTo>
                  <a:pt x="1147233" y="1195917"/>
                  <a:pt x="1135380" y="1196249"/>
                  <a:pt x="1123950" y="1193800"/>
                </a:cubicBezTo>
                <a:cubicBezTo>
                  <a:pt x="1120219" y="1193000"/>
                  <a:pt x="1117932" y="1188953"/>
                  <a:pt x="1114425" y="1187450"/>
                </a:cubicBezTo>
                <a:cubicBezTo>
                  <a:pt x="1110414" y="1185731"/>
                  <a:pt x="1105958" y="1185333"/>
                  <a:pt x="1101725" y="1184275"/>
                </a:cubicBezTo>
                <a:cubicBezTo>
                  <a:pt x="1071447" y="1187028"/>
                  <a:pt x="1073636" y="1185578"/>
                  <a:pt x="1050925" y="1190625"/>
                </a:cubicBezTo>
                <a:cubicBezTo>
                  <a:pt x="1047263" y="1191439"/>
                  <a:pt x="1032943" y="1194854"/>
                  <a:pt x="1028700" y="1196975"/>
                </a:cubicBezTo>
                <a:cubicBezTo>
                  <a:pt x="1025287" y="1198682"/>
                  <a:pt x="1022350" y="1201208"/>
                  <a:pt x="1019175" y="1203325"/>
                </a:cubicBezTo>
                <a:cubicBezTo>
                  <a:pt x="1007442" y="1220924"/>
                  <a:pt x="1019538" y="1207004"/>
                  <a:pt x="1003300" y="1216025"/>
                </a:cubicBezTo>
                <a:cubicBezTo>
                  <a:pt x="970548" y="1234221"/>
                  <a:pt x="996278" y="1224716"/>
                  <a:pt x="974725" y="1231900"/>
                </a:cubicBezTo>
                <a:cubicBezTo>
                  <a:pt x="971550" y="1235075"/>
                  <a:pt x="967691" y="1237689"/>
                  <a:pt x="965200" y="1241425"/>
                </a:cubicBezTo>
                <a:cubicBezTo>
                  <a:pt x="946107" y="1270064"/>
                  <a:pt x="980654" y="1230500"/>
                  <a:pt x="955675" y="1260475"/>
                </a:cubicBezTo>
                <a:cubicBezTo>
                  <a:pt x="949353" y="1268061"/>
                  <a:pt x="935269" y="1279977"/>
                  <a:pt x="927100" y="1282700"/>
                </a:cubicBezTo>
                <a:lnTo>
                  <a:pt x="908050" y="1289050"/>
                </a:lnTo>
                <a:cubicBezTo>
                  <a:pt x="904875" y="1290108"/>
                  <a:pt x="901846" y="1291810"/>
                  <a:pt x="898525" y="1292225"/>
                </a:cubicBezTo>
                <a:lnTo>
                  <a:pt x="873125" y="1295400"/>
                </a:lnTo>
                <a:lnTo>
                  <a:pt x="835025" y="1308100"/>
                </a:lnTo>
                <a:cubicBezTo>
                  <a:pt x="831850" y="1309158"/>
                  <a:pt x="828285" y="1309419"/>
                  <a:pt x="825500" y="1311275"/>
                </a:cubicBezTo>
                <a:cubicBezTo>
                  <a:pt x="822325" y="1313392"/>
                  <a:pt x="819595" y="1316418"/>
                  <a:pt x="815975" y="1317625"/>
                </a:cubicBezTo>
                <a:cubicBezTo>
                  <a:pt x="809868" y="1319661"/>
                  <a:pt x="803238" y="1319537"/>
                  <a:pt x="796925" y="1320800"/>
                </a:cubicBezTo>
                <a:cubicBezTo>
                  <a:pt x="794356" y="1321314"/>
                  <a:pt x="778104" y="1325259"/>
                  <a:pt x="774700" y="1327150"/>
                </a:cubicBezTo>
                <a:cubicBezTo>
                  <a:pt x="768029" y="1330856"/>
                  <a:pt x="755650" y="1339850"/>
                  <a:pt x="755650" y="1339850"/>
                </a:cubicBezTo>
                <a:cubicBezTo>
                  <a:pt x="751417" y="1346200"/>
                  <a:pt x="750190" y="1356487"/>
                  <a:pt x="742950" y="1358900"/>
                </a:cubicBezTo>
                <a:cubicBezTo>
                  <a:pt x="720280" y="1366457"/>
                  <a:pt x="729469" y="1361537"/>
                  <a:pt x="714375" y="1371600"/>
                </a:cubicBezTo>
                <a:cubicBezTo>
                  <a:pt x="698145" y="1370976"/>
                  <a:pt x="600159" y="1367677"/>
                  <a:pt x="574675" y="1365250"/>
                </a:cubicBezTo>
                <a:cubicBezTo>
                  <a:pt x="564895" y="1364319"/>
                  <a:pt x="552005" y="1353312"/>
                  <a:pt x="546100" y="1349375"/>
                </a:cubicBezTo>
                <a:cubicBezTo>
                  <a:pt x="542925" y="1347258"/>
                  <a:pt x="540317" y="1343773"/>
                  <a:pt x="536575" y="1343025"/>
                </a:cubicBezTo>
                <a:cubicBezTo>
                  <a:pt x="470764" y="1329863"/>
                  <a:pt x="585115" y="1352428"/>
                  <a:pt x="498475" y="1336675"/>
                </a:cubicBezTo>
                <a:cubicBezTo>
                  <a:pt x="494182" y="1335894"/>
                  <a:pt x="490119" y="1333914"/>
                  <a:pt x="485775" y="1333500"/>
                </a:cubicBezTo>
                <a:cubicBezTo>
                  <a:pt x="471121" y="1332104"/>
                  <a:pt x="378684" y="1327669"/>
                  <a:pt x="368300" y="1327150"/>
                </a:cubicBezTo>
                <a:cubicBezTo>
                  <a:pt x="355600" y="1328208"/>
                  <a:pt x="342771" y="1328230"/>
                  <a:pt x="330200" y="1330325"/>
                </a:cubicBezTo>
                <a:cubicBezTo>
                  <a:pt x="323598" y="1331425"/>
                  <a:pt x="317644" y="1335052"/>
                  <a:pt x="311150" y="1336675"/>
                </a:cubicBezTo>
                <a:cubicBezTo>
                  <a:pt x="295203" y="1340662"/>
                  <a:pt x="302590" y="1338470"/>
                  <a:pt x="288925" y="1343025"/>
                </a:cubicBezTo>
                <a:cubicBezTo>
                  <a:pt x="280458" y="1341967"/>
                  <a:pt x="271322" y="1343315"/>
                  <a:pt x="263525" y="1339850"/>
                </a:cubicBezTo>
                <a:cubicBezTo>
                  <a:pt x="260467" y="1338491"/>
                  <a:pt x="261847" y="1333318"/>
                  <a:pt x="260350" y="1330325"/>
                </a:cubicBezTo>
                <a:cubicBezTo>
                  <a:pt x="248040" y="1305706"/>
                  <a:pt x="258805" y="1335216"/>
                  <a:pt x="250825" y="1311275"/>
                </a:cubicBezTo>
                <a:cubicBezTo>
                  <a:pt x="254665" y="1257512"/>
                  <a:pt x="255947" y="1264789"/>
                  <a:pt x="250825" y="1203325"/>
                </a:cubicBezTo>
                <a:cubicBezTo>
                  <a:pt x="250463" y="1198976"/>
                  <a:pt x="248597" y="1194885"/>
                  <a:pt x="247650" y="1190625"/>
                </a:cubicBezTo>
                <a:cubicBezTo>
                  <a:pt x="246479" y="1185357"/>
                  <a:pt x="246370" y="1179803"/>
                  <a:pt x="244475" y="1174750"/>
                </a:cubicBezTo>
                <a:cubicBezTo>
                  <a:pt x="243135" y="1171177"/>
                  <a:pt x="239675" y="1168712"/>
                  <a:pt x="238125" y="1165225"/>
                </a:cubicBezTo>
                <a:cubicBezTo>
                  <a:pt x="235407" y="1159108"/>
                  <a:pt x="233398" y="1152669"/>
                  <a:pt x="231775" y="1146175"/>
                </a:cubicBezTo>
                <a:cubicBezTo>
                  <a:pt x="230758" y="1142106"/>
                  <a:pt x="227702" y="1128505"/>
                  <a:pt x="225425" y="1123950"/>
                </a:cubicBezTo>
                <a:cubicBezTo>
                  <a:pt x="223718" y="1120537"/>
                  <a:pt x="220782" y="1117838"/>
                  <a:pt x="219075" y="1114425"/>
                </a:cubicBezTo>
                <a:cubicBezTo>
                  <a:pt x="217578" y="1111432"/>
                  <a:pt x="217397" y="1107893"/>
                  <a:pt x="215900" y="1104900"/>
                </a:cubicBezTo>
                <a:cubicBezTo>
                  <a:pt x="214193" y="1101487"/>
                  <a:pt x="211257" y="1098788"/>
                  <a:pt x="209550" y="1095375"/>
                </a:cubicBezTo>
                <a:cubicBezTo>
                  <a:pt x="208053" y="1092382"/>
                  <a:pt x="207872" y="1088843"/>
                  <a:pt x="206375" y="1085850"/>
                </a:cubicBezTo>
                <a:cubicBezTo>
                  <a:pt x="201955" y="1077009"/>
                  <a:pt x="197522" y="1073822"/>
                  <a:pt x="190500" y="1066800"/>
                </a:cubicBezTo>
                <a:cubicBezTo>
                  <a:pt x="182520" y="1042859"/>
                  <a:pt x="194213" y="1071441"/>
                  <a:pt x="177800" y="1050925"/>
                </a:cubicBezTo>
                <a:cubicBezTo>
                  <a:pt x="175709" y="1048312"/>
                  <a:pt x="175281" y="1044682"/>
                  <a:pt x="174625" y="1041400"/>
                </a:cubicBezTo>
                <a:cubicBezTo>
                  <a:pt x="172100" y="1028775"/>
                  <a:pt x="170800" y="1015925"/>
                  <a:pt x="168275" y="1003300"/>
                </a:cubicBezTo>
                <a:lnTo>
                  <a:pt x="165100" y="987425"/>
                </a:lnTo>
                <a:cubicBezTo>
                  <a:pt x="164042" y="968375"/>
                  <a:pt x="164292" y="949207"/>
                  <a:pt x="161925" y="930275"/>
                </a:cubicBezTo>
                <a:cubicBezTo>
                  <a:pt x="159195" y="908432"/>
                  <a:pt x="156536" y="916323"/>
                  <a:pt x="149225" y="901700"/>
                </a:cubicBezTo>
                <a:cubicBezTo>
                  <a:pt x="141240" y="885730"/>
                  <a:pt x="153372" y="893147"/>
                  <a:pt x="133350" y="873125"/>
                </a:cubicBezTo>
                <a:cubicBezTo>
                  <a:pt x="118429" y="858204"/>
                  <a:pt x="126316" y="867336"/>
                  <a:pt x="111125" y="844550"/>
                </a:cubicBezTo>
                <a:cubicBezTo>
                  <a:pt x="109008" y="841375"/>
                  <a:pt x="105982" y="838645"/>
                  <a:pt x="104775" y="835025"/>
                </a:cubicBezTo>
                <a:cubicBezTo>
                  <a:pt x="88393" y="785878"/>
                  <a:pt x="107169" y="836639"/>
                  <a:pt x="92075" y="806450"/>
                </a:cubicBezTo>
                <a:cubicBezTo>
                  <a:pt x="90578" y="803457"/>
                  <a:pt x="90525" y="799851"/>
                  <a:pt x="88900" y="796925"/>
                </a:cubicBezTo>
                <a:cubicBezTo>
                  <a:pt x="85194" y="790254"/>
                  <a:pt x="78613" y="785115"/>
                  <a:pt x="76200" y="777875"/>
                </a:cubicBezTo>
                <a:lnTo>
                  <a:pt x="69850" y="758825"/>
                </a:lnTo>
                <a:cubicBezTo>
                  <a:pt x="68792" y="755650"/>
                  <a:pt x="68531" y="752085"/>
                  <a:pt x="66675" y="749300"/>
                </a:cubicBezTo>
                <a:cubicBezTo>
                  <a:pt x="64558" y="746125"/>
                  <a:pt x="62032" y="743188"/>
                  <a:pt x="60325" y="739775"/>
                </a:cubicBezTo>
                <a:cubicBezTo>
                  <a:pt x="58828" y="736782"/>
                  <a:pt x="58468" y="733326"/>
                  <a:pt x="57150" y="730250"/>
                </a:cubicBezTo>
                <a:cubicBezTo>
                  <a:pt x="43135" y="697548"/>
                  <a:pt x="58904" y="741861"/>
                  <a:pt x="44450" y="698500"/>
                </a:cubicBezTo>
                <a:cubicBezTo>
                  <a:pt x="43392" y="695325"/>
                  <a:pt x="43131" y="691760"/>
                  <a:pt x="41275" y="688975"/>
                </a:cubicBezTo>
                <a:cubicBezTo>
                  <a:pt x="37042" y="682625"/>
                  <a:pt x="30988" y="677165"/>
                  <a:pt x="28575" y="669925"/>
                </a:cubicBezTo>
                <a:cubicBezTo>
                  <a:pt x="24193" y="656780"/>
                  <a:pt x="28185" y="662256"/>
                  <a:pt x="15875" y="654050"/>
                </a:cubicBezTo>
                <a:cubicBezTo>
                  <a:pt x="7895" y="630109"/>
                  <a:pt x="19588" y="658691"/>
                  <a:pt x="3175" y="638175"/>
                </a:cubicBezTo>
                <a:cubicBezTo>
                  <a:pt x="1084" y="635562"/>
                  <a:pt x="1058" y="631825"/>
                  <a:pt x="0" y="628650"/>
                </a:cubicBezTo>
                <a:cubicBezTo>
                  <a:pt x="1058" y="624417"/>
                  <a:pt x="1010" y="619739"/>
                  <a:pt x="3175" y="615950"/>
                </a:cubicBezTo>
                <a:cubicBezTo>
                  <a:pt x="7264" y="608794"/>
                  <a:pt x="15876" y="604610"/>
                  <a:pt x="22225" y="600075"/>
                </a:cubicBezTo>
                <a:cubicBezTo>
                  <a:pt x="26531" y="596999"/>
                  <a:pt x="30331" y="593175"/>
                  <a:pt x="34925" y="590550"/>
                </a:cubicBezTo>
                <a:cubicBezTo>
                  <a:pt x="37831" y="588890"/>
                  <a:pt x="41524" y="589000"/>
                  <a:pt x="44450" y="587375"/>
                </a:cubicBezTo>
                <a:cubicBezTo>
                  <a:pt x="51121" y="583669"/>
                  <a:pt x="57150" y="578908"/>
                  <a:pt x="63500" y="574675"/>
                </a:cubicBezTo>
                <a:cubicBezTo>
                  <a:pt x="66675" y="572558"/>
                  <a:pt x="69405" y="569532"/>
                  <a:pt x="73025" y="568325"/>
                </a:cubicBezTo>
                <a:lnTo>
                  <a:pt x="82550" y="565150"/>
                </a:lnTo>
                <a:cubicBezTo>
                  <a:pt x="90768" y="556932"/>
                  <a:pt x="100977" y="547968"/>
                  <a:pt x="104775" y="536575"/>
                </a:cubicBezTo>
                <a:lnTo>
                  <a:pt x="111125" y="517525"/>
                </a:lnTo>
                <a:cubicBezTo>
                  <a:pt x="112183" y="514350"/>
                  <a:pt x="112444" y="510785"/>
                  <a:pt x="114300" y="508000"/>
                </a:cubicBezTo>
                <a:cubicBezTo>
                  <a:pt x="122506" y="495690"/>
                  <a:pt x="119443" y="502095"/>
                  <a:pt x="123825" y="488950"/>
                </a:cubicBezTo>
                <a:cubicBezTo>
                  <a:pt x="124883" y="463550"/>
                  <a:pt x="125309" y="438116"/>
                  <a:pt x="127000" y="412750"/>
                </a:cubicBezTo>
                <a:cubicBezTo>
                  <a:pt x="127003" y="412698"/>
                  <a:pt x="131250" y="384150"/>
                  <a:pt x="133350" y="381000"/>
                </a:cubicBezTo>
                <a:cubicBezTo>
                  <a:pt x="135467" y="377825"/>
                  <a:pt x="139700" y="376767"/>
                  <a:pt x="142875" y="374650"/>
                </a:cubicBezTo>
                <a:cubicBezTo>
                  <a:pt x="144992" y="371475"/>
                  <a:pt x="146527" y="367823"/>
                  <a:pt x="149225" y="365125"/>
                </a:cubicBezTo>
                <a:cubicBezTo>
                  <a:pt x="174200" y="340150"/>
                  <a:pt x="142268" y="380458"/>
                  <a:pt x="168275" y="349250"/>
                </a:cubicBezTo>
                <a:cubicBezTo>
                  <a:pt x="190377" y="322728"/>
                  <a:pt x="156323" y="358027"/>
                  <a:pt x="184150" y="330200"/>
                </a:cubicBezTo>
                <a:cubicBezTo>
                  <a:pt x="198489" y="287184"/>
                  <a:pt x="182719" y="339738"/>
                  <a:pt x="193675" y="266700"/>
                </a:cubicBezTo>
                <a:cubicBezTo>
                  <a:pt x="194668" y="260081"/>
                  <a:pt x="197908" y="254000"/>
                  <a:pt x="200025" y="247650"/>
                </a:cubicBezTo>
                <a:cubicBezTo>
                  <a:pt x="201083" y="244475"/>
                  <a:pt x="201344" y="240910"/>
                  <a:pt x="203200" y="238125"/>
                </a:cubicBezTo>
                <a:cubicBezTo>
                  <a:pt x="205317" y="234950"/>
                  <a:pt x="207843" y="232013"/>
                  <a:pt x="209550" y="228600"/>
                </a:cubicBezTo>
                <a:cubicBezTo>
                  <a:pt x="211047" y="225607"/>
                  <a:pt x="211100" y="222001"/>
                  <a:pt x="212725" y="219075"/>
                </a:cubicBezTo>
                <a:cubicBezTo>
                  <a:pt x="216431" y="212404"/>
                  <a:pt x="221192" y="206375"/>
                  <a:pt x="225425" y="200025"/>
                </a:cubicBezTo>
                <a:cubicBezTo>
                  <a:pt x="227542" y="196850"/>
                  <a:pt x="230568" y="194120"/>
                  <a:pt x="231775" y="190500"/>
                </a:cubicBezTo>
                <a:lnTo>
                  <a:pt x="241300" y="161925"/>
                </a:lnTo>
                <a:cubicBezTo>
                  <a:pt x="242358" y="158750"/>
                  <a:pt x="242619" y="155185"/>
                  <a:pt x="244475" y="152400"/>
                </a:cubicBezTo>
                <a:cubicBezTo>
                  <a:pt x="246592" y="149225"/>
                  <a:pt x="249275" y="146362"/>
                  <a:pt x="250825" y="142875"/>
                </a:cubicBezTo>
                <a:cubicBezTo>
                  <a:pt x="253543" y="136758"/>
                  <a:pt x="255058" y="130175"/>
                  <a:pt x="257175" y="123825"/>
                </a:cubicBezTo>
                <a:cubicBezTo>
                  <a:pt x="258233" y="120650"/>
                  <a:pt x="258494" y="117085"/>
                  <a:pt x="260350" y="114300"/>
                </a:cubicBezTo>
                <a:cubicBezTo>
                  <a:pt x="276116" y="90651"/>
                  <a:pt x="255853" y="119696"/>
                  <a:pt x="276225" y="95250"/>
                </a:cubicBezTo>
                <a:cubicBezTo>
                  <a:pt x="289454" y="79375"/>
                  <a:pt x="274637" y="91017"/>
                  <a:pt x="292100" y="79375"/>
                </a:cubicBezTo>
                <a:cubicBezTo>
                  <a:pt x="293158" y="76200"/>
                  <a:pt x="293650" y="72776"/>
                  <a:pt x="295275" y="69850"/>
                </a:cubicBezTo>
                <a:cubicBezTo>
                  <a:pt x="298981" y="63179"/>
                  <a:pt x="305562" y="58040"/>
                  <a:pt x="307975" y="50800"/>
                </a:cubicBezTo>
                <a:cubicBezTo>
                  <a:pt x="309033" y="47625"/>
                  <a:pt x="308783" y="43642"/>
                  <a:pt x="311150" y="41275"/>
                </a:cubicBezTo>
                <a:cubicBezTo>
                  <a:pt x="323460" y="28965"/>
                  <a:pt x="333756" y="27390"/>
                  <a:pt x="349250" y="22225"/>
                </a:cubicBezTo>
                <a:lnTo>
                  <a:pt x="358775" y="19050"/>
                </a:lnTo>
                <a:cubicBezTo>
                  <a:pt x="361950" y="17992"/>
                  <a:pt x="365018" y="16531"/>
                  <a:pt x="368300" y="15875"/>
                </a:cubicBezTo>
                <a:cubicBezTo>
                  <a:pt x="377364" y="14062"/>
                  <a:pt x="387907" y="12215"/>
                  <a:pt x="396875" y="9525"/>
                </a:cubicBezTo>
                <a:cubicBezTo>
                  <a:pt x="403286" y="7602"/>
                  <a:pt x="409575" y="5292"/>
                  <a:pt x="415925" y="3175"/>
                </a:cubicBezTo>
                <a:lnTo>
                  <a:pt x="425450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0000" y="3844942"/>
            <a:ext cx="606425" cy="511307"/>
          </a:xfrm>
          <a:custGeom>
            <a:avLst/>
            <a:gdLst>
              <a:gd name="connsiteX0" fmla="*/ 0 w 606425"/>
              <a:gd name="connsiteY0" fmla="*/ 511307 h 511307"/>
              <a:gd name="connsiteX1" fmla="*/ 15875 w 606425"/>
              <a:gd name="connsiteY1" fmla="*/ 501782 h 511307"/>
              <a:gd name="connsiteX2" fmla="*/ 34925 w 606425"/>
              <a:gd name="connsiteY2" fmla="*/ 495432 h 511307"/>
              <a:gd name="connsiteX3" fmla="*/ 47625 w 606425"/>
              <a:gd name="connsiteY3" fmla="*/ 466857 h 511307"/>
              <a:gd name="connsiteX4" fmla="*/ 57150 w 606425"/>
              <a:gd name="connsiteY4" fmla="*/ 425582 h 511307"/>
              <a:gd name="connsiteX5" fmla="*/ 69850 w 606425"/>
              <a:gd name="connsiteY5" fmla="*/ 406532 h 511307"/>
              <a:gd name="connsiteX6" fmla="*/ 79375 w 606425"/>
              <a:gd name="connsiteY6" fmla="*/ 387482 h 511307"/>
              <a:gd name="connsiteX7" fmla="*/ 88900 w 606425"/>
              <a:gd name="connsiteY7" fmla="*/ 384307 h 511307"/>
              <a:gd name="connsiteX8" fmla="*/ 95250 w 606425"/>
              <a:gd name="connsiteY8" fmla="*/ 374782 h 511307"/>
              <a:gd name="connsiteX9" fmla="*/ 114300 w 606425"/>
              <a:gd name="connsiteY9" fmla="*/ 368432 h 511307"/>
              <a:gd name="connsiteX10" fmla="*/ 123825 w 606425"/>
              <a:gd name="connsiteY10" fmla="*/ 365257 h 511307"/>
              <a:gd name="connsiteX11" fmla="*/ 142875 w 606425"/>
              <a:gd name="connsiteY11" fmla="*/ 352557 h 511307"/>
              <a:gd name="connsiteX12" fmla="*/ 161925 w 606425"/>
              <a:gd name="connsiteY12" fmla="*/ 343032 h 511307"/>
              <a:gd name="connsiteX13" fmla="*/ 174625 w 606425"/>
              <a:gd name="connsiteY13" fmla="*/ 323982 h 511307"/>
              <a:gd name="connsiteX14" fmla="*/ 180975 w 606425"/>
              <a:gd name="connsiteY14" fmla="*/ 301757 h 511307"/>
              <a:gd name="connsiteX15" fmla="*/ 187325 w 606425"/>
              <a:gd name="connsiteY15" fmla="*/ 263657 h 511307"/>
              <a:gd name="connsiteX16" fmla="*/ 190500 w 606425"/>
              <a:gd name="connsiteY16" fmla="*/ 254132 h 511307"/>
              <a:gd name="connsiteX17" fmla="*/ 212725 w 606425"/>
              <a:gd name="connsiteY17" fmla="*/ 225557 h 511307"/>
              <a:gd name="connsiteX18" fmla="*/ 222250 w 606425"/>
              <a:gd name="connsiteY18" fmla="*/ 219207 h 511307"/>
              <a:gd name="connsiteX19" fmla="*/ 244475 w 606425"/>
              <a:gd name="connsiteY19" fmla="*/ 193807 h 511307"/>
              <a:gd name="connsiteX20" fmla="*/ 247650 w 606425"/>
              <a:gd name="connsiteY20" fmla="*/ 184282 h 511307"/>
              <a:gd name="connsiteX21" fmla="*/ 266700 w 606425"/>
              <a:gd name="connsiteY21" fmla="*/ 171582 h 511307"/>
              <a:gd name="connsiteX22" fmla="*/ 282575 w 606425"/>
              <a:gd name="connsiteY22" fmla="*/ 155707 h 511307"/>
              <a:gd name="connsiteX23" fmla="*/ 288925 w 606425"/>
              <a:gd name="connsiteY23" fmla="*/ 146182 h 511307"/>
              <a:gd name="connsiteX24" fmla="*/ 298450 w 606425"/>
              <a:gd name="connsiteY24" fmla="*/ 139832 h 511307"/>
              <a:gd name="connsiteX25" fmla="*/ 307975 w 606425"/>
              <a:gd name="connsiteY25" fmla="*/ 130307 h 511307"/>
              <a:gd name="connsiteX26" fmla="*/ 317500 w 606425"/>
              <a:gd name="connsiteY26" fmla="*/ 123957 h 511307"/>
              <a:gd name="connsiteX27" fmla="*/ 327025 w 606425"/>
              <a:gd name="connsiteY27" fmla="*/ 114432 h 511307"/>
              <a:gd name="connsiteX28" fmla="*/ 346075 w 606425"/>
              <a:gd name="connsiteY28" fmla="*/ 108082 h 511307"/>
              <a:gd name="connsiteX29" fmla="*/ 381000 w 606425"/>
              <a:gd name="connsiteY29" fmla="*/ 101732 h 511307"/>
              <a:gd name="connsiteX30" fmla="*/ 400050 w 606425"/>
              <a:gd name="connsiteY30" fmla="*/ 92207 h 511307"/>
              <a:gd name="connsiteX31" fmla="*/ 409575 w 606425"/>
              <a:gd name="connsiteY31" fmla="*/ 85857 h 511307"/>
              <a:gd name="connsiteX32" fmla="*/ 431800 w 606425"/>
              <a:gd name="connsiteY32" fmla="*/ 79507 h 511307"/>
              <a:gd name="connsiteX33" fmla="*/ 441325 w 606425"/>
              <a:gd name="connsiteY33" fmla="*/ 73157 h 511307"/>
              <a:gd name="connsiteX34" fmla="*/ 460375 w 606425"/>
              <a:gd name="connsiteY34" fmla="*/ 66807 h 511307"/>
              <a:gd name="connsiteX35" fmla="*/ 479425 w 606425"/>
              <a:gd name="connsiteY35" fmla="*/ 60457 h 511307"/>
              <a:gd name="connsiteX36" fmla="*/ 488950 w 606425"/>
              <a:gd name="connsiteY36" fmla="*/ 57282 h 511307"/>
              <a:gd name="connsiteX37" fmla="*/ 508000 w 606425"/>
              <a:gd name="connsiteY37" fmla="*/ 47757 h 511307"/>
              <a:gd name="connsiteX38" fmla="*/ 517525 w 606425"/>
              <a:gd name="connsiteY38" fmla="*/ 41407 h 511307"/>
              <a:gd name="connsiteX39" fmla="*/ 527050 w 606425"/>
              <a:gd name="connsiteY39" fmla="*/ 38232 h 511307"/>
              <a:gd name="connsiteX40" fmla="*/ 546100 w 606425"/>
              <a:gd name="connsiteY40" fmla="*/ 25532 h 511307"/>
              <a:gd name="connsiteX41" fmla="*/ 565150 w 606425"/>
              <a:gd name="connsiteY41" fmla="*/ 12832 h 511307"/>
              <a:gd name="connsiteX42" fmla="*/ 574675 w 606425"/>
              <a:gd name="connsiteY42" fmla="*/ 6482 h 511307"/>
              <a:gd name="connsiteX43" fmla="*/ 600075 w 606425"/>
              <a:gd name="connsiteY43" fmla="*/ 132 h 511307"/>
              <a:gd name="connsiteX44" fmla="*/ 606425 w 606425"/>
              <a:gd name="connsiteY44" fmla="*/ 132 h 51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6425" h="511307">
                <a:moveTo>
                  <a:pt x="0" y="511307"/>
                </a:moveTo>
                <a:cubicBezTo>
                  <a:pt x="5292" y="508132"/>
                  <a:pt x="10257" y="504336"/>
                  <a:pt x="15875" y="501782"/>
                </a:cubicBezTo>
                <a:cubicBezTo>
                  <a:pt x="21969" y="499012"/>
                  <a:pt x="34925" y="495432"/>
                  <a:pt x="34925" y="495432"/>
                </a:cubicBezTo>
                <a:cubicBezTo>
                  <a:pt x="42482" y="472762"/>
                  <a:pt x="37562" y="481951"/>
                  <a:pt x="47625" y="466857"/>
                </a:cubicBezTo>
                <a:cubicBezTo>
                  <a:pt x="49089" y="456611"/>
                  <a:pt x="50811" y="435091"/>
                  <a:pt x="57150" y="425582"/>
                </a:cubicBezTo>
                <a:cubicBezTo>
                  <a:pt x="61383" y="419232"/>
                  <a:pt x="67437" y="413772"/>
                  <a:pt x="69850" y="406532"/>
                </a:cubicBezTo>
                <a:cubicBezTo>
                  <a:pt x="71942" y="400257"/>
                  <a:pt x="73780" y="391958"/>
                  <a:pt x="79375" y="387482"/>
                </a:cubicBezTo>
                <a:cubicBezTo>
                  <a:pt x="81988" y="385391"/>
                  <a:pt x="85725" y="385365"/>
                  <a:pt x="88900" y="384307"/>
                </a:cubicBezTo>
                <a:cubicBezTo>
                  <a:pt x="91017" y="381132"/>
                  <a:pt x="92014" y="376804"/>
                  <a:pt x="95250" y="374782"/>
                </a:cubicBezTo>
                <a:cubicBezTo>
                  <a:pt x="100926" y="371234"/>
                  <a:pt x="107950" y="370549"/>
                  <a:pt x="114300" y="368432"/>
                </a:cubicBezTo>
                <a:cubicBezTo>
                  <a:pt x="117475" y="367374"/>
                  <a:pt x="121040" y="367113"/>
                  <a:pt x="123825" y="365257"/>
                </a:cubicBezTo>
                <a:cubicBezTo>
                  <a:pt x="130175" y="361024"/>
                  <a:pt x="135635" y="354970"/>
                  <a:pt x="142875" y="352557"/>
                </a:cubicBezTo>
                <a:cubicBezTo>
                  <a:pt x="156020" y="348175"/>
                  <a:pt x="149615" y="351238"/>
                  <a:pt x="161925" y="343032"/>
                </a:cubicBezTo>
                <a:cubicBezTo>
                  <a:pt x="166158" y="336682"/>
                  <a:pt x="172212" y="331222"/>
                  <a:pt x="174625" y="323982"/>
                </a:cubicBezTo>
                <a:cubicBezTo>
                  <a:pt x="177433" y="315559"/>
                  <a:pt x="179266" y="310869"/>
                  <a:pt x="180975" y="301757"/>
                </a:cubicBezTo>
                <a:cubicBezTo>
                  <a:pt x="183348" y="289102"/>
                  <a:pt x="183254" y="275871"/>
                  <a:pt x="187325" y="263657"/>
                </a:cubicBezTo>
                <a:cubicBezTo>
                  <a:pt x="188383" y="260482"/>
                  <a:pt x="188875" y="257058"/>
                  <a:pt x="190500" y="254132"/>
                </a:cubicBezTo>
                <a:cubicBezTo>
                  <a:pt x="196604" y="243145"/>
                  <a:pt x="203150" y="233536"/>
                  <a:pt x="212725" y="225557"/>
                </a:cubicBezTo>
                <a:cubicBezTo>
                  <a:pt x="215656" y="223114"/>
                  <a:pt x="219075" y="221324"/>
                  <a:pt x="222250" y="219207"/>
                </a:cubicBezTo>
                <a:cubicBezTo>
                  <a:pt x="237067" y="196982"/>
                  <a:pt x="228600" y="204390"/>
                  <a:pt x="244475" y="193807"/>
                </a:cubicBezTo>
                <a:cubicBezTo>
                  <a:pt x="245533" y="190632"/>
                  <a:pt x="245283" y="186649"/>
                  <a:pt x="247650" y="184282"/>
                </a:cubicBezTo>
                <a:cubicBezTo>
                  <a:pt x="253046" y="178886"/>
                  <a:pt x="266700" y="171582"/>
                  <a:pt x="266700" y="171582"/>
                </a:cubicBezTo>
                <a:cubicBezTo>
                  <a:pt x="283633" y="146182"/>
                  <a:pt x="261408" y="176874"/>
                  <a:pt x="282575" y="155707"/>
                </a:cubicBezTo>
                <a:cubicBezTo>
                  <a:pt x="285273" y="153009"/>
                  <a:pt x="286227" y="148880"/>
                  <a:pt x="288925" y="146182"/>
                </a:cubicBezTo>
                <a:cubicBezTo>
                  <a:pt x="291623" y="143484"/>
                  <a:pt x="295519" y="142275"/>
                  <a:pt x="298450" y="139832"/>
                </a:cubicBezTo>
                <a:cubicBezTo>
                  <a:pt x="301899" y="136957"/>
                  <a:pt x="304526" y="133182"/>
                  <a:pt x="307975" y="130307"/>
                </a:cubicBezTo>
                <a:cubicBezTo>
                  <a:pt x="310906" y="127864"/>
                  <a:pt x="314569" y="126400"/>
                  <a:pt x="317500" y="123957"/>
                </a:cubicBezTo>
                <a:cubicBezTo>
                  <a:pt x="320949" y="121082"/>
                  <a:pt x="323100" y="116613"/>
                  <a:pt x="327025" y="114432"/>
                </a:cubicBezTo>
                <a:cubicBezTo>
                  <a:pt x="332876" y="111181"/>
                  <a:pt x="339581" y="109705"/>
                  <a:pt x="346075" y="108082"/>
                </a:cubicBezTo>
                <a:cubicBezTo>
                  <a:pt x="366035" y="103092"/>
                  <a:pt x="354455" y="105524"/>
                  <a:pt x="381000" y="101732"/>
                </a:cubicBezTo>
                <a:cubicBezTo>
                  <a:pt x="408297" y="83534"/>
                  <a:pt x="373760" y="105352"/>
                  <a:pt x="400050" y="92207"/>
                </a:cubicBezTo>
                <a:cubicBezTo>
                  <a:pt x="403463" y="90500"/>
                  <a:pt x="406068" y="87360"/>
                  <a:pt x="409575" y="85857"/>
                </a:cubicBezTo>
                <a:cubicBezTo>
                  <a:pt x="423817" y="79753"/>
                  <a:pt x="419443" y="85686"/>
                  <a:pt x="431800" y="79507"/>
                </a:cubicBezTo>
                <a:cubicBezTo>
                  <a:pt x="435213" y="77800"/>
                  <a:pt x="437838" y="74707"/>
                  <a:pt x="441325" y="73157"/>
                </a:cubicBezTo>
                <a:cubicBezTo>
                  <a:pt x="447442" y="70439"/>
                  <a:pt x="454025" y="68924"/>
                  <a:pt x="460375" y="66807"/>
                </a:cubicBezTo>
                <a:lnTo>
                  <a:pt x="479425" y="60457"/>
                </a:lnTo>
                <a:cubicBezTo>
                  <a:pt x="482600" y="59399"/>
                  <a:pt x="486165" y="59138"/>
                  <a:pt x="488950" y="57282"/>
                </a:cubicBezTo>
                <a:cubicBezTo>
                  <a:pt x="516247" y="39084"/>
                  <a:pt x="481710" y="60902"/>
                  <a:pt x="508000" y="47757"/>
                </a:cubicBezTo>
                <a:cubicBezTo>
                  <a:pt x="511413" y="46050"/>
                  <a:pt x="514112" y="43114"/>
                  <a:pt x="517525" y="41407"/>
                </a:cubicBezTo>
                <a:cubicBezTo>
                  <a:pt x="520518" y="39910"/>
                  <a:pt x="524124" y="39857"/>
                  <a:pt x="527050" y="38232"/>
                </a:cubicBezTo>
                <a:cubicBezTo>
                  <a:pt x="533721" y="34526"/>
                  <a:pt x="539750" y="29765"/>
                  <a:pt x="546100" y="25532"/>
                </a:cubicBezTo>
                <a:lnTo>
                  <a:pt x="565150" y="12832"/>
                </a:lnTo>
                <a:cubicBezTo>
                  <a:pt x="568325" y="10715"/>
                  <a:pt x="571055" y="7689"/>
                  <a:pt x="574675" y="6482"/>
                </a:cubicBezTo>
                <a:cubicBezTo>
                  <a:pt x="585755" y="2789"/>
                  <a:pt x="586665" y="2048"/>
                  <a:pt x="600075" y="132"/>
                </a:cubicBezTo>
                <a:cubicBezTo>
                  <a:pt x="602170" y="-167"/>
                  <a:pt x="604308" y="132"/>
                  <a:pt x="606425" y="132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0753725" y="3162449"/>
            <a:ext cx="934462" cy="685800"/>
          </a:xfrm>
          <a:custGeom>
            <a:avLst/>
            <a:gdLst>
              <a:gd name="connsiteX0" fmla="*/ 0 w 946150"/>
              <a:gd name="connsiteY0" fmla="*/ 682625 h 685800"/>
              <a:gd name="connsiteX1" fmla="*/ 111125 w 946150"/>
              <a:gd name="connsiteY1" fmla="*/ 685800 h 685800"/>
              <a:gd name="connsiteX2" fmla="*/ 161925 w 946150"/>
              <a:gd name="connsiteY2" fmla="*/ 682625 h 685800"/>
              <a:gd name="connsiteX3" fmla="*/ 171450 w 946150"/>
              <a:gd name="connsiteY3" fmla="*/ 679450 h 685800"/>
              <a:gd name="connsiteX4" fmla="*/ 206375 w 946150"/>
              <a:gd name="connsiteY4" fmla="*/ 676275 h 685800"/>
              <a:gd name="connsiteX5" fmla="*/ 228600 w 946150"/>
              <a:gd name="connsiteY5" fmla="*/ 673100 h 685800"/>
              <a:gd name="connsiteX6" fmla="*/ 260350 w 946150"/>
              <a:gd name="connsiteY6" fmla="*/ 663575 h 685800"/>
              <a:gd name="connsiteX7" fmla="*/ 269875 w 946150"/>
              <a:gd name="connsiteY7" fmla="*/ 660400 h 685800"/>
              <a:gd name="connsiteX8" fmla="*/ 279400 w 946150"/>
              <a:gd name="connsiteY8" fmla="*/ 654050 h 685800"/>
              <a:gd name="connsiteX9" fmla="*/ 288925 w 946150"/>
              <a:gd name="connsiteY9" fmla="*/ 650875 h 685800"/>
              <a:gd name="connsiteX10" fmla="*/ 307975 w 946150"/>
              <a:gd name="connsiteY10" fmla="*/ 638175 h 685800"/>
              <a:gd name="connsiteX11" fmla="*/ 314325 w 946150"/>
              <a:gd name="connsiteY11" fmla="*/ 628650 h 685800"/>
              <a:gd name="connsiteX12" fmla="*/ 323850 w 946150"/>
              <a:gd name="connsiteY12" fmla="*/ 625475 h 685800"/>
              <a:gd name="connsiteX13" fmla="*/ 327025 w 946150"/>
              <a:gd name="connsiteY13" fmla="*/ 615950 h 685800"/>
              <a:gd name="connsiteX14" fmla="*/ 336550 w 946150"/>
              <a:gd name="connsiteY14" fmla="*/ 609600 h 685800"/>
              <a:gd name="connsiteX15" fmla="*/ 349250 w 946150"/>
              <a:gd name="connsiteY15" fmla="*/ 590550 h 685800"/>
              <a:gd name="connsiteX16" fmla="*/ 355600 w 946150"/>
              <a:gd name="connsiteY16" fmla="*/ 581025 h 685800"/>
              <a:gd name="connsiteX17" fmla="*/ 374650 w 946150"/>
              <a:gd name="connsiteY17" fmla="*/ 568325 h 685800"/>
              <a:gd name="connsiteX18" fmla="*/ 393700 w 946150"/>
              <a:gd name="connsiteY18" fmla="*/ 555625 h 685800"/>
              <a:gd name="connsiteX19" fmla="*/ 396875 w 946150"/>
              <a:gd name="connsiteY19" fmla="*/ 546100 h 685800"/>
              <a:gd name="connsiteX20" fmla="*/ 403225 w 946150"/>
              <a:gd name="connsiteY20" fmla="*/ 536575 h 685800"/>
              <a:gd name="connsiteX21" fmla="*/ 406400 w 946150"/>
              <a:gd name="connsiteY21" fmla="*/ 508000 h 685800"/>
              <a:gd name="connsiteX22" fmla="*/ 412750 w 946150"/>
              <a:gd name="connsiteY22" fmla="*/ 488950 h 685800"/>
              <a:gd name="connsiteX23" fmla="*/ 415925 w 946150"/>
              <a:gd name="connsiteY23" fmla="*/ 479425 h 685800"/>
              <a:gd name="connsiteX24" fmla="*/ 425450 w 946150"/>
              <a:gd name="connsiteY24" fmla="*/ 469900 h 685800"/>
              <a:gd name="connsiteX25" fmla="*/ 447675 w 946150"/>
              <a:gd name="connsiteY25" fmla="*/ 441325 h 685800"/>
              <a:gd name="connsiteX26" fmla="*/ 457200 w 946150"/>
              <a:gd name="connsiteY26" fmla="*/ 434975 h 685800"/>
              <a:gd name="connsiteX27" fmla="*/ 485775 w 946150"/>
              <a:gd name="connsiteY27" fmla="*/ 425450 h 685800"/>
              <a:gd name="connsiteX28" fmla="*/ 495300 w 946150"/>
              <a:gd name="connsiteY28" fmla="*/ 422275 h 685800"/>
              <a:gd name="connsiteX29" fmla="*/ 504825 w 946150"/>
              <a:gd name="connsiteY29" fmla="*/ 419100 h 685800"/>
              <a:gd name="connsiteX30" fmla="*/ 542925 w 946150"/>
              <a:gd name="connsiteY30" fmla="*/ 409575 h 685800"/>
              <a:gd name="connsiteX31" fmla="*/ 552450 w 946150"/>
              <a:gd name="connsiteY31" fmla="*/ 406400 h 685800"/>
              <a:gd name="connsiteX32" fmla="*/ 581025 w 946150"/>
              <a:gd name="connsiteY32" fmla="*/ 387350 h 685800"/>
              <a:gd name="connsiteX33" fmla="*/ 590550 w 946150"/>
              <a:gd name="connsiteY33" fmla="*/ 381000 h 685800"/>
              <a:gd name="connsiteX34" fmla="*/ 596900 w 946150"/>
              <a:gd name="connsiteY34" fmla="*/ 371475 h 685800"/>
              <a:gd name="connsiteX35" fmla="*/ 606425 w 946150"/>
              <a:gd name="connsiteY35" fmla="*/ 365125 h 685800"/>
              <a:gd name="connsiteX36" fmla="*/ 622300 w 946150"/>
              <a:gd name="connsiteY36" fmla="*/ 336550 h 685800"/>
              <a:gd name="connsiteX37" fmla="*/ 628650 w 946150"/>
              <a:gd name="connsiteY37" fmla="*/ 327025 h 685800"/>
              <a:gd name="connsiteX38" fmla="*/ 635000 w 946150"/>
              <a:gd name="connsiteY38" fmla="*/ 307975 h 685800"/>
              <a:gd name="connsiteX39" fmla="*/ 644525 w 946150"/>
              <a:gd name="connsiteY39" fmla="*/ 266700 h 685800"/>
              <a:gd name="connsiteX40" fmla="*/ 657225 w 946150"/>
              <a:gd name="connsiteY40" fmla="*/ 247650 h 685800"/>
              <a:gd name="connsiteX41" fmla="*/ 660400 w 946150"/>
              <a:gd name="connsiteY41" fmla="*/ 238125 h 685800"/>
              <a:gd name="connsiteX42" fmla="*/ 669925 w 946150"/>
              <a:gd name="connsiteY42" fmla="*/ 234950 h 685800"/>
              <a:gd name="connsiteX43" fmla="*/ 688975 w 946150"/>
              <a:gd name="connsiteY43" fmla="*/ 222250 h 685800"/>
              <a:gd name="connsiteX44" fmla="*/ 698500 w 946150"/>
              <a:gd name="connsiteY44" fmla="*/ 212725 h 685800"/>
              <a:gd name="connsiteX45" fmla="*/ 704850 w 946150"/>
              <a:gd name="connsiteY45" fmla="*/ 203200 h 685800"/>
              <a:gd name="connsiteX46" fmla="*/ 714375 w 946150"/>
              <a:gd name="connsiteY46" fmla="*/ 196850 h 685800"/>
              <a:gd name="connsiteX47" fmla="*/ 727075 w 946150"/>
              <a:gd name="connsiteY47" fmla="*/ 180975 h 685800"/>
              <a:gd name="connsiteX48" fmla="*/ 742950 w 946150"/>
              <a:gd name="connsiteY48" fmla="*/ 165100 h 685800"/>
              <a:gd name="connsiteX49" fmla="*/ 749300 w 946150"/>
              <a:gd name="connsiteY49" fmla="*/ 142875 h 685800"/>
              <a:gd name="connsiteX50" fmla="*/ 752475 w 946150"/>
              <a:gd name="connsiteY50" fmla="*/ 133350 h 685800"/>
              <a:gd name="connsiteX51" fmla="*/ 755650 w 946150"/>
              <a:gd name="connsiteY51" fmla="*/ 114300 h 685800"/>
              <a:gd name="connsiteX52" fmla="*/ 765175 w 946150"/>
              <a:gd name="connsiteY52" fmla="*/ 111125 h 685800"/>
              <a:gd name="connsiteX53" fmla="*/ 803275 w 946150"/>
              <a:gd name="connsiteY53" fmla="*/ 107950 h 685800"/>
              <a:gd name="connsiteX54" fmla="*/ 822325 w 946150"/>
              <a:gd name="connsiteY54" fmla="*/ 98425 h 685800"/>
              <a:gd name="connsiteX55" fmla="*/ 831850 w 946150"/>
              <a:gd name="connsiteY55" fmla="*/ 95250 h 685800"/>
              <a:gd name="connsiteX56" fmla="*/ 841375 w 946150"/>
              <a:gd name="connsiteY56" fmla="*/ 88900 h 685800"/>
              <a:gd name="connsiteX57" fmla="*/ 850900 w 946150"/>
              <a:gd name="connsiteY57" fmla="*/ 85725 h 685800"/>
              <a:gd name="connsiteX58" fmla="*/ 869950 w 946150"/>
              <a:gd name="connsiteY58" fmla="*/ 73025 h 685800"/>
              <a:gd name="connsiteX59" fmla="*/ 882650 w 946150"/>
              <a:gd name="connsiteY59" fmla="*/ 53975 h 685800"/>
              <a:gd name="connsiteX60" fmla="*/ 889000 w 946150"/>
              <a:gd name="connsiteY60" fmla="*/ 34925 h 685800"/>
              <a:gd name="connsiteX61" fmla="*/ 898525 w 946150"/>
              <a:gd name="connsiteY61" fmla="*/ 15875 h 685800"/>
              <a:gd name="connsiteX62" fmla="*/ 917575 w 946150"/>
              <a:gd name="connsiteY62" fmla="*/ 6350 h 685800"/>
              <a:gd name="connsiteX63" fmla="*/ 936625 w 946150"/>
              <a:gd name="connsiteY63" fmla="*/ 3175 h 685800"/>
              <a:gd name="connsiteX64" fmla="*/ 946150 w 946150"/>
              <a:gd name="connsiteY6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46150" h="685800">
                <a:moveTo>
                  <a:pt x="0" y="682625"/>
                </a:moveTo>
                <a:cubicBezTo>
                  <a:pt x="37042" y="683683"/>
                  <a:pt x="74068" y="685800"/>
                  <a:pt x="111125" y="685800"/>
                </a:cubicBezTo>
                <a:cubicBezTo>
                  <a:pt x="128091" y="685800"/>
                  <a:pt x="145052" y="684401"/>
                  <a:pt x="161925" y="682625"/>
                </a:cubicBezTo>
                <a:cubicBezTo>
                  <a:pt x="165253" y="682275"/>
                  <a:pt x="168137" y="679923"/>
                  <a:pt x="171450" y="679450"/>
                </a:cubicBezTo>
                <a:cubicBezTo>
                  <a:pt x="183022" y="677797"/>
                  <a:pt x="194757" y="677566"/>
                  <a:pt x="206375" y="676275"/>
                </a:cubicBezTo>
                <a:cubicBezTo>
                  <a:pt x="213813" y="675449"/>
                  <a:pt x="221237" y="674439"/>
                  <a:pt x="228600" y="673100"/>
                </a:cubicBezTo>
                <a:cubicBezTo>
                  <a:pt x="239157" y="671181"/>
                  <a:pt x="250409" y="666889"/>
                  <a:pt x="260350" y="663575"/>
                </a:cubicBezTo>
                <a:cubicBezTo>
                  <a:pt x="263525" y="662517"/>
                  <a:pt x="267090" y="662256"/>
                  <a:pt x="269875" y="660400"/>
                </a:cubicBezTo>
                <a:cubicBezTo>
                  <a:pt x="273050" y="658283"/>
                  <a:pt x="275987" y="655757"/>
                  <a:pt x="279400" y="654050"/>
                </a:cubicBezTo>
                <a:cubicBezTo>
                  <a:pt x="282393" y="652553"/>
                  <a:pt x="285999" y="652500"/>
                  <a:pt x="288925" y="650875"/>
                </a:cubicBezTo>
                <a:cubicBezTo>
                  <a:pt x="295596" y="647169"/>
                  <a:pt x="307975" y="638175"/>
                  <a:pt x="307975" y="638175"/>
                </a:cubicBezTo>
                <a:cubicBezTo>
                  <a:pt x="310092" y="635000"/>
                  <a:pt x="311345" y="631034"/>
                  <a:pt x="314325" y="628650"/>
                </a:cubicBezTo>
                <a:cubicBezTo>
                  <a:pt x="316938" y="626559"/>
                  <a:pt x="321483" y="627842"/>
                  <a:pt x="323850" y="625475"/>
                </a:cubicBezTo>
                <a:cubicBezTo>
                  <a:pt x="326217" y="623108"/>
                  <a:pt x="324934" y="618563"/>
                  <a:pt x="327025" y="615950"/>
                </a:cubicBezTo>
                <a:cubicBezTo>
                  <a:pt x="329409" y="612970"/>
                  <a:pt x="333375" y="611717"/>
                  <a:pt x="336550" y="609600"/>
                </a:cubicBezTo>
                <a:cubicBezTo>
                  <a:pt x="342130" y="592861"/>
                  <a:pt x="336037" y="606405"/>
                  <a:pt x="349250" y="590550"/>
                </a:cubicBezTo>
                <a:cubicBezTo>
                  <a:pt x="351693" y="587619"/>
                  <a:pt x="352728" y="583538"/>
                  <a:pt x="355600" y="581025"/>
                </a:cubicBezTo>
                <a:cubicBezTo>
                  <a:pt x="361343" y="575999"/>
                  <a:pt x="369254" y="573721"/>
                  <a:pt x="374650" y="568325"/>
                </a:cubicBezTo>
                <a:cubicBezTo>
                  <a:pt x="386542" y="556433"/>
                  <a:pt x="379915" y="560220"/>
                  <a:pt x="393700" y="555625"/>
                </a:cubicBezTo>
                <a:cubicBezTo>
                  <a:pt x="394758" y="552450"/>
                  <a:pt x="395378" y="549093"/>
                  <a:pt x="396875" y="546100"/>
                </a:cubicBezTo>
                <a:cubicBezTo>
                  <a:pt x="398582" y="542687"/>
                  <a:pt x="402300" y="540277"/>
                  <a:pt x="403225" y="536575"/>
                </a:cubicBezTo>
                <a:cubicBezTo>
                  <a:pt x="405549" y="527278"/>
                  <a:pt x="404520" y="517398"/>
                  <a:pt x="406400" y="508000"/>
                </a:cubicBezTo>
                <a:cubicBezTo>
                  <a:pt x="407713" y="501436"/>
                  <a:pt x="410633" y="495300"/>
                  <a:pt x="412750" y="488950"/>
                </a:cubicBezTo>
                <a:cubicBezTo>
                  <a:pt x="413808" y="485775"/>
                  <a:pt x="413558" y="481792"/>
                  <a:pt x="415925" y="479425"/>
                </a:cubicBezTo>
                <a:cubicBezTo>
                  <a:pt x="419100" y="476250"/>
                  <a:pt x="422693" y="473444"/>
                  <a:pt x="425450" y="469900"/>
                </a:cubicBezTo>
                <a:cubicBezTo>
                  <a:pt x="438493" y="453131"/>
                  <a:pt x="434017" y="452706"/>
                  <a:pt x="447675" y="441325"/>
                </a:cubicBezTo>
                <a:cubicBezTo>
                  <a:pt x="450606" y="438882"/>
                  <a:pt x="453713" y="436525"/>
                  <a:pt x="457200" y="434975"/>
                </a:cubicBezTo>
                <a:lnTo>
                  <a:pt x="485775" y="425450"/>
                </a:lnTo>
                <a:lnTo>
                  <a:pt x="495300" y="422275"/>
                </a:lnTo>
                <a:cubicBezTo>
                  <a:pt x="498475" y="421217"/>
                  <a:pt x="501524" y="419650"/>
                  <a:pt x="504825" y="419100"/>
                </a:cubicBezTo>
                <a:cubicBezTo>
                  <a:pt x="530477" y="414825"/>
                  <a:pt x="517768" y="417961"/>
                  <a:pt x="542925" y="409575"/>
                </a:cubicBezTo>
                <a:cubicBezTo>
                  <a:pt x="546100" y="408517"/>
                  <a:pt x="549665" y="408256"/>
                  <a:pt x="552450" y="406400"/>
                </a:cubicBezTo>
                <a:lnTo>
                  <a:pt x="581025" y="387350"/>
                </a:lnTo>
                <a:lnTo>
                  <a:pt x="590550" y="381000"/>
                </a:lnTo>
                <a:cubicBezTo>
                  <a:pt x="592667" y="377825"/>
                  <a:pt x="594202" y="374173"/>
                  <a:pt x="596900" y="371475"/>
                </a:cubicBezTo>
                <a:cubicBezTo>
                  <a:pt x="599598" y="368777"/>
                  <a:pt x="603912" y="367997"/>
                  <a:pt x="606425" y="365125"/>
                </a:cubicBezTo>
                <a:cubicBezTo>
                  <a:pt x="629784" y="338429"/>
                  <a:pt x="612852" y="355447"/>
                  <a:pt x="622300" y="336550"/>
                </a:cubicBezTo>
                <a:cubicBezTo>
                  <a:pt x="624007" y="333137"/>
                  <a:pt x="627100" y="330512"/>
                  <a:pt x="628650" y="327025"/>
                </a:cubicBezTo>
                <a:cubicBezTo>
                  <a:pt x="631368" y="320908"/>
                  <a:pt x="635000" y="307975"/>
                  <a:pt x="635000" y="307975"/>
                </a:cubicBezTo>
                <a:cubicBezTo>
                  <a:pt x="636464" y="297729"/>
                  <a:pt x="638186" y="276209"/>
                  <a:pt x="644525" y="266700"/>
                </a:cubicBezTo>
                <a:cubicBezTo>
                  <a:pt x="648758" y="260350"/>
                  <a:pt x="654812" y="254890"/>
                  <a:pt x="657225" y="247650"/>
                </a:cubicBezTo>
                <a:cubicBezTo>
                  <a:pt x="658283" y="244475"/>
                  <a:pt x="658033" y="240492"/>
                  <a:pt x="660400" y="238125"/>
                </a:cubicBezTo>
                <a:cubicBezTo>
                  <a:pt x="662767" y="235758"/>
                  <a:pt x="666999" y="236575"/>
                  <a:pt x="669925" y="234950"/>
                </a:cubicBezTo>
                <a:cubicBezTo>
                  <a:pt x="676596" y="231244"/>
                  <a:pt x="683579" y="227646"/>
                  <a:pt x="688975" y="222250"/>
                </a:cubicBezTo>
                <a:cubicBezTo>
                  <a:pt x="692150" y="219075"/>
                  <a:pt x="695625" y="216174"/>
                  <a:pt x="698500" y="212725"/>
                </a:cubicBezTo>
                <a:cubicBezTo>
                  <a:pt x="700943" y="209794"/>
                  <a:pt x="702152" y="205898"/>
                  <a:pt x="704850" y="203200"/>
                </a:cubicBezTo>
                <a:cubicBezTo>
                  <a:pt x="707548" y="200502"/>
                  <a:pt x="711200" y="198967"/>
                  <a:pt x="714375" y="196850"/>
                </a:cubicBezTo>
                <a:cubicBezTo>
                  <a:pt x="720556" y="178307"/>
                  <a:pt x="712714" y="195336"/>
                  <a:pt x="727075" y="180975"/>
                </a:cubicBezTo>
                <a:cubicBezTo>
                  <a:pt x="748242" y="159808"/>
                  <a:pt x="717550" y="182033"/>
                  <a:pt x="742950" y="165100"/>
                </a:cubicBezTo>
                <a:cubicBezTo>
                  <a:pt x="750563" y="142262"/>
                  <a:pt x="741327" y="170782"/>
                  <a:pt x="749300" y="142875"/>
                </a:cubicBezTo>
                <a:cubicBezTo>
                  <a:pt x="750219" y="139657"/>
                  <a:pt x="751749" y="136617"/>
                  <a:pt x="752475" y="133350"/>
                </a:cubicBezTo>
                <a:cubicBezTo>
                  <a:pt x="753872" y="127066"/>
                  <a:pt x="752456" y="119889"/>
                  <a:pt x="755650" y="114300"/>
                </a:cubicBezTo>
                <a:cubicBezTo>
                  <a:pt x="757310" y="111394"/>
                  <a:pt x="761858" y="111567"/>
                  <a:pt x="765175" y="111125"/>
                </a:cubicBezTo>
                <a:cubicBezTo>
                  <a:pt x="777807" y="109441"/>
                  <a:pt x="790575" y="109008"/>
                  <a:pt x="803275" y="107950"/>
                </a:cubicBezTo>
                <a:cubicBezTo>
                  <a:pt x="827216" y="99970"/>
                  <a:pt x="797706" y="110735"/>
                  <a:pt x="822325" y="98425"/>
                </a:cubicBezTo>
                <a:cubicBezTo>
                  <a:pt x="825318" y="96928"/>
                  <a:pt x="828857" y="96747"/>
                  <a:pt x="831850" y="95250"/>
                </a:cubicBezTo>
                <a:cubicBezTo>
                  <a:pt x="835263" y="93543"/>
                  <a:pt x="837962" y="90607"/>
                  <a:pt x="841375" y="88900"/>
                </a:cubicBezTo>
                <a:cubicBezTo>
                  <a:pt x="844368" y="87403"/>
                  <a:pt x="847974" y="87350"/>
                  <a:pt x="850900" y="85725"/>
                </a:cubicBezTo>
                <a:cubicBezTo>
                  <a:pt x="857571" y="82019"/>
                  <a:pt x="869950" y="73025"/>
                  <a:pt x="869950" y="73025"/>
                </a:cubicBezTo>
                <a:cubicBezTo>
                  <a:pt x="874183" y="66675"/>
                  <a:pt x="880237" y="61215"/>
                  <a:pt x="882650" y="53975"/>
                </a:cubicBezTo>
                <a:lnTo>
                  <a:pt x="889000" y="34925"/>
                </a:lnTo>
                <a:cubicBezTo>
                  <a:pt x="891582" y="27178"/>
                  <a:pt x="892370" y="22030"/>
                  <a:pt x="898525" y="15875"/>
                </a:cubicBezTo>
                <a:cubicBezTo>
                  <a:pt x="903418" y="10982"/>
                  <a:pt x="910935" y="7826"/>
                  <a:pt x="917575" y="6350"/>
                </a:cubicBezTo>
                <a:cubicBezTo>
                  <a:pt x="923859" y="4953"/>
                  <a:pt x="930341" y="4572"/>
                  <a:pt x="936625" y="3175"/>
                </a:cubicBezTo>
                <a:cubicBezTo>
                  <a:pt x="939892" y="2449"/>
                  <a:pt x="946150" y="0"/>
                  <a:pt x="946150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1080750" y="3768874"/>
            <a:ext cx="616341" cy="438150"/>
          </a:xfrm>
          <a:custGeom>
            <a:avLst/>
            <a:gdLst>
              <a:gd name="connsiteX0" fmla="*/ 0 w 616341"/>
              <a:gd name="connsiteY0" fmla="*/ 0 h 438150"/>
              <a:gd name="connsiteX1" fmla="*/ 15875 w 616341"/>
              <a:gd name="connsiteY1" fmla="*/ 9525 h 438150"/>
              <a:gd name="connsiteX2" fmla="*/ 25400 w 616341"/>
              <a:gd name="connsiteY2" fmla="*/ 15875 h 438150"/>
              <a:gd name="connsiteX3" fmla="*/ 41275 w 616341"/>
              <a:gd name="connsiteY3" fmla="*/ 31750 h 438150"/>
              <a:gd name="connsiteX4" fmla="*/ 47625 w 616341"/>
              <a:gd name="connsiteY4" fmla="*/ 53975 h 438150"/>
              <a:gd name="connsiteX5" fmla="*/ 50800 w 616341"/>
              <a:gd name="connsiteY5" fmla="*/ 63500 h 438150"/>
              <a:gd name="connsiteX6" fmla="*/ 60325 w 616341"/>
              <a:gd name="connsiteY6" fmla="*/ 69850 h 438150"/>
              <a:gd name="connsiteX7" fmla="*/ 69850 w 616341"/>
              <a:gd name="connsiteY7" fmla="*/ 98425 h 438150"/>
              <a:gd name="connsiteX8" fmla="*/ 73025 w 616341"/>
              <a:gd name="connsiteY8" fmla="*/ 107950 h 438150"/>
              <a:gd name="connsiteX9" fmla="*/ 82550 w 616341"/>
              <a:gd name="connsiteY9" fmla="*/ 114300 h 438150"/>
              <a:gd name="connsiteX10" fmla="*/ 123825 w 616341"/>
              <a:gd name="connsiteY10" fmla="*/ 127000 h 438150"/>
              <a:gd name="connsiteX11" fmla="*/ 136525 w 616341"/>
              <a:gd name="connsiteY11" fmla="*/ 130175 h 438150"/>
              <a:gd name="connsiteX12" fmla="*/ 165100 w 616341"/>
              <a:gd name="connsiteY12" fmla="*/ 136525 h 438150"/>
              <a:gd name="connsiteX13" fmla="*/ 184150 w 616341"/>
              <a:gd name="connsiteY13" fmla="*/ 152400 h 438150"/>
              <a:gd name="connsiteX14" fmla="*/ 196850 w 616341"/>
              <a:gd name="connsiteY14" fmla="*/ 171450 h 438150"/>
              <a:gd name="connsiteX15" fmla="*/ 200025 w 616341"/>
              <a:gd name="connsiteY15" fmla="*/ 180975 h 438150"/>
              <a:gd name="connsiteX16" fmla="*/ 209550 w 616341"/>
              <a:gd name="connsiteY16" fmla="*/ 184150 h 438150"/>
              <a:gd name="connsiteX17" fmla="*/ 228600 w 616341"/>
              <a:gd name="connsiteY17" fmla="*/ 196850 h 438150"/>
              <a:gd name="connsiteX18" fmla="*/ 247650 w 616341"/>
              <a:gd name="connsiteY18" fmla="*/ 209550 h 438150"/>
              <a:gd name="connsiteX19" fmla="*/ 266700 w 616341"/>
              <a:gd name="connsiteY19" fmla="*/ 219075 h 438150"/>
              <a:gd name="connsiteX20" fmla="*/ 339725 w 616341"/>
              <a:gd name="connsiteY20" fmla="*/ 222250 h 438150"/>
              <a:gd name="connsiteX21" fmla="*/ 377825 w 616341"/>
              <a:gd name="connsiteY21" fmla="*/ 231775 h 438150"/>
              <a:gd name="connsiteX22" fmla="*/ 387350 w 616341"/>
              <a:gd name="connsiteY22" fmla="*/ 234950 h 438150"/>
              <a:gd name="connsiteX23" fmla="*/ 406400 w 616341"/>
              <a:gd name="connsiteY23" fmla="*/ 244475 h 438150"/>
              <a:gd name="connsiteX24" fmla="*/ 415925 w 616341"/>
              <a:gd name="connsiteY24" fmla="*/ 254000 h 438150"/>
              <a:gd name="connsiteX25" fmla="*/ 425450 w 616341"/>
              <a:gd name="connsiteY25" fmla="*/ 257175 h 438150"/>
              <a:gd name="connsiteX26" fmla="*/ 441325 w 616341"/>
              <a:gd name="connsiteY26" fmla="*/ 282575 h 438150"/>
              <a:gd name="connsiteX27" fmla="*/ 463550 w 616341"/>
              <a:gd name="connsiteY27" fmla="*/ 307975 h 438150"/>
              <a:gd name="connsiteX28" fmla="*/ 469900 w 616341"/>
              <a:gd name="connsiteY28" fmla="*/ 317500 h 438150"/>
              <a:gd name="connsiteX29" fmla="*/ 488950 w 616341"/>
              <a:gd name="connsiteY29" fmla="*/ 330200 h 438150"/>
              <a:gd name="connsiteX30" fmla="*/ 498475 w 616341"/>
              <a:gd name="connsiteY30" fmla="*/ 336550 h 438150"/>
              <a:gd name="connsiteX31" fmla="*/ 517525 w 616341"/>
              <a:gd name="connsiteY31" fmla="*/ 352425 h 438150"/>
              <a:gd name="connsiteX32" fmla="*/ 533400 w 616341"/>
              <a:gd name="connsiteY32" fmla="*/ 371475 h 438150"/>
              <a:gd name="connsiteX33" fmla="*/ 542925 w 616341"/>
              <a:gd name="connsiteY33" fmla="*/ 377825 h 438150"/>
              <a:gd name="connsiteX34" fmla="*/ 558800 w 616341"/>
              <a:gd name="connsiteY34" fmla="*/ 393700 h 438150"/>
              <a:gd name="connsiteX35" fmla="*/ 568325 w 616341"/>
              <a:gd name="connsiteY35" fmla="*/ 403225 h 438150"/>
              <a:gd name="connsiteX36" fmla="*/ 587375 w 616341"/>
              <a:gd name="connsiteY36" fmla="*/ 415925 h 438150"/>
              <a:gd name="connsiteX37" fmla="*/ 596900 w 616341"/>
              <a:gd name="connsiteY37" fmla="*/ 422275 h 438150"/>
              <a:gd name="connsiteX38" fmla="*/ 615950 w 616341"/>
              <a:gd name="connsiteY38" fmla="*/ 434975 h 438150"/>
              <a:gd name="connsiteX39" fmla="*/ 615950 w 616341"/>
              <a:gd name="connsiteY3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6341" h="438150">
                <a:moveTo>
                  <a:pt x="0" y="0"/>
                </a:moveTo>
                <a:cubicBezTo>
                  <a:pt x="5292" y="3175"/>
                  <a:pt x="10642" y="6254"/>
                  <a:pt x="15875" y="9525"/>
                </a:cubicBezTo>
                <a:cubicBezTo>
                  <a:pt x="19111" y="11547"/>
                  <a:pt x="22702" y="13177"/>
                  <a:pt x="25400" y="15875"/>
                </a:cubicBezTo>
                <a:cubicBezTo>
                  <a:pt x="46567" y="37042"/>
                  <a:pt x="15875" y="14817"/>
                  <a:pt x="41275" y="31750"/>
                </a:cubicBezTo>
                <a:cubicBezTo>
                  <a:pt x="48888" y="54588"/>
                  <a:pt x="39652" y="26068"/>
                  <a:pt x="47625" y="53975"/>
                </a:cubicBezTo>
                <a:cubicBezTo>
                  <a:pt x="48544" y="57193"/>
                  <a:pt x="48709" y="60887"/>
                  <a:pt x="50800" y="63500"/>
                </a:cubicBezTo>
                <a:cubicBezTo>
                  <a:pt x="53184" y="66480"/>
                  <a:pt x="57150" y="67733"/>
                  <a:pt x="60325" y="69850"/>
                </a:cubicBezTo>
                <a:lnTo>
                  <a:pt x="69850" y="98425"/>
                </a:lnTo>
                <a:cubicBezTo>
                  <a:pt x="70908" y="101600"/>
                  <a:pt x="70240" y="106094"/>
                  <a:pt x="73025" y="107950"/>
                </a:cubicBezTo>
                <a:lnTo>
                  <a:pt x="82550" y="114300"/>
                </a:lnTo>
                <a:cubicBezTo>
                  <a:pt x="95777" y="134140"/>
                  <a:pt x="83898" y="121676"/>
                  <a:pt x="123825" y="127000"/>
                </a:cubicBezTo>
                <a:cubicBezTo>
                  <a:pt x="128150" y="127577"/>
                  <a:pt x="132265" y="129228"/>
                  <a:pt x="136525" y="130175"/>
                </a:cubicBezTo>
                <a:cubicBezTo>
                  <a:pt x="172802" y="138237"/>
                  <a:pt x="134127" y="128782"/>
                  <a:pt x="165100" y="136525"/>
                </a:cubicBezTo>
                <a:cubicBezTo>
                  <a:pt x="173567" y="142169"/>
                  <a:pt x="177568" y="143938"/>
                  <a:pt x="184150" y="152400"/>
                </a:cubicBezTo>
                <a:cubicBezTo>
                  <a:pt x="188835" y="158424"/>
                  <a:pt x="194437" y="164210"/>
                  <a:pt x="196850" y="171450"/>
                </a:cubicBezTo>
                <a:cubicBezTo>
                  <a:pt x="197908" y="174625"/>
                  <a:pt x="197658" y="178608"/>
                  <a:pt x="200025" y="180975"/>
                </a:cubicBezTo>
                <a:cubicBezTo>
                  <a:pt x="202392" y="183342"/>
                  <a:pt x="206375" y="183092"/>
                  <a:pt x="209550" y="184150"/>
                </a:cubicBezTo>
                <a:cubicBezTo>
                  <a:pt x="230689" y="205289"/>
                  <a:pt x="207923" y="185363"/>
                  <a:pt x="228600" y="196850"/>
                </a:cubicBezTo>
                <a:cubicBezTo>
                  <a:pt x="235271" y="200556"/>
                  <a:pt x="241300" y="205317"/>
                  <a:pt x="247650" y="209550"/>
                </a:cubicBezTo>
                <a:cubicBezTo>
                  <a:pt x="253443" y="213412"/>
                  <a:pt x="259270" y="218503"/>
                  <a:pt x="266700" y="219075"/>
                </a:cubicBezTo>
                <a:cubicBezTo>
                  <a:pt x="290993" y="220944"/>
                  <a:pt x="315383" y="221192"/>
                  <a:pt x="339725" y="222250"/>
                </a:cubicBezTo>
                <a:cubicBezTo>
                  <a:pt x="365377" y="226525"/>
                  <a:pt x="352668" y="223389"/>
                  <a:pt x="377825" y="231775"/>
                </a:cubicBezTo>
                <a:cubicBezTo>
                  <a:pt x="381000" y="232833"/>
                  <a:pt x="384565" y="233094"/>
                  <a:pt x="387350" y="234950"/>
                </a:cubicBezTo>
                <a:cubicBezTo>
                  <a:pt x="399660" y="243156"/>
                  <a:pt x="393255" y="240093"/>
                  <a:pt x="406400" y="244475"/>
                </a:cubicBezTo>
                <a:cubicBezTo>
                  <a:pt x="409575" y="247650"/>
                  <a:pt x="412189" y="251509"/>
                  <a:pt x="415925" y="254000"/>
                </a:cubicBezTo>
                <a:cubicBezTo>
                  <a:pt x="418710" y="255856"/>
                  <a:pt x="423505" y="254452"/>
                  <a:pt x="425450" y="257175"/>
                </a:cubicBezTo>
                <a:cubicBezTo>
                  <a:pt x="449494" y="290837"/>
                  <a:pt x="416831" y="266246"/>
                  <a:pt x="441325" y="282575"/>
                </a:cubicBezTo>
                <a:cubicBezTo>
                  <a:pt x="456142" y="304800"/>
                  <a:pt x="447675" y="297392"/>
                  <a:pt x="463550" y="307975"/>
                </a:cubicBezTo>
                <a:cubicBezTo>
                  <a:pt x="465667" y="311150"/>
                  <a:pt x="467028" y="314987"/>
                  <a:pt x="469900" y="317500"/>
                </a:cubicBezTo>
                <a:cubicBezTo>
                  <a:pt x="475643" y="322526"/>
                  <a:pt x="482600" y="325967"/>
                  <a:pt x="488950" y="330200"/>
                </a:cubicBezTo>
                <a:cubicBezTo>
                  <a:pt x="492125" y="332317"/>
                  <a:pt x="495777" y="333852"/>
                  <a:pt x="498475" y="336550"/>
                </a:cubicBezTo>
                <a:cubicBezTo>
                  <a:pt x="510698" y="348773"/>
                  <a:pt x="504264" y="343584"/>
                  <a:pt x="517525" y="352425"/>
                </a:cubicBezTo>
                <a:cubicBezTo>
                  <a:pt x="523769" y="361791"/>
                  <a:pt x="524233" y="363835"/>
                  <a:pt x="533400" y="371475"/>
                </a:cubicBezTo>
                <a:cubicBezTo>
                  <a:pt x="536331" y="373918"/>
                  <a:pt x="539750" y="375708"/>
                  <a:pt x="542925" y="377825"/>
                </a:cubicBezTo>
                <a:cubicBezTo>
                  <a:pt x="554567" y="395287"/>
                  <a:pt x="542925" y="380471"/>
                  <a:pt x="558800" y="393700"/>
                </a:cubicBezTo>
                <a:cubicBezTo>
                  <a:pt x="562249" y="396575"/>
                  <a:pt x="564781" y="400468"/>
                  <a:pt x="568325" y="403225"/>
                </a:cubicBezTo>
                <a:cubicBezTo>
                  <a:pt x="574349" y="407910"/>
                  <a:pt x="581025" y="411692"/>
                  <a:pt x="587375" y="415925"/>
                </a:cubicBezTo>
                <a:cubicBezTo>
                  <a:pt x="590550" y="418042"/>
                  <a:pt x="594202" y="419577"/>
                  <a:pt x="596900" y="422275"/>
                </a:cubicBezTo>
                <a:cubicBezTo>
                  <a:pt x="627286" y="452661"/>
                  <a:pt x="588381" y="416595"/>
                  <a:pt x="615950" y="434975"/>
                </a:cubicBezTo>
                <a:cubicBezTo>
                  <a:pt x="616831" y="435562"/>
                  <a:pt x="615950" y="437092"/>
                  <a:pt x="615950" y="43815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11537141" y="4565799"/>
            <a:ext cx="143684" cy="523875"/>
          </a:xfrm>
          <a:custGeom>
            <a:avLst/>
            <a:gdLst>
              <a:gd name="connsiteX0" fmla="*/ 143684 w 143684"/>
              <a:gd name="connsiteY0" fmla="*/ 0 h 523875"/>
              <a:gd name="connsiteX1" fmla="*/ 130984 w 143684"/>
              <a:gd name="connsiteY1" fmla="*/ 15875 h 523875"/>
              <a:gd name="connsiteX2" fmla="*/ 121459 w 143684"/>
              <a:gd name="connsiteY2" fmla="*/ 19050 h 523875"/>
              <a:gd name="connsiteX3" fmla="*/ 111934 w 143684"/>
              <a:gd name="connsiteY3" fmla="*/ 53975 h 523875"/>
              <a:gd name="connsiteX4" fmla="*/ 96059 w 143684"/>
              <a:gd name="connsiteY4" fmla="*/ 73025 h 523875"/>
              <a:gd name="connsiteX5" fmla="*/ 99234 w 143684"/>
              <a:gd name="connsiteY5" fmla="*/ 104775 h 523875"/>
              <a:gd name="connsiteX6" fmla="*/ 102409 w 143684"/>
              <a:gd name="connsiteY6" fmla="*/ 114300 h 523875"/>
              <a:gd name="connsiteX7" fmla="*/ 105584 w 143684"/>
              <a:gd name="connsiteY7" fmla="*/ 127000 h 523875"/>
              <a:gd name="connsiteX8" fmla="*/ 102409 w 143684"/>
              <a:gd name="connsiteY8" fmla="*/ 146050 h 523875"/>
              <a:gd name="connsiteX9" fmla="*/ 89709 w 143684"/>
              <a:gd name="connsiteY9" fmla="*/ 165100 h 523875"/>
              <a:gd name="connsiteX10" fmla="*/ 83359 w 143684"/>
              <a:gd name="connsiteY10" fmla="*/ 174625 h 523875"/>
              <a:gd name="connsiteX11" fmla="*/ 70659 w 143684"/>
              <a:gd name="connsiteY11" fmla="*/ 203200 h 523875"/>
              <a:gd name="connsiteX12" fmla="*/ 61134 w 143684"/>
              <a:gd name="connsiteY12" fmla="*/ 222250 h 523875"/>
              <a:gd name="connsiteX13" fmla="*/ 51609 w 143684"/>
              <a:gd name="connsiteY13" fmla="*/ 228600 h 523875"/>
              <a:gd name="connsiteX14" fmla="*/ 38909 w 143684"/>
              <a:gd name="connsiteY14" fmla="*/ 241300 h 523875"/>
              <a:gd name="connsiteX15" fmla="*/ 35734 w 143684"/>
              <a:gd name="connsiteY15" fmla="*/ 250825 h 523875"/>
              <a:gd name="connsiteX16" fmla="*/ 26209 w 143684"/>
              <a:gd name="connsiteY16" fmla="*/ 257175 h 523875"/>
              <a:gd name="connsiteX17" fmla="*/ 19859 w 143684"/>
              <a:gd name="connsiteY17" fmla="*/ 266700 h 523875"/>
              <a:gd name="connsiteX18" fmla="*/ 13509 w 143684"/>
              <a:gd name="connsiteY18" fmla="*/ 285750 h 523875"/>
              <a:gd name="connsiteX19" fmla="*/ 10334 w 143684"/>
              <a:gd name="connsiteY19" fmla="*/ 444500 h 523875"/>
              <a:gd name="connsiteX20" fmla="*/ 809 w 143684"/>
              <a:gd name="connsiteY20" fmla="*/ 463550 h 523875"/>
              <a:gd name="connsiteX21" fmla="*/ 809 w 143684"/>
              <a:gd name="connsiteY21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684" h="523875">
                <a:moveTo>
                  <a:pt x="143684" y="0"/>
                </a:moveTo>
                <a:cubicBezTo>
                  <a:pt x="139451" y="5292"/>
                  <a:pt x="136129" y="11465"/>
                  <a:pt x="130984" y="15875"/>
                </a:cubicBezTo>
                <a:cubicBezTo>
                  <a:pt x="128443" y="18053"/>
                  <a:pt x="123404" y="16327"/>
                  <a:pt x="121459" y="19050"/>
                </a:cubicBezTo>
                <a:cubicBezTo>
                  <a:pt x="113325" y="30437"/>
                  <a:pt x="116484" y="41842"/>
                  <a:pt x="111934" y="53975"/>
                </a:cubicBezTo>
                <a:cubicBezTo>
                  <a:pt x="109282" y="61048"/>
                  <a:pt x="101000" y="68084"/>
                  <a:pt x="96059" y="73025"/>
                </a:cubicBezTo>
                <a:cubicBezTo>
                  <a:pt x="97117" y="83608"/>
                  <a:pt x="97617" y="94263"/>
                  <a:pt x="99234" y="104775"/>
                </a:cubicBezTo>
                <a:cubicBezTo>
                  <a:pt x="99743" y="108083"/>
                  <a:pt x="101490" y="111082"/>
                  <a:pt x="102409" y="114300"/>
                </a:cubicBezTo>
                <a:cubicBezTo>
                  <a:pt x="103608" y="118496"/>
                  <a:pt x="104526" y="122767"/>
                  <a:pt x="105584" y="127000"/>
                </a:cubicBezTo>
                <a:cubicBezTo>
                  <a:pt x="104526" y="133350"/>
                  <a:pt x="104885" y="140108"/>
                  <a:pt x="102409" y="146050"/>
                </a:cubicBezTo>
                <a:cubicBezTo>
                  <a:pt x="99474" y="153095"/>
                  <a:pt x="93942" y="158750"/>
                  <a:pt x="89709" y="165100"/>
                </a:cubicBezTo>
                <a:cubicBezTo>
                  <a:pt x="87592" y="168275"/>
                  <a:pt x="84566" y="171005"/>
                  <a:pt x="83359" y="174625"/>
                </a:cubicBezTo>
                <a:cubicBezTo>
                  <a:pt x="66977" y="223772"/>
                  <a:pt x="85753" y="173011"/>
                  <a:pt x="70659" y="203200"/>
                </a:cubicBezTo>
                <a:cubicBezTo>
                  <a:pt x="65494" y="213529"/>
                  <a:pt x="70233" y="213151"/>
                  <a:pt x="61134" y="222250"/>
                </a:cubicBezTo>
                <a:cubicBezTo>
                  <a:pt x="58436" y="224948"/>
                  <a:pt x="54784" y="226483"/>
                  <a:pt x="51609" y="228600"/>
                </a:cubicBezTo>
                <a:cubicBezTo>
                  <a:pt x="43142" y="254000"/>
                  <a:pt x="55842" y="224367"/>
                  <a:pt x="38909" y="241300"/>
                </a:cubicBezTo>
                <a:cubicBezTo>
                  <a:pt x="36542" y="243667"/>
                  <a:pt x="37825" y="248212"/>
                  <a:pt x="35734" y="250825"/>
                </a:cubicBezTo>
                <a:cubicBezTo>
                  <a:pt x="33350" y="253805"/>
                  <a:pt x="29384" y="255058"/>
                  <a:pt x="26209" y="257175"/>
                </a:cubicBezTo>
                <a:cubicBezTo>
                  <a:pt x="24092" y="260350"/>
                  <a:pt x="21409" y="263213"/>
                  <a:pt x="19859" y="266700"/>
                </a:cubicBezTo>
                <a:cubicBezTo>
                  <a:pt x="17141" y="272817"/>
                  <a:pt x="13509" y="285750"/>
                  <a:pt x="13509" y="285750"/>
                </a:cubicBezTo>
                <a:cubicBezTo>
                  <a:pt x="12451" y="338667"/>
                  <a:pt x="12330" y="391610"/>
                  <a:pt x="10334" y="444500"/>
                </a:cubicBezTo>
                <a:cubicBezTo>
                  <a:pt x="8184" y="501472"/>
                  <a:pt x="6471" y="401270"/>
                  <a:pt x="809" y="463550"/>
                </a:cubicBezTo>
                <a:cubicBezTo>
                  <a:pt x="-1012" y="483576"/>
                  <a:pt x="809" y="503767"/>
                  <a:pt x="809" y="5238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9712325" y="1412797"/>
            <a:ext cx="1974850" cy="1121002"/>
          </a:xfrm>
          <a:custGeom>
            <a:avLst/>
            <a:gdLst>
              <a:gd name="connsiteX0" fmla="*/ 0 w 1974850"/>
              <a:gd name="connsiteY0" fmla="*/ 482827 h 1121002"/>
              <a:gd name="connsiteX1" fmla="*/ 12700 w 1974850"/>
              <a:gd name="connsiteY1" fmla="*/ 466952 h 1121002"/>
              <a:gd name="connsiteX2" fmla="*/ 22225 w 1974850"/>
              <a:gd name="connsiteY2" fmla="*/ 463777 h 1121002"/>
              <a:gd name="connsiteX3" fmla="*/ 50800 w 1974850"/>
              <a:gd name="connsiteY3" fmla="*/ 447902 h 1121002"/>
              <a:gd name="connsiteX4" fmla="*/ 60325 w 1974850"/>
              <a:gd name="connsiteY4" fmla="*/ 438377 h 1121002"/>
              <a:gd name="connsiteX5" fmla="*/ 79375 w 1974850"/>
              <a:gd name="connsiteY5" fmla="*/ 432027 h 1121002"/>
              <a:gd name="connsiteX6" fmla="*/ 98425 w 1974850"/>
              <a:gd name="connsiteY6" fmla="*/ 425677 h 1121002"/>
              <a:gd name="connsiteX7" fmla="*/ 107950 w 1974850"/>
              <a:gd name="connsiteY7" fmla="*/ 422502 h 1121002"/>
              <a:gd name="connsiteX8" fmla="*/ 127000 w 1974850"/>
              <a:gd name="connsiteY8" fmla="*/ 419327 h 1121002"/>
              <a:gd name="connsiteX9" fmla="*/ 209550 w 1974850"/>
              <a:gd name="connsiteY9" fmla="*/ 419327 h 1121002"/>
              <a:gd name="connsiteX10" fmla="*/ 219075 w 1974850"/>
              <a:gd name="connsiteY10" fmla="*/ 416152 h 1121002"/>
              <a:gd name="connsiteX11" fmla="*/ 238125 w 1974850"/>
              <a:gd name="connsiteY11" fmla="*/ 400277 h 1121002"/>
              <a:gd name="connsiteX12" fmla="*/ 257175 w 1974850"/>
              <a:gd name="connsiteY12" fmla="*/ 390752 h 1121002"/>
              <a:gd name="connsiteX13" fmla="*/ 266700 w 1974850"/>
              <a:gd name="connsiteY13" fmla="*/ 381227 h 1121002"/>
              <a:gd name="connsiteX14" fmla="*/ 276225 w 1974850"/>
              <a:gd name="connsiteY14" fmla="*/ 378052 h 1121002"/>
              <a:gd name="connsiteX15" fmla="*/ 295275 w 1974850"/>
              <a:gd name="connsiteY15" fmla="*/ 365352 h 1121002"/>
              <a:gd name="connsiteX16" fmla="*/ 307975 w 1974850"/>
              <a:gd name="connsiteY16" fmla="*/ 359002 h 1121002"/>
              <a:gd name="connsiteX17" fmla="*/ 317500 w 1974850"/>
              <a:gd name="connsiteY17" fmla="*/ 349477 h 1121002"/>
              <a:gd name="connsiteX18" fmla="*/ 327025 w 1974850"/>
              <a:gd name="connsiteY18" fmla="*/ 343127 h 1121002"/>
              <a:gd name="connsiteX19" fmla="*/ 349250 w 1974850"/>
              <a:gd name="connsiteY19" fmla="*/ 336777 h 1121002"/>
              <a:gd name="connsiteX20" fmla="*/ 415925 w 1974850"/>
              <a:gd name="connsiteY20" fmla="*/ 327252 h 1121002"/>
              <a:gd name="connsiteX21" fmla="*/ 450850 w 1974850"/>
              <a:gd name="connsiteY21" fmla="*/ 324077 h 1121002"/>
              <a:gd name="connsiteX22" fmla="*/ 482600 w 1974850"/>
              <a:gd name="connsiteY22" fmla="*/ 311377 h 1121002"/>
              <a:gd name="connsiteX23" fmla="*/ 492125 w 1974850"/>
              <a:gd name="connsiteY23" fmla="*/ 305027 h 1121002"/>
              <a:gd name="connsiteX24" fmla="*/ 511175 w 1974850"/>
              <a:gd name="connsiteY24" fmla="*/ 295502 h 1121002"/>
              <a:gd name="connsiteX25" fmla="*/ 520700 w 1974850"/>
              <a:gd name="connsiteY25" fmla="*/ 285977 h 1121002"/>
              <a:gd name="connsiteX26" fmla="*/ 527050 w 1974850"/>
              <a:gd name="connsiteY26" fmla="*/ 276452 h 1121002"/>
              <a:gd name="connsiteX27" fmla="*/ 546100 w 1974850"/>
              <a:gd name="connsiteY27" fmla="*/ 263752 h 1121002"/>
              <a:gd name="connsiteX28" fmla="*/ 593725 w 1974850"/>
              <a:gd name="connsiteY28" fmla="*/ 247877 h 1121002"/>
              <a:gd name="connsiteX29" fmla="*/ 603250 w 1974850"/>
              <a:gd name="connsiteY29" fmla="*/ 244702 h 1121002"/>
              <a:gd name="connsiteX30" fmla="*/ 612775 w 1974850"/>
              <a:gd name="connsiteY30" fmla="*/ 241527 h 1121002"/>
              <a:gd name="connsiteX31" fmla="*/ 635000 w 1974850"/>
              <a:gd name="connsiteY31" fmla="*/ 228827 h 1121002"/>
              <a:gd name="connsiteX32" fmla="*/ 654050 w 1974850"/>
              <a:gd name="connsiteY32" fmla="*/ 216127 h 1121002"/>
              <a:gd name="connsiteX33" fmla="*/ 663575 w 1974850"/>
              <a:gd name="connsiteY33" fmla="*/ 212952 h 1121002"/>
              <a:gd name="connsiteX34" fmla="*/ 673100 w 1974850"/>
              <a:gd name="connsiteY34" fmla="*/ 206602 h 1121002"/>
              <a:gd name="connsiteX35" fmla="*/ 701675 w 1974850"/>
              <a:gd name="connsiteY35" fmla="*/ 197077 h 1121002"/>
              <a:gd name="connsiteX36" fmla="*/ 711200 w 1974850"/>
              <a:gd name="connsiteY36" fmla="*/ 193902 h 1121002"/>
              <a:gd name="connsiteX37" fmla="*/ 774700 w 1974850"/>
              <a:gd name="connsiteY37" fmla="*/ 187552 h 1121002"/>
              <a:gd name="connsiteX38" fmla="*/ 841375 w 1974850"/>
              <a:gd name="connsiteY38" fmla="*/ 184377 h 1121002"/>
              <a:gd name="connsiteX39" fmla="*/ 857250 w 1974850"/>
              <a:gd name="connsiteY39" fmla="*/ 181202 h 1121002"/>
              <a:gd name="connsiteX40" fmla="*/ 876300 w 1974850"/>
              <a:gd name="connsiteY40" fmla="*/ 174852 h 1121002"/>
              <a:gd name="connsiteX41" fmla="*/ 892175 w 1974850"/>
              <a:gd name="connsiteY41" fmla="*/ 162152 h 1121002"/>
              <a:gd name="connsiteX42" fmla="*/ 911225 w 1974850"/>
              <a:gd name="connsiteY42" fmla="*/ 149452 h 1121002"/>
              <a:gd name="connsiteX43" fmla="*/ 939800 w 1974850"/>
              <a:gd name="connsiteY43" fmla="*/ 139927 h 1121002"/>
              <a:gd name="connsiteX44" fmla="*/ 949325 w 1974850"/>
              <a:gd name="connsiteY44" fmla="*/ 136752 h 1121002"/>
              <a:gd name="connsiteX45" fmla="*/ 958850 w 1974850"/>
              <a:gd name="connsiteY45" fmla="*/ 133577 h 1121002"/>
              <a:gd name="connsiteX46" fmla="*/ 971550 w 1974850"/>
              <a:gd name="connsiteY46" fmla="*/ 130402 h 1121002"/>
              <a:gd name="connsiteX47" fmla="*/ 981075 w 1974850"/>
              <a:gd name="connsiteY47" fmla="*/ 127227 h 1121002"/>
              <a:gd name="connsiteX48" fmla="*/ 996950 w 1974850"/>
              <a:gd name="connsiteY48" fmla="*/ 124052 h 1121002"/>
              <a:gd name="connsiteX49" fmla="*/ 1016000 w 1974850"/>
              <a:gd name="connsiteY49" fmla="*/ 117702 h 1121002"/>
              <a:gd name="connsiteX50" fmla="*/ 1025525 w 1974850"/>
              <a:gd name="connsiteY50" fmla="*/ 114527 h 1121002"/>
              <a:gd name="connsiteX51" fmla="*/ 1060450 w 1974850"/>
              <a:gd name="connsiteY51" fmla="*/ 95477 h 1121002"/>
              <a:gd name="connsiteX52" fmla="*/ 1069975 w 1974850"/>
              <a:gd name="connsiteY52" fmla="*/ 89127 h 1121002"/>
              <a:gd name="connsiteX53" fmla="*/ 1079500 w 1974850"/>
              <a:gd name="connsiteY53" fmla="*/ 85952 h 1121002"/>
              <a:gd name="connsiteX54" fmla="*/ 1089025 w 1974850"/>
              <a:gd name="connsiteY54" fmla="*/ 79602 h 1121002"/>
              <a:gd name="connsiteX55" fmla="*/ 1108075 w 1974850"/>
              <a:gd name="connsiteY55" fmla="*/ 73252 h 1121002"/>
              <a:gd name="connsiteX56" fmla="*/ 1117600 w 1974850"/>
              <a:gd name="connsiteY56" fmla="*/ 66902 h 1121002"/>
              <a:gd name="connsiteX57" fmla="*/ 1139825 w 1974850"/>
              <a:gd name="connsiteY57" fmla="*/ 60552 h 1121002"/>
              <a:gd name="connsiteX58" fmla="*/ 1171575 w 1974850"/>
              <a:gd name="connsiteY58" fmla="*/ 51027 h 1121002"/>
              <a:gd name="connsiteX59" fmla="*/ 1200150 w 1974850"/>
              <a:gd name="connsiteY59" fmla="*/ 35152 h 1121002"/>
              <a:gd name="connsiteX60" fmla="*/ 1209675 w 1974850"/>
              <a:gd name="connsiteY60" fmla="*/ 28802 h 1121002"/>
              <a:gd name="connsiteX61" fmla="*/ 1228725 w 1974850"/>
              <a:gd name="connsiteY61" fmla="*/ 22452 h 1121002"/>
              <a:gd name="connsiteX62" fmla="*/ 1238250 w 1974850"/>
              <a:gd name="connsiteY62" fmla="*/ 19277 h 1121002"/>
              <a:gd name="connsiteX63" fmla="*/ 1247775 w 1974850"/>
              <a:gd name="connsiteY63" fmla="*/ 16102 h 1121002"/>
              <a:gd name="connsiteX64" fmla="*/ 1336675 w 1974850"/>
              <a:gd name="connsiteY64" fmla="*/ 9752 h 1121002"/>
              <a:gd name="connsiteX65" fmla="*/ 1355725 w 1974850"/>
              <a:gd name="connsiteY65" fmla="*/ 227 h 1121002"/>
              <a:gd name="connsiteX66" fmla="*/ 1358900 w 1974850"/>
              <a:gd name="connsiteY66" fmla="*/ 9752 h 1121002"/>
              <a:gd name="connsiteX67" fmla="*/ 1352550 w 1974850"/>
              <a:gd name="connsiteY67" fmla="*/ 28802 h 1121002"/>
              <a:gd name="connsiteX68" fmla="*/ 1349375 w 1974850"/>
              <a:gd name="connsiteY68" fmla="*/ 38327 h 1121002"/>
              <a:gd name="connsiteX69" fmla="*/ 1352550 w 1974850"/>
              <a:gd name="connsiteY69" fmla="*/ 95477 h 1121002"/>
              <a:gd name="connsiteX70" fmla="*/ 1355725 w 1974850"/>
              <a:gd name="connsiteY70" fmla="*/ 105002 h 1121002"/>
              <a:gd name="connsiteX71" fmla="*/ 1362075 w 1974850"/>
              <a:gd name="connsiteY71" fmla="*/ 133577 h 1121002"/>
              <a:gd name="connsiteX72" fmla="*/ 1368425 w 1974850"/>
              <a:gd name="connsiteY72" fmla="*/ 152627 h 1121002"/>
              <a:gd name="connsiteX73" fmla="*/ 1374775 w 1974850"/>
              <a:gd name="connsiteY73" fmla="*/ 171677 h 1121002"/>
              <a:gd name="connsiteX74" fmla="*/ 1377950 w 1974850"/>
              <a:gd name="connsiteY74" fmla="*/ 181202 h 1121002"/>
              <a:gd name="connsiteX75" fmla="*/ 1381125 w 1974850"/>
              <a:gd name="connsiteY75" fmla="*/ 197077 h 1121002"/>
              <a:gd name="connsiteX76" fmla="*/ 1384300 w 1974850"/>
              <a:gd name="connsiteY76" fmla="*/ 254227 h 1121002"/>
              <a:gd name="connsiteX77" fmla="*/ 1387475 w 1974850"/>
              <a:gd name="connsiteY77" fmla="*/ 263752 h 1121002"/>
              <a:gd name="connsiteX78" fmla="*/ 1390650 w 1974850"/>
              <a:gd name="connsiteY78" fmla="*/ 276452 h 1121002"/>
              <a:gd name="connsiteX79" fmla="*/ 1393825 w 1974850"/>
              <a:gd name="connsiteY79" fmla="*/ 292327 h 1121002"/>
              <a:gd name="connsiteX80" fmla="*/ 1403350 w 1974850"/>
              <a:gd name="connsiteY80" fmla="*/ 320902 h 1121002"/>
              <a:gd name="connsiteX81" fmla="*/ 1406525 w 1974850"/>
              <a:gd name="connsiteY81" fmla="*/ 330427 h 1121002"/>
              <a:gd name="connsiteX82" fmla="*/ 1409700 w 1974850"/>
              <a:gd name="connsiteY82" fmla="*/ 339952 h 1121002"/>
              <a:gd name="connsiteX83" fmla="*/ 1412875 w 1974850"/>
              <a:gd name="connsiteY83" fmla="*/ 384402 h 1121002"/>
              <a:gd name="connsiteX84" fmla="*/ 1419225 w 1974850"/>
              <a:gd name="connsiteY84" fmla="*/ 397102 h 1121002"/>
              <a:gd name="connsiteX85" fmla="*/ 1431925 w 1974850"/>
              <a:gd name="connsiteY85" fmla="*/ 416152 h 1121002"/>
              <a:gd name="connsiteX86" fmla="*/ 1438275 w 1974850"/>
              <a:gd name="connsiteY86" fmla="*/ 425677 h 1121002"/>
              <a:gd name="connsiteX87" fmla="*/ 1447800 w 1974850"/>
              <a:gd name="connsiteY87" fmla="*/ 435202 h 1121002"/>
              <a:gd name="connsiteX88" fmla="*/ 1454150 w 1974850"/>
              <a:gd name="connsiteY88" fmla="*/ 444727 h 1121002"/>
              <a:gd name="connsiteX89" fmla="*/ 1457325 w 1974850"/>
              <a:gd name="connsiteY89" fmla="*/ 454252 h 1121002"/>
              <a:gd name="connsiteX90" fmla="*/ 1466850 w 1974850"/>
              <a:gd name="connsiteY90" fmla="*/ 460602 h 1121002"/>
              <a:gd name="connsiteX91" fmla="*/ 1473200 w 1974850"/>
              <a:gd name="connsiteY91" fmla="*/ 470127 h 1121002"/>
              <a:gd name="connsiteX92" fmla="*/ 1504950 w 1974850"/>
              <a:gd name="connsiteY92" fmla="*/ 486002 h 1121002"/>
              <a:gd name="connsiteX93" fmla="*/ 1514475 w 1974850"/>
              <a:gd name="connsiteY93" fmla="*/ 489177 h 1121002"/>
              <a:gd name="connsiteX94" fmla="*/ 1552575 w 1974850"/>
              <a:gd name="connsiteY94" fmla="*/ 495527 h 1121002"/>
              <a:gd name="connsiteX95" fmla="*/ 1581150 w 1974850"/>
              <a:gd name="connsiteY95" fmla="*/ 501877 h 1121002"/>
              <a:gd name="connsiteX96" fmla="*/ 1606550 w 1974850"/>
              <a:gd name="connsiteY96" fmla="*/ 508227 h 1121002"/>
              <a:gd name="connsiteX97" fmla="*/ 1616075 w 1974850"/>
              <a:gd name="connsiteY97" fmla="*/ 511402 h 1121002"/>
              <a:gd name="connsiteX98" fmla="*/ 1625600 w 1974850"/>
              <a:gd name="connsiteY98" fmla="*/ 517752 h 1121002"/>
              <a:gd name="connsiteX99" fmla="*/ 1644650 w 1974850"/>
              <a:gd name="connsiteY99" fmla="*/ 527277 h 1121002"/>
              <a:gd name="connsiteX100" fmla="*/ 1666875 w 1974850"/>
              <a:gd name="connsiteY100" fmla="*/ 549502 h 1121002"/>
              <a:gd name="connsiteX101" fmla="*/ 1676400 w 1974850"/>
              <a:gd name="connsiteY101" fmla="*/ 559027 h 1121002"/>
              <a:gd name="connsiteX102" fmla="*/ 1685925 w 1974850"/>
              <a:gd name="connsiteY102" fmla="*/ 562202 h 1121002"/>
              <a:gd name="connsiteX103" fmla="*/ 1704975 w 1974850"/>
              <a:gd name="connsiteY103" fmla="*/ 574902 h 1121002"/>
              <a:gd name="connsiteX104" fmla="*/ 1714500 w 1974850"/>
              <a:gd name="connsiteY104" fmla="*/ 584427 h 1121002"/>
              <a:gd name="connsiteX105" fmla="*/ 1720850 w 1974850"/>
              <a:gd name="connsiteY105" fmla="*/ 593952 h 1121002"/>
              <a:gd name="connsiteX106" fmla="*/ 1739900 w 1974850"/>
              <a:gd name="connsiteY106" fmla="*/ 600302 h 1121002"/>
              <a:gd name="connsiteX107" fmla="*/ 1752600 w 1974850"/>
              <a:gd name="connsiteY107" fmla="*/ 622527 h 1121002"/>
              <a:gd name="connsiteX108" fmla="*/ 1755775 w 1974850"/>
              <a:gd name="connsiteY108" fmla="*/ 632052 h 1121002"/>
              <a:gd name="connsiteX109" fmla="*/ 1774825 w 1974850"/>
              <a:gd name="connsiteY109" fmla="*/ 641577 h 1121002"/>
              <a:gd name="connsiteX110" fmla="*/ 1793875 w 1974850"/>
              <a:gd name="connsiteY110" fmla="*/ 651102 h 1121002"/>
              <a:gd name="connsiteX111" fmla="*/ 1812925 w 1974850"/>
              <a:gd name="connsiteY111" fmla="*/ 670152 h 1121002"/>
              <a:gd name="connsiteX112" fmla="*/ 1822450 w 1974850"/>
              <a:gd name="connsiteY112" fmla="*/ 689202 h 1121002"/>
              <a:gd name="connsiteX113" fmla="*/ 1828800 w 1974850"/>
              <a:gd name="connsiteY113" fmla="*/ 724127 h 1121002"/>
              <a:gd name="connsiteX114" fmla="*/ 1835150 w 1974850"/>
              <a:gd name="connsiteY114" fmla="*/ 733652 h 1121002"/>
              <a:gd name="connsiteX115" fmla="*/ 1838325 w 1974850"/>
              <a:gd name="connsiteY115" fmla="*/ 743177 h 1121002"/>
              <a:gd name="connsiteX116" fmla="*/ 1851025 w 1974850"/>
              <a:gd name="connsiteY116" fmla="*/ 762227 h 1121002"/>
              <a:gd name="connsiteX117" fmla="*/ 1854200 w 1974850"/>
              <a:gd name="connsiteY117" fmla="*/ 774927 h 1121002"/>
              <a:gd name="connsiteX118" fmla="*/ 1857375 w 1974850"/>
              <a:gd name="connsiteY118" fmla="*/ 800327 h 1121002"/>
              <a:gd name="connsiteX119" fmla="*/ 1863725 w 1974850"/>
              <a:gd name="connsiteY119" fmla="*/ 819377 h 1121002"/>
              <a:gd name="connsiteX120" fmla="*/ 1870075 w 1974850"/>
              <a:gd name="connsiteY120" fmla="*/ 828902 h 1121002"/>
              <a:gd name="connsiteX121" fmla="*/ 1876425 w 1974850"/>
              <a:gd name="connsiteY121" fmla="*/ 847952 h 1121002"/>
              <a:gd name="connsiteX122" fmla="*/ 1879600 w 1974850"/>
              <a:gd name="connsiteY122" fmla="*/ 857477 h 1121002"/>
              <a:gd name="connsiteX123" fmla="*/ 1882775 w 1974850"/>
              <a:gd name="connsiteY123" fmla="*/ 870177 h 1121002"/>
              <a:gd name="connsiteX124" fmla="*/ 1889125 w 1974850"/>
              <a:gd name="connsiteY124" fmla="*/ 889227 h 1121002"/>
              <a:gd name="connsiteX125" fmla="*/ 1892300 w 1974850"/>
              <a:gd name="connsiteY125" fmla="*/ 905102 h 1121002"/>
              <a:gd name="connsiteX126" fmla="*/ 1895475 w 1974850"/>
              <a:gd name="connsiteY126" fmla="*/ 917802 h 1121002"/>
              <a:gd name="connsiteX127" fmla="*/ 1901825 w 1974850"/>
              <a:gd name="connsiteY127" fmla="*/ 946377 h 1121002"/>
              <a:gd name="connsiteX128" fmla="*/ 1908175 w 1974850"/>
              <a:gd name="connsiteY128" fmla="*/ 955902 h 1121002"/>
              <a:gd name="connsiteX129" fmla="*/ 1917700 w 1974850"/>
              <a:gd name="connsiteY129" fmla="*/ 974952 h 1121002"/>
              <a:gd name="connsiteX130" fmla="*/ 1927225 w 1974850"/>
              <a:gd name="connsiteY130" fmla="*/ 981302 h 1121002"/>
              <a:gd name="connsiteX131" fmla="*/ 1933575 w 1974850"/>
              <a:gd name="connsiteY131" fmla="*/ 1000352 h 1121002"/>
              <a:gd name="connsiteX132" fmla="*/ 1939925 w 1974850"/>
              <a:gd name="connsiteY132" fmla="*/ 1009877 h 1121002"/>
              <a:gd name="connsiteX133" fmla="*/ 1943100 w 1974850"/>
              <a:gd name="connsiteY133" fmla="*/ 1019402 h 1121002"/>
              <a:gd name="connsiteX134" fmla="*/ 1955800 w 1974850"/>
              <a:gd name="connsiteY134" fmla="*/ 1038452 h 1121002"/>
              <a:gd name="connsiteX135" fmla="*/ 1962150 w 1974850"/>
              <a:gd name="connsiteY135" fmla="*/ 1047977 h 1121002"/>
              <a:gd name="connsiteX136" fmla="*/ 1965325 w 1974850"/>
              <a:gd name="connsiteY136" fmla="*/ 1092427 h 1121002"/>
              <a:gd name="connsiteX137" fmla="*/ 1968500 w 1974850"/>
              <a:gd name="connsiteY137" fmla="*/ 1111477 h 1121002"/>
              <a:gd name="connsiteX138" fmla="*/ 1974850 w 1974850"/>
              <a:gd name="connsiteY138" fmla="*/ 1121002 h 112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974850" h="1121002">
                <a:moveTo>
                  <a:pt x="0" y="482827"/>
                </a:moveTo>
                <a:cubicBezTo>
                  <a:pt x="4233" y="477535"/>
                  <a:pt x="7555" y="471362"/>
                  <a:pt x="12700" y="466952"/>
                </a:cubicBezTo>
                <a:cubicBezTo>
                  <a:pt x="15241" y="464774"/>
                  <a:pt x="19299" y="465402"/>
                  <a:pt x="22225" y="463777"/>
                </a:cubicBezTo>
                <a:cubicBezTo>
                  <a:pt x="54977" y="445581"/>
                  <a:pt x="29247" y="455086"/>
                  <a:pt x="50800" y="447902"/>
                </a:cubicBezTo>
                <a:cubicBezTo>
                  <a:pt x="53975" y="444727"/>
                  <a:pt x="56400" y="440558"/>
                  <a:pt x="60325" y="438377"/>
                </a:cubicBezTo>
                <a:cubicBezTo>
                  <a:pt x="66176" y="435126"/>
                  <a:pt x="73025" y="434144"/>
                  <a:pt x="79375" y="432027"/>
                </a:cubicBezTo>
                <a:lnTo>
                  <a:pt x="98425" y="425677"/>
                </a:lnTo>
                <a:cubicBezTo>
                  <a:pt x="101600" y="424619"/>
                  <a:pt x="104649" y="423052"/>
                  <a:pt x="107950" y="422502"/>
                </a:cubicBezTo>
                <a:lnTo>
                  <a:pt x="127000" y="419327"/>
                </a:lnTo>
                <a:cubicBezTo>
                  <a:pt x="168930" y="422552"/>
                  <a:pt x="167620" y="424568"/>
                  <a:pt x="209550" y="419327"/>
                </a:cubicBezTo>
                <a:cubicBezTo>
                  <a:pt x="212871" y="418912"/>
                  <a:pt x="215900" y="417210"/>
                  <a:pt x="219075" y="416152"/>
                </a:cubicBezTo>
                <a:cubicBezTo>
                  <a:pt x="226097" y="409130"/>
                  <a:pt x="229284" y="404697"/>
                  <a:pt x="238125" y="400277"/>
                </a:cubicBezTo>
                <a:cubicBezTo>
                  <a:pt x="252444" y="393117"/>
                  <a:pt x="243526" y="402126"/>
                  <a:pt x="257175" y="390752"/>
                </a:cubicBezTo>
                <a:cubicBezTo>
                  <a:pt x="260624" y="387877"/>
                  <a:pt x="262964" y="383718"/>
                  <a:pt x="266700" y="381227"/>
                </a:cubicBezTo>
                <a:cubicBezTo>
                  <a:pt x="269485" y="379371"/>
                  <a:pt x="273299" y="379677"/>
                  <a:pt x="276225" y="378052"/>
                </a:cubicBezTo>
                <a:cubicBezTo>
                  <a:pt x="282896" y="374346"/>
                  <a:pt x="288449" y="368765"/>
                  <a:pt x="295275" y="365352"/>
                </a:cubicBezTo>
                <a:cubicBezTo>
                  <a:pt x="299508" y="363235"/>
                  <a:pt x="304124" y="361753"/>
                  <a:pt x="307975" y="359002"/>
                </a:cubicBezTo>
                <a:cubicBezTo>
                  <a:pt x="311629" y="356392"/>
                  <a:pt x="314051" y="352352"/>
                  <a:pt x="317500" y="349477"/>
                </a:cubicBezTo>
                <a:cubicBezTo>
                  <a:pt x="320431" y="347034"/>
                  <a:pt x="323612" y="344834"/>
                  <a:pt x="327025" y="343127"/>
                </a:cubicBezTo>
                <a:cubicBezTo>
                  <a:pt x="331580" y="340850"/>
                  <a:pt x="345181" y="337794"/>
                  <a:pt x="349250" y="336777"/>
                </a:cubicBezTo>
                <a:cubicBezTo>
                  <a:pt x="374924" y="319661"/>
                  <a:pt x="353597" y="331550"/>
                  <a:pt x="415925" y="327252"/>
                </a:cubicBezTo>
                <a:cubicBezTo>
                  <a:pt x="427587" y="326448"/>
                  <a:pt x="439208" y="325135"/>
                  <a:pt x="450850" y="324077"/>
                </a:cubicBezTo>
                <a:cubicBezTo>
                  <a:pt x="466462" y="318873"/>
                  <a:pt x="469519" y="318852"/>
                  <a:pt x="482600" y="311377"/>
                </a:cubicBezTo>
                <a:cubicBezTo>
                  <a:pt x="485913" y="309484"/>
                  <a:pt x="488712" y="306734"/>
                  <a:pt x="492125" y="305027"/>
                </a:cubicBezTo>
                <a:cubicBezTo>
                  <a:pt x="506444" y="297867"/>
                  <a:pt x="497526" y="306876"/>
                  <a:pt x="511175" y="295502"/>
                </a:cubicBezTo>
                <a:cubicBezTo>
                  <a:pt x="514624" y="292627"/>
                  <a:pt x="517825" y="289426"/>
                  <a:pt x="520700" y="285977"/>
                </a:cubicBezTo>
                <a:cubicBezTo>
                  <a:pt x="523143" y="283046"/>
                  <a:pt x="524178" y="278965"/>
                  <a:pt x="527050" y="276452"/>
                </a:cubicBezTo>
                <a:cubicBezTo>
                  <a:pt x="532793" y="271426"/>
                  <a:pt x="538860" y="266165"/>
                  <a:pt x="546100" y="263752"/>
                </a:cubicBezTo>
                <a:lnTo>
                  <a:pt x="593725" y="247877"/>
                </a:lnTo>
                <a:lnTo>
                  <a:pt x="603250" y="244702"/>
                </a:lnTo>
                <a:lnTo>
                  <a:pt x="612775" y="241527"/>
                </a:lnTo>
                <a:cubicBezTo>
                  <a:pt x="654436" y="210282"/>
                  <a:pt x="603832" y="246143"/>
                  <a:pt x="635000" y="228827"/>
                </a:cubicBezTo>
                <a:cubicBezTo>
                  <a:pt x="641671" y="225121"/>
                  <a:pt x="646810" y="218540"/>
                  <a:pt x="654050" y="216127"/>
                </a:cubicBezTo>
                <a:cubicBezTo>
                  <a:pt x="657225" y="215069"/>
                  <a:pt x="660582" y="214449"/>
                  <a:pt x="663575" y="212952"/>
                </a:cubicBezTo>
                <a:cubicBezTo>
                  <a:pt x="666988" y="211245"/>
                  <a:pt x="669613" y="208152"/>
                  <a:pt x="673100" y="206602"/>
                </a:cubicBezTo>
                <a:lnTo>
                  <a:pt x="701675" y="197077"/>
                </a:lnTo>
                <a:cubicBezTo>
                  <a:pt x="704850" y="196019"/>
                  <a:pt x="707879" y="194317"/>
                  <a:pt x="711200" y="193902"/>
                </a:cubicBezTo>
                <a:cubicBezTo>
                  <a:pt x="738233" y="190523"/>
                  <a:pt x="744545" y="189380"/>
                  <a:pt x="774700" y="187552"/>
                </a:cubicBezTo>
                <a:cubicBezTo>
                  <a:pt x="796909" y="186206"/>
                  <a:pt x="819150" y="185435"/>
                  <a:pt x="841375" y="184377"/>
                </a:cubicBezTo>
                <a:cubicBezTo>
                  <a:pt x="846667" y="183319"/>
                  <a:pt x="852044" y="182622"/>
                  <a:pt x="857250" y="181202"/>
                </a:cubicBezTo>
                <a:cubicBezTo>
                  <a:pt x="863708" y="179441"/>
                  <a:pt x="876300" y="174852"/>
                  <a:pt x="876300" y="174852"/>
                </a:cubicBezTo>
                <a:cubicBezTo>
                  <a:pt x="888033" y="157253"/>
                  <a:pt x="875937" y="171173"/>
                  <a:pt x="892175" y="162152"/>
                </a:cubicBezTo>
                <a:cubicBezTo>
                  <a:pt x="898846" y="158446"/>
                  <a:pt x="903985" y="151865"/>
                  <a:pt x="911225" y="149452"/>
                </a:cubicBezTo>
                <a:lnTo>
                  <a:pt x="939800" y="139927"/>
                </a:lnTo>
                <a:lnTo>
                  <a:pt x="949325" y="136752"/>
                </a:lnTo>
                <a:cubicBezTo>
                  <a:pt x="952500" y="135694"/>
                  <a:pt x="955603" y="134389"/>
                  <a:pt x="958850" y="133577"/>
                </a:cubicBezTo>
                <a:cubicBezTo>
                  <a:pt x="963083" y="132519"/>
                  <a:pt x="967354" y="131601"/>
                  <a:pt x="971550" y="130402"/>
                </a:cubicBezTo>
                <a:cubicBezTo>
                  <a:pt x="974768" y="129483"/>
                  <a:pt x="977828" y="128039"/>
                  <a:pt x="981075" y="127227"/>
                </a:cubicBezTo>
                <a:cubicBezTo>
                  <a:pt x="986310" y="125918"/>
                  <a:pt x="991744" y="125472"/>
                  <a:pt x="996950" y="124052"/>
                </a:cubicBezTo>
                <a:cubicBezTo>
                  <a:pt x="1003408" y="122291"/>
                  <a:pt x="1009650" y="119819"/>
                  <a:pt x="1016000" y="117702"/>
                </a:cubicBezTo>
                <a:cubicBezTo>
                  <a:pt x="1019175" y="116644"/>
                  <a:pt x="1022740" y="116383"/>
                  <a:pt x="1025525" y="114527"/>
                </a:cubicBezTo>
                <a:cubicBezTo>
                  <a:pt x="1067765" y="86367"/>
                  <a:pt x="1023713" y="113846"/>
                  <a:pt x="1060450" y="95477"/>
                </a:cubicBezTo>
                <a:cubicBezTo>
                  <a:pt x="1063863" y="93770"/>
                  <a:pt x="1066562" y="90834"/>
                  <a:pt x="1069975" y="89127"/>
                </a:cubicBezTo>
                <a:cubicBezTo>
                  <a:pt x="1072968" y="87630"/>
                  <a:pt x="1076507" y="87449"/>
                  <a:pt x="1079500" y="85952"/>
                </a:cubicBezTo>
                <a:cubicBezTo>
                  <a:pt x="1082913" y="84245"/>
                  <a:pt x="1085538" y="81152"/>
                  <a:pt x="1089025" y="79602"/>
                </a:cubicBezTo>
                <a:cubicBezTo>
                  <a:pt x="1095142" y="76884"/>
                  <a:pt x="1102506" y="76965"/>
                  <a:pt x="1108075" y="73252"/>
                </a:cubicBezTo>
                <a:cubicBezTo>
                  <a:pt x="1111250" y="71135"/>
                  <a:pt x="1114187" y="68609"/>
                  <a:pt x="1117600" y="66902"/>
                </a:cubicBezTo>
                <a:cubicBezTo>
                  <a:pt x="1122935" y="64234"/>
                  <a:pt x="1134739" y="62078"/>
                  <a:pt x="1139825" y="60552"/>
                </a:cubicBezTo>
                <a:cubicBezTo>
                  <a:pt x="1178474" y="48957"/>
                  <a:pt x="1142303" y="58345"/>
                  <a:pt x="1171575" y="51027"/>
                </a:cubicBezTo>
                <a:cubicBezTo>
                  <a:pt x="1231640" y="10984"/>
                  <a:pt x="1166620" y="51917"/>
                  <a:pt x="1200150" y="35152"/>
                </a:cubicBezTo>
                <a:cubicBezTo>
                  <a:pt x="1203563" y="33445"/>
                  <a:pt x="1206188" y="30352"/>
                  <a:pt x="1209675" y="28802"/>
                </a:cubicBezTo>
                <a:cubicBezTo>
                  <a:pt x="1215792" y="26084"/>
                  <a:pt x="1222375" y="24569"/>
                  <a:pt x="1228725" y="22452"/>
                </a:cubicBezTo>
                <a:lnTo>
                  <a:pt x="1238250" y="19277"/>
                </a:lnTo>
                <a:cubicBezTo>
                  <a:pt x="1241425" y="18219"/>
                  <a:pt x="1244438" y="16359"/>
                  <a:pt x="1247775" y="16102"/>
                </a:cubicBezTo>
                <a:cubicBezTo>
                  <a:pt x="1304913" y="11707"/>
                  <a:pt x="1275282" y="13845"/>
                  <a:pt x="1336675" y="9752"/>
                </a:cubicBezTo>
                <a:cubicBezTo>
                  <a:pt x="1338279" y="8683"/>
                  <a:pt x="1351969" y="-1651"/>
                  <a:pt x="1355725" y="227"/>
                </a:cubicBezTo>
                <a:cubicBezTo>
                  <a:pt x="1358718" y="1724"/>
                  <a:pt x="1357842" y="6577"/>
                  <a:pt x="1358900" y="9752"/>
                </a:cubicBezTo>
                <a:lnTo>
                  <a:pt x="1352550" y="28802"/>
                </a:lnTo>
                <a:lnTo>
                  <a:pt x="1349375" y="38327"/>
                </a:lnTo>
                <a:cubicBezTo>
                  <a:pt x="1350433" y="57377"/>
                  <a:pt x="1350741" y="76484"/>
                  <a:pt x="1352550" y="95477"/>
                </a:cubicBezTo>
                <a:cubicBezTo>
                  <a:pt x="1352867" y="98809"/>
                  <a:pt x="1354913" y="101755"/>
                  <a:pt x="1355725" y="105002"/>
                </a:cubicBezTo>
                <a:cubicBezTo>
                  <a:pt x="1360257" y="123129"/>
                  <a:pt x="1357186" y="117280"/>
                  <a:pt x="1362075" y="133577"/>
                </a:cubicBezTo>
                <a:cubicBezTo>
                  <a:pt x="1363998" y="139988"/>
                  <a:pt x="1366308" y="146277"/>
                  <a:pt x="1368425" y="152627"/>
                </a:cubicBezTo>
                <a:lnTo>
                  <a:pt x="1374775" y="171677"/>
                </a:lnTo>
                <a:cubicBezTo>
                  <a:pt x="1375833" y="174852"/>
                  <a:pt x="1377294" y="177920"/>
                  <a:pt x="1377950" y="181202"/>
                </a:cubicBezTo>
                <a:lnTo>
                  <a:pt x="1381125" y="197077"/>
                </a:lnTo>
                <a:cubicBezTo>
                  <a:pt x="1382183" y="216127"/>
                  <a:pt x="1382491" y="235234"/>
                  <a:pt x="1384300" y="254227"/>
                </a:cubicBezTo>
                <a:cubicBezTo>
                  <a:pt x="1384617" y="257559"/>
                  <a:pt x="1386556" y="260534"/>
                  <a:pt x="1387475" y="263752"/>
                </a:cubicBezTo>
                <a:cubicBezTo>
                  <a:pt x="1388674" y="267948"/>
                  <a:pt x="1389703" y="272192"/>
                  <a:pt x="1390650" y="276452"/>
                </a:cubicBezTo>
                <a:cubicBezTo>
                  <a:pt x="1391821" y="281720"/>
                  <a:pt x="1392405" y="287121"/>
                  <a:pt x="1393825" y="292327"/>
                </a:cubicBezTo>
                <a:lnTo>
                  <a:pt x="1403350" y="320902"/>
                </a:lnTo>
                <a:lnTo>
                  <a:pt x="1406525" y="330427"/>
                </a:lnTo>
                <a:lnTo>
                  <a:pt x="1409700" y="339952"/>
                </a:lnTo>
                <a:cubicBezTo>
                  <a:pt x="1410758" y="354769"/>
                  <a:pt x="1410433" y="369750"/>
                  <a:pt x="1412875" y="384402"/>
                </a:cubicBezTo>
                <a:cubicBezTo>
                  <a:pt x="1413653" y="389071"/>
                  <a:pt x="1416790" y="393043"/>
                  <a:pt x="1419225" y="397102"/>
                </a:cubicBezTo>
                <a:cubicBezTo>
                  <a:pt x="1423152" y="403646"/>
                  <a:pt x="1427692" y="409802"/>
                  <a:pt x="1431925" y="416152"/>
                </a:cubicBezTo>
                <a:cubicBezTo>
                  <a:pt x="1434042" y="419327"/>
                  <a:pt x="1435577" y="422979"/>
                  <a:pt x="1438275" y="425677"/>
                </a:cubicBezTo>
                <a:cubicBezTo>
                  <a:pt x="1441450" y="428852"/>
                  <a:pt x="1444925" y="431753"/>
                  <a:pt x="1447800" y="435202"/>
                </a:cubicBezTo>
                <a:cubicBezTo>
                  <a:pt x="1450243" y="438133"/>
                  <a:pt x="1452443" y="441314"/>
                  <a:pt x="1454150" y="444727"/>
                </a:cubicBezTo>
                <a:cubicBezTo>
                  <a:pt x="1455647" y="447720"/>
                  <a:pt x="1455234" y="451639"/>
                  <a:pt x="1457325" y="454252"/>
                </a:cubicBezTo>
                <a:cubicBezTo>
                  <a:pt x="1459709" y="457232"/>
                  <a:pt x="1463675" y="458485"/>
                  <a:pt x="1466850" y="460602"/>
                </a:cubicBezTo>
                <a:cubicBezTo>
                  <a:pt x="1468967" y="463777"/>
                  <a:pt x="1470328" y="467614"/>
                  <a:pt x="1473200" y="470127"/>
                </a:cubicBezTo>
                <a:cubicBezTo>
                  <a:pt x="1489993" y="484821"/>
                  <a:pt x="1488212" y="481220"/>
                  <a:pt x="1504950" y="486002"/>
                </a:cubicBezTo>
                <a:cubicBezTo>
                  <a:pt x="1508168" y="486921"/>
                  <a:pt x="1511193" y="488521"/>
                  <a:pt x="1514475" y="489177"/>
                </a:cubicBezTo>
                <a:cubicBezTo>
                  <a:pt x="1527100" y="491702"/>
                  <a:pt x="1539875" y="493410"/>
                  <a:pt x="1552575" y="495527"/>
                </a:cubicBezTo>
                <a:cubicBezTo>
                  <a:pt x="1592109" y="502116"/>
                  <a:pt x="1556585" y="495177"/>
                  <a:pt x="1581150" y="501877"/>
                </a:cubicBezTo>
                <a:cubicBezTo>
                  <a:pt x="1589570" y="504173"/>
                  <a:pt x="1598271" y="505467"/>
                  <a:pt x="1606550" y="508227"/>
                </a:cubicBezTo>
                <a:cubicBezTo>
                  <a:pt x="1609725" y="509285"/>
                  <a:pt x="1613082" y="509905"/>
                  <a:pt x="1616075" y="511402"/>
                </a:cubicBezTo>
                <a:cubicBezTo>
                  <a:pt x="1619488" y="513109"/>
                  <a:pt x="1622187" y="516045"/>
                  <a:pt x="1625600" y="517752"/>
                </a:cubicBezTo>
                <a:cubicBezTo>
                  <a:pt x="1651890" y="530897"/>
                  <a:pt x="1617353" y="509079"/>
                  <a:pt x="1644650" y="527277"/>
                </a:cubicBezTo>
                <a:cubicBezTo>
                  <a:pt x="1659206" y="549112"/>
                  <a:pt x="1650110" y="543914"/>
                  <a:pt x="1666875" y="549502"/>
                </a:cubicBezTo>
                <a:cubicBezTo>
                  <a:pt x="1670050" y="552677"/>
                  <a:pt x="1672664" y="556536"/>
                  <a:pt x="1676400" y="559027"/>
                </a:cubicBezTo>
                <a:cubicBezTo>
                  <a:pt x="1679185" y="560883"/>
                  <a:pt x="1682999" y="560577"/>
                  <a:pt x="1685925" y="562202"/>
                </a:cubicBezTo>
                <a:cubicBezTo>
                  <a:pt x="1692596" y="565908"/>
                  <a:pt x="1699579" y="569506"/>
                  <a:pt x="1704975" y="574902"/>
                </a:cubicBezTo>
                <a:cubicBezTo>
                  <a:pt x="1708150" y="578077"/>
                  <a:pt x="1711625" y="580978"/>
                  <a:pt x="1714500" y="584427"/>
                </a:cubicBezTo>
                <a:cubicBezTo>
                  <a:pt x="1716943" y="587358"/>
                  <a:pt x="1717614" y="591930"/>
                  <a:pt x="1720850" y="593952"/>
                </a:cubicBezTo>
                <a:cubicBezTo>
                  <a:pt x="1726526" y="597500"/>
                  <a:pt x="1739900" y="600302"/>
                  <a:pt x="1739900" y="600302"/>
                </a:cubicBezTo>
                <a:cubicBezTo>
                  <a:pt x="1746615" y="627162"/>
                  <a:pt x="1737467" y="599828"/>
                  <a:pt x="1752600" y="622527"/>
                </a:cubicBezTo>
                <a:cubicBezTo>
                  <a:pt x="1754456" y="625312"/>
                  <a:pt x="1753684" y="629439"/>
                  <a:pt x="1755775" y="632052"/>
                </a:cubicBezTo>
                <a:cubicBezTo>
                  <a:pt x="1761841" y="639635"/>
                  <a:pt x="1767156" y="637742"/>
                  <a:pt x="1774825" y="641577"/>
                </a:cubicBezTo>
                <a:cubicBezTo>
                  <a:pt x="1799444" y="653887"/>
                  <a:pt x="1769934" y="643122"/>
                  <a:pt x="1793875" y="651102"/>
                </a:cubicBezTo>
                <a:cubicBezTo>
                  <a:pt x="1800225" y="657452"/>
                  <a:pt x="1810085" y="661633"/>
                  <a:pt x="1812925" y="670152"/>
                </a:cubicBezTo>
                <a:cubicBezTo>
                  <a:pt x="1817307" y="683297"/>
                  <a:pt x="1814244" y="676892"/>
                  <a:pt x="1822450" y="689202"/>
                </a:cubicBezTo>
                <a:cubicBezTo>
                  <a:pt x="1822807" y="691342"/>
                  <a:pt x="1827469" y="720577"/>
                  <a:pt x="1828800" y="724127"/>
                </a:cubicBezTo>
                <a:cubicBezTo>
                  <a:pt x="1830140" y="727700"/>
                  <a:pt x="1833443" y="730239"/>
                  <a:pt x="1835150" y="733652"/>
                </a:cubicBezTo>
                <a:cubicBezTo>
                  <a:pt x="1836647" y="736645"/>
                  <a:pt x="1836700" y="740251"/>
                  <a:pt x="1838325" y="743177"/>
                </a:cubicBezTo>
                <a:cubicBezTo>
                  <a:pt x="1842031" y="749848"/>
                  <a:pt x="1851025" y="762227"/>
                  <a:pt x="1851025" y="762227"/>
                </a:cubicBezTo>
                <a:cubicBezTo>
                  <a:pt x="1852083" y="766460"/>
                  <a:pt x="1853483" y="770623"/>
                  <a:pt x="1854200" y="774927"/>
                </a:cubicBezTo>
                <a:cubicBezTo>
                  <a:pt x="1855603" y="783343"/>
                  <a:pt x="1855587" y="791984"/>
                  <a:pt x="1857375" y="800327"/>
                </a:cubicBezTo>
                <a:cubicBezTo>
                  <a:pt x="1858777" y="806872"/>
                  <a:pt x="1860012" y="813808"/>
                  <a:pt x="1863725" y="819377"/>
                </a:cubicBezTo>
                <a:cubicBezTo>
                  <a:pt x="1865842" y="822552"/>
                  <a:pt x="1868525" y="825415"/>
                  <a:pt x="1870075" y="828902"/>
                </a:cubicBezTo>
                <a:cubicBezTo>
                  <a:pt x="1872793" y="835019"/>
                  <a:pt x="1874308" y="841602"/>
                  <a:pt x="1876425" y="847952"/>
                </a:cubicBezTo>
                <a:cubicBezTo>
                  <a:pt x="1877483" y="851127"/>
                  <a:pt x="1878788" y="854230"/>
                  <a:pt x="1879600" y="857477"/>
                </a:cubicBezTo>
                <a:cubicBezTo>
                  <a:pt x="1880658" y="861710"/>
                  <a:pt x="1881521" y="865997"/>
                  <a:pt x="1882775" y="870177"/>
                </a:cubicBezTo>
                <a:cubicBezTo>
                  <a:pt x="1884698" y="876588"/>
                  <a:pt x="1887812" y="882663"/>
                  <a:pt x="1889125" y="889227"/>
                </a:cubicBezTo>
                <a:cubicBezTo>
                  <a:pt x="1890183" y="894519"/>
                  <a:pt x="1891129" y="899834"/>
                  <a:pt x="1892300" y="905102"/>
                </a:cubicBezTo>
                <a:cubicBezTo>
                  <a:pt x="1893247" y="909362"/>
                  <a:pt x="1894619" y="913523"/>
                  <a:pt x="1895475" y="917802"/>
                </a:cubicBezTo>
                <a:cubicBezTo>
                  <a:pt x="1897101" y="925932"/>
                  <a:pt x="1897706" y="938138"/>
                  <a:pt x="1901825" y="946377"/>
                </a:cubicBezTo>
                <a:cubicBezTo>
                  <a:pt x="1903532" y="949790"/>
                  <a:pt x="1906468" y="952489"/>
                  <a:pt x="1908175" y="955902"/>
                </a:cubicBezTo>
                <a:cubicBezTo>
                  <a:pt x="1913340" y="966231"/>
                  <a:pt x="1908601" y="965853"/>
                  <a:pt x="1917700" y="974952"/>
                </a:cubicBezTo>
                <a:cubicBezTo>
                  <a:pt x="1920398" y="977650"/>
                  <a:pt x="1924050" y="979185"/>
                  <a:pt x="1927225" y="981302"/>
                </a:cubicBezTo>
                <a:cubicBezTo>
                  <a:pt x="1929342" y="987652"/>
                  <a:pt x="1929862" y="994783"/>
                  <a:pt x="1933575" y="1000352"/>
                </a:cubicBezTo>
                <a:cubicBezTo>
                  <a:pt x="1935692" y="1003527"/>
                  <a:pt x="1938218" y="1006464"/>
                  <a:pt x="1939925" y="1009877"/>
                </a:cubicBezTo>
                <a:cubicBezTo>
                  <a:pt x="1941422" y="1012870"/>
                  <a:pt x="1941475" y="1016476"/>
                  <a:pt x="1943100" y="1019402"/>
                </a:cubicBezTo>
                <a:cubicBezTo>
                  <a:pt x="1946806" y="1026073"/>
                  <a:pt x="1951567" y="1032102"/>
                  <a:pt x="1955800" y="1038452"/>
                </a:cubicBezTo>
                <a:lnTo>
                  <a:pt x="1962150" y="1047977"/>
                </a:lnTo>
                <a:cubicBezTo>
                  <a:pt x="1963208" y="1062794"/>
                  <a:pt x="1963847" y="1077646"/>
                  <a:pt x="1965325" y="1092427"/>
                </a:cubicBezTo>
                <a:cubicBezTo>
                  <a:pt x="1965966" y="1098833"/>
                  <a:pt x="1966464" y="1105370"/>
                  <a:pt x="1968500" y="1111477"/>
                </a:cubicBezTo>
                <a:cubicBezTo>
                  <a:pt x="1969707" y="1115097"/>
                  <a:pt x="1974850" y="1121002"/>
                  <a:pt x="1974850" y="1121002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8543925" y="2552849"/>
            <a:ext cx="1047750" cy="317500"/>
          </a:xfrm>
          <a:custGeom>
            <a:avLst/>
            <a:gdLst>
              <a:gd name="connsiteX0" fmla="*/ 0 w 1047750"/>
              <a:gd name="connsiteY0" fmla="*/ 0 h 317500"/>
              <a:gd name="connsiteX1" fmla="*/ 15875 w 1047750"/>
              <a:gd name="connsiteY1" fmla="*/ 3175 h 317500"/>
              <a:gd name="connsiteX2" fmla="*/ 25400 w 1047750"/>
              <a:gd name="connsiteY2" fmla="*/ 9525 h 317500"/>
              <a:gd name="connsiteX3" fmla="*/ 44450 w 1047750"/>
              <a:gd name="connsiteY3" fmla="*/ 19050 h 317500"/>
              <a:gd name="connsiteX4" fmla="*/ 66675 w 1047750"/>
              <a:gd name="connsiteY4" fmla="*/ 44450 h 317500"/>
              <a:gd name="connsiteX5" fmla="*/ 82550 w 1047750"/>
              <a:gd name="connsiteY5" fmla="*/ 63500 h 317500"/>
              <a:gd name="connsiteX6" fmla="*/ 101600 w 1047750"/>
              <a:gd name="connsiteY6" fmla="*/ 69850 h 317500"/>
              <a:gd name="connsiteX7" fmla="*/ 111125 w 1047750"/>
              <a:gd name="connsiteY7" fmla="*/ 73025 h 317500"/>
              <a:gd name="connsiteX8" fmla="*/ 130175 w 1047750"/>
              <a:gd name="connsiteY8" fmla="*/ 82550 h 317500"/>
              <a:gd name="connsiteX9" fmla="*/ 161925 w 1047750"/>
              <a:gd name="connsiteY9" fmla="*/ 92075 h 317500"/>
              <a:gd name="connsiteX10" fmla="*/ 171450 w 1047750"/>
              <a:gd name="connsiteY10" fmla="*/ 95250 h 317500"/>
              <a:gd name="connsiteX11" fmla="*/ 180975 w 1047750"/>
              <a:gd name="connsiteY11" fmla="*/ 101600 h 317500"/>
              <a:gd name="connsiteX12" fmla="*/ 200025 w 1047750"/>
              <a:gd name="connsiteY12" fmla="*/ 107950 h 317500"/>
              <a:gd name="connsiteX13" fmla="*/ 209550 w 1047750"/>
              <a:gd name="connsiteY13" fmla="*/ 114300 h 317500"/>
              <a:gd name="connsiteX14" fmla="*/ 228600 w 1047750"/>
              <a:gd name="connsiteY14" fmla="*/ 120650 h 317500"/>
              <a:gd name="connsiteX15" fmla="*/ 250825 w 1047750"/>
              <a:gd name="connsiteY15" fmla="*/ 127000 h 317500"/>
              <a:gd name="connsiteX16" fmla="*/ 390525 w 1047750"/>
              <a:gd name="connsiteY16" fmla="*/ 123825 h 317500"/>
              <a:gd name="connsiteX17" fmla="*/ 400050 w 1047750"/>
              <a:gd name="connsiteY17" fmla="*/ 120650 h 317500"/>
              <a:gd name="connsiteX18" fmla="*/ 428625 w 1047750"/>
              <a:gd name="connsiteY18" fmla="*/ 127000 h 317500"/>
              <a:gd name="connsiteX19" fmla="*/ 438150 w 1047750"/>
              <a:gd name="connsiteY19" fmla="*/ 133350 h 317500"/>
              <a:gd name="connsiteX20" fmla="*/ 466725 w 1047750"/>
              <a:gd name="connsiteY20" fmla="*/ 142875 h 317500"/>
              <a:gd name="connsiteX21" fmla="*/ 476250 w 1047750"/>
              <a:gd name="connsiteY21" fmla="*/ 146050 h 317500"/>
              <a:gd name="connsiteX22" fmla="*/ 539750 w 1047750"/>
              <a:gd name="connsiteY22" fmla="*/ 152400 h 317500"/>
              <a:gd name="connsiteX23" fmla="*/ 565150 w 1047750"/>
              <a:gd name="connsiteY23" fmla="*/ 155575 h 317500"/>
              <a:gd name="connsiteX24" fmla="*/ 641350 w 1047750"/>
              <a:gd name="connsiteY24" fmla="*/ 158750 h 317500"/>
              <a:gd name="connsiteX25" fmla="*/ 673100 w 1047750"/>
              <a:gd name="connsiteY25" fmla="*/ 161925 h 317500"/>
              <a:gd name="connsiteX26" fmla="*/ 688975 w 1047750"/>
              <a:gd name="connsiteY26" fmla="*/ 168275 h 317500"/>
              <a:gd name="connsiteX27" fmla="*/ 698500 w 1047750"/>
              <a:gd name="connsiteY27" fmla="*/ 171450 h 317500"/>
              <a:gd name="connsiteX28" fmla="*/ 717550 w 1047750"/>
              <a:gd name="connsiteY28" fmla="*/ 180975 h 317500"/>
              <a:gd name="connsiteX29" fmla="*/ 736600 w 1047750"/>
              <a:gd name="connsiteY29" fmla="*/ 184150 h 317500"/>
              <a:gd name="connsiteX30" fmla="*/ 749300 w 1047750"/>
              <a:gd name="connsiteY30" fmla="*/ 187325 h 317500"/>
              <a:gd name="connsiteX31" fmla="*/ 765175 w 1047750"/>
              <a:gd name="connsiteY31" fmla="*/ 190500 h 317500"/>
              <a:gd name="connsiteX32" fmla="*/ 793750 w 1047750"/>
              <a:gd name="connsiteY32" fmla="*/ 200025 h 317500"/>
              <a:gd name="connsiteX33" fmla="*/ 803275 w 1047750"/>
              <a:gd name="connsiteY33" fmla="*/ 203200 h 317500"/>
              <a:gd name="connsiteX34" fmla="*/ 815975 w 1047750"/>
              <a:gd name="connsiteY34" fmla="*/ 206375 h 317500"/>
              <a:gd name="connsiteX35" fmla="*/ 825500 w 1047750"/>
              <a:gd name="connsiteY35" fmla="*/ 209550 h 317500"/>
              <a:gd name="connsiteX36" fmla="*/ 879475 w 1047750"/>
              <a:gd name="connsiteY36" fmla="*/ 215900 h 317500"/>
              <a:gd name="connsiteX37" fmla="*/ 933450 w 1047750"/>
              <a:gd name="connsiteY37" fmla="*/ 222250 h 317500"/>
              <a:gd name="connsiteX38" fmla="*/ 952500 w 1047750"/>
              <a:gd name="connsiteY38" fmla="*/ 228600 h 317500"/>
              <a:gd name="connsiteX39" fmla="*/ 962025 w 1047750"/>
              <a:gd name="connsiteY39" fmla="*/ 231775 h 317500"/>
              <a:gd name="connsiteX40" fmla="*/ 971550 w 1047750"/>
              <a:gd name="connsiteY40" fmla="*/ 241300 h 317500"/>
              <a:gd name="connsiteX41" fmla="*/ 984250 w 1047750"/>
              <a:gd name="connsiteY41" fmla="*/ 244475 h 317500"/>
              <a:gd name="connsiteX42" fmla="*/ 990600 w 1047750"/>
              <a:gd name="connsiteY42" fmla="*/ 254000 h 317500"/>
              <a:gd name="connsiteX43" fmla="*/ 1000125 w 1047750"/>
              <a:gd name="connsiteY43" fmla="*/ 260350 h 317500"/>
              <a:gd name="connsiteX44" fmla="*/ 1009650 w 1047750"/>
              <a:gd name="connsiteY44" fmla="*/ 269875 h 317500"/>
              <a:gd name="connsiteX45" fmla="*/ 1025525 w 1047750"/>
              <a:gd name="connsiteY45" fmla="*/ 298450 h 317500"/>
              <a:gd name="connsiteX46" fmla="*/ 1035050 w 1047750"/>
              <a:gd name="connsiteY46" fmla="*/ 304800 h 317500"/>
              <a:gd name="connsiteX47" fmla="*/ 1047750 w 1047750"/>
              <a:gd name="connsiteY47" fmla="*/ 31750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47750" h="317500">
                <a:moveTo>
                  <a:pt x="0" y="0"/>
                </a:moveTo>
                <a:cubicBezTo>
                  <a:pt x="5292" y="1058"/>
                  <a:pt x="10822" y="1280"/>
                  <a:pt x="15875" y="3175"/>
                </a:cubicBezTo>
                <a:cubicBezTo>
                  <a:pt x="19448" y="4515"/>
                  <a:pt x="21987" y="7818"/>
                  <a:pt x="25400" y="9525"/>
                </a:cubicBezTo>
                <a:cubicBezTo>
                  <a:pt x="51690" y="22670"/>
                  <a:pt x="17153" y="852"/>
                  <a:pt x="44450" y="19050"/>
                </a:cubicBezTo>
                <a:cubicBezTo>
                  <a:pt x="59267" y="41275"/>
                  <a:pt x="50800" y="33867"/>
                  <a:pt x="66675" y="44450"/>
                </a:cubicBezTo>
                <a:cubicBezTo>
                  <a:pt x="70627" y="50378"/>
                  <a:pt x="76079" y="59905"/>
                  <a:pt x="82550" y="63500"/>
                </a:cubicBezTo>
                <a:cubicBezTo>
                  <a:pt x="88401" y="66751"/>
                  <a:pt x="95250" y="67733"/>
                  <a:pt x="101600" y="69850"/>
                </a:cubicBezTo>
                <a:cubicBezTo>
                  <a:pt x="104775" y="70908"/>
                  <a:pt x="108340" y="71169"/>
                  <a:pt x="111125" y="73025"/>
                </a:cubicBezTo>
                <a:cubicBezTo>
                  <a:pt x="121561" y="79982"/>
                  <a:pt x="118673" y="79264"/>
                  <a:pt x="130175" y="82550"/>
                </a:cubicBezTo>
                <a:cubicBezTo>
                  <a:pt x="163764" y="92147"/>
                  <a:pt x="116654" y="76985"/>
                  <a:pt x="161925" y="92075"/>
                </a:cubicBezTo>
                <a:cubicBezTo>
                  <a:pt x="165100" y="93133"/>
                  <a:pt x="168665" y="93394"/>
                  <a:pt x="171450" y="95250"/>
                </a:cubicBezTo>
                <a:cubicBezTo>
                  <a:pt x="174625" y="97367"/>
                  <a:pt x="177488" y="100050"/>
                  <a:pt x="180975" y="101600"/>
                </a:cubicBezTo>
                <a:cubicBezTo>
                  <a:pt x="187092" y="104318"/>
                  <a:pt x="194456" y="104237"/>
                  <a:pt x="200025" y="107950"/>
                </a:cubicBezTo>
                <a:cubicBezTo>
                  <a:pt x="203200" y="110067"/>
                  <a:pt x="206063" y="112750"/>
                  <a:pt x="209550" y="114300"/>
                </a:cubicBezTo>
                <a:cubicBezTo>
                  <a:pt x="215667" y="117018"/>
                  <a:pt x="222250" y="118533"/>
                  <a:pt x="228600" y="120650"/>
                </a:cubicBezTo>
                <a:cubicBezTo>
                  <a:pt x="242265" y="125205"/>
                  <a:pt x="234878" y="123013"/>
                  <a:pt x="250825" y="127000"/>
                </a:cubicBezTo>
                <a:lnTo>
                  <a:pt x="390525" y="123825"/>
                </a:lnTo>
                <a:cubicBezTo>
                  <a:pt x="393869" y="123683"/>
                  <a:pt x="396703" y="120650"/>
                  <a:pt x="400050" y="120650"/>
                </a:cubicBezTo>
                <a:cubicBezTo>
                  <a:pt x="404928" y="120650"/>
                  <a:pt x="422077" y="123726"/>
                  <a:pt x="428625" y="127000"/>
                </a:cubicBezTo>
                <a:cubicBezTo>
                  <a:pt x="432038" y="128707"/>
                  <a:pt x="434663" y="131800"/>
                  <a:pt x="438150" y="133350"/>
                </a:cubicBezTo>
                <a:lnTo>
                  <a:pt x="466725" y="142875"/>
                </a:lnTo>
                <a:cubicBezTo>
                  <a:pt x="469900" y="143933"/>
                  <a:pt x="472937" y="145577"/>
                  <a:pt x="476250" y="146050"/>
                </a:cubicBezTo>
                <a:cubicBezTo>
                  <a:pt x="522301" y="152629"/>
                  <a:pt x="472269" y="145973"/>
                  <a:pt x="539750" y="152400"/>
                </a:cubicBezTo>
                <a:cubicBezTo>
                  <a:pt x="548244" y="153209"/>
                  <a:pt x="556634" y="155043"/>
                  <a:pt x="565150" y="155575"/>
                </a:cubicBezTo>
                <a:cubicBezTo>
                  <a:pt x="590523" y="157161"/>
                  <a:pt x="615950" y="157692"/>
                  <a:pt x="641350" y="158750"/>
                </a:cubicBezTo>
                <a:cubicBezTo>
                  <a:pt x="651933" y="159808"/>
                  <a:pt x="662670" y="159839"/>
                  <a:pt x="673100" y="161925"/>
                </a:cubicBezTo>
                <a:cubicBezTo>
                  <a:pt x="678689" y="163043"/>
                  <a:pt x="683639" y="166274"/>
                  <a:pt x="688975" y="168275"/>
                </a:cubicBezTo>
                <a:cubicBezTo>
                  <a:pt x="692109" y="169450"/>
                  <a:pt x="695507" y="169953"/>
                  <a:pt x="698500" y="171450"/>
                </a:cubicBezTo>
                <a:cubicBezTo>
                  <a:pt x="712200" y="178300"/>
                  <a:pt x="703185" y="177783"/>
                  <a:pt x="717550" y="180975"/>
                </a:cubicBezTo>
                <a:cubicBezTo>
                  <a:pt x="723834" y="182372"/>
                  <a:pt x="730287" y="182887"/>
                  <a:pt x="736600" y="184150"/>
                </a:cubicBezTo>
                <a:cubicBezTo>
                  <a:pt x="740879" y="185006"/>
                  <a:pt x="745040" y="186378"/>
                  <a:pt x="749300" y="187325"/>
                </a:cubicBezTo>
                <a:cubicBezTo>
                  <a:pt x="754568" y="188496"/>
                  <a:pt x="759969" y="189080"/>
                  <a:pt x="765175" y="190500"/>
                </a:cubicBezTo>
                <a:cubicBezTo>
                  <a:pt x="774861" y="193142"/>
                  <a:pt x="784225" y="196850"/>
                  <a:pt x="793750" y="200025"/>
                </a:cubicBezTo>
                <a:cubicBezTo>
                  <a:pt x="796925" y="201083"/>
                  <a:pt x="800028" y="202388"/>
                  <a:pt x="803275" y="203200"/>
                </a:cubicBezTo>
                <a:cubicBezTo>
                  <a:pt x="807508" y="204258"/>
                  <a:pt x="811779" y="205176"/>
                  <a:pt x="815975" y="206375"/>
                </a:cubicBezTo>
                <a:cubicBezTo>
                  <a:pt x="819193" y="207294"/>
                  <a:pt x="822253" y="208738"/>
                  <a:pt x="825500" y="209550"/>
                </a:cubicBezTo>
                <a:cubicBezTo>
                  <a:pt x="845831" y="214633"/>
                  <a:pt x="854984" y="213674"/>
                  <a:pt x="879475" y="215900"/>
                </a:cubicBezTo>
                <a:cubicBezTo>
                  <a:pt x="911812" y="218840"/>
                  <a:pt x="905522" y="218260"/>
                  <a:pt x="933450" y="222250"/>
                </a:cubicBezTo>
                <a:lnTo>
                  <a:pt x="952500" y="228600"/>
                </a:lnTo>
                <a:lnTo>
                  <a:pt x="962025" y="231775"/>
                </a:lnTo>
                <a:cubicBezTo>
                  <a:pt x="965200" y="234950"/>
                  <a:pt x="967651" y="239072"/>
                  <a:pt x="971550" y="241300"/>
                </a:cubicBezTo>
                <a:cubicBezTo>
                  <a:pt x="975339" y="243465"/>
                  <a:pt x="980619" y="242054"/>
                  <a:pt x="984250" y="244475"/>
                </a:cubicBezTo>
                <a:cubicBezTo>
                  <a:pt x="987425" y="246592"/>
                  <a:pt x="987902" y="251302"/>
                  <a:pt x="990600" y="254000"/>
                </a:cubicBezTo>
                <a:cubicBezTo>
                  <a:pt x="993298" y="256698"/>
                  <a:pt x="997194" y="257907"/>
                  <a:pt x="1000125" y="260350"/>
                </a:cubicBezTo>
                <a:cubicBezTo>
                  <a:pt x="1003574" y="263225"/>
                  <a:pt x="1006475" y="266700"/>
                  <a:pt x="1009650" y="269875"/>
                </a:cubicBezTo>
                <a:cubicBezTo>
                  <a:pt x="1012959" y="279801"/>
                  <a:pt x="1016167" y="292212"/>
                  <a:pt x="1025525" y="298450"/>
                </a:cubicBezTo>
                <a:lnTo>
                  <a:pt x="1035050" y="304800"/>
                </a:lnTo>
                <a:cubicBezTo>
                  <a:pt x="1042713" y="316294"/>
                  <a:pt x="1037987" y="312618"/>
                  <a:pt x="1047750" y="31750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8509000" y="2692549"/>
            <a:ext cx="295275" cy="409578"/>
          </a:xfrm>
          <a:custGeom>
            <a:avLst/>
            <a:gdLst>
              <a:gd name="connsiteX0" fmla="*/ 295275 w 295275"/>
              <a:gd name="connsiteY0" fmla="*/ 0 h 409578"/>
              <a:gd name="connsiteX1" fmla="*/ 279400 w 295275"/>
              <a:gd name="connsiteY1" fmla="*/ 3175 h 409578"/>
              <a:gd name="connsiteX2" fmla="*/ 269875 w 295275"/>
              <a:gd name="connsiteY2" fmla="*/ 6350 h 409578"/>
              <a:gd name="connsiteX3" fmla="*/ 266700 w 295275"/>
              <a:gd name="connsiteY3" fmla="*/ 15875 h 409578"/>
              <a:gd name="connsiteX4" fmla="*/ 260350 w 295275"/>
              <a:gd name="connsiteY4" fmla="*/ 25400 h 409578"/>
              <a:gd name="connsiteX5" fmla="*/ 254000 w 295275"/>
              <a:gd name="connsiteY5" fmla="*/ 44450 h 409578"/>
              <a:gd name="connsiteX6" fmla="*/ 250825 w 295275"/>
              <a:gd name="connsiteY6" fmla="*/ 53975 h 409578"/>
              <a:gd name="connsiteX7" fmla="*/ 244475 w 295275"/>
              <a:gd name="connsiteY7" fmla="*/ 79375 h 409578"/>
              <a:gd name="connsiteX8" fmla="*/ 238125 w 295275"/>
              <a:gd name="connsiteY8" fmla="*/ 98425 h 409578"/>
              <a:gd name="connsiteX9" fmla="*/ 234950 w 295275"/>
              <a:gd name="connsiteY9" fmla="*/ 180975 h 409578"/>
              <a:gd name="connsiteX10" fmla="*/ 219075 w 295275"/>
              <a:gd name="connsiteY10" fmla="*/ 212725 h 409578"/>
              <a:gd name="connsiteX11" fmla="*/ 209550 w 295275"/>
              <a:gd name="connsiteY11" fmla="*/ 219075 h 409578"/>
              <a:gd name="connsiteX12" fmla="*/ 187325 w 295275"/>
              <a:gd name="connsiteY12" fmla="*/ 244475 h 409578"/>
              <a:gd name="connsiteX13" fmla="*/ 171450 w 295275"/>
              <a:gd name="connsiteY13" fmla="*/ 263525 h 409578"/>
              <a:gd name="connsiteX14" fmla="*/ 152400 w 295275"/>
              <a:gd name="connsiteY14" fmla="*/ 269875 h 409578"/>
              <a:gd name="connsiteX15" fmla="*/ 139700 w 295275"/>
              <a:gd name="connsiteY15" fmla="*/ 288925 h 409578"/>
              <a:gd name="connsiteX16" fmla="*/ 133350 w 295275"/>
              <a:gd name="connsiteY16" fmla="*/ 307975 h 409578"/>
              <a:gd name="connsiteX17" fmla="*/ 104775 w 295275"/>
              <a:gd name="connsiteY17" fmla="*/ 323850 h 409578"/>
              <a:gd name="connsiteX18" fmla="*/ 95250 w 295275"/>
              <a:gd name="connsiteY18" fmla="*/ 330200 h 409578"/>
              <a:gd name="connsiteX19" fmla="*/ 85725 w 295275"/>
              <a:gd name="connsiteY19" fmla="*/ 336550 h 409578"/>
              <a:gd name="connsiteX20" fmla="*/ 66675 w 295275"/>
              <a:gd name="connsiteY20" fmla="*/ 349250 h 409578"/>
              <a:gd name="connsiteX21" fmla="*/ 60325 w 295275"/>
              <a:gd name="connsiteY21" fmla="*/ 358775 h 409578"/>
              <a:gd name="connsiteX22" fmla="*/ 50800 w 295275"/>
              <a:gd name="connsiteY22" fmla="*/ 361950 h 409578"/>
              <a:gd name="connsiteX23" fmla="*/ 28575 w 295275"/>
              <a:gd name="connsiteY23" fmla="*/ 387350 h 409578"/>
              <a:gd name="connsiteX24" fmla="*/ 22225 w 295275"/>
              <a:gd name="connsiteY24" fmla="*/ 396875 h 409578"/>
              <a:gd name="connsiteX25" fmla="*/ 0 w 295275"/>
              <a:gd name="connsiteY25" fmla="*/ 409575 h 40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95275" h="409578">
                <a:moveTo>
                  <a:pt x="295275" y="0"/>
                </a:moveTo>
                <a:cubicBezTo>
                  <a:pt x="289983" y="1058"/>
                  <a:pt x="284635" y="1866"/>
                  <a:pt x="279400" y="3175"/>
                </a:cubicBezTo>
                <a:cubicBezTo>
                  <a:pt x="276153" y="3987"/>
                  <a:pt x="272242" y="3983"/>
                  <a:pt x="269875" y="6350"/>
                </a:cubicBezTo>
                <a:cubicBezTo>
                  <a:pt x="267508" y="8717"/>
                  <a:pt x="268197" y="12882"/>
                  <a:pt x="266700" y="15875"/>
                </a:cubicBezTo>
                <a:cubicBezTo>
                  <a:pt x="264993" y="19288"/>
                  <a:pt x="261900" y="21913"/>
                  <a:pt x="260350" y="25400"/>
                </a:cubicBezTo>
                <a:cubicBezTo>
                  <a:pt x="257632" y="31517"/>
                  <a:pt x="256117" y="38100"/>
                  <a:pt x="254000" y="44450"/>
                </a:cubicBezTo>
                <a:cubicBezTo>
                  <a:pt x="252942" y="47625"/>
                  <a:pt x="251637" y="50728"/>
                  <a:pt x="250825" y="53975"/>
                </a:cubicBezTo>
                <a:cubicBezTo>
                  <a:pt x="248708" y="62442"/>
                  <a:pt x="247235" y="71096"/>
                  <a:pt x="244475" y="79375"/>
                </a:cubicBezTo>
                <a:lnTo>
                  <a:pt x="238125" y="98425"/>
                </a:lnTo>
                <a:cubicBezTo>
                  <a:pt x="237067" y="125942"/>
                  <a:pt x="237520" y="153558"/>
                  <a:pt x="234950" y="180975"/>
                </a:cubicBezTo>
                <a:cubicBezTo>
                  <a:pt x="233881" y="192382"/>
                  <a:pt x="227118" y="204682"/>
                  <a:pt x="219075" y="212725"/>
                </a:cubicBezTo>
                <a:cubicBezTo>
                  <a:pt x="216377" y="215423"/>
                  <a:pt x="212725" y="216958"/>
                  <a:pt x="209550" y="219075"/>
                </a:cubicBezTo>
                <a:cubicBezTo>
                  <a:pt x="194733" y="241300"/>
                  <a:pt x="203200" y="233892"/>
                  <a:pt x="187325" y="244475"/>
                </a:cubicBezTo>
                <a:cubicBezTo>
                  <a:pt x="183373" y="250403"/>
                  <a:pt x="177921" y="259930"/>
                  <a:pt x="171450" y="263525"/>
                </a:cubicBezTo>
                <a:cubicBezTo>
                  <a:pt x="165599" y="266776"/>
                  <a:pt x="152400" y="269875"/>
                  <a:pt x="152400" y="269875"/>
                </a:cubicBezTo>
                <a:cubicBezTo>
                  <a:pt x="148167" y="276225"/>
                  <a:pt x="142113" y="281685"/>
                  <a:pt x="139700" y="288925"/>
                </a:cubicBezTo>
                <a:cubicBezTo>
                  <a:pt x="137583" y="295275"/>
                  <a:pt x="139700" y="305858"/>
                  <a:pt x="133350" y="307975"/>
                </a:cubicBezTo>
                <a:cubicBezTo>
                  <a:pt x="116585" y="313563"/>
                  <a:pt x="126610" y="309294"/>
                  <a:pt x="104775" y="323850"/>
                </a:cubicBezTo>
                <a:lnTo>
                  <a:pt x="95250" y="330200"/>
                </a:lnTo>
                <a:cubicBezTo>
                  <a:pt x="92075" y="332317"/>
                  <a:pt x="88423" y="333852"/>
                  <a:pt x="85725" y="336550"/>
                </a:cubicBezTo>
                <a:cubicBezTo>
                  <a:pt x="73833" y="348442"/>
                  <a:pt x="80460" y="344655"/>
                  <a:pt x="66675" y="349250"/>
                </a:cubicBezTo>
                <a:cubicBezTo>
                  <a:pt x="64558" y="352425"/>
                  <a:pt x="63305" y="356391"/>
                  <a:pt x="60325" y="358775"/>
                </a:cubicBezTo>
                <a:cubicBezTo>
                  <a:pt x="57712" y="360866"/>
                  <a:pt x="53167" y="359583"/>
                  <a:pt x="50800" y="361950"/>
                </a:cubicBezTo>
                <a:cubicBezTo>
                  <a:pt x="13758" y="398992"/>
                  <a:pt x="55562" y="369358"/>
                  <a:pt x="28575" y="387350"/>
                </a:cubicBezTo>
                <a:cubicBezTo>
                  <a:pt x="26458" y="390525"/>
                  <a:pt x="25097" y="394362"/>
                  <a:pt x="22225" y="396875"/>
                </a:cubicBezTo>
                <a:cubicBezTo>
                  <a:pt x="7040" y="410162"/>
                  <a:pt x="10149" y="409575"/>
                  <a:pt x="0" y="409575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Development outlook</a:t>
            </a:r>
          </a:p>
        </p:txBody>
      </p:sp>
      <p:pic>
        <p:nvPicPr>
          <p:cNvPr id="19" name="Picture 123">
            <a:extLst>
              <a:ext uri="{FF2B5EF4-FFF2-40B4-BE49-F238E27FC236}">
                <a16:creationId xmlns:a16="http://schemas.microsoft.com/office/drawing/2014/main" id="{E2A176A9-F720-7F23-5A2D-7B5819709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22" y="4328231"/>
            <a:ext cx="2754314" cy="123246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86247" y="832547"/>
            <a:ext cx="645080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-From several kilograms to hundred</a:t>
            </a:r>
            <a:r>
              <a:rPr lang="en-US" altLang="zh-CN" sz="2400" dirty="0"/>
              <a:t> </a:t>
            </a:r>
            <a:r>
              <a:rPr lang="en-US" sz="2400" dirty="0"/>
              <a:t>kilograms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b="3525"/>
          <a:stretch/>
        </p:blipFill>
        <p:spPr>
          <a:xfrm>
            <a:off x="3759313" y="4328231"/>
            <a:ext cx="1884849" cy="1333828"/>
          </a:xfrm>
          <a:prstGeom prst="rect">
            <a:avLst/>
          </a:prstGeom>
        </p:spPr>
      </p:pic>
      <p:pic>
        <p:nvPicPr>
          <p:cNvPr id="36" name="Picture 2" descr="没有照片描述。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4" b="27736"/>
          <a:stretch/>
        </p:blipFill>
        <p:spPr bwMode="auto">
          <a:xfrm>
            <a:off x="7789441" y="5396678"/>
            <a:ext cx="820095" cy="32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69" y="1791412"/>
            <a:ext cx="3738436" cy="180980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64346" y="278098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mm x 30 mm, 4.5 kg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237952" y="2111562"/>
            <a:ext cx="237661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Typical samples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3881" y="5027346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mm x 10-30 mm, 1.5-4.5 kg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12970" y="4357927"/>
            <a:ext cx="237661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/>
              <a:t>Typical samples</a:t>
            </a: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26270" y="4357927"/>
            <a:ext cx="2053364" cy="1226949"/>
          </a:xfrm>
          <a:prstGeom prst="rect">
            <a:avLst/>
          </a:prstGeom>
        </p:spPr>
      </p:pic>
      <p:cxnSp>
        <p:nvCxnSpPr>
          <p:cNvPr id="96" name="Straight Arrow Connector 95"/>
          <p:cNvCxnSpPr/>
          <p:nvPr/>
        </p:nvCxnSpPr>
        <p:spPr>
          <a:xfrm>
            <a:off x="9026270" y="5724716"/>
            <a:ext cx="2053364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1274949" y="4614148"/>
            <a:ext cx="0" cy="817152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1274949" y="4885769"/>
            <a:ext cx="824265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1-3mm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741673" y="5724716"/>
            <a:ext cx="92685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105 mm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2536" y="2175796"/>
            <a:ext cx="2255994" cy="1079731"/>
          </a:xfrm>
          <a:prstGeom prst="rect">
            <a:avLst/>
          </a:prstGeom>
        </p:spPr>
      </p:pic>
      <p:cxnSp>
        <p:nvCxnSpPr>
          <p:cNvPr id="126" name="Straight Arrow Connector 125"/>
          <p:cNvCxnSpPr/>
          <p:nvPr/>
        </p:nvCxnSpPr>
        <p:spPr>
          <a:xfrm>
            <a:off x="8412536" y="3404129"/>
            <a:ext cx="2255994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10751488" y="2308978"/>
            <a:ext cx="0" cy="817152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0751488" y="2580599"/>
            <a:ext cx="64152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3mm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9218212" y="3419546"/>
            <a:ext cx="92685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105 mm</a:t>
            </a:r>
          </a:p>
        </p:txBody>
      </p:sp>
      <p:sp>
        <p:nvSpPr>
          <p:cNvPr id="133" name="Slide Number Placeholder 13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284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5A6252-2AF8-7349-9C87-C490A0C544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For</a:t>
            </a:r>
            <a:r>
              <a:rPr lang="de-DE" dirty="0"/>
              <a:t> Flat </a:t>
            </a:r>
            <a:r>
              <a:rPr lang="de-DE" dirty="0" err="1"/>
              <a:t>Tile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incl. </a:t>
            </a:r>
            <a:r>
              <a:rPr lang="de-DE" dirty="0" err="1"/>
              <a:t>Joining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18A259C-06D4-B74E-A57B-E21D379D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</a:t>
            </a:r>
            <a:r>
              <a:rPr lang="de-DE" cap="none" baseline="-25000" dirty="0"/>
              <a:t>f</a:t>
            </a:r>
            <a:r>
              <a:rPr lang="de-DE" dirty="0"/>
              <a:t>/W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67C1B6-C17D-6641-B28C-8BD4C8BF05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AC048D0-1DD0-4748-98A8-8479AD1DAED7}" type="slidenum">
              <a:rPr lang="de-DE" smtClean="0"/>
              <a:t>12</a:t>
            </a:fld>
            <a:endParaRPr lang="de-DE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3819AF9-A6C9-D14A-9BAA-82EC142A850D}"/>
              </a:ext>
            </a:extLst>
          </p:cNvPr>
          <p:cNvSpPr txBox="1"/>
          <p:nvPr/>
        </p:nvSpPr>
        <p:spPr>
          <a:xfrm>
            <a:off x="510818" y="5743080"/>
            <a:ext cx="3245889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dirty="0"/>
              <a:t>Vanadium as stress relieving interlayer</a:t>
            </a: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FC1C4D9A-A637-9549-A7D4-1DA3B4FCDE1E}"/>
              </a:ext>
            </a:extLst>
          </p:cNvPr>
          <p:cNvSpPr/>
          <p:nvPr/>
        </p:nvSpPr>
        <p:spPr>
          <a:xfrm>
            <a:off x="3791744" y="2087615"/>
            <a:ext cx="2051436" cy="46912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5278A286-AFE6-1340-AAE2-9AF630ADE4A1}"/>
              </a:ext>
            </a:extLst>
          </p:cNvPr>
          <p:cNvSpPr/>
          <p:nvPr/>
        </p:nvSpPr>
        <p:spPr>
          <a:xfrm>
            <a:off x="3791744" y="2660109"/>
            <a:ext cx="2051436" cy="4163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7">
            <a:extLst>
              <a:ext uri="{FF2B5EF4-FFF2-40B4-BE49-F238E27FC236}">
                <a16:creationId xmlns:a16="http://schemas.microsoft.com/office/drawing/2014/main" id="{40BF06DC-8E5C-CA4D-A562-42543D3E1EC6}"/>
              </a:ext>
            </a:extLst>
          </p:cNvPr>
          <p:cNvSpPr/>
          <p:nvPr/>
        </p:nvSpPr>
        <p:spPr>
          <a:xfrm>
            <a:off x="3791744" y="2556742"/>
            <a:ext cx="2051436" cy="1033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A8DE6712-1798-4A4E-AD8B-147520A1E985}"/>
              </a:ext>
            </a:extLst>
          </p:cNvPr>
          <p:cNvSpPr txBox="1"/>
          <p:nvPr/>
        </p:nvSpPr>
        <p:spPr>
          <a:xfrm>
            <a:off x="4150877" y="218741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f</a:t>
            </a:r>
            <a:r>
              <a:rPr lang="en-US" dirty="0"/>
              <a:t>/W- 5 mm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D32445FD-132B-0649-BCA5-29F955FB63E9}"/>
              </a:ext>
            </a:extLst>
          </p:cNvPr>
          <p:cNvSpPr txBox="1"/>
          <p:nvPr/>
        </p:nvSpPr>
        <p:spPr>
          <a:xfrm>
            <a:off x="4150877" y="247524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- 0.3 mm</a:t>
            </a:r>
          </a:p>
        </p:txBody>
      </p:sp>
      <p:sp>
        <p:nvSpPr>
          <p:cNvPr id="48" name="TextBox 18">
            <a:extLst>
              <a:ext uri="{FF2B5EF4-FFF2-40B4-BE49-F238E27FC236}">
                <a16:creationId xmlns:a16="http://schemas.microsoft.com/office/drawing/2014/main" id="{ABDE4BC0-253F-6D47-A71D-89A01206CDDB}"/>
              </a:ext>
            </a:extLst>
          </p:cNvPr>
          <p:cNvSpPr txBox="1"/>
          <p:nvPr/>
        </p:nvSpPr>
        <p:spPr>
          <a:xfrm>
            <a:off x="4150877" y="2733511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316L - 5 mm</a:t>
            </a:r>
          </a:p>
        </p:txBody>
      </p:sp>
      <p:graphicFrame>
        <p:nvGraphicFramePr>
          <p:cNvPr id="49" name="Table 4">
            <a:extLst>
              <a:ext uri="{FF2B5EF4-FFF2-40B4-BE49-F238E27FC236}">
                <a16:creationId xmlns:a16="http://schemas.microsoft.com/office/drawing/2014/main" id="{0EED090A-F2FD-2D44-BF35-7FEAA8374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78395"/>
              </p:ext>
            </p:extLst>
          </p:nvPr>
        </p:nvGraphicFramePr>
        <p:xfrm>
          <a:off x="281258" y="1333390"/>
          <a:ext cx="3251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1552884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026261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2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850°C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60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30MPa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95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Holding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15min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412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Heating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K/min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447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Cooling</a:t>
                      </a:r>
                      <a:r>
                        <a:rPr lang="en-US" baseline="0" dirty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K/min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80865"/>
                  </a:ext>
                </a:extLst>
              </a:tr>
            </a:tbl>
          </a:graphicData>
        </a:graphic>
      </p:graphicFrame>
      <p:pic>
        <p:nvPicPr>
          <p:cNvPr id="34" name="Grafik 33">
            <a:extLst>
              <a:ext uri="{FF2B5EF4-FFF2-40B4-BE49-F238E27FC236}">
                <a16:creationId xmlns:a16="http://schemas.microsoft.com/office/drawing/2014/main" id="{02FF3164-DD1F-0A4C-8F0C-B8D1D8825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96" y="5876402"/>
            <a:ext cx="1579594" cy="820342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DCAD5863-1EFD-8E43-82CF-CEC609F0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20867"/>
          <a:stretch/>
        </p:blipFill>
        <p:spPr>
          <a:xfrm>
            <a:off x="3485795" y="3625285"/>
            <a:ext cx="2641145" cy="2117795"/>
          </a:xfrm>
          <a:prstGeom prst="rect">
            <a:avLst/>
          </a:prstGeom>
        </p:spPr>
      </p:pic>
      <p:pic>
        <p:nvPicPr>
          <p:cNvPr id="36" name="Picture 2" descr="https://upload.wikimedia.org/wikipedia/en/thumb/a/ab/Hefei_University_of_Technology_logo.png/220px-Hefei_University_of_Technology_logo.png">
            <a:extLst>
              <a:ext uri="{FF2B5EF4-FFF2-40B4-BE49-F238E27FC236}">
                <a16:creationId xmlns:a16="http://schemas.microsoft.com/office/drawing/2014/main" id="{1D302E2C-75E9-3E43-97E7-9474FE4C0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5973820"/>
            <a:ext cx="621033" cy="5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2865" y="299061"/>
            <a:ext cx="1420361" cy="10802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4" y="3656802"/>
            <a:ext cx="2670983" cy="1889534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FDA1C314-E555-9441-A5A4-C65F9E4400DC}"/>
              </a:ext>
            </a:extLst>
          </p:cNvPr>
          <p:cNvGrpSpPr/>
          <p:nvPr/>
        </p:nvGrpSpPr>
        <p:grpSpPr>
          <a:xfrm>
            <a:off x="6737201" y="3076450"/>
            <a:ext cx="5057143" cy="2315834"/>
            <a:chOff x="345592" y="1187862"/>
            <a:chExt cx="10659013" cy="4881116"/>
          </a:xfrm>
        </p:grpSpPr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83E4A549-6C91-254F-9FF3-DBA4F6F30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592" y="1187862"/>
              <a:ext cx="5472698" cy="4771640"/>
            </a:xfrm>
            <a:prstGeom prst="rect">
              <a:avLst/>
            </a:prstGeom>
          </p:spPr>
        </p:pic>
        <p:pic>
          <p:nvPicPr>
            <p:cNvPr id="55" name="Picture 7">
              <a:extLst>
                <a:ext uri="{FF2B5EF4-FFF2-40B4-BE49-F238E27FC236}">
                  <a16:creationId xmlns:a16="http://schemas.microsoft.com/office/drawing/2014/main" id="{72B12BEA-D247-F147-8C46-F44B79B7C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791" y="1187862"/>
              <a:ext cx="4639814" cy="4881116"/>
            </a:xfrm>
            <a:prstGeom prst="rect">
              <a:avLst/>
            </a:prstGeom>
          </p:spPr>
        </p:pic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AE49A7D0-97D9-8F45-BD3E-C909E3560F8E}"/>
              </a:ext>
            </a:extLst>
          </p:cNvPr>
          <p:cNvSpPr txBox="1"/>
          <p:nvPr/>
        </p:nvSpPr>
        <p:spPr>
          <a:xfrm>
            <a:off x="6538290" y="2037805"/>
            <a:ext cx="5294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/>
              <a:t>Test </a:t>
            </a:r>
            <a:r>
              <a:rPr lang="de-DE" sz="2000" dirty="0" err="1"/>
              <a:t>of</a:t>
            </a:r>
            <a:r>
              <a:rPr lang="de-DE" sz="2000" dirty="0"/>
              <a:t> Residual </a:t>
            </a:r>
            <a:r>
              <a:rPr lang="de-DE" sz="2000" dirty="0" err="1"/>
              <a:t>stresses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stress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quenching</a:t>
            </a:r>
            <a:r>
              <a:rPr lang="de-DE" sz="2000" dirty="0"/>
              <a:t> – </a:t>
            </a:r>
            <a:r>
              <a:rPr lang="de-DE" sz="2000" dirty="0" err="1"/>
              <a:t>utilize</a:t>
            </a:r>
            <a:r>
              <a:rPr lang="de-DE" sz="2000" dirty="0"/>
              <a:t> </a:t>
            </a:r>
            <a:r>
              <a:rPr lang="de-DE" sz="2000" dirty="0" err="1"/>
              <a:t>steel</a:t>
            </a:r>
            <a:r>
              <a:rPr lang="de-DE" sz="2000" dirty="0"/>
              <a:t> to </a:t>
            </a:r>
            <a:r>
              <a:rPr lang="de-DE" sz="2000" dirty="0" err="1"/>
              <a:t>maximze</a:t>
            </a:r>
            <a:r>
              <a:rPr lang="de-DE" sz="2000" dirty="0"/>
              <a:t> stresse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8009E2C9-47ED-7C49-BBAF-61F45D008119}"/>
              </a:ext>
            </a:extLst>
          </p:cNvPr>
          <p:cNvSpPr txBox="1"/>
          <p:nvPr/>
        </p:nvSpPr>
        <p:spPr>
          <a:xfrm>
            <a:off x="8266562" y="7443767"/>
            <a:ext cx="264636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dirty="0" err="1"/>
              <a:t>Heated</a:t>
            </a:r>
            <a:r>
              <a:rPr lang="de-DE" sz="1400" dirty="0"/>
              <a:t> to 1000</a:t>
            </a:r>
            <a:r>
              <a:rPr lang="en-US" sz="1400" dirty="0"/>
              <a:t>°C</a:t>
            </a:r>
          </a:p>
          <a:p>
            <a:pPr>
              <a:lnSpc>
                <a:spcPct val="95000"/>
              </a:lnSpc>
            </a:pPr>
            <a:r>
              <a:rPr lang="en-US" sz="1400" dirty="0"/>
              <a:t>Quenched at 4°C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1251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12B3B81-FA7D-D242-F0DA-38664B996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628800"/>
            <a:ext cx="5077683" cy="335602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039675-2A0C-806F-0831-A94F0E7F62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Material </a:t>
            </a:r>
            <a:r>
              <a:rPr lang="de-DE" dirty="0" err="1"/>
              <a:t>produced</a:t>
            </a:r>
            <a:r>
              <a:rPr lang="de-DE" dirty="0"/>
              <a:t> and Cut – </a:t>
            </a:r>
            <a:r>
              <a:rPr lang="de-DE" dirty="0" err="1"/>
              <a:t>joining</a:t>
            </a:r>
            <a:r>
              <a:rPr lang="de-DE" dirty="0"/>
              <a:t> </a:t>
            </a:r>
            <a:r>
              <a:rPr lang="de-DE" dirty="0" err="1"/>
              <a:t>underway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1A4FBAC-1B77-52B7-ABA9-0A7EE934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Mock </a:t>
            </a:r>
            <a:r>
              <a:rPr lang="de-DE" dirty="0" err="1"/>
              <a:t>Ups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Gladis </a:t>
            </a:r>
            <a:r>
              <a:rPr lang="de-DE" dirty="0" err="1"/>
              <a:t>Testing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1F9DE1F-9156-D7C2-92E0-5E84744B52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048D0-1DD0-4748-98A8-8479AD1DAED7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9" name="Grafik 8" descr="Ein Bild, das Kasten, Kante, Zement, Beton enthält.&#10;&#10;Automatisch generierte Beschreibung">
            <a:extLst>
              <a:ext uri="{FF2B5EF4-FFF2-40B4-BE49-F238E27FC236}">
                <a16:creationId xmlns:a16="http://schemas.microsoft.com/office/drawing/2014/main" id="{C9CC4237-7B53-C4CE-33B6-2584C9E00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844824"/>
            <a:ext cx="3744416" cy="28083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DD7D37A-2178-62EF-A2EB-B2D5CE6B924F}"/>
              </a:ext>
            </a:extLst>
          </p:cNvPr>
          <p:cNvSpPr txBox="1"/>
          <p:nvPr/>
        </p:nvSpPr>
        <p:spPr>
          <a:xfrm>
            <a:off x="2999656" y="5229200"/>
            <a:ext cx="211788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Joining</a:t>
            </a:r>
            <a:r>
              <a:rPr lang="de-DE" sz="2400" dirty="0"/>
              <a:t> at FZJ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9492B64-4F53-5EB0-28A9-1A8D526B190E}"/>
              </a:ext>
            </a:extLst>
          </p:cNvPr>
          <p:cNvSpPr txBox="1"/>
          <p:nvPr/>
        </p:nvSpPr>
        <p:spPr>
          <a:xfrm>
            <a:off x="8184232" y="5157192"/>
            <a:ext cx="2427268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/>
              <a:t>Joining</a:t>
            </a:r>
            <a:r>
              <a:rPr lang="de-DE" sz="2400" dirty="0"/>
              <a:t> at ENEA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0733BFF-38D8-DD52-F2EC-B75F7E81B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73" y="5825402"/>
            <a:ext cx="860422" cy="86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5BE21CA-09F0-8C44-AD5B-3FE725996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Crack </a:t>
            </a:r>
            <a:r>
              <a:rPr lang="de-DE" dirty="0" err="1"/>
              <a:t>resistance</a:t>
            </a:r>
            <a:r>
              <a:rPr lang="de-DE" dirty="0"/>
              <a:t> at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endParaRPr lang="de-DE" dirty="0"/>
          </a:p>
          <a:p>
            <a:r>
              <a:rPr lang="de-DE" dirty="0"/>
              <a:t>High </a:t>
            </a:r>
            <a:r>
              <a:rPr lang="de-DE" dirty="0" err="1"/>
              <a:t>strength</a:t>
            </a:r>
            <a:r>
              <a:rPr lang="de-DE" dirty="0"/>
              <a:t> at </a:t>
            </a:r>
            <a:r>
              <a:rPr lang="de-DE" dirty="0" err="1"/>
              <a:t>elevated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high </a:t>
            </a:r>
            <a:r>
              <a:rPr lang="de-DE" dirty="0" err="1"/>
              <a:t>heatfluxes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A5A8FC-26B8-5543-861B-1FFD08FD97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</a:t>
            </a:r>
            <a:r>
              <a:rPr lang="de-DE" baseline="-25000" dirty="0" err="1"/>
              <a:t>f</a:t>
            </a:r>
            <a:r>
              <a:rPr lang="de-DE" dirty="0"/>
              <a:t>/W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6EE281-8A9B-3242-AF1D-CD7CDFC2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Operational </a:t>
            </a:r>
            <a:r>
              <a:rPr lang="de-DE" dirty="0" err="1"/>
              <a:t>Window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8677F1-C82C-9D45-BD52-33A8FB61B85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048D0-1DD0-4748-98A8-8479AD1DAED7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N:\Projekte\ISFNT-12\Panel discussion\W_CuCrZr_temp.png" descr="N:\Projekte\ISFNT-12\Panel discussion\W_CuCrZr_temp.png">
            <a:extLst>
              <a:ext uri="{FF2B5EF4-FFF2-40B4-BE49-F238E27FC236}">
                <a16:creationId xmlns:a16="http://schemas.microsoft.com/office/drawing/2014/main" id="{3E83488C-64FA-A240-9359-84967982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98" y="2780928"/>
            <a:ext cx="6438004" cy="203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76591AB-300C-664E-A6FA-6E473D9A5A6A}"/>
              </a:ext>
            </a:extLst>
          </p:cNvPr>
          <p:cNvSpPr/>
          <p:nvPr/>
        </p:nvSpPr>
        <p:spPr>
          <a:xfrm>
            <a:off x="479376" y="5454232"/>
            <a:ext cx="6438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err="1"/>
              <a:t>Tokamak</a:t>
            </a:r>
            <a:r>
              <a:rPr lang="de-DE" i="1" dirty="0"/>
              <a:t> Energie Ltd: </a:t>
            </a:r>
            <a:r>
              <a:rPr lang="de-DE" i="1" dirty="0" err="1"/>
              <a:t>Cyclic</a:t>
            </a:r>
            <a:r>
              <a:rPr lang="de-DE" i="1" dirty="0"/>
              <a:t> </a:t>
            </a:r>
            <a:r>
              <a:rPr lang="de-DE" i="1" dirty="0" err="1"/>
              <a:t>testing</a:t>
            </a:r>
            <a:r>
              <a:rPr lang="de-DE" i="1" dirty="0"/>
              <a:t> at </a:t>
            </a:r>
            <a:r>
              <a:rPr lang="de-DE" i="1" dirty="0" err="1"/>
              <a:t>minimum</a:t>
            </a:r>
            <a:r>
              <a:rPr lang="de-DE" i="1" dirty="0"/>
              <a:t> 10 MWm</a:t>
            </a:r>
            <a:r>
              <a:rPr lang="de-DE" i="1" baseline="30000" dirty="0"/>
              <a:t>-2</a:t>
            </a:r>
            <a:r>
              <a:rPr lang="de-DE" i="1" dirty="0"/>
              <a:t> </a:t>
            </a:r>
            <a:r>
              <a:rPr lang="de-DE" i="1" dirty="0" err="1"/>
              <a:t>up</a:t>
            </a:r>
            <a:r>
              <a:rPr lang="de-DE" i="1" dirty="0"/>
              <a:t> to 1000 </a:t>
            </a:r>
            <a:r>
              <a:rPr lang="de-DE" i="1" dirty="0" err="1"/>
              <a:t>cycles</a:t>
            </a:r>
            <a:r>
              <a:rPr lang="de-DE" i="1" dirty="0"/>
              <a:t>, 60s on/off.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56D070A-BCFA-5E4B-8F0C-4E5FE30419CB}"/>
              </a:ext>
            </a:extLst>
          </p:cNvPr>
          <p:cNvSpPr txBox="1"/>
          <p:nvPr/>
        </p:nvSpPr>
        <p:spPr>
          <a:xfrm>
            <a:off x="7392144" y="4593021"/>
            <a:ext cx="222987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800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 on: </a:t>
            </a:r>
            <a:r>
              <a:rPr lang="en" sz="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Zinkle</a:t>
            </a:r>
            <a:r>
              <a:rPr lang="en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S. J. &amp; Busby, J. T.</a:t>
            </a:r>
            <a:br>
              <a:rPr lang="en" sz="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Structural materials for fission amp; fusion energy  </a:t>
            </a:r>
            <a:r>
              <a:rPr lang="en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Materials Today , </a:t>
            </a:r>
            <a:r>
              <a:rPr lang="en" sz="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2009</a:t>
            </a:r>
            <a:r>
              <a:rPr lang="en" sz="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12</a:t>
            </a:r>
            <a:r>
              <a:rPr lang="en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12-19 </a:t>
            </a:r>
            <a:endParaRPr lang="de-DE" sz="800" dirty="0" err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2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AB6EB05-A440-BD46-943D-E283BAA6B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3460650"/>
            <a:ext cx="6444605" cy="4214255"/>
          </a:xfrm>
        </p:spPr>
        <p:txBody>
          <a:bodyPr/>
          <a:lstStyle/>
          <a:p>
            <a:r>
              <a:rPr lang="en-GB" sz="2000" dirty="0"/>
              <a:t>For a Composite Material a dedicated </a:t>
            </a:r>
            <a:r>
              <a:rPr lang="en-GB" sz="2000" dirty="0" err="1"/>
              <a:t>wayof</a:t>
            </a:r>
            <a:r>
              <a:rPr lang="en-GB" sz="2000" dirty="0"/>
              <a:t> solving problems or adding operational space can be found</a:t>
            </a:r>
          </a:p>
          <a:p>
            <a:pPr>
              <a:buFont typeface="Wingdings" pitchFamily="2" charset="2"/>
              <a:buChar char="Ø"/>
            </a:pPr>
            <a:endParaRPr lang="en-GB" sz="2000" dirty="0"/>
          </a:p>
          <a:p>
            <a:pPr>
              <a:buFont typeface="Wingdings" pitchFamily="2" charset="2"/>
              <a:buChar char="Ø"/>
            </a:pPr>
            <a:r>
              <a:rPr lang="en-GB" sz="2000" dirty="0" err="1"/>
              <a:t>E.g</a:t>
            </a:r>
            <a:r>
              <a:rPr lang="en-GB" sz="2000" dirty="0"/>
              <a:t> allow operating </a:t>
            </a:r>
            <a:r>
              <a:rPr lang="en-GB" sz="2000" dirty="0" err="1"/>
              <a:t>W</a:t>
            </a:r>
            <a:r>
              <a:rPr lang="en-GB" sz="2000" baseline="-25000" dirty="0" err="1"/>
              <a:t>f</a:t>
            </a:r>
            <a:r>
              <a:rPr lang="en-GB" sz="2000" dirty="0"/>
              <a:t>/W above 1500 ºC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/>
              <a:t>Stable properties during irradiation</a:t>
            </a:r>
          </a:p>
          <a:p>
            <a:pPr>
              <a:buFont typeface="Wingdings" pitchFamily="2" charset="2"/>
              <a:buChar char="Ø"/>
            </a:pPr>
            <a:r>
              <a:rPr lang="en-GB" sz="2000" b="1" u="sng" dirty="0"/>
              <a:t>No need for </a:t>
            </a:r>
            <a:r>
              <a:rPr lang="en-GB" sz="2000" b="1" u="sng" dirty="0" err="1"/>
              <a:t>monoblock</a:t>
            </a:r>
            <a:r>
              <a:rPr lang="en-GB" sz="2000" b="1" u="sng" dirty="0"/>
              <a:t> – joining </a:t>
            </a:r>
            <a:r>
              <a:rPr lang="en-GB" sz="2000" b="1" u="sng" dirty="0" err="1"/>
              <a:t>W</a:t>
            </a:r>
            <a:r>
              <a:rPr lang="en-GB" sz="2000" b="1" u="sng" baseline="-25000" dirty="0" err="1"/>
              <a:t>f</a:t>
            </a:r>
            <a:r>
              <a:rPr lang="en-GB" sz="2000" b="1" u="sng" dirty="0"/>
              <a:t>/W &amp; </a:t>
            </a:r>
            <a:r>
              <a:rPr lang="en-GB" sz="2000" b="1" u="sng" dirty="0" err="1"/>
              <a:t>Wf</a:t>
            </a:r>
            <a:r>
              <a:rPr lang="en-GB" sz="2000" b="1" u="sng" dirty="0"/>
              <a:t>/Cu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6829051-93B6-CA40-AFF8-C52B3302A2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>
            <a:normAutofit/>
          </a:bodyPr>
          <a:lstStyle/>
          <a:p>
            <a:r>
              <a:rPr lang="en-US" dirty="0"/>
              <a:t>Finding an Application of the Material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2C83AFE-0E82-7944-99F1-CE7108915B6E}"/>
              </a:ext>
            </a:extLst>
          </p:cNvPr>
          <p:cNvGrpSpPr/>
          <p:nvPr/>
        </p:nvGrpSpPr>
        <p:grpSpPr>
          <a:xfrm>
            <a:off x="904356" y="1412991"/>
            <a:ext cx="4926953" cy="1818236"/>
            <a:chOff x="5591944" y="3246334"/>
            <a:chExt cx="6480720" cy="2391636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D6FF8C18-8816-8A49-B26F-9285368B9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1944" y="3246334"/>
              <a:ext cx="6480720" cy="2391636"/>
              <a:chOff x="1565" y="2340"/>
              <a:chExt cx="816" cy="1090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0F46744B-4B92-FA40-9DE9-4D429320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816" cy="31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6F2D759D-00EE-7F4D-8243-85ED47BCA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658"/>
                <a:ext cx="816" cy="772"/>
              </a:xfrm>
              <a:prstGeom prst="rect">
                <a:avLst/>
              </a:prstGeom>
              <a:solidFill>
                <a:srgbClr val="F8874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>
                  <a:solidFill>
                    <a:srgbClr val="013D6B"/>
                  </a:solidFill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90143594-7F1D-CC4D-8FBE-28EEF5248669}"/>
                </a:ext>
              </a:extLst>
            </p:cNvPr>
            <p:cNvGrpSpPr/>
            <p:nvPr/>
          </p:nvGrpSpPr>
          <p:grpSpPr>
            <a:xfrm>
              <a:off x="6023992" y="4323622"/>
              <a:ext cx="995782" cy="996149"/>
              <a:chOff x="1217825" y="3203395"/>
              <a:chExt cx="995782" cy="996149"/>
            </a:xfrm>
          </p:grpSpPr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F0227B9E-5942-6A40-96B2-123C1B54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6" name="Oval 7">
                <a:extLst>
                  <a:ext uri="{FF2B5EF4-FFF2-40B4-BE49-F238E27FC236}">
                    <a16:creationId xmlns:a16="http://schemas.microsoft.com/office/drawing/2014/main" id="{35DAD84E-00F7-684F-9163-2575094CA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C8629FA8-3377-4F43-9A06-4157C3739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1444" y="4424553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004F70D2-7F05-4249-AF0A-EE854F951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550" y="4323622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456BBEF-72E5-C747-82FC-8EBA2A603135}"/>
                </a:ext>
              </a:extLst>
            </p:cNvPr>
            <p:cNvGrpSpPr/>
            <p:nvPr/>
          </p:nvGrpSpPr>
          <p:grpSpPr>
            <a:xfrm>
              <a:off x="8898604" y="4340851"/>
              <a:ext cx="995782" cy="996149"/>
              <a:chOff x="1217825" y="3203395"/>
              <a:chExt cx="995782" cy="996149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E9F5F55A-C086-C047-8B62-853C6140D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D45C289-11DF-CD44-AB49-757D33B35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9F920DFC-9045-B246-B7CE-4D1CF9660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6056" y="4441782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D9615ECF-9C3B-4E4A-9385-90A91B314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162" y="4340851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24" name="Titel 3">
              <a:extLst>
                <a:ext uri="{FF2B5EF4-FFF2-40B4-BE49-F238E27FC236}">
                  <a16:creationId xmlns:a16="http://schemas.microsoft.com/office/drawing/2014/main" id="{51C5AC16-BDB4-834E-8FC4-6C8205539608}"/>
                </a:ext>
              </a:extLst>
            </p:cNvPr>
            <p:cNvSpPr txBox="1">
              <a:spLocks/>
            </p:cNvSpPr>
            <p:nvPr/>
          </p:nvSpPr>
          <p:spPr>
            <a:xfrm>
              <a:off x="5724092" y="3333008"/>
              <a:ext cx="3900301" cy="59094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4000"/>
                </a:lnSpc>
                <a:spcBef>
                  <a:spcPct val="0"/>
                </a:spcBef>
                <a:buNone/>
                <a:defRPr sz="3200" b="1" kern="1200" cap="none" spc="1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/>
                <a:t>Tungsten Flat-</a:t>
              </a:r>
              <a:r>
                <a:rPr lang="de-DE" sz="2400" dirty="0" err="1"/>
                <a:t>Tile</a:t>
              </a:r>
              <a:endParaRPr lang="de-DE" sz="2400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6915E56-071D-504A-A271-C9D466ACFC87}"/>
              </a:ext>
            </a:extLst>
          </p:cNvPr>
          <p:cNvGrpSpPr/>
          <p:nvPr/>
        </p:nvGrpSpPr>
        <p:grpSpPr>
          <a:xfrm>
            <a:off x="7464152" y="1193783"/>
            <a:ext cx="4271747" cy="3837525"/>
            <a:chOff x="7573158" y="1194755"/>
            <a:chExt cx="4271747" cy="3837525"/>
          </a:xfrm>
        </p:grpSpPr>
        <p:grpSp>
          <p:nvGrpSpPr>
            <p:cNvPr id="26" name="组合 11">
              <a:extLst>
                <a:ext uri="{FF2B5EF4-FFF2-40B4-BE49-F238E27FC236}">
                  <a16:creationId xmlns:a16="http://schemas.microsoft.com/office/drawing/2014/main" id="{3A975145-667C-E84C-B206-321C7A3DA389}"/>
                </a:ext>
              </a:extLst>
            </p:cNvPr>
            <p:cNvGrpSpPr/>
            <p:nvPr/>
          </p:nvGrpSpPr>
          <p:grpSpPr>
            <a:xfrm>
              <a:off x="7573158" y="1858616"/>
              <a:ext cx="3764674" cy="2589845"/>
              <a:chOff x="4244445" y="1752601"/>
              <a:chExt cx="3764674" cy="2589845"/>
            </a:xfrm>
            <a:noFill/>
          </p:grpSpPr>
          <p:grpSp>
            <p:nvGrpSpPr>
              <p:cNvPr id="34" name="组合 29">
                <a:extLst>
                  <a:ext uri="{FF2B5EF4-FFF2-40B4-BE49-F238E27FC236}">
                    <a16:creationId xmlns:a16="http://schemas.microsoft.com/office/drawing/2014/main" id="{4D624100-189A-5F47-B142-9B50E9CB85B0}"/>
                  </a:ext>
                </a:extLst>
              </p:cNvPr>
              <p:cNvGrpSpPr/>
              <p:nvPr/>
            </p:nvGrpSpPr>
            <p:grpSpPr>
              <a:xfrm>
                <a:off x="4244445" y="1752601"/>
                <a:ext cx="3764674" cy="2589845"/>
                <a:chOff x="3544324" y="4265746"/>
                <a:chExt cx="3315642" cy="2001720"/>
              </a:xfrm>
              <a:grpFill/>
            </p:grpSpPr>
            <p:pic>
              <p:nvPicPr>
                <p:cNvPr id="38" name="图片 30">
                  <a:extLst>
                    <a:ext uri="{FF2B5EF4-FFF2-40B4-BE49-F238E27FC236}">
                      <a16:creationId xmlns:a16="http://schemas.microsoft.com/office/drawing/2014/main" id="{5DA29FE6-3E80-EC49-AB06-EB7B7F542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763" t="24786" r="35825" b="35726"/>
                <a:stretch/>
              </p:blipFill>
              <p:spPr>
                <a:xfrm>
                  <a:off x="4392193" y="4265746"/>
                  <a:ext cx="2467773" cy="2001720"/>
                </a:xfrm>
                <a:prstGeom prst="rect">
                  <a:avLst/>
                </a:prstGeom>
                <a:grpFill/>
                <a:ln w="0">
                  <a:noFill/>
                </a:ln>
              </p:spPr>
            </p:pic>
            <p:sp>
              <p:nvSpPr>
                <p:cNvPr id="39" name="矩形 31">
                  <a:extLst>
                    <a:ext uri="{FF2B5EF4-FFF2-40B4-BE49-F238E27FC236}">
                      <a16:creationId xmlns:a16="http://schemas.microsoft.com/office/drawing/2014/main" id="{719FE481-3516-184A-A79E-55C6394E60A3}"/>
                    </a:ext>
                  </a:extLst>
                </p:cNvPr>
                <p:cNvSpPr/>
                <p:nvPr/>
              </p:nvSpPr>
              <p:spPr>
                <a:xfrm>
                  <a:off x="5178259" y="4395842"/>
                  <a:ext cx="333469" cy="237884"/>
                </a:xfrm>
                <a:prstGeom prst="rect">
                  <a:avLst/>
                </a:prstGeom>
                <a:grpFill/>
                <a:ln w="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W</a:t>
                  </a:r>
                  <a:endParaRPr kumimoji="1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Monotype Corsiva" pitchFamily="66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矩形 32">
                  <a:extLst>
                    <a:ext uri="{FF2B5EF4-FFF2-40B4-BE49-F238E27FC236}">
                      <a16:creationId xmlns:a16="http://schemas.microsoft.com/office/drawing/2014/main" id="{288EC229-6A89-9A4B-AE2E-FB56CF769879}"/>
                    </a:ext>
                  </a:extLst>
                </p:cNvPr>
                <p:cNvSpPr/>
                <p:nvPr/>
              </p:nvSpPr>
              <p:spPr>
                <a:xfrm>
                  <a:off x="4847043" y="5874496"/>
                  <a:ext cx="615829" cy="261672"/>
                </a:xfrm>
                <a:prstGeom prst="rect">
                  <a:avLst/>
                </a:prstGeom>
                <a:grpFill/>
                <a:ln w="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+mj-lt"/>
                      <a:ea typeface="宋体" panose="02010600030101010101" pitchFamily="2" charset="-122"/>
                      <a:cs typeface="+mn-cs"/>
                    </a:rPr>
                    <a:t>RAFM</a:t>
                  </a:r>
                  <a:endParaRPr kumimoji="1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+mj-lt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矩形 33">
                  <a:extLst>
                    <a:ext uri="{FF2B5EF4-FFF2-40B4-BE49-F238E27FC236}">
                      <a16:creationId xmlns:a16="http://schemas.microsoft.com/office/drawing/2014/main" id="{A377B636-5EAA-CB4C-9896-C79AA19A2C5B}"/>
                    </a:ext>
                  </a:extLst>
                </p:cNvPr>
                <p:cNvSpPr/>
                <p:nvPr/>
              </p:nvSpPr>
              <p:spPr>
                <a:xfrm rot="21447223">
                  <a:off x="3544324" y="5451711"/>
                  <a:ext cx="1229965" cy="404403"/>
                </a:xfrm>
                <a:prstGeom prst="rect">
                  <a:avLst/>
                </a:prstGeom>
                <a:grpFill/>
                <a:ln w="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13D6B"/>
                      </a:solidFill>
                      <a:effectLst/>
                      <a:uLnTx/>
                      <a:uFillTx/>
                      <a:cs typeface="Times New Roman" panose="02020603050405020304" pitchFamily="18" charset="0"/>
                    </a:rPr>
                    <a:t>CuCrZr</a:t>
                  </a:r>
                  <a:r>
                    <a:rPr kumimoji="1" lang="zh-CN" altLang="en-US" sz="1400" b="1" kern="0" dirty="0">
                      <a:solidFill>
                        <a:srgbClr val="013D6B"/>
                      </a:solidFill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b="1" kern="0" dirty="0">
                      <a:solidFill>
                        <a:srgbClr val="013D6B"/>
                      </a:solidFill>
                      <a:cs typeface="Times New Roman" panose="02020603050405020304" pitchFamily="18" charset="0"/>
                    </a:rPr>
                    <a:t>or 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1" kern="0" dirty="0">
                      <a:solidFill>
                        <a:srgbClr val="013D6B"/>
                      </a:solidFill>
                      <a:cs typeface="Times New Roman" panose="02020603050405020304" pitchFamily="18" charset="0"/>
                    </a:rPr>
                    <a:t>novel Cu alloy</a:t>
                  </a:r>
                  <a:endParaRPr kumimoji="1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13D6B"/>
                    </a:solidFill>
                    <a:effectLst/>
                    <a:uLnTx/>
                    <a:uFillTx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文本框 35">
                  <a:extLst>
                    <a:ext uri="{FF2B5EF4-FFF2-40B4-BE49-F238E27FC236}">
                      <a16:creationId xmlns:a16="http://schemas.microsoft.com/office/drawing/2014/main" id="{11AF4D88-4E0A-7B4E-91AD-0B66DC0AE35B}"/>
                    </a:ext>
                  </a:extLst>
                </p:cNvPr>
                <p:cNvSpPr txBox="1"/>
                <p:nvPr/>
              </p:nvSpPr>
              <p:spPr bwMode="auto">
                <a:xfrm rot="20683061">
                  <a:off x="5808473" y="4693486"/>
                  <a:ext cx="914400" cy="914400"/>
                </a:xfrm>
                <a:prstGeom prst="rect">
                  <a:avLst/>
                </a:prstGeom>
                <a:grpFill/>
                <a:ln w="0" cap="flat" cmpd="sng" algn="ctr">
                  <a:noFill/>
                  <a:prstDash val="solid"/>
                </a:ln>
                <a:effectLst/>
              </p:spPr>
              <p:txBody>
                <a:bodyPr vert="horz" wrap="none" lIns="0" tIns="0" rIns="0" bIns="0" numCol="1" rtlCol="0" anchor="t" anchorCtr="0" compatLnSpc="1">
                  <a:noAutofit/>
                </a:bodyPr>
                <a:lstStyle/>
                <a:p>
                  <a:pPr marL="914400" marR="0" lvl="0" indent="-514350" algn="l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43" name="直接箭头连接符 39">
                  <a:extLst>
                    <a:ext uri="{FF2B5EF4-FFF2-40B4-BE49-F238E27FC236}">
                      <a16:creationId xmlns:a16="http://schemas.microsoft.com/office/drawing/2014/main" id="{2DAA1DF5-BBD5-3D47-BC56-031DBB184C23}"/>
                    </a:ext>
                  </a:extLst>
                </p:cNvPr>
                <p:cNvCxnSpPr/>
                <p:nvPr/>
              </p:nvCxnSpPr>
              <p:spPr bwMode="auto">
                <a:xfrm rot="120000">
                  <a:off x="5183635" y="4977492"/>
                  <a:ext cx="33527" cy="343589"/>
                </a:xfrm>
                <a:prstGeom prst="straightConnector1">
                  <a:avLst/>
                </a:prstGeom>
                <a:grpFill/>
                <a:ln w="0" cap="flat" cmpd="sng" algn="ctr">
                  <a:noFill/>
                  <a:prstDash val="solid"/>
                  <a:round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44" name="直接箭头连接符 40">
                  <a:extLst>
                    <a:ext uri="{FF2B5EF4-FFF2-40B4-BE49-F238E27FC236}">
                      <a16:creationId xmlns:a16="http://schemas.microsoft.com/office/drawing/2014/main" id="{C44B3D6D-680A-6C4E-8F10-3DF1FBF26580}"/>
                    </a:ext>
                  </a:extLst>
                </p:cNvPr>
                <p:cNvCxnSpPr/>
                <p:nvPr/>
              </p:nvCxnSpPr>
              <p:spPr bwMode="auto">
                <a:xfrm>
                  <a:off x="5470829" y="4954671"/>
                  <a:ext cx="6955" cy="129096"/>
                </a:xfrm>
                <a:prstGeom prst="straightConnector1">
                  <a:avLst/>
                </a:prstGeom>
                <a:grpFill/>
                <a:ln w="0" cap="flat" cmpd="sng" algn="ctr">
                  <a:noFill/>
                  <a:prstDash val="solid"/>
                  <a:round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45" name="直接箭头连接符 41">
                  <a:extLst>
                    <a:ext uri="{FF2B5EF4-FFF2-40B4-BE49-F238E27FC236}">
                      <a16:creationId xmlns:a16="http://schemas.microsoft.com/office/drawing/2014/main" id="{583487C2-3D47-D244-ACF1-23ACF1AF5EC4}"/>
                    </a:ext>
                  </a:extLst>
                </p:cNvPr>
                <p:cNvCxnSpPr/>
                <p:nvPr/>
              </p:nvCxnSpPr>
              <p:spPr bwMode="auto">
                <a:xfrm flipV="1">
                  <a:off x="5806615" y="4899463"/>
                  <a:ext cx="238073" cy="9955"/>
                </a:xfrm>
                <a:prstGeom prst="straightConnector1">
                  <a:avLst/>
                </a:prstGeom>
                <a:grpFill/>
                <a:ln w="0" cap="flat" cmpd="sng" algn="ctr">
                  <a:noFill/>
                  <a:prstDash val="solid"/>
                  <a:round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46" name="直接箭头连接符 45">
                  <a:extLst>
                    <a:ext uri="{FF2B5EF4-FFF2-40B4-BE49-F238E27FC236}">
                      <a16:creationId xmlns:a16="http://schemas.microsoft.com/office/drawing/2014/main" id="{85D7F92E-BEFD-184D-9B9B-EDB95D09D905}"/>
                    </a:ext>
                  </a:extLst>
                </p:cNvPr>
                <p:cNvCxnSpPr/>
                <p:nvPr/>
              </p:nvCxnSpPr>
              <p:spPr bwMode="auto">
                <a:xfrm rot="-240000">
                  <a:off x="5235704" y="5270329"/>
                  <a:ext cx="180566" cy="4224"/>
                </a:xfrm>
                <a:prstGeom prst="straightConnector1">
                  <a:avLst/>
                </a:prstGeom>
                <a:grpFill/>
                <a:ln w="0" cap="flat" cmpd="sng" algn="ctr">
                  <a:noFill/>
                  <a:prstDash val="solid"/>
                  <a:round/>
                  <a:headEnd type="triangle" w="sm" len="sm"/>
                  <a:tailEnd type="triangle" w="sm" len="sm"/>
                </a:ln>
                <a:effectLst/>
              </p:spPr>
            </p:cxnSp>
          </p:grpSp>
          <p:sp>
            <p:nvSpPr>
              <p:cNvPr id="35" name="矩形 58">
                <a:extLst>
                  <a:ext uri="{FF2B5EF4-FFF2-40B4-BE49-F238E27FC236}">
                    <a16:creationId xmlns:a16="http://schemas.microsoft.com/office/drawing/2014/main" id="{6FA1CA42-7086-664A-9378-9461E613FFCE}"/>
                  </a:ext>
                </a:extLst>
              </p:cNvPr>
              <p:cNvSpPr/>
              <p:nvPr/>
            </p:nvSpPr>
            <p:spPr>
              <a:xfrm>
                <a:off x="4273861" y="2326222"/>
                <a:ext cx="1154434" cy="534211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1400" b="1" dirty="0">
                    <a:solidFill>
                      <a:srgbClr val="013D6B"/>
                    </a:solidFill>
                    <a:cs typeface="Times New Roman" panose="02020603050405020304" pitchFamily="18" charset="0"/>
                  </a:rPr>
                  <a:t>W/Cu FGM or </a:t>
                </a:r>
                <a:r>
                  <a:rPr lang="en-US" altLang="zh-CN" sz="1400" b="1" dirty="0" err="1">
                    <a:solidFill>
                      <a:srgbClr val="013D6B"/>
                    </a:solidFill>
                    <a:cs typeface="Times New Roman" panose="02020603050405020304" pitchFamily="18" charset="0"/>
                  </a:rPr>
                  <a:t>WfCu</a:t>
                </a:r>
                <a:endParaRPr lang="en-US" altLang="zh-CN" sz="1400" b="1" dirty="0">
                  <a:solidFill>
                    <a:srgbClr val="013D6B"/>
                  </a:solidFill>
                  <a:cs typeface="Times New Roman" panose="02020603050405020304" pitchFamily="18" charset="0"/>
                </a:endParaRPr>
              </a:p>
              <a:p>
                <a:pPr algn="ctr">
                  <a:defRPr/>
                </a:pPr>
                <a:endParaRPr lang="en-US" altLang="zh-CN" sz="1400" b="1" dirty="0">
                  <a:solidFill>
                    <a:srgbClr val="013D6B"/>
                  </a:solidFill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6" name="直接箭头连接符 6">
                <a:extLst>
                  <a:ext uri="{FF2B5EF4-FFF2-40B4-BE49-F238E27FC236}">
                    <a16:creationId xmlns:a16="http://schemas.microsoft.com/office/drawing/2014/main" id="{952EB25C-6DCA-1941-95B6-6066B4ACCAC8}"/>
                  </a:ext>
                </a:extLst>
              </p:cNvPr>
              <p:cNvCxnSpPr/>
              <p:nvPr/>
            </p:nvCxnSpPr>
            <p:spPr>
              <a:xfrm flipV="1">
                <a:off x="5098298" y="2217066"/>
                <a:ext cx="396671" cy="191858"/>
              </a:xfrm>
              <a:prstGeom prst="straightConnector1">
                <a:avLst/>
              </a:prstGeom>
              <a:grpFill/>
              <a:ln w="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56">
                <a:extLst>
                  <a:ext uri="{FF2B5EF4-FFF2-40B4-BE49-F238E27FC236}">
                    <a16:creationId xmlns:a16="http://schemas.microsoft.com/office/drawing/2014/main" id="{EB5A0947-C430-004A-B6F2-F17825E2868D}"/>
                  </a:ext>
                </a:extLst>
              </p:cNvPr>
              <p:cNvCxnSpPr/>
              <p:nvPr/>
            </p:nvCxnSpPr>
            <p:spPr>
              <a:xfrm flipV="1">
                <a:off x="5116659" y="2968044"/>
                <a:ext cx="332329" cy="388948"/>
              </a:xfrm>
              <a:prstGeom prst="straightConnector1">
                <a:avLst/>
              </a:prstGeom>
              <a:grpFill/>
              <a:ln w="0">
                <a:noFill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接箭头连接符 22">
              <a:extLst>
                <a:ext uri="{FF2B5EF4-FFF2-40B4-BE49-F238E27FC236}">
                  <a16:creationId xmlns:a16="http://schemas.microsoft.com/office/drawing/2014/main" id="{64119531-6AA5-9241-8172-35F1556A293A}"/>
                </a:ext>
              </a:extLst>
            </p:cNvPr>
            <p:cNvCxnSpPr/>
            <p:nvPr/>
          </p:nvCxnSpPr>
          <p:spPr>
            <a:xfrm flipV="1">
              <a:off x="8625346" y="2387021"/>
              <a:ext cx="203669" cy="224276"/>
            </a:xfrm>
            <a:prstGeom prst="straightConnector1">
              <a:avLst/>
            </a:prstGeom>
            <a:ln w="19050">
              <a:solidFill>
                <a:srgbClr val="00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60">
              <a:extLst>
                <a:ext uri="{FF2B5EF4-FFF2-40B4-BE49-F238E27FC236}">
                  <a16:creationId xmlns:a16="http://schemas.microsoft.com/office/drawing/2014/main" id="{EF9D22CF-A226-4D41-BB75-C1DA26F3F2CB}"/>
                </a:ext>
              </a:extLst>
            </p:cNvPr>
            <p:cNvCxnSpPr/>
            <p:nvPr/>
          </p:nvCxnSpPr>
          <p:spPr>
            <a:xfrm flipV="1">
              <a:off x="8502445" y="2964154"/>
              <a:ext cx="338120" cy="429977"/>
            </a:xfrm>
            <a:prstGeom prst="straightConnector1">
              <a:avLst/>
            </a:prstGeom>
            <a:ln w="19050">
              <a:solidFill>
                <a:srgbClr val="00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CB049BC2-FB8C-014E-9DEF-9DB693896AF3}"/>
                </a:ext>
              </a:extLst>
            </p:cNvPr>
            <p:cNvSpPr txBox="1"/>
            <p:nvPr/>
          </p:nvSpPr>
          <p:spPr>
            <a:xfrm>
              <a:off x="7758530" y="4448461"/>
              <a:ext cx="408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13D6B"/>
                  </a:solidFill>
                </a:rPr>
                <a:t>Cooling water: 150 </a:t>
              </a:r>
              <a:r>
                <a:rPr lang="zh-CN" altLang="en-US" b="1" dirty="0">
                  <a:solidFill>
                    <a:srgbClr val="013D6B"/>
                  </a:solidFill>
                </a:rPr>
                <a:t>℃</a:t>
              </a:r>
              <a:r>
                <a:rPr lang="en-US" altLang="zh-CN" b="1" dirty="0">
                  <a:solidFill>
                    <a:srgbClr val="013D6B"/>
                  </a:solidFill>
                </a:rPr>
                <a:t>, 16m/s, 5 MPa</a:t>
              </a:r>
              <a:endParaRPr lang="zh-CN" altLang="en-US" b="1" dirty="0">
                <a:solidFill>
                  <a:srgbClr val="013D6B"/>
                </a:solidFill>
              </a:endParaRPr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FF2FED81-06CF-ED48-8449-54A3E374313F}"/>
                </a:ext>
              </a:extLst>
            </p:cNvPr>
            <p:cNvSpPr txBox="1"/>
            <p:nvPr/>
          </p:nvSpPr>
          <p:spPr>
            <a:xfrm>
              <a:off x="7677206" y="1503785"/>
              <a:ext cx="30363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</a:rPr>
                <a:t>20 MW/m</a:t>
              </a:r>
              <a:r>
                <a:rPr lang="en-US" altLang="zh-CN" sz="14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altLang="zh-CN" sz="14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400" b="1" dirty="0" err="1">
                  <a:solidFill>
                    <a:srgbClr val="FF0000"/>
                  </a:solidFill>
                </a:rPr>
                <a:t>Tmax</a:t>
              </a:r>
              <a:r>
                <a:rPr lang="zh-CN" altLang="en-US" sz="1400" b="1" dirty="0">
                  <a:solidFill>
                    <a:srgbClr val="FF0000"/>
                  </a:solidFill>
                </a:rPr>
                <a:t>：</a:t>
              </a:r>
              <a:r>
                <a:rPr lang="en-US" altLang="zh-CN" sz="1400" b="1" dirty="0">
                  <a:solidFill>
                    <a:srgbClr val="FF0000"/>
                  </a:solidFill>
                </a:rPr>
                <a:t>1060</a:t>
              </a:r>
              <a:r>
                <a:rPr lang="zh-CN" altLang="en-US" sz="1400" b="1" dirty="0">
                  <a:solidFill>
                    <a:srgbClr val="FF0000"/>
                  </a:solidFill>
                </a:rPr>
                <a:t>℃</a:t>
              </a:r>
            </a:p>
          </p:txBody>
        </p:sp>
        <p:pic>
          <p:nvPicPr>
            <p:cNvPr id="31" name="Picture 2" descr="C:\Users\Administrator\Desktop\所logo.jpg">
              <a:extLst>
                <a:ext uri="{FF2B5EF4-FFF2-40B4-BE49-F238E27FC236}">
                  <a16:creationId xmlns:a16="http://schemas.microsoft.com/office/drawing/2014/main" id="{9FB21BDA-88FE-D245-B515-97FC9D7D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12445" y="1194755"/>
              <a:ext cx="727235" cy="617817"/>
            </a:xfrm>
            <a:prstGeom prst="rect">
              <a:avLst/>
            </a:prstGeom>
            <a:noFill/>
          </p:spPr>
        </p:pic>
        <p:pic>
          <p:nvPicPr>
            <p:cNvPr id="32" name="Picture 2" descr="D:\LUO\Desktop\12室logo(标准版).jpg">
              <a:extLst>
                <a:ext uri="{FF2B5EF4-FFF2-40B4-BE49-F238E27FC236}">
                  <a16:creationId xmlns:a16="http://schemas.microsoft.com/office/drawing/2014/main" id="{14D2B762-B608-8D47-AA15-097E1D043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6450" y="1195159"/>
              <a:ext cx="602158" cy="602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FD4E0F5E-A5C2-FC4F-9BD8-25DCD902327A}"/>
                </a:ext>
              </a:extLst>
            </p:cNvPr>
            <p:cNvSpPr txBox="1"/>
            <p:nvPr/>
          </p:nvSpPr>
          <p:spPr>
            <a:xfrm>
              <a:off x="7744030" y="4724503"/>
              <a:ext cx="30363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err="1">
                  <a:solidFill>
                    <a:srgbClr val="FF0000"/>
                  </a:solidFill>
                </a:rPr>
                <a:t>G.N.Luo</a:t>
              </a:r>
              <a:r>
                <a:rPr lang="en-US" altLang="zh-CN" sz="1400" b="1" dirty="0">
                  <a:solidFill>
                    <a:srgbClr val="FF0000"/>
                  </a:solidFill>
                </a:rPr>
                <a:t> ( ICFRM 2019)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Foliennummernplatzhalter 4">
            <a:extLst>
              <a:ext uri="{FF2B5EF4-FFF2-40B4-BE49-F238E27FC236}">
                <a16:creationId xmlns:a16="http://schemas.microsoft.com/office/drawing/2014/main" id="{FC66B07A-2595-AA49-87FB-1F98C74B0E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048D0-1DD0-4748-98A8-8479AD1DAED7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9986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5">
            <a:extLst>
              <a:ext uri="{FF2B5EF4-FFF2-40B4-BE49-F238E27FC236}">
                <a16:creationId xmlns:a16="http://schemas.microsoft.com/office/drawing/2014/main" id="{F3FCEF74-657B-0003-9883-9F7F641B4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644" y="4365105"/>
            <a:ext cx="2520280" cy="1818235"/>
          </a:xfrm>
          <a:prstGeom prst="rect">
            <a:avLst/>
          </a:prstGeom>
          <a:solidFill>
            <a:srgbClr val="9E9FA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1050" baseline="0">
              <a:solidFill>
                <a:srgbClr val="013D6B"/>
              </a:solidFill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6829051-93B6-CA40-AFF8-C52B3302A2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GB" dirty="0"/>
              <a:t>What goes beyond what exists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0946"/>
          </a:xfrm>
        </p:spPr>
        <p:txBody>
          <a:bodyPr>
            <a:normAutofit/>
          </a:bodyPr>
          <a:lstStyle/>
          <a:p>
            <a:r>
              <a:rPr lang="en-US" dirty="0"/>
              <a:t>Advanced Concepts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2C83AFE-0E82-7944-99F1-CE7108915B6E}"/>
              </a:ext>
            </a:extLst>
          </p:cNvPr>
          <p:cNvGrpSpPr/>
          <p:nvPr/>
        </p:nvGrpSpPr>
        <p:grpSpPr>
          <a:xfrm>
            <a:off x="904356" y="1412991"/>
            <a:ext cx="4926953" cy="1818236"/>
            <a:chOff x="5591944" y="3246334"/>
            <a:chExt cx="6480720" cy="2391636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D6FF8C18-8816-8A49-B26F-9285368B9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1944" y="3246334"/>
              <a:ext cx="6480720" cy="2391636"/>
              <a:chOff x="1565" y="2340"/>
              <a:chExt cx="816" cy="1090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0F46744B-4B92-FA40-9DE9-4D429320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816" cy="318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6F2D759D-00EE-7F4D-8243-85ED47BCA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658"/>
                <a:ext cx="816" cy="772"/>
              </a:xfrm>
              <a:prstGeom prst="rect">
                <a:avLst/>
              </a:prstGeom>
              <a:solidFill>
                <a:srgbClr val="F8874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>
                  <a:solidFill>
                    <a:srgbClr val="013D6B"/>
                  </a:solidFill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90143594-7F1D-CC4D-8FBE-28EEF5248669}"/>
                </a:ext>
              </a:extLst>
            </p:cNvPr>
            <p:cNvGrpSpPr/>
            <p:nvPr/>
          </p:nvGrpSpPr>
          <p:grpSpPr>
            <a:xfrm>
              <a:off x="6023992" y="4323622"/>
              <a:ext cx="995782" cy="996149"/>
              <a:chOff x="1217825" y="3203395"/>
              <a:chExt cx="995782" cy="996149"/>
            </a:xfrm>
          </p:grpSpPr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F0227B9E-5942-6A40-96B2-123C1B542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6" name="Oval 7">
                <a:extLst>
                  <a:ext uri="{FF2B5EF4-FFF2-40B4-BE49-F238E27FC236}">
                    <a16:creationId xmlns:a16="http://schemas.microsoft.com/office/drawing/2014/main" id="{35DAD84E-00F7-684F-9163-2575094CA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C8629FA8-3377-4F43-9A06-4157C3739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1444" y="4424553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18" name="Oval 7">
              <a:extLst>
                <a:ext uri="{FF2B5EF4-FFF2-40B4-BE49-F238E27FC236}">
                  <a16:creationId xmlns:a16="http://schemas.microsoft.com/office/drawing/2014/main" id="{004F70D2-7F05-4249-AF0A-EE854F951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550" y="4323622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456BBEF-72E5-C747-82FC-8EBA2A603135}"/>
                </a:ext>
              </a:extLst>
            </p:cNvPr>
            <p:cNvGrpSpPr/>
            <p:nvPr/>
          </p:nvGrpSpPr>
          <p:grpSpPr>
            <a:xfrm>
              <a:off x="8898604" y="4340851"/>
              <a:ext cx="995782" cy="996149"/>
              <a:chOff x="1217825" y="3203395"/>
              <a:chExt cx="995782" cy="996149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E9F5F55A-C086-C047-8B62-853C6140D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1D45C289-11DF-CD44-AB49-757D33B35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9F920DFC-9045-B246-B7CE-4D1CF9660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6056" y="4441782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D9615ECF-9C3B-4E4A-9385-90A91B314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162" y="4340851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24" name="Titel 3">
              <a:extLst>
                <a:ext uri="{FF2B5EF4-FFF2-40B4-BE49-F238E27FC236}">
                  <a16:creationId xmlns:a16="http://schemas.microsoft.com/office/drawing/2014/main" id="{51C5AC16-BDB4-834E-8FC4-6C8205539608}"/>
                </a:ext>
              </a:extLst>
            </p:cNvPr>
            <p:cNvSpPr txBox="1">
              <a:spLocks/>
            </p:cNvSpPr>
            <p:nvPr/>
          </p:nvSpPr>
          <p:spPr>
            <a:xfrm>
              <a:off x="5724092" y="3333008"/>
              <a:ext cx="3900301" cy="59094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4000"/>
                </a:lnSpc>
                <a:spcBef>
                  <a:spcPct val="0"/>
                </a:spcBef>
                <a:buNone/>
                <a:defRPr sz="3200" b="1" kern="1200" cap="none" spc="1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 err="1"/>
                <a:t>W</a:t>
              </a:r>
              <a:r>
                <a:rPr lang="de-DE" sz="2400" baseline="-25000" dirty="0" err="1"/>
                <a:t>f</a:t>
              </a:r>
              <a:r>
                <a:rPr lang="de-DE" sz="2400" dirty="0"/>
                <a:t>/W</a:t>
              </a:r>
            </a:p>
          </p:txBody>
        </p:sp>
      </p:grpSp>
      <p:sp>
        <p:nvSpPr>
          <p:cNvPr id="48" name="Foliennummernplatzhalter 4">
            <a:extLst>
              <a:ext uri="{FF2B5EF4-FFF2-40B4-BE49-F238E27FC236}">
                <a16:creationId xmlns:a16="http://schemas.microsoft.com/office/drawing/2014/main" id="{FC66B07A-2595-AA49-87FB-1F98C74B0E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448800" y="-291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C048D0-1DD0-4748-98A8-8479AD1DAED7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806DE8F-A26D-0A56-DD48-77E0A29E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6" y="1944168"/>
            <a:ext cx="4926953" cy="212880"/>
          </a:xfrm>
          <a:prstGeom prst="rect">
            <a:avLst/>
          </a:prstGeom>
          <a:pattFill prst="lgGrid">
            <a:fgClr>
              <a:schemeClr val="tx1"/>
            </a:fgClr>
            <a:bgClr>
              <a:srgbClr val="F9874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1050" baseline="0">
              <a:solidFill>
                <a:srgbClr val="013D6B"/>
              </a:solidFill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4249ED3D-717C-2B24-373E-AF5FD9809E8F}"/>
              </a:ext>
            </a:extLst>
          </p:cNvPr>
          <p:cNvSpPr txBox="1"/>
          <p:nvPr/>
        </p:nvSpPr>
        <p:spPr>
          <a:xfrm>
            <a:off x="928441" y="3413846"/>
            <a:ext cx="490286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dirty="0"/>
              <a:t>CVI produced </a:t>
            </a:r>
            <a:r>
              <a:rPr lang="en-GB" dirty="0" err="1"/>
              <a:t>W</a:t>
            </a:r>
            <a:r>
              <a:rPr lang="en-GB" baseline="-25000" dirty="0" err="1"/>
              <a:t>f</a:t>
            </a:r>
            <a:r>
              <a:rPr lang="en-GB" dirty="0"/>
              <a:t>/W with infiltrated copper Coolant (missing proof of principle)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DD085C07-0BF4-DD2D-093D-21980422848B}"/>
              </a:ext>
            </a:extLst>
          </p:cNvPr>
          <p:cNvGrpSpPr/>
          <p:nvPr/>
        </p:nvGrpSpPr>
        <p:grpSpPr>
          <a:xfrm>
            <a:off x="6689159" y="1399608"/>
            <a:ext cx="4926953" cy="1818235"/>
            <a:chOff x="5591944" y="3246331"/>
            <a:chExt cx="6480720" cy="2391635"/>
          </a:xfrm>
        </p:grpSpPr>
        <p:grpSp>
          <p:nvGrpSpPr>
            <p:cNvPr id="50" name="Group 3">
              <a:extLst>
                <a:ext uri="{FF2B5EF4-FFF2-40B4-BE49-F238E27FC236}">
                  <a16:creationId xmlns:a16="http://schemas.microsoft.com/office/drawing/2014/main" id="{0E78C5CF-25B0-FE53-0353-4AAD9B8445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1944" y="3246331"/>
              <a:ext cx="6480720" cy="2391635"/>
              <a:chOff x="1565" y="2340"/>
              <a:chExt cx="816" cy="1090"/>
            </a:xfrm>
          </p:grpSpPr>
          <p:sp>
            <p:nvSpPr>
              <p:cNvPr id="62" name="Rectangle 4">
                <a:extLst>
                  <a:ext uri="{FF2B5EF4-FFF2-40B4-BE49-F238E27FC236}">
                    <a16:creationId xmlns:a16="http://schemas.microsoft.com/office/drawing/2014/main" id="{5CC401B1-B009-12F8-CBD7-D7313262D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816" cy="318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63" name="Rectangle 5">
                <a:extLst>
                  <a:ext uri="{FF2B5EF4-FFF2-40B4-BE49-F238E27FC236}">
                    <a16:creationId xmlns:a16="http://schemas.microsoft.com/office/drawing/2014/main" id="{F301FCAA-C827-3FAC-9536-D6341C752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816" cy="1090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>
                  <a:solidFill>
                    <a:srgbClr val="013D6B"/>
                  </a:solidFill>
                </a:endParaRPr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197AF8B3-0DDB-5DB4-7B7D-28D02EF26B4C}"/>
                </a:ext>
              </a:extLst>
            </p:cNvPr>
            <p:cNvGrpSpPr/>
            <p:nvPr/>
          </p:nvGrpSpPr>
          <p:grpSpPr>
            <a:xfrm>
              <a:off x="6023992" y="4323622"/>
              <a:ext cx="995782" cy="996149"/>
              <a:chOff x="1217825" y="3203395"/>
              <a:chExt cx="995782" cy="996149"/>
            </a:xfrm>
          </p:grpSpPr>
          <p:sp>
            <p:nvSpPr>
              <p:cNvPr id="60" name="Oval 6">
                <a:extLst>
                  <a:ext uri="{FF2B5EF4-FFF2-40B4-BE49-F238E27FC236}">
                    <a16:creationId xmlns:a16="http://schemas.microsoft.com/office/drawing/2014/main" id="{19D732E6-F83A-DF89-FBFC-967294130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61" name="Oval 7">
                <a:extLst>
                  <a:ext uri="{FF2B5EF4-FFF2-40B4-BE49-F238E27FC236}">
                    <a16:creationId xmlns:a16="http://schemas.microsoft.com/office/drawing/2014/main" id="{F3CC5134-D606-8D84-53F1-E86FC1701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52" name="Oval 6">
              <a:extLst>
                <a:ext uri="{FF2B5EF4-FFF2-40B4-BE49-F238E27FC236}">
                  <a16:creationId xmlns:a16="http://schemas.microsoft.com/office/drawing/2014/main" id="{5D73BD66-C335-9EF5-B0C0-18026E0E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1444" y="4424553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53" name="Oval 7">
              <a:extLst>
                <a:ext uri="{FF2B5EF4-FFF2-40B4-BE49-F238E27FC236}">
                  <a16:creationId xmlns:a16="http://schemas.microsoft.com/office/drawing/2014/main" id="{FC53C123-EF2A-7C64-E3E1-88A9A5D1F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550" y="4323622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E0837E95-FCB7-0DA2-3F41-48A9A8E7FE19}"/>
                </a:ext>
              </a:extLst>
            </p:cNvPr>
            <p:cNvGrpSpPr/>
            <p:nvPr/>
          </p:nvGrpSpPr>
          <p:grpSpPr>
            <a:xfrm>
              <a:off x="8898604" y="4340851"/>
              <a:ext cx="995782" cy="996149"/>
              <a:chOff x="1217825" y="3203395"/>
              <a:chExt cx="995782" cy="996149"/>
            </a:xfrm>
          </p:grpSpPr>
          <p:sp>
            <p:nvSpPr>
              <p:cNvPr id="58" name="Oval 6">
                <a:extLst>
                  <a:ext uri="{FF2B5EF4-FFF2-40B4-BE49-F238E27FC236}">
                    <a16:creationId xmlns:a16="http://schemas.microsoft.com/office/drawing/2014/main" id="{FA71F12B-3421-972E-134E-3E7E7C541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02C8F9E4-69A3-A4DD-ECF8-87C3EF338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55" name="Oval 6">
              <a:extLst>
                <a:ext uri="{FF2B5EF4-FFF2-40B4-BE49-F238E27FC236}">
                  <a16:creationId xmlns:a16="http://schemas.microsoft.com/office/drawing/2014/main" id="{2A6E115D-1443-C9DC-516B-FA5970C4B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6056" y="4441782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56" name="Oval 7">
              <a:extLst>
                <a:ext uri="{FF2B5EF4-FFF2-40B4-BE49-F238E27FC236}">
                  <a16:creationId xmlns:a16="http://schemas.microsoft.com/office/drawing/2014/main" id="{542D3C49-38DA-761D-B119-0FF769F4B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162" y="4340851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57" name="Titel 3">
              <a:extLst>
                <a:ext uri="{FF2B5EF4-FFF2-40B4-BE49-F238E27FC236}">
                  <a16:creationId xmlns:a16="http://schemas.microsoft.com/office/drawing/2014/main" id="{CA76ECB2-6D0A-C9BE-BEB3-8A9FC1A6471C}"/>
                </a:ext>
              </a:extLst>
            </p:cNvPr>
            <p:cNvSpPr txBox="1">
              <a:spLocks/>
            </p:cNvSpPr>
            <p:nvPr/>
          </p:nvSpPr>
          <p:spPr>
            <a:xfrm>
              <a:off x="5724092" y="3333008"/>
              <a:ext cx="3900301" cy="59094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4000"/>
                </a:lnSpc>
                <a:spcBef>
                  <a:spcPct val="0"/>
                </a:spcBef>
                <a:buNone/>
                <a:defRPr sz="3200" b="1" kern="1200" cap="none" spc="1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 err="1"/>
                <a:t>W</a:t>
              </a:r>
              <a:r>
                <a:rPr lang="de-DE" sz="2400" baseline="-25000" dirty="0" err="1"/>
                <a:t>f</a:t>
              </a:r>
              <a:r>
                <a:rPr lang="de-DE" sz="2400" dirty="0"/>
                <a:t>/W</a:t>
              </a:r>
            </a:p>
          </p:txBody>
        </p:sp>
      </p:grpSp>
      <p:sp>
        <p:nvSpPr>
          <p:cNvPr id="64" name="Textfeld 63">
            <a:extLst>
              <a:ext uri="{FF2B5EF4-FFF2-40B4-BE49-F238E27FC236}">
                <a16:creationId xmlns:a16="http://schemas.microsoft.com/office/drawing/2014/main" id="{2BFF425C-4888-0867-7D9A-A21720E27D96}"/>
              </a:ext>
            </a:extLst>
          </p:cNvPr>
          <p:cNvSpPr txBox="1"/>
          <p:nvPr/>
        </p:nvSpPr>
        <p:spPr>
          <a:xfrm>
            <a:off x="6600056" y="3429000"/>
            <a:ext cx="490286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dirty="0" err="1"/>
              <a:t>Complet</a:t>
            </a:r>
            <a:r>
              <a:rPr lang="en-GB" dirty="0"/>
              <a:t> </a:t>
            </a:r>
            <a:r>
              <a:rPr lang="en-GB" dirty="0" err="1"/>
              <a:t>Wf</a:t>
            </a:r>
            <a:r>
              <a:rPr lang="en-GB" dirty="0"/>
              <a:t>/W based component CVI / PM</a:t>
            </a:r>
          </a:p>
          <a:p>
            <a:pPr algn="l">
              <a:lnSpc>
                <a:spcPct val="95000"/>
              </a:lnSpc>
            </a:pPr>
            <a:r>
              <a:rPr lang="en-GB" dirty="0"/>
              <a:t>With 3D weaves – needs development </a:t>
            </a: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91B56605-850F-00AD-0F90-B860956AF551}"/>
              </a:ext>
            </a:extLst>
          </p:cNvPr>
          <p:cNvGrpSpPr/>
          <p:nvPr/>
        </p:nvGrpSpPr>
        <p:grpSpPr>
          <a:xfrm>
            <a:off x="904356" y="4365104"/>
            <a:ext cx="4926953" cy="1818236"/>
            <a:chOff x="5591944" y="3246334"/>
            <a:chExt cx="6480720" cy="2391636"/>
          </a:xfrm>
        </p:grpSpPr>
        <p:grpSp>
          <p:nvGrpSpPr>
            <p:cNvPr id="82" name="Group 3">
              <a:extLst>
                <a:ext uri="{FF2B5EF4-FFF2-40B4-BE49-F238E27FC236}">
                  <a16:creationId xmlns:a16="http://schemas.microsoft.com/office/drawing/2014/main" id="{BA868E43-2659-2A68-F210-DE4DDD7154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1944" y="3246334"/>
              <a:ext cx="6480720" cy="2391636"/>
              <a:chOff x="1565" y="2340"/>
              <a:chExt cx="816" cy="1090"/>
            </a:xfrm>
          </p:grpSpPr>
          <p:sp>
            <p:nvSpPr>
              <p:cNvPr id="94" name="Rectangle 4">
                <a:extLst>
                  <a:ext uri="{FF2B5EF4-FFF2-40B4-BE49-F238E27FC236}">
                    <a16:creationId xmlns:a16="http://schemas.microsoft.com/office/drawing/2014/main" id="{BEF78EDE-EA92-E6C0-B01A-F432F9D29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816" cy="318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95" name="Rectangle 5">
                <a:extLst>
                  <a:ext uri="{FF2B5EF4-FFF2-40B4-BE49-F238E27FC236}">
                    <a16:creationId xmlns:a16="http://schemas.microsoft.com/office/drawing/2014/main" id="{3B621558-8447-8476-ECF4-F9EB293B7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658"/>
                <a:ext cx="816" cy="772"/>
              </a:xfrm>
              <a:prstGeom prst="rect">
                <a:avLst/>
              </a:prstGeom>
              <a:solidFill>
                <a:srgbClr val="F8874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>
                  <a:solidFill>
                    <a:srgbClr val="013D6B"/>
                  </a:solidFill>
                </a:endParaRPr>
              </a:p>
            </p:txBody>
          </p:sp>
        </p:grp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9231C30B-AFA9-3E00-5924-210F97EF336B}"/>
                </a:ext>
              </a:extLst>
            </p:cNvPr>
            <p:cNvGrpSpPr/>
            <p:nvPr/>
          </p:nvGrpSpPr>
          <p:grpSpPr>
            <a:xfrm>
              <a:off x="6023992" y="4323622"/>
              <a:ext cx="995782" cy="996149"/>
              <a:chOff x="1217825" y="3203395"/>
              <a:chExt cx="995782" cy="996149"/>
            </a:xfrm>
          </p:grpSpPr>
          <p:sp>
            <p:nvSpPr>
              <p:cNvPr id="92" name="Oval 6">
                <a:extLst>
                  <a:ext uri="{FF2B5EF4-FFF2-40B4-BE49-F238E27FC236}">
                    <a16:creationId xmlns:a16="http://schemas.microsoft.com/office/drawing/2014/main" id="{B7B2F964-D2C7-1C5D-143D-F710EE6FD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93" name="Oval 7">
                <a:extLst>
                  <a:ext uri="{FF2B5EF4-FFF2-40B4-BE49-F238E27FC236}">
                    <a16:creationId xmlns:a16="http://schemas.microsoft.com/office/drawing/2014/main" id="{1504AB90-860B-AE8D-4B71-A0BC3181B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84" name="Oval 6">
              <a:extLst>
                <a:ext uri="{FF2B5EF4-FFF2-40B4-BE49-F238E27FC236}">
                  <a16:creationId xmlns:a16="http://schemas.microsoft.com/office/drawing/2014/main" id="{705D3C67-4EA4-0287-D3DB-5390CD3E7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1444" y="4424553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85" name="Oval 7">
              <a:extLst>
                <a:ext uri="{FF2B5EF4-FFF2-40B4-BE49-F238E27FC236}">
                  <a16:creationId xmlns:a16="http://schemas.microsoft.com/office/drawing/2014/main" id="{2F782855-E7D2-48B3-C284-6E13ED81B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550" y="4323622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3A463DED-15DE-1A4D-AF17-B2FEEE5231F4}"/>
                </a:ext>
              </a:extLst>
            </p:cNvPr>
            <p:cNvGrpSpPr/>
            <p:nvPr/>
          </p:nvGrpSpPr>
          <p:grpSpPr>
            <a:xfrm>
              <a:off x="8898604" y="4340851"/>
              <a:ext cx="995782" cy="996149"/>
              <a:chOff x="1217825" y="3203395"/>
              <a:chExt cx="995782" cy="996149"/>
            </a:xfrm>
          </p:grpSpPr>
          <p:sp>
            <p:nvSpPr>
              <p:cNvPr id="90" name="Oval 6">
                <a:extLst>
                  <a:ext uri="{FF2B5EF4-FFF2-40B4-BE49-F238E27FC236}">
                    <a16:creationId xmlns:a16="http://schemas.microsoft.com/office/drawing/2014/main" id="{F47AEDBD-51E6-893D-6B41-5350C603E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91" name="Oval 7">
                <a:extLst>
                  <a:ext uri="{FF2B5EF4-FFF2-40B4-BE49-F238E27FC236}">
                    <a16:creationId xmlns:a16="http://schemas.microsoft.com/office/drawing/2014/main" id="{829745C6-BC76-B860-8D4E-284FBA325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87" name="Oval 6">
              <a:extLst>
                <a:ext uri="{FF2B5EF4-FFF2-40B4-BE49-F238E27FC236}">
                  <a16:creationId xmlns:a16="http://schemas.microsoft.com/office/drawing/2014/main" id="{EB858450-6E9F-9BB8-47F5-AC0799FFB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6056" y="4441782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88" name="Oval 7">
              <a:extLst>
                <a:ext uri="{FF2B5EF4-FFF2-40B4-BE49-F238E27FC236}">
                  <a16:creationId xmlns:a16="http://schemas.microsoft.com/office/drawing/2014/main" id="{693A53FB-8B95-C51D-DDC7-153E1DFF3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162" y="4340851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89" name="Titel 3">
              <a:extLst>
                <a:ext uri="{FF2B5EF4-FFF2-40B4-BE49-F238E27FC236}">
                  <a16:creationId xmlns:a16="http://schemas.microsoft.com/office/drawing/2014/main" id="{BF257C7C-4855-8864-4BE4-EE284F6916CA}"/>
                </a:ext>
              </a:extLst>
            </p:cNvPr>
            <p:cNvSpPr txBox="1">
              <a:spLocks/>
            </p:cNvSpPr>
            <p:nvPr/>
          </p:nvSpPr>
          <p:spPr>
            <a:xfrm>
              <a:off x="5700993" y="3389315"/>
              <a:ext cx="3900301" cy="59094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4000"/>
                </a:lnSpc>
                <a:spcBef>
                  <a:spcPct val="0"/>
                </a:spcBef>
                <a:buNone/>
                <a:defRPr sz="3200" b="1" kern="1200" cap="none" spc="1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 err="1"/>
                <a:t>W</a:t>
              </a:r>
              <a:r>
                <a:rPr lang="de-DE" sz="2400" baseline="-25000" dirty="0" err="1"/>
                <a:t>f</a:t>
              </a:r>
              <a:r>
                <a:rPr lang="de-DE" sz="2400" dirty="0"/>
                <a:t>/W</a:t>
              </a:r>
            </a:p>
          </p:txBody>
        </p:sp>
      </p:grpSp>
      <p:sp>
        <p:nvSpPr>
          <p:cNvPr id="96" name="Rectangle 5">
            <a:extLst>
              <a:ext uri="{FF2B5EF4-FFF2-40B4-BE49-F238E27FC236}">
                <a16:creationId xmlns:a16="http://schemas.microsoft.com/office/drawing/2014/main" id="{B806DB85-0D54-90A8-894B-A06B51AC6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356" y="4249493"/>
            <a:ext cx="4926953" cy="212880"/>
          </a:xfrm>
          <a:prstGeom prst="rect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1050" baseline="0">
              <a:solidFill>
                <a:srgbClr val="013D6B"/>
              </a:solidFill>
            </a:endParaRP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3D6970F8-663F-1680-C5AA-8EB282BD87BD}"/>
              </a:ext>
            </a:extLst>
          </p:cNvPr>
          <p:cNvSpPr txBox="1"/>
          <p:nvPr/>
        </p:nvSpPr>
        <p:spPr>
          <a:xfrm>
            <a:off x="4079776" y="6307245"/>
            <a:ext cx="490286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dirty="0"/>
              <a:t>Utilizing µ-structure tungsten as armour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58B923D0-BEC0-BA9E-AC33-03DF89483269}"/>
              </a:ext>
            </a:extLst>
          </p:cNvPr>
          <p:cNvGrpSpPr/>
          <p:nvPr/>
        </p:nvGrpSpPr>
        <p:grpSpPr>
          <a:xfrm>
            <a:off x="6575969" y="4365105"/>
            <a:ext cx="5269752" cy="1818235"/>
            <a:chOff x="5591942" y="3246331"/>
            <a:chExt cx="6931626" cy="2391635"/>
          </a:xfrm>
        </p:grpSpPr>
        <p:grpSp>
          <p:nvGrpSpPr>
            <p:cNvPr id="99" name="Group 3">
              <a:extLst>
                <a:ext uri="{FF2B5EF4-FFF2-40B4-BE49-F238E27FC236}">
                  <a16:creationId xmlns:a16="http://schemas.microsoft.com/office/drawing/2014/main" id="{46D5EEDB-D7B0-5DF3-5452-D0140F787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1942" y="3246331"/>
              <a:ext cx="3168881" cy="2391635"/>
              <a:chOff x="1565" y="2340"/>
              <a:chExt cx="399" cy="1090"/>
            </a:xfrm>
          </p:grpSpPr>
          <p:sp>
            <p:nvSpPr>
              <p:cNvPr id="111" name="Rectangle 4">
                <a:extLst>
                  <a:ext uri="{FF2B5EF4-FFF2-40B4-BE49-F238E27FC236}">
                    <a16:creationId xmlns:a16="http://schemas.microsoft.com/office/drawing/2014/main" id="{64E26BB5-B43E-0C6A-7C39-9C09952D9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399" cy="318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12" name="Rectangle 5">
                <a:extLst>
                  <a:ext uri="{FF2B5EF4-FFF2-40B4-BE49-F238E27FC236}">
                    <a16:creationId xmlns:a16="http://schemas.microsoft.com/office/drawing/2014/main" id="{81F60D94-2667-273E-69BD-AD43A2836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5" y="2340"/>
                <a:ext cx="399" cy="1090"/>
              </a:xfrm>
              <a:prstGeom prst="rect">
                <a:avLst/>
              </a:prstGeom>
              <a:pattFill prst="lgGrid">
                <a:fgClr>
                  <a:schemeClr val="tx1"/>
                </a:fgClr>
                <a:bgClr>
                  <a:srgbClr val="9E9FA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>
                  <a:solidFill>
                    <a:srgbClr val="013D6B"/>
                  </a:solidFill>
                </a:endParaRPr>
              </a:p>
            </p:txBody>
          </p:sp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79965A66-4088-E51B-785E-306CE85C013A}"/>
                </a:ext>
              </a:extLst>
            </p:cNvPr>
            <p:cNvGrpSpPr/>
            <p:nvPr/>
          </p:nvGrpSpPr>
          <p:grpSpPr>
            <a:xfrm>
              <a:off x="6023992" y="4323622"/>
              <a:ext cx="995782" cy="996149"/>
              <a:chOff x="1217825" y="3203395"/>
              <a:chExt cx="995782" cy="996149"/>
            </a:xfrm>
          </p:grpSpPr>
          <p:sp>
            <p:nvSpPr>
              <p:cNvPr id="109" name="Oval 6">
                <a:extLst>
                  <a:ext uri="{FF2B5EF4-FFF2-40B4-BE49-F238E27FC236}">
                    <a16:creationId xmlns:a16="http://schemas.microsoft.com/office/drawing/2014/main" id="{C452B346-54FF-E116-8030-2522D41BC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10" name="Oval 7">
                <a:extLst>
                  <a:ext uri="{FF2B5EF4-FFF2-40B4-BE49-F238E27FC236}">
                    <a16:creationId xmlns:a16="http://schemas.microsoft.com/office/drawing/2014/main" id="{DC6FCBB0-9DC7-897C-56E5-16BFB1700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101" name="Oval 6">
              <a:extLst>
                <a:ext uri="{FF2B5EF4-FFF2-40B4-BE49-F238E27FC236}">
                  <a16:creationId xmlns:a16="http://schemas.microsoft.com/office/drawing/2014/main" id="{7E73E99F-E06E-8F70-4200-5B51C8406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1444" y="4424553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102" name="Oval 7">
              <a:extLst>
                <a:ext uri="{FF2B5EF4-FFF2-40B4-BE49-F238E27FC236}">
                  <a16:creationId xmlns:a16="http://schemas.microsoft.com/office/drawing/2014/main" id="{AFBA99AA-E952-BA27-A755-487FB8BFD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550" y="4323622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F4201C17-BE86-FCA2-F104-8660D3742B96}"/>
                </a:ext>
              </a:extLst>
            </p:cNvPr>
            <p:cNvGrpSpPr/>
            <p:nvPr/>
          </p:nvGrpSpPr>
          <p:grpSpPr>
            <a:xfrm>
              <a:off x="8898604" y="4340851"/>
              <a:ext cx="995782" cy="996149"/>
              <a:chOff x="1217825" y="3203395"/>
              <a:chExt cx="995782" cy="996149"/>
            </a:xfrm>
          </p:grpSpPr>
          <p:sp>
            <p:nvSpPr>
              <p:cNvPr id="107" name="Oval 6">
                <a:extLst>
                  <a:ext uri="{FF2B5EF4-FFF2-40B4-BE49-F238E27FC236}">
                    <a16:creationId xmlns:a16="http://schemas.microsoft.com/office/drawing/2014/main" id="{6C7C4CC6-C7D7-6BCB-3C95-503A94518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8719" y="3304326"/>
                <a:ext cx="796187" cy="79648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  <p:sp>
            <p:nvSpPr>
              <p:cNvPr id="108" name="Oval 7">
                <a:extLst>
                  <a:ext uri="{FF2B5EF4-FFF2-40B4-BE49-F238E27FC236}">
                    <a16:creationId xmlns:a16="http://schemas.microsoft.com/office/drawing/2014/main" id="{DCF4C49D-A864-BA42-64E4-87D5C2058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825" y="3203395"/>
                <a:ext cx="995782" cy="99614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baseline="30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de-DE" altLang="de-DE" sz="1050" baseline="0"/>
              </a:p>
            </p:txBody>
          </p:sp>
        </p:grpSp>
        <p:sp>
          <p:nvSpPr>
            <p:cNvPr id="104" name="Oval 6">
              <a:extLst>
                <a:ext uri="{FF2B5EF4-FFF2-40B4-BE49-F238E27FC236}">
                  <a16:creationId xmlns:a16="http://schemas.microsoft.com/office/drawing/2014/main" id="{EF1F31F5-02B3-7479-52FD-5341378AF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6056" y="4441782"/>
              <a:ext cx="796187" cy="7964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105" name="Oval 7">
              <a:extLst>
                <a:ext uri="{FF2B5EF4-FFF2-40B4-BE49-F238E27FC236}">
                  <a16:creationId xmlns:a16="http://schemas.microsoft.com/office/drawing/2014/main" id="{92FC56C6-85D9-DA4C-8194-9E637461B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5162" y="4340851"/>
              <a:ext cx="995782" cy="996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baseline="30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de-DE" altLang="de-DE" sz="1050" baseline="0"/>
            </a:p>
          </p:txBody>
        </p:sp>
        <p:sp>
          <p:nvSpPr>
            <p:cNvPr id="106" name="Titel 3">
              <a:extLst>
                <a:ext uri="{FF2B5EF4-FFF2-40B4-BE49-F238E27FC236}">
                  <a16:creationId xmlns:a16="http://schemas.microsoft.com/office/drawing/2014/main" id="{DE22AACB-DE55-3C8A-A097-0719E3FCD2B7}"/>
                </a:ext>
              </a:extLst>
            </p:cNvPr>
            <p:cNvSpPr txBox="1">
              <a:spLocks/>
            </p:cNvSpPr>
            <p:nvPr/>
          </p:nvSpPr>
          <p:spPr>
            <a:xfrm>
              <a:off x="5702426" y="3411730"/>
              <a:ext cx="6821142" cy="59094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4000"/>
                </a:lnSpc>
                <a:spcBef>
                  <a:spcPct val="0"/>
                </a:spcBef>
                <a:buNone/>
                <a:defRPr sz="3200" b="1" kern="1200" cap="none" spc="100" baseline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de-DE" sz="2400" dirty="0" err="1"/>
                <a:t>W</a:t>
              </a:r>
              <a:r>
                <a:rPr lang="de-DE" sz="2400" baseline="-25000" dirty="0" err="1"/>
                <a:t>f</a:t>
              </a:r>
              <a:r>
                <a:rPr lang="de-DE" sz="2400" dirty="0"/>
                <a:t>/W	                pure W</a:t>
              </a:r>
            </a:p>
          </p:txBody>
        </p:sp>
      </p:grpSp>
      <p:sp>
        <p:nvSpPr>
          <p:cNvPr id="113" name="Rectangle 5">
            <a:extLst>
              <a:ext uri="{FF2B5EF4-FFF2-40B4-BE49-F238E27FC236}">
                <a16:creationId xmlns:a16="http://schemas.microsoft.com/office/drawing/2014/main" id="{6D6C2EE1-520E-0173-ABEA-111600B3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971" y="4249493"/>
            <a:ext cx="4926953" cy="212880"/>
          </a:xfrm>
          <a:prstGeom prst="rect">
            <a:avLst/>
          </a:prstGeom>
          <a:pattFill prst="narVert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30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de-DE" altLang="de-DE" sz="1050" baseline="0">
              <a:solidFill>
                <a:srgbClr val="01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6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Thermal conductivity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7407"/>
          <a:stretch/>
        </p:blipFill>
        <p:spPr>
          <a:xfrm>
            <a:off x="2135559" y="886390"/>
            <a:ext cx="6786779" cy="52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3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7"/>
          </p:nvPr>
        </p:nvSpPr>
        <p:spPr>
          <a:xfrm>
            <a:off x="429980" y="269926"/>
            <a:ext cx="7488832" cy="576064"/>
          </a:xfrm>
        </p:spPr>
        <p:txBody>
          <a:bodyPr>
            <a:normAutofit/>
          </a:bodyPr>
          <a:lstStyle/>
          <a:p>
            <a:r>
              <a:rPr lang="en-US" sz="3200" dirty="0"/>
              <a:t>Crack formation for tungsten armor</a:t>
            </a:r>
          </a:p>
        </p:txBody>
      </p:sp>
      <p:pic>
        <p:nvPicPr>
          <p:cNvPr id="8" name="Picture 2" descr="C:\Users\muyuan.E2MMUYUAN\Pictures\PEEQ_5thcy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0" y="2686450"/>
            <a:ext cx="2469599" cy="30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0834" y="1246586"/>
            <a:ext cx="6714607" cy="12772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Intrinsic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brittleness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tungsten material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heat load at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divertor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stress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7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fatigue</a:t>
            </a:r>
          </a:p>
        </p:txBody>
      </p:sp>
      <p:grpSp>
        <p:nvGrpSpPr>
          <p:cNvPr id="10" name="Gruppieren 13"/>
          <p:cNvGrpSpPr/>
          <p:nvPr/>
        </p:nvGrpSpPr>
        <p:grpSpPr>
          <a:xfrm>
            <a:off x="3101701" y="3673862"/>
            <a:ext cx="4323740" cy="1931785"/>
            <a:chOff x="1870364" y="3747946"/>
            <a:chExt cx="5956589" cy="266131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364" y="3747946"/>
              <a:ext cx="5956589" cy="23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16"/>
            <p:cNvSpPr/>
            <p:nvPr/>
          </p:nvSpPr>
          <p:spPr>
            <a:xfrm>
              <a:off x="1870364" y="6059457"/>
              <a:ext cx="5956589" cy="349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G. Pintsuk et al. / Fusion Engineering and Design 88 (2013) 1858– 1861 1861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72042" y="4691131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Neutron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embrittlement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7563" y="5502613"/>
            <a:ext cx="44208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damage resilient material is required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98" y="784890"/>
            <a:ext cx="3454102" cy="33901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08516" y="4136735"/>
            <a:ext cx="2581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 Bolt, et al; Journal of Nuclear Materials, Volumes 307–311, Part 1, 2002, Pages 43-52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5818290" y="6381328"/>
            <a:ext cx="720000" cy="22110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9AEA1-3281-46F0-9EDB-48FF2E5FF2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105" y="5684606"/>
            <a:ext cx="217134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Accumulated equivalent plastic strain field in the tungsten armor block after the 5th HHF load cycle at 20 MW/m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M.Li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01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Solution: Tungsten fiber reinforced tungsten composites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8" y="1556792"/>
            <a:ext cx="2224076" cy="3166091"/>
          </a:xfrm>
          <a:prstGeom prst="rect">
            <a:avLst/>
          </a:prstGeom>
        </p:spPr>
      </p:pic>
      <p:pic>
        <p:nvPicPr>
          <p:cNvPr id="10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13" y="2952122"/>
            <a:ext cx="3037488" cy="2752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7425497" y="2051963"/>
            <a:ext cx="28803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Pseudo ductile behavior</a:t>
            </a:r>
          </a:p>
        </p:txBody>
      </p:sp>
      <p:sp>
        <p:nvSpPr>
          <p:cNvPr id="14" name="Textfeld 4"/>
          <p:cNvSpPr txBox="1"/>
          <p:nvPr/>
        </p:nvSpPr>
        <p:spPr>
          <a:xfrm>
            <a:off x="680910" y="4740767"/>
            <a:ext cx="2334556" cy="1015663"/>
          </a:xfrm>
          <a:prstGeom prst="rect">
            <a:avLst/>
          </a:prstGeom>
          <a:noFill/>
          <a:ln w="38100">
            <a:solidFill>
              <a:srgbClr val="005B8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Tungsten fiber-reinforced tungsten (W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/W)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fik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r="19600"/>
          <a:stretch/>
        </p:blipFill>
        <p:spPr>
          <a:xfrm>
            <a:off x="3689406" y="1556792"/>
            <a:ext cx="2923999" cy="44700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705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Porous matrix composites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018009"/>
            <a:ext cx="745909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the same principle like weak interface composite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7244" y="5168844"/>
            <a:ext cx="237626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SiC/SiC</a:t>
            </a:r>
          </a:p>
          <a:p>
            <a:pPr marL="342900" marR="0" lvl="0" indent="-34290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CFC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328" y="4267796"/>
            <a:ext cx="9917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PS_POR"/>
                <a:ea typeface="+mn-ea"/>
                <a:cs typeface="+mn-cs"/>
              </a:rPr>
              <a:t>“a controlled amount of fine scale matrix porosity, obviating the need for a fiber coating.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approach can be viewed as an extension of the porous coating concept wherein crack deflection occurs because of the low fracture toughness of the porous interphase.”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1504" y="1674733"/>
            <a:ext cx="3373005" cy="2354683"/>
            <a:chOff x="1043607" y="782918"/>
            <a:chExt cx="3373005" cy="2354683"/>
          </a:xfrm>
        </p:grpSpPr>
        <p:grpSp>
          <p:nvGrpSpPr>
            <p:cNvPr id="11" name="Group 10"/>
            <p:cNvGrpSpPr/>
            <p:nvPr/>
          </p:nvGrpSpPr>
          <p:grpSpPr>
            <a:xfrm>
              <a:off x="1043607" y="782918"/>
              <a:ext cx="3373005" cy="2354683"/>
              <a:chOff x="1043607" y="782918"/>
              <a:chExt cx="3373005" cy="235468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043607" y="782918"/>
                <a:ext cx="3373005" cy="2348753"/>
                <a:chOff x="1043607" y="782918"/>
                <a:chExt cx="3373005" cy="2348753"/>
              </a:xfrm>
            </p:grpSpPr>
            <p:sp>
              <p:nvSpPr>
                <p:cNvPr id="18" name="Freeform 17"/>
                <p:cNvSpPr/>
                <p:nvPr/>
              </p:nvSpPr>
              <p:spPr>
                <a:xfrm>
                  <a:off x="1733176" y="782918"/>
                  <a:ext cx="2683436" cy="2348753"/>
                </a:xfrm>
                <a:custGeom>
                  <a:avLst/>
                  <a:gdLst>
                    <a:gd name="connsiteX0" fmla="*/ 17930 w 2683436"/>
                    <a:gd name="connsiteY0" fmla="*/ 23906 h 2348753"/>
                    <a:gd name="connsiteX1" fmla="*/ 0 w 2683436"/>
                    <a:gd name="connsiteY1" fmla="*/ 143435 h 2348753"/>
                    <a:gd name="connsiteX2" fmla="*/ 29883 w 2683436"/>
                    <a:gd name="connsiteY2" fmla="*/ 239058 h 2348753"/>
                    <a:gd name="connsiteX3" fmla="*/ 35859 w 2683436"/>
                    <a:gd name="connsiteY3" fmla="*/ 316753 h 2348753"/>
                    <a:gd name="connsiteX4" fmla="*/ 23906 w 2683436"/>
                    <a:gd name="connsiteY4" fmla="*/ 424329 h 2348753"/>
                    <a:gd name="connsiteX5" fmla="*/ 17930 w 2683436"/>
                    <a:gd name="connsiteY5" fmla="*/ 519953 h 2348753"/>
                    <a:gd name="connsiteX6" fmla="*/ 23906 w 2683436"/>
                    <a:gd name="connsiteY6" fmla="*/ 621553 h 2348753"/>
                    <a:gd name="connsiteX7" fmla="*/ 29883 w 2683436"/>
                    <a:gd name="connsiteY7" fmla="*/ 806823 h 2348753"/>
                    <a:gd name="connsiteX8" fmla="*/ 5977 w 2683436"/>
                    <a:gd name="connsiteY8" fmla="*/ 950258 h 2348753"/>
                    <a:gd name="connsiteX9" fmla="*/ 11953 w 2683436"/>
                    <a:gd name="connsiteY9" fmla="*/ 1153458 h 2348753"/>
                    <a:gd name="connsiteX10" fmla="*/ 17930 w 2683436"/>
                    <a:gd name="connsiteY10" fmla="*/ 1308847 h 2348753"/>
                    <a:gd name="connsiteX11" fmla="*/ 17930 w 2683436"/>
                    <a:gd name="connsiteY11" fmla="*/ 1440329 h 2348753"/>
                    <a:gd name="connsiteX12" fmla="*/ 11953 w 2683436"/>
                    <a:gd name="connsiteY12" fmla="*/ 1494117 h 2348753"/>
                    <a:gd name="connsiteX13" fmla="*/ 11953 w 2683436"/>
                    <a:gd name="connsiteY13" fmla="*/ 1625600 h 2348753"/>
                    <a:gd name="connsiteX14" fmla="*/ 11953 w 2683436"/>
                    <a:gd name="connsiteY14" fmla="*/ 2002117 h 2348753"/>
                    <a:gd name="connsiteX15" fmla="*/ 0 w 2683436"/>
                    <a:gd name="connsiteY15" fmla="*/ 2061882 h 2348753"/>
                    <a:gd name="connsiteX16" fmla="*/ 23906 w 2683436"/>
                    <a:gd name="connsiteY16" fmla="*/ 2157506 h 2348753"/>
                    <a:gd name="connsiteX17" fmla="*/ 17930 w 2683436"/>
                    <a:gd name="connsiteY17" fmla="*/ 2294964 h 2348753"/>
                    <a:gd name="connsiteX18" fmla="*/ 5977 w 2683436"/>
                    <a:gd name="connsiteY18" fmla="*/ 2342776 h 2348753"/>
                    <a:gd name="connsiteX19" fmla="*/ 137459 w 2683436"/>
                    <a:gd name="connsiteY19" fmla="*/ 2312894 h 2348753"/>
                    <a:gd name="connsiteX20" fmla="*/ 274918 w 2683436"/>
                    <a:gd name="connsiteY20" fmla="*/ 2300941 h 2348753"/>
                    <a:gd name="connsiteX21" fmla="*/ 400424 w 2683436"/>
                    <a:gd name="connsiteY21" fmla="*/ 2342776 h 2348753"/>
                    <a:gd name="connsiteX22" fmla="*/ 490071 w 2683436"/>
                    <a:gd name="connsiteY22" fmla="*/ 2294964 h 2348753"/>
                    <a:gd name="connsiteX23" fmla="*/ 585695 w 2683436"/>
                    <a:gd name="connsiteY23" fmla="*/ 2294964 h 2348753"/>
                    <a:gd name="connsiteX24" fmla="*/ 687295 w 2683436"/>
                    <a:gd name="connsiteY24" fmla="*/ 2324847 h 2348753"/>
                    <a:gd name="connsiteX25" fmla="*/ 800848 w 2683436"/>
                    <a:gd name="connsiteY25" fmla="*/ 2342776 h 2348753"/>
                    <a:gd name="connsiteX26" fmla="*/ 878542 w 2683436"/>
                    <a:gd name="connsiteY26" fmla="*/ 2342776 h 2348753"/>
                    <a:gd name="connsiteX27" fmla="*/ 980142 w 2683436"/>
                    <a:gd name="connsiteY27" fmla="*/ 2324847 h 2348753"/>
                    <a:gd name="connsiteX28" fmla="*/ 1063812 w 2683436"/>
                    <a:gd name="connsiteY28" fmla="*/ 2306917 h 2348753"/>
                    <a:gd name="connsiteX29" fmla="*/ 1177365 w 2683436"/>
                    <a:gd name="connsiteY29" fmla="*/ 2300941 h 2348753"/>
                    <a:gd name="connsiteX30" fmla="*/ 1332753 w 2683436"/>
                    <a:gd name="connsiteY30" fmla="*/ 2324847 h 2348753"/>
                    <a:gd name="connsiteX31" fmla="*/ 1506071 w 2683436"/>
                    <a:gd name="connsiteY31" fmla="*/ 2336800 h 2348753"/>
                    <a:gd name="connsiteX32" fmla="*/ 1667436 w 2683436"/>
                    <a:gd name="connsiteY32" fmla="*/ 2324847 h 2348753"/>
                    <a:gd name="connsiteX33" fmla="*/ 1828800 w 2683436"/>
                    <a:gd name="connsiteY33" fmla="*/ 2324847 h 2348753"/>
                    <a:gd name="connsiteX34" fmla="*/ 2014071 w 2683436"/>
                    <a:gd name="connsiteY34" fmla="*/ 2312894 h 2348753"/>
                    <a:gd name="connsiteX35" fmla="*/ 2073836 w 2683436"/>
                    <a:gd name="connsiteY35" fmla="*/ 2306917 h 2348753"/>
                    <a:gd name="connsiteX36" fmla="*/ 2211295 w 2683436"/>
                    <a:gd name="connsiteY36" fmla="*/ 2318870 h 2348753"/>
                    <a:gd name="connsiteX37" fmla="*/ 2253130 w 2683436"/>
                    <a:gd name="connsiteY37" fmla="*/ 2348753 h 2348753"/>
                    <a:gd name="connsiteX38" fmla="*/ 2324848 w 2683436"/>
                    <a:gd name="connsiteY38" fmla="*/ 2336800 h 2348753"/>
                    <a:gd name="connsiteX39" fmla="*/ 2444377 w 2683436"/>
                    <a:gd name="connsiteY39" fmla="*/ 2312894 h 2348753"/>
                    <a:gd name="connsiteX40" fmla="*/ 2641600 w 2683436"/>
                    <a:gd name="connsiteY40" fmla="*/ 2306917 h 2348753"/>
                    <a:gd name="connsiteX41" fmla="*/ 2641600 w 2683436"/>
                    <a:gd name="connsiteY41" fmla="*/ 2306917 h 2348753"/>
                    <a:gd name="connsiteX42" fmla="*/ 2665506 w 2683436"/>
                    <a:gd name="connsiteY42" fmla="*/ 2199341 h 2348753"/>
                    <a:gd name="connsiteX43" fmla="*/ 2677459 w 2683436"/>
                    <a:gd name="connsiteY43" fmla="*/ 1703294 h 2348753"/>
                    <a:gd name="connsiteX44" fmla="*/ 2677459 w 2683436"/>
                    <a:gd name="connsiteY44" fmla="*/ 1553882 h 2348753"/>
                    <a:gd name="connsiteX45" fmla="*/ 2653553 w 2683436"/>
                    <a:gd name="connsiteY45" fmla="*/ 1476188 h 2348753"/>
                    <a:gd name="connsiteX46" fmla="*/ 2629648 w 2683436"/>
                    <a:gd name="connsiteY46" fmla="*/ 1386541 h 2348753"/>
                    <a:gd name="connsiteX47" fmla="*/ 2677459 w 2683436"/>
                    <a:gd name="connsiteY47" fmla="*/ 1272988 h 2348753"/>
                    <a:gd name="connsiteX48" fmla="*/ 2683436 w 2683436"/>
                    <a:gd name="connsiteY48" fmla="*/ 1117600 h 2348753"/>
                    <a:gd name="connsiteX49" fmla="*/ 2653553 w 2683436"/>
                    <a:gd name="connsiteY49" fmla="*/ 992094 h 2348753"/>
                    <a:gd name="connsiteX50" fmla="*/ 2641600 w 2683436"/>
                    <a:gd name="connsiteY50" fmla="*/ 902447 h 2348753"/>
                    <a:gd name="connsiteX51" fmla="*/ 2653553 w 2683436"/>
                    <a:gd name="connsiteY51" fmla="*/ 376517 h 2348753"/>
                    <a:gd name="connsiteX52" fmla="*/ 2653553 w 2683436"/>
                    <a:gd name="connsiteY52" fmla="*/ 262964 h 2348753"/>
                    <a:gd name="connsiteX53" fmla="*/ 2629648 w 2683436"/>
                    <a:gd name="connsiteY53" fmla="*/ 137458 h 2348753"/>
                    <a:gd name="connsiteX54" fmla="*/ 2647577 w 2683436"/>
                    <a:gd name="connsiteY54" fmla="*/ 11953 h 2348753"/>
                    <a:gd name="connsiteX55" fmla="*/ 2653553 w 2683436"/>
                    <a:gd name="connsiteY55" fmla="*/ 0 h 2348753"/>
                    <a:gd name="connsiteX56" fmla="*/ 2551953 w 2683436"/>
                    <a:gd name="connsiteY56" fmla="*/ 0 h 2348753"/>
                    <a:gd name="connsiteX57" fmla="*/ 2384612 w 2683436"/>
                    <a:gd name="connsiteY57" fmla="*/ 35858 h 2348753"/>
                    <a:gd name="connsiteX58" fmla="*/ 2288989 w 2683436"/>
                    <a:gd name="connsiteY58" fmla="*/ 23906 h 2348753"/>
                    <a:gd name="connsiteX59" fmla="*/ 2288989 w 2683436"/>
                    <a:gd name="connsiteY59" fmla="*/ 23906 h 2348753"/>
                    <a:gd name="connsiteX60" fmla="*/ 2127624 w 2683436"/>
                    <a:gd name="connsiteY60" fmla="*/ 17929 h 2348753"/>
                    <a:gd name="connsiteX61" fmla="*/ 2061883 w 2683436"/>
                    <a:gd name="connsiteY61" fmla="*/ 29882 h 2348753"/>
                    <a:gd name="connsiteX62" fmla="*/ 1990165 w 2683436"/>
                    <a:gd name="connsiteY62" fmla="*/ 17929 h 2348753"/>
                    <a:gd name="connsiteX63" fmla="*/ 1954306 w 2683436"/>
                    <a:gd name="connsiteY63" fmla="*/ 41835 h 2348753"/>
                    <a:gd name="connsiteX64" fmla="*/ 1852706 w 2683436"/>
                    <a:gd name="connsiteY64" fmla="*/ 11953 h 2348753"/>
                    <a:gd name="connsiteX65" fmla="*/ 1751106 w 2683436"/>
                    <a:gd name="connsiteY65" fmla="*/ 11953 h 2348753"/>
                    <a:gd name="connsiteX66" fmla="*/ 1727200 w 2683436"/>
                    <a:gd name="connsiteY66" fmla="*/ 23906 h 2348753"/>
                    <a:gd name="connsiteX67" fmla="*/ 1637553 w 2683436"/>
                    <a:gd name="connsiteY67" fmla="*/ 23906 h 2348753"/>
                    <a:gd name="connsiteX68" fmla="*/ 1547906 w 2683436"/>
                    <a:gd name="connsiteY68" fmla="*/ 17929 h 2348753"/>
                    <a:gd name="connsiteX69" fmla="*/ 1428377 w 2683436"/>
                    <a:gd name="connsiteY69" fmla="*/ 11953 h 2348753"/>
                    <a:gd name="connsiteX70" fmla="*/ 1380565 w 2683436"/>
                    <a:gd name="connsiteY70" fmla="*/ 23906 h 2348753"/>
                    <a:gd name="connsiteX71" fmla="*/ 1296895 w 2683436"/>
                    <a:gd name="connsiteY71" fmla="*/ 29882 h 2348753"/>
                    <a:gd name="connsiteX72" fmla="*/ 1177365 w 2683436"/>
                    <a:gd name="connsiteY72" fmla="*/ 29882 h 2348753"/>
                    <a:gd name="connsiteX73" fmla="*/ 1063812 w 2683436"/>
                    <a:gd name="connsiteY73" fmla="*/ 17929 h 2348753"/>
                    <a:gd name="connsiteX74" fmla="*/ 998071 w 2683436"/>
                    <a:gd name="connsiteY74" fmla="*/ 11953 h 2348753"/>
                    <a:gd name="connsiteX75" fmla="*/ 956236 w 2683436"/>
                    <a:gd name="connsiteY75" fmla="*/ 17929 h 2348753"/>
                    <a:gd name="connsiteX76" fmla="*/ 753036 w 2683436"/>
                    <a:gd name="connsiteY76" fmla="*/ 29882 h 2348753"/>
                    <a:gd name="connsiteX77" fmla="*/ 717177 w 2683436"/>
                    <a:gd name="connsiteY77" fmla="*/ 29882 h 2348753"/>
                    <a:gd name="connsiteX78" fmla="*/ 657412 w 2683436"/>
                    <a:gd name="connsiteY78" fmla="*/ 29882 h 2348753"/>
                    <a:gd name="connsiteX79" fmla="*/ 418353 w 2683436"/>
                    <a:gd name="connsiteY79" fmla="*/ 35858 h 2348753"/>
                    <a:gd name="connsiteX80" fmla="*/ 322730 w 2683436"/>
                    <a:gd name="connsiteY80" fmla="*/ 29882 h 2348753"/>
                    <a:gd name="connsiteX81" fmla="*/ 17930 w 2683436"/>
                    <a:gd name="connsiteY81" fmla="*/ 23906 h 234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2683436" h="2348753">
                      <a:moveTo>
                        <a:pt x="17930" y="23906"/>
                      </a:moveTo>
                      <a:lnTo>
                        <a:pt x="0" y="143435"/>
                      </a:lnTo>
                      <a:lnTo>
                        <a:pt x="29883" y="239058"/>
                      </a:lnTo>
                      <a:lnTo>
                        <a:pt x="35859" y="316753"/>
                      </a:lnTo>
                      <a:lnTo>
                        <a:pt x="23906" y="424329"/>
                      </a:lnTo>
                      <a:lnTo>
                        <a:pt x="17930" y="519953"/>
                      </a:lnTo>
                      <a:lnTo>
                        <a:pt x="23906" y="621553"/>
                      </a:lnTo>
                      <a:lnTo>
                        <a:pt x="29883" y="806823"/>
                      </a:lnTo>
                      <a:lnTo>
                        <a:pt x="5977" y="950258"/>
                      </a:lnTo>
                      <a:lnTo>
                        <a:pt x="11953" y="1153458"/>
                      </a:lnTo>
                      <a:lnTo>
                        <a:pt x="17930" y="1308847"/>
                      </a:lnTo>
                      <a:lnTo>
                        <a:pt x="17930" y="1440329"/>
                      </a:lnTo>
                      <a:lnTo>
                        <a:pt x="11953" y="1494117"/>
                      </a:lnTo>
                      <a:lnTo>
                        <a:pt x="11953" y="1625600"/>
                      </a:lnTo>
                      <a:lnTo>
                        <a:pt x="11953" y="2002117"/>
                      </a:lnTo>
                      <a:lnTo>
                        <a:pt x="0" y="2061882"/>
                      </a:lnTo>
                      <a:lnTo>
                        <a:pt x="23906" y="2157506"/>
                      </a:lnTo>
                      <a:lnTo>
                        <a:pt x="17930" y="2294964"/>
                      </a:lnTo>
                      <a:lnTo>
                        <a:pt x="5977" y="2342776"/>
                      </a:lnTo>
                      <a:lnTo>
                        <a:pt x="137459" y="2312894"/>
                      </a:lnTo>
                      <a:lnTo>
                        <a:pt x="274918" y="2300941"/>
                      </a:lnTo>
                      <a:lnTo>
                        <a:pt x="400424" y="2342776"/>
                      </a:lnTo>
                      <a:lnTo>
                        <a:pt x="490071" y="2294964"/>
                      </a:lnTo>
                      <a:lnTo>
                        <a:pt x="585695" y="2294964"/>
                      </a:lnTo>
                      <a:lnTo>
                        <a:pt x="687295" y="2324847"/>
                      </a:lnTo>
                      <a:lnTo>
                        <a:pt x="800848" y="2342776"/>
                      </a:lnTo>
                      <a:lnTo>
                        <a:pt x="878542" y="2342776"/>
                      </a:lnTo>
                      <a:lnTo>
                        <a:pt x="980142" y="2324847"/>
                      </a:lnTo>
                      <a:lnTo>
                        <a:pt x="1063812" y="2306917"/>
                      </a:lnTo>
                      <a:lnTo>
                        <a:pt x="1177365" y="2300941"/>
                      </a:lnTo>
                      <a:lnTo>
                        <a:pt x="1332753" y="2324847"/>
                      </a:lnTo>
                      <a:lnTo>
                        <a:pt x="1506071" y="2336800"/>
                      </a:lnTo>
                      <a:lnTo>
                        <a:pt x="1667436" y="2324847"/>
                      </a:lnTo>
                      <a:lnTo>
                        <a:pt x="1828800" y="2324847"/>
                      </a:lnTo>
                      <a:lnTo>
                        <a:pt x="2014071" y="2312894"/>
                      </a:lnTo>
                      <a:lnTo>
                        <a:pt x="2073836" y="2306917"/>
                      </a:lnTo>
                      <a:lnTo>
                        <a:pt x="2211295" y="2318870"/>
                      </a:lnTo>
                      <a:lnTo>
                        <a:pt x="2253130" y="2348753"/>
                      </a:lnTo>
                      <a:lnTo>
                        <a:pt x="2324848" y="2336800"/>
                      </a:lnTo>
                      <a:lnTo>
                        <a:pt x="2444377" y="2312894"/>
                      </a:lnTo>
                      <a:lnTo>
                        <a:pt x="2641600" y="2306917"/>
                      </a:lnTo>
                      <a:lnTo>
                        <a:pt x="2641600" y="2306917"/>
                      </a:lnTo>
                      <a:lnTo>
                        <a:pt x="2665506" y="2199341"/>
                      </a:lnTo>
                      <a:lnTo>
                        <a:pt x="2677459" y="1703294"/>
                      </a:lnTo>
                      <a:lnTo>
                        <a:pt x="2677459" y="1553882"/>
                      </a:lnTo>
                      <a:lnTo>
                        <a:pt x="2653553" y="1476188"/>
                      </a:lnTo>
                      <a:lnTo>
                        <a:pt x="2629648" y="1386541"/>
                      </a:lnTo>
                      <a:lnTo>
                        <a:pt x="2677459" y="1272988"/>
                      </a:lnTo>
                      <a:lnTo>
                        <a:pt x="2683436" y="1117600"/>
                      </a:lnTo>
                      <a:lnTo>
                        <a:pt x="2653553" y="992094"/>
                      </a:lnTo>
                      <a:lnTo>
                        <a:pt x="2641600" y="902447"/>
                      </a:lnTo>
                      <a:lnTo>
                        <a:pt x="2653553" y="376517"/>
                      </a:lnTo>
                      <a:lnTo>
                        <a:pt x="2653553" y="262964"/>
                      </a:lnTo>
                      <a:lnTo>
                        <a:pt x="2629648" y="137458"/>
                      </a:lnTo>
                      <a:lnTo>
                        <a:pt x="2647577" y="11953"/>
                      </a:lnTo>
                      <a:lnTo>
                        <a:pt x="2653553" y="0"/>
                      </a:lnTo>
                      <a:lnTo>
                        <a:pt x="2551953" y="0"/>
                      </a:lnTo>
                      <a:lnTo>
                        <a:pt x="2384612" y="35858"/>
                      </a:lnTo>
                      <a:lnTo>
                        <a:pt x="2288989" y="23906"/>
                      </a:lnTo>
                      <a:lnTo>
                        <a:pt x="2288989" y="23906"/>
                      </a:lnTo>
                      <a:lnTo>
                        <a:pt x="2127624" y="17929"/>
                      </a:lnTo>
                      <a:lnTo>
                        <a:pt x="2061883" y="29882"/>
                      </a:lnTo>
                      <a:lnTo>
                        <a:pt x="1990165" y="17929"/>
                      </a:lnTo>
                      <a:lnTo>
                        <a:pt x="1954306" y="41835"/>
                      </a:lnTo>
                      <a:lnTo>
                        <a:pt x="1852706" y="11953"/>
                      </a:lnTo>
                      <a:lnTo>
                        <a:pt x="1751106" y="11953"/>
                      </a:lnTo>
                      <a:lnTo>
                        <a:pt x="1727200" y="23906"/>
                      </a:lnTo>
                      <a:lnTo>
                        <a:pt x="1637553" y="23906"/>
                      </a:lnTo>
                      <a:lnTo>
                        <a:pt x="1547906" y="17929"/>
                      </a:lnTo>
                      <a:lnTo>
                        <a:pt x="1428377" y="11953"/>
                      </a:lnTo>
                      <a:lnTo>
                        <a:pt x="1380565" y="23906"/>
                      </a:lnTo>
                      <a:lnTo>
                        <a:pt x="1296895" y="29882"/>
                      </a:lnTo>
                      <a:lnTo>
                        <a:pt x="1177365" y="29882"/>
                      </a:lnTo>
                      <a:lnTo>
                        <a:pt x="1063812" y="17929"/>
                      </a:lnTo>
                      <a:lnTo>
                        <a:pt x="998071" y="11953"/>
                      </a:lnTo>
                      <a:lnTo>
                        <a:pt x="956236" y="17929"/>
                      </a:lnTo>
                      <a:lnTo>
                        <a:pt x="753036" y="29882"/>
                      </a:lnTo>
                      <a:lnTo>
                        <a:pt x="717177" y="29882"/>
                      </a:lnTo>
                      <a:lnTo>
                        <a:pt x="657412" y="29882"/>
                      </a:lnTo>
                      <a:lnTo>
                        <a:pt x="418353" y="35858"/>
                      </a:lnTo>
                      <a:lnTo>
                        <a:pt x="322730" y="29882"/>
                      </a:lnTo>
                      <a:lnTo>
                        <a:pt x="17930" y="23906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2375415" y="1773903"/>
                  <a:ext cx="162887" cy="10081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037600" y="1340768"/>
                  <a:ext cx="136800" cy="11521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052800" y="818043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371344" y="818043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691912" y="818042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019728" y="818042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1745129" y="1649506"/>
                  <a:ext cx="1314824" cy="693270"/>
                </a:xfrm>
                <a:custGeom>
                  <a:avLst/>
                  <a:gdLst>
                    <a:gd name="connsiteX0" fmla="*/ 5977 w 1314824"/>
                    <a:gd name="connsiteY0" fmla="*/ 292847 h 693270"/>
                    <a:gd name="connsiteX1" fmla="*/ 77695 w 1314824"/>
                    <a:gd name="connsiteY1" fmla="*/ 316753 h 693270"/>
                    <a:gd name="connsiteX2" fmla="*/ 131483 w 1314824"/>
                    <a:gd name="connsiteY2" fmla="*/ 292847 h 693270"/>
                    <a:gd name="connsiteX3" fmla="*/ 197224 w 1314824"/>
                    <a:gd name="connsiteY3" fmla="*/ 292847 h 693270"/>
                    <a:gd name="connsiteX4" fmla="*/ 239059 w 1314824"/>
                    <a:gd name="connsiteY4" fmla="*/ 316753 h 693270"/>
                    <a:gd name="connsiteX5" fmla="*/ 286871 w 1314824"/>
                    <a:gd name="connsiteY5" fmla="*/ 298823 h 693270"/>
                    <a:gd name="connsiteX6" fmla="*/ 430306 w 1314824"/>
                    <a:gd name="connsiteY6" fmla="*/ 304800 h 693270"/>
                    <a:gd name="connsiteX7" fmla="*/ 513977 w 1314824"/>
                    <a:gd name="connsiteY7" fmla="*/ 292847 h 693270"/>
                    <a:gd name="connsiteX8" fmla="*/ 573742 w 1314824"/>
                    <a:gd name="connsiteY8" fmla="*/ 304800 h 693270"/>
                    <a:gd name="connsiteX9" fmla="*/ 621553 w 1314824"/>
                    <a:gd name="connsiteY9" fmla="*/ 304800 h 693270"/>
                    <a:gd name="connsiteX10" fmla="*/ 651436 w 1314824"/>
                    <a:gd name="connsiteY10" fmla="*/ 304800 h 693270"/>
                    <a:gd name="connsiteX11" fmla="*/ 776942 w 1314824"/>
                    <a:gd name="connsiteY11" fmla="*/ 292847 h 693270"/>
                    <a:gd name="connsiteX12" fmla="*/ 824753 w 1314824"/>
                    <a:gd name="connsiteY12" fmla="*/ 292847 h 693270"/>
                    <a:gd name="connsiteX13" fmla="*/ 914400 w 1314824"/>
                    <a:gd name="connsiteY13" fmla="*/ 298823 h 693270"/>
                    <a:gd name="connsiteX14" fmla="*/ 962212 w 1314824"/>
                    <a:gd name="connsiteY14" fmla="*/ 280894 h 693270"/>
                    <a:gd name="connsiteX15" fmla="*/ 1093695 w 1314824"/>
                    <a:gd name="connsiteY15" fmla="*/ 292847 h 693270"/>
                    <a:gd name="connsiteX16" fmla="*/ 1165412 w 1314824"/>
                    <a:gd name="connsiteY16" fmla="*/ 298823 h 693270"/>
                    <a:gd name="connsiteX17" fmla="*/ 1237130 w 1314824"/>
                    <a:gd name="connsiteY17" fmla="*/ 310776 h 693270"/>
                    <a:gd name="connsiteX18" fmla="*/ 1296895 w 1314824"/>
                    <a:gd name="connsiteY18" fmla="*/ 304800 h 693270"/>
                    <a:gd name="connsiteX19" fmla="*/ 1296895 w 1314824"/>
                    <a:gd name="connsiteY19" fmla="*/ 0 h 693270"/>
                    <a:gd name="connsiteX20" fmla="*/ 1314824 w 1314824"/>
                    <a:gd name="connsiteY20" fmla="*/ 693270 h 693270"/>
                    <a:gd name="connsiteX21" fmla="*/ 1284942 w 1314824"/>
                    <a:gd name="connsiteY21" fmla="*/ 370541 h 693270"/>
                    <a:gd name="connsiteX22" fmla="*/ 1207247 w 1314824"/>
                    <a:gd name="connsiteY22" fmla="*/ 352612 h 693270"/>
                    <a:gd name="connsiteX23" fmla="*/ 1135530 w 1314824"/>
                    <a:gd name="connsiteY23" fmla="*/ 382494 h 693270"/>
                    <a:gd name="connsiteX24" fmla="*/ 1075765 w 1314824"/>
                    <a:gd name="connsiteY24" fmla="*/ 388470 h 693270"/>
                    <a:gd name="connsiteX25" fmla="*/ 956236 w 1314824"/>
                    <a:gd name="connsiteY25" fmla="*/ 394447 h 693270"/>
                    <a:gd name="connsiteX26" fmla="*/ 842683 w 1314824"/>
                    <a:gd name="connsiteY26" fmla="*/ 388470 h 693270"/>
                    <a:gd name="connsiteX27" fmla="*/ 800847 w 1314824"/>
                    <a:gd name="connsiteY27" fmla="*/ 394447 h 693270"/>
                    <a:gd name="connsiteX28" fmla="*/ 776942 w 1314824"/>
                    <a:gd name="connsiteY28" fmla="*/ 400423 h 693270"/>
                    <a:gd name="connsiteX29" fmla="*/ 627530 w 1314824"/>
                    <a:gd name="connsiteY29" fmla="*/ 406400 h 693270"/>
                    <a:gd name="connsiteX30" fmla="*/ 531906 w 1314824"/>
                    <a:gd name="connsiteY30" fmla="*/ 412376 h 693270"/>
                    <a:gd name="connsiteX31" fmla="*/ 454212 w 1314824"/>
                    <a:gd name="connsiteY31" fmla="*/ 418353 h 693270"/>
                    <a:gd name="connsiteX32" fmla="*/ 430306 w 1314824"/>
                    <a:gd name="connsiteY32" fmla="*/ 424329 h 693270"/>
                    <a:gd name="connsiteX33" fmla="*/ 406400 w 1314824"/>
                    <a:gd name="connsiteY33" fmla="*/ 424329 h 693270"/>
                    <a:gd name="connsiteX34" fmla="*/ 274918 w 1314824"/>
                    <a:gd name="connsiteY34" fmla="*/ 436282 h 693270"/>
                    <a:gd name="connsiteX35" fmla="*/ 203200 w 1314824"/>
                    <a:gd name="connsiteY35" fmla="*/ 436282 h 693270"/>
                    <a:gd name="connsiteX36" fmla="*/ 119530 w 1314824"/>
                    <a:gd name="connsiteY36" fmla="*/ 442259 h 693270"/>
                    <a:gd name="connsiteX37" fmla="*/ 0 w 1314824"/>
                    <a:gd name="connsiteY37" fmla="*/ 448235 h 693270"/>
                    <a:gd name="connsiteX38" fmla="*/ 5977 w 1314824"/>
                    <a:gd name="connsiteY38" fmla="*/ 292847 h 69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14824" h="693270">
                      <a:moveTo>
                        <a:pt x="5977" y="292847"/>
                      </a:moveTo>
                      <a:lnTo>
                        <a:pt x="77695" y="316753"/>
                      </a:lnTo>
                      <a:lnTo>
                        <a:pt x="131483" y="292847"/>
                      </a:lnTo>
                      <a:lnTo>
                        <a:pt x="197224" y="292847"/>
                      </a:lnTo>
                      <a:lnTo>
                        <a:pt x="239059" y="316753"/>
                      </a:lnTo>
                      <a:lnTo>
                        <a:pt x="286871" y="298823"/>
                      </a:lnTo>
                      <a:lnTo>
                        <a:pt x="430306" y="304800"/>
                      </a:lnTo>
                      <a:lnTo>
                        <a:pt x="513977" y="292847"/>
                      </a:lnTo>
                      <a:lnTo>
                        <a:pt x="573742" y="304800"/>
                      </a:lnTo>
                      <a:lnTo>
                        <a:pt x="621553" y="304800"/>
                      </a:lnTo>
                      <a:lnTo>
                        <a:pt x="651436" y="304800"/>
                      </a:lnTo>
                      <a:lnTo>
                        <a:pt x="776942" y="292847"/>
                      </a:lnTo>
                      <a:lnTo>
                        <a:pt x="824753" y="292847"/>
                      </a:lnTo>
                      <a:lnTo>
                        <a:pt x="914400" y="298823"/>
                      </a:lnTo>
                      <a:lnTo>
                        <a:pt x="962212" y="280894"/>
                      </a:lnTo>
                      <a:lnTo>
                        <a:pt x="1093695" y="292847"/>
                      </a:lnTo>
                      <a:lnTo>
                        <a:pt x="1165412" y="298823"/>
                      </a:lnTo>
                      <a:lnTo>
                        <a:pt x="1237130" y="310776"/>
                      </a:lnTo>
                      <a:lnTo>
                        <a:pt x="1296895" y="304800"/>
                      </a:lnTo>
                      <a:lnTo>
                        <a:pt x="1296895" y="0"/>
                      </a:lnTo>
                      <a:lnTo>
                        <a:pt x="1314824" y="693270"/>
                      </a:lnTo>
                      <a:lnTo>
                        <a:pt x="1284942" y="370541"/>
                      </a:lnTo>
                      <a:lnTo>
                        <a:pt x="1207247" y="352612"/>
                      </a:lnTo>
                      <a:lnTo>
                        <a:pt x="1135530" y="382494"/>
                      </a:lnTo>
                      <a:lnTo>
                        <a:pt x="1075765" y="388470"/>
                      </a:lnTo>
                      <a:lnTo>
                        <a:pt x="956236" y="394447"/>
                      </a:lnTo>
                      <a:lnTo>
                        <a:pt x="842683" y="388470"/>
                      </a:lnTo>
                      <a:lnTo>
                        <a:pt x="800847" y="394447"/>
                      </a:lnTo>
                      <a:lnTo>
                        <a:pt x="776942" y="400423"/>
                      </a:lnTo>
                      <a:lnTo>
                        <a:pt x="627530" y="406400"/>
                      </a:lnTo>
                      <a:lnTo>
                        <a:pt x="531906" y="412376"/>
                      </a:lnTo>
                      <a:lnTo>
                        <a:pt x="454212" y="418353"/>
                      </a:lnTo>
                      <a:lnTo>
                        <a:pt x="430306" y="424329"/>
                      </a:lnTo>
                      <a:lnTo>
                        <a:pt x="406400" y="424329"/>
                      </a:lnTo>
                      <a:lnTo>
                        <a:pt x="274918" y="436282"/>
                      </a:lnTo>
                      <a:lnTo>
                        <a:pt x="203200" y="436282"/>
                      </a:lnTo>
                      <a:lnTo>
                        <a:pt x="119530" y="442259"/>
                      </a:lnTo>
                      <a:lnTo>
                        <a:pt x="0" y="448235"/>
                      </a:lnTo>
                      <a:lnTo>
                        <a:pt x="5977" y="29284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2051720" y="821402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401283" y="818042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2700000" y="1513764"/>
                  <a:ext cx="136800" cy="82901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2712544" y="792000"/>
                  <a:ext cx="108000" cy="22949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979712" y="1412776"/>
                  <a:ext cx="0" cy="288032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214000" y="1502488"/>
                  <a:ext cx="0" cy="288032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1979712" y="2204864"/>
                  <a:ext cx="0" cy="288032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2216184" y="2132856"/>
                  <a:ext cx="0" cy="288032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1766207" y="1439655"/>
                      <a:ext cx="232628" cy="35086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66207" y="1439655"/>
                      <a:ext cx="232628" cy="35086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15789" r="-10526" b="-17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1587919" y="2009546"/>
                  <a:ext cx="139210" cy="34697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angle 35"/>
                <p:cNvSpPr/>
                <p:nvPr/>
              </p:nvSpPr>
              <p:spPr>
                <a:xfrm>
                  <a:off x="1043607" y="2342776"/>
                  <a:ext cx="840269" cy="4381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Matrix Cracking </a:t>
                  </a:r>
                </a:p>
              </p:txBody>
            </p:sp>
            <p:cxnSp>
              <p:nvCxnSpPr>
                <p:cNvPr id="37" name="Straight Arrow Connector 36"/>
                <p:cNvCxnSpPr>
                  <a:endCxn id="25" idx="21"/>
                </p:cNvCxnSpPr>
                <p:nvPr/>
              </p:nvCxnSpPr>
              <p:spPr>
                <a:xfrm flipH="1" flipV="1">
                  <a:off x="3030071" y="2020047"/>
                  <a:ext cx="205566" cy="256825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Rectangle 37"/>
                <p:cNvSpPr/>
                <p:nvPr/>
              </p:nvSpPr>
              <p:spPr>
                <a:xfrm>
                  <a:off x="3244071" y="2165524"/>
                  <a:ext cx="1004698" cy="4381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Crack Front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Debonding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 flipH="1">
                  <a:off x="2831967" y="1412596"/>
                  <a:ext cx="380904" cy="377924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tangle 39"/>
                <p:cNvSpPr/>
                <p:nvPr/>
              </p:nvSpPr>
              <p:spPr>
                <a:xfrm>
                  <a:off x="3218428" y="1209501"/>
                  <a:ext cx="1029107" cy="4381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Interface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debonding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2044827" y="1826761"/>
                <a:ext cx="124824" cy="900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391352" y="2321560"/>
                <a:ext cx="132629" cy="563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16805" y="2699449"/>
                <a:ext cx="1029107" cy="438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Fiber pull-out</a:t>
                </a:r>
              </a:p>
            </p:txBody>
          </p:sp>
          <p:cxnSp>
            <p:nvCxnSpPr>
              <p:cNvPr id="17" name="Straight Arrow Connector 16"/>
              <p:cNvCxnSpPr>
                <a:stCxn id="16" idx="1"/>
              </p:cNvCxnSpPr>
              <p:nvPr/>
            </p:nvCxnSpPr>
            <p:spPr>
              <a:xfrm flipH="1" flipV="1">
                <a:off x="2509207" y="2269612"/>
                <a:ext cx="207598" cy="648913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125722" y="853251"/>
              <a:ext cx="356188" cy="443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/>
          <a:srcRect b="6186"/>
          <a:stretch/>
        </p:blipFill>
        <p:spPr>
          <a:xfrm>
            <a:off x="6178290" y="1695104"/>
            <a:ext cx="3459045" cy="23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cap="none" dirty="0"/>
              <a:t>Production upscaling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9765" y="3913363"/>
            <a:ext cx="60022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srgbClr val="004B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ample with a dimension of 105 mm x 30(25) mm has been produced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" b="26901"/>
          <a:stretch/>
        </p:blipFill>
        <p:spPr>
          <a:xfrm>
            <a:off x="330517" y="3525885"/>
            <a:ext cx="2336162" cy="277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0"/>
          <p:cNvSpPr txBox="1"/>
          <p:nvPr/>
        </p:nvSpPr>
        <p:spPr>
          <a:xfrm>
            <a:off x="2786174" y="3885925"/>
            <a:ext cx="2592288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/>
              <a:t>Large scale FAST</a:t>
            </a:r>
            <a:r>
              <a:rPr lang="en-US" altLang="zh-CN" sz="1600" dirty="0"/>
              <a:t>/SPS</a:t>
            </a:r>
            <a:r>
              <a:rPr lang="en-US" sz="1600" dirty="0"/>
              <a:t> facility in HFUT, sample geometry up to 300 mm in diameter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120" y="4991820"/>
            <a:ext cx="1401938" cy="929706"/>
          </a:xfrm>
          <a:prstGeom prst="rect">
            <a:avLst/>
          </a:prstGeom>
        </p:spPr>
      </p:pic>
      <p:pic>
        <p:nvPicPr>
          <p:cNvPr id="12" name="Picture 2" descr="https://upload.wikimedia.org/wikipedia/en/thumb/a/ab/Hefei_University_of_Technology_logo.png/220px-Hefei_University_of_Technology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51" y="4930417"/>
            <a:ext cx="109223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45" y="1796473"/>
            <a:ext cx="4372773" cy="2116890"/>
          </a:xfrm>
          <a:prstGeom prst="rect">
            <a:avLst/>
          </a:prstGeom>
        </p:spPr>
      </p:pic>
      <p:pic>
        <p:nvPicPr>
          <p:cNvPr id="14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3636" y="353410"/>
            <a:ext cx="1333372" cy="1277814"/>
          </a:xfrm>
          <a:prstGeom prst="rect">
            <a:avLst/>
          </a:prstGeom>
        </p:spPr>
      </p:pic>
      <p:pic>
        <p:nvPicPr>
          <p:cNvPr id="15" name="Picture 6" descr="http://www.sciencemag.org/sites/default/files/styles/article_main_large/public/images/si-Iter%20divertor.jpg?itok=TSh0Waj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26042" r="21901" b="25903"/>
          <a:stretch/>
        </p:blipFill>
        <p:spPr bwMode="auto">
          <a:xfrm>
            <a:off x="2374232" y="2083473"/>
            <a:ext cx="3188686" cy="15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968036"/>
            <a:ext cx="3109662" cy="858687"/>
          </a:xfrm>
          <a:prstGeom prst="rect">
            <a:avLst/>
          </a:prstGeom>
        </p:spPr>
      </p:pic>
      <p:sp>
        <p:nvSpPr>
          <p:cNvPr id="17" name="Down Arrow 16"/>
          <p:cNvSpPr/>
          <p:nvPr/>
        </p:nvSpPr>
        <p:spPr>
          <a:xfrm rot="20473494">
            <a:off x="1711487" y="1899469"/>
            <a:ext cx="756084" cy="70207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dirty="0" err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0296" y="622522"/>
            <a:ext cx="943293" cy="848683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F93765D-E338-A94E-B389-0D83EA9260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7" b="17953"/>
          <a:stretch/>
        </p:blipFill>
        <p:spPr>
          <a:xfrm>
            <a:off x="7084845" y="4396725"/>
            <a:ext cx="4975948" cy="210655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EC8D279-E287-E24D-AA7C-B0FFAF206022}"/>
              </a:ext>
            </a:extLst>
          </p:cNvPr>
          <p:cNvSpPr txBox="1"/>
          <p:nvPr/>
        </p:nvSpPr>
        <p:spPr>
          <a:xfrm rot="17445558">
            <a:off x="6671057" y="5152720"/>
            <a:ext cx="1430200" cy="2385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/>
              <a:t>Large </a:t>
            </a:r>
            <a:r>
              <a:rPr lang="de-DE" sz="1000" dirty="0" err="1"/>
              <a:t>Scale</a:t>
            </a:r>
            <a:r>
              <a:rPr lang="de-DE" sz="1000" dirty="0"/>
              <a:t> PM </a:t>
            </a:r>
            <a:r>
              <a:rPr lang="de-DE" sz="1000" dirty="0" err="1"/>
              <a:t>W</a:t>
            </a:r>
            <a:r>
              <a:rPr lang="de-DE" sz="1000" baseline="-25000" dirty="0" err="1"/>
              <a:t>f</a:t>
            </a:r>
            <a:r>
              <a:rPr lang="de-DE" sz="1000" dirty="0"/>
              <a:t>/W</a:t>
            </a:r>
          </a:p>
        </p:txBody>
      </p:sp>
    </p:spTree>
    <p:extLst>
      <p:ext uri="{BB962C8B-B14F-4D97-AF65-F5344CB8AC3E}">
        <p14:creationId xmlns:p14="http://schemas.microsoft.com/office/powerpoint/2010/main" val="274653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Application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678925" y="6374120"/>
            <a:ext cx="720000" cy="221109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22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t="11620" r="6629" b="3859"/>
          <a:stretch/>
        </p:blipFill>
        <p:spPr>
          <a:xfrm>
            <a:off x="3729326" y="1326912"/>
            <a:ext cx="2273431" cy="1881460"/>
          </a:xfrm>
          <a:prstGeom prst="rect">
            <a:avLst/>
          </a:prstGeom>
        </p:spPr>
      </p:pic>
      <p:sp>
        <p:nvSpPr>
          <p:cNvPr id="23" name="TextBox 57"/>
          <p:cNvSpPr txBox="1"/>
          <p:nvPr/>
        </p:nvSpPr>
        <p:spPr>
          <a:xfrm>
            <a:off x="3109529" y="3271157"/>
            <a:ext cx="3581199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err="1"/>
              <a:t>W</a:t>
            </a:r>
            <a:r>
              <a:rPr lang="en-US" altLang="zh-CN" sz="1400" baseline="-25000" dirty="0" err="1"/>
              <a:t>f</a:t>
            </a:r>
            <a:r>
              <a:rPr lang="en-US" altLang="zh-CN" sz="1400" dirty="0"/>
              <a:t>/W Application in foundry industry </a:t>
            </a:r>
          </a:p>
          <a:p>
            <a:pPr marR="0" lvl="0" indent="0"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/>
              <a:t>Melt guiding part</a:t>
            </a:r>
            <a:endParaRPr lang="en-US" sz="1400" dirty="0"/>
          </a:p>
        </p:txBody>
      </p:sp>
      <p:sp>
        <p:nvSpPr>
          <p:cNvPr id="24" name="TextBox 9"/>
          <p:cNvSpPr txBox="1"/>
          <p:nvPr/>
        </p:nvSpPr>
        <p:spPr>
          <a:xfrm>
            <a:off x="9255905" y="2990343"/>
            <a:ext cx="2715217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zh-CN" sz="1400" dirty="0"/>
              <a:t>Mechanical tests with different size up to 84 mm x 20mm x 10 mm</a:t>
            </a:r>
            <a:endParaRPr lang="en-US" sz="1400" dirty="0"/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8" b="91749" l="14736" r="96748">
                        <a14:foregroundMark x1="6911" y1="86248" x2="56504" y2="83104"/>
                        <a14:foregroundMark x1="56504" y1="83104" x2="96748" y2="86248"/>
                        <a14:foregroundMark x1="14736" y1="80550" x2="16362" y2="91749"/>
                        <a14:foregroundMark x1="32724" y1="12770" x2="51931" y2="5108"/>
                        <a14:foregroundMark x1="36179" y1="7662" x2="39329" y2="1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20867"/>
          <a:stretch/>
        </p:blipFill>
        <p:spPr>
          <a:xfrm>
            <a:off x="3827818" y="4205257"/>
            <a:ext cx="2100931" cy="1684626"/>
          </a:xfrm>
          <a:prstGeom prst="rect">
            <a:avLst/>
          </a:prstGeom>
        </p:spPr>
      </p:pic>
      <p:sp>
        <p:nvSpPr>
          <p:cNvPr id="26" name="TextBox 11"/>
          <p:cNvSpPr txBox="1"/>
          <p:nvPr/>
        </p:nvSpPr>
        <p:spPr>
          <a:xfrm>
            <a:off x="3827818" y="5843151"/>
            <a:ext cx="2670741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/>
              <a:t>Component design, </a:t>
            </a:r>
            <a:r>
              <a:rPr lang="en-US" sz="1400" dirty="0" err="1"/>
              <a:t>W</a:t>
            </a:r>
            <a:r>
              <a:rPr lang="en-US" sz="1400" baseline="-25000" dirty="0" err="1"/>
              <a:t>f</a:t>
            </a:r>
            <a:r>
              <a:rPr lang="en-US" sz="1400" dirty="0"/>
              <a:t>/W joint with steel via V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20 mm to 105 mm in diameter</a:t>
            </a:r>
          </a:p>
        </p:txBody>
      </p:sp>
      <p:pic>
        <p:nvPicPr>
          <p:cNvPr id="27" name="Picture 1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2" y="2875699"/>
            <a:ext cx="230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32" y="410185"/>
            <a:ext cx="3386533" cy="413356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466" y="318829"/>
            <a:ext cx="2220392" cy="503553"/>
          </a:xfrm>
          <a:prstGeom prst="rect">
            <a:avLst/>
          </a:prstGeom>
        </p:spPr>
      </p:pic>
      <p:pic>
        <p:nvPicPr>
          <p:cNvPr id="30" name="Picture 2" descr="https://upload.wikimedia.org/wikipedia/en/thumb/a/ab/Hefei_University_of_Technology_logo.png/220px-Hefei_University_of_Technology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23186"/>
            <a:ext cx="1092230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30312"/>
          <a:stretch/>
        </p:blipFill>
        <p:spPr>
          <a:xfrm>
            <a:off x="7147367" y="4226521"/>
            <a:ext cx="3988683" cy="1313701"/>
          </a:xfrm>
          <a:prstGeom prst="rect">
            <a:avLst/>
          </a:prstGeom>
        </p:spPr>
      </p:pic>
      <p:sp>
        <p:nvSpPr>
          <p:cNvPr id="32" name="TextBox 18"/>
          <p:cNvSpPr txBox="1"/>
          <p:nvPr/>
        </p:nvSpPr>
        <p:spPr>
          <a:xfrm>
            <a:off x="7122832" y="5579272"/>
            <a:ext cx="1991251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dirty="0" err="1"/>
              <a:t>W</a:t>
            </a:r>
            <a:r>
              <a:rPr lang="en-US" sz="1400" baseline="-25000" dirty="0" err="1"/>
              <a:t>f</a:t>
            </a:r>
            <a:r>
              <a:rPr lang="en-US" sz="1400" dirty="0"/>
              <a:t>/W joint with Copper</a:t>
            </a:r>
          </a:p>
        </p:txBody>
      </p:sp>
      <p:pic>
        <p:nvPicPr>
          <p:cNvPr id="33" name="Picture 15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9" y="1118468"/>
            <a:ext cx="2145681" cy="6153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6E7D3016-14CF-C348-9875-AD83FDF59C8C}"/>
              </a:ext>
            </a:extLst>
          </p:cNvPr>
          <p:cNvGrpSpPr/>
          <p:nvPr/>
        </p:nvGrpSpPr>
        <p:grpSpPr>
          <a:xfrm>
            <a:off x="9696400" y="4535500"/>
            <a:ext cx="2296843" cy="1489987"/>
            <a:chOff x="358775" y="2401061"/>
            <a:chExt cx="6036760" cy="3916114"/>
          </a:xfrm>
        </p:grpSpPr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06918403-A43D-6C4F-BF01-AEC747C23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167" b="76825" l="17127" r="80847"/>
                      </a14:imgEffect>
                    </a14:imgLayer>
                  </a14:imgProps>
                </a:ext>
              </a:extLst>
            </a:blip>
            <a:srcRect l="9321" t="20636" r="11076" b="18324"/>
            <a:stretch/>
          </p:blipFill>
          <p:spPr>
            <a:xfrm>
              <a:off x="4191676" y="2401061"/>
              <a:ext cx="2145720" cy="2137773"/>
            </a:xfrm>
            <a:prstGeom prst="rect">
              <a:avLst/>
            </a:prstGeom>
          </p:spPr>
        </p:pic>
        <p:pic>
          <p:nvPicPr>
            <p:cNvPr id="37" name="Picture 9">
              <a:extLst>
                <a:ext uri="{FF2B5EF4-FFF2-40B4-BE49-F238E27FC236}">
                  <a16:creationId xmlns:a16="http://schemas.microsoft.com/office/drawing/2014/main" id="{F7A598B9-C061-8E4E-8254-BD18B656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842124" y="2113957"/>
              <a:ext cx="1070061" cy="6036760"/>
            </a:xfrm>
            <a:prstGeom prst="rect">
              <a:avLst/>
            </a:prstGeom>
          </p:spPr>
        </p:pic>
        <p:sp>
          <p:nvSpPr>
            <p:cNvPr id="38" name="Rectangle 10">
              <a:extLst>
                <a:ext uri="{FF2B5EF4-FFF2-40B4-BE49-F238E27FC236}">
                  <a16:creationId xmlns:a16="http://schemas.microsoft.com/office/drawing/2014/main" id="{678D2CA1-37AA-D947-B89E-154F3B288E66}"/>
                </a:ext>
              </a:extLst>
            </p:cNvPr>
            <p:cNvSpPr/>
            <p:nvPr/>
          </p:nvSpPr>
          <p:spPr>
            <a:xfrm>
              <a:off x="5442215" y="3710927"/>
              <a:ext cx="288032" cy="720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9" name="Straight Connector 12">
              <a:extLst>
                <a:ext uri="{FF2B5EF4-FFF2-40B4-BE49-F238E27FC236}">
                  <a16:creationId xmlns:a16="http://schemas.microsoft.com/office/drawing/2014/main" id="{2058ED52-D9BD-2843-B503-EEB4CACE065B}"/>
                </a:ext>
              </a:extLst>
            </p:cNvPr>
            <p:cNvCxnSpPr>
              <a:stCxn id="38" idx="1"/>
            </p:cNvCxnSpPr>
            <p:nvPr/>
          </p:nvCxnSpPr>
          <p:spPr>
            <a:xfrm flipH="1">
              <a:off x="371476" y="3746931"/>
              <a:ext cx="5070739" cy="85037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4">
              <a:extLst>
                <a:ext uri="{FF2B5EF4-FFF2-40B4-BE49-F238E27FC236}">
                  <a16:creationId xmlns:a16="http://schemas.microsoft.com/office/drawing/2014/main" id="{265E14F4-383E-AF4D-A14F-26FDDBD65A57}"/>
                </a:ext>
              </a:extLst>
            </p:cNvPr>
            <p:cNvCxnSpPr>
              <a:stCxn id="38" idx="3"/>
            </p:cNvCxnSpPr>
            <p:nvPr/>
          </p:nvCxnSpPr>
          <p:spPr>
            <a:xfrm>
              <a:off x="5730247" y="3746931"/>
              <a:ext cx="665288" cy="85037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15">
              <a:extLst>
                <a:ext uri="{FF2B5EF4-FFF2-40B4-BE49-F238E27FC236}">
                  <a16:creationId xmlns:a16="http://schemas.microsoft.com/office/drawing/2014/main" id="{5A30519B-B338-3543-A3C2-7EDF4A82C40A}"/>
                </a:ext>
              </a:extLst>
            </p:cNvPr>
            <p:cNvSpPr txBox="1"/>
            <p:nvPr/>
          </p:nvSpPr>
          <p:spPr>
            <a:xfrm>
              <a:off x="1054356" y="5728683"/>
              <a:ext cx="5254640" cy="588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 infiltration into the porous matrix</a:t>
              </a:r>
            </a:p>
          </p:txBody>
        </p: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79C4F9E7-58CB-344D-A5B6-DBF13F61D1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03" y="1799712"/>
            <a:ext cx="661891" cy="1008111"/>
          </a:xfrm>
          <a:prstGeom prst="rect">
            <a:avLst/>
          </a:prstGeom>
        </p:spPr>
      </p:pic>
      <p:pic>
        <p:nvPicPr>
          <p:cNvPr id="43" name="Grafik 20">
            <a:extLst>
              <a:ext uri="{FF2B5EF4-FFF2-40B4-BE49-F238E27FC236}">
                <a16:creationId xmlns:a16="http://schemas.microsoft.com/office/drawing/2014/main" id="{8A8E35C8-4916-5F40-B820-4B147B93F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09" y="1928467"/>
            <a:ext cx="2944634" cy="921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4029" r="11188" b="17466"/>
          <a:stretch/>
        </p:blipFill>
        <p:spPr>
          <a:xfrm>
            <a:off x="467689" y="4280296"/>
            <a:ext cx="2674230" cy="1728771"/>
          </a:xfrm>
          <a:prstGeom prst="rect">
            <a:avLst/>
          </a:prstGeom>
        </p:spPr>
      </p:pic>
      <p:sp>
        <p:nvSpPr>
          <p:cNvPr id="44" name="TextBox 11"/>
          <p:cNvSpPr txBox="1"/>
          <p:nvPr/>
        </p:nvSpPr>
        <p:spPr>
          <a:xfrm>
            <a:off x="394440" y="6068672"/>
            <a:ext cx="2929205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dirty="0" err="1"/>
              <a:t>W</a:t>
            </a:r>
            <a:r>
              <a:rPr lang="en-US" sz="1400" baseline="-25000" dirty="0" err="1"/>
              <a:t>f</a:t>
            </a:r>
            <a:r>
              <a:rPr lang="en-US" sz="1400" dirty="0"/>
              <a:t>/W </a:t>
            </a:r>
            <a:r>
              <a:rPr lang="en-US" sz="1400" dirty="0" err="1"/>
              <a:t>monoblocks</a:t>
            </a:r>
            <a:r>
              <a:rPr lang="en-US" sz="1400" dirty="0"/>
              <a:t>, 28x12x23 mm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49" y="1359949"/>
            <a:ext cx="2584283" cy="1937255"/>
          </a:xfrm>
          <a:prstGeom prst="rect">
            <a:avLst/>
          </a:prstGeom>
        </p:spPr>
      </p:pic>
      <p:sp>
        <p:nvSpPr>
          <p:cNvPr id="45" name="TextBox 9"/>
          <p:cNvSpPr txBox="1"/>
          <p:nvPr/>
        </p:nvSpPr>
        <p:spPr>
          <a:xfrm>
            <a:off x="6426491" y="3023334"/>
            <a:ext cx="2715217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zh-CN" sz="1400" dirty="0"/>
              <a:t>Flat tiles design with </a:t>
            </a:r>
            <a:r>
              <a:rPr lang="en-US" altLang="zh-CN" sz="1400" dirty="0" err="1"/>
              <a:t>W</a:t>
            </a:r>
            <a:r>
              <a:rPr lang="en-US" altLang="zh-CN" sz="1400" baseline="-25000" dirty="0" err="1"/>
              <a:t>f</a:t>
            </a:r>
            <a:r>
              <a:rPr lang="en-US" altLang="zh-CN" sz="1400" dirty="0"/>
              <a:t>/W</a:t>
            </a:r>
          </a:p>
          <a:p>
            <a:pPr algn="ctr">
              <a:lnSpc>
                <a:spcPct val="95000"/>
              </a:lnSpc>
            </a:pPr>
            <a:r>
              <a:rPr lang="de-DE" sz="1400" dirty="0"/>
              <a:t>Up to 23x28x8 mm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281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Long fiber 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6380265" y="6419428"/>
            <a:ext cx="720000" cy="221109"/>
          </a:xfrm>
        </p:spPr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Production </a:t>
            </a:r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4244566113"/>
              </p:ext>
            </p:extLst>
          </p:nvPr>
        </p:nvGraphicFramePr>
        <p:xfrm>
          <a:off x="571495" y="845787"/>
          <a:ext cx="11344280" cy="197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4230055" y="1606514"/>
            <a:ext cx="0" cy="41751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01495" y="1541493"/>
            <a:ext cx="0" cy="42401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969994" y="1541493"/>
            <a:ext cx="0" cy="42262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814" y="2859913"/>
            <a:ext cx="1749760" cy="1978383"/>
          </a:xfrm>
          <a:prstGeom prst="rect">
            <a:avLst/>
          </a:prstGeom>
        </p:spPr>
      </p:pic>
      <p:pic>
        <p:nvPicPr>
          <p:cNvPr id="3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2956" y="3404962"/>
            <a:ext cx="2067539" cy="1192492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3102" y="2740324"/>
            <a:ext cx="1441158" cy="15173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t="21988" r="27994" b="11217"/>
          <a:stretch/>
        </p:blipFill>
        <p:spPr>
          <a:xfrm rot="5400000">
            <a:off x="9619426" y="4540044"/>
            <a:ext cx="1190625" cy="1153853"/>
          </a:xfrm>
          <a:prstGeom prst="rect">
            <a:avLst/>
          </a:prstGeom>
        </p:spPr>
      </p:pic>
      <p:pic>
        <p:nvPicPr>
          <p:cNvPr id="45" name="Grafik 138"/>
          <p:cNvPicPr/>
          <p:nvPr/>
        </p:nvPicPr>
        <p:blipFill rotWithShape="1">
          <a:blip r:embed="rId11"/>
          <a:srcRect r="40346" b="49456"/>
          <a:stretch/>
        </p:blipFill>
        <p:spPr>
          <a:xfrm>
            <a:off x="235800" y="2740324"/>
            <a:ext cx="3924354" cy="1193678"/>
          </a:xfrm>
          <a:prstGeom prst="rect">
            <a:avLst/>
          </a:prstGeom>
        </p:spPr>
      </p:pic>
      <p:pic>
        <p:nvPicPr>
          <p:cNvPr id="46" name="Grafik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7259" y="4273609"/>
            <a:ext cx="2054162" cy="125187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04" b="75344" l="33657" r="65434">
                        <a14:foregroundMark x1="64160" y1="53759" x2="64160" y2="53759"/>
                        <a14:foregroundMark x1="33717" y1="53759" x2="33717" y2="53759"/>
                        <a14:foregroundMark x1="65434" y1="55214" x2="65434" y2="55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89" t="34444" r="33333" b="20000"/>
          <a:stretch/>
        </p:blipFill>
        <p:spPr>
          <a:xfrm>
            <a:off x="311612" y="4273609"/>
            <a:ext cx="1539060" cy="14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1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cap="none" dirty="0"/>
              <a:t>Long fiber 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US" dirty="0"/>
              <a:t>Microstructure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90893" y="1492104"/>
            <a:ext cx="5028932" cy="3947238"/>
            <a:chOff x="1162318" y="1462962"/>
            <a:chExt cx="5028932" cy="39472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 b="11509"/>
            <a:stretch/>
          </p:blipFill>
          <p:spPr>
            <a:xfrm>
              <a:off x="1162318" y="1462962"/>
              <a:ext cx="5028932" cy="394723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210175" y="4995348"/>
              <a:ext cx="981075" cy="414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200 </a:t>
              </a:r>
              <a:r>
                <a:rPr lang="de-DE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µm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281449" y="5320406"/>
              <a:ext cx="89075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66865" y="1492104"/>
            <a:ext cx="3640283" cy="3386831"/>
            <a:chOff x="7467600" y="1448780"/>
            <a:chExt cx="3981450" cy="37042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3"/>
            <a:stretch/>
          </p:blipFill>
          <p:spPr>
            <a:xfrm>
              <a:off x="7467600" y="1448780"/>
              <a:ext cx="3981450" cy="3704245"/>
            </a:xfrm>
            <a:prstGeom prst="rect">
              <a:avLst/>
            </a:prstGeom>
            <a:ln w="38100">
              <a:solidFill>
                <a:schemeClr val="tx1"/>
              </a:solidFill>
              <a:prstDash val="dash"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0467975" y="4719123"/>
              <a:ext cx="981075" cy="414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50 </a:t>
              </a:r>
              <a:r>
                <a:rPr lang="de-DE" sz="16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µm</a:t>
              </a:r>
              <a:endParaRPr lang="en-US" sz="1600" b="1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0529887" y="5069663"/>
              <a:ext cx="8572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3723" y1="65724" x2="43723" y2="65724"/>
                        <a14:backgroundMark x1="53305" y1="61277" x2="53305" y2="61277"/>
                        <a14:backgroundMark x1="58460" y1="62005" x2="58460" y2="62005"/>
                        <a14:backgroundMark x1="77623" y1="52789" x2="77623" y2="52789"/>
                        <a14:backgroundMark x1="80291" y1="48666" x2="80291" y2="48666"/>
                        <a14:backgroundMark x1="41965" y1="25384" x2="41965" y2="25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5" t="15410" r="15924" b="33219"/>
          <a:stretch/>
        </p:blipFill>
        <p:spPr>
          <a:xfrm>
            <a:off x="9574695" y="224411"/>
            <a:ext cx="2419350" cy="142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4200" y="2219893"/>
            <a:ext cx="952499" cy="77152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076699" y="1477922"/>
            <a:ext cx="2490166" cy="74197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76699" y="2991417"/>
            <a:ext cx="2490166" cy="188751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47097" y="5571781"/>
            <a:ext cx="64724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Interface impacted by SPS process but remain intact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Fiber arrangement may need to be improved</a:t>
            </a:r>
          </a:p>
        </p:txBody>
      </p:sp>
    </p:spTree>
    <p:extLst>
      <p:ext uri="{BB962C8B-B14F-4D97-AF65-F5344CB8AC3E}">
        <p14:creationId xmlns:p14="http://schemas.microsoft.com/office/powerpoint/2010/main" val="268426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cap="none" dirty="0"/>
              <a:t>Long fiber </a:t>
            </a:r>
            <a:r>
              <a:rPr lang="en-US" cap="none" dirty="0" err="1"/>
              <a:t>W</a:t>
            </a:r>
            <a:r>
              <a:rPr lang="en-US" cap="none" baseline="-25000" dirty="0" err="1"/>
              <a:t>f</a:t>
            </a:r>
            <a:r>
              <a:rPr lang="en-US" cap="none" dirty="0"/>
              <a:t>/W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US" dirty="0"/>
              <a:t>Mechanical properties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110624" y="352204"/>
            <a:ext cx="3697199" cy="1683157"/>
            <a:chOff x="4716369" y="1597187"/>
            <a:chExt cx="6746566" cy="307138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98321" y="1695450"/>
              <a:ext cx="2264614" cy="28748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5" t="17546" b="19260"/>
            <a:stretch/>
          </p:blipFill>
          <p:spPr>
            <a:xfrm>
              <a:off x="4716369" y="1597187"/>
              <a:ext cx="4230095" cy="307138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553325" y="2524125"/>
              <a:ext cx="409575" cy="4381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7962900" y="1695450"/>
              <a:ext cx="1235421" cy="82867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962900" y="2962275"/>
              <a:ext cx="1235421" cy="1608035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53840" y="5481899"/>
            <a:ext cx="1045845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/>
              <a:t>Long fiber </a:t>
            </a:r>
            <a:r>
              <a:rPr lang="en-US" sz="2000" dirty="0" err="1"/>
              <a:t>W</a:t>
            </a:r>
            <a:r>
              <a:rPr lang="en-US" sz="2000" baseline="-25000" dirty="0" err="1"/>
              <a:t>f</a:t>
            </a:r>
            <a:r>
              <a:rPr lang="en-US" sz="2000" dirty="0"/>
              <a:t>/W show more promising mechanical properties compared to short fiber </a:t>
            </a:r>
            <a:r>
              <a:rPr lang="en-US" sz="2000" dirty="0" err="1"/>
              <a:t>W</a:t>
            </a:r>
            <a:r>
              <a:rPr lang="en-US" sz="2000" baseline="-25000" dirty="0" err="1"/>
              <a:t>f</a:t>
            </a:r>
            <a:r>
              <a:rPr lang="en-US" sz="2000" dirty="0"/>
              <a:t>/W</a:t>
            </a: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4058" b="3769"/>
          <a:stretch/>
        </p:blipFill>
        <p:spPr>
          <a:xfrm>
            <a:off x="371474" y="1448780"/>
            <a:ext cx="5195031" cy="3869921"/>
          </a:xfrm>
          <a:prstGeom prst="rect">
            <a:avLst/>
          </a:prstGeom>
        </p:spPr>
      </p:pic>
      <p:graphicFrame>
        <p:nvGraphicFramePr>
          <p:cNvPr id="19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53745"/>
              </p:ext>
            </p:extLst>
          </p:nvPr>
        </p:nvGraphicFramePr>
        <p:xfrm>
          <a:off x="5778210" y="2543334"/>
          <a:ext cx="6029613" cy="250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2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167">
                  <a:extLst>
                    <a:ext uri="{9D8B030D-6E8A-4147-A177-3AD203B41FA5}">
                      <a16:colId xmlns:a16="http://schemas.microsoft.com/office/drawing/2014/main" val="20290529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Samples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Fracture energy density (kJ/m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Fracture toughness,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K</a:t>
                      </a:r>
                      <a:r>
                        <a:rPr lang="en-US" sz="1400" baseline="-25000" dirty="0" err="1"/>
                        <a:t>q</a:t>
                      </a:r>
                      <a:r>
                        <a:rPr lang="en-US" sz="1400" baseline="0" dirty="0"/>
                        <a:t>(MPa m</a:t>
                      </a:r>
                      <a:r>
                        <a:rPr lang="en-US" sz="1400" baseline="30000" dirty="0"/>
                        <a:t>0.5</a:t>
                      </a:r>
                      <a:r>
                        <a:rPr lang="en-US" sz="1400" baseline="-25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Flexural strength (MPa)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Pure tungsten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0.1±0.0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5.5</a:t>
                      </a:r>
                      <a:r>
                        <a:rPr lang="en-US" sz="1400" dirty="0">
                          <a:latin typeface="+mn-lt"/>
                        </a:rPr>
                        <a:t>±0.0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381</a:t>
                      </a:r>
                      <a:r>
                        <a:rPr lang="en-US" sz="1400" dirty="0">
                          <a:latin typeface="+mn-lt"/>
                        </a:rPr>
                        <a:t>±46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</a:t>
                      </a:r>
                      <a:r>
                        <a:rPr lang="en-US" sz="1400" baseline="-25000" dirty="0"/>
                        <a:t>f</a:t>
                      </a:r>
                      <a:r>
                        <a:rPr lang="en-US" sz="1400" dirty="0"/>
                        <a:t>/W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</a:t>
                      </a:r>
                      <a:r>
                        <a:rPr lang="en-US" sz="1400" dirty="0">
                          <a:latin typeface="+mn-lt"/>
                        </a:rPr>
                        <a:t>±0,7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25.5</a:t>
                      </a:r>
                      <a:r>
                        <a:rPr lang="en-US" sz="1400" dirty="0">
                          <a:latin typeface="+mn-lt"/>
                        </a:rPr>
                        <a:t>±7.8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221</a:t>
                      </a:r>
                      <a:r>
                        <a:rPr lang="en-US" sz="1400" dirty="0">
                          <a:latin typeface="+mn-lt"/>
                        </a:rPr>
                        <a:t>±17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Porous matrix </a:t>
                      </a:r>
                      <a:r>
                        <a:rPr lang="en-US" sz="1400" dirty="0" err="1"/>
                        <a:t>W</a:t>
                      </a:r>
                      <a:r>
                        <a:rPr lang="en-US" sz="1400" baseline="-25000" dirty="0" err="1"/>
                        <a:t>f</a:t>
                      </a:r>
                      <a:r>
                        <a:rPr lang="en-US" sz="1400" dirty="0"/>
                        <a:t>/W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3.3±1.0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21±7.1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235</a:t>
                      </a:r>
                      <a:r>
                        <a:rPr lang="en-US" sz="1400" dirty="0">
                          <a:latin typeface="+mn-lt"/>
                        </a:rPr>
                        <a:t>±10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50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Long fiber </a:t>
                      </a:r>
                      <a:r>
                        <a:rPr lang="en-US" altLang="zh-CN" sz="1400" dirty="0" err="1"/>
                        <a:t>W</a:t>
                      </a:r>
                      <a:r>
                        <a:rPr lang="en-US" altLang="zh-CN" sz="1400" baseline="-25000" dirty="0" err="1"/>
                        <a:t>f</a:t>
                      </a:r>
                      <a:r>
                        <a:rPr lang="en-US" altLang="zh-CN" sz="1400" dirty="0"/>
                        <a:t>/W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11.6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±3.1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67.6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±15.0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495</a:t>
                      </a:r>
                      <a:r>
                        <a:rPr lang="en-US" sz="1400" dirty="0">
                          <a:latin typeface="+mn-lt"/>
                        </a:rPr>
                        <a:t>±78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12663"/>
                  </a:ext>
                </a:extLst>
              </a:tr>
            </a:tbl>
          </a:graphicData>
        </a:graphic>
      </p:graphicFrame>
      <p:grpSp>
        <p:nvGrpSpPr>
          <p:cNvPr id="21" name="Gruppieren 15"/>
          <p:cNvGrpSpPr/>
          <p:nvPr/>
        </p:nvGrpSpPr>
        <p:grpSpPr>
          <a:xfrm>
            <a:off x="5641002" y="1602875"/>
            <a:ext cx="1074575" cy="786364"/>
            <a:chOff x="7776268" y="1126182"/>
            <a:chExt cx="1993901" cy="1459119"/>
          </a:xfrm>
        </p:grpSpPr>
        <p:grpSp>
          <p:nvGrpSpPr>
            <p:cNvPr id="23" name="Gruppieren 16"/>
            <p:cNvGrpSpPr/>
            <p:nvPr/>
          </p:nvGrpSpPr>
          <p:grpSpPr>
            <a:xfrm>
              <a:off x="7776268" y="1126182"/>
              <a:ext cx="1993901" cy="1459119"/>
              <a:chOff x="7776268" y="1126182"/>
              <a:chExt cx="1993901" cy="1459119"/>
            </a:xfrm>
          </p:grpSpPr>
          <p:grpSp>
            <p:nvGrpSpPr>
              <p:cNvPr id="58" name="Gruppieren 62"/>
              <p:cNvGrpSpPr/>
              <p:nvPr/>
            </p:nvGrpSpPr>
            <p:grpSpPr>
              <a:xfrm>
                <a:off x="7776268" y="1445600"/>
                <a:ext cx="1993901" cy="1079501"/>
                <a:chOff x="3492500" y="1434346"/>
                <a:chExt cx="1993901" cy="1079500"/>
              </a:xfrm>
            </p:grpSpPr>
            <p:pic>
              <p:nvPicPr>
                <p:cNvPr id="62" name="Picture 5" descr="\\AFS\.ipp-garching.mpg.de\mf\data\WfW\Irradiation\Eurofusion-2018\Probenherstellung\CVD-Proben.png" hidden="1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84" t="13883" r="67647" b="76021"/>
                <a:stretch/>
              </p:blipFill>
              <p:spPr bwMode="auto">
                <a:xfrm>
                  <a:off x="3492500" y="1434346"/>
                  <a:ext cx="1993900" cy="1079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3" name="Rechteck 65"/>
                <p:cNvSpPr/>
                <p:nvPr/>
              </p:nvSpPr>
              <p:spPr>
                <a:xfrm>
                  <a:off x="4917715" y="2158310"/>
                  <a:ext cx="568686" cy="3555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tlCol="0" anchor="ctr"/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9" name="Gerade Verbindung mit Pfeil 59"/>
              <p:cNvCxnSpPr/>
              <p:nvPr/>
            </p:nvCxnSpPr>
            <p:spPr>
              <a:xfrm flipV="1">
                <a:off x="8830877" y="2116084"/>
                <a:ext cx="0" cy="46921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mit Pfeil 60"/>
              <p:cNvCxnSpPr/>
              <p:nvPr/>
            </p:nvCxnSpPr>
            <p:spPr>
              <a:xfrm>
                <a:off x="7989714" y="1445599"/>
                <a:ext cx="0" cy="4680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mit Pfeil 61"/>
              <p:cNvCxnSpPr/>
              <p:nvPr/>
            </p:nvCxnSpPr>
            <p:spPr>
              <a:xfrm>
                <a:off x="9447963" y="1126182"/>
                <a:ext cx="0" cy="4680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Long fibre Sample"/>
            <p:cNvGrpSpPr/>
            <p:nvPr/>
          </p:nvGrpSpPr>
          <p:grpSpPr>
            <a:xfrm>
              <a:off x="7879080" y="1572233"/>
              <a:ext cx="1793058" cy="728419"/>
              <a:chOff x="2697403" y="1927576"/>
              <a:chExt cx="6339470" cy="2575370"/>
            </a:xfrm>
          </p:grpSpPr>
          <p:sp>
            <p:nvSpPr>
              <p:cNvPr id="26" name="Wire"/>
              <p:cNvSpPr/>
              <p:nvPr/>
            </p:nvSpPr>
            <p:spPr>
              <a:xfrm rot="15407577">
                <a:off x="5675700" y="-243645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Wire"/>
              <p:cNvSpPr/>
              <p:nvPr/>
            </p:nvSpPr>
            <p:spPr>
              <a:xfrm rot="15407577">
                <a:off x="5807565" y="-171735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Wire"/>
              <p:cNvSpPr/>
              <p:nvPr/>
            </p:nvSpPr>
            <p:spPr>
              <a:xfrm rot="15407577">
                <a:off x="5939431" y="-101614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Wire"/>
              <p:cNvSpPr/>
              <p:nvPr/>
            </p:nvSpPr>
            <p:spPr>
              <a:xfrm rot="15407577">
                <a:off x="5675700" y="-76723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Wire"/>
              <p:cNvSpPr/>
              <p:nvPr/>
            </p:nvSpPr>
            <p:spPr>
              <a:xfrm rot="15407577">
                <a:off x="5807565" y="-4813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Wire"/>
              <p:cNvSpPr/>
              <p:nvPr/>
            </p:nvSpPr>
            <p:spPr>
              <a:xfrm rot="15407577">
                <a:off x="5939431" y="65308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Wire"/>
              <p:cNvSpPr/>
              <p:nvPr/>
            </p:nvSpPr>
            <p:spPr>
              <a:xfrm rot="15407577">
                <a:off x="5675697" y="98204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Wire"/>
              <p:cNvSpPr/>
              <p:nvPr/>
            </p:nvSpPr>
            <p:spPr>
              <a:xfrm rot="15407577">
                <a:off x="5807562" y="170114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Wire"/>
              <p:cNvSpPr/>
              <p:nvPr/>
            </p:nvSpPr>
            <p:spPr>
              <a:xfrm rot="15407577">
                <a:off x="5939428" y="240235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Wire"/>
              <p:cNvSpPr/>
              <p:nvPr/>
            </p:nvSpPr>
            <p:spPr>
              <a:xfrm rot="15407577">
                <a:off x="5675693" y="289481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Wire"/>
              <p:cNvSpPr/>
              <p:nvPr/>
            </p:nvSpPr>
            <p:spPr>
              <a:xfrm rot="15407577">
                <a:off x="5807558" y="361391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Wire"/>
              <p:cNvSpPr/>
              <p:nvPr/>
            </p:nvSpPr>
            <p:spPr>
              <a:xfrm rot="15407577">
                <a:off x="5939424" y="431512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Wire"/>
              <p:cNvSpPr/>
              <p:nvPr/>
            </p:nvSpPr>
            <p:spPr>
              <a:xfrm rot="15407577">
                <a:off x="5675702" y="449253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Wire"/>
              <p:cNvSpPr/>
              <p:nvPr/>
            </p:nvSpPr>
            <p:spPr>
              <a:xfrm rot="15407577">
                <a:off x="5807567" y="521163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Wire"/>
              <p:cNvSpPr/>
              <p:nvPr/>
            </p:nvSpPr>
            <p:spPr>
              <a:xfrm rot="15407577">
                <a:off x="5939433" y="591284"/>
                <a:ext cx="119150" cy="6075730"/>
              </a:xfrm>
              <a:prstGeom prst="can">
                <a:avLst>
                  <a:gd name="adj" fmla="val 70738"/>
                </a:avLst>
              </a:prstGeom>
              <a:solidFill>
                <a:schemeClr val="bg1">
                  <a:lumMod val="8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41" name="KLST-Sample"/>
              <p:cNvGrpSpPr/>
              <p:nvPr/>
            </p:nvGrpSpPr>
            <p:grpSpPr>
              <a:xfrm>
                <a:off x="2742593" y="1927576"/>
                <a:ext cx="6284926" cy="2575370"/>
                <a:chOff x="2742593" y="1927576"/>
                <a:chExt cx="6284926" cy="2575370"/>
              </a:xfrm>
            </p:grpSpPr>
            <p:cxnSp>
              <p:nvCxnSpPr>
                <p:cNvPr id="42" name="Gerader Verbinder 42"/>
                <p:cNvCxnSpPr/>
                <p:nvPr/>
              </p:nvCxnSpPr>
              <p:spPr>
                <a:xfrm flipV="1">
                  <a:off x="3161654" y="2882685"/>
                  <a:ext cx="2789695" cy="6509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r Verbinder 43"/>
                <p:cNvCxnSpPr/>
                <p:nvPr/>
              </p:nvCxnSpPr>
              <p:spPr>
                <a:xfrm flipV="1">
                  <a:off x="2742593" y="2656028"/>
                  <a:ext cx="2789695" cy="6509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Gerader Verbinder 44"/>
                <p:cNvCxnSpPr/>
                <p:nvPr/>
              </p:nvCxnSpPr>
              <p:spPr>
                <a:xfrm flipV="1">
                  <a:off x="6237822" y="2154233"/>
                  <a:ext cx="2789695" cy="6509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r Verbinder 45"/>
                <p:cNvCxnSpPr/>
                <p:nvPr/>
              </p:nvCxnSpPr>
              <p:spPr>
                <a:xfrm flipV="1">
                  <a:off x="5818761" y="1927576"/>
                  <a:ext cx="2789695" cy="65092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Gerader Verbinder 46"/>
                <p:cNvCxnSpPr/>
                <p:nvPr/>
              </p:nvCxnSpPr>
              <p:spPr>
                <a:xfrm>
                  <a:off x="5532288" y="2656028"/>
                  <a:ext cx="419061" cy="22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Gerader Verbinder 47"/>
                <p:cNvCxnSpPr/>
                <p:nvPr/>
              </p:nvCxnSpPr>
              <p:spPr>
                <a:xfrm>
                  <a:off x="5818761" y="2578505"/>
                  <a:ext cx="419061" cy="22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r Verbinder 48"/>
                <p:cNvCxnSpPr/>
                <p:nvPr/>
              </p:nvCxnSpPr>
              <p:spPr>
                <a:xfrm>
                  <a:off x="2742593" y="3306957"/>
                  <a:ext cx="419061" cy="22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Gerader Verbinder 49"/>
                <p:cNvCxnSpPr/>
                <p:nvPr/>
              </p:nvCxnSpPr>
              <p:spPr>
                <a:xfrm>
                  <a:off x="8608458" y="1927576"/>
                  <a:ext cx="419061" cy="22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r Verbinder 50"/>
                <p:cNvCxnSpPr/>
                <p:nvPr/>
              </p:nvCxnSpPr>
              <p:spPr>
                <a:xfrm>
                  <a:off x="3161654" y="3533614"/>
                  <a:ext cx="0" cy="9693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r Verbinder 51"/>
                <p:cNvCxnSpPr/>
                <p:nvPr/>
              </p:nvCxnSpPr>
              <p:spPr>
                <a:xfrm>
                  <a:off x="2742593" y="3306957"/>
                  <a:ext cx="0" cy="9693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r Verbinder 52"/>
                <p:cNvCxnSpPr/>
                <p:nvPr/>
              </p:nvCxnSpPr>
              <p:spPr>
                <a:xfrm>
                  <a:off x="2742593" y="4276287"/>
                  <a:ext cx="419061" cy="22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Gerader Verbinder 53"/>
                <p:cNvCxnSpPr/>
                <p:nvPr/>
              </p:nvCxnSpPr>
              <p:spPr>
                <a:xfrm flipV="1">
                  <a:off x="3161654" y="3119727"/>
                  <a:ext cx="5865865" cy="13832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Gerader Verbinder 54"/>
                <p:cNvCxnSpPr/>
                <p:nvPr/>
              </p:nvCxnSpPr>
              <p:spPr>
                <a:xfrm>
                  <a:off x="9027519" y="2154233"/>
                  <a:ext cx="0" cy="9693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Gerader Verbinder 55"/>
                <p:cNvCxnSpPr/>
                <p:nvPr/>
              </p:nvCxnSpPr>
              <p:spPr>
                <a:xfrm>
                  <a:off x="5951349" y="2882685"/>
                  <a:ext cx="154608" cy="2184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6"/>
                <p:cNvCxnSpPr/>
                <p:nvPr/>
              </p:nvCxnSpPr>
              <p:spPr>
                <a:xfrm flipH="1">
                  <a:off x="6105957" y="2805162"/>
                  <a:ext cx="131865" cy="29601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Gerader Verbinder 57"/>
                <p:cNvCxnSpPr>
                  <a:cxnSpLocks noChangeAspect="1"/>
                </p:cNvCxnSpPr>
                <p:nvPr/>
              </p:nvCxnSpPr>
              <p:spPr>
                <a:xfrm flipH="1">
                  <a:off x="5733822" y="2578505"/>
                  <a:ext cx="84051" cy="18867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029112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1_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Macintosh PowerPoint</Application>
  <PresentationFormat>Breitbild</PresentationFormat>
  <Paragraphs>169</Paragraphs>
  <Slides>17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微软雅黑</vt:lpstr>
      <vt:lpstr>AdvPS_POR</vt:lpstr>
      <vt:lpstr>Arial</vt:lpstr>
      <vt:lpstr>Calibri</vt:lpstr>
      <vt:lpstr>Cambria Math</vt:lpstr>
      <vt:lpstr>Monotype Corsiva</vt:lpstr>
      <vt:lpstr>Wingdings</vt:lpstr>
      <vt:lpstr>Jülich</vt:lpstr>
      <vt:lpstr>1_Jülich</vt:lpstr>
      <vt:lpstr>Powder metallurgy produced tungsten fiber reinforced Tungsten (Wf/W)  </vt:lpstr>
      <vt:lpstr>PowerPoint-Präsentation</vt:lpstr>
      <vt:lpstr>Solution: Tungsten fiber reinforced tungsten composites</vt:lpstr>
      <vt:lpstr>Porous matrix composites</vt:lpstr>
      <vt:lpstr>Production upscaling</vt:lpstr>
      <vt:lpstr>Application projects</vt:lpstr>
      <vt:lpstr>Long fiber Wf/W</vt:lpstr>
      <vt:lpstr>Long fiber Wf/W</vt:lpstr>
      <vt:lpstr>Long fiber Wf/W</vt:lpstr>
      <vt:lpstr>Long fiber Wf/W</vt:lpstr>
      <vt:lpstr>Development outlook</vt:lpstr>
      <vt:lpstr>Wf/W </vt:lpstr>
      <vt:lpstr>Mock Ups for Gladis Testing</vt:lpstr>
      <vt:lpstr>Operational Window</vt:lpstr>
      <vt:lpstr>Finding an Application of the Material</vt:lpstr>
      <vt:lpstr>Advanced Concepts</vt:lpstr>
      <vt:lpstr>Thermal conductivity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and upscaling of Wf/W for use in fusion devices</dc:title>
  <dc:creator>Mao</dc:creator>
  <cp:lastModifiedBy>Jan Coenen</cp:lastModifiedBy>
  <cp:revision>104</cp:revision>
  <dcterms:created xsi:type="dcterms:W3CDTF">2021-09-18T09:34:14Z</dcterms:created>
  <dcterms:modified xsi:type="dcterms:W3CDTF">2022-08-29T07:35:51Z</dcterms:modified>
</cp:coreProperties>
</file>