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691" r:id="rId2"/>
    <p:sldMasterId id="2147483722" r:id="rId3"/>
    <p:sldMasterId id="2147483703" r:id="rId4"/>
    <p:sldMasterId id="2147483744" r:id="rId5"/>
    <p:sldMasterId id="2147483791" r:id="rId6"/>
    <p:sldMasterId id="2147483800" r:id="rId7"/>
  </p:sldMasterIdLst>
  <p:notesMasterIdLst>
    <p:notesMasterId r:id="rId12"/>
  </p:notesMasterIdLst>
  <p:sldIdLst>
    <p:sldId id="269" r:id="rId8"/>
    <p:sldId id="993" r:id="rId9"/>
    <p:sldId id="994" r:id="rId10"/>
    <p:sldId id="99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 Riesch" initials="JR" lastIdx="3" clrIdx="0">
    <p:extLst>
      <p:ext uri="{19B8F6BF-5375-455C-9EA6-DF929625EA0E}">
        <p15:presenceInfo xmlns:p15="http://schemas.microsoft.com/office/powerpoint/2012/main" userId="S-1-5-21-1299801458-425594478-296945773-8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5BAA"/>
    <a:srgbClr val="FCFCFC"/>
    <a:srgbClr val="FCFCFD"/>
    <a:srgbClr val="FCFDFD"/>
    <a:srgbClr val="FDFDFD"/>
    <a:srgbClr val="FDFDFE"/>
    <a:srgbClr val="FDFEFE"/>
    <a:srgbClr val="FEFEFE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85399" autoAdjust="0"/>
  </p:normalViewPr>
  <p:slideViewPr>
    <p:cSldViewPr snapToGrid="0">
      <p:cViewPr varScale="1">
        <p:scale>
          <a:sx n="71" d="100"/>
          <a:sy n="71" d="100"/>
        </p:scale>
        <p:origin x="1094" y="67"/>
      </p:cViewPr>
      <p:guideLst>
        <p:guide orient="horz" pos="640"/>
        <p:guide pos="55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28.08.2022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 min + 3 min Diskussion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75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65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w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PP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520170" y="5269562"/>
            <a:ext cx="5185680" cy="716032"/>
            <a:chOff x="3520170" y="4873322"/>
            <a:chExt cx="5185680" cy="716032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4873322"/>
              <a:ext cx="2382977" cy="716032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712" y="5030260"/>
              <a:ext cx="2142138" cy="50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Johann Riesch, SPA Mid Term Meeting, September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6248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007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9073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64768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293988"/>
            <a:ext cx="10463920" cy="5349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196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6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507" b="11594"/>
          <a:stretch/>
        </p:blipFill>
        <p:spPr>
          <a:xfrm>
            <a:off x="10483020" y="192575"/>
            <a:ext cx="542629" cy="5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38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7953" y="186366"/>
            <a:ext cx="6039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40"/>
            <a:ext cx="10463920" cy="64030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196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6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4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397" b="1">
                <a:solidFill>
                  <a:schemeClr val="tx1"/>
                </a:solidFill>
              </a:defRPr>
            </a:lvl1pPr>
            <a:lvl2pPr>
              <a:defRPr sz="1998" b="0">
                <a:solidFill>
                  <a:schemeClr val="tx1"/>
                </a:solidFill>
              </a:defRPr>
            </a:lvl2pPr>
            <a:lvl3pPr>
              <a:defRPr sz="1798">
                <a:solidFill>
                  <a:schemeClr val="tx1"/>
                </a:solidFill>
              </a:defRPr>
            </a:lvl3pPr>
            <a:lvl4pPr>
              <a:defRPr sz="1598">
                <a:solidFill>
                  <a:schemeClr val="tx1"/>
                </a:solidFill>
              </a:defRPr>
            </a:lvl4pPr>
            <a:lvl5pPr>
              <a:defRPr sz="1598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507" b="11594"/>
          <a:stretch/>
        </p:blipFill>
        <p:spPr>
          <a:xfrm>
            <a:off x="10483020" y="192575"/>
            <a:ext cx="542629" cy="5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095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811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9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30" name="Grafik 4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7082"/>
          <a:stretch/>
        </p:blipFill>
        <p:spPr>
          <a:xfrm>
            <a:off x="10127915" y="1671577"/>
            <a:ext cx="1728192" cy="594919"/>
          </a:xfrm>
          <a:prstGeom prst="rect">
            <a:avLst/>
          </a:prstGeom>
        </p:spPr>
      </p:pic>
      <p:pic>
        <p:nvPicPr>
          <p:cNvPr id="31" name="Bild 13" descr="EU_und_Text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99" y="5798678"/>
            <a:ext cx="4704000" cy="66264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078FF40-2845-314C-9777-71F8E3A92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20" y="5859300"/>
            <a:ext cx="2468827" cy="540000"/>
          </a:xfrm>
          <a:prstGeom prst="rect">
            <a:avLst/>
          </a:prstGeom>
        </p:spPr>
      </p:pic>
      <p:pic>
        <p:nvPicPr>
          <p:cNvPr id="24" name="Grafik 17">
            <a:extLst>
              <a:ext uri="{FF2B5EF4-FFF2-40B4-BE49-F238E27FC236}">
                <a16:creationId xmlns:a16="http://schemas.microsoft.com/office/drawing/2014/main" id="{DA94F622-0283-0347-B48C-8069959DBA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63" y="5860850"/>
            <a:ext cx="803164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18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349" y="141572"/>
            <a:ext cx="10515600" cy="399579"/>
          </a:xfrm>
        </p:spPr>
        <p:txBody>
          <a:bodyPr anchor="t"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PP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503732" y="5264063"/>
            <a:ext cx="5184536" cy="716032"/>
            <a:chOff x="3520170" y="5269562"/>
            <a:chExt cx="5184536" cy="716032"/>
          </a:xfrm>
        </p:grpSpPr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5269562"/>
              <a:ext cx="2382977" cy="716032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68" y="5426500"/>
              <a:ext cx="2142138" cy="50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6138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32725" y="0"/>
            <a:ext cx="12624725" cy="72008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0"/>
            <a:ext cx="10369152" cy="6926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6" y="116632"/>
            <a:ext cx="610929" cy="465708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239185" y="6477000"/>
            <a:ext cx="1180888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charset="0"/>
              </a:rPr>
              <a:t>MAT-3.2.3-T005-D002_MPG, WPMAT-HHFM Monitoring Meeting 11/2018						</a:t>
            </a:r>
            <a:fld id="{B021AF17-5924-4161-BCC9-2036AD82248A}" type="slidenum">
              <a:rPr lang="en-US" sz="6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‹Nr.›</a:t>
            </a:fld>
            <a:endParaRPr lang="en-US" sz="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Logo_FZ_Jülich_NEU_rgb.png"/>
          <p:cNvPicPr>
            <a:picLocks noChangeAspect="1"/>
          </p:cNvPicPr>
          <p:nvPr userDrawn="1"/>
        </p:nvPicPr>
        <p:blipFill rotWithShape="1">
          <a:blip r:embed="rId3"/>
          <a:srcRect t="-1" r="68562" b="9290"/>
          <a:stretch/>
        </p:blipFill>
        <p:spPr>
          <a:xfrm>
            <a:off x="7632171" y="6390000"/>
            <a:ext cx="667776" cy="46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425" y="6408000"/>
            <a:ext cx="6476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3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82332"/>
            <a:ext cx="11521679" cy="1124780"/>
          </a:xfrm>
          <a:prstGeom prst="rect">
            <a:avLst/>
          </a:prstGeom>
        </p:spPr>
        <p:txBody>
          <a:bodyPr/>
          <a:lstStyle>
            <a:lvl1pPr>
              <a:defRPr cap="none" spc="0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5960" y="6381330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662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de-DE"/>
              <a:t>Titelmasterformat durch Klicken bearbeiten</a:t>
            </a:r>
            <a:endParaRPr/>
          </a:p>
        </p:txBody>
      </p:sp>
      <p:cxnSp>
        <p:nvCxnSpPr>
          <p:cNvPr id="12" name="Google Shape;54;p13"/>
          <p:cNvCxnSpPr/>
          <p:nvPr userDrawn="1"/>
        </p:nvCxnSpPr>
        <p:spPr>
          <a:xfrm flipV="1">
            <a:off x="0" y="713738"/>
            <a:ext cx="12192000" cy="15516"/>
          </a:xfrm>
          <a:prstGeom prst="straightConnector1">
            <a:avLst/>
          </a:prstGeom>
          <a:noFill/>
          <a:ln w="31750" cap="flat" cmpd="sng">
            <a:solidFill>
              <a:srgbClr val="00509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9" y="5896320"/>
            <a:ext cx="932357" cy="923881"/>
          </a:xfrm>
          <a:prstGeom prst="rect">
            <a:avLst/>
          </a:prstGeom>
        </p:spPr>
      </p:pic>
      <p:pic>
        <p:nvPicPr>
          <p:cNvPr id="15" name="Google Shape;56;p13"/>
          <p:cNvPicPr preferRelativeResize="0"/>
          <p:nvPr userDrawn="1"/>
        </p:nvPicPr>
        <p:blipFill rotWithShape="1">
          <a:blip r:embed="rId3">
            <a:alphaModFix/>
          </a:blip>
          <a:srcRect l="22502"/>
          <a:stretch/>
        </p:blipFill>
        <p:spPr>
          <a:xfrm>
            <a:off x="9385009" y="9451"/>
            <a:ext cx="2636593" cy="5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;p3"/>
          <p:cNvSpPr txBox="1">
            <a:spLocks/>
          </p:cNvSpPr>
          <p:nvPr userDrawn="1"/>
        </p:nvSpPr>
        <p:spPr>
          <a:xfrm>
            <a:off x="5981701" y="6578969"/>
            <a:ext cx="405143" cy="31366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727D8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953700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642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pic>
        <p:nvPicPr>
          <p:cNvPr id="6" name="droppedImage.pdf" descr="droppedImage.pdf">
            <a:extLst>
              <a:ext uri="{FF2B5EF4-FFF2-40B4-BE49-F238E27FC236}">
                <a16:creationId xmlns:a16="http://schemas.microsoft.com/office/drawing/2014/main" id="{8681D5BC-1EC8-2A4E-962D-6064FF25A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0336" y="6015142"/>
            <a:ext cx="651467" cy="575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CA416E0-619C-0D41-9F07-13900BBB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F2FE0E7-2A34-384A-A42A-525401F379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0902C9D-45BA-C74D-B443-EA6B25951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AC048D0-1DD0-4748-98A8-8479AD1DA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570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1075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60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52400" y="142044"/>
            <a:ext cx="11895667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grpSp>
        <p:nvGrpSpPr>
          <p:cNvPr id="5" name="Gruppieren 10"/>
          <p:cNvGrpSpPr>
            <a:grpSpLocks/>
          </p:cNvGrpSpPr>
          <p:nvPr userDrawn="1"/>
        </p:nvGrpSpPr>
        <p:grpSpPr bwMode="auto">
          <a:xfrm>
            <a:off x="8462434" y="163514"/>
            <a:ext cx="3604684" cy="587375"/>
            <a:chOff x="6346825" y="155055"/>
            <a:chExt cx="2704073" cy="587738"/>
          </a:xfrm>
        </p:grpSpPr>
        <p:graphicFrame>
          <p:nvGraphicFramePr>
            <p:cNvPr id="6" name="Objekt 11"/>
            <p:cNvGraphicFramePr>
              <a:graphicFrameLocks noChangeAspect="1"/>
            </p:cNvGraphicFramePr>
            <p:nvPr userDrawn="1"/>
          </p:nvGraphicFramePr>
          <p:xfrm>
            <a:off x="6346825" y="155055"/>
            <a:ext cx="622300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" name="Dokument" r:id="rId3" imgW="609600" imgH="582168" progId="Word.Document.8">
                    <p:embed/>
                  </p:oleObj>
                </mc:Choice>
                <mc:Fallback>
                  <p:oleObj name="Dokument" r:id="rId3" imgW="609600" imgH="582168" progId="Word.Document.8">
                    <p:embed/>
                    <p:pic>
                      <p:nvPicPr>
                        <p:cNvPr id="6" name="Objek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6825" y="155055"/>
                          <a:ext cx="622300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 12"/>
            <p:cNvGraphicFramePr>
              <a:graphicFrameLocks noChangeAspect="1"/>
            </p:cNvGraphicFramePr>
            <p:nvPr userDrawn="1">
              <p:extLst/>
            </p:nvPr>
          </p:nvGraphicFramePr>
          <p:xfrm>
            <a:off x="7039118" y="167763"/>
            <a:ext cx="2011780" cy="575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1" name="Document" r:id="rId5" imgW="5948836" imgH="707447" progId="Word.Document.8">
                    <p:embed/>
                  </p:oleObj>
                </mc:Choice>
                <mc:Fallback>
                  <p:oleObj name="Document" r:id="rId5" imgW="5948836" imgH="707447" progId="Word.Document.8">
                    <p:embed/>
                    <p:pic>
                      <p:nvPicPr>
                        <p:cNvPr id="7" name="Objek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 r="60275"/>
                        <a:stretch>
                          <a:fillRect/>
                        </a:stretch>
                      </p:blipFill>
                      <p:spPr bwMode="auto">
                        <a:xfrm>
                          <a:off x="7039118" y="167763"/>
                          <a:ext cx="2011780" cy="5750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29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232512" y="211656"/>
            <a:ext cx="10972800" cy="469488"/>
          </a:xfrm>
          <a:prstGeom prst="rect">
            <a:avLst/>
          </a:prstGeom>
        </p:spPr>
        <p:txBody>
          <a:bodyPr/>
          <a:lstStyle>
            <a:lvl1pPr algn="l">
              <a:defRPr sz="2200">
                <a:latin typeface="Arial MT Condensed" panose="020B0706020202020204" pitchFamily="34" charset="0"/>
                <a:ea typeface="Arial MT Condensed" panose="020B0706020202020204" pitchFamily="34" charset="0"/>
                <a:cs typeface="Arial MT Condensed" panose="020B0706020202020204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238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232512" y="211656"/>
            <a:ext cx="10972800" cy="469488"/>
          </a:xfrm>
          <a:prstGeom prst="rect">
            <a:avLst/>
          </a:prstGeom>
        </p:spPr>
        <p:txBody>
          <a:bodyPr/>
          <a:lstStyle>
            <a:lvl1pPr algn="l">
              <a:defRPr sz="2200">
                <a:latin typeface="Arial MT Condensed" panose="020B0706020202020204" pitchFamily="34" charset="0"/>
                <a:ea typeface="Arial MT Condensed" panose="020B0706020202020204" pitchFamily="34" charset="0"/>
                <a:cs typeface="Arial MT Condensed" panose="020B0706020202020204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233" y="1184275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000" indent="-27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4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PP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3520170" y="4873322"/>
            <a:ext cx="5185680" cy="716032"/>
            <a:chOff x="3520170" y="4873322"/>
            <a:chExt cx="5185680" cy="716032"/>
          </a:xfrm>
        </p:grpSpPr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4873322"/>
              <a:ext cx="2382977" cy="716032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712" y="5030260"/>
              <a:ext cx="2142138" cy="50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32725" y="0"/>
            <a:ext cx="12624725" cy="72008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0"/>
            <a:ext cx="10369152" cy="69269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239184" y="6477000"/>
            <a:ext cx="118088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baseline="0" noProof="0" dirty="0"/>
              <a:t>Task 3.2.3 - </a:t>
            </a:r>
            <a:r>
              <a:rPr lang="en-US" sz="800" b="0" dirty="0"/>
              <a:t>W-fiber Reinforced Tungsten</a:t>
            </a:r>
            <a:r>
              <a:rPr lang="en-US" sz="800" b="0" baseline="0" noProof="0" dirty="0"/>
              <a:t>, </a:t>
            </a:r>
            <a:r>
              <a:rPr lang="de-DE" sz="800" b="0" baseline="0" noProof="0" dirty="0"/>
              <a:t>Max-Planck-Institut für Plasmaphysik</a:t>
            </a:r>
            <a:r>
              <a:rPr lang="en-US" sz="800" b="0" baseline="0" noProof="0" dirty="0"/>
              <a:t> (IPP), </a:t>
            </a:r>
            <a:r>
              <a:rPr lang="en-US" sz="800" b="0" noProof="0" dirty="0"/>
              <a:t>WPMAT-HHFM</a:t>
            </a:r>
            <a:r>
              <a:rPr lang="en-US" sz="800" b="0" baseline="0" noProof="0" dirty="0"/>
              <a:t> Monitoring Meeting 06/2016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0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17.05.2021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Johann Riesch, PFMC-18, 17th-21st May 2021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0CD1-7AB8-4FD6-B296-D8D8D0AD81F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2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pic>
        <p:nvPicPr>
          <p:cNvPr id="6" name="droppedImage.pdf" descr="droppedImage.pdf">
            <a:extLst>
              <a:ext uri="{FF2B5EF4-FFF2-40B4-BE49-F238E27FC236}">
                <a16:creationId xmlns:a16="http://schemas.microsoft.com/office/drawing/2014/main" id="{8681D5BC-1EC8-2A4E-962D-6064FF25A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120336" y="6015142"/>
            <a:ext cx="651467" cy="57532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DCA416E0-619C-0D41-9F07-13900BBB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F2FE0E7-2A34-384A-A42A-525401F3799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0902C9D-45BA-C74D-B443-EA6B25951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AC048D0-1DD0-4748-98A8-8479AD1DA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141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PP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3520170" y="5269562"/>
            <a:ext cx="5185680" cy="716032"/>
            <a:chOff x="3520170" y="4873322"/>
            <a:chExt cx="5185680" cy="716032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4873322"/>
              <a:ext cx="2382977" cy="716032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712" y="5030260"/>
              <a:ext cx="2142138" cy="50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1317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PP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2399828" y="5269562"/>
            <a:ext cx="7392345" cy="716032"/>
            <a:chOff x="3520170" y="5269562"/>
            <a:chExt cx="7392345" cy="716032"/>
          </a:xfrm>
        </p:grpSpPr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5269562"/>
              <a:ext cx="2382977" cy="716032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68" y="5426500"/>
              <a:ext cx="2142138" cy="50771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127" y="5426500"/>
              <a:ext cx="1548388" cy="495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74603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PP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3520170" y="4873322"/>
            <a:ext cx="5185680" cy="716032"/>
            <a:chOff x="3520170" y="4873322"/>
            <a:chExt cx="5185680" cy="716032"/>
          </a:xfrm>
        </p:grpSpPr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170" y="4873322"/>
              <a:ext cx="2382977" cy="716032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712" y="5030260"/>
              <a:ext cx="2142138" cy="507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3357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51009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200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6477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83306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20.w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1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1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  <p15:guide id="12" orient="horz" pos="3394" userDrawn="1">
          <p15:clr>
            <a:srgbClr val="F26B43"/>
          </p15:clr>
        </p15:guide>
        <p15:guide id="14" orient="horz" pos="3298" userDrawn="1">
          <p15:clr>
            <a:srgbClr val="F26B43"/>
          </p15:clr>
        </p15:guide>
        <p15:guide id="16" orient="horz" pos="37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693" r:id="rId3"/>
    <p:sldLayoutId id="2147483694" r:id="rId4"/>
    <p:sldLayoutId id="214748369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507" b="11594"/>
          <a:stretch/>
        </p:blipFill>
        <p:spPr>
          <a:xfrm>
            <a:off x="10506765" y="188912"/>
            <a:ext cx="539349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9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3" descr="EurofusionDisc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351584" y="6356351"/>
            <a:ext cx="9230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/>
              <a:t>J.W. Coenen | HHFM 2020-06-15</a:t>
            </a:r>
          </a:p>
        </p:txBody>
      </p:sp>
    </p:spTree>
    <p:extLst>
      <p:ext uri="{BB962C8B-B14F-4D97-AF65-F5344CB8AC3E}">
        <p14:creationId xmlns:p14="http://schemas.microsoft.com/office/powerpoint/2010/main" val="127448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7"/>
          <p:cNvSpPr>
            <a:spLocks noChangeShapeType="1"/>
          </p:cNvSpPr>
          <p:nvPr userDrawn="1"/>
        </p:nvSpPr>
        <p:spPr bwMode="auto">
          <a:xfrm>
            <a:off x="311151" y="6586539"/>
            <a:ext cx="1164166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</a:pPr>
            <a:endParaRPr lang="de-D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173567" y="6597651"/>
            <a:ext cx="119718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487488">
              <a:defRPr/>
            </a:pPr>
            <a:r>
              <a:rPr lang="en-US" altLang="en-US" sz="1000" b="0" dirty="0">
                <a:solidFill>
                  <a:srgbClr val="000000"/>
                </a:solidFill>
                <a:latin typeface="Arial MT Condensed Light" pitchFamily="34" charset="0"/>
              </a:rPr>
              <a:t>Johann Riesch, </a:t>
            </a:r>
            <a:r>
              <a:rPr lang="en-US" altLang="en-US" sz="1000" b="0" dirty="0" err="1">
                <a:solidFill>
                  <a:srgbClr val="000000"/>
                </a:solidFill>
                <a:latin typeface="Arial MT Condensed Light" pitchFamily="34" charset="0"/>
              </a:rPr>
              <a:t>Ringberg</a:t>
            </a:r>
            <a:r>
              <a:rPr lang="en-US" altLang="en-US" sz="1000" b="0" dirty="0">
                <a:solidFill>
                  <a:srgbClr val="000000"/>
                </a:solidFill>
                <a:latin typeface="Arial MT Condensed Light" pitchFamily="34" charset="0"/>
              </a:rPr>
              <a:t> Seminar</a:t>
            </a:r>
            <a:r>
              <a:rPr lang="en-US" altLang="en-US" sz="1000" b="0" baseline="0" dirty="0">
                <a:solidFill>
                  <a:srgbClr val="000000"/>
                </a:solidFill>
                <a:latin typeface="Arial MT Condensed Light" pitchFamily="34" charset="0"/>
              </a:rPr>
              <a:t> 2019				                                   </a:t>
            </a:r>
            <a:fld id="{A73979AB-2786-4C7B-91FF-68A4EF1BC0A9}" type="slidenum">
              <a:rPr lang="de-DE" altLang="en-US" sz="1000" b="0" smtClean="0">
                <a:solidFill>
                  <a:srgbClr val="000000"/>
                </a:solidFill>
                <a:latin typeface="Arial MT Condensed Light" pitchFamily="34" charset="0"/>
              </a:rPr>
              <a:pPr algn="l" defTabSz="1487488">
                <a:defRPr/>
              </a:pPr>
              <a:t>‹Nr.›</a:t>
            </a:fld>
            <a:endParaRPr lang="de-DE" altLang="en-US" sz="1000" b="0" dirty="0">
              <a:solidFill>
                <a:srgbClr val="000000"/>
              </a:solidFill>
              <a:latin typeface="Arial MT Condensed Light" pitchFamily="34" charset="0"/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226485" y="115888"/>
            <a:ext cx="11815681" cy="666750"/>
            <a:chOff x="169863" y="115888"/>
            <a:chExt cx="8861761" cy="666750"/>
          </a:xfrm>
        </p:grpSpPr>
        <p:sp>
          <p:nvSpPr>
            <p:cNvPr id="1031" name="Line 10"/>
            <p:cNvSpPr>
              <a:spLocks noChangeShapeType="1"/>
            </p:cNvSpPr>
            <p:nvPr/>
          </p:nvSpPr>
          <p:spPr bwMode="auto">
            <a:xfrm>
              <a:off x="169863" y="115888"/>
              <a:ext cx="88617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Line 11"/>
            <p:cNvSpPr>
              <a:spLocks noChangeShapeType="1"/>
            </p:cNvSpPr>
            <p:nvPr/>
          </p:nvSpPr>
          <p:spPr bwMode="auto">
            <a:xfrm>
              <a:off x="169863" y="782638"/>
              <a:ext cx="88617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de-D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1033" name="Object 12"/>
          <p:cNvGraphicFramePr>
            <a:graphicFrameLocks noChangeAspect="1"/>
          </p:cNvGraphicFramePr>
          <p:nvPr>
            <p:extLst/>
          </p:nvPr>
        </p:nvGraphicFramePr>
        <p:xfrm>
          <a:off x="11270357" y="157958"/>
          <a:ext cx="77982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Dokument" r:id="rId9" imgW="617220" imgH="583692" progId="Word.Document.8">
                  <p:embed/>
                </p:oleObj>
              </mc:Choice>
              <mc:Fallback>
                <p:oleObj name="Dokument" r:id="rId9" imgW="617220" imgH="583692" progId="Word.Document.8">
                  <p:embed/>
                  <p:pic>
                    <p:nvPicPr>
                      <p:cNvPr id="10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0357" y="157958"/>
                        <a:ext cx="77982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50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  <p15:guide id="12" orient="horz" pos="3394">
          <p15:clr>
            <a:srgbClr val="F26B43"/>
          </p15:clr>
        </p15:guide>
        <p15:guide id="14" orient="horz" pos="3298">
          <p15:clr>
            <a:srgbClr val="F26B43"/>
          </p15:clr>
        </p15:guide>
        <p15:guide id="16" orient="horz" pos="37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874713" y="3254827"/>
            <a:ext cx="10837862" cy="1194706"/>
          </a:xfrm>
        </p:spPr>
        <p:txBody>
          <a:bodyPr>
            <a:noAutofit/>
          </a:bodyPr>
          <a:lstStyle/>
          <a:p>
            <a:pPr>
              <a:spcAft>
                <a:spcPts val="599"/>
              </a:spcAft>
            </a:pPr>
            <a:r>
              <a:rPr lang="de-DE" sz="2339" dirty="0">
                <a:latin typeface="Arial Narrow" panose="020B0606020202030204" pitchFamily="34" charset="0"/>
              </a:rPr>
              <a:t>J. Riesch</a:t>
            </a:r>
            <a:r>
              <a:rPr lang="de-DE" sz="2339" baseline="30000" dirty="0">
                <a:latin typeface="Arial Narrow" panose="020B0606020202030204" pitchFamily="34" charset="0"/>
              </a:rPr>
              <a:t>*,a</a:t>
            </a:r>
            <a:r>
              <a:rPr lang="de-DE" sz="2339" dirty="0">
                <a:latin typeface="Arial Narrow" panose="020B0606020202030204" pitchFamily="34" charset="0"/>
              </a:rPr>
              <a:t>, Y. </a:t>
            </a:r>
            <a:r>
              <a:rPr lang="de-DE" sz="2339" dirty="0" err="1">
                <a:latin typeface="Arial Narrow" panose="020B0606020202030204" pitchFamily="34" charset="0"/>
              </a:rPr>
              <a:t>Mao</a:t>
            </a:r>
            <a:r>
              <a:rPr lang="de-DE" sz="2339" baseline="30000" dirty="0" err="1">
                <a:latin typeface="Arial Narrow" panose="020B0606020202030204" pitchFamily="34" charset="0"/>
              </a:rPr>
              <a:t>b,c</a:t>
            </a:r>
            <a:r>
              <a:rPr lang="de-DE" sz="2339" dirty="0">
                <a:latin typeface="Arial Narrow" panose="020B0606020202030204" pitchFamily="34" charset="0"/>
              </a:rPr>
              <a:t>, A. Lau</a:t>
            </a:r>
            <a:r>
              <a:rPr lang="de-DE" sz="2339" baseline="30000" dirty="0">
                <a:latin typeface="Arial Narrow" panose="020B0606020202030204" pitchFamily="34" charset="0"/>
              </a:rPr>
              <a:t>b</a:t>
            </a:r>
            <a:r>
              <a:rPr lang="de-DE" sz="2339" dirty="0">
                <a:latin typeface="Arial Narrow" panose="020B0606020202030204" pitchFamily="34" charset="0"/>
              </a:rPr>
              <a:t>, A. </a:t>
            </a:r>
            <a:r>
              <a:rPr lang="de-DE" sz="2339" dirty="0" err="1">
                <a:latin typeface="Arial Narrow" panose="020B0606020202030204" pitchFamily="34" charset="0"/>
              </a:rPr>
              <a:t>Feichmayer</a:t>
            </a:r>
            <a:r>
              <a:rPr lang="de-DE" sz="2339" baseline="30000" dirty="0" err="1">
                <a:latin typeface="Arial Narrow" panose="020B0606020202030204" pitchFamily="34" charset="0"/>
              </a:rPr>
              <a:t>a,e</a:t>
            </a:r>
            <a:r>
              <a:rPr lang="de-DE" sz="2339" dirty="0">
                <a:latin typeface="Arial Narrow" panose="020B0606020202030204" pitchFamily="34" charset="0"/>
              </a:rPr>
              <a:t> B. </a:t>
            </a:r>
            <a:r>
              <a:rPr lang="de-DE" sz="2339" dirty="0" err="1">
                <a:latin typeface="Arial Narrow" panose="020B0606020202030204" pitchFamily="34" charset="0"/>
              </a:rPr>
              <a:t>Böswirth</a:t>
            </a:r>
            <a:r>
              <a:rPr lang="de-DE" sz="2339" baseline="30000" dirty="0" err="1">
                <a:latin typeface="Arial Narrow" panose="020B0606020202030204" pitchFamily="34" charset="0"/>
              </a:rPr>
              <a:t>a</a:t>
            </a:r>
            <a:r>
              <a:rPr lang="de-DE" sz="2339" dirty="0">
                <a:latin typeface="Arial Narrow" panose="020B0606020202030204" pitchFamily="34" charset="0"/>
              </a:rPr>
              <a:t>, S. </a:t>
            </a:r>
            <a:r>
              <a:rPr lang="de-DE" sz="2339" dirty="0" err="1">
                <a:latin typeface="Arial Narrow" panose="020B0606020202030204" pitchFamily="34" charset="0"/>
              </a:rPr>
              <a:t>Elgeti</a:t>
            </a:r>
            <a:r>
              <a:rPr lang="de-DE" sz="2339" baseline="30000" dirty="0" err="1">
                <a:latin typeface="Arial Narrow" panose="020B0606020202030204" pitchFamily="34" charset="0"/>
              </a:rPr>
              <a:t>a</a:t>
            </a:r>
            <a:r>
              <a:rPr lang="de-DE" sz="2339" dirty="0">
                <a:latin typeface="Arial Narrow" panose="020B0606020202030204" pitchFamily="34" charset="0"/>
              </a:rPr>
              <a:t>, H. </a:t>
            </a:r>
            <a:r>
              <a:rPr lang="de-DE" sz="2339" dirty="0" err="1">
                <a:latin typeface="Arial Narrow" panose="020B0606020202030204" pitchFamily="34" charset="0"/>
              </a:rPr>
              <a:t>Greuner</a:t>
            </a:r>
            <a:r>
              <a:rPr lang="de-DE" sz="2339" baseline="30000" dirty="0" err="1">
                <a:latin typeface="Arial Narrow" panose="020B0606020202030204" pitchFamily="34" charset="0"/>
              </a:rPr>
              <a:t>a</a:t>
            </a:r>
            <a:r>
              <a:rPr lang="de-DE" sz="2339" dirty="0">
                <a:latin typeface="Arial Narrow" panose="020B0606020202030204" pitchFamily="34" charset="0"/>
              </a:rPr>
              <a:t>, T. </a:t>
            </a:r>
            <a:r>
              <a:rPr lang="de-DE" sz="2339" dirty="0" err="1">
                <a:latin typeface="Arial Narrow" panose="020B0606020202030204" pitchFamily="34" charset="0"/>
              </a:rPr>
              <a:t>Höschen</a:t>
            </a:r>
            <a:r>
              <a:rPr lang="de-DE" sz="2339" baseline="30000" dirty="0" err="1">
                <a:latin typeface="Arial Narrow" panose="020B0606020202030204" pitchFamily="34" charset="0"/>
              </a:rPr>
              <a:t>a</a:t>
            </a:r>
            <a:r>
              <a:rPr lang="de-DE" sz="2339" dirty="0">
                <a:latin typeface="Arial Narrow" panose="020B0606020202030204" pitchFamily="34" charset="0"/>
              </a:rPr>
              <a:t>, </a:t>
            </a:r>
            <a:br>
              <a:rPr lang="de-DE" sz="2339" dirty="0">
                <a:latin typeface="Arial Narrow" panose="020B0606020202030204" pitchFamily="34" charset="0"/>
              </a:rPr>
            </a:br>
            <a:r>
              <a:rPr lang="de-DE" sz="2339" dirty="0">
                <a:latin typeface="Arial Narrow" panose="020B0606020202030204" pitchFamily="34" charset="0"/>
              </a:rPr>
              <a:t>J.W. </a:t>
            </a:r>
            <a:r>
              <a:rPr lang="de-DE" sz="2339" dirty="0" err="1">
                <a:latin typeface="Arial Narrow" panose="020B0606020202030204" pitchFamily="34" charset="0"/>
              </a:rPr>
              <a:t>Coenen</a:t>
            </a:r>
            <a:r>
              <a:rPr lang="de-DE" sz="2339" baseline="30000" dirty="0" err="1">
                <a:latin typeface="Arial Narrow" panose="020B0606020202030204" pitchFamily="34" charset="0"/>
              </a:rPr>
              <a:t>b,d</a:t>
            </a:r>
            <a:r>
              <a:rPr lang="de-DE" sz="2339" dirty="0">
                <a:latin typeface="Arial Narrow" panose="020B0606020202030204" pitchFamily="34" charset="0"/>
              </a:rPr>
              <a:t>, and R. </a:t>
            </a:r>
            <a:r>
              <a:rPr lang="de-DE" sz="2339" dirty="0" err="1">
                <a:latin typeface="Arial Narrow" panose="020B0606020202030204" pitchFamily="34" charset="0"/>
              </a:rPr>
              <a:t>Neu</a:t>
            </a:r>
            <a:r>
              <a:rPr lang="de-DE" sz="2339" baseline="30000" dirty="0" err="1">
                <a:latin typeface="Arial Narrow" panose="020B0606020202030204" pitchFamily="34" charset="0"/>
              </a:rPr>
              <a:t>a,e</a:t>
            </a:r>
            <a:endParaRPr lang="de-DE" sz="2339" baseline="300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a</a:t>
            </a:r>
            <a:r>
              <a:rPr lang="en-US" sz="1700" i="1" dirty="0" err="1">
                <a:latin typeface="Arial Narrow" panose="020B0606020202030204" pitchFamily="34" charset="0"/>
              </a:rPr>
              <a:t>Max</a:t>
            </a:r>
            <a:r>
              <a:rPr lang="en-US" sz="1700" i="1" dirty="0">
                <a:latin typeface="Arial Narrow" panose="020B0606020202030204" pitchFamily="34" charset="0"/>
              </a:rPr>
              <a:t>-Planck-</a:t>
            </a:r>
            <a:r>
              <a:rPr lang="en-US" sz="1700" i="1" dirty="0" err="1">
                <a:latin typeface="Arial Narrow" panose="020B0606020202030204" pitchFamily="34" charset="0"/>
              </a:rPr>
              <a:t>Institut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für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Plasmaphysik</a:t>
            </a:r>
            <a:r>
              <a:rPr lang="en-US" sz="1700" i="1" dirty="0">
                <a:latin typeface="Arial Narrow" panose="020B0606020202030204" pitchFamily="34" charset="0"/>
              </a:rPr>
              <a:t>, 85748 </a:t>
            </a:r>
            <a:r>
              <a:rPr lang="en-US" sz="1700" i="1" dirty="0" err="1">
                <a:latin typeface="Arial Narrow" panose="020B0606020202030204" pitchFamily="34" charset="0"/>
              </a:rPr>
              <a:t>Garching</a:t>
            </a:r>
            <a:r>
              <a:rPr lang="en-US" sz="1700" i="1" dirty="0">
                <a:latin typeface="Arial Narrow" panose="020B0606020202030204" pitchFamily="34" charset="0"/>
              </a:rPr>
              <a:t>, Germany</a:t>
            </a: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b</a:t>
            </a:r>
            <a:r>
              <a:rPr lang="en-US" sz="1700" i="1" dirty="0" err="1">
                <a:latin typeface="Arial Narrow" panose="020B0606020202030204" pitchFamily="34" charset="0"/>
              </a:rPr>
              <a:t>Forschungszentrum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Jülich</a:t>
            </a:r>
            <a:r>
              <a:rPr lang="en-US" sz="1700" i="1" dirty="0">
                <a:latin typeface="Arial Narrow" panose="020B0606020202030204" pitchFamily="34" charset="0"/>
              </a:rPr>
              <a:t> GmbH, </a:t>
            </a:r>
            <a:r>
              <a:rPr lang="en-US" sz="1700" i="1" dirty="0" err="1">
                <a:latin typeface="Arial Narrow" panose="020B0606020202030204" pitchFamily="34" charset="0"/>
              </a:rPr>
              <a:t>Institut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für</a:t>
            </a:r>
            <a:r>
              <a:rPr lang="en-US" sz="1700" i="1" dirty="0">
                <a:latin typeface="Arial Narrow" panose="020B0606020202030204" pitchFamily="34" charset="0"/>
              </a:rPr>
              <a:t> </a:t>
            </a:r>
            <a:r>
              <a:rPr lang="en-US" sz="1700" i="1" dirty="0" err="1">
                <a:latin typeface="Arial Narrow" panose="020B0606020202030204" pitchFamily="34" charset="0"/>
              </a:rPr>
              <a:t>Energie</a:t>
            </a:r>
            <a:r>
              <a:rPr lang="en-US" sz="1700" i="1" dirty="0">
                <a:latin typeface="Arial Narrow" panose="020B0606020202030204" pitchFamily="34" charset="0"/>
              </a:rPr>
              <a:t>- und </a:t>
            </a:r>
            <a:r>
              <a:rPr lang="en-US" sz="1700" i="1" dirty="0" err="1">
                <a:latin typeface="Arial Narrow" panose="020B0606020202030204" pitchFamily="34" charset="0"/>
              </a:rPr>
              <a:t>Klimaforschung</a:t>
            </a:r>
            <a:r>
              <a:rPr lang="en-US" sz="1700" i="1" dirty="0">
                <a:latin typeface="Arial Narrow" panose="020B0606020202030204" pitchFamily="34" charset="0"/>
              </a:rPr>
              <a:t> – </a:t>
            </a:r>
            <a:r>
              <a:rPr lang="en-US" sz="1700" i="1" dirty="0" err="1">
                <a:latin typeface="Arial Narrow" panose="020B0606020202030204" pitchFamily="34" charset="0"/>
              </a:rPr>
              <a:t>Plasmaphysik</a:t>
            </a:r>
            <a:r>
              <a:rPr lang="en-US" sz="1700" i="1" dirty="0">
                <a:latin typeface="Arial Narrow" panose="020B0606020202030204" pitchFamily="34" charset="0"/>
              </a:rPr>
              <a:t>, 52425 </a:t>
            </a:r>
            <a:r>
              <a:rPr lang="en-US" sz="1700" i="1" dirty="0" err="1">
                <a:latin typeface="Arial Narrow" panose="020B0606020202030204" pitchFamily="34" charset="0"/>
              </a:rPr>
              <a:t>Jülich</a:t>
            </a:r>
            <a:r>
              <a:rPr lang="en-US" sz="1700" i="1" dirty="0">
                <a:latin typeface="Arial Narrow" panose="020B0606020202030204" pitchFamily="34" charset="0"/>
              </a:rPr>
              <a:t>, Germany</a:t>
            </a: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c</a:t>
            </a:r>
            <a:r>
              <a:rPr lang="en-US" sz="1700" i="1" dirty="0" err="1">
                <a:latin typeface="Arial Narrow" panose="020B0606020202030204" pitchFamily="34" charset="0"/>
              </a:rPr>
              <a:t>School</a:t>
            </a:r>
            <a:r>
              <a:rPr lang="en-US" sz="1700" i="1" dirty="0">
                <a:latin typeface="Arial Narrow" panose="020B0606020202030204" pitchFamily="34" charset="0"/>
              </a:rPr>
              <a:t> of Mechanical Engineering, Hefei University of Technology, Hefei 230009, China </a:t>
            </a: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d</a:t>
            </a:r>
            <a:r>
              <a:rPr lang="en-US" sz="1700" i="1" dirty="0" err="1">
                <a:latin typeface="Arial Narrow" panose="020B0606020202030204" pitchFamily="34" charset="0"/>
              </a:rPr>
              <a:t>Department</a:t>
            </a:r>
            <a:r>
              <a:rPr lang="en-US" sz="1700" i="1" dirty="0">
                <a:latin typeface="Arial Narrow" panose="020B0606020202030204" pitchFamily="34" charset="0"/>
              </a:rPr>
              <a:t> of Engineering Physics, University of Wisconsin - Madison, Madison, WI53706, USA </a:t>
            </a:r>
          </a:p>
          <a:p>
            <a:pPr>
              <a:spcBef>
                <a:spcPts val="0"/>
              </a:spcBef>
            </a:pPr>
            <a:r>
              <a:rPr lang="en-US" sz="1700" i="1" baseline="30000" dirty="0" err="1">
                <a:latin typeface="Arial Narrow" panose="020B0606020202030204" pitchFamily="34" charset="0"/>
              </a:rPr>
              <a:t>e</a:t>
            </a:r>
            <a:r>
              <a:rPr lang="en-US" sz="1700" i="1" dirty="0" err="1">
                <a:latin typeface="Arial Narrow" panose="020B0606020202030204" pitchFamily="34" charset="0"/>
              </a:rPr>
              <a:t>Technische</a:t>
            </a:r>
            <a:r>
              <a:rPr lang="en-US" sz="1700" i="1" dirty="0">
                <a:latin typeface="Arial Narrow" panose="020B0606020202030204" pitchFamily="34" charset="0"/>
              </a:rPr>
              <a:t> Universität München, 85748  </a:t>
            </a:r>
            <a:r>
              <a:rPr lang="en-US" sz="1700" i="1" dirty="0" err="1">
                <a:latin typeface="Arial Narrow" panose="020B0606020202030204" pitchFamily="34" charset="0"/>
              </a:rPr>
              <a:t>Garching</a:t>
            </a:r>
            <a:r>
              <a:rPr lang="en-US" sz="1700" i="1" dirty="0">
                <a:latin typeface="Arial Narrow" panose="020B0606020202030204" pitchFamily="34" charset="0"/>
              </a:rPr>
              <a:t>, Germany</a:t>
            </a:r>
          </a:p>
          <a:p>
            <a:pPr>
              <a:spcBef>
                <a:spcPts val="0"/>
              </a:spcBef>
            </a:pPr>
            <a:endParaRPr lang="de-DE" sz="1700" i="1" dirty="0">
              <a:latin typeface="Arial Narrow" panose="020B0606020202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9425" y="1066490"/>
            <a:ext cx="11233149" cy="205537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3600" b="0" dirty="0">
                <a:latin typeface="Arial Narrow" panose="020B0606020202030204" pitchFamily="34" charset="0"/>
              </a:rPr>
              <a:t>PWIE-SP A.3.T – </a:t>
            </a:r>
            <a:r>
              <a:rPr lang="de-DE" sz="3600" b="0" dirty="0" err="1">
                <a:latin typeface="Arial Narrow" panose="020B0606020202030204" pitchFamily="34" charset="0"/>
              </a:rPr>
              <a:t>plans</a:t>
            </a:r>
            <a:r>
              <a:rPr lang="de-DE" sz="3600" b="0" dirty="0">
                <a:latin typeface="Arial Narrow" panose="020B0606020202030204" pitchFamily="34" charset="0"/>
              </a:rPr>
              <a:t> </a:t>
            </a:r>
            <a:r>
              <a:rPr lang="de-DE" sz="3600" b="0" dirty="0" err="1">
                <a:latin typeface="Arial Narrow" panose="020B0606020202030204" pitchFamily="34" charset="0"/>
              </a:rPr>
              <a:t>for</a:t>
            </a:r>
            <a:r>
              <a:rPr lang="de-DE" sz="3600" b="0" dirty="0">
                <a:latin typeface="Arial Narrow" panose="020B0606020202030204" pitchFamily="34" charset="0"/>
              </a:rPr>
              <a:t> 2022</a:t>
            </a:r>
            <a:br>
              <a:rPr lang="de-DE" sz="3600" b="0" dirty="0">
                <a:latin typeface="Arial Narrow" panose="020B0606020202030204" pitchFamily="34" charset="0"/>
              </a:rPr>
            </a:br>
            <a:r>
              <a:rPr lang="en-US" sz="3600" dirty="0">
                <a:latin typeface="Arial Narrow" panose="020B0606020202030204" pitchFamily="34" charset="0"/>
              </a:rPr>
              <a:t>Performance of advanced materials under high heat loads and their microstructural characterization &amp; Effect of hydrogen on the strength of W wire</a:t>
            </a:r>
          </a:p>
        </p:txBody>
      </p:sp>
    </p:spTree>
    <p:extLst>
      <p:ext uri="{BB962C8B-B14F-4D97-AF65-F5344CB8AC3E}">
        <p14:creationId xmlns:p14="http://schemas.microsoft.com/office/powerpoint/2010/main" val="544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">
            <a:extLst>
              <a:ext uri="{FF2B5EF4-FFF2-40B4-BE49-F238E27FC236}">
                <a16:creationId xmlns:a16="http://schemas.microsoft.com/office/drawing/2014/main" id="{3EB0350A-803B-4C2C-8E69-EE0D6A65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7" y="1106268"/>
            <a:ext cx="4150188" cy="253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53D5ED6-3BD0-4EFA-9BC5-64D20F6D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 anchor="b">
            <a:noAutofit/>
          </a:bodyPr>
          <a:lstStyle/>
          <a:p>
            <a:r>
              <a:rPr lang="de-DE" dirty="0"/>
              <a:t>PWIE-SP A.3.T – </a:t>
            </a:r>
            <a:r>
              <a:rPr lang="de-DE" dirty="0" err="1"/>
              <a:t>plans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2022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17CA4F-951E-4611-A7B2-AB83318999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684048-D21A-4424-BB44-E940E9BA5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6799EA1-3058-4147-97F6-0B4C9A8C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79" y="1096930"/>
            <a:ext cx="7006043" cy="510449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Performance of advanced materials under high heat loads and their microstructural characterization</a:t>
            </a:r>
            <a:endParaRPr lang="en-US" b="0" dirty="0"/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Use high heat flux facility GLADIS at IPP,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Garching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Test advanced W composite based mock-ups until its limits</a:t>
            </a:r>
            <a:endParaRPr lang="en-US" sz="2400" baseline="300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Microstructural evaluation by light and</a:t>
            </a:r>
            <a:br>
              <a:rPr lang="en-US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electron microscopy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Effect of hydrogen on the strength of W wire 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Use in-situ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testing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device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GIRAFFE at IPP, Garching</a:t>
            </a:r>
          </a:p>
          <a:p>
            <a:pPr lvl="1"/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Use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keV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H/D beam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load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very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thin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W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wire</a:t>
            </a:r>
            <a:endParaRPr lang="de-DE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Evaluate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change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stress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state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due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uptake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 H/D</a:t>
            </a:r>
            <a:endParaRPr lang="en-US" sz="24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140B26-C0A5-44C6-8371-034FE93C2E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PFMC-18, 17th-21st May 2021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0DA6C4F-C326-4B24-ABD0-12762B2AB603}"/>
              </a:ext>
            </a:extLst>
          </p:cNvPr>
          <p:cNvSpPr txBox="1"/>
          <p:nvPr/>
        </p:nvSpPr>
        <p:spPr>
          <a:xfrm>
            <a:off x="7638952" y="3078838"/>
            <a:ext cx="3997058" cy="52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err="1">
                <a:solidFill>
                  <a:srgbClr val="007CC3"/>
                </a:solidFill>
              </a:rPr>
              <a:t>G</a:t>
            </a:r>
            <a:r>
              <a:rPr lang="en-US" sz="1600" dirty="0" err="1"/>
              <a:t>arching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7CC3"/>
                </a:solidFill>
              </a:rPr>
              <a:t>LA</a:t>
            </a:r>
            <a:r>
              <a:rPr lang="en-US" sz="1600" dirty="0" err="1"/>
              <a:t>rge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7CC3"/>
                </a:solidFill>
              </a:rPr>
              <a:t>DI</a:t>
            </a:r>
            <a:r>
              <a:rPr lang="en-US" sz="1600" dirty="0" err="1"/>
              <a:t>vertor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007CC3"/>
                </a:solidFill>
              </a:rPr>
              <a:t>S</a:t>
            </a:r>
            <a:r>
              <a:rPr lang="en-US" sz="1600" dirty="0"/>
              <a:t>ample test facility</a:t>
            </a:r>
            <a:br>
              <a:rPr lang="en-US" sz="1600" dirty="0"/>
            </a:br>
            <a:r>
              <a:rPr lang="en-US" sz="1203" i="1" dirty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1203" i="1" dirty="0" err="1">
                <a:solidFill>
                  <a:srgbClr val="000000"/>
                </a:solidFill>
                <a:latin typeface="Times New Roman"/>
              </a:rPr>
              <a:t>Greuner</a:t>
            </a:r>
            <a:r>
              <a:rPr lang="en-US" sz="1203" i="1" dirty="0">
                <a:solidFill>
                  <a:srgbClr val="000000"/>
                </a:solidFill>
                <a:latin typeface="Times New Roman"/>
              </a:rPr>
              <a:t> et al. J NUCL MATER 367-370,(2007) 1444-1448] </a:t>
            </a:r>
            <a:endParaRPr lang="de-DE" sz="1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70EB9C0-EDF8-4965-9537-2C1E9B54F808}"/>
              </a:ext>
            </a:extLst>
          </p:cNvPr>
          <p:cNvGrpSpPr/>
          <p:nvPr/>
        </p:nvGrpSpPr>
        <p:grpSpPr>
          <a:xfrm>
            <a:off x="7882512" y="3767784"/>
            <a:ext cx="3829709" cy="2869063"/>
            <a:chOff x="6581104" y="1528252"/>
            <a:chExt cx="5327712" cy="4237086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BDA821B-2A1A-4E02-8DC4-906F7C78D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039" y="1528252"/>
              <a:ext cx="4122777" cy="4237086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4D7053D-5BBF-4A3E-9A4C-84BD4BB04560}"/>
                </a:ext>
              </a:extLst>
            </p:cNvPr>
            <p:cNvSpPr txBox="1"/>
            <p:nvPr/>
          </p:nvSpPr>
          <p:spPr>
            <a:xfrm>
              <a:off x="6937260" y="2438275"/>
              <a:ext cx="1091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Rotary </a:t>
              </a:r>
              <a:r>
                <a:rPr lang="de-DE" sz="1400" dirty="0" err="1"/>
                <a:t>stage</a:t>
              </a:r>
              <a:endParaRPr lang="de-DE" sz="1400" dirty="0"/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F95DF389-8DBB-4E5A-9818-AFF17D9247F1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8028264" y="2271085"/>
              <a:ext cx="237222" cy="321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3C52FBA-3BE0-4574-B070-CFDEEB53B745}"/>
                </a:ext>
              </a:extLst>
            </p:cNvPr>
            <p:cNvSpPr txBox="1"/>
            <p:nvPr/>
          </p:nvSpPr>
          <p:spPr>
            <a:xfrm>
              <a:off x="7203999" y="2862096"/>
              <a:ext cx="82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Load </a:t>
              </a:r>
              <a:r>
                <a:rPr lang="de-DE" sz="1400" dirty="0" err="1"/>
                <a:t>cell</a:t>
              </a:r>
              <a:endParaRPr lang="de-DE" sz="1400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BE0A2A5-8630-45D4-8A98-876C1E6C0B57}"/>
                </a:ext>
              </a:extLst>
            </p:cNvPr>
            <p:cNvSpPr txBox="1"/>
            <p:nvPr/>
          </p:nvSpPr>
          <p:spPr>
            <a:xfrm>
              <a:off x="7306592" y="3282720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Sample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F7120FB-B301-49B7-B67E-15661A55D62A}"/>
                </a:ext>
              </a:extLst>
            </p:cNvPr>
            <p:cNvSpPr txBox="1"/>
            <p:nvPr/>
          </p:nvSpPr>
          <p:spPr>
            <a:xfrm>
              <a:off x="6944073" y="4544592"/>
              <a:ext cx="1091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Rotary </a:t>
              </a:r>
              <a:r>
                <a:rPr lang="de-DE" sz="1400" dirty="0" err="1"/>
                <a:t>stage</a:t>
              </a:r>
              <a:endParaRPr lang="de-DE" sz="1400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EBF68BB-23C3-463B-846D-A11D666F126F}"/>
                </a:ext>
              </a:extLst>
            </p:cNvPr>
            <p:cNvSpPr txBox="1"/>
            <p:nvPr/>
          </p:nvSpPr>
          <p:spPr>
            <a:xfrm>
              <a:off x="6741325" y="4123968"/>
              <a:ext cx="12937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Linear </a:t>
              </a:r>
              <a:r>
                <a:rPr lang="de-DE" sz="1400" dirty="0" err="1"/>
                <a:t>actuator</a:t>
              </a:r>
              <a:endParaRPr lang="de-DE" sz="1400" dirty="0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760F79F0-39D4-425F-B11E-FC0714238F41}"/>
                </a:ext>
              </a:extLst>
            </p:cNvPr>
            <p:cNvSpPr txBox="1"/>
            <p:nvPr/>
          </p:nvSpPr>
          <p:spPr>
            <a:xfrm>
              <a:off x="6581104" y="3703344"/>
              <a:ext cx="1450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 err="1"/>
                <a:t>Heating</a:t>
              </a:r>
              <a:r>
                <a:rPr lang="de-DE" sz="1400" dirty="0"/>
                <a:t> / Cooling</a:t>
              </a: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F32409F0-B4A3-4EBB-8462-FE6B8800FF58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8028264" y="2711790"/>
              <a:ext cx="721453" cy="3041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40436135-B9D9-422E-9F59-2FB06805BB93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8028264" y="3436609"/>
              <a:ext cx="841966" cy="310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D97B3DB0-59E9-4C98-AEAE-32BE9F2F8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5077" y="3749882"/>
              <a:ext cx="297987" cy="918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8E0C2A3B-B18B-4361-8575-58082C469266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8035077" y="4277857"/>
              <a:ext cx="795676" cy="419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D84A5D3C-49A3-49B9-A059-81CFBC7F327B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8035077" y="4698481"/>
              <a:ext cx="230409" cy="369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CCB96EB2-5898-43EA-8F9A-D78E8E542AD0}"/>
              </a:ext>
            </a:extLst>
          </p:cNvPr>
          <p:cNvSpPr txBox="1"/>
          <p:nvPr/>
        </p:nvSpPr>
        <p:spPr>
          <a:xfrm>
            <a:off x="10487246" y="3963986"/>
            <a:ext cx="168962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>
                <a:solidFill>
                  <a:srgbClr val="007CC3"/>
                </a:solidFill>
              </a:rPr>
              <a:t>G</a:t>
            </a:r>
            <a:r>
              <a:rPr lang="en-US" sz="1600" dirty="0"/>
              <a:t>eneral-purpose</a:t>
            </a:r>
            <a:r>
              <a:rPr lang="en-US" sz="1600" b="1" dirty="0">
                <a:solidFill>
                  <a:srgbClr val="007CC3"/>
                </a:solidFill>
              </a:rPr>
              <a:t> ir</a:t>
            </a:r>
            <a:r>
              <a:rPr lang="en-US" sz="1600" dirty="0"/>
              <a:t>r</a:t>
            </a:r>
            <a:r>
              <a:rPr lang="en-US" sz="1600" b="1" dirty="0">
                <a:solidFill>
                  <a:srgbClr val="007CC3"/>
                </a:solidFill>
              </a:rPr>
              <a:t>a</a:t>
            </a:r>
            <a:r>
              <a:rPr lang="en-US" sz="1600" dirty="0"/>
              <a:t>diated </a:t>
            </a:r>
            <a:r>
              <a:rPr lang="en-US" sz="1600" b="1" dirty="0">
                <a:solidFill>
                  <a:srgbClr val="007CC3"/>
                </a:solidFill>
              </a:rPr>
              <a:t>f</a:t>
            </a:r>
            <a:r>
              <a:rPr lang="en-US" sz="1600" dirty="0"/>
              <a:t>iber and</a:t>
            </a:r>
            <a:r>
              <a:rPr lang="en-US" sz="1600" b="1" dirty="0">
                <a:solidFill>
                  <a:srgbClr val="007CC3"/>
                </a:solidFill>
              </a:rPr>
              <a:t> f</a:t>
            </a:r>
            <a:r>
              <a:rPr lang="en-US" sz="1600" dirty="0"/>
              <a:t>oil </a:t>
            </a:r>
            <a:r>
              <a:rPr lang="en-US" sz="1600" b="1" dirty="0">
                <a:solidFill>
                  <a:srgbClr val="007CC3"/>
                </a:solidFill>
              </a:rPr>
              <a:t>e</a:t>
            </a:r>
            <a:r>
              <a:rPr lang="en-US" sz="1600" dirty="0"/>
              <a:t>xperiment</a:t>
            </a:r>
            <a:r>
              <a:rPr lang="en-US" sz="1600" b="1" dirty="0">
                <a:solidFill>
                  <a:srgbClr val="007CC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16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0FFB5-082E-48D8-86A9-39978F78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–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mock-ups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2C6842-4D46-4258-B08F-7F413F7492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A82EFA-5C9B-441C-8F1C-BDB707DC91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SPA Mid Term Meeting, September 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65810C-4475-4368-ABFA-4BC40BC7F4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5D693C59-E684-4667-AE07-1C8346AA2D6C}"/>
              </a:ext>
            </a:extLst>
          </p:cNvPr>
          <p:cNvSpPr txBox="1">
            <a:spLocks/>
          </p:cNvSpPr>
          <p:nvPr/>
        </p:nvSpPr>
        <p:spPr>
          <a:xfrm>
            <a:off x="479779" y="1096930"/>
            <a:ext cx="7319515" cy="510449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Mono-Block concept according to WPDIV</a:t>
            </a:r>
            <a:endParaRPr lang="en-US" b="0" dirty="0"/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Manufacturing within WPMAT in collaboration with ENEA</a:t>
            </a:r>
            <a:endParaRPr lang="en-US" sz="22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Aim: direct comparison to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conventionsl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W materials</a:t>
            </a:r>
            <a:endParaRPr lang="en-US" sz="2400" baseline="300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Status: blocks cut, manufacturing of mock-up on- going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Large scale flat-tile mock-ups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Aim: investigate the effect of size on the performance of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lang="en-US" sz="2400" baseline="-25000" dirty="0" err="1">
                <a:solidFill>
                  <a:prstClr val="black"/>
                </a:solidFill>
                <a:latin typeface="Calibri" panose="020F0502020204030204"/>
              </a:rPr>
              <a:t>f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/W composite mock-ups</a:t>
            </a:r>
            <a:br>
              <a:rPr lang="en-US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4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does the composite concept allow for larger flat tile sizes?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Status: tiles cut and soldered, final machining of mock-ups on-going, pre-characterization planned in September, first tests planned in October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44EC25FF-2885-4CF7-A258-1D6B9B9C8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2" y="3745357"/>
            <a:ext cx="3371077" cy="2228067"/>
          </a:xfrm>
        </p:spPr>
      </p:pic>
      <p:pic>
        <p:nvPicPr>
          <p:cNvPr id="11" name="Grafik 10" descr="Ein Bild, das Kasten, Kante, Zement, Beton enthält.&#10;&#10;Automatisch generierte Beschreibung">
            <a:extLst>
              <a:ext uri="{FF2B5EF4-FFF2-40B4-BE49-F238E27FC236}">
                <a16:creationId xmlns:a16="http://schemas.microsoft.com/office/drawing/2014/main" id="{149439BC-5CFF-45A2-9B04-12F2F0C0D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95" y="1359635"/>
            <a:ext cx="2670396" cy="20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0FFB5-082E-48D8-86A9-39978F78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</a:t>
            </a:r>
            <a:r>
              <a:rPr lang="de-DE" dirty="0"/>
              <a:t> of hydrogen on </a:t>
            </a:r>
            <a:r>
              <a:rPr lang="de-DE" dirty="0" err="1"/>
              <a:t>strength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2C6842-4D46-4258-B08F-7F413F7492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17.05.2021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A82EFA-5C9B-441C-8F1C-BDB707DC91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Johann Riesch, SPA Mid Term Meeting, September 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65810C-4475-4368-ABFA-4BC40BC7F4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0F5579D6-334A-4125-BFA4-56A570DFEC38}"/>
              </a:ext>
            </a:extLst>
          </p:cNvPr>
          <p:cNvSpPr txBox="1">
            <a:spLocks/>
          </p:cNvSpPr>
          <p:nvPr/>
        </p:nvSpPr>
        <p:spPr>
          <a:xfrm>
            <a:off x="479779" y="1096930"/>
            <a:ext cx="7006043" cy="510449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 Narrow" panose="020B0606020202030204" pitchFamily="34" charset="0"/>
              </a:rPr>
              <a:t>Plasma source installed at GIRAFFE and tested</a:t>
            </a:r>
            <a:endParaRPr lang="en-US" b="0" dirty="0"/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ECR ion gun (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Tectra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Gen II)</a:t>
            </a:r>
          </a:p>
          <a:p>
            <a:pPr lvl="2"/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energy range of 25 eV – 5 KeV, total beam current of 1mA (at 5 kV)</a:t>
            </a:r>
          </a:p>
          <a:p>
            <a:pPr lvl="2"/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e.g. 1x10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18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D ions / m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s at 300 eV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Hardware adoptions in progress</a:t>
            </a:r>
          </a:p>
          <a:p>
            <a:pPr lvl="2"/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guiding pipe, beam sensors,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First tests planned for October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Stress relaxation by D</a:t>
            </a:r>
          </a:p>
          <a:p>
            <a:pPr lvl="2"/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load sample to dedicated load and hold it there</a:t>
            </a:r>
          </a:p>
          <a:p>
            <a:pPr lvl="2"/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load sample with D beam and monitor load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Midterm: investigate synergies between D effect and irradiation damage</a:t>
            </a:r>
            <a:endParaRPr lang="en-US" sz="2400" dirty="0"/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1D4FC1F-4404-4DA0-BF10-9A769CAF9571}"/>
              </a:ext>
            </a:extLst>
          </p:cNvPr>
          <p:cNvGrpSpPr/>
          <p:nvPr/>
        </p:nvGrpSpPr>
        <p:grpSpPr>
          <a:xfrm>
            <a:off x="7761206" y="2263647"/>
            <a:ext cx="4430794" cy="3866111"/>
            <a:chOff x="6581104" y="1528252"/>
            <a:chExt cx="5327712" cy="423708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FF73163-761E-45E4-AF35-533281107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039" y="1528252"/>
              <a:ext cx="4122777" cy="4237086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3AA458C-98BC-4A66-AB75-26D1F80DE66B}"/>
                </a:ext>
              </a:extLst>
            </p:cNvPr>
            <p:cNvSpPr txBox="1"/>
            <p:nvPr/>
          </p:nvSpPr>
          <p:spPr>
            <a:xfrm>
              <a:off x="6937260" y="2438275"/>
              <a:ext cx="1091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Rotary </a:t>
              </a:r>
              <a:r>
                <a:rPr lang="de-DE" sz="1400" dirty="0" err="1"/>
                <a:t>stage</a:t>
              </a:r>
              <a:endParaRPr lang="de-DE" sz="1400" dirty="0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3D977D60-8BC1-44F9-9F61-1459025DB16B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8028264" y="2271085"/>
              <a:ext cx="237222" cy="321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ED04B1E-A862-4E49-9BE8-6A403172D8D7}"/>
                </a:ext>
              </a:extLst>
            </p:cNvPr>
            <p:cNvSpPr txBox="1"/>
            <p:nvPr/>
          </p:nvSpPr>
          <p:spPr>
            <a:xfrm>
              <a:off x="7203999" y="2862096"/>
              <a:ext cx="82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Load </a:t>
              </a:r>
              <a:r>
                <a:rPr lang="de-DE" sz="1400" dirty="0" err="1"/>
                <a:t>cell</a:t>
              </a:r>
              <a:endParaRPr lang="de-DE" sz="1400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555E766-5855-4887-9014-C601EFE3719E}"/>
                </a:ext>
              </a:extLst>
            </p:cNvPr>
            <p:cNvSpPr txBox="1"/>
            <p:nvPr/>
          </p:nvSpPr>
          <p:spPr>
            <a:xfrm>
              <a:off x="7306592" y="3282720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Sample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44A1267-FB23-411D-8896-4E058CDA5785}"/>
                </a:ext>
              </a:extLst>
            </p:cNvPr>
            <p:cNvSpPr txBox="1"/>
            <p:nvPr/>
          </p:nvSpPr>
          <p:spPr>
            <a:xfrm>
              <a:off x="6944073" y="4544592"/>
              <a:ext cx="1091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Rotary </a:t>
              </a:r>
              <a:r>
                <a:rPr lang="de-DE" sz="1400" dirty="0" err="1"/>
                <a:t>stage</a:t>
              </a:r>
              <a:endParaRPr lang="de-DE" sz="1400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C2DEB66-7565-488C-BAA4-C040769DE276}"/>
                </a:ext>
              </a:extLst>
            </p:cNvPr>
            <p:cNvSpPr txBox="1"/>
            <p:nvPr/>
          </p:nvSpPr>
          <p:spPr>
            <a:xfrm>
              <a:off x="6741325" y="4123968"/>
              <a:ext cx="12937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/>
                <a:t>Linear </a:t>
              </a:r>
              <a:r>
                <a:rPr lang="de-DE" sz="1400" dirty="0" err="1"/>
                <a:t>actuator</a:t>
              </a:r>
              <a:endParaRPr lang="de-DE" sz="1400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1D03FE7-85EE-4123-A2CC-DDCBC4397152}"/>
                </a:ext>
              </a:extLst>
            </p:cNvPr>
            <p:cNvSpPr txBox="1"/>
            <p:nvPr/>
          </p:nvSpPr>
          <p:spPr>
            <a:xfrm>
              <a:off x="6581104" y="3703344"/>
              <a:ext cx="1450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400" dirty="0" err="1"/>
                <a:t>Heating</a:t>
              </a:r>
              <a:r>
                <a:rPr lang="de-DE" sz="1400" dirty="0"/>
                <a:t> / Cooling</a:t>
              </a: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80E93DE5-7A3E-4220-B869-648726EEA499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8028264" y="2711790"/>
              <a:ext cx="721453" cy="3041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FFC799DD-95F0-4B47-A013-B0FE5DDC32BC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8028264" y="3436609"/>
              <a:ext cx="841966" cy="310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5DFFC394-D91E-48B2-9E7D-AEC9ED70D3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5077" y="3749882"/>
              <a:ext cx="297987" cy="918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C85AEBFA-34A8-449D-91D6-8DE6F916561B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8035077" y="4277857"/>
              <a:ext cx="795676" cy="419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02E318B3-953C-4EDD-9F94-7742F097DF70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8035077" y="4698481"/>
              <a:ext cx="230409" cy="369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EA90E21A-502B-44E0-B3C3-5204EDB8E837}"/>
              </a:ext>
            </a:extLst>
          </p:cNvPr>
          <p:cNvSpPr txBox="1"/>
          <p:nvPr/>
        </p:nvSpPr>
        <p:spPr>
          <a:xfrm>
            <a:off x="8511070" y="1268128"/>
            <a:ext cx="257699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7CC3"/>
                </a:solidFill>
              </a:rPr>
              <a:t>Giraffe</a:t>
            </a:r>
            <a:br>
              <a:rPr lang="en-US" sz="1600" b="1" dirty="0">
                <a:solidFill>
                  <a:srgbClr val="007CC3"/>
                </a:solidFill>
              </a:rPr>
            </a:br>
            <a:r>
              <a:rPr lang="en-US" sz="1600" b="1" dirty="0">
                <a:solidFill>
                  <a:srgbClr val="007CC3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b="1" dirty="0">
                <a:solidFill>
                  <a:srgbClr val="007CC3"/>
                </a:solidFill>
              </a:rPr>
              <a:t>G</a:t>
            </a:r>
            <a:r>
              <a:rPr lang="en-US" sz="1600" dirty="0"/>
              <a:t>eneral-purpose</a:t>
            </a:r>
            <a:r>
              <a:rPr lang="en-US" sz="1600" b="1" dirty="0">
                <a:solidFill>
                  <a:srgbClr val="007CC3"/>
                </a:solidFill>
              </a:rPr>
              <a:t> ir</a:t>
            </a:r>
            <a:r>
              <a:rPr lang="en-US" sz="1600" dirty="0"/>
              <a:t>r</a:t>
            </a:r>
            <a:r>
              <a:rPr lang="en-US" sz="1600" b="1" dirty="0">
                <a:solidFill>
                  <a:srgbClr val="007CC3"/>
                </a:solidFill>
              </a:rPr>
              <a:t>a</a:t>
            </a:r>
            <a:r>
              <a:rPr lang="en-US" sz="1600" dirty="0"/>
              <a:t>diated </a:t>
            </a:r>
            <a:r>
              <a:rPr lang="en-US" sz="1600" b="1" dirty="0">
                <a:solidFill>
                  <a:srgbClr val="007CC3"/>
                </a:solidFill>
              </a:rPr>
              <a:t>f</a:t>
            </a:r>
            <a:r>
              <a:rPr lang="en-US" sz="1600" dirty="0"/>
              <a:t>iber and</a:t>
            </a:r>
            <a:r>
              <a:rPr lang="en-US" sz="1600" b="1" dirty="0">
                <a:solidFill>
                  <a:srgbClr val="007CC3"/>
                </a:solidFill>
              </a:rPr>
              <a:t> f</a:t>
            </a:r>
            <a:r>
              <a:rPr lang="en-US" sz="1600" dirty="0"/>
              <a:t>oil </a:t>
            </a:r>
            <a:r>
              <a:rPr lang="en-US" sz="1600" b="1" dirty="0">
                <a:solidFill>
                  <a:srgbClr val="007CC3"/>
                </a:solidFill>
              </a:rPr>
              <a:t>e</a:t>
            </a:r>
            <a:r>
              <a:rPr lang="en-US" sz="1600" dirty="0"/>
              <a:t>xperiment)</a:t>
            </a:r>
            <a:r>
              <a:rPr lang="en-US" sz="1600" b="1" dirty="0">
                <a:solidFill>
                  <a:srgbClr val="007CC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9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F5640F0F-94DB-46A2-AA55-791ABBDEFA90}"/>
    </a:ext>
  </a:extLst>
</a:theme>
</file>

<file path=ppt/theme/theme2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88B1A2AE-7A17-41F8-B809-98D05E4CD7D9}"/>
    </a:ext>
  </a:extLst>
</a:theme>
</file>

<file path=ppt/theme/theme3.xml><?xml version="1.0" encoding="utf-8"?>
<a:theme xmlns:a="http://schemas.openxmlformats.org/drawingml/2006/main" name="2_IPP-FZJ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A5A5A5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88B1A2AE-7A17-41F8-B809-98D05E4CD7D9}"/>
    </a:ext>
  </a:extLst>
</a:theme>
</file>

<file path=ppt/theme/theme4.xml><?xml version="1.0" encoding="utf-8"?>
<a:theme xmlns:a="http://schemas.openxmlformats.org/drawingml/2006/main" name="IPP-FZJ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744D2D54-CCEB-4E92-968A-6FA1568E68B4}"/>
    </a:ext>
  </a:extLst>
</a:theme>
</file>

<file path=ppt/theme/theme5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IP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1_1_16_9" id="{E379D6F2-142F-462E-9E29-AB3DEF743E8C}" vid="{F5640F0F-94DB-46A2-AA55-791ABBDEFA90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slide_template_IPP_2021_1_16_9</Template>
  <TotalTime>0</TotalTime>
  <Words>533</Words>
  <Application>Microsoft Office PowerPoint</Application>
  <PresentationFormat>Breitbild</PresentationFormat>
  <Paragraphs>63</Paragraphs>
  <Slides>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7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21" baseType="lpstr">
      <vt:lpstr>Arial</vt:lpstr>
      <vt:lpstr>Arial MT Condensed</vt:lpstr>
      <vt:lpstr>Arial MT Condensed Light</vt:lpstr>
      <vt:lpstr>Arial Narrow</vt:lpstr>
      <vt:lpstr>Calibri</vt:lpstr>
      <vt:lpstr>Calibri Light</vt:lpstr>
      <vt:lpstr>Times New Roman</vt:lpstr>
      <vt:lpstr>Wingdings</vt:lpstr>
      <vt:lpstr>Title</vt:lpstr>
      <vt:lpstr>IPP_only</vt:lpstr>
      <vt:lpstr>2_IPP-FZJ</vt:lpstr>
      <vt:lpstr>IPP-FZJ</vt:lpstr>
      <vt:lpstr>Benutzerdefiniertes Design</vt:lpstr>
      <vt:lpstr>1_IPP</vt:lpstr>
      <vt:lpstr>1_Title</vt:lpstr>
      <vt:lpstr>Dokument</vt:lpstr>
      <vt:lpstr>Document</vt:lpstr>
      <vt:lpstr>PWIE-SP A.3.T – plans for 2022 Performance of advanced materials under high heat loads and their microstructural characterization &amp; Effect of hydrogen on the strength of W wire</vt:lpstr>
      <vt:lpstr>PWIE-SP A.3.T – plans for 2022</vt:lpstr>
      <vt:lpstr>High heat flux tests – new mock-ups</vt:lpstr>
      <vt:lpstr>Effect of hydrogen on strength</vt:lpstr>
    </vt:vector>
  </TitlesOfParts>
  <Company>MPG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Johann Riesch</dc:creator>
  <cp:lastModifiedBy>Johann Riesch</cp:lastModifiedBy>
  <cp:revision>275</cp:revision>
  <dcterms:created xsi:type="dcterms:W3CDTF">2021-02-25T09:39:44Z</dcterms:created>
  <dcterms:modified xsi:type="dcterms:W3CDTF">2022-08-28T06:36:42Z</dcterms:modified>
</cp:coreProperties>
</file>