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09" r:id="rId2"/>
    <p:sldId id="351" r:id="rId3"/>
    <p:sldId id="344" r:id="rId4"/>
    <p:sldId id="348" r:id="rId5"/>
    <p:sldId id="350" r:id="rId6"/>
    <p:sldId id="347" r:id="rId7"/>
    <p:sldId id="346" r:id="rId8"/>
    <p:sldId id="349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268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71675" y="8741157"/>
            <a:ext cx="798584" cy="402843"/>
            <a:chOff x="222512" y="4397202"/>
            <a:chExt cx="798584" cy="402843"/>
          </a:xfrm>
        </p:grpSpPr>
        <p:cxnSp>
          <p:nvCxnSpPr>
            <p:cNvPr id="32" name="Rechte verbindingslijn 15">
              <a:extLst>
                <a:ext uri="{FF2B5EF4-FFF2-40B4-BE49-F238E27FC236}">
                  <a16:creationId xmlns:a16="http://schemas.microsoft.com/office/drawing/2014/main" id="{37B50A3E-DDAF-4A5F-ADED-8187508C7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96" y="4397202"/>
              <a:ext cx="0" cy="4028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Afbeelding 13">
              <a:extLst>
                <a:ext uri="{FF2B5EF4-FFF2-40B4-BE49-F238E27FC236}">
                  <a16:creationId xmlns:a16="http://schemas.microsoft.com/office/drawing/2014/main" id="{522606A1-5983-4956-9002-1FC101450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2" y="4481976"/>
              <a:ext cx="720000" cy="164148"/>
            </a:xfrm>
            <a:prstGeom prst="rect">
              <a:avLst/>
            </a:prstGeom>
          </p:spPr>
        </p:pic>
      </p:grpSp>
      <p:sp>
        <p:nvSpPr>
          <p:cNvPr id="37" name="Footer Placeholder 36"/>
          <p:cNvSpPr>
            <a:spLocks noGrp="1"/>
          </p:cNvSpPr>
          <p:nvPr>
            <p:ph type="ftr" sz="quarter" idx="2"/>
          </p:nvPr>
        </p:nvSpPr>
        <p:spPr>
          <a:xfrm>
            <a:off x="1178414" y="8026453"/>
            <a:ext cx="5428864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Copyright © SCK CEN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82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title="AlexandriaReference"/>
          <p:cNvSpPr txBox="1"/>
          <p:nvPr/>
        </p:nvSpPr>
        <p:spPr>
          <a:xfrm>
            <a:off x="1002044" y="8723215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 title="AlexandriaDistributionLimitations"/>
          <p:cNvSpPr txBox="1"/>
          <p:nvPr/>
        </p:nvSpPr>
        <p:spPr>
          <a:xfrm>
            <a:off x="4924931" y="8892424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 title="AlexandriaAlternativeReference"/>
          <p:cNvSpPr txBox="1"/>
          <p:nvPr/>
        </p:nvSpPr>
        <p:spPr>
          <a:xfrm>
            <a:off x="1002044" y="886692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 txBox="1">
            <a:spLocks/>
          </p:cNvSpPr>
          <p:nvPr/>
        </p:nvSpPr>
        <p:spPr>
          <a:xfrm>
            <a:off x="3749673" y="8784848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6585638" y="8784848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021096" y="8759345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2" y="8765797"/>
            <a:ext cx="720000" cy="164148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03643" y="310337"/>
            <a:ext cx="5450714" cy="3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Copyright </a:t>
            </a:r>
            <a:r>
              <a:rPr lang="en-GB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© SCK CEN </a:t>
            </a:r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-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of </a:t>
            </a:r>
            <a:r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SCK CEN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.</a:t>
            </a:r>
            <a:endParaRPr lang="en-US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itchFamily="18" charset="0"/>
              <a:cs typeface="Arial" charset="0"/>
            </a:endParaRPr>
          </a:p>
        </p:txBody>
      </p:sp>
      <p:sp>
        <p:nvSpPr>
          <p:cNvPr id="41" name="Notes Placeholder 40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2" name="Slide Image Placeholder 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987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0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8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46262" r="6836" b="16827"/>
          <a:stretch/>
        </p:blipFill>
        <p:spPr>
          <a:xfrm>
            <a:off x="742950" y="762000"/>
            <a:ext cx="10725150" cy="4476750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5300662"/>
            <a:ext cx="2193393" cy="79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7" y="541339"/>
            <a:ext cx="11439761" cy="7143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20" y="1455718"/>
            <a:ext cx="11431181" cy="4784725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nl-BE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10346197" y="35625"/>
            <a:ext cx="1646740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29/08/2022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73480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06211"/>
            <a:ext cx="10515600" cy="8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  <p:sp>
        <p:nvSpPr>
          <p:cNvPr id="13" name="TextBox 12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4604" y="6515653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 title="AlexandriaDistributionLimitations"/>
          <p:cNvSpPr txBox="1"/>
          <p:nvPr userDrawn="1"/>
        </p:nvSpPr>
        <p:spPr>
          <a:xfrm>
            <a:off x="1117064" y="6573364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SP1.3 SCK-CEN </a:t>
            </a:r>
          </a:p>
        </p:txBody>
      </p:sp>
    </p:spTree>
    <p:extLst>
      <p:ext uri="{BB962C8B-B14F-4D97-AF65-F5344CB8AC3E}">
        <p14:creationId xmlns:p14="http://schemas.microsoft.com/office/powerpoint/2010/main" val="6822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7" r:id="rId2"/>
    <p:sldLayoutId id="2147483702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56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Dmitry Terentyev  - AUG/2022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SP1.3 Contribution of SCK•CEN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plan for 2021-2025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Investigate effect of high- and low- temperature neutron irradiation in W fibers and W yarns/braids. K-doped fibers should be considered.</a:t>
            </a:r>
          </a:p>
          <a:p>
            <a:pPr lvl="1"/>
            <a:r>
              <a:rPr lang="en-US" dirty="0" smtClean="0"/>
              <a:t>Tensile strength</a:t>
            </a:r>
          </a:p>
          <a:p>
            <a:pPr lvl="1"/>
            <a:r>
              <a:rPr lang="en-US" dirty="0" smtClean="0"/>
              <a:t>Microstructure </a:t>
            </a:r>
          </a:p>
          <a:p>
            <a:r>
              <a:rPr lang="en-US" dirty="0" smtClean="0"/>
              <a:t>Strategy:</a:t>
            </a:r>
          </a:p>
          <a:p>
            <a:pPr lvl="1"/>
            <a:r>
              <a:rPr lang="en-US" dirty="0" smtClean="0"/>
              <a:t>Develop tensile testing procedure in hot cells</a:t>
            </a:r>
          </a:p>
          <a:p>
            <a:pPr lvl="2"/>
            <a:r>
              <a:rPr lang="en-US" dirty="0" smtClean="0"/>
              <a:t>For 145 µm wire</a:t>
            </a:r>
          </a:p>
          <a:p>
            <a:pPr lvl="2"/>
            <a:r>
              <a:rPr lang="en-US" dirty="0" smtClean="0"/>
              <a:t>For relevant braids/yarns</a:t>
            </a:r>
          </a:p>
          <a:p>
            <a:pPr lvl="1"/>
            <a:r>
              <a:rPr lang="en-US" dirty="0" smtClean="0"/>
              <a:t>Irradiation</a:t>
            </a:r>
          </a:p>
          <a:p>
            <a:pPr lvl="2"/>
            <a:r>
              <a:rPr lang="en-US" dirty="0" smtClean="0"/>
              <a:t>Temperature= low (50-70), 300-400, 600, 800, 1200°C </a:t>
            </a:r>
          </a:p>
          <a:p>
            <a:pPr lvl="2"/>
            <a:r>
              <a:rPr lang="en-US" dirty="0" smtClean="0"/>
              <a:t>Damage level = 0.15-0.2; 0.5, 1 </a:t>
            </a:r>
            <a:r>
              <a:rPr lang="en-US" dirty="0" err="1" smtClean="0"/>
              <a:t>dpa</a:t>
            </a:r>
            <a:endParaRPr lang="en-US" dirty="0" smtClean="0"/>
          </a:p>
          <a:p>
            <a:pPr lvl="1"/>
            <a:r>
              <a:rPr lang="en-US" dirty="0" smtClean="0"/>
              <a:t>Post Irradiation examination</a:t>
            </a:r>
          </a:p>
          <a:p>
            <a:pPr lvl="2"/>
            <a:r>
              <a:rPr lang="en-US" dirty="0" smtClean="0"/>
              <a:t>Tests in the temperature range RT-600°C</a:t>
            </a:r>
          </a:p>
          <a:p>
            <a:pPr lvl="2"/>
            <a:r>
              <a:rPr lang="en-US" dirty="0" smtClean="0"/>
              <a:t>SEM</a:t>
            </a:r>
          </a:p>
          <a:p>
            <a:pPr lvl="2"/>
            <a:r>
              <a:rPr lang="en-US" dirty="0" smtClean="0"/>
              <a:t>FIB + TEM/APT (up to interest of other collaborators)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0175"/>
            <a:ext cx="2743200" cy="230188"/>
          </a:xfrm>
        </p:spPr>
        <p:txBody>
          <a:bodyPr/>
          <a:lstStyle/>
          <a:p>
            <a:fld id="{A814E660-BF25-4843-B2A0-93C6E2B6253B}" type="slidenum">
              <a:rPr lang="en-BE" smtClean="0"/>
              <a:pPr/>
              <a:t>2</a:t>
            </a:fld>
            <a:endParaRPr lang="en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428" y="3265605"/>
            <a:ext cx="2490173" cy="1488267"/>
          </a:xfrm>
          <a:prstGeom prst="rect">
            <a:avLst/>
          </a:prstGeom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473" y="3265605"/>
            <a:ext cx="2031048" cy="1521553"/>
          </a:xfrm>
          <a:prstGeom prst="rect">
            <a:avLst/>
          </a:prstGeom>
        </p:spPr>
      </p:pic>
      <p:pic>
        <p:nvPicPr>
          <p:cNvPr id="10" name="Рисунок 22" descr="specimen in clamp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65" y="2072053"/>
            <a:ext cx="2934725" cy="105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2" descr="C:\Users\Илья Волков\Desktop\Холдер в тяге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9736" y="1167719"/>
            <a:ext cx="1057118" cy="286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614" y="4890307"/>
            <a:ext cx="2419602" cy="172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73" y="4890307"/>
            <a:ext cx="2304327" cy="172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331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activities over FP8 period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Tensile testing of individual wires</a:t>
            </a:r>
          </a:p>
          <a:p>
            <a:r>
              <a:rPr lang="en-US" dirty="0" smtClean="0"/>
              <a:t>Effect of high-T annealing on wire strength &amp; ductility</a:t>
            </a:r>
          </a:p>
          <a:p>
            <a:r>
              <a:rPr lang="en-US" dirty="0" smtClean="0"/>
              <a:t>Morphology of wire microstructure vs. annealing temperature</a:t>
            </a:r>
          </a:p>
          <a:p>
            <a:r>
              <a:rPr lang="en-US" dirty="0" smtClean="0"/>
              <a:t>Fracture modes of wires vs.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anneal</a:t>
            </a:r>
            <a:endParaRPr lang="en-US" baseline="-25000" dirty="0" smtClean="0"/>
          </a:p>
          <a:p>
            <a:r>
              <a:rPr lang="en-US" dirty="0" smtClean="0"/>
              <a:t>Testing of </a:t>
            </a:r>
            <a:r>
              <a:rPr lang="en-US" dirty="0" err="1" smtClean="0"/>
              <a:t>Wf</a:t>
            </a:r>
            <a:r>
              <a:rPr lang="en-US" dirty="0" smtClean="0"/>
              <a:t>-W composites</a:t>
            </a:r>
          </a:p>
          <a:p>
            <a:r>
              <a:rPr lang="en-US" dirty="0" smtClean="0"/>
              <a:t>Effect of neutron irradiation on </a:t>
            </a:r>
            <a:r>
              <a:rPr lang="en-US" dirty="0" err="1" smtClean="0"/>
              <a:t>Wf</a:t>
            </a:r>
            <a:r>
              <a:rPr lang="en-US" dirty="0" smtClean="0"/>
              <a:t>-W </a:t>
            </a:r>
          </a:p>
          <a:p>
            <a:pPr marL="88900" indent="0">
              <a:buNone/>
            </a:pPr>
            <a:r>
              <a:rPr lang="en-US" dirty="0"/>
              <a:t>c</a:t>
            </a:r>
            <a:r>
              <a:rPr lang="en-US" dirty="0" smtClean="0"/>
              <a:t>omposites </a:t>
            </a:r>
          </a:p>
          <a:p>
            <a:r>
              <a:rPr lang="en-US" dirty="0" smtClean="0"/>
              <a:t>Microstructure of as-irradiated </a:t>
            </a:r>
            <a:r>
              <a:rPr lang="en-US" dirty="0" err="1" smtClean="0"/>
              <a:t>Wf</a:t>
            </a:r>
            <a:r>
              <a:rPr lang="en-US" dirty="0" smtClean="0"/>
              <a:t>-W</a:t>
            </a:r>
          </a:p>
          <a:p>
            <a:pPr marL="88900" indent="0">
              <a:buNone/>
            </a:pPr>
            <a:r>
              <a:rPr lang="en-US" dirty="0" smtClean="0"/>
              <a:t>composites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63" y="2936468"/>
            <a:ext cx="6202208" cy="3567606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016353"/>
              </p:ext>
            </p:extLst>
          </p:nvPr>
        </p:nvGraphicFramePr>
        <p:xfrm>
          <a:off x="8725989" y="42563"/>
          <a:ext cx="3781982" cy="289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25989" y="42563"/>
                        <a:ext cx="3781982" cy="289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274" y="1098218"/>
            <a:ext cx="3642267" cy="9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4466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Proposal to use bending tests with small-punch stage, explain the available standard and what can be extracted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20" y="1455718"/>
            <a:ext cx="7944849" cy="4784725"/>
          </a:xfrm>
        </p:spPr>
        <p:txBody>
          <a:bodyPr/>
          <a:lstStyle/>
          <a:p>
            <a:r>
              <a:rPr lang="en-US" dirty="0" smtClean="0"/>
              <a:t>In FP8, strength and ductility of W fibers was assessed by tensile testing</a:t>
            </a:r>
          </a:p>
          <a:p>
            <a:r>
              <a:rPr lang="en-US" dirty="0" smtClean="0"/>
              <a:t>Fixing the wire needs carful manual operation</a:t>
            </a:r>
          </a:p>
          <a:p>
            <a:r>
              <a:rPr lang="en-US" dirty="0" smtClean="0"/>
              <a:t>Performing such fixation in Hot Cell is challenging</a:t>
            </a:r>
          </a:p>
          <a:p>
            <a:r>
              <a:rPr lang="en-US" dirty="0" smtClean="0"/>
              <a:t>We suggest to perform “bend-like” test because</a:t>
            </a:r>
          </a:p>
          <a:p>
            <a:pPr lvl="1"/>
            <a:r>
              <a:rPr lang="en-US" dirty="0" smtClean="0"/>
              <a:t>Sample mounting is much easier (robust)</a:t>
            </a:r>
          </a:p>
          <a:p>
            <a:pPr lvl="1"/>
            <a:r>
              <a:rPr lang="en-US" dirty="0" smtClean="0"/>
              <a:t>Test mode should allow to reveal UTS and DBTT</a:t>
            </a:r>
          </a:p>
          <a:p>
            <a:pPr lvl="1"/>
            <a:r>
              <a:rPr lang="en-US" dirty="0" smtClean="0"/>
              <a:t>For macro-samples, EN standard is issued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900" y="1473633"/>
            <a:ext cx="3339474" cy="538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22" descr="specimen in clamp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12" y="5583940"/>
            <a:ext cx="3249186" cy="117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2" descr="C:\Users\Илья Волков\Desktop\Холдер в тяге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19223" y="2533794"/>
            <a:ext cx="1173677" cy="2950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8372698" y="4524892"/>
            <a:ext cx="923108" cy="1097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44833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EN standard on Small Punch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80" y="1082073"/>
            <a:ext cx="11431181" cy="4784725"/>
          </a:xfrm>
        </p:spPr>
        <p:txBody>
          <a:bodyPr>
            <a:normAutofit/>
          </a:bodyPr>
          <a:lstStyle/>
          <a:p>
            <a:r>
              <a:rPr lang="sv-FI" sz="1800" dirty="0"/>
              <a:t>The EN-10371:2019 </a:t>
            </a:r>
            <a:r>
              <a:rPr lang="en-US" sz="1800" dirty="0"/>
              <a:t>specifies the small punch method of testing metallic materials and the </a:t>
            </a:r>
            <a:r>
              <a:rPr lang="en-US" sz="1800" u="sng" dirty="0"/>
              <a:t>estimation of tensile, creep and fracture mechanical material properties from cryogenic up to high temperatures</a:t>
            </a:r>
            <a:endParaRPr lang="en-US" sz="1800" dirty="0"/>
          </a:p>
          <a:p>
            <a:r>
              <a:rPr lang="sv-FI" sz="1800" dirty="0" err="1"/>
              <a:t>Both</a:t>
            </a:r>
            <a:r>
              <a:rPr lang="sv-FI" sz="1800" dirty="0"/>
              <a:t> the </a:t>
            </a:r>
            <a:r>
              <a:rPr lang="sv-FI" sz="1800" dirty="0">
                <a:solidFill>
                  <a:srgbClr val="164194"/>
                </a:solidFill>
              </a:rPr>
              <a:t>EN-10371 </a:t>
            </a:r>
            <a:r>
              <a:rPr lang="sv-FI" sz="1800" dirty="0"/>
              <a:t>standard and the </a:t>
            </a:r>
            <a:r>
              <a:rPr lang="en-US" sz="1800" dirty="0">
                <a:solidFill>
                  <a:srgbClr val="164194"/>
                </a:solidFill>
              </a:rPr>
              <a:t>ASTM E3205-20 </a:t>
            </a:r>
            <a:r>
              <a:rPr lang="en-US" sz="1800" dirty="0"/>
              <a:t>are </a:t>
            </a:r>
            <a:r>
              <a:rPr lang="sv-FI" sz="1800" dirty="0"/>
              <a:t> </a:t>
            </a:r>
            <a:r>
              <a:rPr lang="sv-FI" sz="1800" dirty="0" err="1"/>
              <a:t>based</a:t>
            </a:r>
            <a:r>
              <a:rPr lang="sv-FI" sz="1800" dirty="0"/>
              <a:t> on the pre-normative </a:t>
            </a:r>
            <a:r>
              <a:rPr lang="en-US" sz="1800" dirty="0"/>
              <a:t>CEN Workshop Agreement, CWA 15627:2006 E, i.e. the </a:t>
            </a:r>
            <a:r>
              <a:rPr lang="sv-FI" sz="1800" dirty="0" err="1"/>
              <a:t>Code</a:t>
            </a:r>
            <a:r>
              <a:rPr lang="sv-FI" sz="1800" dirty="0"/>
              <a:t> </a:t>
            </a:r>
            <a:r>
              <a:rPr lang="sv-FI" sz="1800" dirty="0" err="1"/>
              <a:t>of</a:t>
            </a:r>
            <a:r>
              <a:rPr lang="sv-FI" sz="1800" dirty="0"/>
              <a:t> </a:t>
            </a:r>
            <a:r>
              <a:rPr lang="sv-FI" sz="1800" dirty="0" err="1"/>
              <a:t>Practice</a:t>
            </a:r>
            <a:r>
              <a:rPr lang="sv-FI" sz="1800" dirty="0"/>
              <a:t>: </a:t>
            </a:r>
            <a:r>
              <a:rPr lang="en-US" sz="1800" dirty="0"/>
              <a:t>“Small Punch Test Method for Metallic Materials”</a:t>
            </a:r>
            <a:endParaRPr lang="sv-FI" sz="1800" dirty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095" y="2821577"/>
            <a:ext cx="3079078" cy="38835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644541"/>
              </p:ext>
            </p:extLst>
          </p:nvPr>
        </p:nvGraphicFramePr>
        <p:xfrm>
          <a:off x="1265607" y="4763338"/>
          <a:ext cx="4629961" cy="1808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Acrobat Document" r:id="rId4" imgW="22136044" imgH="8620020" progId="AcroExch.Document.2017">
                  <p:embed/>
                </p:oleObj>
              </mc:Choice>
              <mc:Fallback>
                <p:oleObj name="Acrobat Document" r:id="rId4" imgW="22136044" imgH="8620020" progId="AcroExch.Document.2017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5607" y="4763338"/>
                        <a:ext cx="4629961" cy="1808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4"/>
          <a:stretch/>
        </p:blipFill>
        <p:spPr bwMode="auto">
          <a:xfrm>
            <a:off x="5987263" y="4081517"/>
            <a:ext cx="2744442" cy="262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41481" y="2525486"/>
            <a:ext cx="6037696" cy="2112332"/>
            <a:chOff x="528320" y="982911"/>
            <a:chExt cx="10739120" cy="35890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1169" r="2017" b="7818"/>
            <a:stretch/>
          </p:blipFill>
          <p:spPr>
            <a:xfrm>
              <a:off x="528320" y="982911"/>
              <a:ext cx="10739120" cy="358908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8392160" y="2452335"/>
              <a:ext cx="162560" cy="172720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749280" y="1113686"/>
              <a:ext cx="162560" cy="172720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143760" y="2990815"/>
              <a:ext cx="162560" cy="172720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315720" y="3534146"/>
              <a:ext cx="162560" cy="172720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29760" y="1169566"/>
              <a:ext cx="162560" cy="172720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583680" y="3056855"/>
              <a:ext cx="162560" cy="172720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61263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Drawings and Pictures of bending stage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008" y="2000498"/>
            <a:ext cx="2754217" cy="4588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825" t="25597" r="3810" b="25730"/>
          <a:stretch/>
        </p:blipFill>
        <p:spPr>
          <a:xfrm>
            <a:off x="8674682" y="4043476"/>
            <a:ext cx="3062796" cy="2396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6199" r="1714" b="41872"/>
          <a:stretch/>
        </p:blipFill>
        <p:spPr>
          <a:xfrm>
            <a:off x="8498326" y="1890384"/>
            <a:ext cx="3415508" cy="1953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94" y="1890384"/>
            <a:ext cx="4507157" cy="4698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554" y="1150910"/>
            <a:ext cx="7313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Setup is made out of NiMoNic90, tests can be done up to 600 °C in air</a:t>
            </a:r>
          </a:p>
          <a:p>
            <a:r>
              <a:rPr lang="en-US" dirty="0" smtClean="0"/>
              <a:t>Assembly can be made in fume hood (if dose rate allows)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1575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plan for irradiation </a:t>
            </a:r>
            <a:r>
              <a:rPr lang="en-US" dirty="0" err="1"/>
              <a:t>programme</a:t>
            </a:r>
            <a:r>
              <a:rPr lang="en-US" dirty="0"/>
              <a:t> : combined with </a:t>
            </a:r>
            <a:r>
              <a:rPr lang="en-US" dirty="0" err="1"/>
              <a:t>W_design_rule_validation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Irradiation of W fibers (145 µm) and yarns (to be defined) will merged together with irradiation of W (for validation of DIV design rules)</a:t>
            </a:r>
          </a:p>
          <a:p>
            <a:r>
              <a:rPr lang="en-US" dirty="0" smtClean="0"/>
              <a:t>Irradiation conditions:</a:t>
            </a:r>
          </a:p>
          <a:p>
            <a:pPr lvl="1"/>
            <a:r>
              <a:rPr lang="en-US" dirty="0" smtClean="0"/>
              <a:t>Dose: 0.2 and 1 </a:t>
            </a:r>
            <a:r>
              <a:rPr lang="en-US" dirty="0" err="1" smtClean="0"/>
              <a:t>dpa</a:t>
            </a:r>
            <a:r>
              <a:rPr lang="en-US" dirty="0" smtClean="0"/>
              <a:t> (in W)</a:t>
            </a:r>
          </a:p>
          <a:p>
            <a:pPr lvl="1"/>
            <a:r>
              <a:rPr lang="en-US" dirty="0" smtClean="0"/>
              <a:t>Temperatures: 400 and 1000 °C</a:t>
            </a:r>
          </a:p>
          <a:p>
            <a:r>
              <a:rPr lang="en-US" dirty="0" smtClean="0"/>
              <a:t>Schedule:</a:t>
            </a:r>
          </a:p>
          <a:p>
            <a:pPr lvl="1"/>
            <a:r>
              <a:rPr lang="en-US" dirty="0" smtClean="0"/>
              <a:t>Assembly of the irradiation device in Q3-Q4 2022</a:t>
            </a:r>
          </a:p>
          <a:p>
            <a:pPr lvl="1"/>
            <a:r>
              <a:rPr lang="en-US" dirty="0" smtClean="0"/>
              <a:t>Irradiation:</a:t>
            </a:r>
          </a:p>
          <a:p>
            <a:pPr lvl="2"/>
            <a:r>
              <a:rPr lang="en-US" dirty="0" smtClean="0"/>
              <a:t>0.2 </a:t>
            </a:r>
            <a:r>
              <a:rPr lang="en-US" dirty="0" err="1" smtClean="0"/>
              <a:t>dpa</a:t>
            </a:r>
            <a:r>
              <a:rPr lang="en-US" dirty="0" smtClean="0"/>
              <a:t> completion: Q1 2023</a:t>
            </a:r>
          </a:p>
          <a:p>
            <a:pPr lvl="2"/>
            <a:r>
              <a:rPr lang="en-US" dirty="0" smtClean="0"/>
              <a:t>1 </a:t>
            </a:r>
            <a:r>
              <a:rPr lang="en-US" dirty="0" err="1" smtClean="0"/>
              <a:t>dpa</a:t>
            </a:r>
            <a:r>
              <a:rPr lang="en-US" dirty="0" smtClean="0"/>
              <a:t> completion: Q4 2023</a:t>
            </a:r>
          </a:p>
        </p:txBody>
      </p:sp>
    </p:spTree>
    <p:extLst>
      <p:ext uri="{BB962C8B-B14F-4D97-AF65-F5344CB8AC3E}">
        <p14:creationId xmlns:p14="http://schemas.microsoft.com/office/powerpoint/2010/main" val="223005133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2022</a:t>
            </a:r>
          </a:p>
          <a:p>
            <a:pPr lvl="1"/>
            <a:r>
              <a:rPr lang="en-US" dirty="0" smtClean="0"/>
              <a:t>Qualification tests using SPT setup at RT and Elevated temperature to establish </a:t>
            </a:r>
          </a:p>
          <a:p>
            <a:pPr lvl="2"/>
            <a:r>
              <a:rPr lang="en-US" dirty="0" smtClean="0"/>
              <a:t>DBTT of W wires/yarns in non-irradiated state</a:t>
            </a:r>
          </a:p>
          <a:p>
            <a:pPr lvl="2"/>
            <a:r>
              <a:rPr lang="en-US" dirty="0" smtClean="0"/>
              <a:t>Establish relationship between tensile strength and SPT strength in non-irradiated state</a:t>
            </a:r>
          </a:p>
          <a:p>
            <a:pPr lvl="2"/>
            <a:r>
              <a:rPr lang="en-US" dirty="0" smtClean="0"/>
              <a:t>Perform SEM analysis of the SPT-tested samples and compare with Tensile-tested samples</a:t>
            </a:r>
          </a:p>
          <a:p>
            <a:r>
              <a:rPr lang="en-US" dirty="0" smtClean="0"/>
              <a:t>2023</a:t>
            </a:r>
          </a:p>
          <a:p>
            <a:pPr lvl="1"/>
            <a:r>
              <a:rPr lang="en-US" dirty="0" smtClean="0"/>
              <a:t>Start irradiation</a:t>
            </a:r>
          </a:p>
          <a:p>
            <a:pPr lvl="1"/>
            <a:r>
              <a:rPr lang="en-US" dirty="0" smtClean="0"/>
              <a:t>Extract first samples irradiated at 0.2 </a:t>
            </a:r>
            <a:r>
              <a:rPr lang="en-US" dirty="0" err="1" smtClean="0"/>
              <a:t>dpa</a:t>
            </a:r>
            <a:r>
              <a:rPr lang="en-US" dirty="0" smtClean="0"/>
              <a:t> and perform SPT test &amp; SEM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5443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3396F7-E7CA-46F8-9F2B-7BCB0D71C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/>
          <a:lstStyle/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9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92" name="Rectangle 691"/>
          <p:cNvSpPr/>
          <p:nvPr/>
        </p:nvSpPr>
        <p:spPr>
          <a:xfrm>
            <a:off x="952500" y="985600"/>
            <a:ext cx="10287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b="1">
                <a:solidFill>
                  <a:schemeClr val="accent2"/>
                </a:solidFill>
              </a:rPr>
              <a:t>Copyright © </a:t>
            </a:r>
            <a:r>
              <a:rPr lang="en-GB" sz="2000" b="1" smtClean="0">
                <a:solidFill>
                  <a:schemeClr val="accent2"/>
                </a:solidFill>
              </a:rPr>
              <a:t>SCK</a:t>
            </a:r>
            <a:r>
              <a:rPr lang="en-GB" sz="2000" b="1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GB" sz="2000" b="1" smtClean="0">
                <a:solidFill>
                  <a:schemeClr val="accent2"/>
                </a:solidFill>
              </a:rPr>
              <a:t>CEN</a:t>
            </a:r>
            <a:endParaRPr lang="en-GB" sz="2000" b="1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</a:pPr>
            <a:endParaRPr lang="en-GB" sz="1400" b="1"/>
          </a:p>
          <a:p>
            <a:pPr algn="ctr">
              <a:spcBef>
                <a:spcPct val="0"/>
              </a:spcBef>
            </a:pPr>
            <a:r>
              <a:rPr lang="en-GB" sz="1400"/>
              <a:t>PLEASE NOTE!</a:t>
            </a:r>
          </a:p>
          <a:p>
            <a:pPr algn="ctr">
              <a:spcBef>
                <a:spcPct val="0"/>
              </a:spcBef>
            </a:pPr>
            <a:r>
              <a:rPr lang="en-US" sz="1400"/>
              <a:t>This presentation contains data, information and formats for dedicated use only and may not be communicated, copied, reproduced, distributed or cited without the explicit written permission of </a:t>
            </a:r>
            <a:r>
              <a:rPr lang="en-US" sz="1400" smtClean="0"/>
              <a:t>SCK CEN</a:t>
            </a:r>
            <a:r>
              <a:rPr lang="en-US" sz="1400"/>
              <a:t>.</a:t>
            </a:r>
            <a:br>
              <a:rPr lang="en-US" sz="1400"/>
            </a:br>
            <a:r>
              <a:rPr lang="en-US" sz="1400"/>
              <a:t>If this explicit written permission has been obtained, please reference the author, followed by ‘by courtesy of </a:t>
            </a:r>
            <a:r>
              <a:rPr lang="en-US" sz="1400" smtClean="0"/>
              <a:t>SCK CEN</a:t>
            </a:r>
            <a:r>
              <a:rPr lang="en-US" sz="1400"/>
              <a:t>’.</a:t>
            </a:r>
          </a:p>
          <a:p>
            <a:pPr algn="ctr">
              <a:spcBef>
                <a:spcPct val="0"/>
              </a:spcBef>
            </a:pPr>
            <a:endParaRPr lang="en-US" sz="1400"/>
          </a:p>
          <a:p>
            <a:pPr algn="ctr">
              <a:spcBef>
                <a:spcPct val="0"/>
              </a:spcBef>
            </a:pPr>
            <a:r>
              <a:rPr lang="en-US" sz="140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algn="ctr">
              <a:spcBef>
                <a:spcPct val="0"/>
              </a:spcBef>
            </a:pPr>
            <a:endParaRPr lang="en-GB" sz="1400"/>
          </a:p>
          <a:p>
            <a:pPr algn="ctr">
              <a:spcBef>
                <a:spcPct val="0"/>
              </a:spcBef>
            </a:pPr>
            <a:endParaRPr lang="en-GB" sz="1400"/>
          </a:p>
          <a:p>
            <a:pPr algn="ctr">
              <a:spcBef>
                <a:spcPct val="0"/>
              </a:spcBef>
            </a:pPr>
            <a:r>
              <a:rPr lang="en-GB" sz="1400" b="1" smtClean="0"/>
              <a:t>SCK CEN</a:t>
            </a:r>
            <a:endParaRPr lang="en-GB" sz="1400" b="1"/>
          </a:p>
          <a:p>
            <a:pPr algn="ctr">
              <a:spcBef>
                <a:spcPct val="0"/>
              </a:spcBef>
            </a:pPr>
            <a:r>
              <a:rPr lang="en-GB" sz="1400"/>
              <a:t>Studiecentrum voor Kernenergie</a:t>
            </a:r>
          </a:p>
          <a:p>
            <a:pPr algn="ctr">
              <a:spcBef>
                <a:spcPct val="0"/>
              </a:spcBef>
            </a:pPr>
            <a:r>
              <a:rPr lang="en-GB" sz="1400"/>
              <a:t>Centre d'Etude de l'Energie Nucléaire</a:t>
            </a:r>
          </a:p>
          <a:p>
            <a:pPr algn="ctr">
              <a:spcBef>
                <a:spcPct val="0"/>
              </a:spcBef>
            </a:pPr>
            <a:r>
              <a:rPr lang="en-GB" sz="1400"/>
              <a:t>Belgian Nuclear </a:t>
            </a:r>
            <a:r>
              <a:rPr lang="en-US" sz="1400"/>
              <a:t>Research</a:t>
            </a:r>
            <a:r>
              <a:rPr lang="en-GB" sz="1400"/>
              <a:t> Centre</a:t>
            </a:r>
          </a:p>
          <a:p>
            <a:pPr algn="ctr">
              <a:spcBef>
                <a:spcPct val="0"/>
              </a:spcBef>
            </a:pPr>
            <a:endParaRPr lang="en-GB" sz="1400"/>
          </a:p>
          <a:p>
            <a:pPr algn="ctr">
              <a:spcBef>
                <a:spcPct val="0"/>
              </a:spcBef>
            </a:pPr>
            <a:r>
              <a:rPr lang="en-GB" sz="1400"/>
              <a:t>Stichting van Openbaar Nut </a:t>
            </a:r>
          </a:p>
          <a:p>
            <a:pPr algn="ctr">
              <a:spcBef>
                <a:spcPct val="0"/>
              </a:spcBef>
            </a:pPr>
            <a:r>
              <a:rPr lang="en-GB" sz="1400"/>
              <a:t>Fondation d'Utilité Publique </a:t>
            </a:r>
          </a:p>
          <a:p>
            <a:pPr algn="ctr">
              <a:spcBef>
                <a:spcPct val="0"/>
              </a:spcBef>
            </a:pPr>
            <a:r>
              <a:rPr lang="en-GB" sz="1400"/>
              <a:t>Foundation of Public Utility</a:t>
            </a:r>
          </a:p>
          <a:p>
            <a:pPr algn="ctr">
              <a:spcBef>
                <a:spcPct val="0"/>
              </a:spcBef>
            </a:pPr>
            <a:endParaRPr lang="en-GB" sz="1400"/>
          </a:p>
          <a:p>
            <a:pPr algn="ctr">
              <a:spcBef>
                <a:spcPct val="0"/>
              </a:spcBef>
            </a:pPr>
            <a:r>
              <a:rPr lang="en-GB" sz="1400"/>
              <a:t>Registered Office: Avenue Herrmann-Debrouxlaan 40 – BE-1160 BRUSSELS</a:t>
            </a:r>
          </a:p>
          <a:p>
            <a:pPr algn="ctr">
              <a:spcBef>
                <a:spcPct val="0"/>
              </a:spcBef>
            </a:pPr>
            <a:r>
              <a:rPr lang="en-GB" sz="1400"/>
              <a:t>Operational Office: Boeretang 200 – BE-2400 MOL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51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on - non Alx.pptx" id="{234A7805-6BAA-4206-969E-51965EB19825}" vid="{3C093591-5CD8-4757-A439-9AFAF4D652C7}"/>
    </a:ext>
  </a:extLst>
</a:theme>
</file>

<file path=ppt/theme/theme2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- non Alx</Template>
  <TotalTime>1975</TotalTime>
  <Words>633</Words>
  <Application>Microsoft Office PowerPoint</Application>
  <PresentationFormat>Widescreen</PresentationFormat>
  <Paragraphs>83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Segoe UI</vt:lpstr>
      <vt:lpstr>Segoe UI Black</vt:lpstr>
      <vt:lpstr>Segoe UI Semibold</vt:lpstr>
      <vt:lpstr>Times New Roman</vt:lpstr>
      <vt:lpstr>Wingdings</vt:lpstr>
      <vt:lpstr>Office Theme</vt:lpstr>
      <vt:lpstr>Acrobat Document</vt:lpstr>
      <vt:lpstr>Graph</vt:lpstr>
      <vt:lpstr>SP1.3 Contribution of SCK•CEN </vt:lpstr>
      <vt:lpstr>Work plan for 2021-2025</vt:lpstr>
      <vt:lpstr>Summary of activities over FP8 period</vt:lpstr>
      <vt:lpstr>Proposal to use bending tests with small-punch stage, explain the available standard and what can be extracted </vt:lpstr>
      <vt:lpstr>New EN standard on Small Punch Test</vt:lpstr>
      <vt:lpstr>Drawings and Pictures of bending stage </vt:lpstr>
      <vt:lpstr>Preliminary plan for irradiation programme : combined with W_design_rule_validation </vt:lpstr>
      <vt:lpstr>Further actions</vt:lpstr>
      <vt:lpstr>PowerPoint Presentation</vt:lpstr>
    </vt:vector>
  </TitlesOfParts>
  <Company>SCK-CEN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Terentyev Dmitry</dc:creator>
  <cp:lastModifiedBy>Terentyev Dmitry</cp:lastModifiedBy>
  <cp:revision>68</cp:revision>
  <cp:lastPrinted>2020-01-20T09:16:47Z</cp:lastPrinted>
  <dcterms:created xsi:type="dcterms:W3CDTF">2020-03-02T09:25:51Z</dcterms:created>
  <dcterms:modified xsi:type="dcterms:W3CDTF">2022-08-29T06:28:14Z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exandriaPath">
    <vt:lpwstr/>
  </property>
  <property fmtid="{D5CDD505-2E9C-101B-9397-08002B2CF9AE}" pid="3" name="ID">
    <vt:lpwstr>36132328</vt:lpwstr>
  </property>
  <property fmtid="{D5CDD505-2E9C-101B-9397-08002B2CF9AE}" pid="4" name="Name">
    <vt:lpwstr>Powerpoint presentation.pptx</vt:lpwstr>
  </property>
  <property fmtid="{D5CDD505-2E9C-101B-9397-08002B2CF9AE}" pid="5" name="SuppMarkings">
    <vt:lpwstr> </vt:lpwstr>
  </property>
  <property fmtid="{D5CDD505-2E9C-101B-9397-08002B2CF9AE}" pid="6" name="Security Clearance">
    <vt:lpwstr> </vt:lpwstr>
  </property>
  <property fmtid="{D5CDD505-2E9C-101B-9397-08002B2CF9AE}" pid="7" name="HyperLink">
    <vt:lpwstr>https://ecm.sckcen.be/OTCS/llisapi.dll/open/36132328</vt:lpwstr>
  </property>
  <property fmtid="{D5CDD505-2E9C-101B-9397-08002B2CF9AE}" pid="8" name="Common Attributes_Reference Number">
    <vt:lpwstr>&lt;generated automatically&gt;</vt:lpwstr>
  </property>
  <property fmtid="{D5CDD505-2E9C-101B-9397-08002B2CF9AE}" pid="9" name="Common Attributes_Short Reference">
    <vt:lpwstr>&lt;generated automatically&gt;</vt:lpwstr>
  </property>
  <property fmtid="{D5CDD505-2E9C-101B-9397-08002B2CF9AE}" pid="10" name="Common Attributes_Alternative Reference">
    <vt:lpwstr>altenative reference</vt:lpwstr>
  </property>
  <property fmtid="{D5CDD505-2E9C-101B-9397-08002B2CF9AE}" pid="11" name="Common Attributes_Document Type">
    <vt:lpwstr> </vt:lpwstr>
  </property>
  <property fmtid="{D5CDD505-2E9C-101B-9397-08002B2CF9AE}" pid="12" name="Common Attributes_Author_Author Name">
    <vt:lpwstr>&lt;default creator&gt;</vt:lpwstr>
  </property>
  <property fmtid="{D5CDD505-2E9C-101B-9397-08002B2CF9AE}" pid="13" name="Common Attributes_Author_Author Affiliation">
    <vt:lpwstr>SCK•CEN</vt:lpwstr>
  </property>
  <property fmtid="{D5CDD505-2E9C-101B-9397-08002B2CF9AE}" pid="14" name="Common Attributes_Information Security Classification">
    <vt:lpwstr>Restricted</vt:lpwstr>
  </property>
  <property fmtid="{D5CDD505-2E9C-101B-9397-08002B2CF9AE}" pid="15" name="Common Attributes_ISC Motivation">
    <vt:lpwstr>ISC was automatically assigned.</vt:lpwstr>
  </property>
</Properties>
</file>