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90" r:id="rId6"/>
  </p:sldMasterIdLst>
  <p:notesMasterIdLst>
    <p:notesMasterId r:id="rId20"/>
  </p:notesMasterIdLst>
  <p:handoutMasterIdLst>
    <p:handoutMasterId r:id="rId21"/>
  </p:handoutMasterIdLst>
  <p:sldIdLst>
    <p:sldId id="636" r:id="rId7"/>
    <p:sldId id="258" r:id="rId8"/>
    <p:sldId id="477" r:id="rId9"/>
    <p:sldId id="512" r:id="rId10"/>
    <p:sldId id="605" r:id="rId11"/>
    <p:sldId id="619" r:id="rId12"/>
    <p:sldId id="616" r:id="rId13"/>
    <p:sldId id="613" r:id="rId14"/>
    <p:sldId id="617" r:id="rId15"/>
    <p:sldId id="635" r:id="rId16"/>
    <p:sldId id="631" r:id="rId17"/>
    <p:sldId id="633" r:id="rId18"/>
    <p:sldId id="612" r:id="rId19"/>
  </p:sldIdLst>
  <p:sldSz cx="9144000" cy="5143500" type="screen16x9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FF00FF"/>
    <a:srgbClr val="FF33CC"/>
    <a:srgbClr val="292929"/>
    <a:srgbClr val="4D4D4D"/>
    <a:srgbClr val="5F5F5F"/>
    <a:srgbClr val="0066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8" autoAdjust="0"/>
    <p:restoredTop sz="86744" autoAdjust="0"/>
  </p:normalViewPr>
  <p:slideViewPr>
    <p:cSldViewPr snapToGrid="0" snapToObjects="1">
      <p:cViewPr>
        <p:scale>
          <a:sx n="100" d="100"/>
          <a:sy n="100" d="100"/>
        </p:scale>
        <p:origin x="2058" y="954"/>
      </p:cViewPr>
      <p:guideLst>
        <p:guide orient="horz" pos="713"/>
        <p:guide pos="2857"/>
      </p:guideLst>
    </p:cSldViewPr>
  </p:slideViewPr>
  <p:outlineViewPr>
    <p:cViewPr>
      <p:scale>
        <a:sx n="33" d="100"/>
        <a:sy n="33" d="100"/>
      </p:scale>
      <p:origin x="0" y="-9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DDAEC-6E66-4FBE-84CD-8FF7A10FF991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808B2-E670-4A25-A166-EC13A07E54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836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34433-4C7F-42D7-B32D-6CCFC5515F05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A6B02-445A-4D04-A76C-0F1F632477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378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27E0A-1465-4A40-B1D5-9126D49509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47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NB PFU 13^peut</a:t>
            </a:r>
            <a:r>
              <a:rPr lang="fr-FR" baseline="0" dirty="0" smtClean="0"/>
              <a:t> être un candidat (WECN001)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0A6B02-445A-4D04-A76C-0F1F632477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4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Discrimner</a:t>
            </a:r>
            <a:r>
              <a:rPr lang="fr-FR" dirty="0" smtClean="0"/>
              <a:t> </a:t>
            </a:r>
            <a:r>
              <a:rPr lang="fr-FR" dirty="0" err="1" smtClean="0"/>
              <a:t>transient</a:t>
            </a:r>
            <a:r>
              <a:rPr lang="fr-FR" dirty="0" smtClean="0"/>
              <a:t> et SS WERI002 Mono 20 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0A6B02-445A-4D04-A76C-0F1F632477A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2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9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3345815"/>
            <a:ext cx="4929639" cy="42473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A VENIR</a:t>
            </a:r>
            <a:endParaRPr lang="fr-FR" dirty="0"/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4"/>
            <a:ext cx="2206507" cy="226367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LUNDI 18 MARS 2019</a:t>
            </a:r>
            <a:endParaRPr lang="fr-FR" dirty="0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64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9" name="Bild 7" descr="EU_und_Tex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0" y="4256023"/>
            <a:ext cx="2592288" cy="48690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119" y="253341"/>
            <a:ext cx="8193881" cy="38933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253341"/>
            <a:ext cx="964406" cy="39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2" name="Picture 1" descr="fond16-9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1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34257" y="3597033"/>
            <a:ext cx="1203326" cy="307777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Partie 1</a:t>
            </a:r>
            <a:endParaRPr lang="fr-FR" dirty="0"/>
          </a:p>
        </p:txBody>
      </p:sp>
      <p:sp>
        <p:nvSpPr>
          <p:cNvPr id="12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49586" y="548323"/>
            <a:ext cx="3428078" cy="242593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2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fond16-9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0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9587" y="611210"/>
            <a:ext cx="3868823" cy="284547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34257" y="3601097"/>
            <a:ext cx="1203326" cy="307777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Partie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79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519491" y="1419656"/>
            <a:ext cx="5915025" cy="16558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519491" y="800735"/>
            <a:ext cx="5943282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Texte simple de la diapositive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3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519491" y="800735"/>
            <a:ext cx="5943282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Texte simple de la diapositive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Espace réservé du contenu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65555301"/>
              </p:ext>
            </p:extLst>
          </p:nvPr>
        </p:nvGraphicFramePr>
        <p:xfrm>
          <a:off x="1519491" y="1445547"/>
          <a:ext cx="59150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99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2" name="Picture 1" descr="fond16-9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452480" y="1711519"/>
            <a:ext cx="357448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13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743826" y="3302669"/>
            <a:ext cx="5136111" cy="189283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700" b="1" dirty="0" smtClean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700" dirty="0" smtClean="0">
                <a:solidFill>
                  <a:schemeClr val="tx1"/>
                </a:solidFill>
                <a:latin typeface="Calibri"/>
                <a:cs typeface="Calibri"/>
              </a:rPr>
              <a:t>: XXXXXXXXXXX</a:t>
            </a:r>
            <a:endParaRPr lang="fr-FR" sz="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52480" y="2355215"/>
            <a:ext cx="3535680" cy="286232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14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1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XXXXXX 2019</a:t>
            </a:r>
            <a:endParaRPr lang="fr-FR" dirty="0"/>
          </a:p>
        </p:txBody>
      </p:sp>
      <p:pic>
        <p:nvPicPr>
          <p:cNvPr id="19" name="Picture 9" descr="cea_logo_small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67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222809"/>
            <a:ext cx="7886700" cy="95996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 marL="1257278" indent="-17961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900"/>
            </a:lvl4pPr>
            <a:lvl5pPr marL="1616499" indent="-17961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6" y="800735"/>
            <a:ext cx="7924376" cy="31594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5988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867272"/>
            <a:ext cx="6858000" cy="7652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36933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D28E-33DC-4E67-B3A0-B5854A5714D1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44253" y="5004965"/>
            <a:ext cx="470958" cy="553998"/>
          </a:xfrm>
        </p:spPr>
        <p:txBody>
          <a:bodyPr/>
          <a:lstStyle/>
          <a:p>
            <a:fld id="{A9559F0C-F440-4BC1-91BE-A65E5373B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72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9F54-69CE-48DB-8738-C1DDCCC9EE0F}" type="datetime1">
              <a:rPr lang="de-DE" smtClean="0"/>
              <a:t>29.08.2022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Richou- WPDIV-W7-X </a:t>
            </a:r>
            <a:r>
              <a:rPr lang="de-DE" dirty="0" err="1" smtClean="0"/>
              <a:t>and</a:t>
            </a:r>
            <a:r>
              <a:rPr lang="de-DE" dirty="0" smtClean="0"/>
              <a:t> JT-60SA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r>
              <a:rPr lang="de-DE" dirty="0" smtClean="0"/>
              <a:t> – </a:t>
            </a:r>
          </a:p>
          <a:p>
            <a:r>
              <a:rPr lang="de-DE" dirty="0" smtClean="0"/>
              <a:t>9th </a:t>
            </a:r>
            <a:r>
              <a:rPr lang="de-DE" dirty="0" err="1" smtClean="0"/>
              <a:t>of</a:t>
            </a:r>
            <a:r>
              <a:rPr lang="de-DE" dirty="0" smtClean="0"/>
              <a:t> November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969-B51F-4CC8-8A5D-B69C971A979C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87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71488" y="970076"/>
            <a:ext cx="5915025" cy="16558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971046"/>
            <a:ext cx="8416144" cy="192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9280"/>
            <a:ext cx="9144000" cy="5939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6144" y="4970488"/>
            <a:ext cx="727856" cy="176676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9281"/>
            <a:ext cx="727856" cy="587829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168724"/>
            <a:ext cx="459254" cy="259863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830580" y="129867"/>
            <a:ext cx="6172200" cy="318924"/>
          </a:xfrm>
          <a:prstGeom prst="rect">
            <a:avLst/>
          </a:prstGeom>
        </p:spPr>
        <p:txBody>
          <a:bodyPr vert="horz" lIns="91440" tIns="36000" rIns="91440" bIns="36000" rtlCol="0" anchor="ctr">
            <a:sp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4905103" y="4958164"/>
            <a:ext cx="3511041" cy="2031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s-IS" sz="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M. Richou et al,  SPA meeting midterm,</a:t>
            </a:r>
            <a:r>
              <a:rPr lang="is-IS" sz="8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is-IS" sz="8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29th of August 2022</a:t>
            </a:r>
            <a:endParaRPr lang="fr-FR"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489" y="4924740"/>
            <a:ext cx="2569112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7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pic>
        <p:nvPicPr>
          <p:cNvPr id="17" name="Picture 5" descr="WESTblanc0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557" y="18257"/>
            <a:ext cx="11160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5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6" r:id="rId3"/>
    <p:sldLayoutId id="2147483662" r:id="rId4"/>
    <p:sldLayoutId id="2147483667" r:id="rId5"/>
    <p:sldLayoutId id="2147483664" r:id="rId6"/>
    <p:sldLayoutId id="2147483688" r:id="rId7"/>
    <p:sldLayoutId id="214748368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1506-80FB-4906-B483-228C70BC0F7F}" type="datetime1">
              <a:rPr lang="de-DE" smtClean="0"/>
              <a:t>29.08.2022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09374" y="4767263"/>
            <a:ext cx="33056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M. Richou- </a:t>
            </a:r>
            <a:r>
              <a:rPr lang="en-US" dirty="0" smtClean="0"/>
              <a:t>WPDIV W7X and JT60SA Final monitoring meeting – 9th of November 2021 - Remote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1969-B51F-4CC8-8A5D-B69C971A979C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8" name="Picture 3" descr="EurofusionDisc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22" y="82535"/>
            <a:ext cx="343648" cy="3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5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920975"/>
            <a:ext cx="8947322" cy="12606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PWIE-SP </a:t>
            </a:r>
            <a:r>
              <a:rPr lang="en-US" b="1" dirty="0" smtClean="0"/>
              <a:t>A.A4.T-T002 – D001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Assessment of hydrogen impact on material properties linked to ITER relevant PFUs	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2221" y="3115737"/>
            <a:ext cx="8922277" cy="944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M. Richou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2" y="4670317"/>
            <a:ext cx="379867" cy="2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274" y="4250420"/>
            <a:ext cx="1084274" cy="261176"/>
          </a:xfrm>
          <a:prstGeom prst="rect">
            <a:avLst/>
          </a:prstGeom>
        </p:spPr>
      </p:pic>
      <p:sp>
        <p:nvSpPr>
          <p:cNvPr id="13" name="Footer Placeholder 3"/>
          <p:cNvSpPr txBox="1">
            <a:spLocks/>
          </p:cNvSpPr>
          <p:nvPr/>
        </p:nvSpPr>
        <p:spPr>
          <a:xfrm>
            <a:off x="4841544" y="4937292"/>
            <a:ext cx="3803146" cy="2062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/>
            <a:r>
              <a:rPr lang="en-GB" sz="82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GB" sz="825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82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August 2022 – WPPWIE SPA meeting</a:t>
            </a:r>
            <a:endParaRPr lang="en-GB" sz="82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2.5 Visual observation of the relevant PFU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43554"/>
          <a:stretch/>
        </p:blipFill>
        <p:spPr>
          <a:xfrm>
            <a:off x="172639" y="640399"/>
            <a:ext cx="2548790" cy="403916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0826" y="4635633"/>
            <a:ext cx="204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M. Diez, 2021, </a:t>
            </a:r>
            <a:r>
              <a:rPr lang="fr-FR" sz="1200" dirty="0" err="1" smtClean="0"/>
              <a:t>Nuclear</a:t>
            </a:r>
            <a:r>
              <a:rPr lang="fr-FR" sz="1200" dirty="0" smtClean="0"/>
              <a:t> Fusion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172639" y="2471551"/>
            <a:ext cx="13821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0.4 mm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07975" y="1544604"/>
            <a:ext cx="5364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Presence</a:t>
            </a:r>
            <a:r>
              <a:rPr lang="fr-FR" dirty="0" smtClean="0"/>
              <a:t> of cracks, </a:t>
            </a:r>
            <a:r>
              <a:rPr lang="fr-FR" dirty="0" err="1" smtClean="0"/>
              <a:t>deposits</a:t>
            </a:r>
            <a:r>
              <a:rPr lang="fr-FR" dirty="0" smtClean="0"/>
              <a:t> on the zone </a:t>
            </a:r>
            <a:r>
              <a:rPr lang="fr-FR" dirty="0" err="1" smtClean="0"/>
              <a:t>dedicated</a:t>
            </a:r>
            <a:r>
              <a:rPr lang="fr-FR" dirty="0" smtClean="0"/>
              <a:t> to the </a:t>
            </a:r>
            <a:r>
              <a:rPr lang="fr-FR" dirty="0" err="1" smtClean="0"/>
              <a:t>hardness</a:t>
            </a:r>
            <a:r>
              <a:rPr lang="fr-FR" dirty="0" smtClean="0"/>
              <a:t> </a:t>
            </a:r>
            <a:r>
              <a:rPr lang="fr-FR" dirty="0" err="1" smtClean="0"/>
              <a:t>measurment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Hardness</a:t>
            </a:r>
            <a:r>
              <a:rPr lang="fr-FR" dirty="0" smtClean="0"/>
              <a:t> </a:t>
            </a:r>
            <a:r>
              <a:rPr lang="fr-FR" dirty="0" err="1" smtClean="0"/>
              <a:t>measurments</a:t>
            </a:r>
            <a:r>
              <a:rPr lang="fr-FR" dirty="0" smtClean="0"/>
              <a:t> are not relevant on the full not </a:t>
            </a:r>
            <a:r>
              <a:rPr lang="fr-FR" dirty="0" err="1" smtClean="0"/>
              <a:t>polished</a:t>
            </a:r>
            <a:r>
              <a:rPr lang="fr-FR" dirty="0" smtClean="0"/>
              <a:t> PFU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smtClean="0"/>
              <a:t>Future </a:t>
            </a:r>
            <a:r>
              <a:rPr lang="fr-FR" u="sng" dirty="0" err="1" smtClean="0"/>
              <a:t>step</a:t>
            </a:r>
            <a:r>
              <a:rPr lang="fr-FR" u="sng" dirty="0" smtClean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polish</a:t>
            </a:r>
            <a:r>
              <a:rPr lang="fr-FR" dirty="0" smtClean="0"/>
              <a:t>, use of </a:t>
            </a:r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a </a:t>
            </a:r>
            <a:r>
              <a:rPr lang="fr-FR" dirty="0" err="1" smtClean="0"/>
              <a:t>complete</a:t>
            </a:r>
            <a:r>
              <a:rPr lang="fr-FR" dirty="0" smtClean="0"/>
              <a:t> PFU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36471" y="1283194"/>
            <a:ext cx="228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Plasma </a:t>
            </a:r>
            <a:r>
              <a:rPr lang="fr-FR" dirty="0" err="1" smtClean="0">
                <a:solidFill>
                  <a:schemeClr val="bg1"/>
                </a:solidFill>
              </a:rPr>
              <a:t>loaded</a:t>
            </a:r>
            <a:r>
              <a:rPr lang="fr-FR" dirty="0" smtClean="0">
                <a:solidFill>
                  <a:schemeClr val="bg1"/>
                </a:solidFill>
              </a:rPr>
              <a:t> surface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1643680" y="1544604"/>
            <a:ext cx="266700" cy="1931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5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580" y="6756"/>
            <a:ext cx="6172200" cy="565146"/>
          </a:xfrm>
        </p:spPr>
        <p:txBody>
          <a:bodyPr/>
          <a:lstStyle/>
          <a:p>
            <a:r>
              <a:rPr lang="fr-FR" dirty="0"/>
              <a:t>3</a:t>
            </a:r>
            <a:r>
              <a:rPr lang="fr-FR" dirty="0" smtClean="0"/>
              <a:t>. </a:t>
            </a:r>
            <a:r>
              <a:rPr lang="fr-FR" dirty="0" smtClean="0"/>
              <a:t>Reference </a:t>
            </a:r>
            <a:r>
              <a:rPr lang="fr-FR" dirty="0" err="1" smtClean="0"/>
              <a:t>samples</a:t>
            </a:r>
            <a:r>
              <a:rPr lang="fr-FR" dirty="0" smtClean="0"/>
              <a:t> to check the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model on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 </a:t>
            </a:r>
            <a:r>
              <a:rPr lang="fr-FR" dirty="0" err="1" smtClean="0"/>
              <a:t>loaded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(</a:t>
            </a:r>
            <a:r>
              <a:rPr lang="fr-FR" dirty="0" err="1" smtClean="0"/>
              <a:t>Collab</a:t>
            </a:r>
            <a:r>
              <a:rPr lang="fr-FR" dirty="0" smtClean="0"/>
              <a:t> </a:t>
            </a:r>
            <a:r>
              <a:rPr lang="fr-FR" dirty="0" err="1" smtClean="0"/>
              <a:t>Rasinsky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39487" y="1499216"/>
            <a:ext cx="877572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 err="1">
                <a:solidFill>
                  <a:schemeClr val="tx1"/>
                </a:solidFill>
              </a:rPr>
              <a:t>Sample</a:t>
            </a:r>
            <a:r>
              <a:rPr lang="fr-FR" altLang="fr-FR" sz="1800" dirty="0">
                <a:solidFill>
                  <a:schemeClr val="tx1"/>
                </a:solidFill>
              </a:rPr>
              <a:t> 0: Reference </a:t>
            </a:r>
            <a:r>
              <a:rPr lang="fr-FR" altLang="fr-FR" sz="1800" dirty="0" err="1">
                <a:solidFill>
                  <a:schemeClr val="tx1"/>
                </a:solidFill>
              </a:rPr>
              <a:t>sample</a:t>
            </a:r>
            <a:r>
              <a:rPr lang="fr-FR" altLang="fr-FR" sz="1800" dirty="0">
                <a:solidFill>
                  <a:schemeClr val="tx1"/>
                </a:solidFill>
              </a:rPr>
              <a:t> </a:t>
            </a:r>
            <a:r>
              <a:rPr lang="fr-FR" altLang="fr-FR" sz="1800" dirty="0" err="1">
                <a:solidFill>
                  <a:schemeClr val="tx1"/>
                </a:solidFill>
              </a:rPr>
              <a:t>without</a:t>
            </a:r>
            <a:r>
              <a:rPr lang="fr-FR" altLang="fr-FR" sz="1800" dirty="0">
                <a:solidFill>
                  <a:schemeClr val="tx1"/>
                </a:solidFill>
              </a:rPr>
              <a:t> </a:t>
            </a:r>
            <a:r>
              <a:rPr lang="fr-FR" altLang="fr-FR" sz="1800" dirty="0" err="1">
                <a:solidFill>
                  <a:schemeClr val="tx1"/>
                </a:solidFill>
              </a:rPr>
              <a:t>any</a:t>
            </a:r>
            <a:r>
              <a:rPr lang="fr-FR" altLang="fr-FR" sz="1800" dirty="0">
                <a:solidFill>
                  <a:schemeClr val="tx1"/>
                </a:solidFill>
              </a:rPr>
              <a:t> RXX or plasma </a:t>
            </a:r>
            <a:r>
              <a:rPr lang="fr-FR" altLang="fr-FR" sz="1800" dirty="0" err="1">
                <a:solidFill>
                  <a:schemeClr val="tx1"/>
                </a:solidFill>
              </a:rPr>
              <a:t>loading</a:t>
            </a:r>
            <a:endParaRPr lang="fr-FR" altLang="fr-FR" sz="1800" dirty="0">
              <a:solidFill>
                <a:schemeClr val="tx1"/>
              </a:solidFill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 err="1">
                <a:solidFill>
                  <a:schemeClr val="tx1"/>
                </a:solidFill>
              </a:rPr>
              <a:t>Sample</a:t>
            </a:r>
            <a:r>
              <a:rPr lang="fr-FR" altLang="fr-FR" sz="1800" dirty="0">
                <a:solidFill>
                  <a:schemeClr val="tx1"/>
                </a:solidFill>
              </a:rPr>
              <a:t> 1 : </a:t>
            </a:r>
            <a:r>
              <a:rPr lang="fr-FR" altLang="fr-FR" sz="1800" dirty="0" err="1">
                <a:solidFill>
                  <a:schemeClr val="tx1"/>
                </a:solidFill>
              </a:rPr>
              <a:t>Only</a:t>
            </a:r>
            <a:r>
              <a:rPr lang="fr-FR" altLang="fr-FR" sz="1800" dirty="0">
                <a:solidFill>
                  <a:schemeClr val="tx1"/>
                </a:solidFill>
              </a:rPr>
              <a:t> D plasma (7-8 10</a:t>
            </a:r>
            <a:r>
              <a:rPr lang="fr-FR" altLang="fr-FR" sz="1800" baseline="30000" dirty="0">
                <a:solidFill>
                  <a:schemeClr val="tx1"/>
                </a:solidFill>
              </a:rPr>
              <a:t>21</a:t>
            </a:r>
            <a:r>
              <a:rPr lang="fr-FR" altLang="fr-FR" sz="1800" dirty="0">
                <a:solidFill>
                  <a:schemeClr val="tx1"/>
                </a:solidFill>
              </a:rPr>
              <a:t> </a:t>
            </a:r>
            <a:r>
              <a:rPr lang="fr-FR" altLang="fr-FR" sz="1800" dirty="0" smtClean="0">
                <a:solidFill>
                  <a:schemeClr val="tx1"/>
                </a:solidFill>
              </a:rPr>
              <a:t>D/m².s</a:t>
            </a:r>
            <a:r>
              <a:rPr lang="fr-FR" altLang="fr-FR" sz="1800" dirty="0">
                <a:solidFill>
                  <a:schemeClr val="tx1"/>
                </a:solidFill>
              </a:rPr>
              <a:t>)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 err="1">
                <a:solidFill>
                  <a:schemeClr val="tx1"/>
                </a:solidFill>
              </a:rPr>
              <a:t>Sample</a:t>
            </a:r>
            <a:r>
              <a:rPr lang="fr-FR" altLang="fr-FR" sz="1800" dirty="0">
                <a:solidFill>
                  <a:schemeClr val="tx1"/>
                </a:solidFill>
              </a:rPr>
              <a:t> 2.1 to 2.3 : D plasma </a:t>
            </a:r>
            <a:r>
              <a:rPr lang="fr-FR" altLang="fr-FR" sz="1800" dirty="0" err="1">
                <a:solidFill>
                  <a:schemeClr val="tx1"/>
                </a:solidFill>
              </a:rPr>
              <a:t>annealing</a:t>
            </a:r>
            <a:r>
              <a:rPr lang="fr-FR" altLang="fr-FR" sz="1800" dirty="0">
                <a:solidFill>
                  <a:schemeClr val="tx1"/>
                </a:solidFill>
              </a:rPr>
              <a:t> (7-8 10</a:t>
            </a:r>
            <a:r>
              <a:rPr lang="fr-FR" altLang="fr-FR" sz="1800" baseline="30000" dirty="0">
                <a:solidFill>
                  <a:schemeClr val="tx1"/>
                </a:solidFill>
              </a:rPr>
              <a:t>21</a:t>
            </a:r>
            <a:r>
              <a:rPr lang="fr-FR" altLang="fr-FR" sz="1800" dirty="0">
                <a:solidFill>
                  <a:schemeClr val="tx1"/>
                </a:solidFill>
              </a:rPr>
              <a:t> </a:t>
            </a:r>
            <a:r>
              <a:rPr lang="fr-FR" altLang="fr-FR" sz="1800" dirty="0" smtClean="0">
                <a:solidFill>
                  <a:schemeClr val="tx1"/>
                </a:solidFill>
              </a:rPr>
              <a:t>D/m².s</a:t>
            </a:r>
            <a:r>
              <a:rPr lang="fr-FR" altLang="fr-FR" sz="1800" dirty="0">
                <a:solidFill>
                  <a:schemeClr val="tx1"/>
                </a:solidFill>
              </a:rPr>
              <a:t>) </a:t>
            </a:r>
            <a:r>
              <a:rPr lang="fr-FR" altLang="fr-FR" sz="1800" dirty="0" err="1">
                <a:solidFill>
                  <a:schemeClr val="tx1"/>
                </a:solidFill>
              </a:rPr>
              <a:t>inducing</a:t>
            </a:r>
            <a:r>
              <a:rPr lang="fr-FR" altLang="fr-FR" sz="1800" dirty="0">
                <a:solidFill>
                  <a:schemeClr val="tx1"/>
                </a:solidFill>
              </a:rPr>
              <a:t> </a:t>
            </a:r>
            <a:r>
              <a:rPr lang="fr-FR" altLang="fr-FR" sz="1800" dirty="0" err="1" smtClean="0">
                <a:solidFill>
                  <a:schemeClr val="tx1"/>
                </a:solidFill>
              </a:rPr>
              <a:t>recrystallisation</a:t>
            </a:r>
            <a:endParaRPr lang="fr-FR" altLang="fr-FR" sz="1800" dirty="0">
              <a:solidFill>
                <a:schemeClr val="tx1"/>
              </a:solidFill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 smtClean="0">
                <a:solidFill>
                  <a:schemeClr val="tx1"/>
                </a:solidFill>
              </a:rPr>
              <a:t>	</a:t>
            </a:r>
            <a:r>
              <a:rPr lang="fr-FR" altLang="fr-FR" sz="1800" dirty="0" err="1" smtClean="0">
                <a:solidFill>
                  <a:schemeClr val="tx1"/>
                </a:solidFill>
              </a:rPr>
              <a:t>Exposed</a:t>
            </a:r>
            <a:r>
              <a:rPr lang="fr-FR" altLang="fr-FR" sz="1800" dirty="0" smtClean="0">
                <a:solidFill>
                  <a:schemeClr val="tx1"/>
                </a:solidFill>
              </a:rPr>
              <a:t> </a:t>
            </a:r>
            <a:r>
              <a:rPr lang="fr-FR" altLang="fr-FR" sz="1800" dirty="0">
                <a:solidFill>
                  <a:schemeClr val="tx1"/>
                </a:solidFill>
              </a:rPr>
              <a:t>at </a:t>
            </a:r>
            <a:r>
              <a:rPr lang="fr-FR" altLang="fr-FR" sz="1800" dirty="0" smtClean="0">
                <a:solidFill>
                  <a:schemeClr val="tx1"/>
                </a:solidFill>
              </a:rPr>
              <a:t>1350 </a:t>
            </a:r>
            <a:r>
              <a:rPr lang="fr-FR" altLang="fr-FR" sz="1800" dirty="0">
                <a:solidFill>
                  <a:schemeClr val="tx1"/>
                </a:solidFill>
              </a:rPr>
              <a:t>°</a:t>
            </a:r>
            <a:r>
              <a:rPr lang="fr-FR" altLang="fr-FR" sz="1800" dirty="0" smtClean="0">
                <a:solidFill>
                  <a:schemeClr val="tx1"/>
                </a:solidFill>
              </a:rPr>
              <a:t>C </a:t>
            </a:r>
            <a:r>
              <a:rPr lang="fr-FR" altLang="fr-FR" sz="1800" dirty="0">
                <a:solidFill>
                  <a:schemeClr val="tx1"/>
                </a:solidFill>
              </a:rPr>
              <a:t>for 1h, 2h and 5h </a:t>
            </a:r>
            <a:r>
              <a:rPr lang="fr-FR" altLang="fr-FR" sz="1800" dirty="0" err="1" smtClean="0">
                <a:solidFill>
                  <a:schemeClr val="tx1"/>
                </a:solidFill>
              </a:rPr>
              <a:t>respectivelly</a:t>
            </a:r>
            <a:endParaRPr lang="fr-FR" altLang="fr-FR" sz="1800" dirty="0">
              <a:solidFill>
                <a:schemeClr val="tx1"/>
              </a:solidFill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dirty="0">
              <a:solidFill>
                <a:schemeClr val="tx1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 err="1">
                <a:solidFill>
                  <a:schemeClr val="tx1"/>
                </a:solidFill>
              </a:rPr>
              <a:t>Sample</a:t>
            </a:r>
            <a:r>
              <a:rPr lang="fr-FR" altLang="fr-FR" sz="1800" dirty="0">
                <a:solidFill>
                  <a:schemeClr val="tx1"/>
                </a:solidFill>
              </a:rPr>
              <a:t> 3 : </a:t>
            </a:r>
            <a:r>
              <a:rPr lang="fr-FR" altLang="fr-FR" sz="1800" dirty="0" err="1">
                <a:solidFill>
                  <a:schemeClr val="tx1"/>
                </a:solidFill>
              </a:rPr>
              <a:t>Only</a:t>
            </a:r>
            <a:r>
              <a:rPr lang="fr-FR" altLang="fr-FR" sz="1800" dirty="0">
                <a:solidFill>
                  <a:schemeClr val="tx1"/>
                </a:solidFill>
              </a:rPr>
              <a:t> He plasma (8-9 1021 He.m².s)</a:t>
            </a:r>
            <a:br>
              <a:rPr lang="fr-FR" altLang="fr-FR" sz="1800" dirty="0">
                <a:solidFill>
                  <a:schemeClr val="tx1"/>
                </a:solidFill>
              </a:rPr>
            </a:br>
            <a:r>
              <a:rPr lang="fr-FR" altLang="fr-FR" sz="1800" dirty="0" smtClean="0">
                <a:solidFill>
                  <a:schemeClr val="tx1"/>
                </a:solidFill>
              </a:rPr>
              <a:t>	</a:t>
            </a:r>
            <a:r>
              <a:rPr lang="fr-FR" altLang="fr-FR" sz="1800" dirty="0" err="1" smtClean="0">
                <a:solidFill>
                  <a:schemeClr val="tx1"/>
                </a:solidFill>
              </a:rPr>
              <a:t>Exposed</a:t>
            </a:r>
            <a:r>
              <a:rPr lang="fr-FR" altLang="fr-FR" sz="1800" dirty="0" smtClean="0">
                <a:solidFill>
                  <a:schemeClr val="tx1"/>
                </a:solidFill>
              </a:rPr>
              <a:t> </a:t>
            </a:r>
            <a:r>
              <a:rPr lang="fr-FR" altLang="fr-FR" sz="1800" dirty="0">
                <a:solidFill>
                  <a:schemeClr val="tx1"/>
                </a:solidFill>
              </a:rPr>
              <a:t>at </a:t>
            </a:r>
            <a:r>
              <a:rPr lang="fr-FR" altLang="fr-FR" sz="1800" dirty="0" smtClean="0">
                <a:solidFill>
                  <a:schemeClr val="tx1"/>
                </a:solidFill>
              </a:rPr>
              <a:t>1100°C </a:t>
            </a:r>
            <a:r>
              <a:rPr lang="fr-FR" altLang="fr-FR" sz="1800" dirty="0">
                <a:solidFill>
                  <a:schemeClr val="tx1"/>
                </a:solidFill>
              </a:rPr>
              <a:t>for 1h </a:t>
            </a:r>
            <a:r>
              <a:rPr lang="fr-FR" altLang="fr-FR" sz="1800" dirty="0" smtClean="0">
                <a:solidFill>
                  <a:schemeClr val="tx1"/>
                </a:solidFill>
              </a:rPr>
              <a:t>(</a:t>
            </a:r>
            <a:r>
              <a:rPr lang="fr-FR" altLang="fr-FR" sz="1800" dirty="0" err="1" smtClean="0">
                <a:solidFill>
                  <a:schemeClr val="tx1"/>
                </a:solidFill>
              </a:rPr>
              <a:t>recrystallisation</a:t>
            </a:r>
            <a:r>
              <a:rPr lang="fr-FR" altLang="fr-FR" sz="1800" dirty="0" smtClean="0">
                <a:solidFill>
                  <a:schemeClr val="tx1"/>
                </a:solidFill>
              </a:rPr>
              <a:t> not </a:t>
            </a:r>
            <a:r>
              <a:rPr lang="fr-FR" altLang="fr-FR" sz="1800" dirty="0" err="1">
                <a:solidFill>
                  <a:schemeClr val="tx1"/>
                </a:solidFill>
              </a:rPr>
              <a:t>reached</a:t>
            </a:r>
            <a:r>
              <a:rPr lang="fr-FR" altLang="fr-FR" sz="1800" dirty="0">
                <a:solidFill>
                  <a:schemeClr val="tx1"/>
                </a:solidFill>
              </a:rPr>
              <a:t>).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2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and prospects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12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82903" y="1208760"/>
            <a:ext cx="9144000" cy="3822290"/>
          </a:xfrm>
        </p:spPr>
        <p:txBody>
          <a:bodyPr/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Experimental</a:t>
            </a:r>
            <a:r>
              <a:rPr lang="en-US" sz="1600" u="sng" dirty="0" smtClean="0"/>
              <a:t> (mainly hardness measurements): </a:t>
            </a:r>
          </a:p>
          <a:p>
            <a:pPr lvl="1"/>
            <a:r>
              <a:rPr lang="en-US" sz="1600" dirty="0" smtClean="0"/>
              <a:t>Perform the hardness measurements on the WEST PFUs</a:t>
            </a:r>
          </a:p>
          <a:p>
            <a:pPr lvl="1"/>
            <a:r>
              <a:rPr lang="en-US" sz="1600" dirty="0" smtClean="0"/>
              <a:t>Perform the </a:t>
            </a:r>
            <a:r>
              <a:rPr lang="en-US" sz="1600" dirty="0" err="1" smtClean="0"/>
              <a:t>nanoindentation</a:t>
            </a:r>
            <a:r>
              <a:rPr lang="en-US" sz="1600" dirty="0" smtClean="0"/>
              <a:t>/EBSD measurements on WEST PFU samples (samples provided by SP.B3)</a:t>
            </a:r>
          </a:p>
          <a:p>
            <a:endParaRPr lang="en-US" sz="1600" u="sng" dirty="0">
              <a:solidFill>
                <a:srgbClr val="0000FF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Model</a:t>
            </a:r>
            <a:r>
              <a:rPr lang="en-US" sz="1600" dirty="0" smtClean="0"/>
              <a:t>: </a:t>
            </a:r>
          </a:p>
          <a:p>
            <a:pPr lvl="1"/>
            <a:r>
              <a:rPr lang="en-US" sz="1600" dirty="0" smtClean="0"/>
              <a:t>Define the influence of microstructure (due to manufacturing processes) on recrystallization/restoration using mean field model</a:t>
            </a:r>
          </a:p>
          <a:p>
            <a:pPr lvl="1"/>
            <a:r>
              <a:rPr lang="en-US" sz="1600" dirty="0" smtClean="0"/>
              <a:t>According to hardness measurements, propose parameters to be implemented in mean field model to take into account plasma loading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1600" u="sng" dirty="0" smtClean="0"/>
              <a:t>Link with the WEST plasma operation (needed for correlation of experimental and </a:t>
            </a:r>
            <a:r>
              <a:rPr lang="en-US" sz="1600" u="sng" dirty="0" err="1" smtClean="0"/>
              <a:t>modelisation</a:t>
            </a:r>
            <a:r>
              <a:rPr lang="en-US" sz="1600" u="sng" dirty="0" smtClean="0"/>
              <a:t>)</a:t>
            </a:r>
            <a:r>
              <a:rPr lang="en-US" sz="1600" dirty="0" smtClean="0"/>
              <a:t>:</a:t>
            </a:r>
          </a:p>
          <a:p>
            <a:pPr lvl="1"/>
            <a:r>
              <a:rPr lang="en-US" sz="1600" dirty="0" smtClean="0"/>
              <a:t>Assess the temperature and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reached during plasma operation (C4 and C5 WEST campaigns) for the analyzed PFUs</a:t>
            </a:r>
          </a:p>
          <a:p>
            <a:pPr lvl="1"/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76200" y="689829"/>
            <a:ext cx="414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January</a:t>
            </a:r>
            <a:r>
              <a:rPr lang="fr-FR" dirty="0" smtClean="0"/>
              <a:t> meeting (</a:t>
            </a:r>
            <a:r>
              <a:rPr lang="fr-FR" dirty="0" smtClean="0"/>
              <a:t>Jan </a:t>
            </a:r>
            <a:r>
              <a:rPr lang="fr-FR" dirty="0" err="1" smtClean="0"/>
              <a:t>presentation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86097" y="142720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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93587" y="4386278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Under progress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35376" y="1946133"/>
            <a:ext cx="422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Identification of the most relevant PFU first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19032" y="2903226"/>
            <a:ext cx="192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 (poster at SOFT)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62023" y="3429185"/>
            <a:ext cx="448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16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Some characterizations are planned first (2023)</a:t>
            </a:r>
            <a:endParaRPr lang="fr-FR" sz="1600" dirty="0">
              <a:solidFill>
                <a:schemeClr val="accent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72852" y="1381483"/>
            <a:ext cx="135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Not relevant</a:t>
            </a:r>
            <a:endParaRPr lang="fr-F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307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6080" y="1335410"/>
            <a:ext cx="6064573" cy="1015663"/>
          </a:xfrm>
        </p:spPr>
        <p:txBody>
          <a:bodyPr/>
          <a:lstStyle/>
          <a:p>
            <a:r>
              <a:rPr lang="en-US" b="0" dirty="0"/>
              <a:t>Assessment of hydrogen impact on material properties linked to ITER relevant PFUs	</a:t>
            </a:r>
          </a:p>
          <a:p>
            <a:pPr>
              <a:spcBef>
                <a:spcPts val="0"/>
              </a:spcBef>
            </a:pPr>
            <a:r>
              <a:rPr lang="fr-FR" sz="1200" b="0" dirty="0" smtClean="0"/>
              <a:t>M. </a:t>
            </a:r>
            <a:r>
              <a:rPr lang="fr-FR" sz="1200" b="0" dirty="0" smtClean="0"/>
              <a:t>Richou</a:t>
            </a:r>
            <a:r>
              <a:rPr lang="fr-FR" sz="1200" b="0" baseline="30000" dirty="0" smtClean="0"/>
              <a:t>1</a:t>
            </a:r>
            <a:r>
              <a:rPr lang="fr-FR" sz="1200" b="0" dirty="0" smtClean="0"/>
              <a:t>, </a:t>
            </a:r>
            <a:r>
              <a:rPr lang="fr-FR" sz="1200" b="0" dirty="0"/>
              <a:t>M. </a:t>
            </a:r>
            <a:r>
              <a:rPr lang="fr-FR" sz="1200" b="0" dirty="0" smtClean="0"/>
              <a:t>Lemetais</a:t>
            </a:r>
            <a:r>
              <a:rPr lang="fr-FR" sz="1200" b="0" baseline="30000" dirty="0" smtClean="0"/>
              <a:t>2</a:t>
            </a:r>
            <a:r>
              <a:rPr lang="fr-FR" sz="1200" b="0" dirty="0" smtClean="0"/>
              <a:t>, </a:t>
            </a:r>
            <a:r>
              <a:rPr lang="fr-FR" sz="1200" b="0" dirty="0" smtClean="0"/>
              <a:t>Q. </a:t>
            </a:r>
            <a:r>
              <a:rPr lang="fr-FR" sz="1200" b="0" dirty="0" smtClean="0"/>
              <a:t>Tichit</a:t>
            </a:r>
            <a:r>
              <a:rPr lang="fr-FR" sz="1200" b="0" baseline="30000" dirty="0" smtClean="0"/>
              <a:t>1</a:t>
            </a:r>
            <a:r>
              <a:rPr lang="fr-FR" sz="1200" b="0" dirty="0" smtClean="0"/>
              <a:t>, </a:t>
            </a:r>
            <a:r>
              <a:rPr lang="fr-FR" sz="1200" b="0" dirty="0" smtClean="0"/>
              <a:t>Y. </a:t>
            </a:r>
            <a:r>
              <a:rPr lang="fr-FR" sz="1200" b="0" dirty="0" smtClean="0"/>
              <a:t>Corre</a:t>
            </a:r>
            <a:r>
              <a:rPr lang="fr-FR" sz="1200" b="0" baseline="30000" dirty="0" smtClean="0"/>
              <a:t>1</a:t>
            </a:r>
            <a:r>
              <a:rPr lang="fr-FR" sz="1200" b="0" dirty="0" smtClean="0"/>
              <a:t>, </a:t>
            </a:r>
            <a:r>
              <a:rPr lang="fr-FR" sz="1200" b="0" dirty="0" smtClean="0"/>
              <a:t>G. </a:t>
            </a:r>
            <a:r>
              <a:rPr lang="fr-FR" sz="1200" b="0" dirty="0" smtClean="0"/>
              <a:t>Kermouche</a:t>
            </a:r>
            <a:r>
              <a:rPr lang="fr-FR" sz="1200" b="0" baseline="30000" dirty="0" smtClean="0"/>
              <a:t>2</a:t>
            </a:r>
            <a:r>
              <a:rPr lang="fr-FR" sz="1200" b="0" dirty="0" smtClean="0"/>
              <a:t> </a:t>
            </a:r>
            <a:r>
              <a:rPr lang="fr-FR" sz="1200" b="0" dirty="0" smtClean="0"/>
              <a:t>and the WEST team</a:t>
            </a:r>
            <a:endParaRPr lang="fr-FR" sz="1200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2" y="244384"/>
            <a:ext cx="770890" cy="48131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012966" y="3530302"/>
            <a:ext cx="2206507" cy="230832"/>
          </a:xfrm>
        </p:spPr>
        <p:txBody>
          <a:bodyPr/>
          <a:lstStyle/>
          <a:p>
            <a:r>
              <a:rPr lang="fr-FR" dirty="0" smtClean="0"/>
              <a:t>SPA - </a:t>
            </a:r>
            <a:r>
              <a:rPr lang="fr-FR" dirty="0" err="1" smtClean="0"/>
              <a:t>Midterm</a:t>
            </a:r>
            <a:r>
              <a:rPr lang="fr-FR" dirty="0" smtClean="0"/>
              <a:t> -29th August 2022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b="54057"/>
          <a:stretch/>
        </p:blipFill>
        <p:spPr>
          <a:xfrm>
            <a:off x="3092450" y="2573025"/>
            <a:ext cx="635000" cy="7353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688121" y="26859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40221" y="1725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82215" y="587367"/>
            <a:ext cx="8961785" cy="23514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of WEST to assess and model tokamak plasma impact on recrystallization and softening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Assess: what are the properties we plan to investigate ?</a:t>
            </a:r>
          </a:p>
          <a:p>
            <a:pPr lvl="1"/>
            <a:r>
              <a:rPr lang="en-US" dirty="0" smtClean="0"/>
              <a:t>Loss of mechanical properties -&gt; Hardness measurements</a:t>
            </a:r>
          </a:p>
          <a:p>
            <a:pPr lvl="1"/>
            <a:r>
              <a:rPr lang="en-US" dirty="0" smtClean="0"/>
              <a:t>Modification of the microstructure -&gt; EBSD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what </a:t>
            </a:r>
            <a:r>
              <a:rPr lang="en-US" dirty="0" err="1"/>
              <a:t>modelization</a:t>
            </a:r>
            <a:r>
              <a:rPr lang="en-US" dirty="0"/>
              <a:t> ?</a:t>
            </a:r>
          </a:p>
          <a:p>
            <a:pPr lvl="1"/>
            <a:r>
              <a:rPr lang="en-US" dirty="0" smtClean="0"/>
              <a:t>Impact on recrystallization and softening kinetics.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672513" y="5005388"/>
            <a:ext cx="471487" cy="107950"/>
          </a:xfrm>
        </p:spPr>
        <p:txBody>
          <a:bodyPr/>
          <a:lstStyle/>
          <a:p>
            <a:pPr algn="ctr"/>
            <a:fld id="{854A34C9-9A4B-6445-85E1-F779B5E87362}" type="slidenum">
              <a:rPr lang="en-US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>
          <a:xfrm>
            <a:off x="182216" y="-7612"/>
            <a:ext cx="3249121" cy="43088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Global strategy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3003274"/>
            <a:ext cx="9258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 this presentation :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1. </a:t>
            </a:r>
            <a:r>
              <a:rPr lang="de-DE" dirty="0" err="1" smtClean="0">
                <a:solidFill>
                  <a:srgbClr val="0000FF"/>
                </a:solidFill>
              </a:rPr>
              <a:t>Studied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tungsten</a:t>
            </a:r>
            <a:r>
              <a:rPr lang="de-DE" dirty="0">
                <a:solidFill>
                  <a:srgbClr val="0000FF"/>
                </a:solidFill>
              </a:rPr>
              <a:t> – </a:t>
            </a:r>
            <a:r>
              <a:rPr lang="de-DE" dirty="0" err="1">
                <a:solidFill>
                  <a:srgbClr val="0000FF"/>
                </a:solidFill>
              </a:rPr>
              <a:t>implementation</a:t>
            </a:r>
            <a:r>
              <a:rPr lang="de-DE" dirty="0">
                <a:solidFill>
                  <a:srgbClr val="0000FF"/>
                </a:solidFill>
              </a:rPr>
              <a:t> in </a:t>
            </a:r>
            <a:r>
              <a:rPr lang="de-DE" dirty="0" smtClean="0">
                <a:solidFill>
                  <a:srgbClr val="0000FF"/>
                </a:solidFill>
              </a:rPr>
              <a:t>WEST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2. WEST campaigns (Heat flux and cumulative pulse duration, misalignment)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	First </a:t>
            </a:r>
            <a:r>
              <a:rPr lang="en-US" dirty="0" smtClean="0">
                <a:solidFill>
                  <a:srgbClr val="0000FF"/>
                </a:solidFill>
              </a:rPr>
              <a:t>measurements </a:t>
            </a:r>
            <a:r>
              <a:rPr lang="en-US" dirty="0">
                <a:solidFill>
                  <a:srgbClr val="0000FF"/>
                </a:solidFill>
              </a:rPr>
              <a:t>on </a:t>
            </a:r>
            <a:r>
              <a:rPr lang="en-US" dirty="0" smtClean="0">
                <a:solidFill>
                  <a:srgbClr val="0000FF"/>
                </a:solidFill>
              </a:rPr>
              <a:t>one WEST PFU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3. Samples </a:t>
            </a:r>
            <a:r>
              <a:rPr lang="en-US" dirty="0" smtClean="0">
                <a:solidFill>
                  <a:srgbClr val="0000FF"/>
                </a:solidFill>
              </a:rPr>
              <a:t>with well-known plasma (D, He) loading (used for the input needed for the modeling)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7" y="29164"/>
            <a:ext cx="6236523" cy="380480"/>
          </a:xfrm>
        </p:spPr>
        <p:txBody>
          <a:bodyPr/>
          <a:lstStyle/>
          <a:p>
            <a:r>
              <a:rPr lang="en-US" sz="2000" dirty="0" smtClean="0">
                <a:solidFill>
                  <a:srgbClr val="5F5F5F"/>
                </a:solidFill>
              </a:rPr>
              <a:t>1. Studied tungsten – implementation in WEST</a:t>
            </a:r>
            <a:endParaRPr lang="en-US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en-US" sz="75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en-US" sz="7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Image 1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r="42608" b="42739"/>
          <a:stretch/>
        </p:blipFill>
        <p:spPr bwMode="auto">
          <a:xfrm>
            <a:off x="481892" y="581807"/>
            <a:ext cx="1591733" cy="177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047580" y="649361"/>
            <a:ext cx="13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3"/>
                </a:solidFill>
              </a:rPr>
              <a:t>Incident flux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960097" y="134631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 smtClean="0">
                <a:solidFill>
                  <a:schemeClr val="accent6"/>
                </a:solidFill>
              </a:rPr>
              <a:t>CuOFHC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978607" y="1565429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 smtClean="0">
                <a:solidFill>
                  <a:schemeClr val="accent6"/>
                </a:solidFill>
              </a:rPr>
              <a:t>CuCrZr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6734" y="1110449"/>
            <a:ext cx="645220" cy="5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Espace réservé du contenu 3"/>
          <p:cNvSpPr txBox="1">
            <a:spLocks/>
          </p:cNvSpPr>
          <p:nvPr/>
        </p:nvSpPr>
        <p:spPr>
          <a:xfrm>
            <a:off x="3890265" y="581807"/>
            <a:ext cx="5590571" cy="1637076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Tungsten and component manufactured by </a:t>
            </a:r>
            <a:r>
              <a:rPr lang="en-US" sz="1600" b="0" dirty="0">
                <a:solidFill>
                  <a:schemeClr val="tx1"/>
                </a:solidFill>
              </a:rPr>
              <a:t>AT&amp;M/ASIPP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ITER-like Geometry: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6mm W thickness</a:t>
            </a:r>
            <a:endParaRPr lang="en-US" b="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  <a:defRPr/>
            </a:pPr>
            <a:r>
              <a:rPr lang="fr-FR" dirty="0" smtClean="0">
                <a:solidFill>
                  <a:schemeClr val="tx1"/>
                </a:solidFill>
              </a:rPr>
              <a:t>Block </a:t>
            </a:r>
            <a:r>
              <a:rPr lang="fr-FR" dirty="0" err="1" smtClean="0">
                <a:solidFill>
                  <a:schemeClr val="tx1"/>
                </a:solidFill>
              </a:rPr>
              <a:t>width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26.3 mm to 31.8 mm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b="0" dirty="0" smtClean="0">
                <a:solidFill>
                  <a:schemeClr val="tx1"/>
                </a:solidFill>
              </a:rPr>
              <a:t>AT&amp;M  rolled W (ITER </a:t>
            </a:r>
            <a:r>
              <a:rPr lang="en-US" b="0" dirty="0">
                <a:solidFill>
                  <a:schemeClr val="tx1"/>
                </a:solidFill>
              </a:rPr>
              <a:t>W grade </a:t>
            </a:r>
            <a:r>
              <a:rPr lang="en-US" b="0" dirty="0" smtClean="0">
                <a:solidFill>
                  <a:schemeClr val="tx1"/>
                </a:solidFill>
              </a:rPr>
              <a:t>material) </a:t>
            </a:r>
          </a:p>
          <a:p>
            <a:pPr marL="0" lvl="0" indent="0">
              <a:buNone/>
              <a:defRPr/>
            </a:pPr>
            <a:endParaRPr lang="en-US" b="0" dirty="0">
              <a:solidFill>
                <a:schemeClr val="tx1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379633" y="1005911"/>
            <a:ext cx="571829" cy="4547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1771415" y="1086246"/>
            <a:ext cx="439751" cy="30885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55915" y="1076721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A-A</a:t>
            </a:r>
            <a:endParaRPr lang="en-US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9" y="2642517"/>
            <a:ext cx="3331231" cy="1667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cxnSp>
        <p:nvCxnSpPr>
          <p:cNvPr id="43" name="Connecteur droit avec flèche 42"/>
          <p:cNvCxnSpPr/>
          <p:nvPr/>
        </p:nvCxnSpPr>
        <p:spPr>
          <a:xfrm>
            <a:off x="2876737" y="2895199"/>
            <a:ext cx="255705" cy="108283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1888703" y="315945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500 mm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09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356" y="88497"/>
            <a:ext cx="7265742" cy="318924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WEST campaigns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544253" y="5004965"/>
            <a:ext cx="470958" cy="115416"/>
          </a:xfrm>
        </p:spPr>
        <p:txBody>
          <a:bodyPr/>
          <a:lstStyle/>
          <a:p>
            <a:pPr algn="ctr"/>
            <a:fld id="{854A34C9-9A4B-6445-85E1-F779B5E87362}" type="slidenum">
              <a:rPr lang="en-US" sz="75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en-US" sz="7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72015"/>
              </p:ext>
            </p:extLst>
          </p:nvPr>
        </p:nvGraphicFramePr>
        <p:xfrm>
          <a:off x="289392" y="926249"/>
          <a:ext cx="7060214" cy="1524838"/>
        </p:xfrm>
        <a:graphic>
          <a:graphicData uri="http://schemas.openxmlformats.org/drawingml/2006/table">
            <a:tbl>
              <a:tblPr/>
              <a:tblGrid>
                <a:gridCol w="971670">
                  <a:extLst>
                    <a:ext uri="{9D8B030D-6E8A-4147-A177-3AD203B41FA5}">
                      <a16:colId xmlns:a16="http://schemas.microsoft.com/office/drawing/2014/main" val="1165353770"/>
                    </a:ext>
                  </a:extLst>
                </a:gridCol>
                <a:gridCol w="1222228">
                  <a:extLst>
                    <a:ext uri="{9D8B030D-6E8A-4147-A177-3AD203B41FA5}">
                      <a16:colId xmlns:a16="http://schemas.microsoft.com/office/drawing/2014/main" val="2987638930"/>
                    </a:ext>
                  </a:extLst>
                </a:gridCol>
                <a:gridCol w="722512">
                  <a:extLst>
                    <a:ext uri="{9D8B030D-6E8A-4147-A177-3AD203B41FA5}">
                      <a16:colId xmlns:a16="http://schemas.microsoft.com/office/drawing/2014/main" val="3846992376"/>
                    </a:ext>
                  </a:extLst>
                </a:gridCol>
                <a:gridCol w="1020782">
                  <a:extLst>
                    <a:ext uri="{9D8B030D-6E8A-4147-A177-3AD203B41FA5}">
                      <a16:colId xmlns:a16="http://schemas.microsoft.com/office/drawing/2014/main" val="1336974237"/>
                    </a:ext>
                  </a:extLst>
                </a:gridCol>
                <a:gridCol w="1148527">
                  <a:extLst>
                    <a:ext uri="{9D8B030D-6E8A-4147-A177-3AD203B41FA5}">
                      <a16:colId xmlns:a16="http://schemas.microsoft.com/office/drawing/2014/main" val="810949034"/>
                    </a:ext>
                  </a:extLst>
                </a:gridCol>
                <a:gridCol w="1974495">
                  <a:extLst>
                    <a:ext uri="{9D8B030D-6E8A-4147-A177-3AD203B41FA5}">
                      <a16:colId xmlns:a16="http://schemas.microsoft.com/office/drawing/2014/main" val="3401040192"/>
                    </a:ext>
                  </a:extLst>
                </a:gridCol>
              </a:tblGrid>
              <a:tr h="202061">
                <a:tc>
                  <a:txBody>
                    <a:bodyPr/>
                    <a:lstStyle/>
                    <a:p>
                      <a:pPr algn="ctr" rtl="0" fontAlgn="b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Duration max</a:t>
                      </a:r>
                      <a:r>
                        <a:rPr lang="fr-FR" sz="13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(s</a:t>
                      </a:r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Cumul (s)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 max (MW)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 LH total (MJ)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fr-FR" sz="1300" b="0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heat</a:t>
                      </a:r>
                      <a:r>
                        <a:rPr lang="fr-FR" sz="13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flux - </a:t>
                      </a:r>
                      <a:r>
                        <a:rPr lang="fr-FR" sz="1300" b="0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Qn</a:t>
                      </a:r>
                      <a:r>
                        <a:rPr lang="fr-FR" sz="13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(MW/m²)</a:t>
                      </a:r>
                      <a:endParaRPr lang="fr-F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16773"/>
                  </a:ext>
                </a:extLst>
              </a:tr>
              <a:tr h="21634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C4 – D2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(USN)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9678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7823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&lt;6</a:t>
                      </a:r>
                    </a:p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fr-FR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J.Gaspar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fr-FR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Nuclear</a:t>
                      </a:r>
                      <a:r>
                        <a:rPr lang="fr-FR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Fusion, 2021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916913"/>
                  </a:ext>
                </a:extLst>
              </a:tr>
              <a:tr h="22026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July-Nov19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96782"/>
                  </a:ext>
                </a:extLst>
              </a:tr>
              <a:tr h="21634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C4 - He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2991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4300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93560"/>
                  </a:ext>
                </a:extLst>
              </a:tr>
              <a:tr h="22026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Oct-Nov19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63318"/>
                  </a:ext>
                </a:extLst>
              </a:tr>
              <a:tr h="21634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4630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2625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  <a:p>
                      <a:pPr algn="ctr" rtl="0" fontAlgn="b"/>
                      <a:r>
                        <a:rPr lang="fr-FR" sz="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[J. </a:t>
                      </a:r>
                      <a:r>
                        <a:rPr lang="fr-FR" sz="8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Bucalossi</a:t>
                      </a:r>
                      <a:r>
                        <a:rPr lang="fr-FR" sz="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8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Nuclear</a:t>
                      </a:r>
                      <a:r>
                        <a:rPr lang="fr-FR" sz="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Fusion, 2022]</a:t>
                      </a:r>
                      <a:endParaRPr lang="fr-FR" sz="8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15744"/>
                  </a:ext>
                </a:extLst>
              </a:tr>
              <a:tr h="23027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Nov20-Jan21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55063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17" y="3505509"/>
            <a:ext cx="1794394" cy="958108"/>
          </a:xfrm>
          <a:prstGeom prst="rect">
            <a:avLst/>
          </a:prstGeom>
        </p:spPr>
      </p:pic>
      <p:sp>
        <p:nvSpPr>
          <p:cNvPr id="38" name="Espace réservé du numéro de diapositive 2"/>
          <p:cNvSpPr txBox="1">
            <a:spLocks/>
          </p:cNvSpPr>
          <p:nvPr/>
        </p:nvSpPr>
        <p:spPr>
          <a:xfrm>
            <a:off x="6287926" y="3478487"/>
            <a:ext cx="353219" cy="1154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7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83" y="2748990"/>
            <a:ext cx="3553981" cy="188537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923" y="2748990"/>
            <a:ext cx="3790611" cy="1955547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114283" y="2654113"/>
            <a:ext cx="1923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C4 : 14 ITER </a:t>
            </a:r>
            <a:r>
              <a:rPr lang="fr-FR" sz="1600" b="1" dirty="0" err="1">
                <a:solidFill>
                  <a:schemeClr val="bg1"/>
                </a:solidFill>
              </a:rPr>
              <a:t>like</a:t>
            </a:r>
            <a:r>
              <a:rPr lang="fr-FR" sz="1600" b="1" dirty="0">
                <a:solidFill>
                  <a:schemeClr val="bg1"/>
                </a:solidFill>
              </a:rPr>
              <a:t> PFU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873538" y="2663245"/>
            <a:ext cx="2025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C5 : 2 full </a:t>
            </a:r>
            <a:r>
              <a:rPr lang="fr-FR" sz="1600" b="1" dirty="0" err="1">
                <a:solidFill>
                  <a:schemeClr val="bg1"/>
                </a:solidFill>
              </a:rPr>
              <a:t>sectors</a:t>
            </a:r>
            <a:endParaRPr lang="fr-F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7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2.1 </a:t>
            </a:r>
            <a:r>
              <a:rPr lang="fr-FR" dirty="0" err="1" smtClean="0"/>
              <a:t>Misalignement</a:t>
            </a:r>
            <a:r>
              <a:rPr lang="fr-FR" dirty="0" smtClean="0"/>
              <a:t> in WEST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4279" y="818750"/>
            <a:ext cx="2025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C5 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543587" y="471796"/>
            <a:ext cx="3500667" cy="1707100"/>
            <a:chOff x="4308354" y="620804"/>
            <a:chExt cx="4283060" cy="2115818"/>
          </a:xfrm>
        </p:grpSpPr>
        <p:cxnSp>
          <p:nvCxnSpPr>
            <p:cNvPr id="12" name="Connecteur droit avec flèche 11"/>
            <p:cNvCxnSpPr>
              <a:endCxn id="19" idx="2"/>
            </p:cNvCxnSpPr>
            <p:nvPr/>
          </p:nvCxnSpPr>
          <p:spPr>
            <a:xfrm>
              <a:off x="5758728" y="697312"/>
              <a:ext cx="2598534" cy="5361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e 12"/>
            <p:cNvGrpSpPr/>
            <p:nvPr/>
          </p:nvGrpSpPr>
          <p:grpSpPr>
            <a:xfrm>
              <a:off x="6742878" y="1256478"/>
              <a:ext cx="1848536" cy="1480144"/>
              <a:chOff x="6742878" y="1256478"/>
              <a:chExt cx="1848536" cy="148014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742878" y="1256478"/>
                <a:ext cx="1848536" cy="148014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7242838" y="1572242"/>
                <a:ext cx="848616" cy="84861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7302043" y="1631447"/>
                <a:ext cx="730206" cy="730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7394141" y="1723545"/>
                <a:ext cx="546010" cy="5460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Flèche vers le bas 13"/>
            <p:cNvSpPr/>
            <p:nvPr/>
          </p:nvSpPr>
          <p:spPr>
            <a:xfrm>
              <a:off x="6924761" y="1029522"/>
              <a:ext cx="78941" cy="20393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vers le bas 14"/>
            <p:cNvSpPr/>
            <p:nvPr/>
          </p:nvSpPr>
          <p:spPr>
            <a:xfrm>
              <a:off x="7203367" y="1029521"/>
              <a:ext cx="78941" cy="20393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7481973" y="1029522"/>
              <a:ext cx="78941" cy="20393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vers le bas 16"/>
            <p:cNvSpPr/>
            <p:nvPr/>
          </p:nvSpPr>
          <p:spPr>
            <a:xfrm>
              <a:off x="7760579" y="1029522"/>
              <a:ext cx="78941" cy="20393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vers le bas 17"/>
            <p:cNvSpPr/>
            <p:nvPr/>
          </p:nvSpPr>
          <p:spPr>
            <a:xfrm>
              <a:off x="8039185" y="1029521"/>
              <a:ext cx="78941" cy="20393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8317791" y="1029522"/>
              <a:ext cx="78941" cy="20393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vers le bas 19"/>
            <p:cNvSpPr/>
            <p:nvPr/>
          </p:nvSpPr>
          <p:spPr>
            <a:xfrm rot="16200000">
              <a:off x="6578655" y="1220023"/>
              <a:ext cx="78941" cy="203931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/>
                <p:cNvSpPr txBox="1"/>
                <p:nvPr/>
              </p:nvSpPr>
              <p:spPr>
                <a:xfrm>
                  <a:off x="7028541" y="620804"/>
                  <a:ext cx="1277209" cy="327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</m:sub>
                        </m:sSub>
                        <m:func>
                          <m:funcPr>
                            <m:ctrlPr>
                              <a:rPr lang="fr-FR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fr-FR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ZoneText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8541" y="620804"/>
                  <a:ext cx="1277209" cy="327077"/>
                </a:xfrm>
                <a:prstGeom prst="rect">
                  <a:avLst/>
                </a:prstGeom>
                <a:blipFill>
                  <a:blip r:embed="rId5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/>
                <p:cNvSpPr txBox="1"/>
                <p:nvPr/>
              </p:nvSpPr>
              <p:spPr>
                <a:xfrm>
                  <a:off x="4308354" y="1111649"/>
                  <a:ext cx="1793504" cy="327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fr-FR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fr-FR" sz="14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||,</m:t>
                            </m:r>
                            <m:r>
                              <a:rPr lang="fr-FR" sz="1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𝑡𝑎𝑟𝑔𝑒𝑡</m:t>
                            </m:r>
                          </m:sub>
                        </m:sSub>
                        <m:func>
                          <m:funcPr>
                            <m:ctrlPr>
                              <a:rPr lang="fr-FR" sz="14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1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90</m:t>
                            </m:r>
                          </m:e>
                        </m:func>
                      </m:oMath>
                    </m:oMathPara>
                  </a14:m>
                  <a:endParaRPr lang="fr-FR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ZoneText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354" y="1111649"/>
                  <a:ext cx="1793504" cy="327077"/>
                </a:xfrm>
                <a:prstGeom prst="rect">
                  <a:avLst/>
                </a:prstGeom>
                <a:blipFill>
                  <a:blip r:embed="rId6"/>
                  <a:stretch>
                    <a:fillRect r="-16183" b="-2727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necteur droit 22"/>
            <p:cNvCxnSpPr/>
            <p:nvPr/>
          </p:nvCxnSpPr>
          <p:spPr>
            <a:xfrm flipH="1">
              <a:off x="5746767" y="1256478"/>
              <a:ext cx="2844647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6022836" y="842037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α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(3.1°)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319594" y="4134869"/>
            <a:ext cx="8824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1400" dirty="0" smtClean="0">
                <a:sym typeface="Wingdings" panose="05000000000000000000" pitchFamily="2" charset="2"/>
              </a:rPr>
              <a:t></a:t>
            </a:r>
            <a:r>
              <a:rPr lang="fr-FR" sz="1400" dirty="0" smtClean="0"/>
              <a:t>A </a:t>
            </a:r>
            <a:r>
              <a:rPr lang="fr-FR" sz="1400" dirty="0" err="1" smtClean="0"/>
              <a:t>misalignement</a:t>
            </a:r>
            <a:r>
              <a:rPr lang="fr-FR" sz="1400" dirty="0" smtClean="0"/>
              <a:t> (or </a:t>
            </a:r>
            <a:r>
              <a:rPr lang="fr-FR" sz="1400" dirty="0" err="1" smtClean="0"/>
              <a:t>exposed</a:t>
            </a:r>
            <a:r>
              <a:rPr lang="fr-FR" sz="1400" dirty="0" smtClean="0"/>
              <a:t> </a:t>
            </a:r>
            <a:r>
              <a:rPr lang="fr-FR" sz="1400" dirty="0" err="1" smtClean="0"/>
              <a:t>edges</a:t>
            </a:r>
            <a:r>
              <a:rPr lang="fr-FR" sz="1400" dirty="0" smtClean="0"/>
              <a:t>) leads to expose the </a:t>
            </a:r>
            <a:r>
              <a:rPr lang="fr-FR" sz="1400" dirty="0" err="1" smtClean="0"/>
              <a:t>leading</a:t>
            </a:r>
            <a:r>
              <a:rPr lang="fr-FR" sz="1400" dirty="0" smtClean="0"/>
              <a:t> </a:t>
            </a:r>
            <a:r>
              <a:rPr lang="fr-FR" sz="1400" dirty="0" err="1" smtClean="0"/>
              <a:t>edge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huge</a:t>
            </a:r>
            <a:r>
              <a:rPr lang="fr-FR" sz="1400" dirty="0" smtClean="0"/>
              <a:t> </a:t>
            </a:r>
            <a:r>
              <a:rPr lang="fr-FR" sz="1400" dirty="0" err="1" smtClean="0"/>
              <a:t>heat</a:t>
            </a:r>
            <a:r>
              <a:rPr lang="fr-FR" sz="1400" dirty="0" smtClean="0"/>
              <a:t> flux </a:t>
            </a:r>
          </a:p>
          <a:p>
            <a:r>
              <a:rPr lang="fr-FR" sz="1400" dirty="0" smtClean="0"/>
              <a:t>(If </a:t>
            </a:r>
            <a:r>
              <a:rPr lang="fr-FR" sz="1400" dirty="0" err="1" smtClean="0">
                <a:solidFill>
                  <a:srgbClr val="0000FF"/>
                </a:solidFill>
              </a:rPr>
              <a:t>Qn</a:t>
            </a:r>
            <a:r>
              <a:rPr lang="fr-FR" sz="1400" dirty="0" smtClean="0">
                <a:solidFill>
                  <a:srgbClr val="0000FF"/>
                </a:solidFill>
              </a:rPr>
              <a:t> = 5.2 MW/m² - &gt; </a:t>
            </a:r>
            <a:r>
              <a:rPr lang="fr-FR" sz="1400" dirty="0" err="1" smtClean="0">
                <a:solidFill>
                  <a:schemeClr val="accent3"/>
                </a:solidFill>
              </a:rPr>
              <a:t>Qs</a:t>
            </a:r>
            <a:r>
              <a:rPr lang="fr-FR" sz="1400" dirty="0" smtClean="0">
                <a:solidFill>
                  <a:schemeClr val="accent3"/>
                </a:solidFill>
              </a:rPr>
              <a:t> ~ 100 MW/m²</a:t>
            </a:r>
            <a:r>
              <a:rPr lang="fr-FR" sz="1400" dirty="0" smtClean="0"/>
              <a:t> !!!)</a:t>
            </a:r>
          </a:p>
          <a:p>
            <a:r>
              <a:rPr lang="en-AE" sz="1400" dirty="0" smtClean="0">
                <a:sym typeface="Wingdings" panose="05000000000000000000" pitchFamily="2" charset="2"/>
              </a:rPr>
              <a:t> In WEST, some PFUs are misaligned on purpose (during C4: up to 0.5 mm)</a:t>
            </a:r>
            <a:endParaRPr lang="fr-FR" sz="1400" dirty="0"/>
          </a:p>
        </p:txBody>
      </p:sp>
      <p:sp>
        <p:nvSpPr>
          <p:cNvPr id="30" name="Rectangle 29"/>
          <p:cNvSpPr/>
          <p:nvPr/>
        </p:nvSpPr>
        <p:spPr>
          <a:xfrm>
            <a:off x="1003908" y="1191829"/>
            <a:ext cx="1510861" cy="11942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412540" y="1446596"/>
            <a:ext cx="693598" cy="684687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460929" y="1494364"/>
            <a:ext cx="596818" cy="5891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536204" y="1568672"/>
            <a:ext cx="446269" cy="4405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580581" y="984675"/>
            <a:ext cx="0" cy="28989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63228" y="96609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4861691" y="868600"/>
            <a:ext cx="3623414" cy="2446210"/>
            <a:chOff x="1243584" y="1605814"/>
            <a:chExt cx="14357644" cy="7844176"/>
          </a:xfrm>
        </p:grpSpPr>
        <p:pic>
          <p:nvPicPr>
            <p:cNvPr id="41" name="Espace réservé du contenu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584" y="1605814"/>
              <a:ext cx="14357644" cy="7844176"/>
            </a:xfrm>
            <a:prstGeom prst="rect">
              <a:avLst/>
            </a:prstGeom>
          </p:spPr>
        </p:pic>
        <p:cxnSp>
          <p:nvCxnSpPr>
            <p:cNvPr id="42" name="Connecteur droit 41"/>
            <p:cNvCxnSpPr/>
            <p:nvPr/>
          </p:nvCxnSpPr>
          <p:spPr>
            <a:xfrm>
              <a:off x="2234787" y="4452091"/>
              <a:ext cx="10796073" cy="477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1799487" y="5312601"/>
              <a:ext cx="10796073" cy="477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2013978" y="6630116"/>
              <a:ext cx="10796075" cy="477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1485679" y="7666125"/>
              <a:ext cx="10796073" cy="4770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ZoneTexte 45"/>
          <p:cNvSpPr txBox="1"/>
          <p:nvPr/>
        </p:nvSpPr>
        <p:spPr>
          <a:xfrm>
            <a:off x="8221621" y="59125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69511" y="251423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14 </a:t>
            </a:r>
            <a:r>
              <a:rPr lang="fr-FR" dirty="0" err="1" smtClean="0"/>
              <a:t>PFUs</a:t>
            </a:r>
            <a:endParaRPr lang="fr-FR" dirty="0"/>
          </a:p>
        </p:txBody>
      </p:sp>
      <p:sp>
        <p:nvSpPr>
          <p:cNvPr id="47" name="Accolade fermante 46"/>
          <p:cNvSpPr/>
          <p:nvPr/>
        </p:nvSpPr>
        <p:spPr>
          <a:xfrm rot="16200000">
            <a:off x="6326699" y="-427047"/>
            <a:ext cx="443254" cy="23564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7323246" y="3325552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0.5 mm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H="1" flipV="1">
            <a:off x="7526863" y="2582466"/>
            <a:ext cx="253838" cy="7952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872534" y="3358272"/>
            <a:ext cx="138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0.4 mm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5329989" y="2554478"/>
            <a:ext cx="93590" cy="855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4802790" y="77062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C4</a:t>
            </a:r>
            <a:endParaRPr lang="fr-FR" dirty="0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75" y="2456462"/>
            <a:ext cx="3458124" cy="1320941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2329003" y="2632378"/>
            <a:ext cx="155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WEAN004, post C5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46" y="2473991"/>
            <a:ext cx="4118657" cy="25058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2.2 </a:t>
            </a:r>
            <a:r>
              <a:rPr lang="fr-FR" dirty="0"/>
              <a:t>High surface </a:t>
            </a:r>
            <a:r>
              <a:rPr lang="fr-FR" dirty="0" err="1"/>
              <a:t>loading</a:t>
            </a:r>
            <a:r>
              <a:rPr lang="fr-FR" dirty="0"/>
              <a:t> in </a:t>
            </a:r>
            <a:r>
              <a:rPr lang="fr-FR" dirty="0" smtClean="0"/>
              <a:t>WEST (2/2)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t="4560" r="1495"/>
          <a:stretch/>
        </p:blipFill>
        <p:spPr>
          <a:xfrm>
            <a:off x="349251" y="1012360"/>
            <a:ext cx="3149600" cy="249251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1600" y="18829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Qn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36870" y="1317300"/>
            <a:ext cx="341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T=1500°C (Sharp, </a:t>
            </a:r>
            <a:r>
              <a:rPr lang="el-G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=0.3 mm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3404921" y="2036986"/>
            <a:ext cx="1631949" cy="6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151115" y="1813526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T=1500°C (Sharp, </a:t>
            </a:r>
            <a:r>
              <a:rPr lang="el-G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fr-F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 </a:t>
            </a: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3432027" y="1544057"/>
            <a:ext cx="1631949" cy="6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648325" y="623978"/>
            <a:ext cx="3085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embedded</a:t>
            </a:r>
            <a:r>
              <a:rPr lang="fr-FR" dirty="0" smtClean="0"/>
              <a:t> </a:t>
            </a:r>
            <a:r>
              <a:rPr lang="fr-FR" dirty="0" err="1" smtClean="0"/>
              <a:t>measurments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856661" y="442182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7274788" y="2263159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Qn</a:t>
            </a:r>
            <a:r>
              <a:rPr lang="fr-FR" dirty="0" smtClean="0">
                <a:solidFill>
                  <a:srgbClr val="0000FF"/>
                </a:solidFill>
              </a:rPr>
              <a:t> = 6 MW/m² 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Sharp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48001" y="2512496"/>
            <a:ext cx="1239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ANSYS simulations</a:t>
            </a:r>
            <a:endParaRPr lang="fr-FR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1043907" y="1076812"/>
            <a:ext cx="353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err="1" smtClean="0"/>
              <a:t>J.Bucalossi</a:t>
            </a:r>
            <a:r>
              <a:rPr lang="fr-FR" sz="1100" i="1" dirty="0" smtClean="0"/>
              <a:t> et al., </a:t>
            </a:r>
            <a:r>
              <a:rPr lang="fr-FR" sz="1100" i="1" dirty="0" err="1" smtClean="0"/>
              <a:t>nuclear</a:t>
            </a:r>
            <a:r>
              <a:rPr lang="fr-FR" sz="1100" i="1" dirty="0" smtClean="0"/>
              <a:t> fusion, 2022</a:t>
            </a:r>
            <a:endParaRPr lang="fr-FR" sz="1100" i="1" dirty="0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2876632" y="3478722"/>
            <a:ext cx="230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Temperature</a:t>
            </a:r>
            <a:r>
              <a:rPr lang="fr-FR" dirty="0" smtClean="0"/>
              <a:t> Max. / 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3458" y="90828"/>
            <a:ext cx="4355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2.3 Combinaison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of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heat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flux and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misalignement</a:t>
            </a: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32" y="4217420"/>
            <a:ext cx="8618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The PFU 8 </a:t>
            </a:r>
            <a:r>
              <a:rPr lang="fr-FR" dirty="0" err="1">
                <a:solidFill>
                  <a:srgbClr val="0000FF"/>
                </a:solidFill>
              </a:rPr>
              <a:t>is</a:t>
            </a:r>
            <a:r>
              <a:rPr lang="fr-FR" dirty="0">
                <a:solidFill>
                  <a:srgbClr val="0000FF"/>
                </a:solidFill>
              </a:rPr>
              <a:t> of </a:t>
            </a:r>
            <a:r>
              <a:rPr lang="fr-FR" dirty="0" err="1">
                <a:solidFill>
                  <a:srgbClr val="0000FF"/>
                </a:solidFill>
              </a:rPr>
              <a:t>interest</a:t>
            </a:r>
            <a:r>
              <a:rPr lang="fr-FR" dirty="0">
                <a:solidFill>
                  <a:srgbClr val="0000FF"/>
                </a:solidFill>
              </a:rPr>
              <a:t> (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fr-FR" dirty="0">
                <a:solidFill>
                  <a:srgbClr val="0000FF"/>
                </a:solidFill>
              </a:rPr>
              <a:t> ~ 0.4 mm ) (</a:t>
            </a:r>
            <a:r>
              <a:rPr lang="fr-FR" dirty="0" err="1">
                <a:solidFill>
                  <a:srgbClr val="0000FF"/>
                </a:solidFill>
              </a:rPr>
              <a:t>may</a:t>
            </a:r>
            <a:r>
              <a:rPr lang="fr-FR" dirty="0">
                <a:solidFill>
                  <a:srgbClr val="0000FF"/>
                </a:solidFill>
              </a:rPr>
              <a:t> have </a:t>
            </a:r>
            <a:r>
              <a:rPr lang="fr-FR" dirty="0" err="1">
                <a:solidFill>
                  <a:srgbClr val="0000FF"/>
                </a:solidFill>
              </a:rPr>
              <a:t>reached</a:t>
            </a:r>
            <a:r>
              <a:rPr lang="fr-FR" dirty="0">
                <a:solidFill>
                  <a:srgbClr val="0000FF"/>
                </a:solidFill>
              </a:rPr>
              <a:t> 1500°C </a:t>
            </a:r>
            <a:r>
              <a:rPr lang="fr-FR" dirty="0" err="1">
                <a:solidFill>
                  <a:srgbClr val="0000FF"/>
                </a:solidFill>
              </a:rPr>
              <a:t>during</a:t>
            </a:r>
            <a:r>
              <a:rPr lang="fr-FR" dirty="0">
                <a:solidFill>
                  <a:srgbClr val="0000FF"/>
                </a:solidFill>
              </a:rPr>
              <a:t> the C4 </a:t>
            </a:r>
            <a:r>
              <a:rPr lang="fr-FR" dirty="0" err="1">
                <a:solidFill>
                  <a:srgbClr val="0000FF"/>
                </a:solidFill>
              </a:rPr>
              <a:t>campaign</a:t>
            </a:r>
            <a:r>
              <a:rPr lang="fr-FR" dirty="0">
                <a:solidFill>
                  <a:srgbClr val="0000FF"/>
                </a:solidFill>
              </a:rPr>
              <a:t>)</a:t>
            </a:r>
          </a:p>
          <a:p>
            <a:r>
              <a:rPr lang="fr-FR" dirty="0">
                <a:solidFill>
                  <a:srgbClr val="0000FF"/>
                </a:solidFill>
              </a:rPr>
              <a:t>But</a:t>
            </a:r>
            <a:r>
              <a:rPr lang="en-AE" dirty="0">
                <a:solidFill>
                  <a:srgbClr val="0000FF"/>
                </a:solidFill>
              </a:rPr>
              <a:t>…is it recristallised (it is a question of time…) ?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77" y="1474586"/>
            <a:ext cx="2905157" cy="1241547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447678" y="1646594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accent1"/>
                </a:solidFill>
              </a:rPr>
              <a:t>OSP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078074" y="218297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3"/>
                </a:solidFill>
              </a:rPr>
              <a:t>I</a:t>
            </a:r>
            <a:r>
              <a:rPr lang="en-US" sz="1800" b="1" dirty="0" smtClean="0">
                <a:solidFill>
                  <a:schemeClr val="accent3"/>
                </a:solidFill>
              </a:rPr>
              <a:t>SP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9586" y="2732969"/>
            <a:ext cx="298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-&gt; Focus on the OSP LE </a:t>
            </a:r>
            <a:r>
              <a:rPr lang="fr-FR" dirty="0" err="1" smtClean="0"/>
              <a:t>region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-108793" y="1388336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1" dirty="0" smtClean="0"/>
              <a:t>100 %</a:t>
            </a:r>
            <a:endParaRPr lang="en-US" sz="1600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-59265" y="1920845"/>
            <a:ext cx="587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1" dirty="0" smtClean="0"/>
              <a:t>50 %</a:t>
            </a:r>
            <a:endParaRPr lang="en-US" sz="1600" i="1" dirty="0"/>
          </a:p>
        </p:txBody>
      </p:sp>
      <p:grpSp>
        <p:nvGrpSpPr>
          <p:cNvPr id="36" name="Groupe 35"/>
          <p:cNvGrpSpPr/>
          <p:nvPr/>
        </p:nvGrpSpPr>
        <p:grpSpPr>
          <a:xfrm>
            <a:off x="3951328" y="318415"/>
            <a:ext cx="5024560" cy="3426961"/>
            <a:chOff x="3951328" y="318415"/>
            <a:chExt cx="5024560" cy="3426961"/>
          </a:xfrm>
        </p:grpSpPr>
        <p:grpSp>
          <p:nvGrpSpPr>
            <p:cNvPr id="8" name="Groupe 7"/>
            <p:cNvGrpSpPr/>
            <p:nvPr/>
          </p:nvGrpSpPr>
          <p:grpSpPr>
            <a:xfrm>
              <a:off x="3951328" y="701871"/>
              <a:ext cx="5024560" cy="3043505"/>
              <a:chOff x="1243584" y="1605814"/>
              <a:chExt cx="14357644" cy="7844176"/>
            </a:xfrm>
          </p:grpSpPr>
          <p:pic>
            <p:nvPicPr>
              <p:cNvPr id="9" name="Espace réservé du contenu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584" y="1605814"/>
                <a:ext cx="14357644" cy="7844176"/>
              </a:xfrm>
              <a:prstGeom prst="rect">
                <a:avLst/>
              </a:prstGeom>
            </p:spPr>
          </p:pic>
          <p:cxnSp>
            <p:nvCxnSpPr>
              <p:cNvPr id="15" name="Connecteur droit 14"/>
              <p:cNvCxnSpPr/>
              <p:nvPr/>
            </p:nvCxnSpPr>
            <p:spPr>
              <a:xfrm>
                <a:off x="2234787" y="4452091"/>
                <a:ext cx="10796073" cy="477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1799487" y="5312601"/>
                <a:ext cx="10796073" cy="477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2013978" y="6630117"/>
                <a:ext cx="10796074" cy="4770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1485679" y="7666125"/>
                <a:ext cx="10796073" cy="4770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ZoneTexte 29"/>
            <p:cNvSpPr txBox="1"/>
            <p:nvPr/>
          </p:nvSpPr>
          <p:spPr>
            <a:xfrm>
              <a:off x="8185191" y="270089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1" dirty="0" smtClean="0">
                  <a:solidFill>
                    <a:schemeClr val="accent1"/>
                  </a:solidFill>
                </a:rPr>
                <a:t>OSP</a:t>
              </a:r>
              <a:endParaRPr lang="en-US" sz="1800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259792">
              <a:off x="4429004" y="640212"/>
              <a:ext cx="844581" cy="307767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004833" y="318415"/>
              <a:ext cx="2263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Highest</a:t>
              </a:r>
              <a:r>
                <a:rPr lang="fr-FR" dirty="0" smtClean="0"/>
                <a:t> </a:t>
              </a:r>
              <a:r>
                <a:rPr lang="fr-FR" dirty="0" err="1" smtClean="0"/>
                <a:t>heat</a:t>
              </a:r>
              <a:r>
                <a:rPr lang="fr-FR" dirty="0" smtClean="0"/>
                <a:t> flux zone</a:t>
              </a:r>
              <a:endParaRPr lang="fr-FR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864214" y="8048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8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058230" y="24576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PFUs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946387"/>
            <a:ext cx="213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Normalised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flux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3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2.4 </a:t>
            </a:r>
            <a:r>
              <a:rPr lang="fr-FR" dirty="0" err="1" smtClean="0"/>
              <a:t>Loading</a:t>
            </a:r>
            <a:r>
              <a:rPr lang="fr-FR" dirty="0" smtClean="0"/>
              <a:t> time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50617" b="12623"/>
          <a:stretch/>
        </p:blipFill>
        <p:spPr>
          <a:xfrm>
            <a:off x="4535488" y="1810884"/>
            <a:ext cx="4359705" cy="1225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1395225"/>
            <a:ext cx="3460962" cy="24434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84836" y="3081231"/>
            <a:ext cx="353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Y. </a:t>
            </a:r>
            <a:r>
              <a:rPr lang="fr-FR" sz="1100" i="1" dirty="0"/>
              <a:t>C</a:t>
            </a:r>
            <a:r>
              <a:rPr lang="fr-FR" sz="1100" i="1" dirty="0" smtClean="0"/>
              <a:t>orre, </a:t>
            </a:r>
            <a:r>
              <a:rPr lang="fr-FR" sz="1100" i="1" dirty="0" err="1" smtClean="0"/>
              <a:t>submitted</a:t>
            </a:r>
            <a:endParaRPr lang="fr-FR" sz="11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61899" y="3838638"/>
            <a:ext cx="353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M. Richou, </a:t>
            </a:r>
            <a:r>
              <a:rPr lang="fr-FR" sz="1100" i="1" dirty="0" err="1" smtClean="0"/>
              <a:t>Nuclear</a:t>
            </a:r>
            <a:r>
              <a:rPr lang="fr-FR" sz="1100" i="1" dirty="0" smtClean="0"/>
              <a:t> </a:t>
            </a:r>
            <a:r>
              <a:rPr lang="fr-FR" sz="1100" i="1" dirty="0" err="1" smtClean="0"/>
              <a:t>Materials</a:t>
            </a:r>
            <a:r>
              <a:rPr lang="fr-FR" sz="1100" i="1" dirty="0" smtClean="0"/>
              <a:t>, 2020</a:t>
            </a:r>
            <a:endParaRPr lang="fr-FR" sz="1100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35351" y="922365"/>
            <a:ext cx="34659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/>
              <a:t>For a </a:t>
            </a:r>
            <a:r>
              <a:rPr lang="fr-FR" sz="1050" dirty="0" err="1" smtClean="0"/>
              <a:t>leading</a:t>
            </a:r>
            <a:r>
              <a:rPr lang="fr-FR" sz="1050" dirty="0" smtClean="0"/>
              <a:t> </a:t>
            </a:r>
            <a:r>
              <a:rPr lang="fr-FR" sz="1050" dirty="0" err="1" smtClean="0"/>
              <a:t>edge</a:t>
            </a:r>
            <a:r>
              <a:rPr lang="fr-FR" sz="1050" dirty="0" smtClean="0"/>
              <a:t> surface </a:t>
            </a:r>
            <a:r>
              <a:rPr lang="fr-FR" sz="1050" dirty="0" err="1" smtClean="0"/>
              <a:t>temperature</a:t>
            </a:r>
            <a:r>
              <a:rPr lang="fr-FR" sz="1050" dirty="0" smtClean="0"/>
              <a:t> of 1500°C, </a:t>
            </a:r>
            <a:r>
              <a:rPr lang="fr-FR" sz="1050" dirty="0" err="1" smtClean="0"/>
              <a:t>annealed</a:t>
            </a:r>
            <a:r>
              <a:rPr lang="fr-FR" sz="1050" dirty="0" smtClean="0"/>
              <a:t> </a:t>
            </a:r>
            <a:r>
              <a:rPr lang="fr-FR" sz="1050" dirty="0" err="1" smtClean="0"/>
              <a:t>during</a:t>
            </a:r>
            <a:r>
              <a:rPr lang="fr-FR" sz="1050" dirty="0" smtClean="0"/>
              <a:t> 300s, </a:t>
            </a:r>
            <a:r>
              <a:rPr lang="fr-FR" sz="1050" dirty="0" err="1" smtClean="0"/>
              <a:t>hardness</a:t>
            </a:r>
            <a:r>
              <a:rPr lang="fr-FR" sz="1050" dirty="0" smtClean="0"/>
              <a:t> </a:t>
            </a:r>
            <a:r>
              <a:rPr lang="fr-FR" sz="1050" dirty="0" err="1" smtClean="0"/>
              <a:t>is</a:t>
            </a:r>
            <a:r>
              <a:rPr lang="fr-FR" sz="1050" dirty="0" smtClean="0"/>
              <a:t> </a:t>
            </a:r>
            <a:r>
              <a:rPr lang="fr-FR" sz="1050" dirty="0" err="1" smtClean="0"/>
              <a:t>decreased</a:t>
            </a:r>
            <a:r>
              <a:rPr lang="fr-FR" sz="1050" dirty="0" smtClean="0"/>
              <a:t> by a </a:t>
            </a:r>
            <a:r>
              <a:rPr lang="fr-FR" sz="1050" dirty="0" err="1" smtClean="0"/>
              <a:t>half</a:t>
            </a:r>
            <a:r>
              <a:rPr lang="fr-FR" sz="1050" dirty="0" smtClean="0"/>
              <a:t> (Alfonso </a:t>
            </a:r>
            <a:r>
              <a:rPr lang="fr-FR" sz="1050" dirty="0" err="1" smtClean="0"/>
              <a:t>etal</a:t>
            </a:r>
            <a:r>
              <a:rPr lang="fr-FR" sz="1050" dirty="0" smtClean="0"/>
              <a:t>.).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55806" y="4453571"/>
            <a:ext cx="736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Future </a:t>
            </a:r>
            <a:r>
              <a:rPr lang="fr-FR" dirty="0" err="1" smtClean="0">
                <a:solidFill>
                  <a:srgbClr val="0000FF"/>
                </a:solidFill>
              </a:rPr>
              <a:t>steps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: Check the </a:t>
            </a:r>
            <a:r>
              <a:rPr lang="fr-FR" dirty="0" err="1">
                <a:solidFill>
                  <a:srgbClr val="0000FF"/>
                </a:solidFill>
              </a:rPr>
              <a:t>annealed</a:t>
            </a:r>
            <a:r>
              <a:rPr lang="fr-FR" dirty="0">
                <a:solidFill>
                  <a:srgbClr val="0000FF"/>
                </a:solidFill>
              </a:rPr>
              <a:t> time </a:t>
            </a:r>
            <a:r>
              <a:rPr lang="fr-FR" dirty="0" smtClean="0">
                <a:solidFill>
                  <a:srgbClr val="0000FF"/>
                </a:solidFill>
              </a:rPr>
              <a:t>and </a:t>
            </a:r>
            <a:r>
              <a:rPr lang="fr-FR" dirty="0" err="1" smtClean="0">
                <a:solidFill>
                  <a:srgbClr val="0000FF"/>
                </a:solidFill>
              </a:rPr>
              <a:t>Qn</a:t>
            </a:r>
            <a:r>
              <a:rPr lang="fr-FR" dirty="0" smtClean="0">
                <a:solidFill>
                  <a:srgbClr val="0000FF"/>
                </a:solidFill>
              </a:rPr>
              <a:t> on </a:t>
            </a:r>
            <a:r>
              <a:rPr lang="fr-FR" dirty="0">
                <a:solidFill>
                  <a:srgbClr val="0000FF"/>
                </a:solidFill>
              </a:rPr>
              <a:t>PFU </a:t>
            </a:r>
            <a:r>
              <a:rPr lang="fr-FR" dirty="0" smtClean="0">
                <a:solidFill>
                  <a:srgbClr val="0000FF"/>
                </a:solidFill>
              </a:rPr>
              <a:t>8, </a:t>
            </a:r>
            <a:r>
              <a:rPr lang="fr-FR" dirty="0" err="1" smtClean="0">
                <a:solidFill>
                  <a:srgbClr val="0000FF"/>
                </a:solidFill>
              </a:rPr>
              <a:t>monoblocks</a:t>
            </a:r>
            <a:r>
              <a:rPr lang="fr-FR" dirty="0" smtClean="0">
                <a:solidFill>
                  <a:srgbClr val="0000FF"/>
                </a:solidFill>
              </a:rPr>
              <a:t> 23-27 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02191" y="944588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Monoblock</a:t>
            </a:r>
            <a:r>
              <a:rPr lang="fr-FR" dirty="0" smtClean="0"/>
              <a:t> 24</a:t>
            </a:r>
            <a:endParaRPr lang="en-US" dirty="0"/>
          </a:p>
        </p:txBody>
      </p:sp>
      <p:cxnSp>
        <p:nvCxnSpPr>
          <p:cNvPr id="7" name="Connecteur droit avec flèche 6"/>
          <p:cNvCxnSpPr>
            <a:stCxn id="4" idx="2"/>
          </p:cNvCxnSpPr>
          <p:nvPr/>
        </p:nvCxnSpPr>
        <p:spPr>
          <a:xfrm flipH="1">
            <a:off x="6964793" y="1313920"/>
            <a:ext cx="103794" cy="375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105590" y="1841543"/>
            <a:ext cx="103794" cy="375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68587" y="150447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_16-9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3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2019-04-04T09:26:32+00:00</Displayed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77b7e27e4469696f6b63b9bd60051b8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ad4fd72acedf3599f74be16d9de689d9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tte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117F33-143B-40E8-9EE4-493BD914E5E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151dffeb-2989-4a61-aef8-844a993007f8"/>
    <ds:schemaRef ds:uri="582fa2ad-bcfb-4c30-8490-7bbd511b18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444289-9B76-4336-85FF-B7679C21E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67843D-C43C-40DE-BFAB-557270D0410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67CB5BA-A9DC-4E94-BE30-86DF07ADB0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50223</TotalTime>
  <Words>925</Words>
  <Application>Microsoft Office PowerPoint</Application>
  <PresentationFormat>Affichage à l'écran (16:9)</PresentationFormat>
  <Paragraphs>158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Wingdings 3</vt:lpstr>
      <vt:lpstr>CEA_16-9_template</vt:lpstr>
      <vt:lpstr>Office</vt:lpstr>
      <vt:lpstr>PWIE-SP A.A4.T-T002 – D001 Assessment of hydrogen impact on material properties linked to ITER relevant PFUs  </vt:lpstr>
      <vt:lpstr>Présentation PowerPoint</vt:lpstr>
      <vt:lpstr>Présentation PowerPoint</vt:lpstr>
      <vt:lpstr>1. Studied tungsten – implementation in WEST</vt:lpstr>
      <vt:lpstr>2. WEST campaigns </vt:lpstr>
      <vt:lpstr>2.1 Misalignement in WEST</vt:lpstr>
      <vt:lpstr>2.2 High surface loading in WEST (2/2)</vt:lpstr>
      <vt:lpstr>Présentation PowerPoint</vt:lpstr>
      <vt:lpstr>2.4 Loading time</vt:lpstr>
      <vt:lpstr>2.5 Visual observation of the relevant PFU</vt:lpstr>
      <vt:lpstr>3. Reference samples to check the potential mean field model on well known loaded samples (Collab Rasinsky)</vt:lpstr>
      <vt:lpstr>Conclusions and prospects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BUCALOSSI Jerome 155054</dc:creator>
  <cp:lastModifiedBy>RICHOU Marianne 169814</cp:lastModifiedBy>
  <cp:revision>1042</cp:revision>
  <cp:lastPrinted>2021-03-18T16:26:06Z</cp:lastPrinted>
  <dcterms:created xsi:type="dcterms:W3CDTF">2019-03-22T09:49:44Z</dcterms:created>
  <dcterms:modified xsi:type="dcterms:W3CDTF">2022-08-29T10:21:46Z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