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B226DB-08D3-4666-9E3E-0E1F9C7C95E7}" type="datetimeFigureOut">
              <a:rPr lang="en-US" smtClean="0"/>
              <a:t>8/25/2022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DC60C-34FD-4F4E-B6C6-16992ABD39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80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DC60C-34FD-4F4E-B6C6-16992ABD39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9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178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60000" y="1988841"/>
            <a:ext cx="10766987" cy="410445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rgbClr val="005B82"/>
              </a:buClr>
              <a:buSzPct val="80000"/>
              <a:buFont typeface="Wingdings" pitchFamily="2" charset="2"/>
              <a:buChar char="§"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.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r>
              <a:rPr lang="de-DE" dirty="0"/>
              <a:t> </a:t>
            </a:r>
            <a:r>
              <a:rPr lang="de-DE" dirty="0" err="1"/>
              <a:t>euismod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. 	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960000" y="1152000"/>
            <a:ext cx="9985109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260109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60000" y="1988841"/>
            <a:ext cx="10766987" cy="410445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rgbClr val="005B82"/>
              </a:buClr>
              <a:buSzPct val="80000"/>
              <a:buFont typeface="Wingdings" pitchFamily="2" charset="2"/>
              <a:buChar char="§"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.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r>
              <a:rPr lang="de-DE" dirty="0"/>
              <a:t> </a:t>
            </a:r>
            <a:r>
              <a:rPr lang="de-DE" dirty="0" err="1"/>
              <a:t>euismod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. 	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960000" y="1152000"/>
            <a:ext cx="9985109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426450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60000" y="1988841"/>
            <a:ext cx="10766987" cy="410445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rgbClr val="005B82"/>
              </a:buClr>
              <a:buSzPct val="80000"/>
              <a:buFont typeface="Wingdings" pitchFamily="2" charset="2"/>
              <a:buChar char="§"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> </a:t>
            </a: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. </a:t>
            </a:r>
            <a:r>
              <a:rPr lang="de-DE" dirty="0" err="1"/>
              <a:t>Consectetuer</a:t>
            </a:r>
            <a:r>
              <a:rPr lang="de-DE" dirty="0"/>
              <a:t> </a:t>
            </a:r>
            <a:r>
              <a:rPr lang="de-DE" dirty="0" err="1"/>
              <a:t>adipiscing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elit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nonummy</a:t>
            </a:r>
            <a:r>
              <a:rPr lang="de-DE" dirty="0"/>
              <a:t> </a:t>
            </a:r>
            <a:r>
              <a:rPr lang="de-DE" dirty="0" err="1"/>
              <a:t>nibh</a:t>
            </a:r>
            <a:r>
              <a:rPr lang="de-DE" dirty="0"/>
              <a:t> </a:t>
            </a:r>
            <a:r>
              <a:rPr lang="de-DE" dirty="0" err="1"/>
              <a:t>euismod</a:t>
            </a:r>
            <a:r>
              <a:rPr lang="de-DE" dirty="0"/>
              <a:t> </a:t>
            </a:r>
            <a:r>
              <a:rPr lang="de-DE" dirty="0" err="1"/>
              <a:t>tincidunt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laoreet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. 	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960000" y="1152000"/>
            <a:ext cx="9985109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1730153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8" name="Foliennummernplatzhalter 13">
            <a:extLst>
              <a:ext uri="{FF2B5EF4-FFF2-40B4-BE49-F238E27FC236}">
                <a16:creationId xmlns:a16="http://schemas.microsoft.com/office/drawing/2014/main" id="{F1F262DA-7AA7-FD49-AA11-D1A1A91D46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448800" y="-29131"/>
            <a:ext cx="2743200" cy="365125"/>
          </a:xfrm>
        </p:spPr>
        <p:txBody>
          <a:bodyPr/>
          <a:lstStyle/>
          <a:p>
            <a:fld id="{7AC048D0-1DD0-4748-98A8-8479AD1DAE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585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113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7073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Headline der Präsentation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Datum  |  Name</a:t>
            </a:r>
            <a:endParaRPr lang="en-US" dirty="0"/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de-DE" dirty="0" err="1"/>
              <a:t>Subline</a:t>
            </a:r>
            <a:r>
              <a:rPr lang="de-DE" dirty="0"/>
              <a:t> der Präsentation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6BB06C-78EA-49C8-AAD0-451B7CEFCA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1F0FB68E-EE59-46F0-A3EA-690446700A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9532" y="6423285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31456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43672" y="6381328"/>
            <a:ext cx="1600508" cy="221109"/>
          </a:xfrm>
        </p:spPr>
        <p:txBody>
          <a:bodyPr/>
          <a:lstStyle/>
          <a:p>
            <a:r>
              <a:rPr lang="en-US" altLang="zh-CN" smtClean="0"/>
              <a:t>17.05.2021 Yiran Mao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063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43672" y="6381328"/>
            <a:ext cx="1600508" cy="221109"/>
          </a:xfrm>
        </p:spPr>
        <p:txBody>
          <a:bodyPr/>
          <a:lstStyle/>
          <a:p>
            <a:r>
              <a:rPr lang="en-US" altLang="zh-CN" smtClean="0"/>
              <a:t>17.05.2021 Yiran Mao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0235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17.05.2021 Yiran Mao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5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de-DE" dirty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9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17.05.2021 Yiran Mao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EFEBD5A-CDB1-411E-9184-7981E1A304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437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17.05.2021 Yiran Mao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E8AF11-FB81-42DE-B82C-BAAE6442B5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932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altLang="zh-CN" smtClean="0"/>
              <a:t>17.05.2021 Yiran Mao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8AF006-3416-44FA-BBD1-BCE9F27A196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6424763"/>
            <a:ext cx="2304000" cy="11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4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6">
          <p15:clr>
            <a:srgbClr val="F26B43"/>
          </p15:clr>
        </p15:guide>
        <p15:guide id="2" pos="234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278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orient="horz" pos="36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cap="none" dirty="0" smtClean="0">
                <a:latin typeface="Gill Sans MT" panose="020B0502020104020203" pitchFamily="34" charset="0"/>
              </a:rPr>
              <a:t>High </a:t>
            </a:r>
            <a:r>
              <a:rPr lang="en-US" altLang="zh-CN" cap="none" dirty="0" err="1" smtClean="0">
                <a:latin typeface="Gill Sans MT" panose="020B0502020104020203" pitchFamily="34" charset="0"/>
              </a:rPr>
              <a:t>fluence</a:t>
            </a:r>
            <a:r>
              <a:rPr lang="en-US" altLang="zh-CN" cap="none" dirty="0" smtClean="0">
                <a:latin typeface="Gill Sans MT" panose="020B0502020104020203" pitchFamily="34" charset="0"/>
              </a:rPr>
              <a:t> </a:t>
            </a:r>
            <a:r>
              <a:rPr lang="en-US" cap="none" dirty="0" smtClean="0">
                <a:latin typeface="Gill Sans MT" panose="020B0502020104020203" pitchFamily="34" charset="0"/>
              </a:rPr>
              <a:t>exposure for plasma erosion and D retention on </a:t>
            </a:r>
            <a:r>
              <a:rPr lang="en-US" cap="none" dirty="0" err="1" smtClean="0">
                <a:latin typeface="Gill Sans MT" panose="020B0502020104020203" pitchFamily="34" charset="0"/>
              </a:rPr>
              <a:t>W</a:t>
            </a:r>
            <a:r>
              <a:rPr lang="en-US" cap="none" baseline="-25000" dirty="0" err="1" smtClean="0">
                <a:latin typeface="Gill Sans MT" panose="020B0502020104020203" pitchFamily="34" charset="0"/>
              </a:rPr>
              <a:t>f</a:t>
            </a:r>
            <a:r>
              <a:rPr lang="en-US" cap="none" dirty="0" smtClean="0">
                <a:latin typeface="Gill Sans MT" panose="020B0502020104020203" pitchFamily="34" charset="0"/>
              </a:rPr>
              <a:t>/W composites</a:t>
            </a:r>
            <a:r>
              <a:rPr lang="en-GB" cap="none" dirty="0" smtClean="0">
                <a:latin typeface="Gill Sans MT" panose="020B0502020104020203" pitchFamily="34" charset="0"/>
              </a:rPr>
              <a:t/>
            </a:r>
            <a:br>
              <a:rPr lang="en-GB" cap="none" dirty="0" smtClean="0">
                <a:latin typeface="Gill Sans MT" panose="020B0502020104020203" pitchFamily="34" charset="0"/>
              </a:rPr>
            </a:b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29.08.2022 </a:t>
            </a:r>
            <a:r>
              <a:rPr lang="en-US" cap="none" dirty="0" smtClean="0"/>
              <a:t>Yiran </a:t>
            </a:r>
            <a:r>
              <a:rPr lang="en-US" cap="none" dirty="0"/>
              <a:t>M</a:t>
            </a:r>
            <a:r>
              <a:rPr lang="en-US" cap="none" dirty="0" smtClean="0"/>
              <a:t>ao, Thomas </a:t>
            </a:r>
            <a:r>
              <a:rPr lang="en-US" cap="none" dirty="0"/>
              <a:t>M</a:t>
            </a:r>
            <a:r>
              <a:rPr lang="en-US" cap="none" dirty="0" smtClean="0"/>
              <a:t>organ, </a:t>
            </a:r>
            <a:r>
              <a:rPr lang="en-US" cap="none" dirty="0"/>
              <a:t>J</a:t>
            </a:r>
            <a:r>
              <a:rPr lang="en-US" cap="none" dirty="0" smtClean="0"/>
              <a:t>an </a:t>
            </a:r>
            <a:r>
              <a:rPr lang="en-US" cap="none" dirty="0"/>
              <a:t>C</a:t>
            </a:r>
            <a:r>
              <a:rPr lang="en-US" cap="none" dirty="0" smtClean="0"/>
              <a:t>oenen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11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349" y="116632"/>
            <a:ext cx="9601067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 smtClean="0"/>
              <a:t>Preliminary results erosion</a:t>
            </a:r>
            <a:endParaRPr lang="en-US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2276872"/>
            <a:ext cx="3848658" cy="3544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2276872"/>
            <a:ext cx="3848659" cy="35442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276872"/>
            <a:ext cx="3848658" cy="3544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t="11465" r="14119" b="15036"/>
          <a:stretch/>
        </p:blipFill>
        <p:spPr>
          <a:xfrm rot="16200000">
            <a:off x="9582240" y="-245880"/>
            <a:ext cx="2156186" cy="264794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1136560" y="692696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551311" y="1124744"/>
            <a:ext cx="144016" cy="1693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10" idx="3"/>
          </p:cNvCxnSpPr>
          <p:nvPr/>
        </p:nvCxnSpPr>
        <p:spPr>
          <a:xfrm flipH="1">
            <a:off x="9327176" y="1269313"/>
            <a:ext cx="1245226" cy="1223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</p:cNvCxnSpPr>
          <p:nvPr/>
        </p:nvCxnSpPr>
        <p:spPr>
          <a:xfrm flipH="1">
            <a:off x="3503712" y="764704"/>
            <a:ext cx="7632848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  <a:endCxn id="6" idx="0"/>
          </p:cNvCxnSpPr>
          <p:nvPr/>
        </p:nvCxnSpPr>
        <p:spPr>
          <a:xfrm flipH="1">
            <a:off x="6076114" y="815621"/>
            <a:ext cx="5070991" cy="14612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129923" y="5821095"/>
            <a:ext cx="1931939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400" dirty="0" smtClean="0"/>
              <a:t>Erosion area</a:t>
            </a:r>
            <a:endParaRPr lang="en-US" sz="2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9336359" y="5819760"/>
            <a:ext cx="2292615" cy="4431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sz="2400" dirty="0" smtClean="0"/>
              <a:t>deposition area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1058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349" y="116632"/>
            <a:ext cx="9601067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Summary</a:t>
            </a:r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07368" y="1196752"/>
            <a:ext cx="10585176" cy="287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Ne plasma exposure has been performed up to  in order to test the erosion properties of  Wf/W</a:t>
            </a:r>
          </a:p>
          <a:p>
            <a:r>
              <a:rPr lang="en-US" smtClean="0"/>
              <a:t>D plasma exposure hase been performed up to in order to test the retention of  Wf/W</a:t>
            </a:r>
          </a:p>
          <a:p>
            <a:r>
              <a:rPr lang="en-US" smtClean="0"/>
              <a:t>Re-deposition due to the mask need to be optimized.</a:t>
            </a:r>
          </a:p>
          <a:p>
            <a:endParaRPr lang="en-US" smtClean="0"/>
          </a:p>
          <a:p>
            <a:endParaRPr lang="en-US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7451" b="3801"/>
          <a:stretch/>
        </p:blipFill>
        <p:spPr>
          <a:xfrm>
            <a:off x="7678148" y="3176377"/>
            <a:ext cx="432453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8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349" y="116632"/>
            <a:ext cx="9601067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Background</a:t>
            </a:r>
            <a:endParaRPr lang="en-GB" dirty="0"/>
          </a:p>
        </p:txBody>
      </p:sp>
      <p:pic>
        <p:nvPicPr>
          <p:cNvPr id="5" name="Picture 2" descr="C:\Users\muyuan.E2MMUYUAN\Pictures\PEEQ_5thcyc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0" y="2686450"/>
            <a:ext cx="2469599" cy="306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0834" y="1246586"/>
            <a:ext cx="6714607" cy="16466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Intrinsic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brittleness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of tungsten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 limits its application in future fusion devices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Thermal heat load at the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divertor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7B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thermal stress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67B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thermal fatigue</a:t>
            </a:r>
          </a:p>
        </p:txBody>
      </p:sp>
      <p:grpSp>
        <p:nvGrpSpPr>
          <p:cNvPr id="7" name="Gruppieren 13"/>
          <p:cNvGrpSpPr/>
          <p:nvPr/>
        </p:nvGrpSpPr>
        <p:grpSpPr>
          <a:xfrm>
            <a:off x="3101701" y="3362932"/>
            <a:ext cx="4323740" cy="1931785"/>
            <a:chOff x="1870364" y="3747946"/>
            <a:chExt cx="5956589" cy="2661318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364" y="3747946"/>
              <a:ext cx="5956589" cy="2311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hteck 16"/>
            <p:cNvSpPr/>
            <p:nvPr/>
          </p:nvSpPr>
          <p:spPr>
            <a:xfrm>
              <a:off x="1870364" y="6059457"/>
              <a:ext cx="5956589" cy="3498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376445" y="4964487"/>
            <a:ext cx="32080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Neutron </a:t>
            </a: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embrittlement reduces</a:t>
            </a:r>
            <a:r>
              <a:rPr kumimoji="0" lang="en-US" sz="18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toughness of W during fusion operation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7772" y="5821792"/>
            <a:ext cx="44208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damage resilient material is required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98" y="981792"/>
            <a:ext cx="3454102" cy="33901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233" y="4509887"/>
            <a:ext cx="141956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Accumulated equivalent plastic strain field in the tungsten armor block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after the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5th HHF load cycle at 20 MW/m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9314" y="5626239"/>
            <a:ext cx="28774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-M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Li, J.-H. You, Interpretation of the deep cracking phenomenon of tungsten </a:t>
            </a:r>
            <a:r>
              <a:rPr lang="en-US" sz="1000" dirty="0" err="1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monoblock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targets observed in high-heat-flux fatigue tests at 20 MW/m 2, Fusion Eng. Des. 101 (2015) 1-8.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49722" y="4978000"/>
            <a:ext cx="4499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-G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1000" dirty="0" err="1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Pintsuk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I. </a:t>
            </a:r>
            <a:r>
              <a:rPr lang="en-US" sz="1000" dirty="0" err="1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Bobin-Vastra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S. </a:t>
            </a:r>
            <a:r>
              <a:rPr lang="en-US" sz="1000" dirty="0" err="1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Constans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P. </a:t>
            </a:r>
            <a:r>
              <a:rPr lang="en-US" sz="1000" dirty="0" err="1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Gavila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M. </a:t>
            </a:r>
            <a:r>
              <a:rPr lang="en-US" sz="1000" dirty="0" err="1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Rödig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B. </a:t>
            </a:r>
            <a:r>
              <a:rPr lang="en-US" sz="1000" dirty="0" err="1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Riccardi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Qualification and post-mortem characterization of tungsten mock-ups exposed to cyclic high heat flux loading, Fusion Eng. Des. 88(9-10) (2013) 1858-1861.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68823" y="4410489"/>
            <a:ext cx="36099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-H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Bolt, V. </a:t>
            </a:r>
            <a:r>
              <a:rPr lang="en-US" sz="1000" dirty="0" err="1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Barabash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G. </a:t>
            </a:r>
            <a:r>
              <a:rPr lang="en-US" sz="1000" dirty="0" err="1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Federici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J. </a:t>
            </a:r>
            <a:r>
              <a:rPr lang="en-US" sz="1000" dirty="0" err="1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Linke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A. </a:t>
            </a:r>
            <a:r>
              <a:rPr lang="en-US" sz="1000" dirty="0" err="1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Loarte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J. Roth, K. Sato, Plasma facing and high heat flux materials - Needs for ITER and beyond, J. </a:t>
            </a:r>
            <a:r>
              <a:rPr lang="en-US" sz="1000" dirty="0" err="1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Nucl</a:t>
            </a:r>
            <a:r>
              <a:rPr lang="en-US" sz="1000" dirty="0">
                <a:solidFill>
                  <a:schemeClr val="tx1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Mater. 307-311(1 SUPPL.) (2002) 43-52.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8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1344" y="188640"/>
            <a:ext cx="10731580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 smtClean="0"/>
              <a:t>Tungsten fiber reinforced tungsten composites</a:t>
            </a:r>
            <a:endParaRPr lang="en-US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41" y="966351"/>
            <a:ext cx="2224076" cy="31660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1" y="1125947"/>
            <a:ext cx="2937978" cy="244376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901965" y="3603879"/>
            <a:ext cx="33041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0488" indent="-90488" fontAlgn="auto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71463" algn="l"/>
                <a:tab pos="444500" algn="l"/>
              </a:tabLst>
            </a:pPr>
            <a:r>
              <a:rPr lang="en-US" sz="1600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dissipation mechanisms:</a:t>
            </a:r>
            <a:endParaRPr lang="en-US" sz="16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71463" algn="l"/>
                <a:tab pos="444500" algn="l"/>
              </a:tabLst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	– pull-out of fibers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71463" algn="l"/>
                <a:tab pos="444500" algn="l"/>
              </a:tabLst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	– pull-out of matrix elements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71463" algn="l"/>
                <a:tab pos="444500" algn="l"/>
              </a:tabLst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	– crack deflection at interface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71463" algn="l"/>
                <a:tab pos="444500" algn="l"/>
              </a:tabLst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	– crack bridging by fiber</a:t>
            </a:r>
          </a:p>
          <a:p>
            <a:pPr marL="182563" indent="-182563" fontAlgn="auto">
              <a:spcBef>
                <a:spcPts val="0"/>
              </a:spcBef>
              <a:spcAft>
                <a:spcPts val="0"/>
              </a:spcAft>
              <a:buFontTx/>
              <a:buNone/>
              <a:tabLst>
                <a:tab pos="271463" algn="l"/>
                <a:tab pos="444500" algn="l"/>
              </a:tabLst>
            </a:pP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	– crack meandering at </a:t>
            </a:r>
            <a:r>
              <a:rPr lang="en-US" sz="16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</a:t>
            </a:r>
            <a:r>
              <a:rPr lang="en-US" sz="16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image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48128" y="2420888"/>
            <a:ext cx="3037488" cy="2752651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/>
          <p:cNvSpPr txBox="1"/>
          <p:nvPr/>
        </p:nvSpPr>
        <p:spPr>
          <a:xfrm>
            <a:off x="7150193" y="1537558"/>
            <a:ext cx="3121166" cy="40011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Pseudo ductile behavior</a:t>
            </a:r>
          </a:p>
        </p:txBody>
      </p:sp>
      <p:sp>
        <p:nvSpPr>
          <p:cNvPr id="10" name="Textfeld 4"/>
          <p:cNvSpPr txBox="1"/>
          <p:nvPr/>
        </p:nvSpPr>
        <p:spPr>
          <a:xfrm>
            <a:off x="1313907" y="4179631"/>
            <a:ext cx="2334556" cy="1015663"/>
          </a:xfrm>
          <a:prstGeom prst="rect">
            <a:avLst/>
          </a:prstGeom>
          <a:noFill/>
          <a:ln w="38100">
            <a:solidFill>
              <a:srgbClr val="005B82"/>
            </a:solidFill>
          </a:ln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Tungsten fiber-reinforced tungsten (W</a:t>
            </a:r>
            <a:r>
              <a:rPr lang="en-US" sz="2000" b="1" kern="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  <a:r>
              <a:rPr lang="en-US" sz="20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/W)</a:t>
            </a:r>
            <a:endParaRPr lang="en-US" sz="2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2424" y="5266180"/>
            <a:ext cx="4545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-J</a:t>
            </a:r>
            <a:r>
              <a:rPr lang="en-US" sz="1000" kern="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Riesch, Y. Han, J. </a:t>
            </a:r>
            <a:r>
              <a:rPr lang="en-US" sz="1000" kern="0" dirty="0" err="1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Almanstotter</a:t>
            </a:r>
            <a:r>
              <a:rPr lang="en-US" sz="1000" kern="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J.W. Coenen, T. </a:t>
            </a:r>
            <a:r>
              <a:rPr lang="en-US" sz="1000" kern="0" dirty="0" err="1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Hoschen</a:t>
            </a:r>
            <a:r>
              <a:rPr lang="en-US" sz="1000" kern="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, B. Jasper, P. Zhao, C. Linsmeier, R. Neu, Development of tungsten </a:t>
            </a:r>
            <a:r>
              <a:rPr lang="en-US" sz="1000" kern="0" dirty="0" err="1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fibre</a:t>
            </a:r>
            <a:r>
              <a:rPr lang="en-US" sz="1000" kern="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-reinforced tungsten composites towards their use in DEMO-potassium doped tungsten wire, Phys. Scr. T167(T167) (2016) 014006.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50446" y="5255282"/>
            <a:ext cx="3026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000" kern="0" dirty="0" smtClean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-K.K</a:t>
            </a:r>
            <a:r>
              <a:rPr lang="en-US" sz="1000" kern="0" dirty="0">
                <a:solidFill>
                  <a:srgbClr val="000000"/>
                </a:solidFill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Chawla, Ceramic matrix composites, Composite Materials, Springer2019, pp. 251-296.</a:t>
            </a:r>
            <a:endParaRPr lang="en-US" sz="10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2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349" y="116632"/>
            <a:ext cx="9601067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cap="none" dirty="0" smtClean="0"/>
              <a:t>Porous matrix </a:t>
            </a:r>
            <a:r>
              <a:rPr lang="en-US" altLang="zh-CN" cap="none" dirty="0" err="1" smtClean="0"/>
              <a:t>W</a:t>
            </a:r>
            <a:r>
              <a:rPr lang="en-US" altLang="zh-CN" cap="none" baseline="-25000" dirty="0" err="1" smtClean="0"/>
              <a:t>f</a:t>
            </a:r>
            <a:r>
              <a:rPr lang="en-US" altLang="zh-CN" cap="none" dirty="0" smtClean="0"/>
              <a:t>/W</a:t>
            </a:r>
            <a:endParaRPr lang="en-US" cap="none" dirty="0"/>
          </a:p>
        </p:txBody>
      </p:sp>
      <p:sp>
        <p:nvSpPr>
          <p:cNvPr id="5" name="TextBox 4"/>
          <p:cNvSpPr txBox="1"/>
          <p:nvPr/>
        </p:nvSpPr>
        <p:spPr>
          <a:xfrm>
            <a:off x="649844" y="1070000"/>
            <a:ext cx="7459093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 is the same principle like weak interface composite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5513" y="5262643"/>
            <a:ext cx="3065162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Examples: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SiC/SiC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CFC</a:t>
            </a:r>
          </a:p>
        </p:txBody>
      </p:sp>
      <p:sp>
        <p:nvSpPr>
          <p:cNvPr id="7" name="Rectangle 6"/>
          <p:cNvSpPr/>
          <p:nvPr/>
        </p:nvSpPr>
        <p:spPr>
          <a:xfrm>
            <a:off x="977465" y="4327010"/>
            <a:ext cx="99179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S_POR"/>
                <a:ea typeface="+mn-ea"/>
                <a:cs typeface="+mn-cs"/>
              </a:rPr>
              <a:t>“a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S_POR"/>
                <a:ea typeface="+mn-ea"/>
                <a:cs typeface="+mn-cs"/>
              </a:rPr>
              <a:t>controlled amount of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S_POR"/>
                <a:ea typeface="+mn-ea"/>
                <a:cs typeface="+mn-cs"/>
              </a:rPr>
              <a:t>fine scale matrix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S_POR"/>
                <a:ea typeface="+mn-ea"/>
                <a:cs typeface="+mn-cs"/>
              </a:rPr>
              <a:t>porosity, obviating the need for a fiber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vPS_POR"/>
                <a:ea typeface="+mn-ea"/>
                <a:cs typeface="+mn-cs"/>
              </a:rPr>
              <a:t>coating.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This approach can be viewed as an extension of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porous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coating concept wherein crack deflection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occurs because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 the low fracture toughness of the porous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interphase.”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6186"/>
          <a:stretch/>
        </p:blipFill>
        <p:spPr>
          <a:xfrm>
            <a:off x="1957820" y="1819609"/>
            <a:ext cx="3459045" cy="2338795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029" b="80438" l="2491" r="112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" t="35768" r="88948" b="24052"/>
          <a:stretch/>
        </p:blipFill>
        <p:spPr>
          <a:xfrm rot="761138">
            <a:off x="6739718" y="1618527"/>
            <a:ext cx="2834332" cy="274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23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349" y="116632"/>
            <a:ext cx="9601067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 smtClean="0"/>
              <a:t>Plasma erosion on porous matrix </a:t>
            </a:r>
            <a:r>
              <a:rPr lang="en-US" cap="none" dirty="0" err="1" smtClean="0"/>
              <a:t>W</a:t>
            </a:r>
            <a:r>
              <a:rPr lang="en-US" cap="none" baseline="-25000" dirty="0" err="1" smtClean="0"/>
              <a:t>f</a:t>
            </a:r>
            <a:r>
              <a:rPr lang="en-US" cap="none" dirty="0" smtClean="0"/>
              <a:t>/W</a:t>
            </a:r>
            <a:endParaRPr lang="en-US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5" t="8386" r="12011" b="3048"/>
          <a:stretch/>
        </p:blipFill>
        <p:spPr>
          <a:xfrm>
            <a:off x="4074109" y="1066191"/>
            <a:ext cx="3476281" cy="2921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833" t="20743" b="9063"/>
          <a:stretch/>
        </p:blipFill>
        <p:spPr>
          <a:xfrm>
            <a:off x="665673" y="1228705"/>
            <a:ext cx="2895203" cy="2325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12" y="3963129"/>
            <a:ext cx="3507242" cy="2630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636" y="3963130"/>
            <a:ext cx="3507241" cy="263043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8558" y="3796005"/>
            <a:ext cx="42946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1800" dirty="0" smtClean="0">
                <a:solidFill>
                  <a:prstClr val="black"/>
                </a:solidFill>
                <a:latin typeface="Arial"/>
              </a:rPr>
              <a:t>Neon </a:t>
            </a:r>
            <a:r>
              <a:rPr lang="en-GB" sz="1800" dirty="0">
                <a:solidFill>
                  <a:prstClr val="black"/>
                </a:solidFill>
                <a:latin typeface="Arial"/>
              </a:rPr>
              <a:t>plasma, 9</a:t>
            </a:r>
            <a:r>
              <a:rPr lang="en-US" altLang="zh-CN" sz="1800" dirty="0">
                <a:solidFill>
                  <a:prstClr val="black"/>
                </a:solidFill>
                <a:latin typeface="Arial"/>
              </a:rPr>
              <a:t>8-117</a:t>
            </a:r>
            <a:r>
              <a:rPr lang="en-GB" sz="1800" dirty="0">
                <a:solidFill>
                  <a:prstClr val="black"/>
                </a:solidFill>
                <a:latin typeface="Arial"/>
              </a:rPr>
              <a:t> eV, total </a:t>
            </a:r>
            <a:r>
              <a:rPr lang="en-GB" sz="1800" dirty="0" err="1">
                <a:solidFill>
                  <a:prstClr val="black"/>
                </a:solidFill>
                <a:latin typeface="Arial"/>
              </a:rPr>
              <a:t>fluence</a:t>
            </a:r>
            <a:r>
              <a:rPr lang="en-GB" sz="1800" dirty="0">
                <a:solidFill>
                  <a:prstClr val="black"/>
                </a:solidFill>
                <a:latin typeface="Arial"/>
              </a:rPr>
              <a:t> of </a:t>
            </a:r>
            <a:r>
              <a:rPr lang="en-US" sz="1800" dirty="0" smtClean="0">
                <a:solidFill>
                  <a:prstClr val="black"/>
                </a:solidFill>
                <a:latin typeface="Arial"/>
              </a:rPr>
              <a:t>3,65×10</a:t>
            </a:r>
            <a:r>
              <a:rPr lang="en-US" sz="1800" baseline="30000" dirty="0" smtClean="0">
                <a:solidFill>
                  <a:prstClr val="black"/>
                </a:solidFill>
                <a:latin typeface="Arial"/>
              </a:rPr>
              <a:t>24</a:t>
            </a:r>
            <a:r>
              <a:rPr lang="en-US" sz="18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800" dirty="0">
                <a:solidFill>
                  <a:prstClr val="black"/>
                </a:solidFill>
                <a:latin typeface="Arial"/>
              </a:rPr>
              <a:t>Ne</a:t>
            </a:r>
            <a:r>
              <a:rPr lang="en-US" sz="1800" baseline="30000" dirty="0">
                <a:solidFill>
                  <a:prstClr val="black"/>
                </a:solidFill>
                <a:latin typeface="Arial"/>
              </a:rPr>
              <a:t>+</a:t>
            </a:r>
            <a:r>
              <a:rPr lang="en-US" sz="1800" dirty="0">
                <a:solidFill>
                  <a:prstClr val="black"/>
                </a:solidFill>
                <a:latin typeface="Arial"/>
              </a:rPr>
              <a:t> m</a:t>
            </a:r>
            <a:r>
              <a:rPr lang="en-US" sz="1800" baseline="30000" dirty="0">
                <a:solidFill>
                  <a:prstClr val="black"/>
                </a:solidFill>
                <a:latin typeface="Arial"/>
              </a:rPr>
              <a:t>-2</a:t>
            </a:r>
            <a:r>
              <a:rPr lang="en-GB" sz="1800" dirty="0">
                <a:solidFill>
                  <a:prstClr val="black"/>
                </a:solidFill>
                <a:latin typeface="Arial"/>
              </a:rPr>
              <a:t>, 100 min, ~200⁰</a:t>
            </a:r>
            <a:r>
              <a:rPr lang="en-GB" sz="1800" dirty="0" smtClean="0">
                <a:solidFill>
                  <a:prstClr val="black"/>
                </a:solidFill>
                <a:latin typeface="Arial"/>
              </a:rPr>
              <a:t>C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US" altLang="zh-CN" sz="1800" dirty="0">
                <a:solidFill>
                  <a:prstClr val="black"/>
                </a:solidFill>
                <a:latin typeface="Arial"/>
              </a:rPr>
              <a:t>Theoretical weight loss due to sputtering is 4.0 </a:t>
            </a:r>
            <a:r>
              <a:rPr lang="en-US" altLang="zh-CN" sz="1800" dirty="0" smtClean="0">
                <a:solidFill>
                  <a:prstClr val="black"/>
                </a:solidFill>
                <a:latin typeface="Arial"/>
              </a:rPr>
              <a:t>mg</a:t>
            </a:r>
            <a:endParaRPr lang="en-GB" sz="1800" dirty="0" smtClean="0">
              <a:solidFill>
                <a:prstClr val="black"/>
              </a:solidFill>
              <a:latin typeface="Arial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1800" dirty="0" smtClean="0">
                <a:solidFill>
                  <a:prstClr val="black"/>
                </a:solidFill>
                <a:latin typeface="Arial"/>
              </a:rPr>
              <a:t>With the increasing porosity, the weight loss decreases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en-GB" sz="1800" dirty="0" smtClean="0">
                <a:solidFill>
                  <a:prstClr val="black"/>
                </a:solidFill>
                <a:latin typeface="Arial"/>
              </a:rPr>
              <a:t>The sputtered W were re-caught by the pores/surface roughness</a:t>
            </a:r>
            <a:endParaRPr lang="en-GB" sz="1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0" name="Grafi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3624" y="1643037"/>
            <a:ext cx="3969464" cy="1984732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0" t="6040" r="5043" b="23077"/>
          <a:stretch/>
        </p:blipFill>
        <p:spPr>
          <a:xfrm>
            <a:off x="10376898" y="207048"/>
            <a:ext cx="1571313" cy="1100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9146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349" y="116632"/>
            <a:ext cx="9601067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D retention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888" y="1196752"/>
            <a:ext cx="6186250" cy="4265033"/>
          </a:xfrm>
          <a:prstGeom prst="rect">
            <a:avLst/>
          </a:prstGeom>
          <a:noFill/>
        </p:spPr>
      </p:pic>
      <p:sp>
        <p:nvSpPr>
          <p:cNvPr id="6" name="Rechteck 6"/>
          <p:cNvSpPr/>
          <p:nvPr/>
        </p:nvSpPr>
        <p:spPr>
          <a:xfrm>
            <a:off x="569441" y="1268760"/>
            <a:ext cx="41044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zh-CN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For deuterium retention evaluation, the D plasma exposure was applied. The average bias voltage between the D plasma and the samples was 78 eV; the total </a:t>
            </a:r>
            <a:r>
              <a:rPr lang="en-US" altLang="zh-CN" sz="2000" dirty="0" err="1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fluence</a:t>
            </a:r>
            <a:r>
              <a:rPr lang="en-US" altLang="zh-CN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was 4.99x10</a:t>
            </a:r>
            <a:r>
              <a:rPr lang="en-US" altLang="zh-CN" sz="2000" baseline="30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25</a:t>
            </a:r>
            <a:r>
              <a:rPr lang="en-US" altLang="zh-CN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D</a:t>
            </a:r>
            <a:r>
              <a:rPr lang="en-US" altLang="zh-CN" sz="2000" baseline="30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+</a:t>
            </a:r>
            <a:r>
              <a:rPr lang="en-US" altLang="zh-CN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m</a:t>
            </a:r>
            <a:r>
              <a:rPr lang="en-US" altLang="zh-CN" sz="2000" baseline="30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-2</a:t>
            </a:r>
            <a:r>
              <a:rPr lang="en-US" altLang="zh-CN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. During the exposure, the temperature was ~202 °C. Then the D retention was measured by TDS</a:t>
            </a:r>
            <a:endParaRPr lang="zh-CN" altLang="zh-CN" sz="18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Textfeld 8"/>
          <p:cNvSpPr txBox="1"/>
          <p:nvPr/>
        </p:nvSpPr>
        <p:spPr>
          <a:xfrm>
            <a:off x="4666811" y="5542022"/>
            <a:ext cx="7289175" cy="355482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Porous matrix W</a:t>
            </a:r>
            <a:r>
              <a:rPr kumimoji="0" lang="en-US" altLang="zh-CN" sz="1800" b="1" i="0" u="none" strike="noStrike" kern="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f</a:t>
            </a: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/W shows similar retention compared to pure W</a:t>
            </a:r>
            <a:endParaRPr kumimoji="0" lang="zh-CN" altLang="en-US" sz="1800" b="1" i="0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409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349" y="116632"/>
            <a:ext cx="9601067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Goal</a:t>
            </a:r>
            <a:endParaRPr lang="en-GB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285134" y="1332051"/>
            <a:ext cx="7632848" cy="2879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As we can see, the reduced erosion mass loss relies on the surface morphology. It need to be investigated that whether there is a limit of this effect, how does the surface morphology change after long time exposure.  Also, how is the high plasma flux influences this effect.</a:t>
            </a:r>
          </a:p>
          <a:p>
            <a:endParaRPr lang="en-US" smtClean="0"/>
          </a:p>
          <a:p>
            <a:r>
              <a:rPr lang="en-US" smtClean="0">
                <a:solidFill>
                  <a:srgbClr val="000000"/>
                </a:solidFill>
              </a:rPr>
              <a:t>Due to the open pores, Wf/W give similar D retention compared to pure W. How is the high plasma flux influences this effect (defects?)</a:t>
            </a:r>
            <a:endParaRPr lang="en-GB" smtClean="0">
              <a:solidFill>
                <a:srgbClr val="000000"/>
              </a:solidFill>
            </a:endParaRPr>
          </a:p>
          <a:p>
            <a:endParaRPr lang="en-US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11" y="1988840"/>
            <a:ext cx="2963914" cy="2222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10" y="4217120"/>
            <a:ext cx="2981623" cy="2236216"/>
          </a:xfrm>
          <a:prstGeom prst="rect">
            <a:avLst/>
          </a:prstGeom>
        </p:spPr>
      </p:pic>
      <p:pic>
        <p:nvPicPr>
          <p:cNvPr id="8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536" y="116632"/>
            <a:ext cx="3969464" cy="198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185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349" y="116632"/>
            <a:ext cx="9601067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Methods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3392" y="1144931"/>
            <a:ext cx="110172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Ne   plasma is planned to be used to test the erosion resistance of porous matrix </a:t>
            </a:r>
            <a:r>
              <a:rPr lang="en-US" sz="2000" dirty="0" err="1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Wf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/W and compared to ITER-grade W. Relatively long time exposure is planned together with microstructure characterization in between, to characterize the evolution of the erosion procedure. Up to 8x10</a:t>
            </a:r>
            <a:r>
              <a:rPr lang="en-US" sz="2000" baseline="300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26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Ne</a:t>
            </a:r>
            <a:r>
              <a:rPr lang="en-US" sz="2000" baseline="300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+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m</a:t>
            </a:r>
            <a:r>
              <a:rPr lang="en-US" sz="2000" baseline="300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-2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(54V bias).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D plasma is planned to be used to test the D retention with high plasma density and flux. Up to 2,3</a:t>
            </a:r>
            <a:r>
              <a:rPr lang="en-US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x10</a:t>
            </a:r>
            <a:r>
              <a:rPr lang="en-US" sz="2000" baseline="30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27</a:t>
            </a:r>
            <a:r>
              <a:rPr lang="en-US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D</a:t>
            </a:r>
            <a:r>
              <a:rPr lang="en-US" sz="2000" baseline="30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+</a:t>
            </a:r>
            <a:r>
              <a:rPr lang="en-US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m</a:t>
            </a:r>
            <a:r>
              <a:rPr lang="en-US" sz="2000" baseline="30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-2 </a:t>
            </a:r>
            <a:r>
              <a:rPr lang="en-US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(54V bias)</a:t>
            </a:r>
            <a:endParaRPr lang="en-US" sz="2000" dirty="0">
              <a:solidFill>
                <a:prstClr val="black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2121" y="3978677"/>
            <a:ext cx="1631691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</a:t>
            </a:r>
            <a:r>
              <a:rPr lang="en-US" sz="1800" dirty="0" smtClean="0"/>
              <a:t> </a:t>
            </a:r>
            <a:r>
              <a:rPr lang="en-US" sz="1400" dirty="0" smtClean="0"/>
              <a:t>plasma</a:t>
            </a:r>
          </a:p>
          <a:p>
            <a:pPr algn="ctr"/>
            <a:r>
              <a:rPr lang="en-US" altLang="zh-CN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2.5x10</a:t>
            </a:r>
            <a:r>
              <a:rPr lang="en-US" altLang="zh-CN" sz="1400" baseline="30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25</a:t>
            </a:r>
            <a:r>
              <a:rPr lang="en-US" altLang="zh-CN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Ne</a:t>
            </a:r>
            <a:r>
              <a:rPr lang="en-US" altLang="zh-CN" sz="1400" baseline="30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+</a:t>
            </a:r>
            <a:r>
              <a:rPr lang="en-US" altLang="zh-CN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m</a:t>
            </a:r>
            <a:r>
              <a:rPr lang="en-US" altLang="zh-CN" sz="1400" baseline="30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-2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494242" y="4266709"/>
            <a:ext cx="123469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457717" y="4266709"/>
            <a:ext cx="1321111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3603816" y="5551301"/>
            <a:ext cx="108012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7317" y="4150198"/>
            <a:ext cx="1228221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rosion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317" y="5529769"/>
            <a:ext cx="1535549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Retention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9439941" y="4257548"/>
            <a:ext cx="399415" cy="277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839356" y="4180975"/>
            <a:ext cx="2665356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Characterization</a:t>
            </a:r>
            <a:endParaRPr kumimoji="0" lang="en-US" sz="20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06865" y="3896294"/>
            <a:ext cx="139172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nspection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7100" y="3888216"/>
            <a:ext cx="1391728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I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Verdana" pitchFamily="34" charset="0"/>
                <a:cs typeface="Verdana" pitchFamily="34" charset="0"/>
              </a:rPr>
              <a:t>nspection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21274" y="5479873"/>
            <a:ext cx="768159" cy="43088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TDS</a:t>
            </a:r>
            <a:endParaRPr kumimoji="0" lang="en-US" sz="2200" b="0" i="0" u="none" strike="noStrike" kern="1200" cap="none" spc="0" normalizeH="0" baseline="0" noProof="0" dirty="0" err="1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70171" y="3964372"/>
            <a:ext cx="1633165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</a:t>
            </a:r>
            <a:r>
              <a:rPr lang="en-US" sz="1800" dirty="0" smtClean="0"/>
              <a:t> </a:t>
            </a:r>
            <a:r>
              <a:rPr lang="en-US" sz="1400" dirty="0" smtClean="0"/>
              <a:t>plasma</a:t>
            </a:r>
          </a:p>
          <a:p>
            <a:pPr algn="ctr"/>
            <a:r>
              <a:rPr lang="en-US" altLang="zh-CN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3,2x10</a:t>
            </a:r>
            <a:r>
              <a:rPr lang="en-US" altLang="zh-CN" sz="1400" baseline="30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26</a:t>
            </a:r>
            <a:r>
              <a:rPr lang="en-US" altLang="zh-CN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Ne</a:t>
            </a:r>
            <a:r>
              <a:rPr lang="en-US" altLang="zh-CN" sz="1400" baseline="30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+</a:t>
            </a:r>
            <a:r>
              <a:rPr lang="en-US" altLang="zh-CN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m</a:t>
            </a:r>
            <a:r>
              <a:rPr lang="en-US" altLang="zh-CN" sz="1400" baseline="30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-2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24191" y="3964372"/>
            <a:ext cx="1573799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Ne</a:t>
            </a:r>
            <a:r>
              <a:rPr lang="en-US" sz="1800" dirty="0" smtClean="0"/>
              <a:t> </a:t>
            </a:r>
            <a:r>
              <a:rPr lang="en-US" sz="1400" dirty="0" smtClean="0"/>
              <a:t>plasma</a:t>
            </a:r>
          </a:p>
          <a:p>
            <a:pPr algn="ctr"/>
            <a:r>
              <a:rPr lang="en-US" altLang="zh-CN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8x10</a:t>
            </a:r>
            <a:r>
              <a:rPr lang="en-US" altLang="zh-CN" sz="1400" baseline="30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26</a:t>
            </a:r>
            <a:r>
              <a:rPr lang="en-US" altLang="zh-CN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Ne</a:t>
            </a:r>
            <a:r>
              <a:rPr lang="en-US" altLang="zh-CN" sz="1400" baseline="30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+</a:t>
            </a:r>
            <a:r>
              <a:rPr lang="en-US" altLang="zh-CN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m</a:t>
            </a:r>
            <a:r>
              <a:rPr lang="en-US" altLang="zh-CN" sz="1400" baseline="30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-2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02120" y="5214272"/>
            <a:ext cx="1641703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</a:t>
            </a:r>
            <a:r>
              <a:rPr lang="en-US" sz="1800" dirty="0" smtClean="0"/>
              <a:t> </a:t>
            </a:r>
            <a:r>
              <a:rPr lang="en-US" sz="1400" dirty="0" smtClean="0"/>
              <a:t>plasma</a:t>
            </a:r>
          </a:p>
          <a:p>
            <a:pPr algn="ctr"/>
            <a:r>
              <a:rPr lang="en-US" altLang="zh-CN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2.3x10</a:t>
            </a:r>
            <a:r>
              <a:rPr lang="en-US" altLang="zh-CN" sz="1400" baseline="30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27</a:t>
            </a:r>
            <a:r>
              <a:rPr lang="en-US" altLang="zh-CN" sz="1400" dirty="0">
                <a:solidFill>
                  <a:schemeClr val="bg1"/>
                </a:solidFill>
                <a:cs typeface="Times New Roman" panose="02020603050405020304" pitchFamily="18" charset="0"/>
              </a:rPr>
              <a:t>D</a:t>
            </a:r>
            <a:r>
              <a:rPr lang="en-US" altLang="zh-CN" sz="1400" baseline="30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+</a:t>
            </a:r>
            <a:r>
              <a:rPr lang="en-US" altLang="zh-CN" sz="1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m</a:t>
            </a:r>
            <a:r>
              <a:rPr lang="en-US" altLang="zh-CN" sz="1400" baseline="30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-2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8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smtClean="0"/>
              <a:t>Seite </a:t>
            </a:r>
            <a:fld id="{A52F4D17-1AD6-42D9-B93A-EB002C62F43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9349" y="116632"/>
            <a:ext cx="9601067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 dirty="0" smtClean="0"/>
              <a:t>Preliminary results erosion</a:t>
            </a:r>
            <a:endParaRPr lang="en-GB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" t="11465" r="14119" b="15036"/>
          <a:stretch/>
        </p:blipFill>
        <p:spPr>
          <a:xfrm rot="16200000">
            <a:off x="8442840" y="84653"/>
            <a:ext cx="2806257" cy="344628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474400"/>
              </p:ext>
            </p:extLst>
          </p:nvPr>
        </p:nvGraphicFramePr>
        <p:xfrm>
          <a:off x="911424" y="1268760"/>
          <a:ext cx="5646342" cy="4320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1424" y="1268760"/>
                        <a:ext cx="5646342" cy="4320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0" t="27600" r="25850" b="29000"/>
          <a:stretch/>
        </p:blipFill>
        <p:spPr>
          <a:xfrm>
            <a:off x="8138008" y="3498954"/>
            <a:ext cx="3518287" cy="27266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884" y="5589240"/>
            <a:ext cx="7122463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dirty="0" smtClean="0"/>
              <a:t>The mass change is dominated by the re-deposition of the Mo mask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4318741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16x9.potx" id="{96E3BAF4-763A-4252-96EB-429A37E76C9B}" vid="{FC15072B-1A6B-4630-9ABB-3D2D56FD5E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826</Words>
  <Application>Microsoft Office PowerPoint</Application>
  <PresentationFormat>Widescreen</PresentationFormat>
  <Paragraphs>79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AdvPS_POR</vt:lpstr>
      <vt:lpstr>DengXian</vt:lpstr>
      <vt:lpstr>Arial</vt:lpstr>
      <vt:lpstr>Calibri</vt:lpstr>
      <vt:lpstr>Gill Sans MT</vt:lpstr>
      <vt:lpstr>Times New Roman</vt:lpstr>
      <vt:lpstr>Verdana</vt:lpstr>
      <vt:lpstr>Wingdings</vt:lpstr>
      <vt:lpstr>Jülich</vt:lpstr>
      <vt:lpstr>Graph</vt:lpstr>
      <vt:lpstr>High fluence exposure for plasma erosion and D retention on Wf/W composites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outlook</dc:title>
  <dc:creator>Mao</dc:creator>
  <cp:lastModifiedBy>Mao</cp:lastModifiedBy>
  <cp:revision>4</cp:revision>
  <dcterms:created xsi:type="dcterms:W3CDTF">2022-08-08T09:17:48Z</dcterms:created>
  <dcterms:modified xsi:type="dcterms:W3CDTF">2022-08-25T13:16:07Z</dcterms:modified>
</cp:coreProperties>
</file>