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06" r:id="rId3"/>
    <p:sldId id="409" r:id="rId4"/>
    <p:sldId id="412" r:id="rId5"/>
    <p:sldId id="413" r:id="rId6"/>
    <p:sldId id="411" r:id="rId7"/>
    <p:sldId id="414" r:id="rId8"/>
    <p:sldId id="407" r:id="rId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9900"/>
    <a:srgbClr val="FF33CC"/>
    <a:srgbClr val="008000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395" autoAdjust="0"/>
  </p:normalViewPr>
  <p:slideViewPr>
    <p:cSldViewPr showGuides="1">
      <p:cViewPr varScale="1">
        <p:scale>
          <a:sx n="131" d="100"/>
          <a:sy n="131" d="100"/>
        </p:scale>
        <p:origin x="106" y="18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16/09/2022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16/09/2022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|  </a:t>
            </a:r>
            <a:r>
              <a:rPr lang="en-GB" sz="1400" baseline="0" dirty="0" smtClean="0"/>
              <a:t>TSVV-5 regular VC  </a:t>
            </a:r>
            <a:r>
              <a:rPr lang="en-GB" sz="1400" dirty="0" smtClean="0"/>
              <a:t>|  Status</a:t>
            </a:r>
            <a:r>
              <a:rPr lang="en-GB" sz="1400" baseline="0" dirty="0" smtClean="0"/>
              <a:t> and plans  </a:t>
            </a:r>
            <a:r>
              <a:rPr lang="en-GB" sz="1400" dirty="0" smtClean="0"/>
              <a:t>|  16.09.2022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16/09/2022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1560/" TargetMode="External"/><Relationship Id="rId2" Type="http://schemas.openxmlformats.org/officeDocument/2006/relationships/hyperlink" Target="https://indico.euro-fusion.org/event/2095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2207/" TargetMode="External"/><Relationship Id="rId2" Type="http://schemas.openxmlformats.org/officeDocument/2006/relationships/hyperlink" Target="https://indico.euro-fusion.org/event/137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erences.iaea.org/event/286/" TargetMode="External"/><Relationship Id="rId2" Type="http://schemas.openxmlformats.org/officeDocument/2006/relationships/hyperlink" Target="https://indico.euro-fusion.org/event/1373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</a:t>
            </a:r>
            <a:r>
              <a:rPr lang="en-US" dirty="0" smtClean="0"/>
              <a:t>Borodin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7557" y="1635646"/>
            <a:ext cx="8937419" cy="972108"/>
          </a:xfrm>
        </p:spPr>
        <p:txBody>
          <a:bodyPr/>
          <a:lstStyle/>
          <a:p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GB" dirty="0" smtClean="0"/>
              <a:t>TSVV-5: news, plans, discussion points</a:t>
            </a:r>
            <a:endParaRPr lang="en-GB" sz="2000" b="0" i="1" dirty="0"/>
          </a:p>
        </p:txBody>
      </p:sp>
      <p:sp>
        <p:nvSpPr>
          <p:cNvPr id="2" name="Textfeld 1"/>
          <p:cNvSpPr txBox="1"/>
          <p:nvPr/>
        </p:nvSpPr>
        <p:spPr>
          <a:xfrm>
            <a:off x="6588224" y="2828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Regular VC 16.09.2022</a:t>
            </a:r>
            <a:endParaRPr lang="en-GB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51520" y="627534"/>
            <a:ext cx="8229600" cy="3672408"/>
          </a:xfrm>
        </p:spPr>
        <p:txBody>
          <a:bodyPr>
            <a:normAutofit lnSpcReduction="10000"/>
          </a:bodyPr>
          <a:lstStyle/>
          <a:p>
            <a:r>
              <a:rPr lang="en-GB" sz="1600" u="sng" dirty="0" smtClean="0"/>
              <a:t>Participants</a:t>
            </a:r>
            <a:r>
              <a:rPr lang="en-GB" sz="1600" dirty="0" smtClean="0"/>
              <a:t>: Harting</a:t>
            </a:r>
            <a:r>
              <a:rPr lang="en-GB" sz="1600" dirty="0"/>
              <a:t>, </a:t>
            </a:r>
            <a:r>
              <a:rPr lang="en-GB" sz="1600" dirty="0" smtClean="0"/>
              <a:t>Derek, Petra </a:t>
            </a:r>
            <a:r>
              <a:rPr lang="en-GB" sz="1600" dirty="0" err="1" smtClean="0"/>
              <a:t>Boerner</a:t>
            </a:r>
            <a:r>
              <a:rPr lang="en-GB" sz="1600" dirty="0"/>
              <a:t>, </a:t>
            </a:r>
            <a:r>
              <a:rPr lang="en-GB" sz="1600" dirty="0" smtClean="0"/>
              <a:t>Mathias </a:t>
            </a:r>
            <a:r>
              <a:rPr lang="en-GB" sz="1600" dirty="0" err="1" smtClean="0"/>
              <a:t>Groth</a:t>
            </a:r>
            <a:r>
              <a:rPr lang="en-GB" sz="1600" dirty="0"/>
              <a:t>,</a:t>
            </a:r>
            <a:r>
              <a:rPr lang="en-GB" sz="1600" dirty="0" smtClean="0"/>
              <a:t> Francesco Cianfrani, Giovanni Samaey;</a:t>
            </a:r>
            <a:br>
              <a:rPr lang="en-GB" sz="1600" dirty="0" smtClean="0"/>
            </a:br>
            <a:r>
              <a:rPr lang="en-GB" sz="1600" dirty="0" smtClean="0">
                <a:solidFill>
                  <a:srgbClr val="0070C0"/>
                </a:solidFill>
              </a:rPr>
              <a:t>ACH: Anssi Kainulainen, Jan </a:t>
            </a:r>
            <a:r>
              <a:rPr lang="en-GB" sz="1600" dirty="0" err="1">
                <a:solidFill>
                  <a:srgbClr val="0070C0"/>
                </a:solidFill>
              </a:rPr>
              <a:t>Astrom</a:t>
            </a:r>
            <a:r>
              <a:rPr lang="en-GB" sz="1600" dirty="0">
                <a:solidFill>
                  <a:srgbClr val="0070C0"/>
                </a:solidFill>
              </a:rPr>
              <a:t>, Mikael </a:t>
            </a:r>
            <a:r>
              <a:rPr lang="en-GB" sz="1600" dirty="0" smtClean="0">
                <a:solidFill>
                  <a:srgbClr val="0070C0"/>
                </a:solidFill>
              </a:rPr>
              <a:t>Karlsson </a:t>
            </a:r>
          </a:p>
          <a:p>
            <a:endParaRPr lang="en-GB" sz="1600" dirty="0" smtClean="0"/>
          </a:p>
          <a:p>
            <a:r>
              <a:rPr lang="en-GB" sz="1600" dirty="0" smtClean="0"/>
              <a:t>We have a few meetings and discussions in 2021.</a:t>
            </a:r>
          </a:p>
          <a:p>
            <a:pPr lvl="1"/>
            <a:r>
              <a:rPr lang="en-GB" sz="1200" dirty="0" smtClean="0"/>
              <a:t>Last</a:t>
            </a:r>
            <a:r>
              <a:rPr lang="en-GB" sz="1200" dirty="0"/>
              <a:t>: </a:t>
            </a:r>
            <a:r>
              <a:rPr lang="en-GB" sz="1200" dirty="0" smtClean="0">
                <a:hlinkClick r:id="rId2"/>
              </a:rPr>
              <a:t>https://indico.euro-fusion.org/event/2095/</a:t>
            </a:r>
            <a:r>
              <a:rPr lang="en-GB" sz="1200" dirty="0" smtClean="0"/>
              <a:t>  (10.06)</a:t>
            </a:r>
          </a:p>
          <a:p>
            <a:pPr lvl="1"/>
            <a:r>
              <a:rPr lang="en-GB" sz="1200" dirty="0" smtClean="0"/>
              <a:t> </a:t>
            </a:r>
            <a:r>
              <a:rPr lang="en-GB" sz="1200" dirty="0" smtClean="0">
                <a:hlinkClick r:id="rId3"/>
              </a:rPr>
              <a:t>VC#15, topical on interaction with the ACH (26 November 2021) · </a:t>
            </a:r>
            <a:r>
              <a:rPr lang="en-GB" sz="1200" dirty="0" err="1" smtClean="0">
                <a:hlinkClick r:id="rId3"/>
              </a:rPr>
              <a:t>Indico</a:t>
            </a:r>
            <a:r>
              <a:rPr lang="en-GB" sz="1200" dirty="0" smtClean="0">
                <a:hlinkClick r:id="rId3"/>
              </a:rPr>
              <a:t> (euro-fusion.org)</a:t>
            </a:r>
            <a:endParaRPr lang="en-GB" sz="1200" dirty="0" smtClean="0"/>
          </a:p>
          <a:p>
            <a:pPr lvl="1"/>
            <a:endParaRPr lang="en-GB" sz="1200" dirty="0" smtClean="0"/>
          </a:p>
          <a:p>
            <a:endParaRPr lang="en-GB" sz="1600" dirty="0" smtClean="0"/>
          </a:p>
          <a:p>
            <a:r>
              <a:rPr lang="en-GB" sz="1600" dirty="0" smtClean="0"/>
              <a:t>FZJ: Requirements formulated and are available at </a:t>
            </a:r>
            <a:r>
              <a:rPr lang="en-GB" sz="1600" dirty="0" err="1" smtClean="0"/>
              <a:t>JuGit</a:t>
            </a:r>
            <a:r>
              <a:rPr lang="en-GB" sz="1600" dirty="0" err="1" smtClean="0">
                <a:sym typeface="Wingdings" panose="05000000000000000000" pitchFamily="2" charset="2"/>
              </a:rPr>
              <a:t>EIRENE</a:t>
            </a:r>
            <a:r>
              <a:rPr lang="en-GB" sz="1600" dirty="0" smtClean="0">
                <a:sym typeface="Wingdings" panose="05000000000000000000" pitchFamily="2" charset="2"/>
              </a:rPr>
              <a:t>/</a:t>
            </a:r>
            <a:r>
              <a:rPr lang="en-GB" sz="1600" dirty="0" err="1" smtClean="0">
                <a:sym typeface="Wingdings" panose="05000000000000000000" pitchFamily="2" charset="2"/>
              </a:rPr>
              <a:t>EireneSupp</a:t>
            </a:r>
            <a:endParaRPr lang="en-GB" sz="16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1600" dirty="0" smtClean="0">
                <a:sym typeface="Wingdings" panose="05000000000000000000" pitchFamily="2" charset="2"/>
              </a:rPr>
              <a:t> The ball is on ACH side?..</a:t>
            </a:r>
          </a:p>
          <a:p>
            <a:endParaRPr lang="en-GB" sz="1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sz="1600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 See </a:t>
            </a:r>
            <a:r>
              <a:rPr lang="en-GB" sz="16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presentstion</a:t>
            </a:r>
            <a:r>
              <a:rPr lang="en-GB" sz="16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by </a:t>
            </a:r>
            <a:r>
              <a:rPr lang="en-GB" sz="16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J.Åström</a:t>
            </a:r>
            <a:r>
              <a:rPr lang="en-GB" sz="16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7504" y="1070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groups – 1: </a:t>
            </a:r>
            <a:r>
              <a:rPr lang="en-GB" sz="2400" dirty="0"/>
              <a:t>EUDAT repository for </a:t>
            </a:r>
            <a:r>
              <a:rPr lang="en-GB" sz="2400" dirty="0" smtClean="0"/>
              <a:t>EIRENE </a:t>
            </a:r>
            <a:r>
              <a:rPr lang="en-GB" sz="2400" dirty="0"/>
              <a:t>simulations</a:t>
            </a:r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627534"/>
            <a:ext cx="7992888" cy="4176464"/>
          </a:xfrm>
        </p:spPr>
        <p:txBody>
          <a:bodyPr>
            <a:normAutofit/>
          </a:bodyPr>
          <a:lstStyle/>
          <a:p>
            <a:r>
              <a:rPr lang="en-GB" sz="1600" u="sng" dirty="0" smtClean="0"/>
              <a:t>Participants</a:t>
            </a:r>
            <a:r>
              <a:rPr lang="en-GB" sz="1600" dirty="0"/>
              <a:t>: </a:t>
            </a:r>
            <a:r>
              <a:rPr lang="en-GB" sz="1600" dirty="0" smtClean="0"/>
              <a:t>Francesco Cianfrani, Derek Harting, Petra B</a:t>
            </a:r>
            <a:r>
              <a:rPr lang="de-DE" sz="1600" dirty="0" err="1" smtClean="0"/>
              <a:t>örner</a:t>
            </a:r>
            <a:r>
              <a:rPr lang="de-DE" sz="1600" dirty="0" smtClean="0"/>
              <a:t>, Jorge Gonzalez, Wouter Dekeyser, Yannick </a:t>
            </a:r>
            <a:r>
              <a:rPr lang="de-DE" sz="1600" dirty="0" err="1" smtClean="0"/>
              <a:t>Marandet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>
                <a:solidFill>
                  <a:srgbClr val="0070C0"/>
                </a:solidFill>
              </a:rPr>
              <a:t>      ACH-PSNC: </a:t>
            </a:r>
            <a:r>
              <a:rPr lang="en-GB" sz="1600" dirty="0" err="1" smtClean="0">
                <a:solidFill>
                  <a:srgbClr val="0070C0"/>
                </a:solidFill>
              </a:rPr>
              <a:t>Dmitriy</a:t>
            </a:r>
            <a:r>
              <a:rPr lang="en-GB" sz="1600" dirty="0" smtClean="0">
                <a:solidFill>
                  <a:srgbClr val="0070C0"/>
                </a:solidFill>
              </a:rPr>
              <a:t> Yadykin + ?..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 smtClean="0">
                <a:solidFill>
                  <a:srgbClr val="0070C0"/>
                </a:solidFill>
              </a:rPr>
              <a:t>     ACH-VTT: ?..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 smtClean="0"/>
              <a:t>We have a few meetings 3 already in 2022 (started in 2021).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b="1" dirty="0" smtClean="0">
                <a:solidFill>
                  <a:srgbClr val="C00000"/>
                </a:solidFill>
              </a:rPr>
              <a:t>Relation to ACH: </a:t>
            </a:r>
            <a:r>
              <a:rPr lang="en-GB" sz="1600" dirty="0" smtClean="0"/>
              <a:t>strong support from </a:t>
            </a:r>
            <a:r>
              <a:rPr lang="en-GB" sz="1600" dirty="0" err="1" smtClean="0"/>
              <a:t>D.Yadykin</a:t>
            </a:r>
            <a:endParaRPr lang="en-GB" sz="1600" dirty="0" smtClean="0"/>
          </a:p>
          <a:p>
            <a:r>
              <a:rPr lang="en-GB" sz="1600" b="1" dirty="0">
                <a:solidFill>
                  <a:srgbClr val="C00000"/>
                </a:solidFill>
              </a:rPr>
              <a:t>Relation to </a:t>
            </a:r>
            <a:r>
              <a:rPr lang="en-GB" sz="1600" b="1" dirty="0" smtClean="0">
                <a:solidFill>
                  <a:srgbClr val="C00000"/>
                </a:solidFill>
              </a:rPr>
              <a:t>ITER: </a:t>
            </a:r>
            <a:r>
              <a:rPr lang="en-GB" sz="1600" dirty="0"/>
              <a:t>strong support </a:t>
            </a:r>
            <a:r>
              <a:rPr lang="en-GB" sz="1600" dirty="0" smtClean="0"/>
              <a:t>and motivation from </a:t>
            </a:r>
            <a:r>
              <a:rPr lang="en-GB" sz="1600" dirty="0" err="1" smtClean="0"/>
              <a:t>X.Bonnin</a:t>
            </a:r>
            <a:r>
              <a:rPr lang="en-GB" sz="1600" dirty="0" smtClean="0"/>
              <a:t>. </a:t>
            </a:r>
          </a:p>
          <a:p>
            <a:endParaRPr lang="de-DE" sz="1600" dirty="0"/>
          </a:p>
          <a:p>
            <a:pPr marL="0" indent="0">
              <a:buNone/>
            </a:pPr>
            <a:r>
              <a:rPr lang="en-GB" sz="1600" dirty="0" smtClean="0">
                <a:sym typeface="Wingdings" panose="05000000000000000000" pitchFamily="2" charset="2"/>
              </a:rPr>
              <a:t> New spin-off: data processing and visualisation (e.g. tokamak geometry including </a:t>
            </a:r>
            <a:r>
              <a:rPr lang="en-GB" sz="1600" dirty="0">
                <a:sym typeface="Wingdings" panose="05000000000000000000" pitchFamily="2" charset="2"/>
              </a:rPr>
              <a:t>plotting </a:t>
            </a:r>
            <a:r>
              <a:rPr lang="en-GB" sz="1600" dirty="0" smtClean="0">
                <a:sym typeface="Wingdings" panose="05000000000000000000" pitchFamily="2" charset="2"/>
              </a:rPr>
              <a:t>routines via library similar to ROOT</a:t>
            </a:r>
            <a:r>
              <a:rPr lang="en-GB" sz="1600" dirty="0">
                <a:sym typeface="Wingdings" panose="05000000000000000000" pitchFamily="2" charset="2"/>
              </a:rPr>
              <a:t>++ </a:t>
            </a:r>
            <a:r>
              <a:rPr lang="en-GB" sz="1600" dirty="0" smtClean="0">
                <a:sym typeface="Wingdings" panose="05000000000000000000" pitchFamily="2" charset="2"/>
              </a:rPr>
              <a:t> from CERN) will eventually </a:t>
            </a:r>
            <a:r>
              <a:rPr lang="en-GB" sz="1600" dirty="0">
                <a:sym typeface="Wingdings" panose="05000000000000000000" pitchFamily="2" charset="2"/>
              </a:rPr>
              <a:t>involve </a:t>
            </a:r>
            <a:r>
              <a:rPr lang="en-GB" sz="1600" dirty="0" smtClean="0">
                <a:sym typeface="Wingdings" panose="05000000000000000000" pitchFamily="2" charset="2"/>
              </a:rPr>
              <a:t>IMAS?...</a:t>
            </a:r>
            <a:endParaRPr lang="en-GB" sz="1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107504" y="1070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groups – 3: </a:t>
            </a:r>
            <a:r>
              <a:rPr lang="en-GB" sz="2400" dirty="0" smtClean="0"/>
              <a:t>IMASification and Gateway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020272" y="1131590"/>
            <a:ext cx="1656184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are strongly encouraged to get and test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GateWay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accounts!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627534"/>
            <a:ext cx="8604956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Meetings with ITER and CEA colleagues reveal general understanding, useful points taken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New version is obtained form FZJ lawyers, feedback send. We hope to converge including your and ITER approval before NOV code camp.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Main new change – as an exception we allow commercial use of the executable. The source code remains the “infectious” open source, but only for members of public research institutions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3399"/>
                </a:solidFill>
              </a:rPr>
              <a:t>Download will demand registration and accepting the licence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3399"/>
                </a:solidFill>
              </a:rPr>
              <a:t>Licence is the part of the code and will evolve with it – by pressing the button one accepts the new version and makes all previous null and void.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3399"/>
                </a:solidFill>
              </a:rPr>
              <a:t>Each AD (associated developer) community can commercialise the executable and provide services as they see fit, but w/o violation of open source for non-commercial use and other (e.g. publication) policies.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6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15516" y="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EIRENE licence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2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627534"/>
            <a:ext cx="8604956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FZJ: despite Petra has got </a:t>
            </a:r>
            <a:r>
              <a:rPr lang="en-GB" sz="1600" b="1" dirty="0" err="1" smtClean="0"/>
              <a:t>contrant</a:t>
            </a:r>
            <a:r>
              <a:rPr lang="en-GB" sz="1600" b="1" dirty="0" smtClean="0"/>
              <a:t> we (Petra, Francesco, Bettina and me) will approximately stay within our 24 PM budget.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Aalto: PMs from </a:t>
            </a:r>
            <a:r>
              <a:rPr lang="en-GB" sz="1600" b="1" dirty="0" err="1" smtClean="0"/>
              <a:t>A.Holm</a:t>
            </a:r>
            <a:r>
              <a:rPr lang="en-GB" sz="1600" b="1" dirty="0" smtClean="0"/>
              <a:t> go to </a:t>
            </a:r>
            <a:r>
              <a:rPr lang="en-GB" sz="1600" b="1" dirty="0" err="1" smtClean="0"/>
              <a:t>R.Chanra</a:t>
            </a:r>
            <a:r>
              <a:rPr lang="en-GB" sz="1600" b="1" dirty="0" smtClean="0"/>
              <a:t> with a similar WP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CAE/AMU: No changes?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KUL: extra 3PMs requested for algorithmic development (the bid not taken by ACHs – E-TASC SB will decide).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600" i="1" dirty="0" smtClean="0">
                <a:solidFill>
                  <a:srgbClr val="00B0F0"/>
                </a:solidFill>
              </a:rPr>
              <a:t>What is the exact PM distribution between people?..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DIFFER: Jorge continues as before</a:t>
            </a:r>
            <a:endParaRPr lang="en-GB" sz="1200" dirty="0" smtClean="0"/>
          </a:p>
          <a:p>
            <a:pPr marL="0" indent="0">
              <a:buNone/>
            </a:pPr>
            <a:endParaRPr lang="en-GB" sz="16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15516" y="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entering/leaving TSVV-5. RU PPM budgets.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5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1242" y="1131590"/>
            <a:ext cx="8604956" cy="3600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Code Camp in Nov 2021 was very useful!</a:t>
            </a:r>
            <a:endParaRPr lang="en-GB" sz="1200" b="1" dirty="0" smtClean="0">
              <a:hlinkClick r:id="rId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200" dirty="0" smtClean="0">
                <a:hlinkClick r:id="rId2"/>
              </a:rPr>
              <a:t>EIRENE </a:t>
            </a:r>
            <a:r>
              <a:rPr lang="en-GB" sz="1200" dirty="0">
                <a:hlinkClick r:id="rId2"/>
              </a:rPr>
              <a:t>Streamlining, Code Camp FZJ (4-10 November 2021) · </a:t>
            </a:r>
            <a:r>
              <a:rPr lang="en-GB" sz="1200" dirty="0" err="1">
                <a:hlinkClick r:id="rId2"/>
              </a:rPr>
              <a:t>Indico</a:t>
            </a:r>
            <a:r>
              <a:rPr lang="en-GB" sz="1200" dirty="0">
                <a:hlinkClick r:id="rId2"/>
              </a:rPr>
              <a:t> (euro-fusion.org)</a:t>
            </a:r>
            <a:endParaRPr lang="en-GB" sz="1200" dirty="0">
              <a:solidFill>
                <a:srgbClr val="C00000"/>
              </a:solidFill>
            </a:endParaRPr>
          </a:p>
          <a:p>
            <a:pPr lvl="1"/>
            <a:r>
              <a:rPr lang="en-GB" sz="1200" b="1" dirty="0" smtClean="0">
                <a:solidFill>
                  <a:srgbClr val="C00000"/>
                </a:solidFill>
              </a:rPr>
              <a:t>In-person participation very essential at least for a “critical mass” of colleagues!</a:t>
            </a:r>
          </a:p>
          <a:p>
            <a:pPr marL="457200" lvl="1" indent="0">
              <a:buNone/>
            </a:pPr>
            <a:endParaRPr lang="en-GB" sz="12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Some budget is available</a:t>
            </a:r>
            <a:endParaRPr lang="en-GB" sz="1600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dirty="0" smtClean="0"/>
              <a:t>For now 4 people applied for missions (all approved, but we are approaching the funding limit)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200" dirty="0" smtClean="0"/>
              <a:t>One tries to apply through other WP, ITER mission for Xavier Bonnin approved.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200" dirty="0" smtClean="0"/>
              <a:t>No mission applications from ACH.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dirty="0" smtClean="0"/>
              <a:t>TSVV-5 may get few people supported. Probably we have to constrain ourselves to 2-3 day event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dirty="0" smtClean="0"/>
              <a:t>ACH have separate and additional budget for traveling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i="1" dirty="0" smtClean="0">
                <a:solidFill>
                  <a:srgbClr val="003399"/>
                </a:solidFill>
              </a:rPr>
              <a:t>ITER makes a teaching course in </a:t>
            </a:r>
            <a:r>
              <a:rPr lang="en-GB" sz="1400" i="1" dirty="0">
                <a:solidFill>
                  <a:srgbClr val="003399"/>
                </a:solidFill>
              </a:rPr>
              <a:t>KU Leuven November </a:t>
            </a:r>
            <a:r>
              <a:rPr lang="en-GB" sz="1400" i="1" dirty="0" smtClean="0">
                <a:solidFill>
                  <a:srgbClr val="003399"/>
                </a:solidFill>
              </a:rPr>
              <a:t>14-18 with large participation from TSVV-5 expected.</a:t>
            </a:r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For now very little feedback on agenda</a:t>
            </a:r>
            <a:r>
              <a:rPr lang="en-GB" sz="1600" b="1" dirty="0" smtClean="0"/>
              <a:t>…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7246" y="1164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Camp in </a:t>
            </a:r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67246" y="555526"/>
            <a:ext cx="85329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linkClick r:id="rId3"/>
              </a:rPr>
              <a:t>EIRENE-NGM development, Code Camp 2022, KU Leven (21-24 November 2022) · </a:t>
            </a:r>
            <a:r>
              <a:rPr lang="en-GB" sz="1400" dirty="0" err="1">
                <a:hlinkClick r:id="rId3"/>
              </a:rPr>
              <a:t>Indico</a:t>
            </a:r>
            <a:r>
              <a:rPr lang="en-GB" sz="1400" dirty="0">
                <a:hlinkClick r:id="rId3"/>
              </a:rPr>
              <a:t> (euro-fusion.org)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58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627534"/>
            <a:ext cx="8604956" cy="417646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>
                <a:solidFill>
                  <a:srgbClr val="C00000"/>
                </a:solidFill>
              </a:rPr>
              <a:t>26 Sep </a:t>
            </a:r>
            <a:r>
              <a:rPr lang="en-GB" sz="1600" b="1" dirty="0" smtClean="0"/>
              <a:t>- visit of M.Groth and colleagues to FZJ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200" b="1" dirty="0" smtClean="0"/>
              <a:t>for communication with ERO and EIRENE teams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200" b="1" dirty="0" smtClean="0"/>
              <a:t>One of the focuses is</a:t>
            </a:r>
            <a:r>
              <a:rPr lang="en-GB" sz="1200" b="1" dirty="0" smtClean="0"/>
              <a:t> JET experiment simulation including isotopes </a:t>
            </a:r>
            <a:r>
              <a:rPr lang="en-GB" sz="1200" b="1" dirty="0" smtClean="0"/>
              <a:t>and He</a:t>
            </a:r>
            <a:endParaRPr lang="en-GB" sz="800" b="1" dirty="0" smtClean="0">
              <a:hlinkClick r:id="rId2"/>
            </a:endParaRPr>
          </a:p>
          <a:p>
            <a:pPr marL="457200" lvl="1" indent="0">
              <a:buNone/>
            </a:pPr>
            <a:endParaRPr lang="en-GB" sz="12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>
                <a:solidFill>
                  <a:srgbClr val="C00000"/>
                </a:solidFill>
              </a:rPr>
              <a:t>?... -  </a:t>
            </a:r>
            <a:r>
              <a:rPr lang="en-GB" sz="1600" b="1" dirty="0" smtClean="0"/>
              <a:t>meeting(s?..) on CRMs involving YACORA team, </a:t>
            </a:r>
            <a:r>
              <a:rPr lang="en-GB" sz="1600" b="1" dirty="0" err="1" smtClean="0"/>
              <a:t>D.Reiter</a:t>
            </a:r>
            <a:r>
              <a:rPr lang="en-GB" sz="1600" b="1" dirty="0" smtClean="0"/>
              <a:t> and AMNS</a:t>
            </a:r>
            <a:endParaRPr lang="en-GB" sz="1600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C00000"/>
                </a:solidFill>
              </a:rPr>
              <a:t>7</a:t>
            </a:r>
            <a:r>
              <a:rPr lang="en-GB" sz="1600" b="1" dirty="0" smtClean="0">
                <a:solidFill>
                  <a:srgbClr val="C00000"/>
                </a:solidFill>
              </a:rPr>
              <a:t>-</a:t>
            </a:r>
            <a:r>
              <a:rPr lang="ru-RU" sz="1600" b="1" dirty="0" smtClean="0">
                <a:solidFill>
                  <a:srgbClr val="C00000"/>
                </a:solidFill>
              </a:rPr>
              <a:t>10</a:t>
            </a:r>
            <a:r>
              <a:rPr lang="en-GB" sz="1600" b="1" dirty="0" smtClean="0">
                <a:solidFill>
                  <a:srgbClr val="C00000"/>
                </a:solidFill>
              </a:rPr>
              <a:t> </a:t>
            </a:r>
            <a:r>
              <a:rPr lang="en-GB" sz="1600" b="1" dirty="0">
                <a:solidFill>
                  <a:srgbClr val="C00000"/>
                </a:solidFill>
              </a:rPr>
              <a:t>Nov</a:t>
            </a:r>
            <a:r>
              <a:rPr lang="en-GB" sz="1600" dirty="0">
                <a:solidFill>
                  <a:srgbClr val="C00000"/>
                </a:solidFill>
              </a:rPr>
              <a:t> </a:t>
            </a:r>
            <a:r>
              <a:rPr lang="en-GB" sz="1600" dirty="0" smtClean="0"/>
              <a:t>4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technical meeting on divertor concepts (IAEA)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200" dirty="0" smtClean="0"/>
              <a:t>Participating (TSVV-5): YM, DB, WD, ?..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sz="1200" dirty="0" smtClean="0">
                <a:hlinkClick r:id="rId3"/>
              </a:rPr>
              <a:t>https</a:t>
            </a:r>
            <a:r>
              <a:rPr lang="en-GB" sz="1200" dirty="0">
                <a:hlinkClick r:id="rId3"/>
              </a:rPr>
              <a:t>://conferences.iaea.org/event/286</a:t>
            </a:r>
            <a:r>
              <a:rPr lang="en-GB" sz="1200" dirty="0" smtClean="0">
                <a:hlinkClick r:id="rId3"/>
              </a:rPr>
              <a:t>/</a:t>
            </a:r>
            <a:endParaRPr lang="en-GB" sz="1200" dirty="0"/>
          </a:p>
          <a:p>
            <a:pPr marL="457200" lvl="1" indent="0">
              <a:buNone/>
            </a:pPr>
            <a:endParaRPr lang="en-GB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>
                <a:solidFill>
                  <a:srgbClr val="C00000"/>
                </a:solidFill>
              </a:rPr>
              <a:t>14-18 Nov </a:t>
            </a:r>
            <a:r>
              <a:rPr lang="en-GB" sz="1600" dirty="0" smtClean="0"/>
              <a:t>SO</a:t>
            </a:r>
            <a:r>
              <a:rPr lang="de-DE" sz="1600" dirty="0" smtClean="0"/>
              <a:t>LPS-ITER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extended</a:t>
            </a:r>
            <a:r>
              <a:rPr lang="de-DE" sz="1600" dirty="0"/>
              <a:t> </a:t>
            </a:r>
            <a:r>
              <a:rPr lang="de-DE" sz="1600" dirty="0" err="1"/>
              <a:t>grid</a:t>
            </a:r>
            <a:r>
              <a:rPr lang="en-GB" sz="1600" dirty="0"/>
              <a:t> </a:t>
            </a:r>
            <a:r>
              <a:rPr lang="de-DE" sz="1600" dirty="0" err="1" smtClean="0"/>
              <a:t>training</a:t>
            </a:r>
            <a:r>
              <a:rPr lang="de-DE" sz="1600" dirty="0" smtClean="0"/>
              <a:t> </a:t>
            </a:r>
            <a:r>
              <a:rPr lang="en-GB" sz="1600" dirty="0" smtClean="0"/>
              <a:t>(KUL)</a:t>
            </a:r>
            <a:endParaRPr lang="en-GB" sz="1600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>
                <a:solidFill>
                  <a:srgbClr val="C00000"/>
                </a:solidFill>
              </a:rPr>
              <a:t>21-24 Nov</a:t>
            </a:r>
            <a:r>
              <a:rPr lang="en-GB" sz="1600" dirty="0" smtClean="0">
                <a:solidFill>
                  <a:srgbClr val="C00000"/>
                </a:solidFill>
              </a:rPr>
              <a:t> </a:t>
            </a:r>
            <a:r>
              <a:rPr lang="en-GB" sz="1600" dirty="0" smtClean="0"/>
              <a:t>EIRENE </a:t>
            </a:r>
            <a:r>
              <a:rPr lang="en-GB" sz="1600" b="1" dirty="0" smtClean="0"/>
              <a:t>Code Camp </a:t>
            </a:r>
            <a:r>
              <a:rPr lang="en-GB" sz="1600" dirty="0"/>
              <a:t>(KUL</a:t>
            </a:r>
            <a:r>
              <a:rPr lang="en-GB" sz="16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>
                <a:solidFill>
                  <a:srgbClr val="C00000"/>
                </a:solidFill>
              </a:rPr>
              <a:t>New EIRENE release </a:t>
            </a:r>
            <a:r>
              <a:rPr lang="en-GB" sz="1600" dirty="0" smtClean="0"/>
              <a:t>(Petra’s work on version merging, new license, …)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>
                <a:solidFill>
                  <a:srgbClr val="C00000"/>
                </a:solidFill>
              </a:rPr>
              <a:t>Deadlines for PFMC, EPS and IAEA FEC</a:t>
            </a:r>
            <a:endParaRPr lang="en-GB" sz="1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1723" y="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Upcoming events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1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9702"/>
            <a:ext cx="8424936" cy="20162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</a:p>
        </p:txBody>
      </p:sp>
    </p:spTree>
    <p:extLst>
      <p:ext uri="{BB962C8B-B14F-4D97-AF65-F5344CB8AC3E}">
        <p14:creationId xmlns:p14="http://schemas.microsoft.com/office/powerpoint/2010/main" val="38029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740</Words>
  <Application>Microsoft Office PowerPoint</Application>
  <PresentationFormat>Bildschirmpräsentation (16:9)</PresentationFormat>
  <Paragraphs>82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 TSVV-5: news, plans, discussion points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770</cp:revision>
  <cp:lastPrinted>2014-10-16T14:51:28Z</cp:lastPrinted>
  <dcterms:created xsi:type="dcterms:W3CDTF">2019-10-05T18:10:40Z</dcterms:created>
  <dcterms:modified xsi:type="dcterms:W3CDTF">2022-09-16T05:42:08Z</dcterms:modified>
</cp:coreProperties>
</file>