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7099300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HhLkERpWSI+G3etxP3GbR1xyP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59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" name="Google Shape;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" name="Google Shape;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395536" y="1761660"/>
            <a:ext cx="8496944" cy="972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395536" y="3219822"/>
            <a:ext cx="4392488" cy="324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9" descr="https://idw-online.de/pages/de/institutionlogo921"/>
          <p:cNvSpPr/>
          <p:nvPr/>
        </p:nvSpPr>
        <p:spPr>
          <a:xfrm>
            <a:off x="155576" y="-342900"/>
            <a:ext cx="1076325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9"/>
          <p:cNvSpPr>
            <a:spLocks noGrp="1"/>
          </p:cNvSpPr>
          <p:nvPr>
            <p:ph type="pic" idx="2"/>
          </p:nvPr>
        </p:nvSpPr>
        <p:spPr>
          <a:xfrm>
            <a:off x="395537" y="4268763"/>
            <a:ext cx="1295375" cy="679252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Google Shape;20;p19"/>
          <p:cNvSpPr/>
          <p:nvPr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" name="Google Shape;21;p19"/>
          <p:cNvGrpSpPr/>
          <p:nvPr/>
        </p:nvGrpSpPr>
        <p:grpSpPr>
          <a:xfrm>
            <a:off x="18230283" y="30189672"/>
            <a:ext cx="9924896" cy="1336231"/>
            <a:chOff x="18230283" y="40396913"/>
            <a:chExt cx="9924896" cy="1781641"/>
          </a:xfrm>
        </p:grpSpPr>
        <p:sp>
          <p:nvSpPr>
            <p:cNvPr id="22" name="Google Shape;22;p19"/>
            <p:cNvSpPr/>
            <p:nvPr/>
          </p:nvSpPr>
          <p:spPr>
            <a:xfrm>
              <a:off x="18230283" y="40400269"/>
              <a:ext cx="2575295" cy="1778285"/>
            </a:xfrm>
            <a:prstGeom prst="rect">
              <a:avLst/>
            </a:prstGeom>
            <a:solidFill>
              <a:srgbClr val="0539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200"/>
                <a:buFont typeface="Calibri"/>
                <a:buNone/>
              </a:pPr>
              <a:endParaRPr sz="8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" name="Google Shape;23;p19" descr="EuropeanFlag-stars.eps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801564" y="40396913"/>
              <a:ext cx="9353615" cy="178164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" name="Google Shape;24;p19"/>
          <p:cNvGrpSpPr/>
          <p:nvPr/>
        </p:nvGrpSpPr>
        <p:grpSpPr>
          <a:xfrm>
            <a:off x="18382683" y="30303972"/>
            <a:ext cx="9924896" cy="1336231"/>
            <a:chOff x="18230283" y="40396913"/>
            <a:chExt cx="9924896" cy="1781641"/>
          </a:xfrm>
        </p:grpSpPr>
        <p:sp>
          <p:nvSpPr>
            <p:cNvPr id="25" name="Google Shape;25;p19"/>
            <p:cNvSpPr/>
            <p:nvPr/>
          </p:nvSpPr>
          <p:spPr>
            <a:xfrm>
              <a:off x="18230283" y="40400269"/>
              <a:ext cx="2575295" cy="1778285"/>
            </a:xfrm>
            <a:prstGeom prst="rect">
              <a:avLst/>
            </a:prstGeom>
            <a:solidFill>
              <a:srgbClr val="0539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200"/>
                <a:buFont typeface="Calibri"/>
                <a:buNone/>
              </a:pPr>
              <a:endParaRPr sz="8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" name="Google Shape;26;p19" descr="EuropeanFlag-stars.eps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801564" y="40396913"/>
              <a:ext cx="9353615" cy="178164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" name="Google Shape;27;p19"/>
          <p:cNvGrpSpPr/>
          <p:nvPr/>
        </p:nvGrpSpPr>
        <p:grpSpPr>
          <a:xfrm>
            <a:off x="18535083" y="30418272"/>
            <a:ext cx="9924896" cy="1336231"/>
            <a:chOff x="18230283" y="40396913"/>
            <a:chExt cx="9924896" cy="1781641"/>
          </a:xfrm>
        </p:grpSpPr>
        <p:sp>
          <p:nvSpPr>
            <p:cNvPr id="28" name="Google Shape;28;p19"/>
            <p:cNvSpPr/>
            <p:nvPr/>
          </p:nvSpPr>
          <p:spPr>
            <a:xfrm>
              <a:off x="18230283" y="40400269"/>
              <a:ext cx="2575295" cy="1778285"/>
            </a:xfrm>
            <a:prstGeom prst="rect">
              <a:avLst/>
            </a:prstGeom>
            <a:solidFill>
              <a:srgbClr val="0539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200"/>
                <a:buFont typeface="Calibri"/>
                <a:buNone/>
              </a:pPr>
              <a:endParaRPr sz="8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" name="Google Shape;29;p19" descr="EuropeanFlag-stars.eps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801564" y="40396913"/>
              <a:ext cx="9353615" cy="178164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" name="Google Shape;30;p19"/>
          <p:cNvGrpSpPr/>
          <p:nvPr/>
        </p:nvGrpSpPr>
        <p:grpSpPr>
          <a:xfrm>
            <a:off x="18687483" y="30532572"/>
            <a:ext cx="9924896" cy="1336231"/>
            <a:chOff x="18230283" y="40396913"/>
            <a:chExt cx="9924896" cy="1781641"/>
          </a:xfrm>
        </p:grpSpPr>
        <p:sp>
          <p:nvSpPr>
            <p:cNvPr id="31" name="Google Shape;31;p19"/>
            <p:cNvSpPr/>
            <p:nvPr/>
          </p:nvSpPr>
          <p:spPr>
            <a:xfrm>
              <a:off x="18230283" y="40400269"/>
              <a:ext cx="2575295" cy="1778285"/>
            </a:xfrm>
            <a:prstGeom prst="rect">
              <a:avLst/>
            </a:prstGeom>
            <a:solidFill>
              <a:srgbClr val="0539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200"/>
                <a:buFont typeface="Calibri"/>
                <a:buNone/>
              </a:pPr>
              <a:endParaRPr sz="8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" name="Google Shape;32;p19" descr="EuropeanFlag-stars.eps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801564" y="40396913"/>
              <a:ext cx="9353615" cy="178164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" name="Google Shape;33;p19"/>
          <p:cNvPicPr preferRelativeResize="0"/>
          <p:nvPr/>
        </p:nvPicPr>
        <p:blipFill rotWithShape="1">
          <a:blip r:embed="rId3">
            <a:alphaModFix/>
          </a:blip>
          <a:srcRect b="27347"/>
          <a:stretch/>
        </p:blipFill>
        <p:spPr>
          <a:xfrm>
            <a:off x="0" y="0"/>
            <a:ext cx="9144000" cy="41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9" descr="EU_und_Tex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6096" y="4320000"/>
            <a:ext cx="3456384" cy="649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454774" y="1059582"/>
            <a:ext cx="8229600" cy="367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20" descr="EurofusionDisc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16416" y="70180"/>
            <a:ext cx="367958" cy="373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4830828"/>
            <a:ext cx="869698" cy="26259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0"/>
          <p:cNvSpPr/>
          <p:nvPr/>
        </p:nvSpPr>
        <p:spPr>
          <a:xfrm>
            <a:off x="1815525" y="4830828"/>
            <a:ext cx="730942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F. Cianfrani | New facilities for HYDKIN toolbox | 08.12.2021 |  Page </a:t>
            </a: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rene.de/hydki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 txBox="1">
            <a:spLocks noGrp="1"/>
          </p:cNvSpPr>
          <p:nvPr>
            <p:ph type="subTitle" idx="1"/>
          </p:nvPr>
        </p:nvSpPr>
        <p:spPr>
          <a:xfrm>
            <a:off x="251525" y="3219825"/>
            <a:ext cx="56400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en-GB"/>
              <a:t>D.Borodin, </a:t>
            </a:r>
            <a:r>
              <a:rPr lang="en-GB" u="sng"/>
              <a:t>F.Cianfrani</a:t>
            </a:r>
            <a:r>
              <a:rPr lang="en-GB"/>
              <a:t>, B. Küppers</a:t>
            </a:r>
            <a:endParaRPr/>
          </a:p>
        </p:txBody>
      </p:sp>
      <p:pic>
        <p:nvPicPr>
          <p:cNvPr id="47" name="Google Shape;4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51" y="4227934"/>
            <a:ext cx="2462891" cy="743653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"/>
          <p:cNvSpPr/>
          <p:nvPr/>
        </p:nvSpPr>
        <p:spPr>
          <a:xfrm>
            <a:off x="4489304" y="987574"/>
            <a:ext cx="447019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1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"/>
          <p:cNvSpPr txBox="1">
            <a:spLocks noGrp="1"/>
          </p:cNvSpPr>
          <p:nvPr>
            <p:ph type="ctrTitle"/>
          </p:nvPr>
        </p:nvSpPr>
        <p:spPr>
          <a:xfrm>
            <a:off x="128606" y="1712106"/>
            <a:ext cx="8721395" cy="972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 i="1"/>
              <a:t/>
            </a:r>
            <a:br>
              <a:rPr lang="en-GB" sz="3200" i="1"/>
            </a:br>
            <a:r>
              <a:rPr lang="en-GB" sz="3200"/>
              <a:t>New facilities for HYDKIN toolbox</a:t>
            </a:r>
            <a:endParaRPr sz="3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"/>
          <p:cNvSpPr txBox="1"/>
          <p:nvPr/>
        </p:nvSpPr>
        <p:spPr>
          <a:xfrm>
            <a:off x="412300" y="0"/>
            <a:ext cx="7423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HYDKIN: grouping of reactions 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0"/>
          <p:cNvSpPr txBox="1"/>
          <p:nvPr/>
        </p:nvSpPr>
        <p:spPr>
          <a:xfrm>
            <a:off x="856625" y="819575"/>
            <a:ext cx="8098500" cy="4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Grouped reactions differing for vibrational resolution (one row)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next stage: </a:t>
            </a:r>
            <a:r>
              <a:rPr lang="en-GB" sz="2000"/>
              <a:t>bundle</a:t>
            </a: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vibr</a:t>
            </a:r>
            <a:r>
              <a:rPr lang="en-GB" sz="2000"/>
              <a:t>ational</a:t>
            </a: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state 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966175"/>
            <a:ext cx="8839201" cy="189411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0"/>
          <p:cNvSpPr/>
          <p:nvPr/>
        </p:nvSpPr>
        <p:spPr>
          <a:xfrm>
            <a:off x="199500" y="3547700"/>
            <a:ext cx="610500" cy="10287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"/>
          <p:cNvSpPr txBox="1"/>
          <p:nvPr/>
        </p:nvSpPr>
        <p:spPr>
          <a:xfrm>
            <a:off x="412300" y="0"/>
            <a:ext cx="7423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HYDKIN: columns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1"/>
          <p:cNvSpPr txBox="1"/>
          <p:nvPr/>
        </p:nvSpPr>
        <p:spPr>
          <a:xfrm>
            <a:off x="856625" y="819575"/>
            <a:ext cx="75438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List of (retractable) columns: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GB" sz="20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number: </a:t>
            </a: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identify the reaction (AMJUEL number w/o letters)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GB" sz="20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reaction: </a:t>
            </a: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formula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GB" sz="20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reference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GB" sz="20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type: </a:t>
            </a: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experimental, calculated, mixed…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GB" sz="20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Peculiar properties: </a:t>
            </a: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additional info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GB" sz="20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generation: </a:t>
            </a: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 for now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GB" sz="20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origin: </a:t>
            </a: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type of fit (original data, improved fit, …)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GB" sz="20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File/chapter:</a:t>
            </a: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database/section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511" y="2938870"/>
            <a:ext cx="8733300" cy="2041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32989" y="1557537"/>
            <a:ext cx="2357793" cy="1381333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"/>
          <p:cNvSpPr txBox="1"/>
          <p:nvPr/>
        </p:nvSpPr>
        <p:spPr>
          <a:xfrm>
            <a:off x="412300" y="0"/>
            <a:ext cx="7423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HYDKIN: default cases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2"/>
          <p:cNvSpPr txBox="1"/>
          <p:nvPr/>
        </p:nvSpPr>
        <p:spPr>
          <a:xfrm>
            <a:off x="856625" y="819575"/>
            <a:ext cx="7543800" cy="3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Deduced from JET (EDEGE2D-EIRENE) and DEMO simulations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and w/o vibrational resolution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3650" y="3239250"/>
            <a:ext cx="2800350" cy="160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1524575"/>
            <a:ext cx="5169776" cy="188390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2"/>
          <p:cNvSpPr txBox="1"/>
          <p:nvPr/>
        </p:nvSpPr>
        <p:spPr>
          <a:xfrm>
            <a:off x="5614076" y="2599733"/>
            <a:ext cx="3376800" cy="307800"/>
          </a:xfrm>
          <a:prstGeom prst="rect">
            <a:avLst/>
          </a:prstGeom>
          <a:gradFill>
            <a:gsLst>
              <a:gs pos="0">
                <a:srgbClr val="F8F5FA"/>
              </a:gs>
              <a:gs pos="74000">
                <a:srgbClr val="C5B8D4"/>
              </a:gs>
              <a:gs pos="83000">
                <a:srgbClr val="C5B8D4"/>
              </a:gs>
              <a:gs pos="100000">
                <a:srgbClr val="D8CFE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Subba et al. Nucl.Fusion 2021</a:t>
            </a:r>
            <a:endParaRPr sz="1400" b="0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2"/>
          <p:cNvSpPr txBox="1"/>
          <p:nvPr/>
        </p:nvSpPr>
        <p:spPr>
          <a:xfrm>
            <a:off x="5614076" y="2142533"/>
            <a:ext cx="3376800" cy="307800"/>
          </a:xfrm>
          <a:prstGeom prst="rect">
            <a:avLst/>
          </a:prstGeom>
          <a:gradFill>
            <a:gsLst>
              <a:gs pos="0">
                <a:srgbClr val="F8F5FA"/>
              </a:gs>
              <a:gs pos="74000">
                <a:srgbClr val="C5B8D4"/>
              </a:gs>
              <a:gs pos="83000">
                <a:srgbClr val="C5B8D4"/>
              </a:gs>
              <a:gs pos="100000">
                <a:srgbClr val="D8CFE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Groth et al. Nucl.Fusion 2013</a:t>
            </a:r>
            <a:endParaRPr sz="1400" b="0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2"/>
          <p:cNvSpPr txBox="1"/>
          <p:nvPr/>
        </p:nvSpPr>
        <p:spPr>
          <a:xfrm>
            <a:off x="317701" y="3300010"/>
            <a:ext cx="3598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 molecular volumetric source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"/>
          <p:cNvSpPr txBox="1"/>
          <p:nvPr/>
        </p:nvSpPr>
        <p:spPr>
          <a:xfrm>
            <a:off x="412299" y="0"/>
            <a:ext cx="843125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HYDKIN: default cases- unresolved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13"/>
          <p:cNvPicPr preferRelativeResize="0"/>
          <p:nvPr/>
        </p:nvPicPr>
        <p:blipFill rotWithShape="1">
          <a:blip r:embed="rId3">
            <a:alphaModFix/>
          </a:blip>
          <a:srcRect t="6729"/>
          <a:stretch/>
        </p:blipFill>
        <p:spPr>
          <a:xfrm>
            <a:off x="180109" y="836290"/>
            <a:ext cx="4571999" cy="274136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6" name="Google Shape;166;p13"/>
          <p:cNvPicPr preferRelativeResize="0"/>
          <p:nvPr/>
        </p:nvPicPr>
        <p:blipFill rotWithShape="1">
          <a:blip r:embed="rId4">
            <a:alphaModFix/>
          </a:blip>
          <a:srcRect t="6430"/>
          <a:stretch/>
        </p:blipFill>
        <p:spPr>
          <a:xfrm>
            <a:off x="4876799" y="2206970"/>
            <a:ext cx="4114801" cy="247515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7" name="Google Shape;167;p13"/>
          <p:cNvSpPr txBox="1"/>
          <p:nvPr/>
        </p:nvSpPr>
        <p:spPr>
          <a:xfrm rot="-1917">
            <a:off x="3139187" y="886355"/>
            <a:ext cx="1488224" cy="307800"/>
          </a:xfrm>
          <a:prstGeom prst="rect">
            <a:avLst/>
          </a:prstGeom>
          <a:noFill/>
          <a:ln w="381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GB" sz="1400" b="1" i="0" u="none" strike="noStrike" cap="none" baseline="-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dissociation</a:t>
            </a:r>
            <a:endParaRPr sz="14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3"/>
          <p:cNvSpPr txBox="1"/>
          <p:nvPr/>
        </p:nvSpPr>
        <p:spPr>
          <a:xfrm rot="-1917">
            <a:off x="7434021" y="2207405"/>
            <a:ext cx="1557493" cy="307800"/>
          </a:xfrm>
          <a:prstGeom prst="rect">
            <a:avLst/>
          </a:prstGeom>
          <a:noFill/>
          <a:ln w="381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GB" sz="1400" b="1" i="0" u="none" strike="noStrike" cap="none" baseline="-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1400" b="1" i="0" u="none" strike="noStrike" cap="none" baseline="3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GB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dissociation</a:t>
            </a:r>
            <a:endParaRPr sz="14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3"/>
          <p:cNvSpPr txBox="1"/>
          <p:nvPr/>
        </p:nvSpPr>
        <p:spPr>
          <a:xfrm>
            <a:off x="4690348" y="836290"/>
            <a:ext cx="3740143" cy="769411"/>
          </a:xfrm>
          <a:prstGeom prst="rect">
            <a:avLst/>
          </a:prstGeom>
          <a:solidFill>
            <a:srgbClr val="FFC00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Heavy particles collisions</a:t>
            </a:r>
            <a:r>
              <a:rPr lang="en-GB"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dominating at low temperature</a:t>
            </a:r>
            <a:endParaRPr sz="1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3"/>
          <p:cNvSpPr txBox="1"/>
          <p:nvPr/>
        </p:nvSpPr>
        <p:spPr>
          <a:xfrm>
            <a:off x="2231489" y="3842305"/>
            <a:ext cx="2832348" cy="769411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MAR</a:t>
            </a:r>
            <a:r>
              <a:rPr lang="en-GB"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GB" sz="19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MAD</a:t>
            </a:r>
            <a:r>
              <a:rPr lang="en-GB"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competition at low temperature</a:t>
            </a:r>
            <a:endParaRPr sz="1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2300" y="669075"/>
            <a:ext cx="5726600" cy="34966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6" name="Google Shape;176;p14"/>
          <p:cNvSpPr txBox="1"/>
          <p:nvPr/>
        </p:nvSpPr>
        <p:spPr>
          <a:xfrm>
            <a:off x="412300" y="0"/>
            <a:ext cx="820265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HYDKIN: default cases- resolved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4"/>
          <p:cNvSpPr txBox="1"/>
          <p:nvPr/>
        </p:nvSpPr>
        <p:spPr>
          <a:xfrm>
            <a:off x="1302939" y="2792066"/>
            <a:ext cx="3841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                            </a:t>
            </a:r>
            <a:endParaRPr sz="1800" b="1" i="0" u="none" strike="noStrike" cap="non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4"/>
          <p:cNvSpPr/>
          <p:nvPr/>
        </p:nvSpPr>
        <p:spPr>
          <a:xfrm>
            <a:off x="2226525" y="1023050"/>
            <a:ext cx="169500" cy="11982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4"/>
          <p:cNvSpPr txBox="1"/>
          <p:nvPr/>
        </p:nvSpPr>
        <p:spPr>
          <a:xfrm rot="-5400000">
            <a:off x="1280988" y="1351487"/>
            <a:ext cx="16392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Higher vibr states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4"/>
          <p:cNvSpPr txBox="1"/>
          <p:nvPr/>
        </p:nvSpPr>
        <p:spPr>
          <a:xfrm>
            <a:off x="5398275" y="3561085"/>
            <a:ext cx="3274500" cy="1015800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Vibrationally resolved data from H2VIBR provides a reduced dissociation rate.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4"/>
          <p:cNvSpPr txBox="1"/>
          <p:nvPr/>
        </p:nvSpPr>
        <p:spPr>
          <a:xfrm>
            <a:off x="6286630" y="1536138"/>
            <a:ext cx="1951800" cy="4002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AMJUEL: unresolved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2" name="Google Shape;182;p14"/>
          <p:cNvCxnSpPr>
            <a:stCxn id="181" idx="1"/>
          </p:cNvCxnSpPr>
          <p:nvPr/>
        </p:nvCxnSpPr>
        <p:spPr>
          <a:xfrm flipH="1">
            <a:off x="5590930" y="1736238"/>
            <a:ext cx="695700" cy="474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83" name="Google Shape;183;p14"/>
          <p:cNvSpPr txBox="1"/>
          <p:nvPr/>
        </p:nvSpPr>
        <p:spPr>
          <a:xfrm>
            <a:off x="6295341" y="996210"/>
            <a:ext cx="1607688" cy="4002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H2VIBR: resolved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4"/>
          <p:cNvSpPr/>
          <p:nvPr/>
        </p:nvSpPr>
        <p:spPr>
          <a:xfrm>
            <a:off x="5590902" y="1208312"/>
            <a:ext cx="150224" cy="547519"/>
          </a:xfrm>
          <a:prstGeom prst="rightBracket">
            <a:avLst>
              <a:gd name="adj" fmla="val 8333"/>
            </a:avLst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5" name="Google Shape;185;p14"/>
          <p:cNvCxnSpPr>
            <a:stCxn id="183" idx="1"/>
          </p:cNvCxnSpPr>
          <p:nvPr/>
        </p:nvCxnSpPr>
        <p:spPr>
          <a:xfrm flipH="1">
            <a:off x="5741241" y="1196310"/>
            <a:ext cx="554100" cy="3399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6" name="Google Shape;186;p14"/>
          <p:cNvCxnSpPr/>
          <p:nvPr/>
        </p:nvCxnSpPr>
        <p:spPr>
          <a:xfrm flipH="1">
            <a:off x="5590901" y="1835331"/>
            <a:ext cx="150225" cy="6532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7" name="Google Shape;187;p14"/>
          <p:cNvCxnSpPr>
            <a:stCxn id="183" idx="1"/>
          </p:cNvCxnSpPr>
          <p:nvPr/>
        </p:nvCxnSpPr>
        <p:spPr>
          <a:xfrm flipH="1">
            <a:off x="5741241" y="1196310"/>
            <a:ext cx="554100" cy="6390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8" name="Google Shape;188;p14"/>
          <p:cNvSpPr txBox="1"/>
          <p:nvPr/>
        </p:nvSpPr>
        <p:spPr>
          <a:xfrm>
            <a:off x="3874835" y="643950"/>
            <a:ext cx="2063931" cy="369332"/>
          </a:xfrm>
          <a:prstGeom prst="rect">
            <a:avLst/>
          </a:prstGeom>
          <a:solidFill>
            <a:srgbClr val="31859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GB" sz="1800" b="0" i="0" u="none" strike="noStrike" cap="none" baseline="30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+ H</a:t>
            </a:r>
            <a:r>
              <a:rPr lang="en-GB" sz="1800" b="0" i="0" u="none" strike="noStrike" cap="none" baseline="-25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DE" sz="1800" dirty="0">
                <a:solidFill>
                  <a:schemeClr val="lt1"/>
                </a:solidFill>
                <a:sym typeface="Wingdings" panose="05000000000000000000" pitchFamily="2" charset="2"/>
              </a:rPr>
              <a:t></a:t>
            </a:r>
            <a:r>
              <a:rPr lang="en-GB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GB" sz="1800" b="0" i="0" u="none" strike="noStrike" cap="none" baseline="-25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1800" b="0" i="0" u="none" strike="noStrike" cap="none" baseline="30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+ H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4"/>
          <p:cNvSpPr txBox="1"/>
          <p:nvPr/>
        </p:nvSpPr>
        <p:spPr>
          <a:xfrm>
            <a:off x="6823179" y="4501628"/>
            <a:ext cx="2159700" cy="307800"/>
          </a:xfrm>
          <a:prstGeom prst="rect">
            <a:avLst/>
          </a:prstGeom>
          <a:gradFill>
            <a:gsLst>
              <a:gs pos="0">
                <a:srgbClr val="F8F5FA"/>
              </a:gs>
              <a:gs pos="74000">
                <a:srgbClr val="C5B8D4"/>
              </a:gs>
              <a:gs pos="83000">
                <a:srgbClr val="C5B8D4"/>
              </a:gs>
              <a:gs pos="100000">
                <a:srgbClr val="D8CFE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A Holm et al. CPP 2022</a:t>
            </a:r>
            <a:endParaRPr sz="1400" b="0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"/>
          <p:cNvSpPr txBox="1"/>
          <p:nvPr/>
        </p:nvSpPr>
        <p:spPr>
          <a:xfrm>
            <a:off x="412300" y="0"/>
            <a:ext cx="7423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HYDKIN: output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5"/>
          <p:cNvSpPr txBox="1"/>
          <p:nvPr/>
        </p:nvSpPr>
        <p:spPr>
          <a:xfrm>
            <a:off x="179534" y="389716"/>
            <a:ext cx="7543800" cy="3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json-output containing: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❖"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background parameters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❖"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selected particles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❖"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selected reactions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■"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column values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■"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rates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5"/>
          <p:cNvSpPr txBox="1"/>
          <p:nvPr/>
        </p:nvSpPr>
        <p:spPr>
          <a:xfrm>
            <a:off x="356012" y="3898702"/>
            <a:ext cx="2890200" cy="708000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preliminary for interplay with other programs….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1550" y="1509125"/>
            <a:ext cx="4158599" cy="35821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98" name="Google Shape;198;p15"/>
          <p:cNvPicPr preferRelativeResize="0"/>
          <p:nvPr/>
        </p:nvPicPr>
        <p:blipFill rotWithShape="1">
          <a:blip r:embed="rId4">
            <a:alphaModFix/>
          </a:blip>
          <a:srcRect b="18975"/>
          <a:stretch/>
        </p:blipFill>
        <p:spPr>
          <a:xfrm>
            <a:off x="5581325" y="21925"/>
            <a:ext cx="3484824" cy="2205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"/>
          <p:cNvSpPr txBox="1"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lang="en-GB" sz="2800">
                <a:solidFill>
                  <a:srgbClr val="C00000"/>
                </a:solidFill>
              </a:rPr>
              <a:t>Outlook</a:t>
            </a:r>
            <a:endParaRPr sz="2800"/>
          </a:p>
        </p:txBody>
      </p:sp>
      <p:sp>
        <p:nvSpPr>
          <p:cNvPr id="204" name="Google Shape;204;p16"/>
          <p:cNvSpPr txBox="1"/>
          <p:nvPr/>
        </p:nvSpPr>
        <p:spPr>
          <a:xfrm>
            <a:off x="107504" y="2460526"/>
            <a:ext cx="88569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</a:t>
            </a:r>
            <a:r>
              <a:rPr lang="en-GB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issues still to be solved:</a:t>
            </a:r>
            <a:endParaRPr sz="1800" b="0" i="1" u="none" strike="noStrike" cap="none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100"/>
              <a:buFont typeface="Calibri"/>
              <a:buAutoNum type="arabicParenR"/>
            </a:pPr>
            <a:r>
              <a:rPr lang="en-GB" sz="2100" b="0" i="1" u="none" strike="noStrike" cap="none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electronic states</a:t>
            </a:r>
            <a:endParaRPr sz="2100" i="1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100"/>
              <a:buFont typeface="Calibri"/>
              <a:buAutoNum type="arabicParenR"/>
            </a:pPr>
            <a:r>
              <a:rPr lang="en-GB" sz="2100" b="0" i="1" u="none" strike="noStrike" cap="none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inclusion more CRMs </a:t>
            </a:r>
            <a:endParaRPr sz="2100" i="1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100"/>
              <a:buFont typeface="Calibri"/>
              <a:buAutoNum type="arabicParenR"/>
            </a:pPr>
            <a:r>
              <a:rPr lang="en-GB" sz="2100" b="0" i="1" u="none" strike="noStrike" cap="none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inclusion further databases (ADAS, IAEA, ..)</a:t>
            </a:r>
            <a:endParaRPr sz="2100" i="1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100"/>
              <a:buFont typeface="Calibri"/>
              <a:buAutoNum type="arabicParenR"/>
            </a:pPr>
            <a:r>
              <a:rPr lang="en-GB" sz="2100" i="1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GB" sz="2100" b="0" i="1" u="none" strike="noStrike" cap="none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ncrease readability and usability</a:t>
            </a:r>
            <a:endParaRPr sz="2100" i="1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100"/>
              <a:buFont typeface="Calibri"/>
              <a:buAutoNum type="arabicParenR"/>
            </a:pPr>
            <a:r>
              <a:rPr lang="en-GB" sz="2100" b="0" i="1" u="none" strike="noStrike" cap="none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direct link with EIRENE input files</a:t>
            </a:r>
            <a:r>
              <a:rPr lang="en-GB" sz="2400" b="0" i="1" u="none" strike="noStrike" cap="none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1" u="none" strike="noStrike" cap="none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en-GB" sz="2100" b="0" i="1" u="none" strike="noStrike" cap="none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standalone HYDKIN dedicated module</a:t>
            </a:r>
            <a:endParaRPr sz="1800" b="0" i="1" u="none" strike="noStrike" cap="none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6"/>
          <p:cNvSpPr txBox="1"/>
          <p:nvPr/>
        </p:nvSpPr>
        <p:spPr>
          <a:xfrm>
            <a:off x="107504" y="631726"/>
            <a:ext cx="88569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</a:t>
            </a:r>
            <a:r>
              <a:rPr lang="en-GB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HYDKIN: </a:t>
            </a:r>
            <a:endParaRPr sz="1800" b="0" i="1" u="none" strike="noStrike" cap="none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100"/>
              <a:buFont typeface="Calibri"/>
              <a:buAutoNum type="arabicParenR"/>
            </a:pPr>
            <a:r>
              <a:rPr lang="en-GB" sz="2100" i="1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grouping of reactions</a:t>
            </a:r>
            <a:endParaRPr sz="2100" i="1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100"/>
              <a:buFont typeface="Calibri"/>
              <a:buAutoNum type="arabicParenR"/>
            </a:pPr>
            <a:r>
              <a:rPr lang="en-GB" sz="2100" i="1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new column/features</a:t>
            </a:r>
            <a:endParaRPr sz="2100" i="1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100"/>
              <a:buFont typeface="Calibri"/>
              <a:buAutoNum type="arabicParenR"/>
            </a:pPr>
            <a:r>
              <a:rPr lang="en-GB" sz="2100" i="1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default cases</a:t>
            </a:r>
            <a:endParaRPr sz="2100" i="1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100"/>
              <a:buFont typeface="Calibri"/>
              <a:buAutoNum type="arabicParenR"/>
            </a:pPr>
            <a:r>
              <a:rPr lang="en-GB" sz="2100" i="1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json output</a:t>
            </a:r>
            <a:endParaRPr sz="1800" b="0" i="1" u="none" strike="noStrike" cap="none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"/>
          <p:cNvSpPr txBox="1">
            <a:spLocks noGrp="1"/>
          </p:cNvSpPr>
          <p:nvPr>
            <p:ph type="body" idx="1"/>
          </p:nvPr>
        </p:nvSpPr>
        <p:spPr>
          <a:xfrm>
            <a:off x="454774" y="2050182"/>
            <a:ext cx="8229600" cy="3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GB" sz="3600" b="1"/>
              <a:t>Thanks for the attention!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/>
          <p:nvPr/>
        </p:nvSpPr>
        <p:spPr>
          <a:xfrm>
            <a:off x="412300" y="0"/>
            <a:ext cx="7423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HYDKIN: 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"/>
          <p:cNvSpPr txBox="1"/>
          <p:nvPr/>
        </p:nvSpPr>
        <p:spPr>
          <a:xfrm>
            <a:off x="506200" y="921300"/>
            <a:ext cx="8527800" cy="40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➢"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toolbox for plotting and manipulation of A&amp;M data with a user-friendly graphical interface: </a:t>
            </a:r>
            <a:r>
              <a:rPr lang="en-GB" sz="1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HYDKIN</a:t>
            </a:r>
            <a:endParaRPr sz="18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➢"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EIRENE databases: AMJUEL, HYDHEL, H2VIBR, METHANE, ..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➢"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available at    </a:t>
            </a:r>
            <a:r>
              <a:rPr lang="en-GB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http://www.eirene.de/hydkin/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Password-protected (for access contact the authors)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"/>
          <p:cNvSpPr txBox="1"/>
          <p:nvPr/>
        </p:nvSpPr>
        <p:spPr>
          <a:xfrm>
            <a:off x="6122736" y="1347052"/>
            <a:ext cx="2183063" cy="307736"/>
          </a:xfrm>
          <a:prstGeom prst="rect">
            <a:avLst/>
          </a:prstGeom>
          <a:gradFill>
            <a:gsLst>
              <a:gs pos="0">
                <a:srgbClr val="F8F5FA"/>
              </a:gs>
              <a:gs pos="74000">
                <a:srgbClr val="C5B8D4"/>
              </a:gs>
              <a:gs pos="83000">
                <a:srgbClr val="C5B8D4"/>
              </a:gs>
              <a:gs pos="100000">
                <a:srgbClr val="D8CFE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Reiter Phys.Scripta 2009</a:t>
            </a:r>
            <a:endParaRPr sz="1400" b="0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6200" y="2492887"/>
            <a:ext cx="8436910" cy="79045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"/>
          <p:cNvSpPr txBox="1"/>
          <p:nvPr/>
        </p:nvSpPr>
        <p:spPr>
          <a:xfrm>
            <a:off x="412300" y="0"/>
            <a:ext cx="7423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HYDKIN: </a:t>
            </a:r>
            <a:r>
              <a:rPr lang="en-GB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particle solver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"/>
          <p:cNvSpPr txBox="1"/>
          <p:nvPr/>
        </p:nvSpPr>
        <p:spPr>
          <a:xfrm>
            <a:off x="-571964" y="472433"/>
            <a:ext cx="8527800" cy="372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■"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1-dimensional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■"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reservoirs, P/Q species</a:t>
            </a:r>
            <a:endParaRPr/>
          </a:p>
          <a:p>
            <a: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16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■"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spectral analysis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■"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sensitivity analysis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4245" y="23209"/>
            <a:ext cx="2391555" cy="53858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5" name="Google Shape;65;p3"/>
          <p:cNvPicPr preferRelativeResize="0"/>
          <p:nvPr/>
        </p:nvPicPr>
        <p:blipFill rotWithShape="1">
          <a:blip r:embed="rId4">
            <a:alphaModFix/>
          </a:blip>
          <a:srcRect l="-707" t="-707" b="82444"/>
          <a:stretch/>
        </p:blipFill>
        <p:spPr>
          <a:xfrm>
            <a:off x="3254381" y="3799683"/>
            <a:ext cx="3354945" cy="793613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6" name="Google Shape;66;p3"/>
          <p:cNvPicPr preferRelativeResize="0"/>
          <p:nvPr/>
        </p:nvPicPr>
        <p:blipFill rotWithShape="1">
          <a:blip r:embed="rId5">
            <a:alphaModFix/>
          </a:blip>
          <a:srcRect t="-961" r="29317" b="3724"/>
          <a:stretch/>
        </p:blipFill>
        <p:spPr>
          <a:xfrm>
            <a:off x="2706420" y="2012024"/>
            <a:ext cx="3680526" cy="1549754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7" name="Google Shape;67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86946" y="2010955"/>
            <a:ext cx="2666999" cy="1195384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8" name="Google Shape;68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77492" y="660212"/>
            <a:ext cx="5403272" cy="1199011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9" name="Google Shape;69;p3"/>
          <p:cNvPicPr preferRelativeResize="0"/>
          <p:nvPr/>
        </p:nvPicPr>
        <p:blipFill rotWithShape="1">
          <a:blip r:embed="rId4">
            <a:alphaModFix/>
          </a:blip>
          <a:srcRect t="17923" r="18018" b="3261"/>
          <a:stretch/>
        </p:blipFill>
        <p:spPr>
          <a:xfrm>
            <a:off x="6732581" y="3314994"/>
            <a:ext cx="1828799" cy="176299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4"/>
          <p:cNvGrpSpPr/>
          <p:nvPr/>
        </p:nvGrpSpPr>
        <p:grpSpPr>
          <a:xfrm>
            <a:off x="362708" y="849086"/>
            <a:ext cx="6667500" cy="3863951"/>
            <a:chOff x="362708" y="849086"/>
            <a:chExt cx="6667500" cy="3863951"/>
          </a:xfrm>
        </p:grpSpPr>
        <p:pic>
          <p:nvPicPr>
            <p:cNvPr id="75" name="Google Shape;75;p4"/>
            <p:cNvPicPr preferRelativeResize="0"/>
            <p:nvPr/>
          </p:nvPicPr>
          <p:blipFill rotWithShape="1">
            <a:blip r:embed="rId3">
              <a:alphaModFix/>
            </a:blip>
            <a:srcRect t="9852"/>
            <a:stretch/>
          </p:blipFill>
          <p:spPr>
            <a:xfrm>
              <a:off x="362708" y="849086"/>
              <a:ext cx="6667500" cy="3863951"/>
            </a:xfrm>
            <a:prstGeom prst="rect">
              <a:avLst/>
            </a:prstGeom>
            <a:solidFill>
              <a:srgbClr val="ECECEC"/>
            </a:solidFill>
            <a:ln w="88900" cap="sq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cxnSp>
          <p:nvCxnSpPr>
            <p:cNvPr id="76" name="Google Shape;76;p4"/>
            <p:cNvCxnSpPr/>
            <p:nvPr/>
          </p:nvCxnSpPr>
          <p:spPr>
            <a:xfrm>
              <a:off x="1149933" y="1458928"/>
              <a:ext cx="5174673" cy="0"/>
            </a:xfrm>
            <a:prstGeom prst="straightConnector1">
              <a:avLst/>
            </a:prstGeom>
            <a:noFill/>
            <a:ln w="28575" cap="flat" cmpd="sng">
              <a:solidFill>
                <a:srgbClr val="C00000">
                  <a:alpha val="6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77" name="Google Shape;77;p4"/>
          <p:cNvSpPr txBox="1"/>
          <p:nvPr/>
        </p:nvSpPr>
        <p:spPr>
          <a:xfrm>
            <a:off x="412300" y="0"/>
            <a:ext cx="7423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HYDKIN: particle solver output 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4"/>
          <p:cNvSpPr txBox="1"/>
          <p:nvPr/>
        </p:nvSpPr>
        <p:spPr>
          <a:xfrm>
            <a:off x="6855607" y="2366066"/>
            <a:ext cx="1886611" cy="61552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Development of stationary equilibrium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4"/>
          <p:cNvSpPr/>
          <p:nvPr/>
        </p:nvSpPr>
        <p:spPr>
          <a:xfrm>
            <a:off x="6589418" y="2226425"/>
            <a:ext cx="84910" cy="894806"/>
          </a:xfrm>
          <a:prstGeom prst="rightBracket">
            <a:avLst>
              <a:gd name="adj" fmla="val 8333"/>
            </a:avLst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4"/>
          <p:cNvSpPr txBox="1"/>
          <p:nvPr/>
        </p:nvSpPr>
        <p:spPr>
          <a:xfrm>
            <a:off x="1182189" y="849086"/>
            <a:ext cx="39449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Default case (see next slides)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4"/>
          <p:cNvSpPr txBox="1"/>
          <p:nvPr/>
        </p:nvSpPr>
        <p:spPr>
          <a:xfrm>
            <a:off x="6660881" y="1275432"/>
            <a:ext cx="908826" cy="400200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reservoir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3141" y="3286091"/>
            <a:ext cx="2525140" cy="1476564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3" name="Google Shape;83;p4"/>
          <p:cNvSpPr txBox="1"/>
          <p:nvPr/>
        </p:nvSpPr>
        <p:spPr>
          <a:xfrm>
            <a:off x="7620001" y="1077755"/>
            <a:ext cx="1402317" cy="83099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“infinite reserve” of particles at fixed temperature and density</a:t>
            </a:r>
            <a:endParaRPr sz="12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 txBox="1"/>
          <p:nvPr/>
        </p:nvSpPr>
        <p:spPr>
          <a:xfrm>
            <a:off x="412300" y="0"/>
            <a:ext cx="7423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HYDKIN: 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"/>
          <p:cNvSpPr txBox="1"/>
          <p:nvPr/>
        </p:nvSpPr>
        <p:spPr>
          <a:xfrm>
            <a:off x="842770" y="653321"/>
            <a:ext cx="7543800" cy="400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HYDKIN</a:t>
            </a: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can be used to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import/export data (db, fhg, json formats),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produce input data for EIRENE and for other codes,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check and improve the results of the simulation,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check data for consistency, abnormal features, ..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understand the physics and identify the most significant processes (among the selected ones).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1" y="585000"/>
            <a:ext cx="6639627" cy="4253699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5" name="Google Shape;95;p6"/>
          <p:cNvSpPr txBox="1"/>
          <p:nvPr/>
        </p:nvSpPr>
        <p:spPr>
          <a:xfrm>
            <a:off x="412300" y="0"/>
            <a:ext cx="7423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HYDKIN: comparison recomb. rates 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6"/>
          <p:cNvSpPr txBox="1"/>
          <p:nvPr/>
        </p:nvSpPr>
        <p:spPr>
          <a:xfrm>
            <a:off x="6889600" y="2818775"/>
            <a:ext cx="1477500" cy="400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JH Ly-α opaque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6"/>
          <p:cNvSpPr txBox="1"/>
          <p:nvPr/>
        </p:nvSpPr>
        <p:spPr>
          <a:xfrm>
            <a:off x="6484325" y="3590325"/>
            <a:ext cx="2667900" cy="523200"/>
          </a:xfrm>
          <a:prstGeom prst="rect">
            <a:avLst/>
          </a:prstGeom>
          <a:gradFill>
            <a:gsLst>
              <a:gs pos="0">
                <a:srgbClr val="F8F5FA"/>
              </a:gs>
              <a:gs pos="74000">
                <a:srgbClr val="C5B8D4"/>
              </a:gs>
              <a:gs pos="83000">
                <a:srgbClr val="C5B8D4"/>
              </a:gs>
              <a:gs pos="100000">
                <a:srgbClr val="D8CFE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JH:</a:t>
            </a: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Johnson-Hinnov J. Quant. Spectr. Rad. Transf. 1973</a:t>
            </a:r>
            <a:endParaRPr sz="1400" b="0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6"/>
          <p:cNvSpPr txBox="1"/>
          <p:nvPr/>
        </p:nvSpPr>
        <p:spPr>
          <a:xfrm>
            <a:off x="6484325" y="4199925"/>
            <a:ext cx="2667900" cy="523200"/>
          </a:xfrm>
          <a:prstGeom prst="rect">
            <a:avLst/>
          </a:prstGeom>
          <a:gradFill>
            <a:gsLst>
              <a:gs pos="0">
                <a:srgbClr val="F8F5FA"/>
              </a:gs>
              <a:gs pos="74000">
                <a:srgbClr val="C5B8D4"/>
              </a:gs>
              <a:gs pos="83000">
                <a:srgbClr val="C5B8D4"/>
              </a:gs>
              <a:gs pos="100000">
                <a:srgbClr val="D8CFE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SF:</a:t>
            </a: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Sawada Fujimoto J. Appl. Phys. 1995</a:t>
            </a:r>
            <a:endParaRPr sz="1400" b="0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6"/>
          <p:cNvSpPr txBox="1"/>
          <p:nvPr/>
        </p:nvSpPr>
        <p:spPr>
          <a:xfrm>
            <a:off x="6889600" y="2361575"/>
            <a:ext cx="810600" cy="400200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SF n=1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6"/>
          <p:cNvSpPr txBox="1"/>
          <p:nvPr/>
        </p:nvSpPr>
        <p:spPr>
          <a:xfrm>
            <a:off x="6889600" y="1904375"/>
            <a:ext cx="1616400" cy="400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SF Ly-α removed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6"/>
          <p:cNvSpPr txBox="1"/>
          <p:nvPr/>
        </p:nvSpPr>
        <p:spPr>
          <a:xfrm>
            <a:off x="6889600" y="1447175"/>
            <a:ext cx="1850700" cy="4002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JH rad + 3b recomb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6"/>
          <p:cNvSpPr txBox="1"/>
          <p:nvPr/>
        </p:nvSpPr>
        <p:spPr>
          <a:xfrm>
            <a:off x="6889600" y="989975"/>
            <a:ext cx="1782900" cy="4002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SF rad + 3b recomb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"/>
          <p:cNvSpPr txBox="1"/>
          <p:nvPr/>
        </p:nvSpPr>
        <p:spPr>
          <a:xfrm>
            <a:off x="7804000" y="2361575"/>
            <a:ext cx="810600" cy="400200"/>
          </a:xfrm>
          <a:prstGeom prst="rect">
            <a:avLst/>
          </a:prstGeom>
          <a:solidFill>
            <a:srgbClr val="B45F0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SF n=2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6"/>
          <p:cNvSpPr txBox="1"/>
          <p:nvPr/>
        </p:nvSpPr>
        <p:spPr>
          <a:xfrm>
            <a:off x="4731321" y="585000"/>
            <a:ext cx="1358537" cy="369291"/>
          </a:xfrm>
          <a:prstGeom prst="rect">
            <a:avLst/>
          </a:prstGeom>
          <a:solidFill>
            <a:srgbClr val="31859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 + H</a:t>
            </a:r>
            <a:r>
              <a:rPr lang="en-GB" sz="1800" b="0" i="0" u="none" strike="noStrike" cap="none" baseline="300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GB" sz="1800" dirty="0">
                <a:solidFill>
                  <a:schemeClr val="lt1"/>
                </a:solidFill>
              </a:rPr>
              <a:t> </a:t>
            </a:r>
            <a:r>
              <a:rPr lang="en-DE" sz="1600" dirty="0" smtClean="0">
                <a:solidFill>
                  <a:schemeClr val="lt1"/>
                </a:solidFill>
                <a:sym typeface="Wingdings" panose="05000000000000000000" pitchFamily="2" charset="2"/>
              </a:rPr>
              <a:t></a:t>
            </a:r>
            <a:r>
              <a:rPr lang="en-GB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2300" y="593611"/>
            <a:ext cx="6584800" cy="423308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0" name="Google Shape;110;p7"/>
          <p:cNvSpPr txBox="1"/>
          <p:nvPr/>
        </p:nvSpPr>
        <p:spPr>
          <a:xfrm>
            <a:off x="412300" y="0"/>
            <a:ext cx="74235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HYDKIN: comparison dissociat. rates 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7"/>
          <p:cNvSpPr txBox="1"/>
          <p:nvPr/>
        </p:nvSpPr>
        <p:spPr>
          <a:xfrm>
            <a:off x="5964182" y="1893102"/>
            <a:ext cx="946200" cy="400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HYDHEL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7"/>
          <p:cNvSpPr txBox="1"/>
          <p:nvPr/>
        </p:nvSpPr>
        <p:spPr>
          <a:xfrm>
            <a:off x="5982127" y="2692552"/>
            <a:ext cx="946200" cy="4002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AMJUEL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7"/>
          <p:cNvSpPr txBox="1"/>
          <p:nvPr/>
        </p:nvSpPr>
        <p:spPr>
          <a:xfrm rot="-1537889">
            <a:off x="6165553" y="2940977"/>
            <a:ext cx="1457456" cy="307736"/>
          </a:xfrm>
          <a:prstGeom prst="rect">
            <a:avLst/>
          </a:prstGeom>
          <a:noFill/>
          <a:ln w="381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Factor 3 wrong</a:t>
            </a:r>
            <a:endParaRPr sz="14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7"/>
          <p:cNvSpPr txBox="1"/>
          <p:nvPr/>
        </p:nvSpPr>
        <p:spPr>
          <a:xfrm>
            <a:off x="4402182" y="885446"/>
            <a:ext cx="2155371" cy="369332"/>
          </a:xfrm>
          <a:prstGeom prst="rect">
            <a:avLst/>
          </a:prstGeom>
          <a:solidFill>
            <a:srgbClr val="31859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 + H</a:t>
            </a:r>
            <a:r>
              <a:rPr lang="en-GB" sz="1800" b="0" i="0" u="none" strike="noStrike" cap="none" baseline="-25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DE" sz="1800" dirty="0">
                <a:solidFill>
                  <a:schemeClr val="lt1"/>
                </a:solidFill>
                <a:sym typeface="Wingdings" panose="05000000000000000000" pitchFamily="2" charset="2"/>
              </a:rPr>
              <a:t></a:t>
            </a:r>
            <a:r>
              <a:rPr lang="en-GB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 + H + e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"/>
          <p:cNvSpPr txBox="1"/>
          <p:nvPr/>
        </p:nvSpPr>
        <p:spPr>
          <a:xfrm>
            <a:off x="412300" y="0"/>
            <a:ext cx="7423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HYDKIN: 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8"/>
          <p:cNvSpPr txBox="1"/>
          <p:nvPr/>
        </p:nvSpPr>
        <p:spPr>
          <a:xfrm>
            <a:off x="720950" y="693900"/>
            <a:ext cx="75438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Availables now from main page at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Still work in progress (temporary stop)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7050" y="3067800"/>
            <a:ext cx="1524000" cy="1524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" name="Google Shape;122;p8"/>
          <p:cNvGrpSpPr/>
          <p:nvPr/>
        </p:nvGrpSpPr>
        <p:grpSpPr>
          <a:xfrm>
            <a:off x="0" y="1694698"/>
            <a:ext cx="9144000" cy="1296905"/>
            <a:chOff x="152400" y="3599698"/>
            <a:chExt cx="9144000" cy="1296905"/>
          </a:xfrm>
        </p:grpSpPr>
        <p:pic>
          <p:nvPicPr>
            <p:cNvPr id="123" name="Google Shape;123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2400" y="3599698"/>
              <a:ext cx="9144000" cy="12969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Google Shape;124;p8"/>
            <p:cNvSpPr/>
            <p:nvPr/>
          </p:nvSpPr>
          <p:spPr>
            <a:xfrm>
              <a:off x="2635800" y="4131750"/>
              <a:ext cx="1989600" cy="350400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"/>
          <p:cNvSpPr txBox="1"/>
          <p:nvPr/>
        </p:nvSpPr>
        <p:spPr>
          <a:xfrm>
            <a:off x="412300" y="0"/>
            <a:ext cx="7423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HYDKIN: grouping of reactions 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9"/>
          <p:cNvSpPr txBox="1"/>
          <p:nvPr/>
        </p:nvSpPr>
        <p:spPr>
          <a:xfrm>
            <a:off x="856625" y="590975"/>
            <a:ext cx="80985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OLD:</a:t>
            </a: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reactions grouped by database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NEW:</a:t>
            </a: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reactions grouped by formula → identified by number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plotter: reactions from different databases → comparison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solver: </a:t>
            </a:r>
            <a:r>
              <a:rPr lang="en-GB" sz="20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radio button</a:t>
            </a: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avoid multiple reactions with same formula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700" y="3172291"/>
            <a:ext cx="9144001" cy="197586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9"/>
          <p:cNvSpPr/>
          <p:nvPr/>
        </p:nvSpPr>
        <p:spPr>
          <a:xfrm rot="2402822">
            <a:off x="1546232" y="2963945"/>
            <a:ext cx="282554" cy="147826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571</Words>
  <Application>Microsoft Office PowerPoint</Application>
  <PresentationFormat>On-screen Show (16:9)</PresentationFormat>
  <Paragraphs>167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Noto Sans Symbols</vt:lpstr>
      <vt:lpstr>Wingdings</vt:lpstr>
      <vt:lpstr>Office Theme</vt:lpstr>
      <vt:lpstr> New facilities for HYDKIN toolbox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Outlook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New facilities for HYDKIN toolbox</dc:title>
  <cp:lastModifiedBy>Cianfrani</cp:lastModifiedBy>
  <cp:revision>1</cp:revision>
  <dcterms:modified xsi:type="dcterms:W3CDTF">2022-09-16T06:48:28Z</dcterms:modified>
</cp:coreProperties>
</file>