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5" r:id="rId3"/>
    <p:sldId id="355" r:id="rId4"/>
    <p:sldId id="277" r:id="rId5"/>
    <p:sldId id="356" r:id="rId6"/>
    <p:sldId id="380" r:id="rId7"/>
    <p:sldId id="293" r:id="rId8"/>
    <p:sldId id="295" r:id="rId9"/>
    <p:sldId id="297" r:id="rId10"/>
    <p:sldId id="338" r:id="rId11"/>
    <p:sldId id="361" r:id="rId12"/>
    <p:sldId id="345" r:id="rId13"/>
    <p:sldId id="381" r:id="rId14"/>
    <p:sldId id="347" r:id="rId15"/>
    <p:sldId id="370" r:id="rId16"/>
    <p:sldId id="382" r:id="rId17"/>
    <p:sldId id="371" r:id="rId18"/>
    <p:sldId id="368" r:id="rId19"/>
    <p:sldId id="383" r:id="rId20"/>
    <p:sldId id="384" r:id="rId21"/>
    <p:sldId id="385" r:id="rId22"/>
    <p:sldId id="344" r:id="rId23"/>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E9EDF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5400" autoAdjust="0"/>
  </p:normalViewPr>
  <p:slideViewPr>
    <p:cSldViewPr showGuides="1">
      <p:cViewPr varScale="1">
        <p:scale>
          <a:sx n="162" d="100"/>
          <a:sy n="162" d="100"/>
        </p:scale>
        <p:origin x="180" y="3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20/09/2022</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20/09/2022</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smtClean="0"/>
              <a:t>Presentation title</a:t>
            </a:r>
            <a:endParaRPr lang="en-GB" dirty="0"/>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t>
            </a:r>
            <a:r>
              <a:rPr lang="en-US" smtClean="0"/>
              <a:t>of presenter</a:t>
            </a:r>
            <a:endParaRPr lang="en-US" dirty="0" smtClean="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smtClean="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smtClean="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36096" y="4320000"/>
            <a:ext cx="3456384" cy="649203"/>
          </a:xfrm>
          <a:prstGeom prst="rect">
            <a:avLst/>
          </a:prstGeom>
        </p:spPr>
      </p:pic>
    </p:spTree>
    <p:extLst>
      <p:ext uri="{BB962C8B-B14F-4D97-AF65-F5344CB8AC3E}">
        <p14:creationId xmlns:p14="http://schemas.microsoft.com/office/powerpoint/2010/main" val="169429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61609" y="82253"/>
            <a:ext cx="7543800" cy="342900"/>
          </a:xfrm>
        </p:spPr>
        <p:txBody>
          <a:bodyPr>
            <a:noAutofit/>
          </a:bodyPr>
          <a:lstStyle>
            <a:lvl1pPr algn="l">
              <a:lnSpc>
                <a:spcPts val="3200"/>
              </a:lnSpc>
              <a:defRPr sz="2800" b="1">
                <a:latin typeface="Arial" panose="020B0604020202020204" pitchFamily="34" charset="0"/>
                <a:cs typeface="Arial" panose="020B0604020202020204" pitchFamily="34" charset="0"/>
              </a:defRPr>
            </a:lvl1pPr>
          </a:lstStyle>
          <a:p>
            <a:r>
              <a:rPr lang="de-DE" dirty="0" smtClean="0"/>
              <a:t>Titelmasterformat durch Klicken bearbeiten</a:t>
            </a:r>
            <a:endParaRPr lang="en-GB" dirty="0"/>
          </a:p>
        </p:txBody>
      </p:sp>
      <p:sp>
        <p:nvSpPr>
          <p:cNvPr id="3" name="Content Placeholder 2"/>
          <p:cNvSpPr>
            <a:spLocks noGrp="1"/>
          </p:cNvSpPr>
          <p:nvPr>
            <p:ph idx="1"/>
          </p:nvPr>
        </p:nvSpPr>
        <p:spPr>
          <a:xfrm>
            <a:off x="457200" y="1254135"/>
            <a:ext cx="8229600" cy="3672408"/>
          </a:xfrm>
        </p:spPr>
        <p:txBody>
          <a:bodyPr/>
          <a:lstStyle>
            <a:lvl1pPr marL="342900" indent="-342900">
              <a:buFont typeface="Wingdings" panose="05000000000000000000" pitchFamily="2" charset="2"/>
              <a:buChar char="§"/>
              <a:defRPr sz="24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800">
                <a:latin typeface="Arial" panose="020B0604020202020204" pitchFamily="34" charset="0"/>
                <a:cs typeface="Arial" panose="020B0604020202020204" pitchFamily="34" charset="0"/>
              </a:defRPr>
            </a:lvl3pPr>
            <a:lvl4pPr>
              <a:defRPr/>
            </a:lvl4pPr>
            <a:lvl5pPr>
              <a:defRPr/>
            </a:lvl5pPr>
          </a:lstStyle>
          <a:p>
            <a:pPr lvl="0"/>
            <a:r>
              <a:rPr lang="de-DE" dirty="0" smtClean="0"/>
              <a:t>Formatvorlagen des Textmasters bearbeiten</a:t>
            </a:r>
          </a:p>
          <a:p>
            <a:pPr lvl="1"/>
            <a:r>
              <a:rPr lang="de-DE" dirty="0" smtClean="0"/>
              <a:t>Zweite Ebene</a:t>
            </a:r>
          </a:p>
          <a:p>
            <a:pPr lvl="2"/>
            <a:r>
              <a:rPr lang="de-DE" dirty="0" smtClean="0"/>
              <a:t>Dritte Ebene</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
        <p:nvSpPr>
          <p:cNvPr id="9" name="Footer Placeholder 4"/>
          <p:cNvSpPr>
            <a:spLocks noGrp="1"/>
          </p:cNvSpPr>
          <p:nvPr>
            <p:ph type="ftr" sz="quarter" idx="3"/>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smtClean="0"/>
              <a:t>Sebastijan Brezinsek | FSD Planning Meeting 2022 | </a:t>
            </a:r>
            <a:r>
              <a:rPr lang="en-GB" dirty="0" err="1" smtClean="0"/>
              <a:t>Frascati</a:t>
            </a:r>
            <a:r>
              <a:rPr lang="en-GB" dirty="0" smtClean="0"/>
              <a:t> | 06.07.2022 | Page </a:t>
            </a:r>
            <a:fld id="{6A6D9FA1-99C7-4910-8E32-B85D378B0060}" type="slidenum">
              <a:rPr lang="en-GB" smtClean="0"/>
              <a:pPr algn="r"/>
              <a:t>‹Nr.›</a:t>
            </a:fld>
            <a:endParaRPr lang="en-GB" dirty="0"/>
          </a:p>
        </p:txBody>
      </p:sp>
    </p:spTree>
    <p:extLst>
      <p:ext uri="{BB962C8B-B14F-4D97-AF65-F5344CB8AC3E}">
        <p14:creationId xmlns:p14="http://schemas.microsoft.com/office/powerpoint/2010/main" val="1996975160"/>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8" name="Footer Placeholder 4"/>
          <p:cNvSpPr>
            <a:spLocks noGrp="1"/>
          </p:cNvSpPr>
          <p:nvPr>
            <p:ph type="ftr" sz="quarter" idx="3"/>
          </p:nvPr>
        </p:nvSpPr>
        <p:spPr>
          <a:xfrm>
            <a:off x="467544" y="4908928"/>
            <a:ext cx="8240228" cy="201104"/>
          </a:xfrm>
          <a:prstGeom prst="rect">
            <a:avLst/>
          </a:prstGeo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smtClean="0"/>
              <a:t>Sebastijan Brezinsek | FSD Planning Meeting 2022 | </a:t>
            </a:r>
            <a:r>
              <a:rPr lang="en-GB" dirty="0" err="1" smtClean="0"/>
              <a:t>Frascati</a:t>
            </a:r>
            <a:r>
              <a:rPr lang="en-GB" dirty="0" smtClean="0"/>
              <a:t> | 06.07.2022 | Page </a:t>
            </a:r>
            <a:fld id="{6A6D9FA1-99C7-4910-8E32-B85D378B0060}" type="slidenum">
              <a:rPr lang="en-GB" smtClean="0"/>
              <a:pPr algn="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tmp"/><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923678"/>
            <a:ext cx="8496944" cy="972108"/>
          </a:xfrm>
        </p:spPr>
        <p:txBody>
          <a:bodyPr/>
          <a:lstStyle/>
          <a:p>
            <a:r>
              <a:rPr lang="en-US" sz="3200" dirty="0" smtClean="0"/>
              <a:t>FSD Planning Meeting : </a:t>
            </a:r>
            <a:br>
              <a:rPr lang="en-US" sz="3200" dirty="0" smtClean="0"/>
            </a:br>
            <a:r>
              <a:rPr lang="en-US" sz="3200" dirty="0" smtClean="0"/>
              <a:t>WPPWIE for AWP 2023</a:t>
            </a:r>
            <a:endParaRPr lang="en-US" sz="3200" dirty="0"/>
          </a:p>
        </p:txBody>
      </p:sp>
      <p:sp>
        <p:nvSpPr>
          <p:cNvPr id="3" name="Subtitle 2"/>
          <p:cNvSpPr>
            <a:spLocks noGrp="1"/>
          </p:cNvSpPr>
          <p:nvPr>
            <p:ph type="subTitle" idx="1"/>
          </p:nvPr>
        </p:nvSpPr>
        <p:spPr>
          <a:xfrm>
            <a:off x="395536" y="3301242"/>
            <a:ext cx="5400600" cy="926692"/>
          </a:xfrm>
        </p:spPr>
        <p:txBody>
          <a:bodyPr>
            <a:normAutofit fontScale="55000" lnSpcReduction="20000"/>
          </a:bodyPr>
          <a:lstStyle/>
          <a:p>
            <a:r>
              <a:rPr lang="en-US" dirty="0" err="1" smtClean="0"/>
              <a:t>Sebastijan</a:t>
            </a:r>
            <a:r>
              <a:rPr lang="en-US" dirty="0" smtClean="0"/>
              <a:t> </a:t>
            </a:r>
            <a:r>
              <a:rPr lang="en-US" dirty="0" err="1" smtClean="0"/>
              <a:t>Brezinsek</a:t>
            </a:r>
            <a:endParaRPr lang="en-US" dirty="0" smtClean="0"/>
          </a:p>
          <a:p>
            <a:endParaRPr lang="en-US" dirty="0" smtClean="0"/>
          </a:p>
          <a:p>
            <a:pPr>
              <a:lnSpc>
                <a:spcPct val="120000"/>
              </a:lnSpc>
            </a:pPr>
            <a:r>
              <a:rPr lang="en-US" dirty="0" smtClean="0"/>
              <a:t>J.W. </a:t>
            </a:r>
            <a:r>
              <a:rPr lang="en-US" dirty="0" err="1" smtClean="0"/>
              <a:t>Coenen</a:t>
            </a:r>
            <a:r>
              <a:rPr lang="en-US" dirty="0" smtClean="0"/>
              <a:t>, A. </a:t>
            </a:r>
            <a:r>
              <a:rPr lang="en-US" dirty="0" err="1" smtClean="0"/>
              <a:t>Hakola</a:t>
            </a:r>
            <a:r>
              <a:rPr lang="en-US" dirty="0" smtClean="0"/>
              <a:t>, K. </a:t>
            </a:r>
            <a:r>
              <a:rPr lang="en-US" dirty="0" err="1" smtClean="0"/>
              <a:t>Schmid</a:t>
            </a:r>
            <a:r>
              <a:rPr lang="en-US" dirty="0" smtClean="0"/>
              <a:t>, A. </a:t>
            </a:r>
            <a:r>
              <a:rPr lang="en-US" dirty="0" err="1" smtClean="0"/>
              <a:t>Kirschner</a:t>
            </a:r>
            <a:r>
              <a:rPr lang="en-US" dirty="0" smtClean="0"/>
              <a:t>, </a:t>
            </a:r>
          </a:p>
          <a:p>
            <a:pPr>
              <a:lnSpc>
                <a:spcPct val="120000"/>
              </a:lnSpc>
            </a:pPr>
            <a:r>
              <a:rPr lang="en-US" dirty="0" smtClean="0"/>
              <a:t>H. v. d. Meiden, J. </a:t>
            </a:r>
            <a:r>
              <a:rPr lang="en-US" dirty="0" err="1" smtClean="0"/>
              <a:t>Likonen</a:t>
            </a:r>
            <a:r>
              <a:rPr lang="en-US" dirty="0" smtClean="0"/>
              <a:t>,</a:t>
            </a:r>
            <a:r>
              <a:rPr lang="en-US" dirty="0"/>
              <a:t> G. Calabro, </a:t>
            </a:r>
            <a:r>
              <a:rPr lang="en-US" dirty="0" smtClean="0"/>
              <a:t>M. Reinhart</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299942"/>
            <a:ext cx="2088232" cy="607340"/>
          </a:xfrm>
          <a:prstGeom prst="rect">
            <a:avLst/>
          </a:prstGeom>
        </p:spPr>
      </p:pic>
      <p:pic>
        <p:nvPicPr>
          <p:cNvPr id="5" name="Picture 4">
            <a:extLst>
              <a:ext uri="{FF2B5EF4-FFF2-40B4-BE49-F238E27FC236}">
                <a16:creationId xmlns:a16="http://schemas.microsoft.com/office/drawing/2014/main" id="{ABA1C280-50D4-204D-993F-ACF24B08D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280064"/>
            <a:ext cx="3757301" cy="770730"/>
          </a:xfrm>
          <a:prstGeom prst="rect">
            <a:avLst/>
          </a:prstGeom>
          <a:solidFill>
            <a:schemeClr val="bg1"/>
          </a:solidFill>
        </p:spPr>
      </p:pic>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017985" cy="342900"/>
          </a:xfrm>
        </p:spPr>
        <p:txBody>
          <a:bodyPr/>
          <a:lstStyle/>
          <a:p>
            <a:r>
              <a:rPr lang="en-GB" sz="2400" dirty="0" smtClean="0"/>
              <a:t>Analysis facilities: </a:t>
            </a:r>
            <a:r>
              <a:rPr lang="de-DE" sz="2400" dirty="0" smtClean="0"/>
              <a:t>2022/</a:t>
            </a:r>
            <a:r>
              <a:rPr lang="de-DE" sz="2400" dirty="0" smtClean="0">
                <a:solidFill>
                  <a:srgbClr val="00B0F0"/>
                </a:solidFill>
              </a:rPr>
              <a:t>2023</a:t>
            </a:r>
            <a:r>
              <a:rPr lang="de-DE" sz="2400" dirty="0" smtClean="0"/>
              <a:t> </a:t>
            </a:r>
            <a:r>
              <a:rPr lang="en-GB" sz="2400" dirty="0" smtClean="0"/>
              <a:t>resource allocation</a:t>
            </a:r>
            <a:endParaRPr lang="en-GB" sz="2400" dirty="0"/>
          </a:p>
        </p:txBody>
      </p:sp>
      <p:sp>
        <p:nvSpPr>
          <p:cNvPr id="6" name="Textfeld 5"/>
          <p:cNvSpPr txBox="1"/>
          <p:nvPr/>
        </p:nvSpPr>
        <p:spPr>
          <a:xfrm>
            <a:off x="107504" y="653538"/>
            <a:ext cx="8845358" cy="1735540"/>
          </a:xfrm>
          <a:prstGeom prst="rect">
            <a:avLst/>
          </a:prstGeom>
          <a:solidFill>
            <a:srgbClr val="E3E3E3"/>
          </a:solidFill>
          <a:ln w="12700">
            <a:solidFill>
              <a:schemeClr val="tx1"/>
            </a:solidFill>
          </a:ln>
        </p:spPr>
        <p:txBody>
          <a:bodyPr wrap="square" rtlCol="0">
            <a:spAutoFit/>
          </a:bodyPr>
          <a:lstStyle/>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Internal facility review (SP B) regarding capabilities, techniques, materials, sample sizes, availability done</a:t>
            </a:r>
          </a:p>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Distribution of work with inclusion of interest of labs in topic as much as possible done </a:t>
            </a:r>
          </a:p>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Focus on ion beam facilities in financial support (accelerators and associated analysis stations)</a:t>
            </a:r>
          </a:p>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Not enough funding to support other techniques TDS, PALS, Microscopy, FIB, Microscopy etc.  </a:t>
            </a:r>
          </a:p>
          <a:p>
            <a:pPr marL="742950" lvl="1" indent="-285750">
              <a:lnSpc>
                <a:spcPct val="113000"/>
              </a:lnSpc>
              <a:buFont typeface="Symbol" panose="05050102010706020507" pitchFamily="18" charset="2"/>
              <a:buChar char="Þ"/>
            </a:pPr>
            <a:r>
              <a:rPr lang="en-US" sz="1350" dirty="0" smtClean="0">
                <a:latin typeface="Arial" panose="020B0604020202020204" pitchFamily="34" charset="0"/>
                <a:cs typeface="Arial" panose="020B0604020202020204" pitchFamily="34" charset="0"/>
              </a:rPr>
              <a:t>Assume it comes in-kind from the research units</a:t>
            </a:r>
          </a:p>
          <a:p>
            <a:pPr marL="285750" indent="-285750">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T-lab in </a:t>
            </a:r>
            <a:r>
              <a:rPr lang="en-US" sz="1350" dirty="0" err="1" smtClean="0">
                <a:latin typeface="Arial" panose="020B0604020202020204" pitchFamily="34" charset="0"/>
                <a:cs typeface="Arial" panose="020B0604020202020204" pitchFamily="34" charset="0"/>
              </a:rPr>
              <a:t>Saclay</a:t>
            </a:r>
            <a:r>
              <a:rPr lang="en-US" sz="1350" dirty="0" smtClean="0">
                <a:latin typeface="Arial" panose="020B0604020202020204" pitchFamily="34" charset="0"/>
                <a:cs typeface="Arial" panose="020B0604020202020204" pitchFamily="34" charset="0"/>
              </a:rPr>
              <a:t> in 2023 shall get re-directed resources from WEST sample analysis foreseen (high fluence)</a:t>
            </a:r>
          </a:p>
          <a:p>
            <a:pPr>
              <a:lnSpc>
                <a:spcPct val="113000"/>
              </a:lnSpc>
            </a:pPr>
            <a:r>
              <a:rPr lang="en-US" sz="1350" dirty="0">
                <a:latin typeface="Arial" panose="020B0604020202020204" pitchFamily="34" charset="0"/>
                <a:cs typeface="Arial" panose="020B0604020202020204" pitchFamily="34" charset="0"/>
              </a:rPr>
              <a:t> </a:t>
            </a:r>
            <a:r>
              <a:rPr lang="en-US" sz="1350" dirty="0" smtClean="0">
                <a:latin typeface="Arial" panose="020B0604020202020204" pitchFamily="34" charset="0"/>
                <a:cs typeface="Arial" panose="020B0604020202020204" pitchFamily="34" charset="0"/>
              </a:rPr>
              <a:t>          =&gt; from SPB to SPC transferred</a:t>
            </a:r>
          </a:p>
        </p:txBody>
      </p:sp>
      <p:graphicFrame>
        <p:nvGraphicFramePr>
          <p:cNvPr id="9" name="Tabelle 8"/>
          <p:cNvGraphicFramePr>
            <a:graphicFrameLocks noGrp="1"/>
          </p:cNvGraphicFramePr>
          <p:nvPr>
            <p:extLst>
              <p:ext uri="{D42A27DB-BD31-4B8C-83A1-F6EECF244321}">
                <p14:modId xmlns:p14="http://schemas.microsoft.com/office/powerpoint/2010/main" val="3500990728"/>
              </p:ext>
            </p:extLst>
          </p:nvPr>
        </p:nvGraphicFramePr>
        <p:xfrm>
          <a:off x="1187624" y="2546578"/>
          <a:ext cx="3886199" cy="1897380"/>
        </p:xfrm>
        <a:graphic>
          <a:graphicData uri="http://schemas.openxmlformats.org/drawingml/2006/table">
            <a:tbl>
              <a:tblPr>
                <a:tableStyleId>{5C22544A-7EE6-4342-B048-85BDC9FD1C3A}</a:tableStyleId>
              </a:tblPr>
              <a:tblGrid>
                <a:gridCol w="901882">
                  <a:extLst>
                    <a:ext uri="{9D8B030D-6E8A-4147-A177-3AD203B41FA5}">
                      <a16:colId xmlns:a16="http://schemas.microsoft.com/office/drawing/2014/main" val="2856552239"/>
                    </a:ext>
                  </a:extLst>
                </a:gridCol>
                <a:gridCol w="1418691">
                  <a:extLst>
                    <a:ext uri="{9D8B030D-6E8A-4147-A177-3AD203B41FA5}">
                      <a16:colId xmlns:a16="http://schemas.microsoft.com/office/drawing/2014/main" val="4140681185"/>
                    </a:ext>
                  </a:extLst>
                </a:gridCol>
                <a:gridCol w="782813">
                  <a:extLst>
                    <a:ext uri="{9D8B030D-6E8A-4147-A177-3AD203B41FA5}">
                      <a16:colId xmlns:a16="http://schemas.microsoft.com/office/drawing/2014/main" val="847279841"/>
                    </a:ext>
                  </a:extLst>
                </a:gridCol>
                <a:gridCol w="782813">
                  <a:extLst>
                    <a:ext uri="{9D8B030D-6E8A-4147-A177-3AD203B41FA5}">
                      <a16:colId xmlns:a16="http://schemas.microsoft.com/office/drawing/2014/main" val="3231216298"/>
                    </a:ext>
                  </a:extLst>
                </a:gridCol>
              </a:tblGrid>
              <a:tr h="190500">
                <a:tc>
                  <a:txBody>
                    <a:bodyPr/>
                    <a:lstStyle/>
                    <a:p>
                      <a:pPr algn="ctr" fontAlgn="b"/>
                      <a:r>
                        <a:rPr lang="de-DE" sz="1100" b="1" i="0" u="none" strike="noStrike" dirty="0" smtClean="0">
                          <a:solidFill>
                            <a:srgbClr val="000000"/>
                          </a:solidFill>
                          <a:effectLst/>
                          <a:latin typeface="Calibri" panose="020F0502020204030204" pitchFamily="34" charset="0"/>
                        </a:rPr>
                        <a:t>RUs</a:t>
                      </a:r>
                      <a:endParaRPr lang="de-DE" sz="11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de-DE" sz="1100" b="1" i="0" u="none" strike="noStrike" dirty="0" smtClean="0">
                          <a:solidFill>
                            <a:srgbClr val="000000"/>
                          </a:solidFill>
                          <a:effectLst/>
                          <a:latin typeface="Calibri" panose="020F0502020204030204" pitchFamily="34" charset="0"/>
                        </a:rPr>
                        <a:t>Facility</a:t>
                      </a:r>
                      <a:endParaRPr lang="de-DE"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1" i="0" u="none" strike="noStrike" dirty="0" smtClean="0">
                          <a:solidFill>
                            <a:srgbClr val="000000"/>
                          </a:solidFill>
                          <a:effectLst/>
                          <a:latin typeface="Calibri" panose="020F0502020204030204" pitchFamily="34" charset="0"/>
                        </a:rPr>
                        <a:t>Days</a:t>
                      </a:r>
                      <a:endParaRPr lang="de-DE"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1" i="0" u="none" strike="noStrike" dirty="0" smtClean="0">
                          <a:solidFill>
                            <a:srgbClr val="00B0F0"/>
                          </a:solidFill>
                          <a:effectLst/>
                          <a:latin typeface="Calibri" panose="020F0502020204030204" pitchFamily="34" charset="0"/>
                        </a:rPr>
                        <a:t>Days </a:t>
                      </a:r>
                      <a:endParaRPr lang="de-DE" sz="1100" b="1"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1475260"/>
                  </a:ext>
                </a:extLst>
              </a:tr>
              <a:tr h="190500">
                <a:tc>
                  <a:txBody>
                    <a:bodyPr/>
                    <a:lstStyle/>
                    <a:p>
                      <a:pPr algn="ctr" fontAlgn="b"/>
                      <a:r>
                        <a:rPr lang="de-DE" sz="1100" u="none" strike="noStrike" dirty="0">
                          <a:effectLst/>
                        </a:rPr>
                        <a:t>DIFFER</a:t>
                      </a:r>
                      <a:endParaRPr lang="de-DE"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dirty="0" err="1">
                          <a:effectLst/>
                        </a:rPr>
                        <a:t>Accelerator</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i="0" u="none" strike="noStrike" dirty="0">
                          <a:effectLst/>
                        </a:rPr>
                        <a:t>15</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~15</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434919949"/>
                  </a:ext>
                </a:extLst>
              </a:tr>
              <a:tr h="190500">
                <a:tc>
                  <a:txBody>
                    <a:bodyPr/>
                    <a:lstStyle/>
                    <a:p>
                      <a:pPr algn="ctr" fontAlgn="b"/>
                      <a:r>
                        <a:rPr lang="de-DE" sz="1100" u="none" strike="noStrike" dirty="0">
                          <a:effectLst/>
                        </a:rPr>
                        <a:t>FZJ</a:t>
                      </a:r>
                      <a:endParaRPr lang="de-DE"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dirty="0" err="1">
                          <a:effectLst/>
                        </a:rPr>
                        <a:t>Accelerator</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12</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~12</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2135492"/>
                  </a:ext>
                </a:extLst>
              </a:tr>
              <a:tr h="190500">
                <a:tc>
                  <a:txBody>
                    <a:bodyPr/>
                    <a:lstStyle/>
                    <a:p>
                      <a:pPr algn="ctr" fontAlgn="b"/>
                      <a:r>
                        <a:rPr lang="de-DE" sz="1100" u="none" strike="noStrike">
                          <a:effectLst/>
                        </a:rPr>
                        <a:t>IST</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dirty="0" err="1">
                          <a:effectLst/>
                        </a:rPr>
                        <a:t>Accelerator</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12</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~12</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157511"/>
                  </a:ext>
                </a:extLst>
              </a:tr>
              <a:tr h="190500">
                <a:tc>
                  <a:txBody>
                    <a:bodyPr/>
                    <a:lstStyle/>
                    <a:p>
                      <a:pPr algn="ctr" fontAlgn="b"/>
                      <a:r>
                        <a:rPr lang="de-DE" sz="1100" u="none" strike="noStrike">
                          <a:effectLst/>
                        </a:rPr>
                        <a:t>JSI</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a:effectLst/>
                        </a:rPr>
                        <a:t>Accelerator</a:t>
                      </a:r>
                      <a:endParaRPr lang="de-DE"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20</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~20</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64025137"/>
                  </a:ext>
                </a:extLst>
              </a:tr>
              <a:tr h="190500">
                <a:tc>
                  <a:txBody>
                    <a:bodyPr/>
                    <a:lstStyle/>
                    <a:p>
                      <a:pPr algn="ctr" fontAlgn="b"/>
                      <a:r>
                        <a:rPr lang="de-DE" sz="1100" u="none" strike="noStrike">
                          <a:effectLst/>
                        </a:rPr>
                        <a:t>MPG</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a:effectLst/>
                        </a:rPr>
                        <a:t>Accelerator</a:t>
                      </a:r>
                      <a:endParaRPr lang="de-DE"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smtClean="0">
                          <a:effectLst/>
                        </a:rPr>
                        <a:t>57</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~57</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11738834"/>
                  </a:ext>
                </a:extLst>
              </a:tr>
              <a:tr h="190500">
                <a:tc>
                  <a:txBody>
                    <a:bodyPr/>
                    <a:lstStyle/>
                    <a:p>
                      <a:pPr algn="ctr" fontAlgn="b"/>
                      <a:r>
                        <a:rPr lang="de-DE" sz="1100" u="none" strike="noStrike">
                          <a:effectLst/>
                        </a:rPr>
                        <a:t>NCSRD</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a:effectLst/>
                        </a:rPr>
                        <a:t>Accelerator</a:t>
                      </a:r>
                      <a:endParaRPr lang="de-DE"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8</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~8</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95881365"/>
                  </a:ext>
                </a:extLst>
              </a:tr>
              <a:tr h="190500">
                <a:tc>
                  <a:txBody>
                    <a:bodyPr/>
                    <a:lstStyle/>
                    <a:p>
                      <a:pPr algn="ctr" fontAlgn="b"/>
                      <a:r>
                        <a:rPr lang="de-DE" sz="1100" u="none" strike="noStrike">
                          <a:effectLst/>
                        </a:rPr>
                        <a:t>RBI</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a:effectLst/>
                        </a:rPr>
                        <a:t>Accelerator</a:t>
                      </a:r>
                      <a:endParaRPr lang="de-DE"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12</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~12</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9022425"/>
                  </a:ext>
                </a:extLst>
              </a:tr>
              <a:tr h="190500">
                <a:tc>
                  <a:txBody>
                    <a:bodyPr/>
                    <a:lstStyle/>
                    <a:p>
                      <a:pPr algn="ctr" fontAlgn="b"/>
                      <a:r>
                        <a:rPr lang="de-DE" sz="1100" u="none" strike="noStrike">
                          <a:effectLst/>
                        </a:rPr>
                        <a:t>VR</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a:effectLst/>
                        </a:rPr>
                        <a:t>Accelerator</a:t>
                      </a:r>
                      <a:endParaRPr lang="de-DE"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18</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~18</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69775774"/>
                  </a:ext>
                </a:extLst>
              </a:tr>
              <a:tr h="182880">
                <a:tc>
                  <a:txBody>
                    <a:bodyPr/>
                    <a:lstStyle/>
                    <a:p>
                      <a:pPr algn="ctr" fontAlgn="b"/>
                      <a:r>
                        <a:rPr lang="de-DE" sz="1100" u="none" strike="noStrike">
                          <a:effectLst/>
                        </a:rPr>
                        <a:t>VTT</a:t>
                      </a:r>
                      <a:endParaRPr lang="de-DE"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de-DE" sz="1100" u="none" strike="noStrike" dirty="0" err="1">
                          <a:effectLst/>
                        </a:rPr>
                        <a:t>Accelerator</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u="none" strike="noStrike" dirty="0">
                          <a:effectLst/>
                        </a:rPr>
                        <a:t>5</a:t>
                      </a:r>
                      <a:endParaRPr lang="de-DE"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de-DE" sz="1100" b="0" i="0" u="none" strike="noStrike" dirty="0" smtClean="0">
                          <a:solidFill>
                            <a:srgbClr val="00B0F0"/>
                          </a:solidFill>
                          <a:effectLst/>
                          <a:latin typeface="Calibri" panose="020F0502020204030204" pitchFamily="34" charset="0"/>
                        </a:rPr>
                        <a:t>~5</a:t>
                      </a:r>
                      <a:endParaRPr lang="de-DE" sz="1100" b="0" i="0" u="none" strike="noStrike" dirty="0">
                        <a:solidFill>
                          <a:srgbClr val="00B0F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49428645"/>
                  </a:ext>
                </a:extLst>
              </a:tr>
            </a:tbl>
          </a:graphicData>
        </a:graphic>
      </p:graphicFrame>
      <p:sp>
        <p:nvSpPr>
          <p:cNvPr id="10" name="Textfeld 9"/>
          <p:cNvSpPr txBox="1"/>
          <p:nvPr/>
        </p:nvSpPr>
        <p:spPr>
          <a:xfrm>
            <a:off x="5404746" y="2710438"/>
            <a:ext cx="3384377" cy="1569660"/>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Final allocation depends on availability of facility and samples</a:t>
            </a:r>
          </a:p>
          <a:p>
            <a:pPr marL="285750" indent="-285750">
              <a:buFont typeface="Wingdings" panose="05000000000000000000" pitchFamily="2" charset="2"/>
              <a:buChar char="§"/>
            </a:pPr>
            <a:r>
              <a:rPr lang="en-GB" sz="1600" dirty="0" smtClean="0"/>
              <a:t>Limited financial resources for </a:t>
            </a:r>
            <a:r>
              <a:rPr lang="en-GB" sz="1600" baseline="30000" dirty="0" smtClean="0"/>
              <a:t>3</a:t>
            </a:r>
            <a:r>
              <a:rPr lang="en-GB" sz="1600" dirty="0" smtClean="0"/>
              <a:t>He gas</a:t>
            </a:r>
            <a:r>
              <a:rPr lang="en-GB" sz="1600" dirty="0"/>
              <a:t> </a:t>
            </a:r>
            <a:r>
              <a:rPr lang="en-GB" sz="1600" dirty="0" smtClean="0"/>
              <a:t>for analysis available</a:t>
            </a:r>
          </a:p>
          <a:p>
            <a:pPr marL="285750" indent="-285750">
              <a:buFont typeface="Wingdings" panose="05000000000000000000" pitchFamily="2" charset="2"/>
              <a:buChar char="§"/>
            </a:pPr>
            <a:r>
              <a:rPr lang="en-GB" sz="1600" dirty="0" smtClean="0"/>
              <a:t>Request for increase in “hardware budget” due to inflation</a:t>
            </a:r>
          </a:p>
        </p:txBody>
      </p:sp>
      <p:sp>
        <p:nvSpPr>
          <p:cNvPr id="8"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10</a:t>
            </a:fld>
            <a:endParaRPr lang="en-GB" dirty="0"/>
          </a:p>
        </p:txBody>
      </p:sp>
    </p:spTree>
    <p:extLst>
      <p:ext uri="{BB962C8B-B14F-4D97-AF65-F5344CB8AC3E}">
        <p14:creationId xmlns:p14="http://schemas.microsoft.com/office/powerpoint/2010/main" val="6739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A - Update</a:t>
            </a:r>
            <a:endParaRPr lang="de-DE" sz="2400" dirty="0"/>
          </a:p>
        </p:txBody>
      </p:sp>
      <p:sp>
        <p:nvSpPr>
          <p:cNvPr id="5" name="Rechteck 4"/>
          <p:cNvSpPr/>
          <p:nvPr/>
        </p:nvSpPr>
        <p:spPr>
          <a:xfrm>
            <a:off x="370439" y="611490"/>
            <a:ext cx="8738065" cy="1021818"/>
          </a:xfrm>
          <a:prstGeom prst="rect">
            <a:avLst/>
          </a:prstGeom>
        </p:spPr>
        <p:txBody>
          <a:bodyPr wrap="square">
            <a:spAutoFit/>
          </a:bodyPr>
          <a:lstStyle/>
          <a:p>
            <a:pPr algn="just">
              <a:lnSpc>
                <a:spcPct val="105000"/>
              </a:lnSpc>
              <a:spcAft>
                <a:spcPts val="600"/>
              </a:spcAft>
            </a:pPr>
            <a:r>
              <a:rPr lang="en-US" sz="1600" b="1" dirty="0" smtClean="0">
                <a:latin typeface="Calibri" panose="020F0502020204030204" pitchFamily="34" charset="0"/>
                <a:ea typeface="SimSun" panose="02010600030101010101" pitchFamily="2" charset="-122"/>
                <a:cs typeface="Arial" panose="020B0604020202020204" pitchFamily="34" charset="0"/>
              </a:rPr>
              <a:t>Particle </a:t>
            </a:r>
            <a:r>
              <a:rPr lang="en-US" sz="1600" b="1" dirty="0">
                <a:latin typeface="Calibri" panose="020F0502020204030204" pitchFamily="34" charset="0"/>
                <a:ea typeface="SimSun" panose="02010600030101010101" pitchFamily="2" charset="-122"/>
                <a:cs typeface="Arial" panose="020B0604020202020204" pitchFamily="34" charset="0"/>
              </a:rPr>
              <a:t>and heat load studies in preparation of the exploitation of ITER and </a:t>
            </a:r>
            <a:r>
              <a:rPr lang="en-US" sz="1600" b="1" dirty="0" smtClean="0">
                <a:latin typeface="Calibri" panose="020F0502020204030204" pitchFamily="34" charset="0"/>
                <a:ea typeface="SimSun" panose="02010600030101010101" pitchFamily="2" charset="-122"/>
                <a:cs typeface="Arial" panose="020B0604020202020204" pitchFamily="34" charset="0"/>
              </a:rPr>
              <a:t>DEMO</a:t>
            </a:r>
          </a:p>
          <a:p>
            <a:pPr algn="just">
              <a:lnSpc>
                <a:spcPct val="105000"/>
              </a:lnSpc>
              <a:spcAft>
                <a:spcPts val="600"/>
              </a:spcAft>
            </a:pPr>
            <a:endParaRPr lang="en-US" sz="1600" b="1" dirty="0">
              <a:latin typeface="Calibri" panose="020F0502020204030204" pitchFamily="34" charset="0"/>
              <a:ea typeface="SimSun" panose="02010600030101010101" pitchFamily="2" charset="-122"/>
              <a:cs typeface="Arial" panose="020B0604020202020204" pitchFamily="34" charset="0"/>
            </a:endParaRPr>
          </a:p>
          <a:p>
            <a:pPr algn="just">
              <a:lnSpc>
                <a:spcPct val="105000"/>
              </a:lnSpc>
              <a:spcAft>
                <a:spcPts val="600"/>
              </a:spcAft>
            </a:pPr>
            <a:endParaRPr lang="de-DE" sz="1600" dirty="0">
              <a:latin typeface="Calibri" panose="020F0502020204030204" pitchFamily="34" charset="0"/>
              <a:ea typeface="SimSun" panose="02010600030101010101" pitchFamily="2" charset="-122"/>
              <a:cs typeface="Arial" panose="020B060402020202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3805027608"/>
              </p:ext>
            </p:extLst>
          </p:nvPr>
        </p:nvGraphicFramePr>
        <p:xfrm>
          <a:off x="179512" y="1635646"/>
          <a:ext cx="2249805" cy="579120"/>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690098323"/>
                    </a:ext>
                  </a:extLst>
                </a:gridCol>
              </a:tblGrid>
              <a:tr h="579120">
                <a:tc>
                  <a:txBody>
                    <a:bodyPr/>
                    <a:lstStyle/>
                    <a:p>
                      <a:pPr>
                        <a:lnSpc>
                          <a:spcPct val="115000"/>
                        </a:lnSpc>
                        <a:spcAft>
                          <a:spcPts val="600"/>
                        </a:spcAft>
                      </a:pPr>
                      <a:r>
                        <a:rPr lang="en-US" sz="1100" dirty="0">
                          <a:effectLst/>
                        </a:rPr>
                        <a:t>SP A.1 Synergistic Load Studies of Plasma-Facing Materials for ITER &amp; DEMO</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879778627"/>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888916549"/>
              </p:ext>
            </p:extLst>
          </p:nvPr>
        </p:nvGraphicFramePr>
        <p:xfrm>
          <a:off x="179512" y="2302042"/>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3504066188"/>
                    </a:ext>
                  </a:extLst>
                </a:gridCol>
              </a:tblGrid>
              <a:tr h="0">
                <a:tc>
                  <a:txBody>
                    <a:bodyPr/>
                    <a:lstStyle/>
                    <a:p>
                      <a:pPr>
                        <a:lnSpc>
                          <a:spcPct val="115000"/>
                        </a:lnSpc>
                        <a:spcAft>
                          <a:spcPts val="600"/>
                        </a:spcAft>
                      </a:pPr>
                      <a:r>
                        <a:rPr lang="en-US" sz="1100" dirty="0">
                          <a:effectLst/>
                        </a:rPr>
                        <a:t>SP A.2 High Particle Fluence Exposures of Plasma-Facing Components for ITER</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797231575"/>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4146444016"/>
              </p:ext>
            </p:extLst>
          </p:nvPr>
        </p:nvGraphicFramePr>
        <p:xfrm>
          <a:off x="179512" y="2950114"/>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3025144535"/>
                    </a:ext>
                  </a:extLst>
                </a:gridCol>
              </a:tblGrid>
              <a:tr h="0">
                <a:tc>
                  <a:txBody>
                    <a:bodyPr/>
                    <a:lstStyle/>
                    <a:p>
                      <a:pPr>
                        <a:lnSpc>
                          <a:spcPct val="115000"/>
                        </a:lnSpc>
                        <a:spcAft>
                          <a:spcPts val="600"/>
                        </a:spcAft>
                      </a:pPr>
                      <a:r>
                        <a:rPr lang="en-US" sz="1100" dirty="0">
                          <a:effectLst/>
                        </a:rPr>
                        <a:t>SP A.3 </a:t>
                      </a:r>
                      <a:r>
                        <a:rPr lang="en-US" sz="1100" dirty="0" smtClean="0">
                          <a:effectLst/>
                        </a:rPr>
                        <a:t>Advanced </a:t>
                      </a:r>
                      <a:r>
                        <a:rPr lang="en-US" sz="1100" dirty="0">
                          <a:effectLst/>
                        </a:rPr>
                        <a:t>Materials under thermo-mechanical and plasma loads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350030702"/>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4255429673"/>
              </p:ext>
            </p:extLst>
          </p:nvPr>
        </p:nvGraphicFramePr>
        <p:xfrm>
          <a:off x="179512" y="3596794"/>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067904741"/>
                    </a:ext>
                  </a:extLst>
                </a:gridCol>
              </a:tblGrid>
              <a:tr h="0">
                <a:tc>
                  <a:txBody>
                    <a:bodyPr/>
                    <a:lstStyle/>
                    <a:p>
                      <a:pPr>
                        <a:lnSpc>
                          <a:spcPct val="115000"/>
                        </a:lnSpc>
                        <a:spcAft>
                          <a:spcPts val="600"/>
                        </a:spcAft>
                      </a:pPr>
                      <a:r>
                        <a:rPr lang="en-US" sz="1100" dirty="0">
                          <a:effectLst/>
                        </a:rPr>
                        <a:t>SP A.4 </a:t>
                      </a:r>
                      <a:r>
                        <a:rPr lang="en-US" sz="1100" dirty="0" smtClean="0">
                          <a:effectLst/>
                        </a:rPr>
                        <a:t>High </a:t>
                      </a:r>
                      <a:r>
                        <a:rPr lang="en-US" sz="1100" dirty="0">
                          <a:effectLst/>
                        </a:rPr>
                        <a:t>Temperature performance of </a:t>
                      </a:r>
                      <a:r>
                        <a:rPr lang="en-US" sz="1100" dirty="0" err="1">
                          <a:effectLst/>
                        </a:rPr>
                        <a:t>Armour</a:t>
                      </a:r>
                      <a:r>
                        <a:rPr lang="en-US" sz="1100" dirty="0">
                          <a:effectLst/>
                        </a:rPr>
                        <a:t> Materials: Recrystallization and Melting</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58008875"/>
                  </a:ext>
                </a:extLst>
              </a:tr>
            </a:tbl>
          </a:graphicData>
        </a:graphic>
      </p:graphicFrame>
      <p:sp>
        <p:nvSpPr>
          <p:cNvPr id="12" name="Rechteck 11"/>
          <p:cNvSpPr/>
          <p:nvPr/>
        </p:nvSpPr>
        <p:spPr>
          <a:xfrm>
            <a:off x="179512" y="987574"/>
            <a:ext cx="2626252" cy="507831"/>
          </a:xfrm>
          <a:prstGeom prst="rect">
            <a:avLst/>
          </a:prstGeom>
        </p:spPr>
        <p:txBody>
          <a:bodyPr wrap="square">
            <a:spAutoFit/>
          </a:bodyPr>
          <a:lstStyle/>
          <a:p>
            <a:r>
              <a:rPr lang="de-DE" sz="1350" dirty="0" smtClean="0"/>
              <a:t>SPL: J.W. Coenen</a:t>
            </a:r>
          </a:p>
          <a:p>
            <a:r>
              <a:rPr lang="de-DE" sz="1350" dirty="0" smtClean="0"/>
              <a:t>Total: ~128 PM (</a:t>
            </a:r>
            <a:r>
              <a:rPr lang="de-DE" sz="1350" dirty="0" err="1" smtClean="0"/>
              <a:t>with</a:t>
            </a:r>
            <a:r>
              <a:rPr lang="de-DE" sz="1350" dirty="0" smtClean="0"/>
              <a:t> 60 KIPT)</a:t>
            </a:r>
            <a:endParaRPr lang="de-DE" sz="1350" dirty="0"/>
          </a:p>
        </p:txBody>
      </p:sp>
      <p:sp>
        <p:nvSpPr>
          <p:cNvPr id="14" name="Rechteck 13"/>
          <p:cNvSpPr/>
          <p:nvPr/>
        </p:nvSpPr>
        <p:spPr>
          <a:xfrm>
            <a:off x="179512" y="4246372"/>
            <a:ext cx="2952328" cy="50783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 CEA</a:t>
            </a:r>
            <a:r>
              <a:rPr lang="en-US" sz="1350" dirty="0">
                <a:latin typeface="Calibri" panose="020F0502020204030204" pitchFamily="34" charset="0"/>
                <a:ea typeface="SimSun" panose="02010600030101010101" pitchFamily="2" charset="-122"/>
                <a:cs typeface="Arial" panose="020B0604020202020204" pitchFamily="34" charset="0"/>
              </a:rPr>
              <a:t>, CIEMAT, DIFFER, DTU, FZJ, JSI, KIPT, LPP-ERM-KMS, MPG, VR</a:t>
            </a:r>
            <a:endParaRPr lang="de-DE" sz="1350" dirty="0"/>
          </a:p>
        </p:txBody>
      </p:sp>
      <p:sp>
        <p:nvSpPr>
          <p:cNvPr id="15" name="Textfeld 14"/>
          <p:cNvSpPr txBox="1"/>
          <p:nvPr/>
        </p:nvSpPr>
        <p:spPr>
          <a:xfrm>
            <a:off x="179512" y="4656207"/>
            <a:ext cx="3672408" cy="507831"/>
          </a:xfrm>
          <a:prstGeom prst="rect">
            <a:avLst/>
          </a:prstGeom>
          <a:noFill/>
        </p:spPr>
        <p:txBody>
          <a:bodyPr wrap="square" rtlCol="0">
            <a:spAutoFit/>
          </a:bodyPr>
          <a:lstStyle/>
          <a:p>
            <a:r>
              <a:rPr lang="de-DE" sz="1350" dirty="0" smtClean="0"/>
              <a:t>EEG: W </a:t>
            </a:r>
            <a:r>
              <a:rPr lang="de-DE" sz="1350" dirty="0" err="1" smtClean="0"/>
              <a:t>properties</a:t>
            </a:r>
            <a:r>
              <a:rPr lang="de-DE" sz="1350" dirty="0" smtClean="0"/>
              <a:t> after WEST </a:t>
            </a:r>
            <a:r>
              <a:rPr lang="de-DE" sz="1350" dirty="0" err="1" smtClean="0"/>
              <a:t>exposure</a:t>
            </a:r>
            <a:endParaRPr lang="de-DE" sz="1350" dirty="0" smtClean="0"/>
          </a:p>
          <a:p>
            <a:r>
              <a:rPr lang="de-DE" sz="1350" dirty="0" smtClean="0"/>
              <a:t>EEG: W-</a:t>
            </a:r>
            <a:r>
              <a:rPr lang="de-DE" sz="1350" dirty="0" err="1" smtClean="0"/>
              <a:t>coatings</a:t>
            </a:r>
            <a:r>
              <a:rPr lang="de-DE" sz="1350" dirty="0" smtClean="0"/>
              <a:t> (VPS) </a:t>
            </a:r>
            <a:r>
              <a:rPr lang="de-DE" sz="1350" dirty="0" err="1" smtClean="0"/>
              <a:t>technique</a:t>
            </a:r>
            <a:endParaRPr lang="de-DE" sz="1350" dirty="0"/>
          </a:p>
        </p:txBody>
      </p:sp>
      <p:sp>
        <p:nvSpPr>
          <p:cNvPr id="18"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11</a:t>
            </a:fld>
            <a:endParaRPr lang="en-GB" dirty="0"/>
          </a:p>
        </p:txBody>
      </p:sp>
      <p:sp>
        <p:nvSpPr>
          <p:cNvPr id="20" name="Textfeld 19"/>
          <p:cNvSpPr txBox="1"/>
          <p:nvPr/>
        </p:nvSpPr>
        <p:spPr>
          <a:xfrm>
            <a:off x="3491880" y="1203598"/>
            <a:ext cx="4968552" cy="3046988"/>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Focus on damage evolution of ITER-like MBs</a:t>
            </a:r>
          </a:p>
          <a:p>
            <a:r>
              <a:rPr lang="en-GB" sz="1600" dirty="0"/>
              <a:t> </a:t>
            </a:r>
            <a:r>
              <a:rPr lang="en-GB" sz="1600" dirty="0" smtClean="0"/>
              <a:t>     (including WEST MBs)</a:t>
            </a:r>
          </a:p>
          <a:p>
            <a:pPr marL="285750" indent="-285750">
              <a:buFont typeface="Wingdings" panose="05000000000000000000" pitchFamily="2" charset="2"/>
              <a:buChar char="§"/>
            </a:pPr>
            <a:r>
              <a:rPr lang="en-GB" sz="1600" dirty="0" err="1" smtClean="0"/>
              <a:t>Recrystallisation</a:t>
            </a:r>
            <a:r>
              <a:rPr lang="en-GB" sz="1600" dirty="0" smtClean="0"/>
              <a:t> evolution in W (incl. modelling)</a:t>
            </a:r>
          </a:p>
          <a:p>
            <a:pPr marL="285750" indent="-285750">
              <a:buFont typeface="Wingdings" panose="05000000000000000000" pitchFamily="2" charset="2"/>
              <a:buChar char="§"/>
            </a:pPr>
            <a:r>
              <a:rPr lang="en-GB" sz="1600" dirty="0" smtClean="0"/>
              <a:t>Focus on ITER-like MBs testing under multiple seeding, species, ELMs, and He</a:t>
            </a:r>
          </a:p>
          <a:p>
            <a:pPr marL="285750" indent="-285750">
              <a:buFont typeface="Wingdings" panose="05000000000000000000" pitchFamily="2" charset="2"/>
              <a:buChar char="§"/>
            </a:pPr>
            <a:r>
              <a:rPr lang="en-GB" sz="1600" dirty="0" smtClean="0"/>
              <a:t>Plasma qualification of new materials for DEMO and other toroidal facilities (e.g. W7-X)</a:t>
            </a:r>
          </a:p>
          <a:p>
            <a:pPr marL="285750" indent="-285750">
              <a:buFont typeface="Wingdings" panose="05000000000000000000" pitchFamily="2" charset="2"/>
              <a:buChar char="§"/>
            </a:pPr>
            <a:r>
              <a:rPr lang="en-GB" sz="1600" dirty="0" smtClean="0"/>
              <a:t>Disruption-like loading for DEMO</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i="1" dirty="0" smtClean="0"/>
              <a:t>Melting of MBs =&gt; MEMOS-U modelling </a:t>
            </a:r>
          </a:p>
          <a:p>
            <a:r>
              <a:rPr lang="en-GB" sz="1600" i="1" dirty="0"/>
              <a:t> </a:t>
            </a:r>
            <a:r>
              <a:rPr lang="en-GB" sz="1600" i="1" dirty="0" smtClean="0"/>
              <a:t>     (</a:t>
            </a:r>
            <a:r>
              <a:rPr lang="en-GB" sz="1600" i="1" dirty="0" err="1" smtClean="0"/>
              <a:t>tbd</a:t>
            </a:r>
            <a:r>
              <a:rPr lang="en-GB" sz="1600" i="1" dirty="0" smtClean="0"/>
              <a:t> with WPTE)</a:t>
            </a:r>
          </a:p>
          <a:p>
            <a:pPr marL="285750" indent="-285750">
              <a:buFont typeface="Wingdings" panose="05000000000000000000" pitchFamily="2" charset="2"/>
              <a:buChar char="§"/>
            </a:pPr>
            <a:r>
              <a:rPr lang="en-GB" sz="1600" i="1" dirty="0" smtClean="0">
                <a:solidFill>
                  <a:srgbClr val="FF0000"/>
                </a:solidFill>
              </a:rPr>
              <a:t>KIPT treatment? Keep PM – remove machine time?</a:t>
            </a:r>
          </a:p>
        </p:txBody>
      </p:sp>
    </p:spTree>
    <p:extLst>
      <p:ext uri="{BB962C8B-B14F-4D97-AF65-F5344CB8AC3E}">
        <p14:creationId xmlns:p14="http://schemas.microsoft.com/office/powerpoint/2010/main" val="378954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B - Update </a:t>
            </a:r>
            <a:endParaRPr lang="de-DE" sz="2400" dirty="0"/>
          </a:p>
        </p:txBody>
      </p:sp>
      <p:sp>
        <p:nvSpPr>
          <p:cNvPr id="5" name="Rechteck 4"/>
          <p:cNvSpPr/>
          <p:nvPr/>
        </p:nvSpPr>
        <p:spPr>
          <a:xfrm>
            <a:off x="370439" y="611490"/>
            <a:ext cx="8738065" cy="1021818"/>
          </a:xfrm>
          <a:prstGeom prst="rect">
            <a:avLst/>
          </a:prstGeom>
        </p:spPr>
        <p:txBody>
          <a:bodyPr wrap="square">
            <a:spAutoFit/>
          </a:bodyPr>
          <a:lstStyle/>
          <a:p>
            <a:pPr algn="just">
              <a:lnSpc>
                <a:spcPct val="105000"/>
              </a:lnSpc>
              <a:spcAft>
                <a:spcPts val="600"/>
              </a:spcAft>
            </a:pPr>
            <a:r>
              <a:rPr lang="en-US" sz="1600" b="1" dirty="0">
                <a:latin typeface="Calibri" panose="020F0502020204030204" pitchFamily="34" charset="0"/>
                <a:ea typeface="SimSun" panose="02010600030101010101" pitchFamily="2" charset="-122"/>
                <a:cs typeface="Arial" panose="020B0604020202020204" pitchFamily="34" charset="0"/>
              </a:rPr>
              <a:t>Experiments on erosion, </a:t>
            </a:r>
            <a:r>
              <a:rPr lang="en-US" sz="1600" b="1" dirty="0" smtClean="0">
                <a:latin typeface="Calibri" panose="020F0502020204030204" pitchFamily="34" charset="0"/>
                <a:ea typeface="SimSun" panose="02010600030101010101" pitchFamily="2" charset="-122"/>
                <a:cs typeface="Arial" panose="020B0604020202020204" pitchFamily="34" charset="0"/>
              </a:rPr>
              <a:t>deposition and </a:t>
            </a:r>
            <a:r>
              <a:rPr lang="en-US" sz="1600" b="1" dirty="0">
                <a:latin typeface="Calibri" panose="020F0502020204030204" pitchFamily="34" charset="0"/>
                <a:ea typeface="SimSun" panose="02010600030101010101" pitchFamily="2" charset="-122"/>
                <a:cs typeface="Arial" panose="020B0604020202020204" pitchFamily="34" charset="0"/>
              </a:rPr>
              <a:t>material migration</a:t>
            </a:r>
          </a:p>
          <a:p>
            <a:pPr algn="just">
              <a:lnSpc>
                <a:spcPct val="105000"/>
              </a:lnSpc>
              <a:spcAft>
                <a:spcPts val="600"/>
              </a:spcAft>
            </a:pPr>
            <a:endParaRPr lang="en-US" sz="1600" b="1" dirty="0" smtClean="0">
              <a:latin typeface="Calibri" panose="020F0502020204030204" pitchFamily="34" charset="0"/>
              <a:ea typeface="SimSun" panose="02010600030101010101" pitchFamily="2" charset="-122"/>
              <a:cs typeface="Arial" panose="020B0604020202020204" pitchFamily="34" charset="0"/>
            </a:endParaRPr>
          </a:p>
          <a:p>
            <a:pPr algn="just">
              <a:lnSpc>
                <a:spcPct val="105000"/>
              </a:lnSpc>
              <a:spcAft>
                <a:spcPts val="600"/>
              </a:spcAft>
            </a:pPr>
            <a:endParaRPr lang="de-DE" sz="1600" dirty="0">
              <a:latin typeface="Calibri" panose="020F0502020204030204" pitchFamily="34" charset="0"/>
              <a:ea typeface="SimSun" panose="02010600030101010101" pitchFamily="2" charset="-122"/>
              <a:cs typeface="Arial" panose="020B0604020202020204" pitchFamily="34" charset="0"/>
            </a:endParaRPr>
          </a:p>
        </p:txBody>
      </p:sp>
      <p:sp>
        <p:nvSpPr>
          <p:cNvPr id="12" name="Rechteck 11"/>
          <p:cNvSpPr/>
          <p:nvPr/>
        </p:nvSpPr>
        <p:spPr>
          <a:xfrm>
            <a:off x="163673" y="987574"/>
            <a:ext cx="2214206" cy="507831"/>
          </a:xfrm>
          <a:prstGeom prst="rect">
            <a:avLst/>
          </a:prstGeom>
        </p:spPr>
        <p:txBody>
          <a:bodyPr wrap="square">
            <a:spAutoFit/>
          </a:bodyPr>
          <a:lstStyle/>
          <a:p>
            <a:r>
              <a:rPr lang="de-DE" sz="1350" dirty="0" smtClean="0"/>
              <a:t>SPL: A. </a:t>
            </a:r>
            <a:r>
              <a:rPr lang="de-DE" sz="1350" dirty="0" err="1" smtClean="0"/>
              <a:t>Hakola</a:t>
            </a:r>
            <a:endParaRPr lang="de-DE" sz="1350" dirty="0" smtClean="0"/>
          </a:p>
          <a:p>
            <a:r>
              <a:rPr lang="de-DE" sz="1350" dirty="0" smtClean="0"/>
              <a:t>Total: ~90 PM</a:t>
            </a:r>
            <a:endParaRPr lang="de-DE" sz="1350" dirty="0"/>
          </a:p>
        </p:txBody>
      </p:sp>
      <p:graphicFrame>
        <p:nvGraphicFramePr>
          <p:cNvPr id="3" name="Tabelle 2"/>
          <p:cNvGraphicFramePr>
            <a:graphicFrameLocks noGrp="1"/>
          </p:cNvGraphicFramePr>
          <p:nvPr>
            <p:extLst>
              <p:ext uri="{D42A27DB-BD31-4B8C-83A1-F6EECF244321}">
                <p14:modId xmlns:p14="http://schemas.microsoft.com/office/powerpoint/2010/main" val="425436272"/>
              </p:ext>
            </p:extLst>
          </p:nvPr>
        </p:nvGraphicFramePr>
        <p:xfrm>
          <a:off x="163673" y="1635646"/>
          <a:ext cx="2249805" cy="233166"/>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737431549"/>
                    </a:ext>
                  </a:extLst>
                </a:gridCol>
              </a:tblGrid>
              <a:tr h="233166">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000" spc="-15" dirty="0">
                          <a:effectLst/>
                        </a:rPr>
                        <a:t>SP B.1 Physics of erosion and deposition</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nchor="ctr"/>
                </a:tc>
                <a:extLst>
                  <a:ext uri="{0D108BD9-81ED-4DB2-BD59-A6C34878D82A}">
                    <a16:rowId xmlns:a16="http://schemas.microsoft.com/office/drawing/2014/main" val="538654597"/>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533120084"/>
              </p:ext>
            </p:extLst>
          </p:nvPr>
        </p:nvGraphicFramePr>
        <p:xfrm>
          <a:off x="163673" y="2051180"/>
          <a:ext cx="2249805" cy="431954"/>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951843635"/>
                    </a:ext>
                  </a:extLst>
                </a:gridCol>
              </a:tblGrid>
              <a:tr h="431954">
                <a:tc>
                  <a:txBody>
                    <a:bodyPr/>
                    <a:lstStyle/>
                    <a:p>
                      <a:pPr algn="l">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000" spc="-15" dirty="0">
                          <a:effectLst/>
                        </a:rPr>
                        <a:t>SP B.2 Material migration in toroidal devices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nchor="ctr"/>
                </a:tc>
                <a:extLst>
                  <a:ext uri="{0D108BD9-81ED-4DB2-BD59-A6C34878D82A}">
                    <a16:rowId xmlns:a16="http://schemas.microsoft.com/office/drawing/2014/main" val="1344581300"/>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3310966363"/>
              </p:ext>
            </p:extLst>
          </p:nvPr>
        </p:nvGraphicFramePr>
        <p:xfrm>
          <a:off x="163673" y="2656099"/>
          <a:ext cx="2249805" cy="42086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818958101"/>
                    </a:ext>
                  </a:extLst>
                </a:gridCol>
              </a:tblGrid>
              <a:tr h="420868">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000" spc="-15" dirty="0">
                          <a:effectLst/>
                        </a:rPr>
                        <a:t>SP B.3 Characterization of plasma-exposed materials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nchor="ctr"/>
                </a:tc>
                <a:extLst>
                  <a:ext uri="{0D108BD9-81ED-4DB2-BD59-A6C34878D82A}">
                    <a16:rowId xmlns:a16="http://schemas.microsoft.com/office/drawing/2014/main" val="3236999370"/>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2453784398"/>
              </p:ext>
            </p:extLst>
          </p:nvPr>
        </p:nvGraphicFramePr>
        <p:xfrm>
          <a:off x="163673" y="3368755"/>
          <a:ext cx="2249805" cy="425570"/>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496938082"/>
                    </a:ext>
                  </a:extLst>
                </a:gridCol>
              </a:tblGrid>
              <a:tr h="42557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000" spc="-15" dirty="0">
                          <a:effectLst/>
                        </a:rPr>
                        <a:t>SP B.4 Reference coatings for ITER and DEMO</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nchor="ctr"/>
                </a:tc>
                <a:extLst>
                  <a:ext uri="{0D108BD9-81ED-4DB2-BD59-A6C34878D82A}">
                    <a16:rowId xmlns:a16="http://schemas.microsoft.com/office/drawing/2014/main" val="18153845"/>
                  </a:ext>
                </a:extLst>
              </a:tr>
            </a:tbl>
          </a:graphicData>
        </a:graphic>
      </p:graphicFrame>
      <p:sp>
        <p:nvSpPr>
          <p:cNvPr id="17" name="Rechteck 16"/>
          <p:cNvSpPr/>
          <p:nvPr/>
        </p:nvSpPr>
        <p:spPr>
          <a:xfrm>
            <a:off x="163674" y="3920572"/>
            <a:ext cx="2598836" cy="71558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a:t>
            </a:r>
            <a:r>
              <a:rPr lang="en-US" sz="1350" dirty="0">
                <a:latin typeface="Calibri" panose="020F0502020204030204" pitchFamily="34" charset="0"/>
                <a:ea typeface="SimSun" panose="02010600030101010101" pitchFamily="2" charset="-122"/>
                <a:cs typeface="Arial" panose="020B0604020202020204" pitchFamily="34" charset="0"/>
              </a:rPr>
              <a:t>: CEA, CIEMAT, DIFFER, ENEA, FZJ, IAP, IPPLM, IST, JSI, MPG, OEAW, RBI, VR, VTT</a:t>
            </a:r>
            <a:endParaRPr lang="de-DE" sz="1350" dirty="0"/>
          </a:p>
        </p:txBody>
      </p:sp>
      <p:sp>
        <p:nvSpPr>
          <p:cNvPr id="21" name="Textfeld 20"/>
          <p:cNvSpPr txBox="1"/>
          <p:nvPr/>
        </p:nvSpPr>
        <p:spPr>
          <a:xfrm>
            <a:off x="163673" y="4587974"/>
            <a:ext cx="2608127" cy="523220"/>
          </a:xfrm>
          <a:prstGeom prst="rect">
            <a:avLst/>
          </a:prstGeom>
          <a:noFill/>
        </p:spPr>
        <p:txBody>
          <a:bodyPr wrap="square" rtlCol="0">
            <a:spAutoFit/>
          </a:bodyPr>
          <a:lstStyle/>
          <a:p>
            <a:r>
              <a:rPr lang="de-DE" sz="1350" dirty="0" smtClean="0"/>
              <a:t>Note: </a:t>
            </a:r>
            <a:r>
              <a:rPr lang="de-DE" sz="1350" dirty="0" err="1" smtClean="0"/>
              <a:t>Collaboration</a:t>
            </a:r>
            <a:r>
              <a:rPr lang="de-DE" sz="1350" dirty="0" smtClean="0"/>
              <a:t> </a:t>
            </a:r>
            <a:r>
              <a:rPr lang="de-DE" sz="1350" dirty="0" err="1" smtClean="0"/>
              <a:t>experiments</a:t>
            </a:r>
            <a:r>
              <a:rPr lang="de-DE" sz="1350" dirty="0" smtClean="0"/>
              <a:t> </a:t>
            </a:r>
          </a:p>
          <a:p>
            <a:r>
              <a:rPr lang="de-DE" sz="1350" dirty="0"/>
              <a:t> </a:t>
            </a:r>
            <a:r>
              <a:rPr lang="de-DE" sz="1350" dirty="0" smtClean="0"/>
              <a:t>          </a:t>
            </a:r>
            <a:r>
              <a:rPr lang="de-DE" sz="1350" dirty="0" err="1" smtClean="0"/>
              <a:t>with</a:t>
            </a:r>
            <a:r>
              <a:rPr lang="de-DE" sz="1350" dirty="0" smtClean="0"/>
              <a:t> WPTE </a:t>
            </a:r>
            <a:r>
              <a:rPr lang="de-DE" sz="1350" dirty="0" err="1" smtClean="0"/>
              <a:t>and</a:t>
            </a:r>
            <a:r>
              <a:rPr lang="de-DE" sz="1350" dirty="0" smtClean="0"/>
              <a:t> WPW7X</a:t>
            </a:r>
          </a:p>
        </p:txBody>
      </p:sp>
      <p:sp>
        <p:nvSpPr>
          <p:cNvPr id="23" name="Textfeld 22"/>
          <p:cNvSpPr txBox="1"/>
          <p:nvPr/>
        </p:nvSpPr>
        <p:spPr>
          <a:xfrm>
            <a:off x="3491880" y="1733783"/>
            <a:ext cx="4968552" cy="3046988"/>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New: Focus on He experiment analysis</a:t>
            </a:r>
          </a:p>
          <a:p>
            <a:pPr marL="285750" indent="-285750">
              <a:buFont typeface="Wingdings" panose="05000000000000000000" pitchFamily="2" charset="2"/>
              <a:buChar char="§"/>
            </a:pPr>
            <a:r>
              <a:rPr lang="en-GB" sz="1600" dirty="0" smtClean="0"/>
              <a:t>W erosion/</a:t>
            </a:r>
            <a:r>
              <a:rPr lang="en-GB" sz="1600" dirty="0" err="1" smtClean="0"/>
              <a:t>redeposition</a:t>
            </a:r>
            <a:r>
              <a:rPr lang="en-GB" sz="1600" dirty="0" smtClean="0"/>
              <a:t> and roughness studies</a:t>
            </a:r>
          </a:p>
          <a:p>
            <a:pPr marL="285750" indent="-285750">
              <a:buFont typeface="Wingdings" panose="05000000000000000000" pitchFamily="2" charset="2"/>
              <a:buChar char="§"/>
            </a:pPr>
            <a:r>
              <a:rPr lang="en-GB" sz="1600" dirty="0"/>
              <a:t>P</a:t>
            </a:r>
            <a:r>
              <a:rPr lang="en-GB" sz="1600" dirty="0" smtClean="0"/>
              <a:t>ost-mortem analysis (service) for toroidal devices</a:t>
            </a:r>
          </a:p>
          <a:p>
            <a:pPr marL="285750" indent="-285750">
              <a:buFont typeface="Wingdings" panose="05000000000000000000" pitchFamily="2" charset="2"/>
              <a:buChar char="§"/>
            </a:pPr>
            <a:r>
              <a:rPr lang="en-GB" sz="1600" dirty="0" smtClean="0"/>
              <a:t>LIBS is now in portfolio of analysis techniques</a:t>
            </a:r>
          </a:p>
          <a:p>
            <a:pPr marL="285750" indent="-285750">
              <a:buFont typeface="Wingdings" panose="05000000000000000000" pitchFamily="2" charset="2"/>
              <a:buChar char="§"/>
            </a:pPr>
            <a:endParaRPr lang="en-GB" sz="1600" dirty="0" smtClean="0"/>
          </a:p>
          <a:p>
            <a:pPr marL="285750" indent="-285750">
              <a:buFont typeface="Wingdings" panose="05000000000000000000" pitchFamily="2" charset="2"/>
              <a:buChar char="§"/>
            </a:pPr>
            <a:endParaRPr lang="en-GB" sz="1600" dirty="0" smtClean="0"/>
          </a:p>
          <a:p>
            <a:pPr marL="285750" indent="-285750">
              <a:buFont typeface="Wingdings" panose="05000000000000000000" pitchFamily="2" charset="2"/>
              <a:buChar char="§"/>
            </a:pPr>
            <a:r>
              <a:rPr lang="en-GB" sz="1600" dirty="0" smtClean="0"/>
              <a:t>Limited number of reference samples with “deposits” simulating JET and expected ITER and DEMO coatings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i="1" dirty="0" smtClean="0">
                <a:solidFill>
                  <a:srgbClr val="FF0000"/>
                </a:solidFill>
              </a:rPr>
              <a:t>Start of metallic dust survey and compilation for DEMO =&gt; requires additional funding of ~12 PM!  </a:t>
            </a:r>
          </a:p>
          <a:p>
            <a:r>
              <a:rPr lang="en-GB" sz="1600" i="1" dirty="0">
                <a:solidFill>
                  <a:srgbClr val="FF0000"/>
                </a:solidFill>
              </a:rPr>
              <a:t> </a:t>
            </a:r>
            <a:r>
              <a:rPr lang="en-GB" sz="1600" i="1" dirty="0" smtClean="0">
                <a:solidFill>
                  <a:srgbClr val="FF0000"/>
                </a:solidFill>
              </a:rPr>
              <a:t>     Grant Deliverable</a:t>
            </a:r>
            <a:endParaRPr lang="en-GB" sz="1600" i="1" dirty="0">
              <a:solidFill>
                <a:srgbClr val="FF0000"/>
              </a:solidFill>
            </a:endParaRPr>
          </a:p>
        </p:txBody>
      </p:sp>
      <p:sp>
        <p:nvSpPr>
          <p:cNvPr id="24"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12</a:t>
            </a:fld>
            <a:endParaRPr lang="en-GB" dirty="0"/>
          </a:p>
        </p:txBody>
      </p:sp>
    </p:spTree>
    <p:extLst>
      <p:ext uri="{BB962C8B-B14F-4D97-AF65-F5344CB8AC3E}">
        <p14:creationId xmlns:p14="http://schemas.microsoft.com/office/powerpoint/2010/main" val="17646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C - Update</a:t>
            </a:r>
            <a:endParaRPr lang="de-DE" sz="2400" dirty="0"/>
          </a:p>
        </p:txBody>
      </p:sp>
      <p:sp>
        <p:nvSpPr>
          <p:cNvPr id="5" name="Rechteck 4"/>
          <p:cNvSpPr/>
          <p:nvPr/>
        </p:nvSpPr>
        <p:spPr>
          <a:xfrm>
            <a:off x="370439" y="611490"/>
            <a:ext cx="8738065" cy="675826"/>
          </a:xfrm>
          <a:prstGeom prst="rect">
            <a:avLst/>
          </a:prstGeom>
        </p:spPr>
        <p:txBody>
          <a:bodyPr wrap="square">
            <a:spAutoFit/>
          </a:bodyPr>
          <a:lstStyle/>
          <a:p>
            <a:pPr algn="just">
              <a:lnSpc>
                <a:spcPct val="105000"/>
              </a:lnSpc>
              <a:spcAft>
                <a:spcPts val="600"/>
              </a:spcAft>
            </a:pPr>
            <a:r>
              <a:rPr lang="en-US" sz="1600" b="1" dirty="0">
                <a:latin typeface="Calibri" panose="020F0502020204030204" pitchFamily="34" charset="0"/>
                <a:ea typeface="SimSun" panose="02010600030101010101" pitchFamily="2" charset="-122"/>
                <a:cs typeface="Arial" panose="020B0604020202020204" pitchFamily="34" charset="0"/>
              </a:rPr>
              <a:t>Retention and Release</a:t>
            </a:r>
          </a:p>
          <a:p>
            <a:pPr algn="just">
              <a:lnSpc>
                <a:spcPct val="105000"/>
              </a:lnSpc>
              <a:spcAft>
                <a:spcPts val="600"/>
              </a:spcAft>
            </a:pPr>
            <a:endParaRPr lang="de-DE" sz="1600" dirty="0">
              <a:latin typeface="Calibri" panose="020F0502020204030204" pitchFamily="34" charset="0"/>
              <a:ea typeface="SimSun" panose="02010600030101010101" pitchFamily="2" charset="-122"/>
              <a:cs typeface="Arial" panose="020B0604020202020204" pitchFamily="34" charset="0"/>
            </a:endParaRPr>
          </a:p>
        </p:txBody>
      </p:sp>
      <p:sp>
        <p:nvSpPr>
          <p:cNvPr id="12" name="Rechteck 11"/>
          <p:cNvSpPr/>
          <p:nvPr/>
        </p:nvSpPr>
        <p:spPr>
          <a:xfrm>
            <a:off x="216024" y="987574"/>
            <a:ext cx="2214206" cy="507831"/>
          </a:xfrm>
          <a:prstGeom prst="rect">
            <a:avLst/>
          </a:prstGeom>
        </p:spPr>
        <p:txBody>
          <a:bodyPr wrap="square">
            <a:spAutoFit/>
          </a:bodyPr>
          <a:lstStyle/>
          <a:p>
            <a:r>
              <a:rPr lang="de-DE" sz="1350" dirty="0" smtClean="0"/>
              <a:t>SPL: K. Schmid</a:t>
            </a:r>
          </a:p>
          <a:p>
            <a:r>
              <a:rPr lang="de-DE" sz="1350" dirty="0" smtClean="0"/>
              <a:t>Total: ~95 PM</a:t>
            </a:r>
            <a:endParaRPr lang="de-DE" sz="1350" dirty="0"/>
          </a:p>
        </p:txBody>
      </p:sp>
      <p:graphicFrame>
        <p:nvGraphicFramePr>
          <p:cNvPr id="6" name="Tabelle 5"/>
          <p:cNvGraphicFramePr>
            <a:graphicFrameLocks noGrp="1"/>
          </p:cNvGraphicFramePr>
          <p:nvPr>
            <p:extLst/>
          </p:nvPr>
        </p:nvGraphicFramePr>
        <p:xfrm>
          <a:off x="216024" y="1563638"/>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413541161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C.1 Transport of Hydrogen through the first wall of fusion devices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155464471"/>
                  </a:ext>
                </a:extLst>
              </a:tr>
            </a:tbl>
          </a:graphicData>
        </a:graphic>
      </p:graphicFrame>
      <p:graphicFrame>
        <p:nvGraphicFramePr>
          <p:cNvPr id="7" name="Tabelle 6"/>
          <p:cNvGraphicFramePr>
            <a:graphicFrameLocks noGrp="1"/>
          </p:cNvGraphicFramePr>
          <p:nvPr>
            <p:extLst/>
          </p:nvPr>
        </p:nvGraphicFramePr>
        <p:xfrm>
          <a:off x="216024" y="2249177"/>
          <a:ext cx="2249805" cy="385572"/>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84132393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C.2 Modelling of Hydrogen Transport properties in the first wall</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19423247"/>
                  </a:ext>
                </a:extLst>
              </a:tr>
            </a:tbl>
          </a:graphicData>
        </a:graphic>
      </p:graphicFrame>
      <p:graphicFrame>
        <p:nvGraphicFramePr>
          <p:cNvPr id="10" name="Tabelle 9"/>
          <p:cNvGraphicFramePr>
            <a:graphicFrameLocks noGrp="1"/>
          </p:cNvGraphicFramePr>
          <p:nvPr>
            <p:extLst/>
          </p:nvPr>
        </p:nvGraphicFramePr>
        <p:xfrm>
          <a:off x="216024" y="2776471"/>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551609149"/>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C.3 Influence of He, high-flux D and impurities on Hydrogen retention and transport</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06861750"/>
                  </a:ext>
                </a:extLst>
              </a:tr>
            </a:tbl>
          </a:graphicData>
        </a:graphic>
      </p:graphicFrame>
      <p:graphicFrame>
        <p:nvGraphicFramePr>
          <p:cNvPr id="18" name="Tabelle 17"/>
          <p:cNvGraphicFramePr>
            <a:graphicFrameLocks noGrp="1"/>
          </p:cNvGraphicFramePr>
          <p:nvPr>
            <p:extLst/>
          </p:nvPr>
        </p:nvGraphicFramePr>
        <p:xfrm>
          <a:off x="216024" y="3468768"/>
          <a:ext cx="2249805" cy="385572"/>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79615974"/>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C.4 Influence of n-damage on Hydrogen retention and transport</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99331322"/>
                  </a:ext>
                </a:extLst>
              </a:tr>
            </a:tbl>
          </a:graphicData>
        </a:graphic>
      </p:graphicFrame>
      <p:sp>
        <p:nvSpPr>
          <p:cNvPr id="14" name="Rechteck 13"/>
          <p:cNvSpPr/>
          <p:nvPr/>
        </p:nvSpPr>
        <p:spPr>
          <a:xfrm>
            <a:off x="216024" y="3936127"/>
            <a:ext cx="2856450" cy="50783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a:t>
            </a:r>
            <a:r>
              <a:rPr lang="en-US" sz="1350" dirty="0">
                <a:latin typeface="Calibri" panose="020F0502020204030204" pitchFamily="34" charset="0"/>
                <a:ea typeface="SimSun" panose="02010600030101010101" pitchFamily="2" charset="-122"/>
                <a:cs typeface="Arial" panose="020B0604020202020204" pitchFamily="34" charset="0"/>
              </a:rPr>
              <a:t>: </a:t>
            </a:r>
            <a:r>
              <a:rPr lang="en-US" sz="1350" dirty="0" smtClean="0">
                <a:latin typeface="Calibri" panose="020F0502020204030204" pitchFamily="34" charset="0"/>
                <a:ea typeface="SimSun" panose="02010600030101010101" pitchFamily="2" charset="-122"/>
                <a:cs typeface="Arial" panose="020B0604020202020204" pitchFamily="34" charset="0"/>
              </a:rPr>
              <a:t>CEA</a:t>
            </a:r>
            <a:r>
              <a:rPr lang="en-US" sz="1350" dirty="0" smtClean="0"/>
              <a:t>, </a:t>
            </a:r>
            <a:r>
              <a:rPr lang="en-US" sz="1350" dirty="0"/>
              <a:t>DIFFER, ENEA, FZJ, IPPLM, JSI, MPG, OEAW</a:t>
            </a:r>
            <a:r>
              <a:rPr lang="en-US" sz="1350"/>
              <a:t>, </a:t>
            </a:r>
            <a:r>
              <a:rPr lang="en-US" sz="1350" smtClean="0"/>
              <a:t>VR, UKAEA</a:t>
            </a:r>
            <a:endParaRPr lang="de-DE" sz="1350" dirty="0"/>
          </a:p>
        </p:txBody>
      </p:sp>
      <p:sp>
        <p:nvSpPr>
          <p:cNvPr id="15" name="Textfeld 14"/>
          <p:cNvSpPr txBox="1"/>
          <p:nvPr/>
        </p:nvSpPr>
        <p:spPr>
          <a:xfrm>
            <a:off x="216024" y="4454936"/>
            <a:ext cx="3347864" cy="507831"/>
          </a:xfrm>
          <a:prstGeom prst="rect">
            <a:avLst/>
          </a:prstGeom>
          <a:noFill/>
        </p:spPr>
        <p:txBody>
          <a:bodyPr wrap="square" rtlCol="0">
            <a:spAutoFit/>
          </a:bodyPr>
          <a:lstStyle/>
          <a:p>
            <a:r>
              <a:rPr lang="de-DE" sz="1350" dirty="0" smtClean="0"/>
              <a:t>ERG J. Denis </a:t>
            </a:r>
            <a:r>
              <a:rPr lang="de-DE" sz="1350" dirty="0" err="1" smtClean="0"/>
              <a:t>linked</a:t>
            </a:r>
            <a:r>
              <a:rPr lang="de-DE" sz="1350" dirty="0" smtClean="0"/>
              <a:t> </a:t>
            </a:r>
            <a:r>
              <a:rPr lang="de-DE" sz="1350" dirty="0" err="1" smtClean="0"/>
              <a:t>to</a:t>
            </a:r>
            <a:r>
              <a:rPr lang="de-DE" sz="1350" dirty="0" smtClean="0"/>
              <a:t> JET </a:t>
            </a:r>
            <a:r>
              <a:rPr lang="de-DE" sz="1350" dirty="0" err="1" smtClean="0"/>
              <a:t>simulations</a:t>
            </a:r>
            <a:endParaRPr lang="de-DE" sz="1350" dirty="0" smtClean="0"/>
          </a:p>
          <a:p>
            <a:r>
              <a:rPr lang="de-DE" sz="1350" dirty="0" smtClean="0"/>
              <a:t>EEG T </a:t>
            </a:r>
            <a:r>
              <a:rPr lang="de-DE" sz="1350" dirty="0" err="1" smtClean="0"/>
              <a:t>retention</a:t>
            </a:r>
            <a:r>
              <a:rPr lang="de-DE" sz="1350" dirty="0" smtClean="0"/>
              <a:t> in DEMO FW</a:t>
            </a:r>
          </a:p>
        </p:txBody>
      </p:sp>
      <p:sp>
        <p:nvSpPr>
          <p:cNvPr id="19" name="Textfeld 18"/>
          <p:cNvSpPr txBox="1"/>
          <p:nvPr/>
        </p:nvSpPr>
        <p:spPr>
          <a:xfrm>
            <a:off x="3491880" y="1347614"/>
            <a:ext cx="4968552" cy="2800767"/>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Focus on first principle understanding of H,D, T in W and co-deposits (increase of complexity)</a:t>
            </a:r>
          </a:p>
          <a:p>
            <a:pPr marL="285750" indent="-285750">
              <a:buFont typeface="Wingdings" panose="05000000000000000000" pitchFamily="2" charset="2"/>
              <a:buChar char="§"/>
            </a:pPr>
            <a:r>
              <a:rPr lang="en-GB" sz="1600" dirty="0" smtClean="0"/>
              <a:t>Permeation in ITER and DEMO-like materials and full components (FTD not yet adapting)</a:t>
            </a:r>
          </a:p>
          <a:p>
            <a:pPr marL="285750" indent="-285750">
              <a:buFont typeface="Wingdings" panose="05000000000000000000" pitchFamily="2" charset="2"/>
              <a:buChar char="§"/>
            </a:pPr>
            <a:r>
              <a:rPr lang="en-GB" sz="1600" dirty="0" smtClean="0"/>
              <a:t>New: Neutron damage of </a:t>
            </a:r>
            <a:r>
              <a:rPr lang="en-GB" sz="1600" dirty="0" err="1" smtClean="0"/>
              <a:t>EUROfer</a:t>
            </a:r>
            <a:r>
              <a:rPr lang="en-GB" sz="1600" dirty="0" smtClean="0"/>
              <a:t> and impact on retention (experiment + modelling)</a:t>
            </a:r>
          </a:p>
          <a:p>
            <a:pPr marL="285750" indent="-285750">
              <a:buFont typeface="Wingdings" panose="05000000000000000000" pitchFamily="2" charset="2"/>
              <a:buChar char="§"/>
            </a:pPr>
            <a:r>
              <a:rPr lang="en-GB" sz="1600" dirty="0" smtClean="0"/>
              <a:t>T-retention of dedicated W samples (incl. </a:t>
            </a:r>
            <a:r>
              <a:rPr lang="en-GB" sz="1600" dirty="0" err="1" smtClean="0"/>
              <a:t>titriated</a:t>
            </a:r>
            <a:r>
              <a:rPr lang="en-GB" sz="1600" dirty="0" smtClean="0"/>
              <a:t> water) in CEA </a:t>
            </a:r>
            <a:r>
              <a:rPr lang="en-GB" sz="1600" dirty="0" err="1" smtClean="0"/>
              <a:t>Saclay</a:t>
            </a:r>
            <a:r>
              <a:rPr lang="en-GB" sz="1600" dirty="0" smtClean="0"/>
              <a:t> with increase resources</a:t>
            </a:r>
          </a:p>
          <a:p>
            <a:pPr marL="285750" indent="-285750">
              <a:buFont typeface="Wingdings" panose="05000000000000000000" pitchFamily="2" charset="2"/>
              <a:buChar char="§"/>
            </a:pPr>
            <a:endParaRPr lang="en-GB" sz="1600" dirty="0" smtClean="0"/>
          </a:p>
          <a:p>
            <a:pPr marL="285750" indent="-285750">
              <a:buFont typeface="Wingdings" panose="05000000000000000000" pitchFamily="2" charset="2"/>
              <a:buChar char="§"/>
            </a:pPr>
            <a:r>
              <a:rPr lang="en-GB" sz="1600" dirty="0" smtClean="0"/>
              <a:t>Damaged (n, p, W ion) W material, fuel retention, fuel recovery and diagnosis by LIBS and LID-QMS</a:t>
            </a:r>
            <a:endParaRPr lang="en-GB" sz="1600" dirty="0"/>
          </a:p>
        </p:txBody>
      </p:sp>
      <p:sp>
        <p:nvSpPr>
          <p:cNvPr id="20"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13</a:t>
            </a:fld>
            <a:endParaRPr lang="en-GB" dirty="0"/>
          </a:p>
        </p:txBody>
      </p:sp>
    </p:spTree>
    <p:extLst>
      <p:ext uri="{BB962C8B-B14F-4D97-AF65-F5344CB8AC3E}">
        <p14:creationId xmlns:p14="http://schemas.microsoft.com/office/powerpoint/2010/main" val="37416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D - Update</a:t>
            </a:r>
            <a:endParaRPr lang="de-DE" sz="2400" dirty="0"/>
          </a:p>
        </p:txBody>
      </p:sp>
      <p:sp>
        <p:nvSpPr>
          <p:cNvPr id="5" name="Rechteck 4"/>
          <p:cNvSpPr/>
          <p:nvPr/>
        </p:nvSpPr>
        <p:spPr>
          <a:xfrm>
            <a:off x="370439" y="611490"/>
            <a:ext cx="8738065" cy="340350"/>
          </a:xfrm>
          <a:prstGeom prst="rect">
            <a:avLst/>
          </a:prstGeom>
        </p:spPr>
        <p:txBody>
          <a:bodyPr wrap="square">
            <a:spAutoFit/>
          </a:bodyPr>
          <a:lstStyle/>
          <a:p>
            <a:pPr algn="just">
              <a:lnSpc>
                <a:spcPct val="105000"/>
              </a:lnSpc>
              <a:spcAft>
                <a:spcPts val="600"/>
              </a:spcAft>
            </a:pPr>
            <a:r>
              <a:rPr lang="en-US" sz="1600" b="1" dirty="0" smtClean="0">
                <a:latin typeface="Calibri" panose="020F0502020204030204" pitchFamily="34" charset="0"/>
                <a:ea typeface="SimSun" panose="02010600030101010101" pitchFamily="2" charset="-122"/>
                <a:cs typeface="Arial" panose="020B0604020202020204" pitchFamily="34" charset="0"/>
              </a:rPr>
              <a:t>Plasma-edge </a:t>
            </a:r>
            <a:r>
              <a:rPr lang="en-US" sz="1600" b="1" dirty="0">
                <a:latin typeface="Calibri" panose="020F0502020204030204" pitchFamily="34" charset="0"/>
                <a:ea typeface="SimSun" panose="02010600030101010101" pitchFamily="2" charset="-122"/>
                <a:cs typeface="Arial" panose="020B0604020202020204" pitchFamily="34" charset="0"/>
              </a:rPr>
              <a:t>and Plasma-wall Interaction Modelling</a:t>
            </a:r>
            <a:endParaRPr lang="de-DE" sz="1600" dirty="0">
              <a:latin typeface="Calibri" panose="020F0502020204030204" pitchFamily="34" charset="0"/>
              <a:ea typeface="SimSun" panose="02010600030101010101" pitchFamily="2" charset="-122"/>
              <a:cs typeface="Arial" panose="020B0604020202020204" pitchFamily="34" charset="0"/>
            </a:endParaRPr>
          </a:p>
        </p:txBody>
      </p:sp>
      <p:sp>
        <p:nvSpPr>
          <p:cNvPr id="12" name="Rechteck 11"/>
          <p:cNvSpPr/>
          <p:nvPr/>
        </p:nvSpPr>
        <p:spPr>
          <a:xfrm>
            <a:off x="152529" y="987574"/>
            <a:ext cx="2214206" cy="507831"/>
          </a:xfrm>
          <a:prstGeom prst="rect">
            <a:avLst/>
          </a:prstGeom>
        </p:spPr>
        <p:txBody>
          <a:bodyPr wrap="square">
            <a:spAutoFit/>
          </a:bodyPr>
          <a:lstStyle/>
          <a:p>
            <a:r>
              <a:rPr lang="de-DE" sz="1350" dirty="0" smtClean="0"/>
              <a:t>SPL: A. Kirschner</a:t>
            </a:r>
          </a:p>
          <a:p>
            <a:r>
              <a:rPr lang="de-DE" sz="1350" dirty="0" smtClean="0"/>
              <a:t>Total: ~90 PM</a:t>
            </a:r>
            <a:endParaRPr lang="de-DE" sz="1350" dirty="0"/>
          </a:p>
        </p:txBody>
      </p:sp>
      <p:graphicFrame>
        <p:nvGraphicFramePr>
          <p:cNvPr id="3" name="Tabelle 2"/>
          <p:cNvGraphicFramePr>
            <a:graphicFrameLocks noGrp="1"/>
          </p:cNvGraphicFramePr>
          <p:nvPr>
            <p:extLst>
              <p:ext uri="{D42A27DB-BD31-4B8C-83A1-F6EECF244321}">
                <p14:modId xmlns:p14="http://schemas.microsoft.com/office/powerpoint/2010/main" val="3503040560"/>
              </p:ext>
            </p:extLst>
          </p:nvPr>
        </p:nvGraphicFramePr>
        <p:xfrm>
          <a:off x="152529" y="2102235"/>
          <a:ext cx="2249805" cy="192786"/>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40182674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D.1 Plasma Boundary Modelling</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482252306"/>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467626894"/>
              </p:ext>
            </p:extLst>
          </p:nvPr>
        </p:nvGraphicFramePr>
        <p:xfrm>
          <a:off x="152529" y="2454338"/>
          <a:ext cx="2249805" cy="385572"/>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346922065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D.2 Production of Atomic/Molecular and Surface Data</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575880152"/>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369045571"/>
              </p:ext>
            </p:extLst>
          </p:nvPr>
        </p:nvGraphicFramePr>
        <p:xfrm>
          <a:off x="152529" y="3003798"/>
          <a:ext cx="2249805" cy="192786"/>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771441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D.3 Impurity Migration Modelling</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32238239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58284980"/>
              </p:ext>
            </p:extLst>
          </p:nvPr>
        </p:nvGraphicFramePr>
        <p:xfrm>
          <a:off x="152529" y="3414840"/>
          <a:ext cx="2249805" cy="192786"/>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300647509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D.4 Neutral Particles Modelling</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878971629"/>
                  </a:ext>
                </a:extLst>
              </a:tr>
            </a:tbl>
          </a:graphicData>
        </a:graphic>
      </p:graphicFrame>
      <p:sp>
        <p:nvSpPr>
          <p:cNvPr id="14" name="Rechteck 13"/>
          <p:cNvSpPr/>
          <p:nvPr/>
        </p:nvSpPr>
        <p:spPr>
          <a:xfrm>
            <a:off x="152529" y="4374117"/>
            <a:ext cx="2736304" cy="50783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a:t>
            </a:r>
            <a:r>
              <a:rPr lang="en-US" sz="1350" dirty="0">
                <a:latin typeface="Calibri" panose="020F0502020204030204" pitchFamily="34" charset="0"/>
                <a:ea typeface="SimSun" panose="02010600030101010101" pitchFamily="2" charset="-122"/>
                <a:cs typeface="Arial" panose="020B0604020202020204" pitchFamily="34" charset="0"/>
              </a:rPr>
              <a:t>: </a:t>
            </a:r>
            <a:r>
              <a:rPr lang="en-US" sz="1350" dirty="0" smtClean="0">
                <a:latin typeface="Calibri" panose="020F0502020204030204" pitchFamily="34" charset="0"/>
                <a:ea typeface="SimSun" panose="02010600030101010101" pitchFamily="2" charset="-122"/>
                <a:cs typeface="Arial" panose="020B0604020202020204" pitchFamily="34" charset="0"/>
              </a:rPr>
              <a:t>CEA</a:t>
            </a:r>
            <a:r>
              <a:rPr lang="en-US" sz="1350" dirty="0">
                <a:latin typeface="Calibri" panose="020F0502020204030204" pitchFamily="34" charset="0"/>
                <a:ea typeface="SimSun" panose="02010600030101010101" pitchFamily="2" charset="-122"/>
                <a:cs typeface="Arial" panose="020B0604020202020204" pitchFamily="34" charset="0"/>
              </a:rPr>
              <a:t>, DIFFER, ENEA, FZJ, IPP.CR, KIT, MPG, OEAW, VR, VTT</a:t>
            </a:r>
            <a:endParaRPr lang="de-DE" sz="1350" dirty="0"/>
          </a:p>
        </p:txBody>
      </p:sp>
      <p:sp>
        <p:nvSpPr>
          <p:cNvPr id="15"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14</a:t>
            </a:fld>
            <a:endParaRPr lang="en-GB" dirty="0"/>
          </a:p>
        </p:txBody>
      </p:sp>
      <p:sp>
        <p:nvSpPr>
          <p:cNvPr id="18" name="Textfeld 17"/>
          <p:cNvSpPr txBox="1"/>
          <p:nvPr/>
        </p:nvSpPr>
        <p:spPr>
          <a:xfrm>
            <a:off x="3491880" y="1150749"/>
            <a:ext cx="4968552" cy="3785652"/>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Plasma-boundary modelling for PWI experiments</a:t>
            </a:r>
          </a:p>
          <a:p>
            <a:r>
              <a:rPr lang="en-GB" sz="1600" dirty="0"/>
              <a:t> </a:t>
            </a:r>
            <a:r>
              <a:rPr lang="en-GB" sz="1600" dirty="0" smtClean="0"/>
              <a:t>     with focus on He plasmas and campaigns (based on TE </a:t>
            </a:r>
          </a:p>
          <a:p>
            <a:r>
              <a:rPr lang="en-GB" sz="1600" dirty="0"/>
              <a:t> </a:t>
            </a:r>
            <a:r>
              <a:rPr lang="en-GB" sz="1600" dirty="0" smtClean="0"/>
              <a:t>     work with focus on PWIE needs)</a:t>
            </a:r>
          </a:p>
          <a:p>
            <a:pPr marL="285750" indent="-285750">
              <a:buFont typeface="Wingdings" panose="05000000000000000000" pitchFamily="2" charset="2"/>
              <a:buChar char="§"/>
            </a:pPr>
            <a:r>
              <a:rPr lang="en-GB" sz="1600" dirty="0" smtClean="0"/>
              <a:t>Atomic/molecular and surface data (expansion e.g. to T and heavy seeding gases Kr)</a:t>
            </a:r>
          </a:p>
          <a:p>
            <a:pPr marL="285750" indent="-285750">
              <a:buFont typeface="Wingdings" panose="05000000000000000000" pitchFamily="2" charset="2"/>
              <a:buChar char="§"/>
            </a:pPr>
            <a:r>
              <a:rPr lang="en-GB" sz="1600" dirty="0" smtClean="0"/>
              <a:t>PWI and transport studies in linear plasmas and toroidal devices (incl. TE </a:t>
            </a:r>
            <a:r>
              <a:rPr lang="en-GB" sz="1600" dirty="0" err="1" smtClean="0"/>
              <a:t>faciitlies</a:t>
            </a:r>
            <a:r>
              <a:rPr lang="en-GB" sz="1600" dirty="0" smtClean="0"/>
              <a:t> and W7-X)</a:t>
            </a:r>
          </a:p>
          <a:p>
            <a:pPr marL="285750" indent="-285750">
              <a:buFont typeface="Wingdings" panose="05000000000000000000" pitchFamily="2" charset="2"/>
              <a:buChar char="§"/>
            </a:pPr>
            <a:r>
              <a:rPr lang="en-GB" sz="1600" dirty="0" smtClean="0"/>
              <a:t>Local erosion/deposition/surface roughness modelling</a:t>
            </a:r>
          </a:p>
          <a:p>
            <a:pPr marL="285750" indent="-285750">
              <a:buFont typeface="Wingdings" panose="05000000000000000000" pitchFamily="2" charset="2"/>
              <a:buChar char="§"/>
            </a:pPr>
            <a:r>
              <a:rPr lang="en-GB" sz="1600" dirty="0" smtClean="0"/>
              <a:t>Divertor performance studies for DEMO ADC solutions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i="1" dirty="0" smtClean="0">
                <a:solidFill>
                  <a:srgbClr val="FF0000"/>
                </a:solidFill>
              </a:rPr>
              <a:t>DTT-relevant PWI modelling not yet covered (funding from WPDIV?) At least for SN and XD solution should be done =&gt; ~12 PM required</a:t>
            </a:r>
          </a:p>
          <a:p>
            <a:pPr marL="285750" indent="-285750">
              <a:buFont typeface="Wingdings" panose="05000000000000000000" pitchFamily="2" charset="2"/>
              <a:buChar char="§"/>
            </a:pPr>
            <a:r>
              <a:rPr lang="en-GB" sz="1600" i="1" dirty="0" smtClean="0">
                <a:solidFill>
                  <a:srgbClr val="FF0000"/>
                </a:solidFill>
              </a:rPr>
              <a:t>JT-60SA divertor optimisation with KU Leuven to be included (with WPDIV) </a:t>
            </a:r>
            <a:endParaRPr lang="en-GB" sz="1600" i="1" dirty="0">
              <a:solidFill>
                <a:srgbClr val="FF0000"/>
              </a:solidFill>
            </a:endParaRPr>
          </a:p>
        </p:txBody>
      </p:sp>
    </p:spTree>
    <p:extLst>
      <p:ext uri="{BB962C8B-B14F-4D97-AF65-F5344CB8AC3E}">
        <p14:creationId xmlns:p14="http://schemas.microsoft.com/office/powerpoint/2010/main" val="38420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E - Update</a:t>
            </a:r>
            <a:endParaRPr lang="de-DE" sz="2400" dirty="0"/>
          </a:p>
        </p:txBody>
      </p:sp>
      <p:sp>
        <p:nvSpPr>
          <p:cNvPr id="12" name="Rechteck 11"/>
          <p:cNvSpPr/>
          <p:nvPr/>
        </p:nvSpPr>
        <p:spPr>
          <a:xfrm>
            <a:off x="251519" y="1027241"/>
            <a:ext cx="2214206" cy="507831"/>
          </a:xfrm>
          <a:prstGeom prst="rect">
            <a:avLst/>
          </a:prstGeom>
        </p:spPr>
        <p:txBody>
          <a:bodyPr wrap="square">
            <a:spAutoFit/>
          </a:bodyPr>
          <a:lstStyle/>
          <a:p>
            <a:r>
              <a:rPr lang="de-DE" sz="1350" dirty="0" smtClean="0"/>
              <a:t>SPL: J. </a:t>
            </a:r>
            <a:r>
              <a:rPr lang="de-DE" sz="1350" dirty="0" err="1" smtClean="0"/>
              <a:t>Likonen</a:t>
            </a:r>
            <a:endParaRPr lang="de-DE" sz="1350" dirty="0" smtClean="0"/>
          </a:p>
          <a:p>
            <a:r>
              <a:rPr lang="de-DE" sz="1350" dirty="0" smtClean="0"/>
              <a:t>Total: ~100 PM incl. UKAEA</a:t>
            </a:r>
            <a:endParaRPr lang="de-DE" sz="1350" dirty="0"/>
          </a:p>
        </p:txBody>
      </p:sp>
      <p:sp>
        <p:nvSpPr>
          <p:cNvPr id="14" name="Rechteck 13"/>
          <p:cNvSpPr/>
          <p:nvPr/>
        </p:nvSpPr>
        <p:spPr>
          <a:xfrm>
            <a:off x="122534" y="3708167"/>
            <a:ext cx="2564118" cy="71558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a:t>
            </a:r>
            <a:r>
              <a:rPr lang="en-US" sz="1350" dirty="0">
                <a:latin typeface="Calibri" panose="020F0502020204030204" pitchFamily="34" charset="0"/>
                <a:ea typeface="SimSun" panose="02010600030101010101" pitchFamily="2" charset="-122"/>
                <a:cs typeface="Arial" panose="020B0604020202020204" pitchFamily="34" charset="0"/>
              </a:rPr>
              <a:t>: </a:t>
            </a:r>
            <a:r>
              <a:rPr lang="en-US" sz="1350" dirty="0"/>
              <a:t>VTT, </a:t>
            </a:r>
            <a:r>
              <a:rPr lang="en-US" sz="1350" dirty="0" smtClean="0"/>
              <a:t>CU, </a:t>
            </a:r>
            <a:r>
              <a:rPr lang="en-US" sz="1350" dirty="0"/>
              <a:t>FZJ, IAP, IPPLM, ISSP-UL, IST, MPG, </a:t>
            </a:r>
            <a:r>
              <a:rPr lang="en-US" sz="1350" dirty="0" smtClean="0"/>
              <a:t>NCSRD, VR, UKAEA</a:t>
            </a:r>
            <a:endParaRPr lang="de-DE" sz="1350" dirty="0"/>
          </a:p>
        </p:txBody>
      </p:sp>
      <p:graphicFrame>
        <p:nvGraphicFramePr>
          <p:cNvPr id="13" name="Tabelle 12"/>
          <p:cNvGraphicFramePr>
            <a:graphicFrameLocks noGrp="1"/>
          </p:cNvGraphicFramePr>
          <p:nvPr>
            <p:extLst/>
          </p:nvPr>
        </p:nvGraphicFramePr>
        <p:xfrm>
          <a:off x="251520" y="1651476"/>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4108726149"/>
                    </a:ext>
                  </a:extLst>
                </a:gridCol>
              </a:tblGrid>
              <a:tr h="0">
                <a:tc>
                  <a:txBody>
                    <a:bodyPr/>
                    <a:lstStyle/>
                    <a:p>
                      <a:pPr>
                        <a:lnSpc>
                          <a:spcPct val="115000"/>
                        </a:lnSpc>
                        <a:spcAft>
                          <a:spcPts val="600"/>
                        </a:spcAft>
                      </a:pPr>
                      <a:r>
                        <a:rPr lang="en-US" sz="1100" dirty="0">
                          <a:effectLst/>
                        </a:rPr>
                        <a:t>SP E.1 Coordination activity, sample distribution, sample preparation, contact for JET DTE2 samples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783158421"/>
                  </a:ext>
                </a:extLst>
              </a:tr>
            </a:tbl>
          </a:graphicData>
        </a:graphic>
      </p:graphicFrame>
      <p:graphicFrame>
        <p:nvGraphicFramePr>
          <p:cNvPr id="16" name="Tabelle 15"/>
          <p:cNvGraphicFramePr>
            <a:graphicFrameLocks noGrp="1"/>
          </p:cNvGraphicFramePr>
          <p:nvPr>
            <p:extLst/>
          </p:nvPr>
        </p:nvGraphicFramePr>
        <p:xfrm>
          <a:off x="251519" y="2346238"/>
          <a:ext cx="2249805" cy="771144"/>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896340700"/>
                    </a:ext>
                  </a:extLst>
                </a:gridCol>
              </a:tblGrid>
              <a:tr h="0">
                <a:tc>
                  <a:txBody>
                    <a:bodyPr/>
                    <a:lstStyle/>
                    <a:p>
                      <a:pPr>
                        <a:lnSpc>
                          <a:spcPct val="115000"/>
                        </a:lnSpc>
                        <a:spcAft>
                          <a:spcPts val="600"/>
                        </a:spcAft>
                      </a:pPr>
                      <a:r>
                        <a:rPr lang="en-US" sz="1100" dirty="0">
                          <a:effectLst/>
                        </a:rPr>
                        <a:t>SP E.2 Comparison of </a:t>
                      </a:r>
                      <a:r>
                        <a:rPr lang="en-US" sz="1100" dirty="0" err="1">
                          <a:effectLst/>
                        </a:rPr>
                        <a:t>hydrogenic</a:t>
                      </a:r>
                      <a:r>
                        <a:rPr lang="en-US" sz="1100" dirty="0">
                          <a:effectLst/>
                        </a:rPr>
                        <a:t> retention quantification by different techniques and fuel removal assessment</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26206161"/>
                  </a:ext>
                </a:extLst>
              </a:tr>
            </a:tbl>
          </a:graphicData>
        </a:graphic>
      </p:graphicFrame>
      <p:graphicFrame>
        <p:nvGraphicFramePr>
          <p:cNvPr id="17" name="Tabelle 16"/>
          <p:cNvGraphicFramePr>
            <a:graphicFrameLocks noGrp="1"/>
          </p:cNvGraphicFramePr>
          <p:nvPr>
            <p:extLst/>
          </p:nvPr>
        </p:nvGraphicFramePr>
        <p:xfrm>
          <a:off x="279691" y="3257719"/>
          <a:ext cx="2249805" cy="385572"/>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283860575"/>
                    </a:ext>
                  </a:extLst>
                </a:gridCol>
              </a:tblGrid>
              <a:tr h="0">
                <a:tc>
                  <a:txBody>
                    <a:bodyPr/>
                    <a:lstStyle/>
                    <a:p>
                      <a:pPr>
                        <a:lnSpc>
                          <a:spcPct val="115000"/>
                        </a:lnSpc>
                        <a:spcAft>
                          <a:spcPts val="600"/>
                        </a:spcAft>
                      </a:pPr>
                      <a:r>
                        <a:rPr lang="en-US" sz="1100" dirty="0">
                          <a:effectLst/>
                        </a:rPr>
                        <a:t>SP E.3 Post-mortem analysis of PFC and other objects in JET</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59922709"/>
                  </a:ext>
                </a:extLst>
              </a:tr>
            </a:tbl>
          </a:graphicData>
        </a:graphic>
      </p:graphicFrame>
      <p:sp>
        <p:nvSpPr>
          <p:cNvPr id="18" name="Rechteck 17"/>
          <p:cNvSpPr/>
          <p:nvPr/>
        </p:nvSpPr>
        <p:spPr>
          <a:xfrm>
            <a:off x="279690" y="655697"/>
            <a:ext cx="8864309" cy="338554"/>
          </a:xfrm>
          <a:prstGeom prst="rect">
            <a:avLst/>
          </a:prstGeom>
        </p:spPr>
        <p:txBody>
          <a:bodyPr wrap="square">
            <a:spAutoFit/>
          </a:bodyPr>
          <a:lstStyle/>
          <a:p>
            <a:r>
              <a:rPr lang="en-US" sz="1600" b="1" dirty="0" smtClean="0">
                <a:latin typeface="Calibri" panose="020F0502020204030204" pitchFamily="34" charset="0"/>
                <a:ea typeface="SimSun" panose="02010600030101010101" pitchFamily="2" charset="-122"/>
                <a:cs typeface="Arial" panose="020B0604020202020204" pitchFamily="34" charset="0"/>
              </a:rPr>
              <a:t>PWI </a:t>
            </a:r>
            <a:r>
              <a:rPr lang="en-US" sz="1600" b="1" dirty="0">
                <a:latin typeface="Calibri" panose="020F0502020204030204" pitchFamily="34" charset="0"/>
                <a:ea typeface="SimSun" panose="02010600030101010101" pitchFamily="2" charset="-122"/>
                <a:cs typeface="Arial" panose="020B0604020202020204" pitchFamily="34" charset="0"/>
              </a:rPr>
              <a:t>with Be, T and neutrons: focus on JET post-mortem analysis and its interpretation</a:t>
            </a:r>
            <a:endParaRPr lang="de-DE" sz="1600" b="1" dirty="0"/>
          </a:p>
        </p:txBody>
      </p:sp>
      <p:sp>
        <p:nvSpPr>
          <p:cNvPr id="25" name="Textfeld 24"/>
          <p:cNvSpPr txBox="1"/>
          <p:nvPr/>
        </p:nvSpPr>
        <p:spPr>
          <a:xfrm>
            <a:off x="3739220" y="994251"/>
            <a:ext cx="4968552" cy="3785652"/>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Only existing (stored) samples from pre-DT operation to be analysed and interpreted </a:t>
            </a:r>
          </a:p>
          <a:p>
            <a:pPr marL="285750" indent="-285750">
              <a:buFont typeface="Wingdings" panose="05000000000000000000" pitchFamily="2" charset="2"/>
              <a:buChar char="§"/>
            </a:pPr>
            <a:r>
              <a:rPr lang="en-GB" sz="1600" dirty="0" smtClean="0"/>
              <a:t>Focus on first wall and recessed samples (assess CX fluxes, mirrors and erosion) </a:t>
            </a:r>
          </a:p>
          <a:p>
            <a:pPr marL="285750" indent="-285750">
              <a:buFont typeface="Wingdings" panose="05000000000000000000" pitchFamily="2" charset="2"/>
              <a:buChar char="§"/>
            </a:pPr>
            <a:r>
              <a:rPr lang="en-GB" sz="1600" dirty="0" smtClean="0"/>
              <a:t>Uncertainty assessment of retention analysis</a:t>
            </a:r>
          </a:p>
          <a:p>
            <a:pPr marL="285750" indent="-285750">
              <a:buFont typeface="Wingdings" panose="05000000000000000000" pitchFamily="2" charset="2"/>
              <a:buChar char="§"/>
            </a:pPr>
            <a:r>
              <a:rPr lang="en-GB" sz="1600" dirty="0" smtClean="0"/>
              <a:t>Modelling in connection with SPD of transport to recessed areas and fuel retention</a:t>
            </a:r>
            <a:endParaRPr lang="en-GB" sz="1600" dirty="0"/>
          </a:p>
          <a:p>
            <a:pPr marL="285750" indent="-285750">
              <a:buFont typeface="Wingdings" panose="05000000000000000000" pitchFamily="2" charset="2"/>
              <a:buChar char="§"/>
            </a:pPr>
            <a:endParaRPr lang="en-GB" sz="1600" dirty="0" smtClean="0"/>
          </a:p>
          <a:p>
            <a:pPr marL="285750" indent="-285750">
              <a:buFont typeface="Wingdings" panose="05000000000000000000" pitchFamily="2" charset="2"/>
              <a:buChar char="§"/>
            </a:pPr>
            <a:r>
              <a:rPr lang="en-GB" sz="1600" i="1" dirty="0" smtClean="0">
                <a:solidFill>
                  <a:srgbClr val="FF0000"/>
                </a:solidFill>
              </a:rPr>
              <a:t>Request to prolong project into 2024+2025 </a:t>
            </a:r>
          </a:p>
          <a:p>
            <a:pPr marL="742950" lvl="1" indent="-285750">
              <a:buFont typeface="Wingdings" panose="05000000000000000000" pitchFamily="2" charset="2"/>
              <a:buChar char="§"/>
            </a:pPr>
            <a:r>
              <a:rPr lang="en-GB" sz="1600" i="1" dirty="0" smtClean="0">
                <a:solidFill>
                  <a:srgbClr val="FF0000"/>
                </a:solidFill>
              </a:rPr>
              <a:t>Preparation of post-DT analysis (strategy + test)</a:t>
            </a:r>
          </a:p>
          <a:p>
            <a:pPr marL="742950" lvl="1" indent="-285750">
              <a:buFont typeface="Wingdings" panose="05000000000000000000" pitchFamily="2" charset="2"/>
              <a:buChar char="§"/>
            </a:pPr>
            <a:r>
              <a:rPr lang="en-GB" sz="1600" i="1" dirty="0" smtClean="0">
                <a:solidFill>
                  <a:srgbClr val="FF0000"/>
                </a:solidFill>
              </a:rPr>
              <a:t>JET LIBS experiment responsibility (</a:t>
            </a:r>
            <a:r>
              <a:rPr lang="en-GB" sz="1600" i="1" dirty="0" err="1" smtClean="0">
                <a:solidFill>
                  <a:srgbClr val="FF0000"/>
                </a:solidFill>
              </a:rPr>
              <a:t>tbd</a:t>
            </a:r>
            <a:r>
              <a:rPr lang="en-GB" sz="1600" i="1" dirty="0" smtClean="0">
                <a:solidFill>
                  <a:srgbClr val="FF0000"/>
                </a:solidFill>
              </a:rPr>
              <a:t>)</a:t>
            </a:r>
          </a:p>
          <a:p>
            <a:pPr marL="742950" lvl="1" indent="-285750">
              <a:buFont typeface="Wingdings" panose="05000000000000000000" pitchFamily="2" charset="2"/>
              <a:buChar char="§"/>
            </a:pPr>
            <a:r>
              <a:rPr lang="en-GB" sz="1600" i="1" dirty="0" smtClean="0">
                <a:solidFill>
                  <a:srgbClr val="FF0000"/>
                </a:solidFill>
              </a:rPr>
              <a:t>Complementary LIBS studies of existing JET samples within the stock</a:t>
            </a:r>
          </a:p>
          <a:p>
            <a:pPr marL="285750" indent="-285750">
              <a:buFont typeface="Wingdings" panose="05000000000000000000" pitchFamily="2" charset="2"/>
              <a:buChar char="§"/>
            </a:pPr>
            <a:r>
              <a:rPr lang="en-GB" sz="1600" i="1" dirty="0">
                <a:solidFill>
                  <a:srgbClr val="FF0000"/>
                </a:solidFill>
              </a:rPr>
              <a:t>P</a:t>
            </a:r>
            <a:r>
              <a:rPr lang="en-GB" sz="1600" i="1" dirty="0" smtClean="0">
                <a:solidFill>
                  <a:srgbClr val="FF0000"/>
                </a:solidFill>
              </a:rPr>
              <a:t>ost-DT sample analysis in 2025-2030 (depends on activation and access)</a:t>
            </a:r>
          </a:p>
        </p:txBody>
      </p:sp>
      <p:sp>
        <p:nvSpPr>
          <p:cNvPr id="26"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15</a:t>
            </a:fld>
            <a:endParaRPr lang="en-GB" dirty="0"/>
          </a:p>
        </p:txBody>
      </p:sp>
    </p:spTree>
    <p:extLst>
      <p:ext uri="{BB962C8B-B14F-4D97-AF65-F5344CB8AC3E}">
        <p14:creationId xmlns:p14="http://schemas.microsoft.com/office/powerpoint/2010/main" val="211256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13" y="51470"/>
            <a:ext cx="7543800" cy="342900"/>
          </a:xfrm>
        </p:spPr>
        <p:txBody>
          <a:bodyPr/>
          <a:lstStyle/>
          <a:p>
            <a:r>
              <a:rPr lang="de-DE" sz="2400" dirty="0" smtClean="0"/>
              <a:t>LIBS in JET – plan</a:t>
            </a:r>
            <a:endParaRPr lang="de-DE" sz="2400" dirty="0"/>
          </a:p>
        </p:txBody>
      </p:sp>
      <p:sp>
        <p:nvSpPr>
          <p:cNvPr id="5" name="Rechteck 4"/>
          <p:cNvSpPr/>
          <p:nvPr/>
        </p:nvSpPr>
        <p:spPr>
          <a:xfrm>
            <a:off x="107504" y="1491630"/>
            <a:ext cx="8964488" cy="3416320"/>
          </a:xfrm>
          <a:prstGeom prst="rect">
            <a:avLst/>
          </a:prstGeom>
        </p:spPr>
        <p:txBody>
          <a:bodyPr wrap="square">
            <a:spAutoFit/>
          </a:bodyPr>
          <a:lstStyle/>
          <a:p>
            <a:pPr>
              <a:spcBef>
                <a:spcPts val="0"/>
              </a:spcBef>
              <a:spcAft>
                <a:spcPts val="0"/>
              </a:spcAft>
            </a:pPr>
            <a:r>
              <a:rPr lang="en-US" sz="900" dirty="0">
                <a:latin typeface="Times New Roman,serif"/>
              </a:rPr>
              <a:t>Main chamber</a:t>
            </a:r>
            <a:endParaRPr lang="en-US" sz="900" dirty="0">
              <a:latin typeface="Arial,Helvetica,sans-serif"/>
            </a:endParaRPr>
          </a:p>
          <a:p>
            <a:pPr>
              <a:spcBef>
                <a:spcPts val="0"/>
              </a:spcBef>
              <a:spcAft>
                <a:spcPts val="0"/>
              </a:spcAft>
            </a:pPr>
            <a:r>
              <a:rPr lang="en-US" sz="900" dirty="0">
                <a:latin typeface="Times New Roman,serif"/>
              </a:rPr>
              <a:t>- poloidal scan at one toroidal location in the vessel (1 sector) with inner and outer limiters (Be). We would like to measure at each limiter stone of the limiter at least one point in the </a:t>
            </a:r>
            <a:r>
              <a:rPr lang="en-US" sz="900" dirty="0" err="1">
                <a:latin typeface="Times New Roman,serif"/>
              </a:rPr>
              <a:t>centre</a:t>
            </a:r>
            <a:r>
              <a:rPr lang="en-US" sz="900" dirty="0">
                <a:latin typeface="Times New Roman,serif"/>
              </a:rPr>
              <a:t>, left wing, right wing. LIBS will do about 100 laser pulses per position to get a depth analysis =&gt; poloidal distribution of material migration</a:t>
            </a:r>
            <a:endParaRPr lang="en-US" sz="900" dirty="0">
              <a:latin typeface="Arial,Helvetica,sans-serif"/>
            </a:endParaRPr>
          </a:p>
          <a:p>
            <a:pPr>
              <a:spcBef>
                <a:spcPts val="0"/>
              </a:spcBef>
              <a:spcAft>
                <a:spcPts val="0"/>
              </a:spcAft>
            </a:pPr>
            <a:r>
              <a:rPr lang="en-US" sz="900" dirty="0">
                <a:solidFill>
                  <a:schemeClr val="bg1">
                    <a:lumMod val="65000"/>
                  </a:schemeClr>
                </a:solidFill>
                <a:latin typeface="Times New Roman,serif"/>
              </a:rPr>
              <a:t>- poloidal scan at a second toroidal location in the vessel with limiters (second sector). This can be a much reduced scan in order to see if there are asymmetries in toroidal location. This could cover three stones top, </a:t>
            </a:r>
            <a:r>
              <a:rPr lang="en-US" sz="900" dirty="0" err="1">
                <a:solidFill>
                  <a:schemeClr val="bg1">
                    <a:lumMod val="65000"/>
                  </a:schemeClr>
                </a:solidFill>
                <a:latin typeface="Times New Roman,serif"/>
              </a:rPr>
              <a:t>centre</a:t>
            </a:r>
            <a:r>
              <a:rPr lang="en-US" sz="900" dirty="0">
                <a:solidFill>
                  <a:schemeClr val="bg1">
                    <a:lumMod val="65000"/>
                  </a:schemeClr>
                </a:solidFill>
                <a:latin typeface="Times New Roman,serif"/>
              </a:rPr>
              <a:t>, bottom on inner and outer limiters =&gt; confirm poloidal symmetry</a:t>
            </a:r>
            <a:endParaRPr lang="en-US" sz="900" dirty="0">
              <a:solidFill>
                <a:schemeClr val="bg1">
                  <a:lumMod val="65000"/>
                </a:schemeClr>
              </a:solidFill>
              <a:latin typeface="Arial,Helvetica,sans-serif"/>
            </a:endParaRPr>
          </a:p>
          <a:p>
            <a:pPr>
              <a:spcBef>
                <a:spcPts val="0"/>
              </a:spcBef>
              <a:spcAft>
                <a:spcPts val="0"/>
              </a:spcAft>
            </a:pPr>
            <a:r>
              <a:rPr lang="en-US" sz="900" dirty="0">
                <a:latin typeface="Times New Roman,serif"/>
              </a:rPr>
              <a:t>- high resolution toroidal scans on one limiter stone of the inner and outer limiters (1 LIBS per castellation =&gt; matrix) =&gt; demonstrate the capability to measure individual </a:t>
            </a:r>
            <a:r>
              <a:rPr lang="en-US" sz="900" dirty="0" err="1">
                <a:latin typeface="Times New Roman,serif"/>
              </a:rPr>
              <a:t>castellations</a:t>
            </a:r>
            <a:endParaRPr lang="en-US" sz="900" dirty="0">
              <a:latin typeface="Arial,Helvetica,sans-serif"/>
            </a:endParaRPr>
          </a:p>
          <a:p>
            <a:pPr>
              <a:spcBef>
                <a:spcPts val="0"/>
              </a:spcBef>
              <a:spcAft>
                <a:spcPts val="0"/>
              </a:spcAft>
            </a:pPr>
            <a:r>
              <a:rPr lang="en-US" sz="900" dirty="0">
                <a:latin typeface="Times New Roman,serif"/>
              </a:rPr>
              <a:t>- poloidal scan at the locations where KS8 lines-of-sight (9 spots)  hit the Be cladding and a recessed W-coated limiter. =&gt; cross-comparison with diagnostics/ determination of Be deposit on W -coated limiters / deposition in recessed areas</a:t>
            </a:r>
            <a:endParaRPr lang="en-US" sz="900" dirty="0">
              <a:latin typeface="Arial,Helvetica,sans-serif"/>
            </a:endParaRPr>
          </a:p>
          <a:p>
            <a:pPr>
              <a:spcBef>
                <a:spcPts val="0"/>
              </a:spcBef>
              <a:spcAft>
                <a:spcPts val="0"/>
              </a:spcAft>
            </a:pPr>
            <a:r>
              <a:rPr lang="en-US" sz="900" dirty="0">
                <a:solidFill>
                  <a:schemeClr val="bg1">
                    <a:lumMod val="65000"/>
                  </a:schemeClr>
                </a:solidFill>
                <a:latin typeface="Times New Roman,serif"/>
              </a:rPr>
              <a:t>- single measurement points on spots of KS3 lines-of-sight (horizontal channels) =&gt; could be covered above </a:t>
            </a:r>
            <a:endParaRPr lang="en-US" sz="900" dirty="0">
              <a:solidFill>
                <a:schemeClr val="bg1">
                  <a:lumMod val="65000"/>
                </a:schemeClr>
              </a:solidFill>
              <a:latin typeface="Arial,Helvetica,sans-serif"/>
            </a:endParaRPr>
          </a:p>
          <a:p>
            <a:pPr>
              <a:spcBef>
                <a:spcPts val="0"/>
              </a:spcBef>
              <a:spcAft>
                <a:spcPts val="0"/>
              </a:spcAft>
            </a:pPr>
            <a:r>
              <a:rPr lang="en-US" sz="900" dirty="0">
                <a:latin typeface="Times New Roman,serif"/>
              </a:rPr>
              <a:t>- poloidal scan at the top of the machine covering the upper dump plate (including molten areas) at one toroidal location =&gt; determination of material mixture, fuel content and technical challenge to apply LIBS on molten structures</a:t>
            </a:r>
            <a:endParaRPr lang="en-US" sz="900" dirty="0">
              <a:latin typeface="Arial,Helvetica,sans-serif"/>
            </a:endParaRPr>
          </a:p>
          <a:p>
            <a:pPr>
              <a:spcBef>
                <a:spcPts val="0"/>
              </a:spcBef>
              <a:spcAft>
                <a:spcPts val="0"/>
              </a:spcAft>
            </a:pPr>
            <a:r>
              <a:rPr lang="en-US" sz="900" dirty="0">
                <a:latin typeface="Times New Roman,serif"/>
              </a:rPr>
              <a:t>- toroidal scan at </a:t>
            </a:r>
            <a:r>
              <a:rPr lang="en-US" sz="900" dirty="0" err="1">
                <a:latin typeface="Times New Roman,serif"/>
              </a:rPr>
              <a:t>centre</a:t>
            </a:r>
            <a:r>
              <a:rPr lang="en-US" sz="900" dirty="0">
                <a:latin typeface="Times New Roman,serif"/>
              </a:rPr>
              <a:t> stone of limiters (3 spots per stone) for all individual limiters</a:t>
            </a:r>
            <a:endParaRPr lang="en-US" sz="900" dirty="0">
              <a:latin typeface="Arial,Helvetica,sans-serif"/>
            </a:endParaRPr>
          </a:p>
          <a:p>
            <a:pPr>
              <a:spcBef>
                <a:spcPts val="0"/>
              </a:spcBef>
              <a:spcAft>
                <a:spcPts val="0"/>
              </a:spcAft>
            </a:pPr>
            <a:r>
              <a:rPr lang="en-US" sz="900" dirty="0">
                <a:solidFill>
                  <a:schemeClr val="bg1">
                    <a:lumMod val="65000"/>
                  </a:schemeClr>
                </a:solidFill>
                <a:latin typeface="Times New Roman,serif"/>
              </a:rPr>
              <a:t>-  toroidal scan at upper dump plate (if analysis on molten tile is useful)</a:t>
            </a:r>
            <a:endParaRPr lang="en-US" sz="900" dirty="0">
              <a:solidFill>
                <a:schemeClr val="bg1">
                  <a:lumMod val="65000"/>
                </a:schemeClr>
              </a:solidFill>
              <a:latin typeface="Arial,Helvetica,sans-serif"/>
            </a:endParaRPr>
          </a:p>
          <a:p>
            <a:pPr>
              <a:spcBef>
                <a:spcPts val="0"/>
              </a:spcBef>
              <a:spcAft>
                <a:spcPts val="0"/>
              </a:spcAft>
            </a:pPr>
            <a:r>
              <a:rPr lang="en-US" sz="900" dirty="0">
                <a:latin typeface="Times New Roman,serif"/>
              </a:rPr>
              <a:t/>
            </a:r>
            <a:br>
              <a:rPr lang="en-US" sz="900" dirty="0">
                <a:latin typeface="Times New Roman,serif"/>
              </a:rPr>
            </a:br>
            <a:endParaRPr lang="en-US" sz="900" dirty="0">
              <a:latin typeface="Arial,Helvetica,sans-serif"/>
            </a:endParaRPr>
          </a:p>
          <a:p>
            <a:pPr>
              <a:spcBef>
                <a:spcPts val="0"/>
              </a:spcBef>
              <a:spcAft>
                <a:spcPts val="0"/>
              </a:spcAft>
            </a:pPr>
            <a:r>
              <a:rPr lang="en-US" sz="900" dirty="0">
                <a:latin typeface="Times New Roman,serif"/>
              </a:rPr>
              <a:t>Divertor:</a:t>
            </a:r>
            <a:endParaRPr lang="en-US" sz="900" dirty="0">
              <a:latin typeface="Arial,Helvetica,sans-serif"/>
            </a:endParaRPr>
          </a:p>
          <a:p>
            <a:pPr>
              <a:spcBef>
                <a:spcPts val="0"/>
              </a:spcBef>
              <a:spcAft>
                <a:spcPts val="0"/>
              </a:spcAft>
            </a:pPr>
            <a:r>
              <a:rPr lang="en-US" sz="900" dirty="0">
                <a:latin typeface="Times New Roman,serif"/>
              </a:rPr>
              <a:t>- Poloidal scans at one toroidal positions in the vessel. Inner carriers (tile 1, 3) and tile (closer gap tile), outer carriers (tile 7,8) and LBSRP. In principle, we need  ~5 spots per tile in poloidal direction and 3 spots in toroidal direction. Preferred is the sector where the KS3 line-of sights are present. .=&gt; poloidal   </a:t>
            </a:r>
            <a:r>
              <a:rPr lang="en-US" sz="900" dirty="0" smtClean="0">
                <a:latin typeface="Times New Roman,serif"/>
              </a:rPr>
              <a:t>distribution </a:t>
            </a:r>
            <a:r>
              <a:rPr lang="en-US" sz="900" dirty="0">
                <a:latin typeface="Times New Roman,serif"/>
              </a:rPr>
              <a:t>of material migration and comparison with diagnostics</a:t>
            </a:r>
            <a:endParaRPr lang="en-US" sz="900" dirty="0">
              <a:latin typeface="Arial,Helvetica,sans-serif"/>
            </a:endParaRPr>
          </a:p>
          <a:p>
            <a:pPr>
              <a:spcBef>
                <a:spcPts val="0"/>
              </a:spcBef>
              <a:spcAft>
                <a:spcPts val="0"/>
              </a:spcAft>
            </a:pPr>
            <a:r>
              <a:rPr lang="en-US" sz="900" dirty="0">
                <a:solidFill>
                  <a:schemeClr val="bg1">
                    <a:lumMod val="65000"/>
                  </a:schemeClr>
                </a:solidFill>
                <a:latin typeface="Times New Roman,serif"/>
              </a:rPr>
              <a:t>- Poloidal scan at second toroidal position (second sector). A limited number of spots to confirm symmetry. Preferred is the sector and position of KT3 diagnostic observing LBSRP tile 6,7,8. </a:t>
            </a:r>
            <a:endParaRPr lang="en-US" sz="900" dirty="0">
              <a:solidFill>
                <a:schemeClr val="bg1">
                  <a:lumMod val="65000"/>
                </a:schemeClr>
              </a:solidFill>
              <a:latin typeface="Arial,Helvetica,sans-serif"/>
            </a:endParaRPr>
          </a:p>
          <a:p>
            <a:pPr>
              <a:spcBef>
                <a:spcPts val="0"/>
              </a:spcBef>
              <a:spcAft>
                <a:spcPts val="0"/>
              </a:spcAft>
            </a:pPr>
            <a:r>
              <a:rPr lang="en-US" sz="900" dirty="0">
                <a:latin typeface="Times New Roman,serif"/>
              </a:rPr>
              <a:t>- Poloidal/toroidal high resolution scans (matrix) at tile 0 and tile 1 where maximum deposition is found. Location next to LID-QMS carrier </a:t>
            </a:r>
            <a:endParaRPr lang="en-US" sz="900" dirty="0">
              <a:latin typeface="Arial,Helvetica,sans-serif"/>
            </a:endParaRPr>
          </a:p>
          <a:p>
            <a:r>
              <a:rPr lang="en-US" sz="900" dirty="0">
                <a:latin typeface="Times New Roman,serif"/>
              </a:rPr>
              <a:t>- Full toroidal scan on tile 0 and 1 with 3 spots per tile =&gt; toroidal symmetry</a:t>
            </a:r>
            <a:endParaRPr lang="de-DE" sz="900" dirty="0"/>
          </a:p>
        </p:txBody>
      </p:sp>
      <p:sp>
        <p:nvSpPr>
          <p:cNvPr id="6" name="Textfeld 5"/>
          <p:cNvSpPr txBox="1"/>
          <p:nvPr/>
        </p:nvSpPr>
        <p:spPr>
          <a:xfrm>
            <a:off x="123656" y="589059"/>
            <a:ext cx="9056856" cy="738664"/>
          </a:xfrm>
          <a:prstGeom prst="rect">
            <a:avLst/>
          </a:prstGeom>
          <a:solidFill>
            <a:schemeClr val="bg1">
              <a:lumMod val="95000"/>
            </a:schemeClr>
          </a:solidFill>
          <a:ln w="28575">
            <a:solidFill>
              <a:srgbClr val="00B0F0"/>
            </a:solidFill>
          </a:ln>
        </p:spPr>
        <p:txBody>
          <a:bodyPr wrap="square" rtlCol="0">
            <a:spAutoFit/>
          </a:bodyPr>
          <a:lstStyle/>
          <a:p>
            <a:pPr marL="171450" indent="-171450">
              <a:buFont typeface="Wingdings" panose="05000000000000000000" pitchFamily="2" charset="2"/>
              <a:buChar char="§"/>
            </a:pPr>
            <a:r>
              <a:rPr lang="en-GB" sz="1400" dirty="0" smtClean="0"/>
              <a:t>Physics plan proposal made and send to operator to assess time required and technique capability</a:t>
            </a:r>
          </a:p>
          <a:p>
            <a:pPr marL="171450" indent="-171450">
              <a:buFont typeface="Wingdings" panose="05000000000000000000" pitchFamily="2" charset="2"/>
              <a:buChar char="§"/>
            </a:pPr>
            <a:r>
              <a:rPr lang="en-GB" sz="1400" dirty="0" smtClean="0"/>
              <a:t>Issue to reach lower part of divertor (4,6) not possible (size limit) and top of machine (upper dump plate) due to weight</a:t>
            </a:r>
          </a:p>
          <a:p>
            <a:pPr marL="171450" indent="-171450">
              <a:buFont typeface="Wingdings" panose="05000000000000000000" pitchFamily="2" charset="2"/>
              <a:buChar char="§"/>
            </a:pPr>
            <a:r>
              <a:rPr lang="en-GB" sz="1400" dirty="0" smtClean="0"/>
              <a:t>Idea is to USE later a few of EQUIVALENT or SAME tiles for ex-situ comparison</a:t>
            </a:r>
            <a:endParaRPr lang="en-GB" sz="1400" dirty="0"/>
          </a:p>
        </p:txBody>
      </p:sp>
      <p:sp>
        <p:nvSpPr>
          <p:cNvPr id="7" name="Textfeld 6"/>
          <p:cNvSpPr txBox="1"/>
          <p:nvPr/>
        </p:nvSpPr>
        <p:spPr>
          <a:xfrm>
            <a:off x="7500797" y="4587974"/>
            <a:ext cx="1728192" cy="246221"/>
          </a:xfrm>
          <a:prstGeom prst="rect">
            <a:avLst/>
          </a:prstGeom>
          <a:noFill/>
        </p:spPr>
        <p:txBody>
          <a:bodyPr wrap="square" rtlCol="0">
            <a:spAutoFit/>
          </a:bodyPr>
          <a:lstStyle/>
          <a:p>
            <a:r>
              <a:rPr lang="de-DE" sz="1000" dirty="0" smtClean="0"/>
              <a:t>S. Brezinsek (August 2022)</a:t>
            </a:r>
            <a:endParaRPr lang="de-DE" sz="1000" dirty="0"/>
          </a:p>
        </p:txBody>
      </p:sp>
      <p:sp>
        <p:nvSpPr>
          <p:cNvPr id="9"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16</a:t>
            </a:fld>
            <a:endParaRPr lang="en-GB" dirty="0"/>
          </a:p>
        </p:txBody>
      </p:sp>
    </p:spTree>
    <p:extLst>
      <p:ext uri="{BB962C8B-B14F-4D97-AF65-F5344CB8AC3E}">
        <p14:creationId xmlns:p14="http://schemas.microsoft.com/office/powerpoint/2010/main" val="2127993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SP X - Update</a:t>
            </a:r>
            <a:endParaRPr lang="de-DE" sz="2400" dirty="0"/>
          </a:p>
        </p:txBody>
      </p:sp>
      <p:sp>
        <p:nvSpPr>
          <p:cNvPr id="12" name="Rechteck 11"/>
          <p:cNvSpPr/>
          <p:nvPr/>
        </p:nvSpPr>
        <p:spPr>
          <a:xfrm>
            <a:off x="179512" y="987574"/>
            <a:ext cx="2214206" cy="492443"/>
          </a:xfrm>
          <a:prstGeom prst="rect">
            <a:avLst/>
          </a:prstGeom>
        </p:spPr>
        <p:txBody>
          <a:bodyPr wrap="square">
            <a:spAutoFit/>
          </a:bodyPr>
          <a:lstStyle/>
          <a:p>
            <a:r>
              <a:rPr lang="de-DE" sz="1300" dirty="0" smtClean="0"/>
              <a:t>SPL: H. van der Meiden </a:t>
            </a:r>
          </a:p>
          <a:p>
            <a:r>
              <a:rPr lang="de-DE" sz="1300" dirty="0" smtClean="0"/>
              <a:t>Total: ~70 PM</a:t>
            </a:r>
            <a:endParaRPr lang="de-DE" sz="1300" dirty="0"/>
          </a:p>
        </p:txBody>
      </p:sp>
      <p:sp>
        <p:nvSpPr>
          <p:cNvPr id="18" name="Rechteck 17"/>
          <p:cNvSpPr/>
          <p:nvPr/>
        </p:nvSpPr>
        <p:spPr>
          <a:xfrm>
            <a:off x="279690" y="655697"/>
            <a:ext cx="8864309" cy="338554"/>
          </a:xfrm>
          <a:prstGeom prst="rect">
            <a:avLst/>
          </a:prstGeom>
        </p:spPr>
        <p:txBody>
          <a:bodyPr wrap="square">
            <a:spAutoFit/>
          </a:bodyPr>
          <a:lstStyle/>
          <a:p>
            <a:r>
              <a:rPr lang="en-US" sz="1600" b="1" dirty="0"/>
              <a:t>Plasma characterization, </a:t>
            </a:r>
            <a:r>
              <a:rPr lang="en-US" sz="1600" b="1" dirty="0" smtClean="0"/>
              <a:t>laser-based </a:t>
            </a:r>
            <a:r>
              <a:rPr lang="en-US" sz="1600" b="1" dirty="0"/>
              <a:t>diagnostic development, and wall conditioning</a:t>
            </a:r>
            <a:endParaRPr lang="de-DE" sz="1600" b="1" dirty="0"/>
          </a:p>
        </p:txBody>
      </p:sp>
      <p:graphicFrame>
        <p:nvGraphicFramePr>
          <p:cNvPr id="3" name="Tabelle 2"/>
          <p:cNvGraphicFramePr>
            <a:graphicFrameLocks noGrp="1"/>
          </p:cNvGraphicFramePr>
          <p:nvPr>
            <p:extLst>
              <p:ext uri="{D42A27DB-BD31-4B8C-83A1-F6EECF244321}">
                <p14:modId xmlns:p14="http://schemas.microsoft.com/office/powerpoint/2010/main" val="2462089166"/>
              </p:ext>
            </p:extLst>
          </p:nvPr>
        </p:nvGraphicFramePr>
        <p:xfrm>
          <a:off x="179512" y="1744694"/>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371607664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X.1 </a:t>
                      </a:r>
                      <a:r>
                        <a:rPr lang="en-GB" sz="1100" dirty="0">
                          <a:effectLst/>
                        </a:rPr>
                        <a:t>Atomic and molecular processes in attached/detached plasma and sheath</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301536940"/>
                  </a:ext>
                </a:extLst>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3606530485"/>
              </p:ext>
            </p:extLst>
          </p:nvPr>
        </p:nvGraphicFramePr>
        <p:xfrm>
          <a:off x="179512" y="2544285"/>
          <a:ext cx="2249805" cy="385572"/>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855559532"/>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X.2 </a:t>
                      </a:r>
                      <a:r>
                        <a:rPr lang="en-GB" sz="1100" dirty="0">
                          <a:effectLst/>
                        </a:rPr>
                        <a:t>Optimization of laser-based surface analysis diagnostics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13523494"/>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533622900"/>
              </p:ext>
            </p:extLst>
          </p:nvPr>
        </p:nvGraphicFramePr>
        <p:xfrm>
          <a:off x="179512" y="3139787"/>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35906522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 X.3 </a:t>
                      </a:r>
                      <a:r>
                        <a:rPr lang="en-GB" sz="1100" dirty="0">
                          <a:effectLst/>
                        </a:rPr>
                        <a:t>Characterisation and optimisation of TOMAS wall conditioning plasmas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775114979"/>
                  </a:ext>
                </a:extLst>
              </a:tr>
            </a:tbl>
          </a:graphicData>
        </a:graphic>
      </p:graphicFrame>
      <p:sp>
        <p:nvSpPr>
          <p:cNvPr id="16" name="Rechteck 15"/>
          <p:cNvSpPr/>
          <p:nvPr/>
        </p:nvSpPr>
        <p:spPr>
          <a:xfrm>
            <a:off x="179512" y="3811454"/>
            <a:ext cx="2731773" cy="715581"/>
          </a:xfrm>
          <a:prstGeom prst="rect">
            <a:avLst/>
          </a:prstGeom>
        </p:spPr>
        <p:txBody>
          <a:bodyPr wrap="square">
            <a:spAutoFit/>
          </a:bodyPr>
          <a:lstStyle/>
          <a:p>
            <a:r>
              <a:rPr lang="en-US" sz="1350" dirty="0" smtClean="0">
                <a:latin typeface="Calibri" panose="020F0502020204030204" pitchFamily="34" charset="0"/>
                <a:ea typeface="SimSun" panose="02010600030101010101" pitchFamily="2" charset="-122"/>
                <a:cs typeface="Arial" panose="020B0604020202020204" pitchFamily="34" charset="0"/>
              </a:rPr>
              <a:t>Participants</a:t>
            </a:r>
            <a:r>
              <a:rPr lang="en-US" sz="1350" dirty="0">
                <a:latin typeface="Calibri" panose="020F0502020204030204" pitchFamily="34" charset="0"/>
                <a:ea typeface="SimSun" panose="02010600030101010101" pitchFamily="2" charset="-122"/>
                <a:cs typeface="Arial" panose="020B0604020202020204" pitchFamily="34" charset="0"/>
              </a:rPr>
              <a:t>: </a:t>
            </a:r>
            <a:r>
              <a:rPr lang="en-US" sz="1350" dirty="0"/>
              <a:t>CEA, CIEMAT, </a:t>
            </a:r>
            <a:r>
              <a:rPr lang="en-US" sz="1350" dirty="0" smtClean="0"/>
              <a:t>CU, </a:t>
            </a:r>
            <a:r>
              <a:rPr lang="en-US" sz="1350" dirty="0"/>
              <a:t>DCU, DIFFER, ENEA, FZJ, IPPLM, ISSP-UL, KIPT, LPP-ERM-KMS, UT, VR</a:t>
            </a:r>
            <a:endParaRPr lang="de-DE" sz="1350" dirty="0"/>
          </a:p>
        </p:txBody>
      </p:sp>
      <p:sp>
        <p:nvSpPr>
          <p:cNvPr id="24" name="Textfeld 23"/>
          <p:cNvSpPr txBox="1"/>
          <p:nvPr/>
        </p:nvSpPr>
        <p:spPr>
          <a:xfrm>
            <a:off x="3491880" y="1775594"/>
            <a:ext cx="4968552" cy="2308324"/>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t>Atomic and molecular data benchmark in linear plasmas (for TSVV 5) with novel diagnostics</a:t>
            </a:r>
          </a:p>
          <a:p>
            <a:pPr marL="285750" indent="-285750">
              <a:buFont typeface="Wingdings" panose="05000000000000000000" pitchFamily="2" charset="2"/>
              <a:buChar char="§"/>
            </a:pPr>
            <a:r>
              <a:rPr lang="en-GB" sz="1600" dirty="0" smtClean="0"/>
              <a:t>LIBS optimisation and interpretation for ITER and beyond</a:t>
            </a:r>
          </a:p>
          <a:p>
            <a:pPr marL="285750" indent="-285750">
              <a:buFont typeface="Wingdings" panose="05000000000000000000" pitchFamily="2" charset="2"/>
              <a:buChar char="§"/>
            </a:pPr>
            <a:r>
              <a:rPr lang="en-GB" sz="1600" dirty="0" smtClean="0"/>
              <a:t>Wall conditioning optimisation with focus of fuel removal and in-operando diagnosis</a:t>
            </a:r>
            <a:endParaRPr lang="en-GB" sz="1600" dirty="0"/>
          </a:p>
          <a:p>
            <a:pPr marL="285750" indent="-285750">
              <a:buFont typeface="Wingdings" panose="05000000000000000000" pitchFamily="2" charset="2"/>
              <a:buChar char="§"/>
            </a:pPr>
            <a:endParaRPr lang="en-GB" sz="1600" dirty="0" smtClean="0"/>
          </a:p>
          <a:p>
            <a:pPr marL="285750" indent="-285750">
              <a:buFont typeface="Wingdings" panose="05000000000000000000" pitchFamily="2" charset="2"/>
              <a:buChar char="§"/>
            </a:pPr>
            <a:r>
              <a:rPr lang="en-GB" sz="1600" dirty="0" smtClean="0">
                <a:solidFill>
                  <a:srgbClr val="FF0000"/>
                </a:solidFill>
              </a:rPr>
              <a:t>Waiting for JULE-PSI in 2024/2025:  in-situ LIBS with Be and plasma complementary to JET LIBS for ITER</a:t>
            </a:r>
          </a:p>
        </p:txBody>
      </p:sp>
      <p:sp>
        <p:nvSpPr>
          <p:cNvPr id="25"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17</a:t>
            </a:fld>
            <a:endParaRPr lang="en-GB" dirty="0"/>
          </a:p>
        </p:txBody>
      </p:sp>
    </p:spTree>
    <p:extLst>
      <p:ext uri="{BB962C8B-B14F-4D97-AF65-F5344CB8AC3E}">
        <p14:creationId xmlns:p14="http://schemas.microsoft.com/office/powerpoint/2010/main" val="26416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ADC - Update</a:t>
            </a:r>
            <a:endParaRPr lang="de-DE" sz="2400" dirty="0"/>
          </a:p>
        </p:txBody>
      </p:sp>
      <p:sp>
        <p:nvSpPr>
          <p:cNvPr id="18" name="Rechteck 17"/>
          <p:cNvSpPr/>
          <p:nvPr/>
        </p:nvSpPr>
        <p:spPr>
          <a:xfrm>
            <a:off x="279690" y="655697"/>
            <a:ext cx="8864309" cy="338554"/>
          </a:xfrm>
          <a:prstGeom prst="rect">
            <a:avLst/>
          </a:prstGeom>
        </p:spPr>
        <p:txBody>
          <a:bodyPr wrap="square">
            <a:spAutoFit/>
          </a:bodyPr>
          <a:lstStyle/>
          <a:p>
            <a:r>
              <a:rPr lang="en-US" sz="1600" b="1" dirty="0" smtClean="0"/>
              <a:t>ADC or </a:t>
            </a:r>
            <a:r>
              <a:rPr lang="en-US" sz="1600" b="1" dirty="0"/>
              <a:t>Power Exhaust in </a:t>
            </a:r>
            <a:r>
              <a:rPr lang="en-US" sz="1600" b="1" dirty="0" smtClean="0"/>
              <a:t>DEMO</a:t>
            </a:r>
            <a:endParaRPr lang="de-DE" sz="1600" b="1" dirty="0"/>
          </a:p>
        </p:txBody>
      </p:sp>
      <p:graphicFrame>
        <p:nvGraphicFramePr>
          <p:cNvPr id="9" name="Tabelle 8"/>
          <p:cNvGraphicFramePr>
            <a:graphicFrameLocks noGrp="1"/>
          </p:cNvGraphicFramePr>
          <p:nvPr>
            <p:extLst>
              <p:ext uri="{D42A27DB-BD31-4B8C-83A1-F6EECF244321}">
                <p14:modId xmlns:p14="http://schemas.microsoft.com/office/powerpoint/2010/main" val="3010719039"/>
              </p:ext>
            </p:extLst>
          </p:nvPr>
        </p:nvGraphicFramePr>
        <p:xfrm>
          <a:off x="310562" y="1491630"/>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8381910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SP-ADC.F / </a:t>
                      </a:r>
                      <a:r>
                        <a:rPr lang="en-GB" sz="1100" dirty="0">
                          <a:effectLst/>
                        </a:rPr>
                        <a:t>Modelling of advanced divertor configurations for DEMO and PEX solutions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2871232835"/>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4261591957"/>
              </p:ext>
            </p:extLst>
          </p:nvPr>
        </p:nvGraphicFramePr>
        <p:xfrm>
          <a:off x="310562" y="2717448"/>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55349198"/>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SP-ADC.H / </a:t>
                      </a:r>
                      <a:r>
                        <a:rPr lang="en-GB" sz="1100" dirty="0">
                          <a:effectLst/>
                        </a:rPr>
                        <a:t>Engineering boundary conditions related to DTT as ADC test-bed</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210939614"/>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860257779"/>
              </p:ext>
            </p:extLst>
          </p:nvPr>
        </p:nvGraphicFramePr>
        <p:xfrm>
          <a:off x="305971" y="3325263"/>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2446355533"/>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SP-ADC.I / Engineering boundary conditions related to DEMO ADC solutions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885174446"/>
                  </a:ext>
                </a:extLst>
              </a:tr>
            </a:tbl>
          </a:graphicData>
        </a:graphic>
      </p:graphicFrame>
      <p:graphicFrame>
        <p:nvGraphicFramePr>
          <p:cNvPr id="16" name="Tabelle 15"/>
          <p:cNvGraphicFramePr>
            <a:graphicFrameLocks noGrp="1"/>
          </p:cNvGraphicFramePr>
          <p:nvPr>
            <p:extLst>
              <p:ext uri="{D42A27DB-BD31-4B8C-83A1-F6EECF244321}">
                <p14:modId xmlns:p14="http://schemas.microsoft.com/office/powerpoint/2010/main" val="2341516242"/>
              </p:ext>
            </p:extLst>
          </p:nvPr>
        </p:nvGraphicFramePr>
        <p:xfrm>
          <a:off x="323528" y="3933883"/>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176918781"/>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SP-ADC.J / </a:t>
                      </a:r>
                      <a:r>
                        <a:rPr lang="en-US" sz="1100" dirty="0">
                          <a:effectLst/>
                        </a:rPr>
                        <a:t>Modelling of standard and advanced divertor configurations for DTT </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1235802155"/>
                  </a:ext>
                </a:extLst>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3879955445"/>
              </p:ext>
            </p:extLst>
          </p:nvPr>
        </p:nvGraphicFramePr>
        <p:xfrm>
          <a:off x="305971" y="2111531"/>
          <a:ext cx="2249805" cy="578358"/>
        </p:xfrm>
        <a:graphic>
          <a:graphicData uri="http://schemas.openxmlformats.org/drawingml/2006/table">
            <a:tbl>
              <a:tblPr firstRow="1" firstCol="1" bandRow="1">
                <a:tableStyleId>{5C22544A-7EE6-4342-B048-85BDC9FD1C3A}</a:tableStyleId>
              </a:tblPr>
              <a:tblGrid>
                <a:gridCol w="2249805">
                  <a:extLst>
                    <a:ext uri="{9D8B030D-6E8A-4147-A177-3AD203B41FA5}">
                      <a16:colId xmlns:a16="http://schemas.microsoft.com/office/drawing/2014/main" val="450837840"/>
                    </a:ext>
                  </a:extLst>
                </a:gridCol>
              </a:tblGrid>
              <a:tr h="0">
                <a:tc>
                  <a:txBody>
                    <a:bodyPr/>
                    <a:lstStyle/>
                    <a:p>
                      <a:pPr>
                        <a:lnSpc>
                          <a:spcPct val="115000"/>
                        </a:lnSpc>
                        <a:spcBef>
                          <a:spcPts val="240"/>
                        </a:spcBef>
                        <a:spcAft>
                          <a:spcPts val="240"/>
                        </a:spcAft>
                        <a:tabLst>
                          <a:tab pos="-914400" algn="l"/>
                          <a:tab pos="457200" algn="l"/>
                          <a:tab pos="1029970" algn="l"/>
                          <a:tab pos="1371600" algn="l"/>
                          <a:tab pos="1828800" algn="l"/>
                          <a:tab pos="2286000" algn="l"/>
                          <a:tab pos="2743200" algn="l"/>
                          <a:tab pos="3200400" algn="l"/>
                        </a:tabLst>
                      </a:pPr>
                      <a:r>
                        <a:rPr lang="en-US" sz="1100" spc="-15" dirty="0">
                          <a:effectLst/>
                        </a:rPr>
                        <a:t>SP-ADC.G / </a:t>
                      </a:r>
                      <a:r>
                        <a:rPr lang="en-GB" sz="1100" dirty="0">
                          <a:effectLst/>
                        </a:rPr>
                        <a:t>Experimental assessment of PEX solutions and modelling interpretation</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76200" marR="76200" marT="0" marB="0"/>
                </a:tc>
                <a:extLst>
                  <a:ext uri="{0D108BD9-81ED-4DB2-BD59-A6C34878D82A}">
                    <a16:rowId xmlns:a16="http://schemas.microsoft.com/office/drawing/2014/main" val="3408159150"/>
                  </a:ext>
                </a:extLst>
              </a:tr>
            </a:tbl>
          </a:graphicData>
        </a:graphic>
      </p:graphicFrame>
      <p:cxnSp>
        <p:nvCxnSpPr>
          <p:cNvPr id="4" name="Gerader Verbinder 3"/>
          <p:cNvCxnSpPr/>
          <p:nvPr/>
        </p:nvCxnSpPr>
        <p:spPr>
          <a:xfrm flipV="1">
            <a:off x="107504" y="2571750"/>
            <a:ext cx="2808312" cy="20639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a:off x="0" y="2571750"/>
            <a:ext cx="2771800" cy="21602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2622481" y="2832328"/>
            <a:ext cx="45719" cy="1754326"/>
          </a:xfrm>
          <a:prstGeom prst="rect">
            <a:avLst/>
          </a:prstGeom>
          <a:noFill/>
          <a:ln>
            <a:solidFill>
              <a:srgbClr val="FF0000"/>
            </a:solidFill>
          </a:ln>
        </p:spPr>
        <p:txBody>
          <a:bodyPr wrap="square" rtlCol="0">
            <a:spAutoFit/>
          </a:bodyPr>
          <a:lstStyle/>
          <a:p>
            <a:r>
              <a:rPr lang="de-DE" dirty="0" err="1" smtClean="0">
                <a:solidFill>
                  <a:srgbClr val="FF0000"/>
                </a:solidFill>
              </a:rPr>
              <a:t>closed</a:t>
            </a:r>
            <a:endParaRPr lang="de-DE" dirty="0">
              <a:solidFill>
                <a:srgbClr val="FF0000"/>
              </a:solidFill>
            </a:endParaRPr>
          </a:p>
        </p:txBody>
      </p:sp>
      <p:sp>
        <p:nvSpPr>
          <p:cNvPr id="8" name="Textfeld 7"/>
          <p:cNvSpPr txBox="1"/>
          <p:nvPr/>
        </p:nvSpPr>
        <p:spPr>
          <a:xfrm>
            <a:off x="395536" y="1092036"/>
            <a:ext cx="3168352" cy="369332"/>
          </a:xfrm>
          <a:prstGeom prst="rect">
            <a:avLst/>
          </a:prstGeom>
          <a:noFill/>
        </p:spPr>
        <p:txBody>
          <a:bodyPr wrap="square" rtlCol="0">
            <a:spAutoFit/>
          </a:bodyPr>
          <a:lstStyle/>
          <a:p>
            <a:r>
              <a:rPr lang="de-DE" dirty="0" smtClean="0">
                <a:solidFill>
                  <a:srgbClr val="FF0000"/>
                </a:solidFill>
              </a:rPr>
              <a:t>Request: 18-24 PM</a:t>
            </a:r>
            <a:endParaRPr lang="de-DE" dirty="0">
              <a:solidFill>
                <a:srgbClr val="FF0000"/>
              </a:solidFill>
            </a:endParaRPr>
          </a:p>
        </p:txBody>
      </p:sp>
      <p:sp>
        <p:nvSpPr>
          <p:cNvPr id="23" name="Textfeld 22"/>
          <p:cNvSpPr txBox="1"/>
          <p:nvPr/>
        </p:nvSpPr>
        <p:spPr>
          <a:xfrm>
            <a:off x="3491880" y="1775594"/>
            <a:ext cx="4968552" cy="1815882"/>
          </a:xfrm>
          <a:prstGeom prst="rect">
            <a:avLst/>
          </a:prstGeom>
          <a:solidFill>
            <a:schemeClr val="bg1">
              <a:lumMod val="95000"/>
            </a:schemeClr>
          </a:solidFill>
          <a:ln w="38100">
            <a:solidFill>
              <a:srgbClr val="00B0F0"/>
            </a:solidFill>
          </a:ln>
        </p:spPr>
        <p:txBody>
          <a:bodyPr wrap="square" rtlCol="0">
            <a:spAutoFit/>
          </a:bodyPr>
          <a:lstStyle/>
          <a:p>
            <a:pPr marL="285750" indent="-285750">
              <a:buFont typeface="Wingdings" panose="05000000000000000000" pitchFamily="2" charset="2"/>
              <a:buChar char="§"/>
            </a:pPr>
            <a:r>
              <a:rPr lang="en-GB" sz="1600" dirty="0" smtClean="0">
                <a:solidFill>
                  <a:srgbClr val="FF0000"/>
                </a:solidFill>
              </a:rPr>
              <a:t>Complete DEMO ADC plasma modelling in particular for hybrid configurations in SP-ADC-F</a:t>
            </a:r>
          </a:p>
          <a:p>
            <a:pPr marL="285750" indent="-285750">
              <a:buFont typeface="Wingdings" panose="05000000000000000000" pitchFamily="2" charset="2"/>
              <a:buChar char="§"/>
            </a:pPr>
            <a:r>
              <a:rPr lang="en-GB" sz="1600" dirty="0" smtClean="0">
                <a:solidFill>
                  <a:srgbClr val="FF0000"/>
                </a:solidFill>
              </a:rPr>
              <a:t>Assessment of all PEX modelling and experimental preparation =&gt; Physics report and outcome</a:t>
            </a:r>
          </a:p>
          <a:p>
            <a:endParaRPr lang="en-GB" sz="1600" dirty="0">
              <a:solidFill>
                <a:srgbClr val="FF0000"/>
              </a:solidFill>
            </a:endParaRPr>
          </a:p>
          <a:p>
            <a:r>
              <a:rPr lang="en-GB" sz="1600" dirty="0" smtClean="0">
                <a:solidFill>
                  <a:srgbClr val="FF0000"/>
                </a:solidFill>
              </a:rPr>
              <a:t>DEMO technology part closed =&gt; FTD and DCT </a:t>
            </a:r>
          </a:p>
          <a:p>
            <a:r>
              <a:rPr lang="en-GB" sz="1600" dirty="0" smtClean="0">
                <a:solidFill>
                  <a:srgbClr val="FF0000"/>
                </a:solidFill>
              </a:rPr>
              <a:t>DTT technology part closed =&gt; WP DIV</a:t>
            </a:r>
          </a:p>
        </p:txBody>
      </p:sp>
      <p:sp>
        <p:nvSpPr>
          <p:cNvPr id="24" name="Fußzeilenplatzhalter 3"/>
          <p:cNvSpPr>
            <a:spLocks noGrp="1"/>
          </p:cNvSpPr>
          <p:nvPr>
            <p:ph type="ftr" sz="quarter" idx="3"/>
          </p:nvPr>
        </p:nvSpPr>
        <p:spPr>
          <a:xfrm>
            <a:off x="467544" y="4908928"/>
            <a:ext cx="8240228" cy="201104"/>
          </a:xfrm>
        </p:spPr>
        <p:txBody>
          <a:bodyPr/>
          <a:lstStyle/>
          <a:p>
            <a:pPr algn="r"/>
            <a:r>
              <a:rPr lang="en-GB" dirty="0" smtClean="0"/>
              <a:t> Sebastijan Brezinsek | FSD Planning Meeting for 2023 | </a:t>
            </a:r>
            <a:r>
              <a:rPr lang="en-GB" dirty="0" err="1" smtClean="0"/>
              <a:t>Garching</a:t>
            </a:r>
            <a:r>
              <a:rPr lang="en-GB" dirty="0" smtClean="0"/>
              <a:t> | 14.09.2022 | Page </a:t>
            </a:r>
            <a:fld id="{6A6D9FA1-99C7-4910-8E32-B85D378B0060}" type="slidenum">
              <a:rPr lang="en-GB" smtClean="0"/>
              <a:pPr algn="r"/>
              <a:t>18</a:t>
            </a:fld>
            <a:endParaRPr lang="en-GB" dirty="0"/>
          </a:p>
        </p:txBody>
      </p:sp>
    </p:spTree>
    <p:extLst>
      <p:ext uri="{BB962C8B-B14F-4D97-AF65-F5344CB8AC3E}">
        <p14:creationId xmlns:p14="http://schemas.microsoft.com/office/powerpoint/2010/main" val="9132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Other Topics</a:t>
            </a:r>
            <a:endParaRPr lang="de-DE" dirty="0"/>
          </a:p>
        </p:txBody>
      </p:sp>
      <p:sp>
        <p:nvSpPr>
          <p:cNvPr id="3" name="Inhaltsplatzhalter 2"/>
          <p:cNvSpPr>
            <a:spLocks noGrp="1"/>
          </p:cNvSpPr>
          <p:nvPr>
            <p:ph idx="1"/>
          </p:nvPr>
        </p:nvSpPr>
        <p:spPr>
          <a:xfrm>
            <a:off x="179512" y="771550"/>
            <a:ext cx="8229600" cy="3672408"/>
          </a:xfrm>
        </p:spPr>
        <p:txBody>
          <a:bodyPr>
            <a:normAutofit/>
          </a:bodyPr>
          <a:lstStyle/>
          <a:p>
            <a:r>
              <a:rPr lang="de-DE" sz="1800" dirty="0" smtClean="0"/>
              <a:t>Budget </a:t>
            </a:r>
            <a:r>
              <a:rPr lang="de-DE" sz="1800" dirty="0" err="1" smtClean="0"/>
              <a:t>for</a:t>
            </a:r>
            <a:r>
              <a:rPr lang="de-DE" sz="1800" dirty="0" smtClean="0"/>
              <a:t> </a:t>
            </a:r>
            <a:r>
              <a:rPr lang="de-DE" sz="1800" dirty="0" err="1" smtClean="0"/>
              <a:t>Missions</a:t>
            </a:r>
            <a:r>
              <a:rPr lang="de-DE" sz="1800" dirty="0"/>
              <a:t> </a:t>
            </a:r>
            <a:r>
              <a:rPr lang="de-DE" sz="1800" dirty="0" err="1" smtClean="0"/>
              <a:t>is</a:t>
            </a:r>
            <a:r>
              <a:rPr lang="de-DE" sz="1800" dirty="0" smtClean="0"/>
              <a:t> 36k€ </a:t>
            </a:r>
          </a:p>
          <a:p>
            <a:pPr lvl="1"/>
            <a:r>
              <a:rPr lang="de-DE" sz="1800" dirty="0" err="1"/>
              <a:t>t</a:t>
            </a:r>
            <a:r>
              <a:rPr lang="de-DE" sz="1800" dirty="0" err="1" smtClean="0"/>
              <a:t>oo</a:t>
            </a:r>
            <a:r>
              <a:rPr lang="de-DE" sz="1800" dirty="0" smtClean="0"/>
              <a:t> </a:t>
            </a:r>
            <a:r>
              <a:rPr lang="de-DE" sz="1800" dirty="0" err="1" smtClean="0"/>
              <a:t>low</a:t>
            </a:r>
            <a:r>
              <a:rPr lang="de-DE" sz="1800" dirty="0" smtClean="0"/>
              <a:t> </a:t>
            </a:r>
            <a:r>
              <a:rPr lang="de-DE" sz="1800" dirty="0" err="1" smtClean="0"/>
              <a:t>for</a:t>
            </a:r>
            <a:r>
              <a:rPr lang="de-DE" sz="1800" dirty="0" smtClean="0"/>
              <a:t> multiple </a:t>
            </a:r>
            <a:r>
              <a:rPr lang="de-DE" sz="1800" dirty="0" err="1" smtClean="0"/>
              <a:t>campaigns</a:t>
            </a:r>
            <a:r>
              <a:rPr lang="de-DE" sz="1800" dirty="0" smtClean="0"/>
              <a:t> (post-Corona)</a:t>
            </a:r>
          </a:p>
          <a:p>
            <a:pPr lvl="1"/>
            <a:r>
              <a:rPr lang="de-DE" sz="1800" dirty="0" smtClean="0"/>
              <a:t>Annual Meeting in </a:t>
            </a:r>
            <a:r>
              <a:rPr lang="de-DE" sz="1800" dirty="0" err="1" smtClean="0"/>
              <a:t>person</a:t>
            </a:r>
            <a:r>
              <a:rPr lang="de-DE" sz="1800" dirty="0" smtClean="0"/>
              <a:t> not </a:t>
            </a:r>
            <a:r>
              <a:rPr lang="de-DE" sz="1800" dirty="0" err="1" smtClean="0"/>
              <a:t>possible</a:t>
            </a:r>
            <a:endParaRPr lang="de-DE" sz="1800" dirty="0" smtClean="0"/>
          </a:p>
          <a:p>
            <a:endParaRPr lang="de-DE" sz="1800" dirty="0" smtClean="0"/>
          </a:p>
          <a:p>
            <a:r>
              <a:rPr lang="de-DE" sz="1800" dirty="0" smtClean="0"/>
              <a:t>US-EU </a:t>
            </a:r>
            <a:r>
              <a:rPr lang="de-DE" sz="1800" dirty="0" err="1" smtClean="0"/>
              <a:t>collaboration</a:t>
            </a:r>
            <a:r>
              <a:rPr lang="de-DE" sz="1800" dirty="0" smtClean="0"/>
              <a:t> on </a:t>
            </a:r>
            <a:r>
              <a:rPr lang="de-DE" sz="1800" dirty="0" err="1" smtClean="0"/>
              <a:t>new</a:t>
            </a:r>
            <a:r>
              <a:rPr lang="de-DE" sz="1800" dirty="0" smtClean="0"/>
              <a:t> PISCES </a:t>
            </a:r>
            <a:r>
              <a:rPr lang="de-DE" sz="1800" dirty="0" err="1" smtClean="0"/>
              <a:t>from</a:t>
            </a:r>
            <a:r>
              <a:rPr lang="de-DE" sz="1800" dirty="0" smtClean="0"/>
              <a:t> 2024 on</a:t>
            </a:r>
          </a:p>
          <a:p>
            <a:pPr lvl="1"/>
            <a:r>
              <a:rPr lang="de-DE" sz="1800" dirty="0" smtClean="0"/>
              <a:t>In-situ </a:t>
            </a:r>
            <a:r>
              <a:rPr lang="de-DE" sz="1800" dirty="0" err="1" smtClean="0"/>
              <a:t>self-damage</a:t>
            </a:r>
            <a:r>
              <a:rPr lang="de-DE" sz="1800" dirty="0" smtClean="0"/>
              <a:t> </a:t>
            </a:r>
            <a:r>
              <a:rPr lang="de-DE" sz="1800" dirty="0" err="1" smtClean="0"/>
              <a:t>of</a:t>
            </a:r>
            <a:r>
              <a:rPr lang="de-DE" sz="1800" dirty="0" smtClean="0"/>
              <a:t> W </a:t>
            </a:r>
            <a:r>
              <a:rPr lang="de-DE" sz="1800" dirty="0" err="1" smtClean="0"/>
              <a:t>and</a:t>
            </a:r>
            <a:r>
              <a:rPr lang="de-DE" sz="1800" dirty="0" smtClean="0"/>
              <a:t> </a:t>
            </a:r>
            <a:r>
              <a:rPr lang="de-DE" sz="1800" dirty="0" err="1" smtClean="0"/>
              <a:t>plasma</a:t>
            </a:r>
            <a:r>
              <a:rPr lang="de-DE" sz="1800" dirty="0" smtClean="0"/>
              <a:t> </a:t>
            </a:r>
            <a:r>
              <a:rPr lang="de-DE" sz="1800" dirty="0" err="1" smtClean="0"/>
              <a:t>loading</a:t>
            </a:r>
            <a:endParaRPr lang="de-DE" sz="1800" dirty="0"/>
          </a:p>
        </p:txBody>
      </p:sp>
      <p:sp>
        <p:nvSpPr>
          <p:cNvPr id="4" name="Fußzeilenplatzhalter 3"/>
          <p:cNvSpPr>
            <a:spLocks noGrp="1"/>
          </p:cNvSpPr>
          <p:nvPr>
            <p:ph type="ftr" sz="quarter" idx="3"/>
          </p:nvPr>
        </p:nvSpPr>
        <p:spPr/>
        <p:txBody>
          <a:bodyPr/>
          <a:lstStyle/>
          <a:p>
            <a:pPr algn="r"/>
            <a:r>
              <a:rPr lang="en-GB" smtClean="0"/>
              <a:t>Sebastijan Brezinsek | FSD Planning Meeting 2022 | Frascati | 06.07.2022 | Page </a:t>
            </a:r>
            <a:fld id="{6A6D9FA1-99C7-4910-8E32-B85D378B0060}" type="slidenum">
              <a:rPr lang="en-GB" smtClean="0"/>
              <a:pPr algn="r"/>
              <a:t>19</a:t>
            </a:fld>
            <a:endParaRPr lang="en-GB" dirty="0"/>
          </a:p>
        </p:txBody>
      </p:sp>
    </p:spTree>
    <p:extLst>
      <p:ext uri="{BB962C8B-B14F-4D97-AF65-F5344CB8AC3E}">
        <p14:creationId xmlns:p14="http://schemas.microsoft.com/office/powerpoint/2010/main" val="196115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82253"/>
            <a:ext cx="7543970" cy="342900"/>
          </a:xfrm>
        </p:spPr>
        <p:txBody>
          <a:bodyPr/>
          <a:lstStyle/>
          <a:p>
            <a:r>
              <a:rPr lang="en-GB" sz="2400" dirty="0" smtClean="0"/>
              <a:t>Contributions to ITER</a:t>
            </a:r>
            <a:endParaRPr lang="en-GB" sz="2400" dirty="0"/>
          </a:p>
        </p:txBody>
      </p:sp>
      <p:sp>
        <p:nvSpPr>
          <p:cNvPr id="17" name="Rechteck 16"/>
          <p:cNvSpPr/>
          <p:nvPr/>
        </p:nvSpPr>
        <p:spPr>
          <a:xfrm>
            <a:off x="224572" y="681540"/>
            <a:ext cx="8433324" cy="625941"/>
          </a:xfrm>
          <a:prstGeom prst="rect">
            <a:avLst/>
          </a:prstGeom>
        </p:spPr>
        <p:txBody>
          <a:bodyPr wrap="square">
            <a:spAutoFit/>
          </a:bodyPr>
          <a:lstStyle/>
          <a:p>
            <a:pPr marL="214313" indent="-214313">
              <a:lnSpc>
                <a:spcPct val="113000"/>
              </a:lnSpc>
              <a:spcAft>
                <a:spcPts val="450"/>
              </a:spcAft>
              <a:buFont typeface="Wingdings" panose="05000000000000000000" pitchFamily="2" charset="2"/>
              <a:buChar char="§"/>
            </a:pPr>
            <a:r>
              <a:rPr lang="en-US" sz="1350" dirty="0"/>
              <a:t>WP PWIE supports ITER with experimental studies and modelling related to EUROfusion Mission 2</a:t>
            </a:r>
          </a:p>
          <a:p>
            <a:pPr marL="214313" indent="-214313">
              <a:lnSpc>
                <a:spcPct val="113000"/>
              </a:lnSpc>
              <a:spcAft>
                <a:spcPts val="450"/>
              </a:spcAft>
              <a:buFont typeface="Wingdings" panose="05000000000000000000" pitchFamily="2" charset="2"/>
              <a:buChar char="§"/>
            </a:pPr>
            <a:r>
              <a:rPr lang="en-US" sz="1350" dirty="0"/>
              <a:t>Identification of topics according to ITER Research Plan, ITPA </a:t>
            </a:r>
            <a:r>
              <a:rPr lang="en-US" sz="1350" dirty="0" err="1"/>
              <a:t>DivSOL</a:t>
            </a:r>
            <a:r>
              <a:rPr lang="en-US" sz="1350" dirty="0"/>
              <a:t>, and direct interaction with </a:t>
            </a:r>
            <a:r>
              <a:rPr lang="en-US" sz="1350" dirty="0" smtClean="0"/>
              <a:t>IO</a:t>
            </a:r>
            <a:endParaRPr lang="en-US" sz="1350" dirty="0"/>
          </a:p>
        </p:txBody>
      </p:sp>
      <p:sp>
        <p:nvSpPr>
          <p:cNvPr id="18" name="Textfeld 17"/>
          <p:cNvSpPr txBox="1"/>
          <p:nvPr/>
        </p:nvSpPr>
        <p:spPr>
          <a:xfrm>
            <a:off x="107504" y="659959"/>
            <a:ext cx="8784976" cy="625941"/>
          </a:xfrm>
          <a:prstGeom prst="rect">
            <a:avLst/>
          </a:prstGeom>
          <a:solidFill>
            <a:srgbClr val="E3E3E3"/>
          </a:solidFill>
          <a:ln w="12700">
            <a:solidFill>
              <a:schemeClr val="tx1"/>
            </a:solidFill>
          </a:ln>
        </p:spPr>
        <p:txBody>
          <a:bodyPr wrap="square" rtlCol="0">
            <a:spAutoFit/>
          </a:bodyPr>
          <a:lstStyle/>
          <a:p>
            <a:pPr marL="214313" indent="-214313">
              <a:lnSpc>
                <a:spcPct val="113000"/>
              </a:lnSpc>
              <a:spcAft>
                <a:spcPts val="450"/>
              </a:spcAft>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WPPWIE strongly supports </a:t>
            </a:r>
            <a:r>
              <a:rPr lang="en-US" sz="1350" dirty="0">
                <a:latin typeface="Arial" panose="020B0604020202020204" pitchFamily="34" charset="0"/>
                <a:cs typeface="Arial" panose="020B0604020202020204" pitchFamily="34" charset="0"/>
              </a:rPr>
              <a:t>ITER with experimental studies and modelling related to </a:t>
            </a:r>
            <a:r>
              <a:rPr lang="en-US" sz="1350" dirty="0" smtClean="0">
                <a:latin typeface="Arial" panose="020B0604020202020204" pitchFamily="34" charset="0"/>
                <a:cs typeface="Arial" panose="020B0604020202020204" pitchFamily="34" charset="0"/>
              </a:rPr>
              <a:t>Roadmap Mission </a:t>
            </a:r>
            <a:r>
              <a:rPr lang="en-US" sz="1350" dirty="0">
                <a:latin typeface="Arial" panose="020B0604020202020204" pitchFamily="34" charset="0"/>
                <a:cs typeface="Arial" panose="020B0604020202020204" pitchFamily="34" charset="0"/>
              </a:rPr>
              <a:t>2</a:t>
            </a:r>
          </a:p>
          <a:p>
            <a:pPr marL="214313" indent="-214313">
              <a:lnSpc>
                <a:spcPct val="113000"/>
              </a:lnSpc>
              <a:spcAft>
                <a:spcPts val="450"/>
              </a:spcAft>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Regular inclusion of high priority topic according </a:t>
            </a:r>
            <a:r>
              <a:rPr lang="en-US" sz="1350" dirty="0">
                <a:latin typeface="Arial" panose="020B0604020202020204" pitchFamily="34" charset="0"/>
                <a:cs typeface="Arial" panose="020B0604020202020204" pitchFamily="34" charset="0"/>
              </a:rPr>
              <a:t>to ITER Research Plan, ITPA </a:t>
            </a:r>
            <a:r>
              <a:rPr lang="en-US" sz="1350" dirty="0" err="1">
                <a:latin typeface="Arial" panose="020B0604020202020204" pitchFamily="34" charset="0"/>
                <a:cs typeface="Arial" panose="020B0604020202020204" pitchFamily="34" charset="0"/>
              </a:rPr>
              <a:t>DivSOL</a:t>
            </a:r>
            <a:r>
              <a:rPr lang="en-US" sz="1350" dirty="0">
                <a:latin typeface="Arial" panose="020B0604020202020204" pitchFamily="34" charset="0"/>
                <a:cs typeface="Arial" panose="020B0604020202020204" pitchFamily="34" charset="0"/>
              </a:rPr>
              <a:t>, and </a:t>
            </a:r>
            <a:r>
              <a:rPr lang="en-US" sz="1350" dirty="0" smtClean="0">
                <a:latin typeface="Arial" panose="020B0604020202020204" pitchFamily="34" charset="0"/>
                <a:cs typeface="Arial" panose="020B0604020202020204" pitchFamily="34" charset="0"/>
              </a:rPr>
              <a:t>IO interaction</a:t>
            </a:r>
            <a:endParaRPr lang="en-US" sz="1350" dirty="0">
              <a:latin typeface="Arial" panose="020B0604020202020204" pitchFamily="34" charset="0"/>
              <a:cs typeface="Arial" panose="020B0604020202020204" pitchFamily="34" charset="0"/>
            </a:endParaRPr>
          </a:p>
        </p:txBody>
      </p:sp>
      <p:sp>
        <p:nvSpPr>
          <p:cNvPr id="19" name="Textfeld 18"/>
          <p:cNvSpPr txBox="1"/>
          <p:nvPr/>
        </p:nvSpPr>
        <p:spPr>
          <a:xfrm>
            <a:off x="107504" y="1704470"/>
            <a:ext cx="8784976" cy="2587568"/>
          </a:xfrm>
          <a:prstGeom prst="rect">
            <a:avLst/>
          </a:prstGeom>
          <a:solidFill>
            <a:srgbClr val="E3E3E3"/>
          </a:solidFill>
          <a:ln w="12700">
            <a:solidFill>
              <a:schemeClr val="tx1"/>
            </a:solidFill>
          </a:ln>
        </p:spPr>
        <p:txBody>
          <a:bodyPr wrap="square" rtlCol="0">
            <a:spAutoFit/>
          </a:bodyPr>
          <a:lstStyle/>
          <a:p>
            <a:pPr>
              <a:lnSpc>
                <a:spcPct val="113000"/>
              </a:lnSpc>
              <a:spcAft>
                <a:spcPts val="450"/>
              </a:spcAft>
            </a:pPr>
            <a:r>
              <a:rPr lang="en-US" sz="1400" dirty="0">
                <a:solidFill>
                  <a:srgbClr val="FF0000"/>
                </a:solidFill>
                <a:latin typeface="Arial" panose="020B0604020202020204" pitchFamily="34" charset="0"/>
                <a:cs typeface="Arial" panose="020B0604020202020204" pitchFamily="34" charset="0"/>
              </a:rPr>
              <a:t>Support ITER in lifetime estimations for the W divertor and Be first wall </a:t>
            </a:r>
            <a:r>
              <a:rPr lang="en-US" sz="1400" dirty="0" smtClean="0">
                <a:solidFill>
                  <a:srgbClr val="FF0000"/>
                </a:solidFill>
                <a:latin typeface="Arial" panose="020B0604020202020204" pitchFamily="34" charset="0"/>
                <a:cs typeface="Arial" panose="020B0604020202020204" pitchFamily="34" charset="0"/>
              </a:rPr>
              <a:t>components [</a:t>
            </a:r>
            <a:r>
              <a:rPr lang="en-US" sz="1400" dirty="0">
                <a:solidFill>
                  <a:srgbClr val="FF0000"/>
                </a:solidFill>
                <a:latin typeface="Arial" panose="020B0604020202020204" pitchFamily="34" charset="0"/>
                <a:cs typeface="Arial" panose="020B0604020202020204" pitchFamily="34" charset="0"/>
              </a:rPr>
              <a:t>budget approach</a:t>
            </a:r>
            <a:r>
              <a:rPr lang="en-US" sz="1400" dirty="0" smtClean="0">
                <a:solidFill>
                  <a:srgbClr val="FF0000"/>
                </a:solidFill>
                <a:latin typeface="Arial" panose="020B0604020202020204" pitchFamily="34" charset="0"/>
                <a:cs typeface="Arial" panose="020B0604020202020204" pitchFamily="34" charset="0"/>
              </a:rPr>
              <a:t>]</a:t>
            </a:r>
            <a:endParaRPr lang="en-US" sz="1400" dirty="0">
              <a:solidFill>
                <a:srgbClr val="FF0000"/>
              </a:solidFill>
              <a:latin typeface="Arial" panose="020B0604020202020204" pitchFamily="34" charset="0"/>
              <a:cs typeface="Arial" panose="020B0604020202020204" pitchFamily="34" charset="0"/>
            </a:endParaRP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Plasma (He, D) and high heat flux exposure of reference / pre-damaged / </a:t>
            </a:r>
            <a:r>
              <a:rPr lang="en-US" sz="1200" dirty="0" smtClean="0">
                <a:latin typeface="Arial" panose="020B0604020202020204" pitchFamily="34" charset="0"/>
                <a:cs typeface="Arial" panose="020B0604020202020204" pitchFamily="34" charset="0"/>
              </a:rPr>
              <a:t>re-</a:t>
            </a:r>
            <a:r>
              <a:rPr lang="en-US" sz="1200" dirty="0" err="1" smtClean="0">
                <a:latin typeface="Arial" panose="020B0604020202020204" pitchFamily="34" charset="0"/>
                <a:cs typeface="Arial" panose="020B0604020202020204" pitchFamily="34" charset="0"/>
              </a:rPr>
              <a:t>crystallised</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materials</a:t>
            </a: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High fluence experiments (</a:t>
            </a:r>
            <a:r>
              <a:rPr lang="en-US" sz="1200" dirty="0" smtClean="0">
                <a:latin typeface="Arial" panose="020B0604020202020204" pitchFamily="34" charset="0"/>
                <a:cs typeface="Arial" panose="020B0604020202020204" pitchFamily="34" charset="0"/>
              </a:rPr>
              <a:t>MAGNUM-PSI, </a:t>
            </a:r>
            <a:r>
              <a:rPr lang="en-US" sz="1200" dirty="0">
                <a:latin typeface="Arial" panose="020B0604020202020204" pitchFamily="34" charset="0"/>
                <a:cs typeface="Arial" panose="020B0604020202020204" pitchFamily="34" charset="0"/>
              </a:rPr>
              <a:t>WEST) / repetitive loads / fatigue of W PFCs </a:t>
            </a:r>
            <a:endParaRPr lang="en-US" sz="1200" dirty="0" smtClean="0">
              <a:latin typeface="Arial" panose="020B0604020202020204" pitchFamily="34" charset="0"/>
              <a:cs typeface="Arial" panose="020B0604020202020204" pitchFamily="34" charset="0"/>
            </a:endParaRPr>
          </a:p>
          <a:p>
            <a:pPr>
              <a:lnSpc>
                <a:spcPct val="113000"/>
              </a:lnSpc>
              <a:spcAft>
                <a:spcPts val="450"/>
              </a:spcAft>
            </a:pPr>
            <a:r>
              <a:rPr lang="en-US" sz="1400" dirty="0" smtClean="0">
                <a:solidFill>
                  <a:srgbClr val="FF0000"/>
                </a:solidFill>
                <a:latin typeface="Arial" panose="020B0604020202020204" pitchFamily="34" charset="0"/>
                <a:cs typeface="Arial" panose="020B0604020202020204" pitchFamily="34" charset="0"/>
              </a:rPr>
              <a:t>Support </a:t>
            </a:r>
            <a:r>
              <a:rPr lang="en-US" sz="1400" dirty="0">
                <a:solidFill>
                  <a:srgbClr val="FF0000"/>
                </a:solidFill>
                <a:latin typeface="Arial" panose="020B0604020202020204" pitchFamily="34" charset="0"/>
                <a:cs typeface="Arial" panose="020B0604020202020204" pitchFamily="34" charset="0"/>
              </a:rPr>
              <a:t>ITER in </a:t>
            </a:r>
            <a:r>
              <a:rPr lang="en-US" sz="1400" dirty="0" smtClean="0">
                <a:solidFill>
                  <a:srgbClr val="FF0000"/>
                </a:solidFill>
                <a:latin typeface="Arial" panose="020B0604020202020204" pitchFamily="34" charset="0"/>
                <a:cs typeface="Arial" panose="020B0604020202020204" pitchFamily="34" charset="0"/>
              </a:rPr>
              <a:t>fuel </a:t>
            </a:r>
            <a:r>
              <a:rPr lang="en-US" sz="1400" dirty="0">
                <a:solidFill>
                  <a:srgbClr val="FF0000"/>
                </a:solidFill>
                <a:latin typeface="Arial" panose="020B0604020202020204" pitchFamily="34" charset="0"/>
                <a:cs typeface="Arial" panose="020B0604020202020204" pitchFamily="34" charset="0"/>
              </a:rPr>
              <a:t>retention estimations </a:t>
            </a:r>
            <a:r>
              <a:rPr lang="en-US" sz="1400" dirty="0" smtClean="0">
                <a:solidFill>
                  <a:srgbClr val="FF0000"/>
                </a:solidFill>
                <a:latin typeface="Arial" panose="020B0604020202020204" pitchFamily="34" charset="0"/>
                <a:cs typeface="Arial" panose="020B0604020202020204" pitchFamily="34" charset="0"/>
              </a:rPr>
              <a:t>and </a:t>
            </a:r>
            <a:r>
              <a:rPr lang="en-US" sz="1400" dirty="0">
                <a:solidFill>
                  <a:srgbClr val="FF0000"/>
                </a:solidFill>
                <a:latin typeface="Arial" panose="020B0604020202020204" pitchFamily="34" charset="0"/>
                <a:cs typeface="Arial" panose="020B0604020202020204" pitchFamily="34" charset="0"/>
              </a:rPr>
              <a:t>fuel recovery </a:t>
            </a:r>
            <a:r>
              <a:rPr lang="en-US" sz="1400" dirty="0" smtClean="0">
                <a:solidFill>
                  <a:srgbClr val="FF0000"/>
                </a:solidFill>
                <a:latin typeface="Arial" panose="020B0604020202020204" pitchFamily="34" charset="0"/>
                <a:cs typeface="Arial" panose="020B0604020202020204" pitchFamily="34" charset="0"/>
              </a:rPr>
              <a:t>schemes [</a:t>
            </a:r>
            <a:r>
              <a:rPr lang="en-US" sz="1400" dirty="0">
                <a:solidFill>
                  <a:srgbClr val="FF0000"/>
                </a:solidFill>
                <a:latin typeface="Arial" panose="020B0604020202020204" pitchFamily="34" charset="0"/>
                <a:cs typeface="Arial" panose="020B0604020202020204" pitchFamily="34" charset="0"/>
              </a:rPr>
              <a:t>housekeeping approach</a:t>
            </a:r>
            <a:r>
              <a:rPr lang="en-US" sz="1400" dirty="0" smtClean="0">
                <a:solidFill>
                  <a:srgbClr val="FF0000"/>
                </a:solidFill>
                <a:latin typeface="Arial" panose="020B0604020202020204" pitchFamily="34" charset="0"/>
                <a:cs typeface="Arial" panose="020B0604020202020204" pitchFamily="34" charset="0"/>
              </a:rPr>
              <a:t>]</a:t>
            </a:r>
            <a:endParaRPr lang="en-US" sz="1400" dirty="0">
              <a:solidFill>
                <a:srgbClr val="FF0000"/>
              </a:solidFill>
              <a:latin typeface="Arial" panose="020B0604020202020204" pitchFamily="34" charset="0"/>
              <a:cs typeface="Arial" panose="020B0604020202020204" pitchFamily="34" charset="0"/>
            </a:endParaRP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Tritium monitor diagnostic: retention location identification and quantification (LID-QMS and LIBS)</a:t>
            </a:r>
          </a:p>
          <a:p>
            <a:pPr marL="671513" lvl="1" indent="-214313">
              <a:lnSpc>
                <a:spcPct val="113000"/>
              </a:lnSpc>
              <a:spcAft>
                <a:spcPts val="450"/>
              </a:spcAft>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ITER </a:t>
            </a:r>
            <a:r>
              <a:rPr lang="en-US" sz="1200" dirty="0">
                <a:latin typeface="Arial" panose="020B0604020202020204" pitchFamily="34" charset="0"/>
                <a:cs typeface="Arial" panose="020B0604020202020204" pitchFamily="34" charset="0"/>
              </a:rPr>
              <a:t>tool box: baking, ICWC and ECWC, GDC </a:t>
            </a:r>
            <a:r>
              <a:rPr lang="en-US" sz="1200" dirty="0" smtClean="0">
                <a:latin typeface="Arial" panose="020B0604020202020204" pitchFamily="34" charset="0"/>
                <a:cs typeface="Arial" panose="020B0604020202020204" pitchFamily="34" charset="0"/>
              </a:rPr>
              <a:t>including </a:t>
            </a:r>
            <a:r>
              <a:rPr lang="en-US" sz="1200" dirty="0">
                <a:latin typeface="Arial" panose="020B0604020202020204" pitchFamily="34" charset="0"/>
                <a:cs typeface="Arial" panose="020B0604020202020204" pitchFamily="34" charset="0"/>
              </a:rPr>
              <a:t>laboratory experiments (e.g. </a:t>
            </a:r>
            <a:r>
              <a:rPr lang="en-US" sz="1200" dirty="0" smtClean="0">
                <a:latin typeface="Arial" panose="020B0604020202020204" pitchFamily="34" charset="0"/>
                <a:cs typeface="Arial" panose="020B0604020202020204" pitchFamily="34" charset="0"/>
              </a:rPr>
              <a:t>TOMAS) and modelling </a:t>
            </a:r>
          </a:p>
          <a:p>
            <a:pPr>
              <a:lnSpc>
                <a:spcPct val="113000"/>
              </a:lnSpc>
              <a:spcAft>
                <a:spcPts val="450"/>
              </a:spcAft>
            </a:pPr>
            <a:r>
              <a:rPr lang="en-US" sz="1400" dirty="0" smtClean="0">
                <a:solidFill>
                  <a:srgbClr val="FF0000"/>
                </a:solidFill>
                <a:latin typeface="Arial" panose="020B0604020202020204" pitchFamily="34" charset="0"/>
                <a:cs typeface="Arial" panose="020B0604020202020204" pitchFamily="34" charset="0"/>
              </a:rPr>
              <a:t>Support </a:t>
            </a:r>
            <a:r>
              <a:rPr lang="en-US" sz="1400" dirty="0">
                <a:solidFill>
                  <a:srgbClr val="FF0000"/>
                </a:solidFill>
                <a:latin typeface="Arial" panose="020B0604020202020204" pitchFamily="34" charset="0"/>
                <a:cs typeface="Arial" panose="020B0604020202020204" pitchFamily="34" charset="0"/>
              </a:rPr>
              <a:t>ITER in </a:t>
            </a:r>
            <a:r>
              <a:rPr lang="en-US" sz="1400" dirty="0" smtClean="0">
                <a:solidFill>
                  <a:srgbClr val="FF0000"/>
                </a:solidFill>
                <a:latin typeface="Arial" panose="020B0604020202020204" pitchFamily="34" charset="0"/>
                <a:cs typeface="Arial" panose="020B0604020202020204" pitchFamily="34" charset="0"/>
              </a:rPr>
              <a:t>material migration, fuel retention and dust production estimations</a:t>
            </a:r>
          </a:p>
          <a:p>
            <a:pPr marL="628650" lvl="1" indent="-171450">
              <a:lnSpc>
                <a:spcPct val="113000"/>
              </a:lnSpc>
              <a:spcAft>
                <a:spcPts val="45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Modelling of global material migration and transport to remote areas and ducts (e.g. JET mirror stations)</a:t>
            </a:r>
            <a:endParaRPr lang="en-US" sz="1200" dirty="0">
              <a:latin typeface="Arial" panose="020B0604020202020204" pitchFamily="34" charset="0"/>
              <a:cs typeface="Arial" panose="020B0604020202020204" pitchFamily="34" charset="0"/>
            </a:endParaRPr>
          </a:p>
          <a:p>
            <a:pPr marL="628650" lvl="1" indent="-171450">
              <a:lnSpc>
                <a:spcPct val="113000"/>
              </a:lnSpc>
              <a:spcAft>
                <a:spcPts val="45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He-Be and He-W interaction and its impact on erosion and deposition pattern including W fuzz formation</a:t>
            </a:r>
            <a:endParaRPr lang="en-US" sz="1200" dirty="0">
              <a:latin typeface="Arial" panose="020B0604020202020204" pitchFamily="34" charset="0"/>
              <a:cs typeface="Arial" panose="020B0604020202020204" pitchFamily="34" charset="0"/>
            </a:endParaRPr>
          </a:p>
        </p:txBody>
      </p:sp>
      <p:sp>
        <p:nvSpPr>
          <p:cNvPr id="7"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2</a:t>
            </a:fld>
            <a:endParaRPr lang="en-GB" dirty="0"/>
          </a:p>
        </p:txBody>
      </p:sp>
    </p:spTree>
    <p:extLst>
      <p:ext uri="{BB962C8B-B14F-4D97-AF65-F5344CB8AC3E}">
        <p14:creationId xmlns:p14="http://schemas.microsoft.com/office/powerpoint/2010/main" val="31194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Additional </a:t>
            </a:r>
            <a:r>
              <a:rPr lang="de-DE" sz="2400" dirty="0" err="1" smtClean="0"/>
              <a:t>funding</a:t>
            </a:r>
            <a:r>
              <a:rPr lang="de-DE" sz="2400" dirty="0" smtClean="0"/>
              <a:t> </a:t>
            </a:r>
            <a:r>
              <a:rPr lang="de-DE" sz="2400" dirty="0" err="1" smtClean="0"/>
              <a:t>request</a:t>
            </a:r>
            <a:r>
              <a:rPr lang="de-DE" sz="2400" dirty="0" smtClean="0"/>
              <a:t>: </a:t>
            </a:r>
            <a:r>
              <a:rPr lang="de-DE" sz="2400" dirty="0" err="1" smtClean="0"/>
              <a:t>summary</a:t>
            </a:r>
            <a:r>
              <a:rPr lang="de-DE" sz="2400" dirty="0" smtClean="0"/>
              <a:t> (OLD)</a:t>
            </a:r>
            <a:endParaRPr lang="de-DE" sz="2400" dirty="0"/>
          </a:p>
        </p:txBody>
      </p:sp>
      <p:sp>
        <p:nvSpPr>
          <p:cNvPr id="3" name="Inhaltsplatzhalter 2"/>
          <p:cNvSpPr>
            <a:spLocks noGrp="1"/>
          </p:cNvSpPr>
          <p:nvPr>
            <p:ph idx="1"/>
          </p:nvPr>
        </p:nvSpPr>
        <p:spPr>
          <a:xfrm>
            <a:off x="251520" y="3785935"/>
            <a:ext cx="8229600" cy="792088"/>
          </a:xfrm>
        </p:spPr>
        <p:txBody>
          <a:bodyPr>
            <a:normAutofit/>
          </a:bodyPr>
          <a:lstStyle/>
          <a:p>
            <a:r>
              <a:rPr lang="en-GB" sz="1800" dirty="0" smtClean="0"/>
              <a:t>Handling of KIPT and QSPA time?</a:t>
            </a:r>
          </a:p>
          <a:p>
            <a:r>
              <a:rPr lang="en-GB" sz="1800" dirty="0" smtClean="0"/>
              <a:t>Post-mortem analysis after DT in 2025+ to be clarified</a:t>
            </a:r>
            <a:endParaRPr lang="en-GB" sz="1800" dirty="0"/>
          </a:p>
        </p:txBody>
      </p:sp>
      <p:sp>
        <p:nvSpPr>
          <p:cNvPr id="4" name="Fußzeilenplatzhalter 3"/>
          <p:cNvSpPr>
            <a:spLocks noGrp="1"/>
          </p:cNvSpPr>
          <p:nvPr>
            <p:ph type="ftr" sz="quarter" idx="3"/>
          </p:nvPr>
        </p:nvSpPr>
        <p:spPr/>
        <p:txBody>
          <a:bodyPr/>
          <a:lstStyle/>
          <a:p>
            <a:pPr algn="r"/>
            <a:r>
              <a:rPr lang="en-GB" smtClean="0"/>
              <a:t>Sebastijan Brezinsek | FSD Planning Meeting 2022 | Frascati | 06.07.2022 | Page </a:t>
            </a:r>
            <a:fld id="{6A6D9FA1-99C7-4910-8E32-B85D378B0060}" type="slidenum">
              <a:rPr lang="en-GB" smtClean="0"/>
              <a:pPr algn="r"/>
              <a:t>20</a:t>
            </a:fld>
            <a:endParaRPr lang="en-GB" dirty="0"/>
          </a:p>
        </p:txBody>
      </p:sp>
      <p:sp>
        <p:nvSpPr>
          <p:cNvPr id="5" name="Inhaltsplatzhalter 2"/>
          <p:cNvSpPr txBox="1">
            <a:spLocks/>
          </p:cNvSpPr>
          <p:nvPr/>
        </p:nvSpPr>
        <p:spPr>
          <a:xfrm>
            <a:off x="179512" y="761599"/>
            <a:ext cx="8229600"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smtClean="0"/>
              <a:t>Metallic dust compilation from tokamaks towards DEMO: 12 PM</a:t>
            </a:r>
          </a:p>
          <a:p>
            <a:r>
              <a:rPr lang="en-GB" sz="1800" dirty="0" smtClean="0"/>
              <a:t>DEMO ADC modelling completion for hybrid configurations: 12 PM</a:t>
            </a:r>
          </a:p>
          <a:p>
            <a:r>
              <a:rPr lang="en-GB" sz="1800" dirty="0" smtClean="0"/>
              <a:t>DEMO ADC modelling and experiment conclusions:  6 PM</a:t>
            </a:r>
          </a:p>
          <a:p>
            <a:r>
              <a:rPr lang="en-GB" sz="1800" dirty="0" smtClean="0"/>
              <a:t>PWI modelling for DTT SN and XD (ERO): 12 PM</a:t>
            </a:r>
          </a:p>
          <a:p>
            <a:r>
              <a:rPr lang="en-GB" sz="1800" dirty="0" smtClean="0"/>
              <a:t>Extension of SP E for 2024+2025 to cover LIBS at JET analysis and interpretation: (88 PM +12 PM)/y incl. UKAEA with 12 PM. </a:t>
            </a:r>
          </a:p>
          <a:p>
            <a:pPr marL="0" indent="0">
              <a:buNone/>
            </a:pPr>
            <a:r>
              <a:rPr lang="en-GB" sz="1800" dirty="0" smtClean="0"/>
              <a:t>     RH-Operational costs not included. Missions to JET unclear.</a:t>
            </a:r>
          </a:p>
          <a:p>
            <a:r>
              <a:rPr lang="en-GB" sz="1800" dirty="0" smtClean="0"/>
              <a:t>Travel budget should be at increased to 75k€ in order to cope with FP9 rules and permit campaign participation</a:t>
            </a:r>
          </a:p>
          <a:p>
            <a:pPr marL="0" indent="0">
              <a:buNone/>
            </a:pPr>
            <a:endParaRPr lang="en-GB" sz="1800" dirty="0" smtClean="0"/>
          </a:p>
          <a:p>
            <a:endParaRPr lang="en-GB" sz="1800" dirty="0"/>
          </a:p>
        </p:txBody>
      </p:sp>
    </p:spTree>
    <p:extLst>
      <p:ext uri="{BB962C8B-B14F-4D97-AF65-F5344CB8AC3E}">
        <p14:creationId xmlns:p14="http://schemas.microsoft.com/office/powerpoint/2010/main" val="584681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10" y="82253"/>
            <a:ext cx="8017985" cy="342900"/>
          </a:xfrm>
        </p:spPr>
        <p:txBody>
          <a:bodyPr/>
          <a:lstStyle/>
          <a:p>
            <a:r>
              <a:rPr lang="de-DE" sz="2400" dirty="0" smtClean="0"/>
              <a:t>Additional </a:t>
            </a:r>
            <a:r>
              <a:rPr lang="de-DE" sz="2400" dirty="0" err="1" smtClean="0"/>
              <a:t>funding</a:t>
            </a:r>
            <a:r>
              <a:rPr lang="de-DE" sz="2400" dirty="0" smtClean="0"/>
              <a:t> </a:t>
            </a:r>
            <a:r>
              <a:rPr lang="de-DE" sz="2400" dirty="0" err="1" smtClean="0"/>
              <a:t>request</a:t>
            </a:r>
            <a:r>
              <a:rPr lang="de-DE" sz="2400" dirty="0" smtClean="0"/>
              <a:t>: </a:t>
            </a:r>
            <a:r>
              <a:rPr lang="de-DE" sz="2400" dirty="0" err="1" smtClean="0"/>
              <a:t>summary</a:t>
            </a:r>
            <a:r>
              <a:rPr lang="de-DE" sz="2400" dirty="0" smtClean="0"/>
              <a:t> (RQUEST TO PB)</a:t>
            </a:r>
            <a:endParaRPr lang="de-DE" sz="2400" dirty="0"/>
          </a:p>
        </p:txBody>
      </p:sp>
      <p:sp>
        <p:nvSpPr>
          <p:cNvPr id="3" name="Inhaltsplatzhalter 2"/>
          <p:cNvSpPr>
            <a:spLocks noGrp="1"/>
          </p:cNvSpPr>
          <p:nvPr>
            <p:ph idx="1"/>
          </p:nvPr>
        </p:nvSpPr>
        <p:spPr>
          <a:xfrm>
            <a:off x="251520" y="3785935"/>
            <a:ext cx="8229600" cy="792088"/>
          </a:xfrm>
        </p:spPr>
        <p:txBody>
          <a:bodyPr>
            <a:normAutofit/>
          </a:bodyPr>
          <a:lstStyle/>
          <a:p>
            <a:r>
              <a:rPr lang="en-GB" sz="1800" dirty="0" smtClean="0"/>
              <a:t>Handling of KIPT and QSPA time?</a:t>
            </a:r>
          </a:p>
          <a:p>
            <a:r>
              <a:rPr lang="en-GB" sz="1800" dirty="0" smtClean="0"/>
              <a:t>Post-mortem analysis after DT in 2025+ to be clarified</a:t>
            </a:r>
            <a:endParaRPr lang="en-GB" sz="1800" dirty="0"/>
          </a:p>
        </p:txBody>
      </p:sp>
      <p:sp>
        <p:nvSpPr>
          <p:cNvPr id="4" name="Fußzeilenplatzhalter 3"/>
          <p:cNvSpPr>
            <a:spLocks noGrp="1"/>
          </p:cNvSpPr>
          <p:nvPr>
            <p:ph type="ftr" sz="quarter" idx="3"/>
          </p:nvPr>
        </p:nvSpPr>
        <p:spPr/>
        <p:txBody>
          <a:bodyPr/>
          <a:lstStyle/>
          <a:p>
            <a:pPr algn="r"/>
            <a:r>
              <a:rPr lang="en-GB" smtClean="0"/>
              <a:t>Sebastijan Brezinsek | FSD Planning Meeting 2022 | Frascati | 06.07.2022 | Page </a:t>
            </a:r>
            <a:fld id="{6A6D9FA1-99C7-4910-8E32-B85D378B0060}" type="slidenum">
              <a:rPr lang="en-GB" smtClean="0"/>
              <a:pPr algn="r"/>
              <a:t>21</a:t>
            </a:fld>
            <a:endParaRPr lang="en-GB" dirty="0"/>
          </a:p>
        </p:txBody>
      </p:sp>
      <p:sp>
        <p:nvSpPr>
          <p:cNvPr id="5" name="Inhaltsplatzhalter 2"/>
          <p:cNvSpPr txBox="1">
            <a:spLocks/>
          </p:cNvSpPr>
          <p:nvPr/>
        </p:nvSpPr>
        <p:spPr>
          <a:xfrm>
            <a:off x="179512" y="761599"/>
            <a:ext cx="8856984" cy="25202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smtClean="0"/>
              <a:t>Metallic dust compilation from tokamaks towards DEMO: </a:t>
            </a:r>
            <a:r>
              <a:rPr lang="en-GB" sz="1800" dirty="0" smtClean="0">
                <a:solidFill>
                  <a:srgbClr val="FF0000"/>
                </a:solidFill>
              </a:rPr>
              <a:t>6 PM in 23 </a:t>
            </a:r>
            <a:r>
              <a:rPr lang="en-GB" sz="1800" dirty="0" smtClean="0"/>
              <a:t>/ 6 PM in 24</a:t>
            </a:r>
            <a:endParaRPr lang="en-GB" sz="1800" dirty="0" smtClean="0"/>
          </a:p>
          <a:p>
            <a:r>
              <a:rPr lang="en-GB" sz="1800" dirty="0" smtClean="0"/>
              <a:t>DEMO ADC modelling completion for hybrid configurations: </a:t>
            </a:r>
            <a:r>
              <a:rPr lang="en-GB" sz="1800" dirty="0" smtClean="0">
                <a:solidFill>
                  <a:srgbClr val="FF0000"/>
                </a:solidFill>
              </a:rPr>
              <a:t>9 PM in 23 </a:t>
            </a:r>
            <a:r>
              <a:rPr lang="en-GB" sz="1800" dirty="0" smtClean="0"/>
              <a:t>and closure 23</a:t>
            </a:r>
            <a:endParaRPr lang="en-GB" sz="1800" dirty="0" smtClean="0"/>
          </a:p>
          <a:p>
            <a:r>
              <a:rPr lang="en-GB" sz="1800" dirty="0" smtClean="0"/>
              <a:t>DEMO ADC modelling and experiment conclusions:  </a:t>
            </a:r>
            <a:r>
              <a:rPr lang="en-GB" sz="1800" dirty="0" smtClean="0">
                <a:solidFill>
                  <a:srgbClr val="FF0000"/>
                </a:solidFill>
              </a:rPr>
              <a:t>6 </a:t>
            </a:r>
            <a:r>
              <a:rPr lang="en-GB" sz="1800" dirty="0" smtClean="0">
                <a:solidFill>
                  <a:srgbClr val="FF0000"/>
                </a:solidFill>
              </a:rPr>
              <a:t>PM in 23 </a:t>
            </a:r>
            <a:r>
              <a:rPr lang="en-GB" sz="1800" dirty="0" smtClean="0"/>
              <a:t>and closure 23</a:t>
            </a:r>
            <a:endParaRPr lang="en-GB" sz="1800" dirty="0" smtClean="0"/>
          </a:p>
          <a:p>
            <a:r>
              <a:rPr lang="en-GB" sz="1800" dirty="0" smtClean="0"/>
              <a:t>PWI modelling for DTT SN and XD (ERO): </a:t>
            </a:r>
            <a:r>
              <a:rPr lang="en-GB" sz="1800" dirty="0" smtClean="0">
                <a:solidFill>
                  <a:srgbClr val="FF0000"/>
                </a:solidFill>
              </a:rPr>
              <a:t>6 PM in 23 </a:t>
            </a:r>
            <a:r>
              <a:rPr lang="en-GB" sz="1800" dirty="0" smtClean="0"/>
              <a:t>/ 6 PM in 24</a:t>
            </a:r>
            <a:endParaRPr lang="en-GB" sz="1800" dirty="0" smtClean="0"/>
          </a:p>
          <a:p>
            <a:r>
              <a:rPr lang="en-GB" sz="1800" dirty="0" smtClean="0"/>
              <a:t>Extension of SP E for 2024+2025 to cover LIBS at JET analysis and interpretation: (88 PM +12 PM)/y incl. UKAEA with 12 PM. </a:t>
            </a:r>
          </a:p>
          <a:p>
            <a:pPr marL="0" indent="0">
              <a:buNone/>
            </a:pPr>
            <a:r>
              <a:rPr lang="en-GB" sz="1800" dirty="0" smtClean="0"/>
              <a:t>     RH-Operational costs not included. Missions to JET unclear.</a:t>
            </a:r>
          </a:p>
          <a:p>
            <a:r>
              <a:rPr lang="en-GB" sz="1800" dirty="0" smtClean="0"/>
              <a:t>Travel budget should be at increased to </a:t>
            </a:r>
            <a:r>
              <a:rPr lang="en-GB" sz="1800" dirty="0" smtClean="0">
                <a:solidFill>
                  <a:srgbClr val="FF0000"/>
                </a:solidFill>
              </a:rPr>
              <a:t>75k€ </a:t>
            </a:r>
            <a:r>
              <a:rPr lang="en-GB" sz="1800" dirty="0" smtClean="0"/>
              <a:t>in order to cope with FP9 rules and permit campaign participation</a:t>
            </a:r>
          </a:p>
          <a:p>
            <a:pPr marL="0" indent="0">
              <a:buNone/>
            </a:pPr>
            <a:endParaRPr lang="en-GB" sz="1800" dirty="0" smtClean="0"/>
          </a:p>
          <a:p>
            <a:endParaRPr lang="en-GB" sz="1800" dirty="0"/>
          </a:p>
        </p:txBody>
      </p:sp>
    </p:spTree>
    <p:extLst>
      <p:ext uri="{BB962C8B-B14F-4D97-AF65-F5344CB8AC3E}">
        <p14:creationId xmlns:p14="http://schemas.microsoft.com/office/powerpoint/2010/main" val="24055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International Collaborations / Travel</a:t>
            </a:r>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val="4017655868"/>
              </p:ext>
            </p:extLst>
          </p:nvPr>
        </p:nvGraphicFramePr>
        <p:xfrm>
          <a:off x="251520" y="627534"/>
          <a:ext cx="8229600" cy="2897004"/>
        </p:xfrm>
        <a:graphic>
          <a:graphicData uri="http://schemas.openxmlformats.org/drawingml/2006/table">
            <a:tbl>
              <a:tblPr firstRow="1" firstCol="1" bandRow="1">
                <a:tableStyleId>{5C22544A-7EE6-4342-B048-85BDC9FD1C3A}</a:tableStyleId>
              </a:tblPr>
              <a:tblGrid>
                <a:gridCol w="677698">
                  <a:extLst>
                    <a:ext uri="{9D8B030D-6E8A-4147-A177-3AD203B41FA5}">
                      <a16:colId xmlns:a16="http://schemas.microsoft.com/office/drawing/2014/main" val="3585020960"/>
                    </a:ext>
                  </a:extLst>
                </a:gridCol>
                <a:gridCol w="4765062">
                  <a:extLst>
                    <a:ext uri="{9D8B030D-6E8A-4147-A177-3AD203B41FA5}">
                      <a16:colId xmlns:a16="http://schemas.microsoft.com/office/drawing/2014/main" val="1618629443"/>
                    </a:ext>
                  </a:extLst>
                </a:gridCol>
                <a:gridCol w="1559475">
                  <a:extLst>
                    <a:ext uri="{9D8B030D-6E8A-4147-A177-3AD203B41FA5}">
                      <a16:colId xmlns:a16="http://schemas.microsoft.com/office/drawing/2014/main" val="123733854"/>
                    </a:ext>
                  </a:extLst>
                </a:gridCol>
                <a:gridCol w="1227365">
                  <a:extLst>
                    <a:ext uri="{9D8B030D-6E8A-4147-A177-3AD203B41FA5}">
                      <a16:colId xmlns:a16="http://schemas.microsoft.com/office/drawing/2014/main" val="1977810806"/>
                    </a:ext>
                  </a:extLst>
                </a:gridCol>
              </a:tblGrid>
              <a:tr h="385572">
                <a:tc>
                  <a:txBody>
                    <a:bodyPr/>
                    <a:lstStyle/>
                    <a:p>
                      <a:pPr algn="ctr">
                        <a:lnSpc>
                          <a:spcPct val="115000"/>
                        </a:lnSpc>
                        <a:spcBef>
                          <a:spcPts val="200"/>
                        </a:spcBef>
                        <a:spcAft>
                          <a:spcPts val="200"/>
                        </a:spcAft>
                      </a:pPr>
                      <a:r>
                        <a:rPr lang="en-US" sz="1100">
                          <a:effectLst/>
                        </a:rPr>
                        <a:t>ID</a:t>
                      </a:r>
                      <a:endParaRPr lang="de-DE" sz="1100">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nSpc>
                          <a:spcPct val="115000"/>
                        </a:lnSpc>
                        <a:spcBef>
                          <a:spcPts val="200"/>
                        </a:spcBef>
                        <a:spcAft>
                          <a:spcPts val="200"/>
                        </a:spcAft>
                      </a:pPr>
                      <a:r>
                        <a:rPr lang="en-US" sz="1100">
                          <a:effectLst/>
                        </a:rPr>
                        <a:t>International Collaboration in WP Activities</a:t>
                      </a:r>
                      <a:endParaRPr lang="de-DE" sz="1100">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nSpc>
                          <a:spcPct val="115000"/>
                        </a:lnSpc>
                        <a:spcBef>
                          <a:spcPts val="200"/>
                        </a:spcBef>
                        <a:spcAft>
                          <a:spcPts val="200"/>
                        </a:spcAft>
                      </a:pPr>
                      <a:r>
                        <a:rPr lang="en-US" sz="1100">
                          <a:effectLst/>
                        </a:rPr>
                        <a:t>Planned year(s) of engagement</a:t>
                      </a:r>
                      <a:endParaRPr lang="de-DE" sz="1100">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nSpc>
                          <a:spcPct val="115000"/>
                        </a:lnSpc>
                        <a:spcBef>
                          <a:spcPts val="200"/>
                        </a:spcBef>
                        <a:spcAft>
                          <a:spcPts val="200"/>
                        </a:spcAft>
                      </a:pPr>
                      <a:r>
                        <a:rPr lang="en-US" sz="1100" dirty="0" smtClean="0">
                          <a:effectLst/>
                          <a:latin typeface="+mn-lt"/>
                          <a:ea typeface="+mn-ea"/>
                          <a:cs typeface="+mn-cs"/>
                        </a:rPr>
                        <a:t>Status</a:t>
                      </a:r>
                      <a:endParaRPr lang="de-DE" sz="1100" dirty="0">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extLst>
                  <a:ext uri="{0D108BD9-81ED-4DB2-BD59-A6C34878D82A}">
                    <a16:rowId xmlns:a16="http://schemas.microsoft.com/office/drawing/2014/main" val="2597114401"/>
                  </a:ext>
                </a:extLst>
              </a:tr>
              <a:tr h="179388">
                <a:tc>
                  <a:txBody>
                    <a:bodyPr/>
                    <a:lstStyle/>
                    <a:p>
                      <a:pPr algn="just">
                        <a:lnSpc>
                          <a:spcPct val="107000"/>
                        </a:lnSpc>
                        <a:spcAft>
                          <a:spcPts val="500"/>
                        </a:spcAft>
                      </a:pPr>
                      <a:r>
                        <a:rPr lang="pl-PL" sz="1100">
                          <a:effectLst/>
                        </a:rPr>
                        <a:t>IC01</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SP D.3: EU-Japan (LHD, NAGDIS)</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2021-2025</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err="1" smtClean="0">
                          <a:solidFill>
                            <a:schemeClr val="dk1"/>
                          </a:solidFill>
                          <a:effectLst/>
                          <a:latin typeface="+mn-lt"/>
                          <a:ea typeface="+mn-ea"/>
                          <a:cs typeface="+mn-cs"/>
                        </a:rPr>
                        <a:t>Running</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5175752"/>
                  </a:ext>
                </a:extLst>
              </a:tr>
              <a:tr h="179388">
                <a:tc>
                  <a:txBody>
                    <a:bodyPr/>
                    <a:lstStyle/>
                    <a:p>
                      <a:pPr algn="just">
                        <a:lnSpc>
                          <a:spcPct val="107000"/>
                        </a:lnSpc>
                        <a:spcAft>
                          <a:spcPts val="500"/>
                        </a:spcAft>
                      </a:pPr>
                      <a:r>
                        <a:rPr lang="pl-PL" sz="1100" b="1">
                          <a:effectLst/>
                        </a:rPr>
                        <a:t>IC02</a:t>
                      </a:r>
                      <a:endParaRPr lang="de-DE" sz="1100" b="1">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b="1" dirty="0">
                          <a:effectLst/>
                        </a:rPr>
                        <a:t>SP D.3: EU-US (UCSD, PISCES)</a:t>
                      </a:r>
                      <a:endParaRPr lang="de-DE" sz="1100" b="1"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2021-2025</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err="1" smtClean="0">
                          <a:solidFill>
                            <a:schemeClr val="dk1"/>
                          </a:solidFill>
                          <a:effectLst/>
                          <a:latin typeface="+mn-lt"/>
                          <a:ea typeface="+mn-ea"/>
                          <a:cs typeface="+mn-cs"/>
                        </a:rPr>
                        <a:t>Renewed</a:t>
                      </a:r>
                      <a:r>
                        <a:rPr lang="de-DE" sz="1100" dirty="0" smtClean="0">
                          <a:solidFill>
                            <a:schemeClr val="dk1"/>
                          </a:solidFill>
                          <a:effectLst/>
                          <a:latin typeface="+mn-lt"/>
                          <a:ea typeface="+mn-ea"/>
                          <a:cs typeface="+mn-cs"/>
                        </a:rPr>
                        <a:t>?</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476987172"/>
                  </a:ext>
                </a:extLst>
              </a:tr>
              <a:tr h="179388">
                <a:tc>
                  <a:txBody>
                    <a:bodyPr/>
                    <a:lstStyle/>
                    <a:p>
                      <a:pPr algn="just">
                        <a:lnSpc>
                          <a:spcPct val="107000"/>
                        </a:lnSpc>
                        <a:spcAft>
                          <a:spcPts val="500"/>
                        </a:spcAft>
                      </a:pPr>
                      <a:r>
                        <a:rPr lang="pl-PL" sz="1100">
                          <a:effectLst/>
                        </a:rPr>
                        <a:t>IC03</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SP D.3: EU-China (EAST)</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2021-2025</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err="1" smtClean="0">
                          <a:solidFill>
                            <a:schemeClr val="dk1"/>
                          </a:solidFill>
                          <a:effectLst/>
                          <a:latin typeface="+mn-lt"/>
                          <a:ea typeface="+mn-ea"/>
                          <a:cs typeface="+mn-cs"/>
                        </a:rPr>
                        <a:t>Running</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83982760"/>
                  </a:ext>
                </a:extLst>
              </a:tr>
              <a:tr h="179388">
                <a:tc>
                  <a:txBody>
                    <a:bodyPr/>
                    <a:lstStyle/>
                    <a:p>
                      <a:pPr algn="just">
                        <a:lnSpc>
                          <a:spcPct val="107000"/>
                        </a:lnSpc>
                        <a:spcAft>
                          <a:spcPts val="500"/>
                        </a:spcAft>
                      </a:pPr>
                      <a:r>
                        <a:rPr lang="pl-PL" sz="1100">
                          <a:effectLst/>
                        </a:rPr>
                        <a:t>IC04</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SP X.1: EU-Japan (NAGDIS, LHD)</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2021-2025</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err="1" smtClean="0">
                          <a:effectLst/>
                        </a:rPr>
                        <a:t>Running</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536571548"/>
                  </a:ext>
                </a:extLst>
              </a:tr>
              <a:tr h="179388">
                <a:tc>
                  <a:txBody>
                    <a:bodyPr/>
                    <a:lstStyle/>
                    <a:p>
                      <a:pPr algn="just">
                        <a:lnSpc>
                          <a:spcPct val="107000"/>
                        </a:lnSpc>
                        <a:spcAft>
                          <a:spcPts val="500"/>
                        </a:spcAft>
                      </a:pPr>
                      <a:r>
                        <a:rPr lang="pl-PL" sz="1100">
                          <a:solidFill>
                            <a:schemeClr val="bg1">
                              <a:lumMod val="65000"/>
                            </a:schemeClr>
                          </a:solidFill>
                          <a:effectLst/>
                        </a:rPr>
                        <a:t>IC05</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solidFill>
                            <a:schemeClr val="bg1">
                              <a:lumMod val="65000"/>
                            </a:schemeClr>
                          </a:solidFill>
                          <a:effectLst/>
                        </a:rPr>
                        <a:t>SP ADC.F: EU-CHINA (EAST)</a:t>
                      </a: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2021-2022</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955669676"/>
                  </a:ext>
                </a:extLst>
              </a:tr>
              <a:tr h="179388">
                <a:tc>
                  <a:txBody>
                    <a:bodyPr/>
                    <a:lstStyle/>
                    <a:p>
                      <a:pPr algn="just">
                        <a:lnSpc>
                          <a:spcPct val="107000"/>
                        </a:lnSpc>
                        <a:spcAft>
                          <a:spcPts val="500"/>
                        </a:spcAft>
                      </a:pPr>
                      <a:r>
                        <a:rPr lang="de-DE" sz="1100" dirty="0" smtClean="0">
                          <a:solidFill>
                            <a:schemeClr val="bg1">
                              <a:lumMod val="65000"/>
                            </a:schemeClr>
                          </a:solidFill>
                          <a:effectLst/>
                        </a:rPr>
                        <a:t> </a:t>
                      </a:r>
                      <a:r>
                        <a:rPr lang="pl-PL" sz="1100" dirty="0" smtClean="0">
                          <a:solidFill>
                            <a:schemeClr val="bg1">
                              <a:lumMod val="65000"/>
                            </a:schemeClr>
                          </a:solidFill>
                          <a:effectLst/>
                        </a:rPr>
                        <a:t>IC06</a:t>
                      </a: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solidFill>
                            <a:schemeClr val="bg1">
                              <a:lumMod val="65000"/>
                            </a:schemeClr>
                          </a:solidFill>
                          <a:effectLst/>
                        </a:rPr>
                        <a:t>SP ADC.G: EU-CHINA (EAST)</a:t>
                      </a: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2021-2022</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959064381"/>
                  </a:ext>
                </a:extLst>
              </a:tr>
              <a:tr h="179388">
                <a:tc>
                  <a:txBody>
                    <a:bodyPr/>
                    <a:lstStyle/>
                    <a:p>
                      <a:pPr algn="just">
                        <a:lnSpc>
                          <a:spcPct val="107000"/>
                        </a:lnSpc>
                        <a:spcAft>
                          <a:spcPts val="500"/>
                        </a:spcAft>
                      </a:pPr>
                      <a:r>
                        <a:rPr lang="pl-PL" sz="1100">
                          <a:solidFill>
                            <a:schemeClr val="bg1">
                              <a:lumMod val="65000"/>
                            </a:schemeClr>
                          </a:solidFill>
                          <a:effectLst/>
                        </a:rPr>
                        <a:t>IC07</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SP ADC.H: EU-CHINA (EAST)</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2021-2022</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01071911"/>
                  </a:ext>
                </a:extLst>
              </a:tr>
              <a:tr h="179388">
                <a:tc>
                  <a:txBody>
                    <a:bodyPr/>
                    <a:lstStyle/>
                    <a:p>
                      <a:pPr algn="just">
                        <a:lnSpc>
                          <a:spcPct val="107000"/>
                        </a:lnSpc>
                        <a:spcAft>
                          <a:spcPts val="500"/>
                        </a:spcAft>
                      </a:pPr>
                      <a:r>
                        <a:rPr lang="pl-PL" sz="1100">
                          <a:solidFill>
                            <a:schemeClr val="bg1">
                              <a:lumMod val="65000"/>
                            </a:schemeClr>
                          </a:solidFill>
                          <a:effectLst/>
                        </a:rPr>
                        <a:t>IC08</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SP ADC.I: EU-CHINA (EAST)</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solidFill>
                            <a:schemeClr val="bg1">
                              <a:lumMod val="65000"/>
                            </a:schemeClr>
                          </a:solidFill>
                          <a:effectLst/>
                        </a:rPr>
                        <a:t>2021-2022</a:t>
                      </a:r>
                      <a:endParaRPr lang="de-DE" sz="110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endParaRPr lang="de-DE" sz="1100" dirty="0">
                        <a:solidFill>
                          <a:schemeClr val="bg1">
                            <a:lumMod val="65000"/>
                          </a:schemeClr>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06206130"/>
                  </a:ext>
                </a:extLst>
              </a:tr>
              <a:tr h="179388">
                <a:tc>
                  <a:txBody>
                    <a:bodyPr/>
                    <a:lstStyle/>
                    <a:p>
                      <a:pPr algn="just">
                        <a:lnSpc>
                          <a:spcPct val="107000"/>
                        </a:lnSpc>
                        <a:spcAft>
                          <a:spcPts val="500"/>
                        </a:spcAft>
                      </a:pPr>
                      <a:r>
                        <a:rPr lang="pl-PL" sz="1100">
                          <a:effectLst/>
                        </a:rPr>
                        <a:t>IC09</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SP E.2: EU-Japan (Rokasho/Broader Approach F4E)</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2022-2023</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smtClean="0">
                          <a:solidFill>
                            <a:schemeClr val="dk1"/>
                          </a:solidFill>
                          <a:effectLst/>
                          <a:latin typeface="+mn-lt"/>
                          <a:ea typeface="+mn-ea"/>
                          <a:cs typeface="+mn-cs"/>
                        </a:rPr>
                        <a:t>F4E</a:t>
                      </a:r>
                      <a:r>
                        <a:rPr lang="de-DE" sz="1100" baseline="0" dirty="0" smtClean="0">
                          <a:solidFill>
                            <a:schemeClr val="dk1"/>
                          </a:solidFill>
                          <a:effectLst/>
                          <a:latin typeface="+mn-lt"/>
                          <a:ea typeface="+mn-ea"/>
                          <a:cs typeface="+mn-cs"/>
                        </a:rPr>
                        <a:t> </a:t>
                      </a:r>
                      <a:r>
                        <a:rPr lang="de-DE" sz="1100" baseline="0" dirty="0" err="1" smtClean="0">
                          <a:solidFill>
                            <a:schemeClr val="dk1"/>
                          </a:solidFill>
                          <a:effectLst/>
                          <a:latin typeface="+mn-lt"/>
                          <a:ea typeface="+mn-ea"/>
                          <a:cs typeface="+mn-cs"/>
                        </a:rPr>
                        <a:t>visit</a:t>
                      </a:r>
                      <a:r>
                        <a:rPr lang="de-DE" sz="1100" baseline="0" dirty="0" smtClean="0">
                          <a:solidFill>
                            <a:schemeClr val="dk1"/>
                          </a:solidFill>
                          <a:effectLst/>
                          <a:latin typeface="+mn-lt"/>
                          <a:ea typeface="+mn-ea"/>
                          <a:cs typeface="+mn-cs"/>
                        </a:rPr>
                        <a:t> </a:t>
                      </a:r>
                      <a:r>
                        <a:rPr lang="de-DE" sz="1100" baseline="0" dirty="0" err="1" smtClean="0">
                          <a:solidFill>
                            <a:schemeClr val="dk1"/>
                          </a:solidFill>
                          <a:effectLst/>
                          <a:latin typeface="+mn-lt"/>
                          <a:ea typeface="+mn-ea"/>
                          <a:cs typeface="+mn-cs"/>
                        </a:rPr>
                        <a:t>needed</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92858216"/>
                  </a:ext>
                </a:extLst>
              </a:tr>
              <a:tr h="179388">
                <a:tc>
                  <a:txBody>
                    <a:bodyPr/>
                    <a:lstStyle/>
                    <a:p>
                      <a:pPr algn="just">
                        <a:lnSpc>
                          <a:spcPct val="107000"/>
                        </a:lnSpc>
                        <a:spcAft>
                          <a:spcPts val="500"/>
                        </a:spcAft>
                      </a:pPr>
                      <a:r>
                        <a:rPr lang="pl-PL" sz="1100">
                          <a:effectLst/>
                        </a:rPr>
                        <a:t>IC10</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SP B.1: EU-US (UCSD, PISCES)</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2022-2025</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dirty="0" err="1" smtClean="0">
                          <a:solidFill>
                            <a:schemeClr val="dk1"/>
                          </a:solidFill>
                          <a:effectLst/>
                          <a:latin typeface="+mn-lt"/>
                          <a:ea typeface="+mn-ea"/>
                          <a:cs typeface="+mn-cs"/>
                        </a:rPr>
                        <a:t>Renewed</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061597958"/>
                  </a:ext>
                </a:extLst>
              </a:tr>
              <a:tr h="179388">
                <a:tc>
                  <a:txBody>
                    <a:bodyPr/>
                    <a:lstStyle/>
                    <a:p>
                      <a:pPr algn="just">
                        <a:lnSpc>
                          <a:spcPct val="107000"/>
                        </a:lnSpc>
                        <a:spcAft>
                          <a:spcPts val="500"/>
                        </a:spcAft>
                      </a:pPr>
                      <a:r>
                        <a:rPr lang="pl-PL" sz="1100" strike="dblStrike" baseline="0">
                          <a:solidFill>
                            <a:srgbClr val="FF0000"/>
                          </a:solidFill>
                          <a:effectLst/>
                        </a:rPr>
                        <a:t>IC11</a:t>
                      </a:r>
                      <a:endParaRPr lang="de-DE" sz="1100" strike="dblStrike" baseline="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strike="dblStrike" baseline="0" dirty="0">
                          <a:solidFill>
                            <a:srgbClr val="FF0000"/>
                          </a:solidFill>
                          <a:effectLst/>
                        </a:rPr>
                        <a:t>SP X.2: EU-RUS (MePHI)</a:t>
                      </a:r>
                      <a:endParaRPr lang="de-DE" sz="1100" strike="dblStrike" baseline="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strike="dblStrike" baseline="0" dirty="0">
                          <a:solidFill>
                            <a:srgbClr val="FF0000"/>
                          </a:solidFill>
                          <a:effectLst/>
                        </a:rPr>
                        <a:t>2022-2025</a:t>
                      </a:r>
                      <a:endParaRPr lang="de-DE" sz="1100" strike="dblStrike" baseline="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de-DE" sz="1100" strike="dblStrike" baseline="0" dirty="0" smtClean="0">
                          <a:solidFill>
                            <a:srgbClr val="FF0000"/>
                          </a:solidFill>
                          <a:effectLst/>
                          <a:latin typeface="+mn-lt"/>
                          <a:ea typeface="+mn-ea"/>
                          <a:cs typeface="+mn-cs"/>
                        </a:rPr>
                        <a:t>Not </a:t>
                      </a:r>
                      <a:r>
                        <a:rPr lang="de-DE" sz="1100" strike="dblStrike" baseline="0" dirty="0" err="1" smtClean="0">
                          <a:solidFill>
                            <a:srgbClr val="FF0000"/>
                          </a:solidFill>
                          <a:effectLst/>
                          <a:latin typeface="+mn-lt"/>
                          <a:ea typeface="+mn-ea"/>
                          <a:cs typeface="+mn-cs"/>
                        </a:rPr>
                        <a:t>possible</a:t>
                      </a:r>
                      <a:endParaRPr lang="de-DE" sz="1100" strike="dblStrike" baseline="0" dirty="0">
                        <a:solidFill>
                          <a:srgbClr val="FF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39011894"/>
                  </a:ext>
                </a:extLst>
              </a:tr>
              <a:tr h="179388">
                <a:tc>
                  <a:txBody>
                    <a:bodyPr/>
                    <a:lstStyle/>
                    <a:p>
                      <a:pPr algn="just">
                        <a:lnSpc>
                          <a:spcPct val="107000"/>
                        </a:lnSpc>
                        <a:spcAft>
                          <a:spcPts val="500"/>
                        </a:spcAft>
                      </a:pPr>
                      <a:r>
                        <a:rPr lang="pl-PL" sz="1100">
                          <a:effectLst/>
                        </a:rPr>
                        <a:t>IC12</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ITER collaboration (e.g. SP D and SP E)</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2021-2025</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pl-PL" sz="1100" dirty="0">
                          <a:effectLst/>
                        </a:rPr>
                        <a:t>-</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671735404"/>
                  </a:ext>
                </a:extLst>
              </a:tr>
              <a:tr h="179388">
                <a:tc>
                  <a:txBody>
                    <a:bodyPr/>
                    <a:lstStyle/>
                    <a:p>
                      <a:pPr algn="just">
                        <a:lnSpc>
                          <a:spcPct val="107000"/>
                        </a:lnSpc>
                        <a:spcAft>
                          <a:spcPts val="500"/>
                        </a:spcAft>
                      </a:pPr>
                      <a:r>
                        <a:rPr lang="pl-PL" sz="1100">
                          <a:effectLst/>
                        </a:rPr>
                        <a:t>IC13</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ITPA collaboration  (e.g. SP A and SP X)</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2021-2025</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pl-PL" sz="1100" dirty="0">
                          <a:effectLst/>
                        </a:rPr>
                        <a:t>-</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23621503"/>
                  </a:ext>
                </a:extLst>
              </a:tr>
              <a:tr h="179388">
                <a:tc>
                  <a:txBody>
                    <a:bodyPr/>
                    <a:lstStyle/>
                    <a:p>
                      <a:pPr algn="just">
                        <a:lnSpc>
                          <a:spcPct val="107000"/>
                        </a:lnSpc>
                        <a:spcAft>
                          <a:spcPts val="500"/>
                        </a:spcAft>
                      </a:pPr>
                      <a:r>
                        <a:rPr lang="pl-PL" sz="1100">
                          <a:effectLst/>
                        </a:rPr>
                        <a:t>IC14</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a:effectLst/>
                        </a:rPr>
                        <a:t>IAEA collaboration (e.g. SP C and SP X)</a:t>
                      </a:r>
                      <a:endParaRPr lang="de-DE" sz="110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36195" marR="36195" marT="0" marB="0"/>
                </a:tc>
                <a:tc>
                  <a:txBody>
                    <a:bodyPr/>
                    <a:lstStyle/>
                    <a:p>
                      <a:pPr algn="just">
                        <a:lnSpc>
                          <a:spcPct val="107000"/>
                        </a:lnSpc>
                        <a:spcAft>
                          <a:spcPts val="500"/>
                        </a:spcAft>
                      </a:pPr>
                      <a:r>
                        <a:rPr lang="pl-PL" sz="1100" dirty="0">
                          <a:effectLst/>
                        </a:rPr>
                        <a:t>2021-2025</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tc>
                  <a:txBody>
                    <a:bodyPr/>
                    <a:lstStyle/>
                    <a:p>
                      <a:pPr algn="just">
                        <a:lnSpc>
                          <a:spcPct val="107000"/>
                        </a:lnSpc>
                        <a:spcAft>
                          <a:spcPts val="500"/>
                        </a:spcAft>
                      </a:pPr>
                      <a:r>
                        <a:rPr lang="pl-PL" sz="1100" dirty="0">
                          <a:effectLst/>
                        </a:rPr>
                        <a:t>-</a:t>
                      </a:r>
                      <a:endParaRPr lang="de-DE" sz="1100" dirty="0">
                        <a:solidFill>
                          <a:srgbClr val="000000"/>
                        </a:solidFill>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82548488"/>
                  </a:ext>
                </a:extLst>
              </a:tr>
            </a:tbl>
          </a:graphicData>
        </a:graphic>
      </p:graphicFrame>
      <p:sp>
        <p:nvSpPr>
          <p:cNvPr id="6" name="Textfeld 5"/>
          <p:cNvSpPr txBox="1"/>
          <p:nvPr/>
        </p:nvSpPr>
        <p:spPr>
          <a:xfrm flipH="1">
            <a:off x="179512" y="3723878"/>
            <a:ext cx="7728618" cy="338554"/>
          </a:xfrm>
          <a:prstGeom prst="rect">
            <a:avLst/>
          </a:prstGeom>
          <a:noFill/>
        </p:spPr>
        <p:txBody>
          <a:bodyPr wrap="square" rtlCol="0">
            <a:spAutoFit/>
          </a:bodyPr>
          <a:lstStyle/>
          <a:p>
            <a:r>
              <a:rPr lang="de-DE" sz="1600" dirty="0" smtClean="0"/>
              <a:t>Limited </a:t>
            </a:r>
            <a:r>
              <a:rPr lang="de-DE" sz="1600" dirty="0" err="1" smtClean="0"/>
              <a:t>number</a:t>
            </a:r>
            <a:r>
              <a:rPr lang="de-DE" sz="1600" dirty="0" smtClean="0"/>
              <a:t> </a:t>
            </a:r>
            <a:r>
              <a:rPr lang="de-DE" sz="1600" dirty="0" err="1" smtClean="0"/>
              <a:t>of</a:t>
            </a:r>
            <a:r>
              <a:rPr lang="de-DE" sz="1600" dirty="0" smtClean="0"/>
              <a:t> </a:t>
            </a:r>
            <a:r>
              <a:rPr lang="de-DE" sz="1600" dirty="0" err="1" smtClean="0"/>
              <a:t>visits</a:t>
            </a:r>
            <a:r>
              <a:rPr lang="de-DE" sz="1600" dirty="0" smtClean="0"/>
              <a:t> in 2022 due </a:t>
            </a:r>
            <a:r>
              <a:rPr lang="de-DE" sz="1600" dirty="0" err="1" smtClean="0"/>
              <a:t>to</a:t>
            </a:r>
            <a:r>
              <a:rPr lang="de-DE" sz="1600" dirty="0" smtClean="0"/>
              <a:t> COVID </a:t>
            </a:r>
            <a:r>
              <a:rPr lang="de-DE" sz="1600" dirty="0" err="1" smtClean="0"/>
              <a:t>restrictions</a:t>
            </a:r>
            <a:r>
              <a:rPr lang="de-DE" sz="1600" dirty="0" smtClean="0"/>
              <a:t>  (China). ITPA </a:t>
            </a:r>
            <a:r>
              <a:rPr lang="de-DE" sz="1600" dirty="0" err="1" smtClean="0"/>
              <a:t>and</a:t>
            </a:r>
            <a:r>
              <a:rPr lang="de-DE" sz="1600" dirty="0" smtClean="0"/>
              <a:t> IO </a:t>
            </a:r>
            <a:r>
              <a:rPr lang="de-DE" sz="1600" dirty="0" err="1" smtClean="0"/>
              <a:t>visits</a:t>
            </a:r>
            <a:r>
              <a:rPr lang="de-DE" sz="1600" dirty="0" smtClean="0"/>
              <a:t> </a:t>
            </a:r>
            <a:r>
              <a:rPr lang="de-DE" sz="1600" dirty="0" err="1" smtClean="0"/>
              <a:t>likely</a:t>
            </a:r>
            <a:r>
              <a:rPr lang="de-DE" sz="1600" dirty="0" smtClean="0"/>
              <a:t>.</a:t>
            </a:r>
            <a:endParaRPr lang="de-DE" sz="1600" dirty="0"/>
          </a:p>
        </p:txBody>
      </p:sp>
      <p:sp>
        <p:nvSpPr>
          <p:cNvPr id="8" name="Textfeld 7"/>
          <p:cNvSpPr txBox="1"/>
          <p:nvPr/>
        </p:nvSpPr>
        <p:spPr>
          <a:xfrm flipH="1">
            <a:off x="179512" y="4288813"/>
            <a:ext cx="8856984" cy="584775"/>
          </a:xfrm>
          <a:prstGeom prst="rect">
            <a:avLst/>
          </a:prstGeom>
          <a:noFill/>
        </p:spPr>
        <p:txBody>
          <a:bodyPr wrap="square" rtlCol="0">
            <a:spAutoFit/>
          </a:bodyPr>
          <a:lstStyle/>
          <a:p>
            <a:r>
              <a:rPr lang="de-DE" sz="1600" dirty="0" smtClean="0"/>
              <a:t>Overall </a:t>
            </a:r>
            <a:r>
              <a:rPr lang="de-DE" sz="1600" dirty="0" err="1" smtClean="0"/>
              <a:t>travel</a:t>
            </a:r>
            <a:r>
              <a:rPr lang="de-DE" sz="1600" dirty="0" smtClean="0"/>
              <a:t> </a:t>
            </a:r>
            <a:r>
              <a:rPr lang="de-DE" sz="1600" dirty="0" err="1" smtClean="0"/>
              <a:t>funding</a:t>
            </a:r>
            <a:r>
              <a:rPr lang="de-DE" sz="1600" dirty="0" smtClean="0"/>
              <a:t> in 2022 </a:t>
            </a:r>
            <a:r>
              <a:rPr lang="de-DE" sz="1600" dirty="0" err="1" smtClean="0"/>
              <a:t>is</a:t>
            </a:r>
            <a:r>
              <a:rPr lang="de-DE" sz="1600" dirty="0" smtClean="0"/>
              <a:t> 38k€. </a:t>
            </a:r>
            <a:r>
              <a:rPr lang="de-DE" sz="1600" dirty="0" err="1"/>
              <a:t>I</a:t>
            </a:r>
            <a:r>
              <a:rPr lang="de-DE" sz="1600" dirty="0" err="1" smtClean="0"/>
              <a:t>nsufficient</a:t>
            </a:r>
            <a:r>
              <a:rPr lang="de-DE" sz="1600" dirty="0" smtClean="0"/>
              <a:t> </a:t>
            </a:r>
            <a:r>
              <a:rPr lang="de-DE" sz="1600" dirty="0" err="1" smtClean="0"/>
              <a:t>to</a:t>
            </a:r>
            <a:r>
              <a:rPr lang="de-DE" sz="1600" dirty="0" smtClean="0"/>
              <a:t> </a:t>
            </a:r>
            <a:r>
              <a:rPr lang="de-DE" sz="1600" dirty="0" err="1" smtClean="0"/>
              <a:t>perform</a:t>
            </a:r>
            <a:r>
              <a:rPr lang="de-DE" sz="1600" dirty="0" smtClean="0"/>
              <a:t> </a:t>
            </a:r>
            <a:r>
              <a:rPr lang="de-DE" sz="1600" dirty="0" err="1" smtClean="0"/>
              <a:t>joint</a:t>
            </a:r>
            <a:r>
              <a:rPr lang="de-DE" sz="1600" dirty="0" smtClean="0"/>
              <a:t> </a:t>
            </a:r>
            <a:r>
              <a:rPr lang="de-DE" sz="1600" dirty="0" err="1" smtClean="0"/>
              <a:t>experiments</a:t>
            </a:r>
            <a:r>
              <a:rPr lang="de-DE" sz="1600" dirty="0" smtClean="0"/>
              <a:t> at MAGNUM, TOMAS, PSI-2, </a:t>
            </a:r>
            <a:r>
              <a:rPr lang="de-DE" sz="1600" dirty="0" err="1" smtClean="0"/>
              <a:t>Culham</a:t>
            </a:r>
            <a:r>
              <a:rPr lang="de-DE" sz="1600" dirty="0" smtClean="0"/>
              <a:t> </a:t>
            </a:r>
            <a:r>
              <a:rPr lang="de-DE" sz="1600" dirty="0" err="1" smtClean="0"/>
              <a:t>as</a:t>
            </a:r>
            <a:r>
              <a:rPr lang="de-DE" sz="1600" dirty="0" smtClean="0"/>
              <a:t> </a:t>
            </a:r>
            <a:r>
              <a:rPr lang="de-DE" sz="1600" dirty="0" err="1" smtClean="0"/>
              <a:t>well</a:t>
            </a:r>
            <a:r>
              <a:rPr lang="de-DE" sz="1600" dirty="0" smtClean="0"/>
              <a:t> </a:t>
            </a:r>
            <a:r>
              <a:rPr lang="de-DE" sz="1600" dirty="0" err="1" smtClean="0"/>
              <a:t>as</a:t>
            </a:r>
            <a:r>
              <a:rPr lang="de-DE" sz="1600" dirty="0" smtClean="0"/>
              <a:t> at VTT (LIBS </a:t>
            </a:r>
            <a:r>
              <a:rPr lang="de-DE" sz="1600" dirty="0" err="1" smtClean="0"/>
              <a:t>with</a:t>
            </a:r>
            <a:r>
              <a:rPr lang="de-DE" sz="1600" dirty="0" smtClean="0"/>
              <a:t> </a:t>
            </a:r>
            <a:r>
              <a:rPr lang="de-DE" sz="1600" dirty="0" err="1" smtClean="0"/>
              <a:t>Be</a:t>
            </a:r>
            <a:r>
              <a:rPr lang="de-DE" sz="1600" dirty="0" smtClean="0"/>
              <a:t>)! </a:t>
            </a:r>
            <a:r>
              <a:rPr lang="de-DE" sz="1600" dirty="0" err="1" smtClean="0"/>
              <a:t>No</a:t>
            </a:r>
            <a:r>
              <a:rPr lang="de-DE" sz="1600" dirty="0" smtClean="0"/>
              <a:t> General PWIE Meeting in Person </a:t>
            </a:r>
            <a:r>
              <a:rPr lang="de-DE" sz="1600" dirty="0" err="1" smtClean="0"/>
              <a:t>possible</a:t>
            </a:r>
            <a:r>
              <a:rPr lang="de-DE" sz="1600" dirty="0" smtClean="0"/>
              <a:t>.</a:t>
            </a:r>
            <a:endParaRPr lang="de-DE" sz="1600" dirty="0"/>
          </a:p>
        </p:txBody>
      </p:sp>
      <p:sp>
        <p:nvSpPr>
          <p:cNvPr id="7"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2022 | </a:t>
            </a:r>
            <a:r>
              <a:rPr lang="en-GB" dirty="0" err="1" smtClean="0"/>
              <a:t>Frascati</a:t>
            </a:r>
            <a:r>
              <a:rPr lang="en-GB" dirty="0" smtClean="0"/>
              <a:t> | 06.07.2022 | Page </a:t>
            </a:r>
            <a:fld id="{6A6D9FA1-99C7-4910-8E32-B85D378B0060}" type="slidenum">
              <a:rPr lang="en-GB" smtClean="0"/>
              <a:pPr algn="r"/>
              <a:t>22</a:t>
            </a:fld>
            <a:endParaRPr lang="en-GB" dirty="0"/>
          </a:p>
        </p:txBody>
      </p:sp>
    </p:spTree>
    <p:extLst>
      <p:ext uri="{BB962C8B-B14F-4D97-AF65-F5344CB8AC3E}">
        <p14:creationId xmlns:p14="http://schemas.microsoft.com/office/powerpoint/2010/main" val="362730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err="1" smtClean="0"/>
              <a:t>Example</a:t>
            </a:r>
            <a:r>
              <a:rPr lang="de-DE" sz="2400" dirty="0" smtClean="0"/>
              <a:t> </a:t>
            </a:r>
            <a:r>
              <a:rPr lang="de-DE" sz="2400" dirty="0" err="1" smtClean="0"/>
              <a:t>of</a:t>
            </a:r>
            <a:r>
              <a:rPr lang="de-DE" sz="2400" dirty="0" smtClean="0"/>
              <a:t> </a:t>
            </a:r>
            <a:r>
              <a:rPr lang="de-DE" sz="2400" dirty="0" err="1" smtClean="0"/>
              <a:t>joint</a:t>
            </a:r>
            <a:r>
              <a:rPr lang="de-DE" sz="2400" dirty="0" smtClean="0"/>
              <a:t> </a:t>
            </a:r>
            <a:r>
              <a:rPr lang="de-DE" sz="2400" dirty="0" err="1" smtClean="0"/>
              <a:t>activity</a:t>
            </a:r>
            <a:r>
              <a:rPr lang="de-DE" sz="2400" dirty="0" smtClean="0"/>
              <a:t> </a:t>
            </a:r>
            <a:r>
              <a:rPr lang="de-DE" sz="2400" dirty="0" err="1" smtClean="0"/>
              <a:t>with</a:t>
            </a:r>
            <a:r>
              <a:rPr lang="de-DE" sz="2400" dirty="0" smtClean="0"/>
              <a:t> IO</a:t>
            </a:r>
            <a:endParaRPr lang="de-DE" sz="2400" dirty="0"/>
          </a:p>
        </p:txBody>
      </p:sp>
      <p:pic>
        <p:nvPicPr>
          <p:cNvPr id="5" name="Picture 9"/>
          <p:cNvPicPr/>
          <p:nvPr/>
        </p:nvPicPr>
        <p:blipFill rotWithShape="1">
          <a:blip r:embed="rId2" cstate="print">
            <a:extLst>
              <a:ext uri="{28A0092B-C50C-407E-A947-70E740481C1C}">
                <a14:useLocalDpi xmlns:a14="http://schemas.microsoft.com/office/drawing/2010/main" val="0"/>
              </a:ext>
            </a:extLst>
          </a:blip>
          <a:srcRect l="7589" t="4551" r="9312" b="9471"/>
          <a:stretch/>
        </p:blipFill>
        <p:spPr bwMode="auto">
          <a:xfrm>
            <a:off x="5220072" y="771550"/>
            <a:ext cx="3650387" cy="2803301"/>
          </a:xfrm>
          <a:prstGeom prst="rect">
            <a:avLst/>
          </a:prstGeom>
          <a:ln>
            <a:noFill/>
          </a:ln>
          <a:extLst>
            <a:ext uri="{53640926-AAD7-44D8-BBD7-CCE9431645EC}">
              <a14:shadowObscured xmlns:a14="http://schemas.microsoft.com/office/drawing/2010/main"/>
            </a:ext>
          </a:extLst>
        </p:spPr>
      </p:pic>
      <p:sp>
        <p:nvSpPr>
          <p:cNvPr id="6" name="Rectangle 2"/>
          <p:cNvSpPr txBox="1">
            <a:spLocks noChangeArrowheads="1"/>
          </p:cNvSpPr>
          <p:nvPr/>
        </p:nvSpPr>
        <p:spPr bwMode="auto">
          <a:xfrm>
            <a:off x="5375726" y="565132"/>
            <a:ext cx="2999929" cy="333252"/>
          </a:xfrm>
          <a:prstGeom prst="rect">
            <a:avLst/>
          </a:prstGeom>
          <a:noFill/>
          <a:ln w="9525">
            <a:noFill/>
            <a:miter lim="800000"/>
            <a:headEnd/>
            <a:tailEnd/>
          </a:ln>
        </p:spPr>
        <p:txBody>
          <a:bodyPr>
            <a:prstTxWarp prst="textNoShape">
              <a:avLst/>
            </a:prstTxWarp>
          </a:bodyPr>
          <a:lstStyle/>
          <a:p>
            <a:pPr algn="ctr">
              <a:spcAft>
                <a:spcPts val="600"/>
              </a:spcAft>
              <a:buClr>
                <a:srgbClr val="000090"/>
              </a:buClr>
            </a:pPr>
            <a:r>
              <a:rPr lang="en-US" altLang="en-US" sz="1600" kern="0" dirty="0" smtClean="0">
                <a:latin typeface="Arial"/>
                <a:ea typeface="ＭＳ Ｐゴシック" pitchFamily="-110" charset="-128"/>
                <a:cs typeface="Arial"/>
                <a:sym typeface="Symbol" pitchFamily="18" charset="2"/>
              </a:rPr>
              <a:t>Different plasma backgrounds</a:t>
            </a:r>
          </a:p>
        </p:txBody>
      </p:sp>
      <p:sp>
        <p:nvSpPr>
          <p:cNvPr id="7" name="ZoneTexte 5"/>
          <p:cNvSpPr txBox="1"/>
          <p:nvPr/>
        </p:nvSpPr>
        <p:spPr>
          <a:xfrm>
            <a:off x="5500192" y="3574851"/>
            <a:ext cx="3530734"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G. De Temmerman, et al., in preparation for Nuclear Fusion</a:t>
            </a:r>
            <a:endParaRPr lang="fr-FR" sz="1000" dirty="0">
              <a:solidFill>
                <a:prstClr val="black"/>
              </a:solidFill>
              <a:latin typeface="Arial" charset="0"/>
            </a:endParaRPr>
          </a:p>
        </p:txBody>
      </p:sp>
      <p:sp>
        <p:nvSpPr>
          <p:cNvPr id="9" name="Rectangle 2"/>
          <p:cNvSpPr txBox="1">
            <a:spLocks noChangeArrowheads="1"/>
          </p:cNvSpPr>
          <p:nvPr/>
        </p:nvSpPr>
        <p:spPr bwMode="auto">
          <a:xfrm>
            <a:off x="179512" y="611326"/>
            <a:ext cx="3125855" cy="257782"/>
          </a:xfrm>
          <a:prstGeom prst="rect">
            <a:avLst/>
          </a:prstGeom>
          <a:noFill/>
          <a:ln w="9525">
            <a:noFill/>
            <a:miter lim="800000"/>
            <a:headEnd/>
            <a:tailEnd/>
          </a:ln>
        </p:spPr>
        <p:txBody>
          <a:bodyPr>
            <a:prstTxWarp prst="textNoShape">
              <a:avLst/>
            </a:prstTxWarp>
          </a:bodyPr>
          <a:lstStyle/>
          <a:p>
            <a:pPr>
              <a:spcAft>
                <a:spcPts val="600"/>
              </a:spcAft>
              <a:buClr>
                <a:srgbClr val="000090"/>
              </a:buClr>
            </a:pPr>
            <a:r>
              <a:rPr lang="en-US" altLang="en-US" sz="1600" kern="0" dirty="0" smtClean="0">
                <a:latin typeface="Arial"/>
                <a:ea typeface="ＭＳ Ｐゴシック" pitchFamily="-110" charset="-128"/>
                <a:cs typeface="Arial"/>
                <a:sym typeface="Symbol" pitchFamily="18" charset="2"/>
              </a:rPr>
              <a:t>Different plasma backgrounds</a:t>
            </a:r>
          </a:p>
        </p:txBody>
      </p:sp>
      <p:pic>
        <p:nvPicPr>
          <p:cNvPr id="10"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9736"/>
            <a:ext cx="4067944" cy="2654566"/>
          </a:xfrm>
          <a:prstGeom prst="rect">
            <a:avLst/>
          </a:prstGeom>
        </p:spPr>
      </p:pic>
      <p:grpSp>
        <p:nvGrpSpPr>
          <p:cNvPr id="11" name="Group 1"/>
          <p:cNvGrpSpPr/>
          <p:nvPr/>
        </p:nvGrpSpPr>
        <p:grpSpPr>
          <a:xfrm>
            <a:off x="3471023" y="786189"/>
            <a:ext cx="308889" cy="302989"/>
            <a:chOff x="8374314" y="847601"/>
            <a:chExt cx="368888" cy="391694"/>
          </a:xfrm>
        </p:grpSpPr>
        <p:sp>
          <p:nvSpPr>
            <p:cNvPr id="12" name="Line 10"/>
            <p:cNvSpPr>
              <a:spLocks noChangeShapeType="1"/>
            </p:cNvSpPr>
            <p:nvPr/>
          </p:nvSpPr>
          <p:spPr bwMode="auto">
            <a:xfrm rot="-180000" flipV="1">
              <a:off x="8722689" y="847870"/>
              <a:ext cx="20513" cy="391425"/>
            </a:xfrm>
            <a:prstGeom prst="line">
              <a:avLst/>
            </a:prstGeom>
            <a:noFill/>
            <a:ln w="28575" cap="rnd">
              <a:solidFill>
                <a:srgbClr val="FF0000"/>
              </a:solidFill>
              <a:round/>
              <a:headEnd type="triangle" w="lg" len="lg"/>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endParaRPr lang="en-GB"/>
            </a:p>
          </p:txBody>
        </p:sp>
        <p:sp>
          <p:nvSpPr>
            <p:cNvPr id="13" name="Line 10"/>
            <p:cNvSpPr>
              <a:spLocks noChangeShapeType="1"/>
            </p:cNvSpPr>
            <p:nvPr/>
          </p:nvSpPr>
          <p:spPr bwMode="auto">
            <a:xfrm flipH="1" flipV="1">
              <a:off x="8374314" y="847601"/>
              <a:ext cx="338146" cy="0"/>
            </a:xfrm>
            <a:prstGeom prst="line">
              <a:avLst/>
            </a:prstGeom>
            <a:noFill/>
            <a:ln w="38100" cap="rnd">
              <a:solidFill>
                <a:srgbClr val="FF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endParaRPr lang="en-GB"/>
            </a:p>
          </p:txBody>
        </p:sp>
      </p:grpSp>
      <p:sp>
        <p:nvSpPr>
          <p:cNvPr id="14" name="ZoneTexte 5"/>
          <p:cNvSpPr txBox="1"/>
          <p:nvPr/>
        </p:nvSpPr>
        <p:spPr>
          <a:xfrm>
            <a:off x="2873442" y="3621673"/>
            <a:ext cx="1714216" cy="246221"/>
          </a:xfrm>
          <a:prstGeom prst="rect">
            <a:avLst/>
          </a:prstGeom>
          <a:noFill/>
        </p:spPr>
        <p:txBody>
          <a:bodyPr wrap="square" rtlCol="0">
            <a:spAutoFit/>
          </a:bodyPr>
          <a:lstStyle/>
          <a:p>
            <a:pPr algn="ctr"/>
            <a:r>
              <a:rPr lang="en-US" sz="1000" dirty="0" smtClean="0">
                <a:latin typeface="Arial" panose="020B0604020202020204" pitchFamily="34" charset="0"/>
                <a:cs typeface="Arial" panose="020B0604020202020204" pitchFamily="34" charset="0"/>
              </a:rPr>
              <a:t>R.A. Pitts et al. PSI 2022</a:t>
            </a:r>
            <a:endParaRPr lang="fr-FR" sz="1000" dirty="0">
              <a:solidFill>
                <a:prstClr val="black"/>
              </a:solidFill>
              <a:latin typeface="Arial" charset="0"/>
            </a:endParaRPr>
          </a:p>
        </p:txBody>
      </p:sp>
      <p:grpSp>
        <p:nvGrpSpPr>
          <p:cNvPr id="15" name="Group 1"/>
          <p:cNvGrpSpPr/>
          <p:nvPr/>
        </p:nvGrpSpPr>
        <p:grpSpPr>
          <a:xfrm>
            <a:off x="8367567" y="747186"/>
            <a:ext cx="308889" cy="186757"/>
            <a:chOff x="8374314" y="847601"/>
            <a:chExt cx="368888" cy="391694"/>
          </a:xfrm>
        </p:grpSpPr>
        <p:sp>
          <p:nvSpPr>
            <p:cNvPr id="16" name="Line 10"/>
            <p:cNvSpPr>
              <a:spLocks noChangeShapeType="1"/>
            </p:cNvSpPr>
            <p:nvPr/>
          </p:nvSpPr>
          <p:spPr bwMode="auto">
            <a:xfrm rot="-180000" flipV="1">
              <a:off x="8722689" y="847870"/>
              <a:ext cx="20513" cy="391425"/>
            </a:xfrm>
            <a:prstGeom prst="line">
              <a:avLst/>
            </a:prstGeom>
            <a:noFill/>
            <a:ln w="28575" cap="rnd">
              <a:solidFill>
                <a:srgbClr val="FF0000"/>
              </a:solidFill>
              <a:round/>
              <a:headEnd type="triangle" w="lg" len="lg"/>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endParaRPr lang="en-GB"/>
            </a:p>
          </p:txBody>
        </p:sp>
        <p:sp>
          <p:nvSpPr>
            <p:cNvPr id="17" name="Line 10"/>
            <p:cNvSpPr>
              <a:spLocks noChangeShapeType="1"/>
            </p:cNvSpPr>
            <p:nvPr/>
          </p:nvSpPr>
          <p:spPr bwMode="auto">
            <a:xfrm flipH="1" flipV="1">
              <a:off x="8374314" y="847601"/>
              <a:ext cx="338146" cy="0"/>
            </a:xfrm>
            <a:prstGeom prst="line">
              <a:avLst/>
            </a:prstGeom>
            <a:noFill/>
            <a:ln w="38100" cap="rnd">
              <a:solidFill>
                <a:srgbClr val="FF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endParaRPr lang="en-GB"/>
            </a:p>
          </p:txBody>
        </p:sp>
      </p:grpSp>
      <p:sp>
        <p:nvSpPr>
          <p:cNvPr id="18" name="Textfeld 17"/>
          <p:cNvSpPr txBox="1"/>
          <p:nvPr/>
        </p:nvSpPr>
        <p:spPr>
          <a:xfrm>
            <a:off x="41980" y="3795886"/>
            <a:ext cx="9102019" cy="1031308"/>
          </a:xfrm>
          <a:prstGeom prst="rect">
            <a:avLst/>
          </a:prstGeom>
          <a:solidFill>
            <a:srgbClr val="E3E3E3"/>
          </a:solidFill>
          <a:ln w="12700">
            <a:solidFill>
              <a:schemeClr val="tx1"/>
            </a:solidFill>
          </a:ln>
        </p:spPr>
        <p:txBody>
          <a:bodyPr wrap="square" rtlCol="0">
            <a:spAutoFit/>
          </a:bodyPr>
          <a:lstStyle/>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Joint IO + Labs + EUROfusion activity: </a:t>
            </a:r>
            <a:r>
              <a:rPr lang="en-US" sz="1350" dirty="0">
                <a:latin typeface="Arial" panose="020B0604020202020204" pitchFamily="34" charset="0"/>
                <a:cs typeface="Arial" panose="020B0604020202020204" pitchFamily="34" charset="0"/>
              </a:rPr>
              <a:t>=&gt; ITER </a:t>
            </a:r>
            <a:r>
              <a:rPr lang="en-US" sz="1350" dirty="0" smtClean="0">
                <a:latin typeface="Arial" panose="020B0604020202020204" pitchFamily="34" charset="0"/>
                <a:cs typeface="Arial" panose="020B0604020202020204" pitchFamily="34" charset="0"/>
              </a:rPr>
              <a:t>predictions based on WallDYN and ERO2.0 with SOLPS-ITER</a:t>
            </a:r>
          </a:p>
          <a:p>
            <a:pPr>
              <a:lnSpc>
                <a:spcPct val="113000"/>
              </a:lnSpc>
            </a:pPr>
            <a:r>
              <a:rPr lang="en-US" sz="1350" dirty="0" smtClean="0">
                <a:latin typeface="Arial" panose="020B0604020202020204" pitchFamily="34" charset="0"/>
                <a:cs typeface="Arial" panose="020B0604020202020204" pitchFamily="34" charset="0"/>
              </a:rPr>
              <a:t>     including WPPFC/PWIE laboratory results + JET results + WallDYN and ERO modelling benchmark </a:t>
            </a:r>
          </a:p>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Open issue =&gt; uncertainties in plasma background =&gt; FW particle fluxes + energies (CXN)! =&gt; SP B/D/E </a:t>
            </a:r>
          </a:p>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Open issue =&gt; fuel removal technique at </a:t>
            </a:r>
            <a:r>
              <a:rPr lang="en-US" sz="1350" dirty="0" err="1" smtClean="0">
                <a:latin typeface="Arial" panose="020B0604020202020204" pitchFamily="34" charset="0"/>
                <a:cs typeface="Arial" panose="020B0604020202020204" pitchFamily="34" charset="0"/>
              </a:rPr>
              <a:t>lowish</a:t>
            </a:r>
            <a:r>
              <a:rPr lang="en-US" sz="1350" dirty="0" smtClean="0">
                <a:latin typeface="Arial" panose="020B0604020202020204" pitchFamily="34" charset="0"/>
                <a:cs typeface="Arial" panose="020B0604020202020204" pitchFamily="34" charset="0"/>
              </a:rPr>
              <a:t> ITER FW baking temperature =&gt; SP C/E/X</a:t>
            </a:r>
            <a:endParaRPr lang="en-US" sz="1350" dirty="0">
              <a:latin typeface="Arial" panose="020B0604020202020204" pitchFamily="34" charset="0"/>
              <a:cs typeface="Arial" panose="020B0604020202020204" pitchFamily="34" charset="0"/>
            </a:endParaRPr>
          </a:p>
        </p:txBody>
      </p:sp>
      <p:sp>
        <p:nvSpPr>
          <p:cNvPr id="19"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3</a:t>
            </a:fld>
            <a:endParaRPr lang="en-GB" dirty="0"/>
          </a:p>
        </p:txBody>
      </p:sp>
    </p:spTree>
    <p:extLst>
      <p:ext uri="{BB962C8B-B14F-4D97-AF65-F5344CB8AC3E}">
        <p14:creationId xmlns:p14="http://schemas.microsoft.com/office/powerpoint/2010/main" val="996973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66" y="82253"/>
            <a:ext cx="7543800" cy="342900"/>
          </a:xfrm>
        </p:spPr>
        <p:txBody>
          <a:bodyPr/>
          <a:lstStyle/>
          <a:p>
            <a:r>
              <a:rPr lang="en-GB" sz="2400" dirty="0" smtClean="0"/>
              <a:t>Contributions to DEMO</a:t>
            </a:r>
            <a:endParaRPr lang="en-GB" sz="2400" dirty="0"/>
          </a:p>
        </p:txBody>
      </p:sp>
      <p:sp>
        <p:nvSpPr>
          <p:cNvPr id="12" name="Textfeld 11"/>
          <p:cNvSpPr txBox="1"/>
          <p:nvPr/>
        </p:nvSpPr>
        <p:spPr>
          <a:xfrm>
            <a:off x="119131" y="627534"/>
            <a:ext cx="8784976" cy="924805"/>
          </a:xfrm>
          <a:prstGeom prst="rect">
            <a:avLst/>
          </a:prstGeom>
          <a:solidFill>
            <a:srgbClr val="E3E3E3"/>
          </a:solidFill>
          <a:ln w="12700">
            <a:solidFill>
              <a:schemeClr val="tx1"/>
            </a:solidFill>
          </a:ln>
        </p:spPr>
        <p:txBody>
          <a:bodyPr wrap="square" rtlCol="0">
            <a:spAutoFit/>
          </a:bodyPr>
          <a:lstStyle/>
          <a:p>
            <a:pPr marL="214313" indent="-214313">
              <a:lnSpc>
                <a:spcPct val="113000"/>
              </a:lnSpc>
              <a:spcAft>
                <a:spcPts val="450"/>
              </a:spcAft>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WPPWIE works </a:t>
            </a:r>
            <a:r>
              <a:rPr lang="en-US" sz="1350" dirty="0">
                <a:latin typeface="Arial" panose="020B0604020202020204" pitchFamily="34" charset="0"/>
                <a:cs typeface="Arial" panose="020B0604020202020204" pitchFamily="34" charset="0"/>
              </a:rPr>
              <a:t>hand in hand with </a:t>
            </a:r>
            <a:r>
              <a:rPr lang="en-US" sz="1350" dirty="0" smtClean="0">
                <a:latin typeface="Arial" panose="020B0604020202020204" pitchFamily="34" charset="0"/>
                <a:cs typeface="Arial" panose="020B0604020202020204" pitchFamily="34" charset="0"/>
              </a:rPr>
              <a:t>the DCT in </a:t>
            </a:r>
            <a:r>
              <a:rPr lang="en-US" sz="1350" dirty="0">
                <a:latin typeface="Arial" panose="020B0604020202020204" pitchFamily="34" charset="0"/>
                <a:cs typeface="Arial" panose="020B0604020202020204" pitchFamily="34" charset="0"/>
              </a:rPr>
              <a:t>the </a:t>
            </a:r>
            <a:r>
              <a:rPr lang="en-US" sz="1350" dirty="0" smtClean="0">
                <a:latin typeface="Arial" panose="020B0604020202020204" pitchFamily="34" charset="0"/>
                <a:cs typeface="Arial" panose="020B0604020202020204" pitchFamily="34" charset="0"/>
              </a:rPr>
              <a:t>general area of </a:t>
            </a:r>
            <a:r>
              <a:rPr lang="en-US" sz="1350" dirty="0">
                <a:latin typeface="Arial" panose="020B0604020202020204" pitchFamily="34" charset="0"/>
                <a:cs typeface="Arial" panose="020B0604020202020204" pitchFamily="34" charset="0"/>
              </a:rPr>
              <a:t>PWI and </a:t>
            </a:r>
            <a:r>
              <a:rPr lang="en-US" sz="1350" dirty="0" smtClean="0">
                <a:latin typeface="Arial" panose="020B0604020202020204" pitchFamily="34" charset="0"/>
                <a:cs typeface="Arial" panose="020B0604020202020204" pitchFamily="34" charset="0"/>
              </a:rPr>
              <a:t>Exhaust </a:t>
            </a:r>
          </a:p>
          <a:p>
            <a:pPr marL="214313" indent="-214313">
              <a:lnSpc>
                <a:spcPct val="113000"/>
              </a:lnSpc>
              <a:spcAft>
                <a:spcPts val="450"/>
              </a:spcAft>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WPMAT (+PRD) </a:t>
            </a:r>
            <a:r>
              <a:rPr lang="en-US" sz="1350" dirty="0">
                <a:latin typeface="Arial" panose="020B0604020202020204" pitchFamily="34" charset="0"/>
                <a:cs typeface="Arial" panose="020B0604020202020204" pitchFamily="34" charset="0"/>
              </a:rPr>
              <a:t>provides plasma-facing materials and </a:t>
            </a:r>
            <a:r>
              <a:rPr lang="en-US" sz="1350" dirty="0" smtClean="0">
                <a:latin typeface="Arial" panose="020B0604020202020204" pitchFamily="34" charset="0"/>
                <a:cs typeface="Arial" panose="020B0604020202020204" pitchFamily="34" charset="0"/>
              </a:rPr>
              <a:t>WPDIV </a:t>
            </a:r>
            <a:r>
              <a:rPr lang="en-US" sz="1350" dirty="0">
                <a:latin typeface="Arial" panose="020B0604020202020204" pitchFamily="34" charset="0"/>
                <a:cs typeface="Arial" panose="020B0604020202020204" pitchFamily="34" charset="0"/>
              </a:rPr>
              <a:t>provides plasma-facing components </a:t>
            </a:r>
          </a:p>
          <a:p>
            <a:pPr marL="214313" indent="-214313">
              <a:lnSpc>
                <a:spcPct val="113000"/>
              </a:lnSpc>
              <a:spcAft>
                <a:spcPts val="450"/>
              </a:spcAft>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Joint exploration and assessment of PEX solutions for DEMO with WPDES and WPTE</a:t>
            </a:r>
            <a:endParaRPr lang="en-US" sz="1350" dirty="0">
              <a:latin typeface="Arial" panose="020B0604020202020204" pitchFamily="34" charset="0"/>
              <a:cs typeface="Arial" panose="020B0604020202020204" pitchFamily="34" charset="0"/>
            </a:endParaRPr>
          </a:p>
        </p:txBody>
      </p:sp>
      <p:sp>
        <p:nvSpPr>
          <p:cNvPr id="13" name="Textfeld 12"/>
          <p:cNvSpPr txBox="1"/>
          <p:nvPr/>
        </p:nvSpPr>
        <p:spPr>
          <a:xfrm>
            <a:off x="119131" y="1731927"/>
            <a:ext cx="8784976" cy="2552750"/>
          </a:xfrm>
          <a:prstGeom prst="rect">
            <a:avLst/>
          </a:prstGeom>
          <a:solidFill>
            <a:srgbClr val="E3E3E3"/>
          </a:solidFill>
          <a:ln w="12700">
            <a:solidFill>
              <a:schemeClr val="tx1"/>
            </a:solidFill>
          </a:ln>
        </p:spPr>
        <p:txBody>
          <a:bodyPr wrap="square" rtlCol="0">
            <a:spAutoFit/>
          </a:bodyPr>
          <a:lstStyle/>
          <a:p>
            <a:pPr>
              <a:lnSpc>
                <a:spcPct val="113000"/>
              </a:lnSpc>
              <a:spcAft>
                <a:spcPts val="450"/>
              </a:spcAft>
            </a:pPr>
            <a:r>
              <a:rPr lang="en-US" sz="1400" dirty="0">
                <a:solidFill>
                  <a:srgbClr val="FF0000"/>
                </a:solidFill>
                <a:latin typeface="Arial" panose="020B0604020202020204" pitchFamily="34" charset="0"/>
                <a:cs typeface="Arial" panose="020B0604020202020204" pitchFamily="34" charset="0"/>
              </a:rPr>
              <a:t>S</a:t>
            </a:r>
            <a:r>
              <a:rPr lang="en-US" sz="1400" dirty="0" smtClean="0">
                <a:solidFill>
                  <a:srgbClr val="FF0000"/>
                </a:solidFill>
                <a:latin typeface="Arial" panose="020B0604020202020204" pitchFamily="34" charset="0"/>
                <a:cs typeface="Arial" panose="020B0604020202020204" pitchFamily="34" charset="0"/>
              </a:rPr>
              <a:t>upports </a:t>
            </a:r>
            <a:r>
              <a:rPr lang="en-US" sz="1400" dirty="0">
                <a:solidFill>
                  <a:srgbClr val="FF0000"/>
                </a:solidFill>
                <a:latin typeface="Arial" panose="020B0604020202020204" pitchFamily="34" charset="0"/>
                <a:cs typeface="Arial" panose="020B0604020202020204" pitchFamily="34" charset="0"/>
              </a:rPr>
              <a:t>DEMO baseline scenario via </a:t>
            </a:r>
            <a:r>
              <a:rPr lang="en-US" sz="1400" dirty="0" smtClean="0">
                <a:solidFill>
                  <a:srgbClr val="FF0000"/>
                </a:solidFill>
                <a:latin typeface="Arial" panose="020B0604020202020204" pitchFamily="34" charset="0"/>
                <a:cs typeface="Arial" panose="020B0604020202020204" pitchFamily="34" charset="0"/>
              </a:rPr>
              <a:t>WPDES</a:t>
            </a:r>
            <a:r>
              <a:rPr lang="en-US" sz="1400" dirty="0">
                <a:solidFill>
                  <a:srgbClr val="FF0000"/>
                </a:solidFill>
                <a:latin typeface="Arial" panose="020B0604020202020204" pitchFamily="34" charset="0"/>
                <a:cs typeface="Arial" panose="020B0604020202020204" pitchFamily="34" charset="0"/>
              </a:rPr>
              <a:t>: vital input to the conceptual design </a:t>
            </a:r>
            <a:endParaRPr lang="en-US" sz="1400" dirty="0" smtClean="0">
              <a:solidFill>
                <a:srgbClr val="FF0000"/>
              </a:solidFill>
              <a:latin typeface="Arial" panose="020B0604020202020204" pitchFamily="34" charset="0"/>
              <a:cs typeface="Arial" panose="020B0604020202020204" pitchFamily="34" charset="0"/>
            </a:endParaRPr>
          </a:p>
          <a:p>
            <a:pPr marL="628650" lvl="1" indent="-171450">
              <a:lnSpc>
                <a:spcPct val="113000"/>
              </a:lnSpc>
              <a:spcAft>
                <a:spcPts val="450"/>
              </a:spcAft>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Testing of DEMO PFCs solution (FW and Divertor) on plasma and combined plasma and transient heat load </a:t>
            </a:r>
          </a:p>
          <a:p>
            <a:pPr marL="628650" lvl="1" indent="-171450">
              <a:lnSpc>
                <a:spcPct val="113000"/>
              </a:lnSpc>
              <a:spcAft>
                <a:spcPts val="450"/>
              </a:spcAft>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PSI </a:t>
            </a:r>
            <a:r>
              <a:rPr lang="en-US" sz="1200" dirty="0">
                <a:latin typeface="Arial" panose="020B0604020202020204" pitchFamily="34" charset="0"/>
                <a:cs typeface="Arial" panose="020B0604020202020204" pitchFamily="34" charset="0"/>
              </a:rPr>
              <a:t>modelling regarding first wall erosion under steady-state conditions and transients</a:t>
            </a:r>
          </a:p>
          <a:p>
            <a:pPr marL="671513" lvl="1" indent="-214313">
              <a:lnSpc>
                <a:spcPct val="113000"/>
              </a:lnSpc>
              <a:spcAft>
                <a:spcPts val="450"/>
              </a:spcAft>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Re-deposited W layer stability and corresponding dust </a:t>
            </a:r>
            <a:r>
              <a:rPr lang="en-US" sz="1200" dirty="0">
                <a:latin typeface="Arial" panose="020B0604020202020204" pitchFamily="34" charset="0"/>
                <a:cs typeface="Arial" panose="020B0604020202020204" pitchFamily="34" charset="0"/>
              </a:rPr>
              <a:t>conversion </a:t>
            </a:r>
            <a:r>
              <a:rPr lang="en-US" sz="1200" dirty="0" smtClean="0">
                <a:latin typeface="Arial" panose="020B0604020202020204" pitchFamily="34" charset="0"/>
                <a:cs typeface="Arial" panose="020B0604020202020204" pitchFamily="34" charset="0"/>
              </a:rPr>
              <a:t>factors </a:t>
            </a:r>
            <a:endParaRPr lang="en-US" sz="1200" dirty="0">
              <a:latin typeface="Arial" panose="020B0604020202020204" pitchFamily="34" charset="0"/>
              <a:cs typeface="Arial" panose="020B0604020202020204" pitchFamily="34" charset="0"/>
            </a:endParaRP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Fuel inventory predictions based on </a:t>
            </a:r>
            <a:r>
              <a:rPr lang="en-US" sz="1200" dirty="0" smtClean="0">
                <a:latin typeface="Arial" panose="020B0604020202020204" pitchFamily="34" charset="0"/>
                <a:cs typeface="Arial" panose="020B0604020202020204" pitchFamily="34" charset="0"/>
              </a:rPr>
              <a:t>implantation </a:t>
            </a:r>
            <a:r>
              <a:rPr lang="en-US" sz="1200" dirty="0">
                <a:latin typeface="Arial" panose="020B0604020202020204" pitchFamily="34" charset="0"/>
                <a:cs typeface="Arial" panose="020B0604020202020204" pitchFamily="34" charset="0"/>
              </a:rPr>
              <a:t>and neutron </a:t>
            </a:r>
            <a:r>
              <a:rPr lang="en-US" sz="1200" dirty="0" smtClean="0">
                <a:latin typeface="Arial" panose="020B0604020202020204" pitchFamily="34" charset="0"/>
                <a:cs typeface="Arial" panose="020B0604020202020204" pitchFamily="34" charset="0"/>
              </a:rPr>
              <a:t>damage </a:t>
            </a:r>
            <a:r>
              <a:rPr lang="en-US" sz="1200" dirty="0">
                <a:latin typeface="Arial" panose="020B0604020202020204" pitchFamily="34" charset="0"/>
                <a:cs typeface="Arial" panose="020B0604020202020204" pitchFamily="34" charset="0"/>
              </a:rPr>
              <a:t>in W-based PFCs</a:t>
            </a:r>
          </a:p>
          <a:p>
            <a:pPr>
              <a:lnSpc>
                <a:spcPct val="113000"/>
              </a:lnSpc>
              <a:spcAft>
                <a:spcPts val="450"/>
              </a:spcAft>
            </a:pPr>
            <a:r>
              <a:rPr lang="en-US" sz="1400" dirty="0" smtClean="0">
                <a:solidFill>
                  <a:srgbClr val="FF0000"/>
                </a:solidFill>
                <a:latin typeface="Arial" panose="020B0604020202020204" pitchFamily="34" charset="0"/>
                <a:cs typeface="Arial" panose="020B0604020202020204" pitchFamily="34" charset="0"/>
              </a:rPr>
              <a:t>Recommends alternative </a:t>
            </a:r>
            <a:r>
              <a:rPr lang="en-US" sz="1400" dirty="0">
                <a:solidFill>
                  <a:srgbClr val="FF0000"/>
                </a:solidFill>
                <a:latin typeface="Arial" panose="020B0604020202020204" pitchFamily="34" charset="0"/>
                <a:cs typeface="Arial" panose="020B0604020202020204" pitchFamily="34" charset="0"/>
              </a:rPr>
              <a:t>DEMO-compatible plasma exhaust </a:t>
            </a:r>
            <a:r>
              <a:rPr lang="en-US" sz="1400" dirty="0" smtClean="0">
                <a:solidFill>
                  <a:srgbClr val="FF0000"/>
                </a:solidFill>
                <a:latin typeface="Arial" panose="020B0604020202020204" pitchFamily="34" charset="0"/>
                <a:cs typeface="Arial" panose="020B0604020202020204" pitchFamily="34" charset="0"/>
              </a:rPr>
              <a:t>solutions: </a:t>
            </a:r>
          </a:p>
          <a:p>
            <a:pPr marL="628650" lvl="1" indent="-171450">
              <a:lnSpc>
                <a:spcPct val="113000"/>
              </a:lnSpc>
              <a:spcAft>
                <a:spcPts val="450"/>
              </a:spcAft>
              <a:buFont typeface="Wingdings" panose="05000000000000000000" pitchFamily="2" charset="2"/>
              <a:buChar char="§"/>
            </a:pPr>
            <a:r>
              <a:rPr lang="en-US" sz="1200" dirty="0" smtClean="0">
                <a:latin typeface="Arial" panose="020B0604020202020204" pitchFamily="34" charset="0"/>
                <a:cs typeface="Arial" panose="020B0604020202020204" pitchFamily="34" charset="0"/>
              </a:rPr>
              <a:t>Physics </a:t>
            </a:r>
            <a:r>
              <a:rPr lang="en-US" sz="1200" dirty="0">
                <a:latin typeface="Arial" panose="020B0604020202020204" pitchFamily="34" charset="0"/>
                <a:cs typeface="Arial" panose="020B0604020202020204" pitchFamily="34" charset="0"/>
              </a:rPr>
              <a:t>basis for alternative power exhaust solutions (highly radiative LSN divertor as </a:t>
            </a:r>
            <a:r>
              <a:rPr lang="en-US" sz="1200" dirty="0" smtClean="0">
                <a:latin typeface="Arial" panose="020B0604020202020204" pitchFamily="34" charset="0"/>
                <a:cs typeface="Arial" panose="020B0604020202020204" pitchFamily="34" charset="0"/>
              </a:rPr>
              <a:t>reference / WPDES)</a:t>
            </a:r>
            <a:endParaRPr lang="en-US" sz="1200" dirty="0">
              <a:latin typeface="Arial" panose="020B0604020202020204" pitchFamily="34" charset="0"/>
              <a:cs typeface="Arial" panose="020B0604020202020204" pitchFamily="34" charset="0"/>
            </a:endParaRP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Predictive plasma edge modelling for alternative divertor solutions and their exploitation (PEX) </a:t>
            </a:r>
          </a:p>
          <a:p>
            <a:pPr marL="671513" lvl="1" indent="-214313">
              <a:lnSpc>
                <a:spcPct val="113000"/>
              </a:lnSpc>
              <a:spcAft>
                <a:spcPts val="450"/>
              </a:spcAft>
              <a:buFont typeface="Wingdings" panose="05000000000000000000" pitchFamily="2" charset="2"/>
              <a:buChar char="§"/>
            </a:pPr>
            <a:r>
              <a:rPr lang="en-US" sz="1200" dirty="0">
                <a:latin typeface="Arial" panose="020B0604020202020204" pitchFamily="34" charset="0"/>
                <a:cs typeface="Arial" panose="020B0604020202020204" pitchFamily="34" charset="0"/>
              </a:rPr>
              <a:t>Technical </a:t>
            </a:r>
            <a:r>
              <a:rPr lang="en-US" sz="1200" dirty="0" err="1">
                <a:latin typeface="Arial" panose="020B0604020202020204" pitchFamily="34" charset="0"/>
                <a:cs typeface="Arial" panose="020B0604020202020204" pitchFamily="34" charset="0"/>
              </a:rPr>
              <a:t>realisation</a:t>
            </a:r>
            <a:r>
              <a:rPr lang="en-US" sz="1200" dirty="0">
                <a:latin typeface="Arial" panose="020B0604020202020204" pitchFamily="34" charset="0"/>
                <a:cs typeface="Arial" panose="020B0604020202020204" pitchFamily="34" charset="0"/>
              </a:rPr>
              <a:t> within the DEMO boundary conditions (together with </a:t>
            </a:r>
            <a:r>
              <a:rPr lang="en-US" sz="1200" dirty="0" smtClean="0">
                <a:latin typeface="Arial" panose="020B0604020202020204" pitchFamily="34" charset="0"/>
                <a:cs typeface="Arial" panose="020B0604020202020204" pitchFamily="34" charset="0"/>
              </a:rPr>
              <a:t>WPDES</a:t>
            </a:r>
            <a:r>
              <a:rPr lang="en-US" sz="1200" dirty="0">
                <a:latin typeface="Arial" panose="020B0604020202020204" pitchFamily="34" charset="0"/>
                <a:cs typeface="Arial" panose="020B0604020202020204" pitchFamily="34" charset="0"/>
              </a:rPr>
              <a:t>)</a:t>
            </a:r>
          </a:p>
        </p:txBody>
      </p:sp>
      <p:sp>
        <p:nvSpPr>
          <p:cNvPr id="6"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4</a:t>
            </a:fld>
            <a:endParaRPr lang="en-GB" dirty="0"/>
          </a:p>
        </p:txBody>
      </p:sp>
    </p:spTree>
    <p:extLst>
      <p:ext uri="{BB962C8B-B14F-4D97-AF65-F5344CB8AC3E}">
        <p14:creationId xmlns:p14="http://schemas.microsoft.com/office/powerpoint/2010/main" val="233222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12" y="51470"/>
            <a:ext cx="7543800" cy="342900"/>
          </a:xfrm>
        </p:spPr>
        <p:txBody>
          <a:bodyPr/>
          <a:lstStyle/>
          <a:p>
            <a:r>
              <a:rPr lang="de-DE" sz="2400" dirty="0" err="1" smtClean="0"/>
              <a:t>Example</a:t>
            </a:r>
            <a:r>
              <a:rPr lang="de-DE" sz="2400" dirty="0" smtClean="0"/>
              <a:t> DEMO </a:t>
            </a:r>
            <a:r>
              <a:rPr lang="de-DE" sz="2400" dirty="0" err="1" smtClean="0"/>
              <a:t>with</a:t>
            </a:r>
            <a:r>
              <a:rPr lang="de-DE" sz="2400" dirty="0" smtClean="0"/>
              <a:t> FTD+EEG</a:t>
            </a:r>
            <a:endParaRPr lang="de-DE" sz="2400" dirty="0"/>
          </a:p>
        </p:txBody>
      </p:sp>
      <p:pic>
        <p:nvPicPr>
          <p:cNvPr id="3" name="Grafik 2"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777" y="1419622"/>
            <a:ext cx="2793420" cy="2088232"/>
          </a:xfrm>
          <a:prstGeom prst="rect">
            <a:avLst/>
          </a:prstGeom>
        </p:spPr>
      </p:pic>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331" y="1365032"/>
            <a:ext cx="2806537" cy="2214830"/>
          </a:xfrm>
          <a:prstGeom prst="rect">
            <a:avLst/>
          </a:prstGeom>
        </p:spPr>
      </p:pic>
      <p:pic>
        <p:nvPicPr>
          <p:cNvPr id="6" name="Grafik 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941" y="630031"/>
            <a:ext cx="2327092" cy="559301"/>
          </a:xfrm>
          <a:prstGeom prst="rect">
            <a:avLst/>
          </a:prstGeom>
        </p:spPr>
      </p:pic>
      <p:pic>
        <p:nvPicPr>
          <p:cNvPr id="7" name="Grafik 6"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90" y="1275606"/>
            <a:ext cx="2659870" cy="2216559"/>
          </a:xfrm>
          <a:prstGeom prst="rect">
            <a:avLst/>
          </a:prstGeom>
        </p:spPr>
      </p:pic>
      <p:pic>
        <p:nvPicPr>
          <p:cNvPr id="8" name="Grafik 7"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683859"/>
            <a:ext cx="1623201" cy="602032"/>
          </a:xfrm>
          <a:prstGeom prst="rect">
            <a:avLst/>
          </a:prstGeom>
        </p:spPr>
      </p:pic>
      <p:sp>
        <p:nvSpPr>
          <p:cNvPr id="9" name="Textfeld 8"/>
          <p:cNvSpPr txBox="1"/>
          <p:nvPr/>
        </p:nvSpPr>
        <p:spPr>
          <a:xfrm>
            <a:off x="35496" y="3579862"/>
            <a:ext cx="9252333" cy="1266052"/>
          </a:xfrm>
          <a:prstGeom prst="rect">
            <a:avLst/>
          </a:prstGeom>
          <a:solidFill>
            <a:srgbClr val="E3E3E3"/>
          </a:solidFill>
          <a:ln w="12700">
            <a:solidFill>
              <a:schemeClr val="tx1"/>
            </a:solidFill>
          </a:ln>
        </p:spPr>
        <p:txBody>
          <a:bodyPr wrap="square" rtlCol="0">
            <a:spAutoFit/>
          </a:bodyPr>
          <a:lstStyle/>
          <a:p>
            <a:pPr marL="214313" indent="-214313">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Joint FSD and FTD work incl. EEG =&gt; DEMO predictions based on ad-hoc WallDYN FW fluxes </a:t>
            </a:r>
          </a:p>
          <a:p>
            <a:pPr>
              <a:lnSpc>
                <a:spcPct val="113000"/>
              </a:lnSpc>
            </a:pPr>
            <a:r>
              <a:rPr lang="en-US" sz="1350" dirty="0" smtClean="0">
                <a:latin typeface="Arial" panose="020B0604020202020204" pitchFamily="34" charset="0"/>
                <a:cs typeface="Arial" panose="020B0604020202020204" pitchFamily="34" charset="0"/>
              </a:rPr>
              <a:t>     and dedicated experiments/modelling regarding (self-)damage in W and synergistic effects with plasma </a:t>
            </a:r>
          </a:p>
          <a:p>
            <a:pPr marL="285750" indent="-285750">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Open issue =&gt; uncertainties in plasma background =&gt; FW particle fluxes </a:t>
            </a:r>
          </a:p>
          <a:p>
            <a:pPr>
              <a:lnSpc>
                <a:spcPct val="113000"/>
              </a:lnSpc>
            </a:pPr>
            <a:r>
              <a:rPr lang="en-US" sz="1350" dirty="0" smtClean="0">
                <a:latin typeface="Arial" panose="020B0604020202020204" pitchFamily="34" charset="0"/>
                <a:cs typeface="Arial" panose="020B0604020202020204" pitchFamily="34" charset="0"/>
              </a:rPr>
              <a:t>      =&gt; uncertainties in neutron damaged </a:t>
            </a:r>
            <a:r>
              <a:rPr lang="en-US" sz="1350" dirty="0" err="1" smtClean="0">
                <a:latin typeface="Arial" panose="020B0604020202020204" pitchFamily="34" charset="0"/>
                <a:cs typeface="Arial" panose="020B0604020202020204" pitchFamily="34" charset="0"/>
              </a:rPr>
              <a:t>Eurofer</a:t>
            </a:r>
            <a:r>
              <a:rPr lang="en-US" sz="1350" dirty="0" smtClean="0">
                <a:latin typeface="Arial" panose="020B0604020202020204" pitchFamily="34" charset="0"/>
                <a:cs typeface="Arial" panose="020B0604020202020204" pitchFamily="34" charset="0"/>
              </a:rPr>
              <a:t> behavior (permeation / H content) =&gt; TSVV7 + SP C/B/D + FTD</a:t>
            </a:r>
          </a:p>
          <a:p>
            <a:pPr marL="285750" indent="-285750">
              <a:lnSpc>
                <a:spcPct val="113000"/>
              </a:lnSpc>
              <a:buFont typeface="Wingdings" panose="05000000000000000000" pitchFamily="2" charset="2"/>
              <a:buChar char="§"/>
            </a:pPr>
            <a:r>
              <a:rPr lang="en-US" sz="1350" dirty="0" smtClean="0">
                <a:latin typeface="Arial" panose="020B0604020202020204" pitchFamily="34" charset="0"/>
                <a:cs typeface="Arial" panose="020B0604020202020204" pitchFamily="34" charset="0"/>
              </a:rPr>
              <a:t>Open issue =&gt; uncertainties in erosion of vs. retention  in FW materials =&gt; TSVV5 + SAE +BB + DCT + JULE-PSI</a:t>
            </a:r>
          </a:p>
        </p:txBody>
      </p:sp>
      <p:sp>
        <p:nvSpPr>
          <p:cNvPr id="10" name="ZoneTexte 5"/>
          <p:cNvSpPr txBox="1"/>
          <p:nvPr/>
        </p:nvSpPr>
        <p:spPr>
          <a:xfrm>
            <a:off x="107504" y="957377"/>
            <a:ext cx="2557801"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T</a:t>
            </a:r>
            <a:r>
              <a:rPr lang="en-US" sz="1000" dirty="0" smtClean="0">
                <a:latin typeface="Arial" panose="020B0604020202020204" pitchFamily="34" charset="0"/>
                <a:cs typeface="Arial" panose="020B0604020202020204" pitchFamily="34" charset="0"/>
              </a:rPr>
              <a:t>. Schwarz-</a:t>
            </a:r>
            <a:r>
              <a:rPr lang="en-US" sz="1000" dirty="0" err="1" smtClean="0">
                <a:latin typeface="Arial" panose="020B0604020202020204" pitchFamily="34" charset="0"/>
                <a:cs typeface="Arial" panose="020B0604020202020204" pitchFamily="34" charset="0"/>
              </a:rPr>
              <a:t>Selinger</a:t>
            </a:r>
            <a:r>
              <a:rPr lang="en-US" sz="1000" dirty="0" smtClean="0">
                <a:latin typeface="Arial" panose="020B0604020202020204" pitchFamily="34" charset="0"/>
                <a:cs typeface="Arial" panose="020B0604020202020204" pitchFamily="34" charset="0"/>
              </a:rPr>
              <a:t> et al. PSI 2022</a:t>
            </a:r>
            <a:endParaRPr lang="fr-FR" sz="1000" dirty="0">
              <a:solidFill>
                <a:prstClr val="black"/>
              </a:solidFill>
              <a:latin typeface="Arial" charset="0"/>
            </a:endParaRPr>
          </a:p>
        </p:txBody>
      </p:sp>
      <p:sp>
        <p:nvSpPr>
          <p:cNvPr id="11"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5</a:t>
            </a:fld>
            <a:endParaRPr lang="en-GB" dirty="0"/>
          </a:p>
        </p:txBody>
      </p:sp>
    </p:spTree>
    <p:extLst>
      <p:ext uri="{BB962C8B-B14F-4D97-AF65-F5344CB8AC3E}">
        <p14:creationId xmlns:p14="http://schemas.microsoft.com/office/powerpoint/2010/main" val="77712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First ERO2.0 </a:t>
            </a:r>
            <a:r>
              <a:rPr lang="de-DE" sz="2400" dirty="0" err="1" smtClean="0"/>
              <a:t>for</a:t>
            </a:r>
            <a:r>
              <a:rPr lang="de-DE" sz="2400" dirty="0" smtClean="0"/>
              <a:t> DEMO (TSVV7+SPD+DCT)</a:t>
            </a:r>
            <a:endParaRPr lang="de-DE" sz="2400" dirty="0"/>
          </a:p>
        </p:txBody>
      </p:sp>
      <p:sp>
        <p:nvSpPr>
          <p:cNvPr id="5"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6</a:t>
            </a:fld>
            <a:endParaRPr lang="en-GB"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641" y="551578"/>
            <a:ext cx="1497153" cy="1733258"/>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5526"/>
            <a:ext cx="1497129" cy="1736858"/>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54901"/>
            <a:ext cx="1441241" cy="1737483"/>
          </a:xfrm>
          <a:prstGeom prst="rect">
            <a:avLst/>
          </a:prstGeom>
        </p:spPr>
      </p:pic>
      <p:pic>
        <p:nvPicPr>
          <p:cNvPr id="11" name="Grafik 10"/>
          <p:cNvPicPr>
            <a:picLocks noChangeAspect="1"/>
          </p:cNvPicPr>
          <p:nvPr/>
        </p:nvPicPr>
        <p:blipFill>
          <a:blip r:embed="rId5"/>
          <a:stretch>
            <a:fillRect/>
          </a:stretch>
        </p:blipFill>
        <p:spPr>
          <a:xfrm>
            <a:off x="7440078" y="539357"/>
            <a:ext cx="1596418" cy="1672353"/>
          </a:xfrm>
          <a:prstGeom prst="rect">
            <a:avLst/>
          </a:prstGeom>
        </p:spPr>
      </p:pic>
      <p:pic>
        <p:nvPicPr>
          <p:cNvPr id="24" name="Grafik 23"/>
          <p:cNvPicPr>
            <a:picLocks noChangeAspect="1"/>
          </p:cNvPicPr>
          <p:nvPr/>
        </p:nvPicPr>
        <p:blipFill>
          <a:blip r:embed="rId6"/>
          <a:stretch>
            <a:fillRect/>
          </a:stretch>
        </p:blipFill>
        <p:spPr>
          <a:xfrm>
            <a:off x="43101" y="2860052"/>
            <a:ext cx="2094187" cy="1819725"/>
          </a:xfrm>
          <a:prstGeom prst="rect">
            <a:avLst/>
          </a:prstGeom>
        </p:spPr>
      </p:pic>
      <p:pic>
        <p:nvPicPr>
          <p:cNvPr id="34" name="Grafik 33"/>
          <p:cNvPicPr>
            <a:picLocks noChangeAspect="1"/>
          </p:cNvPicPr>
          <p:nvPr/>
        </p:nvPicPr>
        <p:blipFill>
          <a:blip r:embed="rId7"/>
          <a:stretch>
            <a:fillRect/>
          </a:stretch>
        </p:blipFill>
        <p:spPr>
          <a:xfrm>
            <a:off x="2051720" y="2818540"/>
            <a:ext cx="2009076" cy="1859260"/>
          </a:xfrm>
          <a:prstGeom prst="rect">
            <a:avLst/>
          </a:prstGeom>
        </p:spPr>
      </p:pic>
      <p:pic>
        <p:nvPicPr>
          <p:cNvPr id="40" name="Grafik 39"/>
          <p:cNvPicPr>
            <a:picLocks noChangeAspect="1"/>
          </p:cNvPicPr>
          <p:nvPr/>
        </p:nvPicPr>
        <p:blipFill>
          <a:blip r:embed="rId8"/>
          <a:stretch>
            <a:fillRect/>
          </a:stretch>
        </p:blipFill>
        <p:spPr>
          <a:xfrm>
            <a:off x="6382355" y="2688383"/>
            <a:ext cx="2294180" cy="2115615"/>
          </a:xfrm>
          <a:prstGeom prst="rect">
            <a:avLst/>
          </a:prstGeom>
        </p:spPr>
      </p:pic>
      <p:pic>
        <p:nvPicPr>
          <p:cNvPr id="41" name="Grafik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5803" y="551578"/>
            <a:ext cx="1503674" cy="1740806"/>
          </a:xfrm>
          <a:prstGeom prst="rect">
            <a:avLst/>
          </a:prstGeom>
        </p:spPr>
      </p:pic>
      <p:sp>
        <p:nvSpPr>
          <p:cNvPr id="42" name="Textfeld 41"/>
          <p:cNvSpPr txBox="1"/>
          <p:nvPr/>
        </p:nvSpPr>
        <p:spPr>
          <a:xfrm>
            <a:off x="1819269" y="2226595"/>
            <a:ext cx="1334691" cy="369332"/>
          </a:xfrm>
          <a:prstGeom prst="rect">
            <a:avLst/>
          </a:prstGeom>
          <a:noFill/>
        </p:spPr>
        <p:txBody>
          <a:bodyPr wrap="square" rtlCol="0">
            <a:spAutoFit/>
          </a:bodyPr>
          <a:lstStyle/>
          <a:p>
            <a:r>
              <a:rPr lang="de-DE" dirty="0" smtClean="0"/>
              <a:t>SOLPS 2D</a:t>
            </a:r>
            <a:endParaRPr lang="de-DE" dirty="0"/>
          </a:p>
        </p:txBody>
      </p:sp>
      <p:sp>
        <p:nvSpPr>
          <p:cNvPr id="43" name="Textfeld 42"/>
          <p:cNvSpPr txBox="1"/>
          <p:nvPr/>
        </p:nvSpPr>
        <p:spPr>
          <a:xfrm>
            <a:off x="6516216" y="2202418"/>
            <a:ext cx="2087317" cy="369332"/>
          </a:xfrm>
          <a:prstGeom prst="rect">
            <a:avLst/>
          </a:prstGeom>
          <a:noFill/>
        </p:spPr>
        <p:txBody>
          <a:bodyPr wrap="square" rtlCol="0">
            <a:spAutoFit/>
          </a:bodyPr>
          <a:lstStyle/>
          <a:p>
            <a:r>
              <a:rPr lang="de-DE" dirty="0" smtClean="0"/>
              <a:t>EFIT + 3D </a:t>
            </a:r>
            <a:r>
              <a:rPr lang="de-DE" dirty="0" err="1" smtClean="0"/>
              <a:t>field</a:t>
            </a:r>
            <a:r>
              <a:rPr lang="de-DE" dirty="0" smtClean="0"/>
              <a:t> </a:t>
            </a:r>
            <a:r>
              <a:rPr lang="de-DE" dirty="0" err="1" smtClean="0"/>
              <a:t>lines</a:t>
            </a:r>
            <a:endParaRPr lang="de-DE" dirty="0"/>
          </a:p>
        </p:txBody>
      </p:sp>
      <p:sp>
        <p:nvSpPr>
          <p:cNvPr id="44" name="Textfeld 43"/>
          <p:cNvSpPr txBox="1"/>
          <p:nvPr/>
        </p:nvSpPr>
        <p:spPr>
          <a:xfrm>
            <a:off x="945016" y="4649959"/>
            <a:ext cx="2676991" cy="369332"/>
          </a:xfrm>
          <a:prstGeom prst="rect">
            <a:avLst/>
          </a:prstGeom>
          <a:noFill/>
        </p:spPr>
        <p:txBody>
          <a:bodyPr wrap="square" rtlCol="0">
            <a:spAutoFit/>
          </a:bodyPr>
          <a:lstStyle/>
          <a:p>
            <a:r>
              <a:rPr lang="de-DE" dirty="0" smtClean="0"/>
              <a:t>3D ERO2.0 </a:t>
            </a:r>
            <a:r>
              <a:rPr lang="de-DE" dirty="0" err="1" smtClean="0"/>
              <a:t>of</a:t>
            </a:r>
            <a:r>
              <a:rPr lang="de-DE" dirty="0" smtClean="0"/>
              <a:t> </a:t>
            </a:r>
            <a:r>
              <a:rPr lang="de-DE" dirty="0" err="1" smtClean="0"/>
              <a:t>one</a:t>
            </a:r>
            <a:r>
              <a:rPr lang="de-DE" dirty="0" smtClean="0"/>
              <a:t> </a:t>
            </a:r>
            <a:r>
              <a:rPr lang="de-DE" dirty="0" err="1" smtClean="0"/>
              <a:t>segment</a:t>
            </a:r>
            <a:endParaRPr lang="de-DE" dirty="0"/>
          </a:p>
        </p:txBody>
      </p:sp>
      <p:sp>
        <p:nvSpPr>
          <p:cNvPr id="45" name="Textfeld 44"/>
          <p:cNvSpPr txBox="1"/>
          <p:nvPr/>
        </p:nvSpPr>
        <p:spPr>
          <a:xfrm>
            <a:off x="878424" y="551578"/>
            <a:ext cx="405759" cy="369332"/>
          </a:xfrm>
          <a:prstGeom prst="rect">
            <a:avLst/>
          </a:prstGeom>
          <a:noFill/>
        </p:spPr>
        <p:txBody>
          <a:bodyPr wrap="square" rtlCol="0">
            <a:spAutoFit/>
          </a:bodyPr>
          <a:lstStyle/>
          <a:p>
            <a:r>
              <a:rPr lang="de-DE" dirty="0" smtClean="0"/>
              <a:t>n</a:t>
            </a:r>
            <a:r>
              <a:rPr lang="de-DE" baseline="-25000" dirty="0" smtClean="0"/>
              <a:t>e</a:t>
            </a:r>
            <a:endParaRPr lang="de-DE" baseline="-25000" dirty="0"/>
          </a:p>
        </p:txBody>
      </p:sp>
      <p:sp>
        <p:nvSpPr>
          <p:cNvPr id="46" name="Textfeld 45"/>
          <p:cNvSpPr txBox="1"/>
          <p:nvPr/>
        </p:nvSpPr>
        <p:spPr>
          <a:xfrm>
            <a:off x="2296442" y="526518"/>
            <a:ext cx="405759" cy="369332"/>
          </a:xfrm>
          <a:prstGeom prst="rect">
            <a:avLst/>
          </a:prstGeom>
          <a:noFill/>
        </p:spPr>
        <p:txBody>
          <a:bodyPr wrap="square" rtlCol="0">
            <a:spAutoFit/>
          </a:bodyPr>
          <a:lstStyle/>
          <a:p>
            <a:r>
              <a:rPr lang="de-DE" dirty="0" err="1"/>
              <a:t>T</a:t>
            </a:r>
            <a:r>
              <a:rPr lang="de-DE" baseline="-25000" dirty="0" err="1" smtClean="0"/>
              <a:t>e</a:t>
            </a:r>
            <a:endParaRPr lang="de-DE" baseline="-25000" dirty="0"/>
          </a:p>
        </p:txBody>
      </p:sp>
      <p:sp>
        <p:nvSpPr>
          <p:cNvPr id="47" name="Textfeld 46"/>
          <p:cNvSpPr txBox="1"/>
          <p:nvPr/>
        </p:nvSpPr>
        <p:spPr>
          <a:xfrm>
            <a:off x="3910456" y="509267"/>
            <a:ext cx="405759" cy="369332"/>
          </a:xfrm>
          <a:prstGeom prst="rect">
            <a:avLst/>
          </a:prstGeom>
          <a:noFill/>
        </p:spPr>
        <p:txBody>
          <a:bodyPr wrap="square" rtlCol="0">
            <a:spAutoFit/>
          </a:bodyPr>
          <a:lstStyle/>
          <a:p>
            <a:r>
              <a:rPr lang="de-DE" dirty="0" err="1" smtClean="0"/>
              <a:t>T</a:t>
            </a:r>
            <a:r>
              <a:rPr lang="de-DE" baseline="-25000" dirty="0" err="1" smtClean="0"/>
              <a:t>i</a:t>
            </a:r>
            <a:endParaRPr lang="de-DE" baseline="-25000" dirty="0"/>
          </a:p>
        </p:txBody>
      </p:sp>
      <p:sp>
        <p:nvSpPr>
          <p:cNvPr id="48" name="Textfeld 47"/>
          <p:cNvSpPr txBox="1"/>
          <p:nvPr/>
        </p:nvSpPr>
        <p:spPr>
          <a:xfrm>
            <a:off x="7668344" y="2688383"/>
            <a:ext cx="576064" cy="369332"/>
          </a:xfrm>
          <a:prstGeom prst="rect">
            <a:avLst/>
          </a:prstGeom>
          <a:noFill/>
        </p:spPr>
        <p:txBody>
          <a:bodyPr wrap="square" rtlCol="0">
            <a:spAutoFit/>
          </a:bodyPr>
          <a:lstStyle/>
          <a:p>
            <a:r>
              <a:rPr lang="de-DE" dirty="0" smtClean="0">
                <a:latin typeface="Symbol" panose="05050102010706020507" pitchFamily="18" charset="2"/>
              </a:rPr>
              <a:t>G</a:t>
            </a:r>
            <a:r>
              <a:rPr lang="de-DE" baseline="-25000" dirty="0" smtClean="0"/>
              <a:t>D+</a:t>
            </a:r>
            <a:endParaRPr lang="de-DE" baseline="-25000" dirty="0"/>
          </a:p>
        </p:txBody>
      </p:sp>
      <p:sp>
        <p:nvSpPr>
          <p:cNvPr id="49" name="Textfeld 48"/>
          <p:cNvSpPr txBox="1"/>
          <p:nvPr/>
        </p:nvSpPr>
        <p:spPr>
          <a:xfrm flipH="1">
            <a:off x="4168788" y="1982906"/>
            <a:ext cx="2347428" cy="2893100"/>
          </a:xfrm>
          <a:prstGeom prst="rect">
            <a:avLst/>
          </a:prstGeom>
          <a:solidFill>
            <a:schemeClr val="bg1">
              <a:lumMod val="95000"/>
            </a:schemeClr>
          </a:solidFill>
          <a:ln w="28575">
            <a:solidFill>
              <a:schemeClr val="tx1"/>
            </a:solidFill>
          </a:ln>
        </p:spPr>
        <p:txBody>
          <a:bodyPr wrap="square" rtlCol="0">
            <a:spAutoFit/>
          </a:bodyPr>
          <a:lstStyle/>
          <a:p>
            <a:r>
              <a:rPr lang="en-GB" sz="1400" dirty="0" smtClean="0"/>
              <a:t>DEMO main chamber erosion determined by CXN and residual </a:t>
            </a:r>
            <a:r>
              <a:rPr lang="en-GB" sz="1400" dirty="0" err="1" smtClean="0"/>
              <a:t>Ar</a:t>
            </a:r>
            <a:r>
              <a:rPr lang="en-GB" sz="1400" dirty="0" smtClean="0"/>
              <a:t> neutrals</a:t>
            </a:r>
          </a:p>
          <a:p>
            <a:endParaRPr lang="en-GB" sz="1400" dirty="0" smtClean="0"/>
          </a:p>
          <a:p>
            <a:r>
              <a:rPr lang="en-GB" sz="1400" dirty="0" smtClean="0"/>
              <a:t>Extended grid to wall and full</a:t>
            </a:r>
          </a:p>
          <a:p>
            <a:r>
              <a:rPr lang="en-GB" sz="1400" dirty="0" smtClean="0"/>
              <a:t>EIRENE neutral distribution missing (energy and angle resolved)</a:t>
            </a:r>
          </a:p>
          <a:p>
            <a:endParaRPr lang="en-GB" sz="1400" dirty="0"/>
          </a:p>
          <a:p>
            <a:r>
              <a:rPr lang="en-GB" sz="1400" dirty="0" smtClean="0"/>
              <a:t>Experience from W7-X 3D modelling very useful!</a:t>
            </a:r>
          </a:p>
          <a:p>
            <a:endParaRPr lang="en-GB" sz="1400" dirty="0"/>
          </a:p>
          <a:p>
            <a:r>
              <a:rPr lang="en-GB" sz="1400" dirty="0" smtClean="0"/>
              <a:t>Experiments in TE required!</a:t>
            </a:r>
            <a:endParaRPr lang="en-GB" sz="1400" dirty="0"/>
          </a:p>
        </p:txBody>
      </p:sp>
      <p:sp>
        <p:nvSpPr>
          <p:cNvPr id="50" name="Textfeld 49"/>
          <p:cNvSpPr txBox="1"/>
          <p:nvPr/>
        </p:nvSpPr>
        <p:spPr>
          <a:xfrm>
            <a:off x="8127487" y="4649959"/>
            <a:ext cx="2511137" cy="276999"/>
          </a:xfrm>
          <a:prstGeom prst="rect">
            <a:avLst/>
          </a:prstGeom>
          <a:noFill/>
        </p:spPr>
        <p:txBody>
          <a:bodyPr wrap="square" rtlCol="0">
            <a:spAutoFit/>
          </a:bodyPr>
          <a:lstStyle/>
          <a:p>
            <a:r>
              <a:rPr lang="de-DE" sz="1200" dirty="0" err="1" smtClean="0"/>
              <a:t>Ch</a:t>
            </a:r>
            <a:r>
              <a:rPr lang="de-DE" sz="1200" dirty="0"/>
              <a:t>.</a:t>
            </a:r>
            <a:r>
              <a:rPr lang="de-DE" sz="1200" dirty="0" smtClean="0"/>
              <a:t> Baumann</a:t>
            </a:r>
            <a:endParaRPr lang="de-DE" sz="1200" dirty="0"/>
          </a:p>
        </p:txBody>
      </p:sp>
    </p:spTree>
    <p:extLst>
      <p:ext uri="{BB962C8B-B14F-4D97-AF65-F5344CB8AC3E}">
        <p14:creationId xmlns:p14="http://schemas.microsoft.com/office/powerpoint/2010/main" val="3025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p:nvPr/>
        </p:nvPicPr>
        <p:blipFill rotWithShape="1">
          <a:blip r:embed="rId2">
            <a:extLst>
              <a:ext uri="{28A0092B-C50C-407E-A947-70E740481C1C}">
                <a14:useLocalDpi xmlns:a14="http://schemas.microsoft.com/office/drawing/2010/main" val="0"/>
              </a:ext>
            </a:extLst>
          </a:blip>
          <a:srcRect t="-96"/>
          <a:stretch/>
        </p:blipFill>
        <p:spPr bwMode="auto">
          <a:xfrm>
            <a:off x="611560" y="460050"/>
            <a:ext cx="7632848" cy="4487964"/>
          </a:xfrm>
          <a:prstGeom prst="rect">
            <a:avLst/>
          </a:prstGeom>
          <a:noFill/>
        </p:spPr>
      </p:pic>
      <p:sp>
        <p:nvSpPr>
          <p:cNvPr id="2" name="Titel 1"/>
          <p:cNvSpPr>
            <a:spLocks noGrp="1"/>
          </p:cNvSpPr>
          <p:nvPr>
            <p:ph type="title"/>
          </p:nvPr>
        </p:nvSpPr>
        <p:spPr>
          <a:xfrm>
            <a:off x="-1" y="82253"/>
            <a:ext cx="7482191" cy="342900"/>
          </a:xfrm>
        </p:spPr>
        <p:txBody>
          <a:bodyPr/>
          <a:lstStyle/>
          <a:p>
            <a:r>
              <a:rPr lang="en-GB" sz="2400" dirty="0" smtClean="0"/>
              <a:t>WPPWIE Structure 2022</a:t>
            </a:r>
            <a:r>
              <a:rPr lang="en-GB" sz="2400" dirty="0" smtClean="0">
                <a:solidFill>
                  <a:srgbClr val="00B0F0"/>
                </a:solidFill>
              </a:rPr>
              <a:t>/2023</a:t>
            </a:r>
            <a:endParaRPr lang="en-GB" sz="2400" dirty="0">
              <a:solidFill>
                <a:srgbClr val="00B0F0"/>
              </a:solidFill>
            </a:endParaRPr>
          </a:p>
        </p:txBody>
      </p:sp>
      <p:sp>
        <p:nvSpPr>
          <p:cNvPr id="3" name="Textfeld 2"/>
          <p:cNvSpPr txBox="1"/>
          <p:nvPr/>
        </p:nvSpPr>
        <p:spPr>
          <a:xfrm>
            <a:off x="6948264" y="587464"/>
            <a:ext cx="1152128" cy="400110"/>
          </a:xfrm>
          <a:prstGeom prst="rect">
            <a:avLst/>
          </a:prstGeom>
          <a:noFill/>
        </p:spPr>
        <p:txBody>
          <a:bodyPr wrap="square" rtlCol="0">
            <a:spAutoFit/>
          </a:bodyPr>
          <a:lstStyle/>
          <a:p>
            <a:r>
              <a:rPr lang="de-DE" sz="1000" dirty="0" smtClean="0"/>
              <a:t>DPL </a:t>
            </a:r>
            <a:r>
              <a:rPr lang="de-DE" sz="1000" dirty="0" err="1" smtClean="0"/>
              <a:t>for</a:t>
            </a:r>
            <a:r>
              <a:rPr lang="de-DE" sz="1000" dirty="0" smtClean="0"/>
              <a:t> ADC:  Giuseppe Calabro</a:t>
            </a:r>
            <a:endParaRPr lang="de-DE" sz="1000" dirty="0"/>
          </a:p>
        </p:txBody>
      </p:sp>
      <p:sp>
        <p:nvSpPr>
          <p:cNvPr id="4" name="Rechteck 3"/>
          <p:cNvSpPr/>
          <p:nvPr/>
        </p:nvSpPr>
        <p:spPr>
          <a:xfrm>
            <a:off x="107504" y="2643758"/>
            <a:ext cx="1440160" cy="23557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6732240" y="2643758"/>
            <a:ext cx="864096" cy="11521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B0F0"/>
              </a:solidFill>
            </a:endParaRPr>
          </a:p>
        </p:txBody>
      </p:sp>
      <p:sp>
        <p:nvSpPr>
          <p:cNvPr id="13"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7</a:t>
            </a:fld>
            <a:endParaRPr lang="en-GB" dirty="0"/>
          </a:p>
        </p:txBody>
      </p:sp>
      <p:cxnSp>
        <p:nvCxnSpPr>
          <p:cNvPr id="11" name="Gerader Verbinder 10"/>
          <p:cNvCxnSpPr/>
          <p:nvPr/>
        </p:nvCxnSpPr>
        <p:spPr>
          <a:xfrm flipV="1">
            <a:off x="6948264" y="401871"/>
            <a:ext cx="879754" cy="72971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7092280" y="48333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6948264" y="401871"/>
            <a:ext cx="879754" cy="58570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flipH="1">
            <a:off x="18323" y="3003001"/>
            <a:ext cx="6640394" cy="1600438"/>
          </a:xfrm>
          <a:prstGeom prst="rect">
            <a:avLst/>
          </a:prstGeom>
          <a:solidFill>
            <a:schemeClr val="bg1">
              <a:lumMod val="95000"/>
            </a:schemeClr>
          </a:solidFill>
          <a:ln w="28575">
            <a:solidFill>
              <a:srgbClr val="00B0F0"/>
            </a:solidFill>
          </a:ln>
        </p:spPr>
        <p:txBody>
          <a:bodyPr wrap="square" rtlCol="0">
            <a:spAutoFit/>
          </a:bodyPr>
          <a:lstStyle/>
          <a:p>
            <a:r>
              <a:rPr lang="en-GB" sz="1400" dirty="0" smtClean="0"/>
              <a:t>In general for 2023:</a:t>
            </a:r>
          </a:p>
          <a:p>
            <a:pPr marL="285750" indent="-285750">
              <a:buFont typeface="Wingdings" panose="05000000000000000000" pitchFamily="2" charset="2"/>
              <a:buChar char="§"/>
            </a:pPr>
            <a:r>
              <a:rPr lang="en-GB" sz="1400" dirty="0" smtClean="0"/>
              <a:t>SP A. SP B, SP C, SP D, SPX structure and activities remain largely as in 2022</a:t>
            </a:r>
          </a:p>
          <a:p>
            <a:pPr marL="742950" lvl="1" indent="-285750">
              <a:buFont typeface="Wingdings" panose="05000000000000000000" pitchFamily="2" charset="2"/>
              <a:buChar char="§"/>
            </a:pPr>
            <a:r>
              <a:rPr lang="en-GB" sz="1400" dirty="0" smtClean="0"/>
              <a:t>New tasks and deliverables largely along the indicative plan for PWIE </a:t>
            </a:r>
          </a:p>
          <a:p>
            <a:pPr marL="742950" lvl="1" indent="-285750">
              <a:buFont typeface="Wingdings" panose="05000000000000000000" pitchFamily="2" charset="2"/>
              <a:buChar char="§"/>
            </a:pPr>
            <a:r>
              <a:rPr lang="en-GB" sz="1400" dirty="0" smtClean="0"/>
              <a:t>Moderate modifications: high priorities (IO, FSD), delays, other reasons (KIPT)</a:t>
            </a:r>
          </a:p>
          <a:p>
            <a:pPr marL="285750" indent="-285750">
              <a:buFont typeface="Wingdings" panose="05000000000000000000" pitchFamily="2" charset="2"/>
              <a:buChar char="§"/>
            </a:pPr>
            <a:r>
              <a:rPr lang="en-GB" sz="1400" dirty="0" smtClean="0"/>
              <a:t>SPE planed for 2022+2023 =&gt; Request for resources to prolong for 2024-2025</a:t>
            </a:r>
          </a:p>
          <a:p>
            <a:pPr marL="285750" indent="-285750">
              <a:buFont typeface="Wingdings" panose="05000000000000000000" pitchFamily="2" charset="2"/>
              <a:buChar char="§"/>
            </a:pPr>
            <a:r>
              <a:rPr lang="en-GB" sz="1400" dirty="0" smtClean="0"/>
              <a:t>ADC should be closed in 2023 =&gt; Request for resources to complete in 2023</a:t>
            </a:r>
          </a:p>
          <a:p>
            <a:pPr marL="285750" indent="-285750">
              <a:buFont typeface="Wingdings" panose="05000000000000000000" pitchFamily="2" charset="2"/>
              <a:buChar char="§"/>
            </a:pPr>
            <a:r>
              <a:rPr lang="en-GB" sz="1400" dirty="0" smtClean="0"/>
              <a:t>Note the presentation covers new budget (some HW and HR of 2022 into 2023)</a:t>
            </a:r>
            <a:endParaRPr lang="en-GB" sz="1400" dirty="0"/>
          </a:p>
        </p:txBody>
      </p:sp>
    </p:spTree>
    <p:extLst>
      <p:ext uri="{BB962C8B-B14F-4D97-AF65-F5344CB8AC3E}">
        <p14:creationId xmlns:p14="http://schemas.microsoft.com/office/powerpoint/2010/main" val="28857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4" y="2958026"/>
            <a:ext cx="2348693" cy="2011810"/>
          </a:xfrm>
          <a:prstGeom prst="rect">
            <a:avLst/>
          </a:prstGeom>
        </p:spPr>
      </p:pic>
      <p:sp>
        <p:nvSpPr>
          <p:cNvPr id="2" name="Titel 1"/>
          <p:cNvSpPr>
            <a:spLocks noGrp="1"/>
          </p:cNvSpPr>
          <p:nvPr>
            <p:ph type="title"/>
          </p:nvPr>
        </p:nvSpPr>
        <p:spPr>
          <a:xfrm>
            <a:off x="-19472" y="82253"/>
            <a:ext cx="8911952" cy="342900"/>
          </a:xfrm>
        </p:spPr>
        <p:txBody>
          <a:bodyPr/>
          <a:lstStyle/>
          <a:p>
            <a:r>
              <a:rPr lang="en-GB" sz="2400" dirty="0" smtClean="0"/>
              <a:t>Plasma facilities: 2022/</a:t>
            </a:r>
            <a:r>
              <a:rPr lang="en-GB" sz="2400" dirty="0" smtClean="0">
                <a:solidFill>
                  <a:srgbClr val="00B0F0"/>
                </a:solidFill>
              </a:rPr>
              <a:t>2023</a:t>
            </a:r>
            <a:r>
              <a:rPr lang="en-GB" sz="2400" dirty="0" smtClean="0"/>
              <a:t> resource allocation</a:t>
            </a:r>
            <a:endParaRPr lang="en-GB" sz="2400" dirty="0"/>
          </a:p>
        </p:txBody>
      </p:sp>
      <p:pic>
        <p:nvPicPr>
          <p:cNvPr id="7" name="Picture 2" descr="https://www.differ.nl/sites/default/files/images/news/Overzicht%20Magnum-PSI.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7527" y="747447"/>
            <a:ext cx="2607676" cy="15189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8" descr="http://www.fz-juelich.de/SharedDocs/Bilder/IEK/IEK-4/DE/Forschung/PSI-2/bild_forschung_psi-2_2014_02_PSI-2.png?__blob=post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019436" y="614004"/>
            <a:ext cx="3096738" cy="1450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3" descr="Linearmaschine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2311" y="2242446"/>
            <a:ext cx="2260178" cy="1240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Rechteck 21"/>
          <p:cNvSpPr/>
          <p:nvPr/>
        </p:nvSpPr>
        <p:spPr>
          <a:xfrm>
            <a:off x="2704874" y="724582"/>
            <a:ext cx="1105663" cy="1569660"/>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MAGNUM-PSI</a:t>
            </a:r>
          </a:p>
          <a:p>
            <a:pPr algn="ctr"/>
            <a:r>
              <a:rPr lang="en-US" sz="1200" dirty="0">
                <a:solidFill>
                  <a:srgbClr val="000000"/>
                </a:solidFill>
                <a:latin typeface="Calibri" panose="020F0502020204030204" pitchFamily="34" charset="0"/>
              </a:rPr>
              <a:t>a</a:t>
            </a:r>
            <a:r>
              <a:rPr lang="en-US" sz="1200" dirty="0" smtClean="0">
                <a:solidFill>
                  <a:srgbClr val="000000"/>
                </a:solidFill>
                <a:latin typeface="Calibri" panose="020F0502020204030204" pitchFamily="34" charset="0"/>
              </a:rPr>
              <a:t>nd UPP:</a:t>
            </a:r>
          </a:p>
          <a:p>
            <a:pPr algn="ctr"/>
            <a:r>
              <a:rPr lang="en-US" sz="1200" dirty="0" smtClean="0">
                <a:solidFill>
                  <a:srgbClr val="000000"/>
                </a:solidFill>
                <a:latin typeface="Calibri" panose="020F0502020204030204" pitchFamily="34" charset="0"/>
              </a:rPr>
              <a:t>High flux and</a:t>
            </a:r>
          </a:p>
          <a:p>
            <a:pPr algn="ctr"/>
            <a:r>
              <a:rPr lang="en-US" sz="1200" dirty="0">
                <a:solidFill>
                  <a:srgbClr val="000000"/>
                </a:solidFill>
                <a:latin typeface="Calibri" panose="020F0502020204030204" pitchFamily="34" charset="0"/>
              </a:rPr>
              <a:t>f</a:t>
            </a:r>
            <a:r>
              <a:rPr lang="en-US" sz="1200" dirty="0" smtClean="0">
                <a:solidFill>
                  <a:srgbClr val="000000"/>
                </a:solidFill>
                <a:latin typeface="Calibri" panose="020F0502020204030204" pitchFamily="34" charset="0"/>
              </a:rPr>
              <a:t>luence</a:t>
            </a:r>
          </a:p>
          <a:p>
            <a:pPr algn="ctr"/>
            <a:r>
              <a:rPr lang="en-US" sz="1200" b="1" dirty="0" smtClean="0">
                <a:solidFill>
                  <a:srgbClr val="000000"/>
                </a:solidFill>
                <a:latin typeface="Calibri" panose="020F0502020204030204" pitchFamily="34" charset="0"/>
              </a:rPr>
              <a:t>(40 and 15 days)</a:t>
            </a:r>
          </a:p>
          <a:p>
            <a:pPr algn="ctr"/>
            <a:r>
              <a:rPr lang="en-US" sz="1200" b="1" dirty="0">
                <a:solidFill>
                  <a:srgbClr val="00B0F0"/>
                </a:solidFill>
                <a:latin typeface="Calibri" panose="020F0502020204030204" pitchFamily="34" charset="0"/>
              </a:rPr>
              <a:t>(40 and 15 days)</a:t>
            </a:r>
          </a:p>
        </p:txBody>
      </p:sp>
      <p:sp>
        <p:nvSpPr>
          <p:cNvPr id="23" name="Rechteck 22"/>
          <p:cNvSpPr/>
          <p:nvPr/>
        </p:nvSpPr>
        <p:spPr>
          <a:xfrm>
            <a:off x="7740352" y="602705"/>
            <a:ext cx="1152128" cy="1015663"/>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PSI-2:</a:t>
            </a:r>
          </a:p>
          <a:p>
            <a:pPr algn="ctr"/>
            <a:r>
              <a:rPr lang="en-US" sz="1200" dirty="0" smtClean="0">
                <a:solidFill>
                  <a:srgbClr val="000000"/>
                </a:solidFill>
                <a:latin typeface="Calibri" panose="020F0502020204030204" pitchFamily="34" charset="0"/>
              </a:rPr>
              <a:t>Medium flux and fluence</a:t>
            </a:r>
          </a:p>
          <a:p>
            <a:pPr algn="ctr"/>
            <a:r>
              <a:rPr lang="en-US" sz="1200" dirty="0" smtClean="0">
                <a:solidFill>
                  <a:srgbClr val="000000"/>
                </a:solidFill>
                <a:latin typeface="Calibri" panose="020F0502020204030204" pitchFamily="34" charset="0"/>
              </a:rPr>
              <a:t> </a:t>
            </a:r>
            <a:r>
              <a:rPr lang="en-US" sz="1200" b="1" dirty="0" smtClean="0">
                <a:solidFill>
                  <a:srgbClr val="000000"/>
                </a:solidFill>
                <a:latin typeface="Calibri" panose="020F0502020204030204" pitchFamily="34" charset="0"/>
              </a:rPr>
              <a:t>(70 days)</a:t>
            </a:r>
          </a:p>
          <a:p>
            <a:pPr algn="ctr"/>
            <a:r>
              <a:rPr lang="en-US" sz="1200" b="1" dirty="0" smtClean="0">
                <a:solidFill>
                  <a:srgbClr val="00B0F0"/>
                </a:solidFill>
                <a:latin typeface="Calibri" panose="020F0502020204030204" pitchFamily="34" charset="0"/>
              </a:rPr>
              <a:t>(~50 days +  X )</a:t>
            </a:r>
          </a:p>
        </p:txBody>
      </p:sp>
      <p:sp>
        <p:nvSpPr>
          <p:cNvPr id="24" name="Rechteck 23"/>
          <p:cNvSpPr/>
          <p:nvPr/>
        </p:nvSpPr>
        <p:spPr>
          <a:xfrm>
            <a:off x="7482190" y="2211710"/>
            <a:ext cx="1122257" cy="1754326"/>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200" dirty="0" smtClean="0">
                <a:latin typeface="Calibri" panose="020F0502020204030204" pitchFamily="34" charset="0"/>
              </a:rPr>
              <a:t>JULE-PSI:</a:t>
            </a:r>
          </a:p>
          <a:p>
            <a:pPr algn="ctr"/>
            <a:r>
              <a:rPr lang="en-US" sz="1200" dirty="0" smtClean="0">
                <a:latin typeface="Calibri" panose="020F0502020204030204" pitchFamily="34" charset="0"/>
              </a:rPr>
              <a:t>Medium flux and fluence</a:t>
            </a:r>
          </a:p>
          <a:p>
            <a:pPr algn="ctr"/>
            <a:r>
              <a:rPr lang="en-US" sz="1200" dirty="0" smtClean="0">
                <a:latin typeface="Calibri" panose="020F0502020204030204" pitchFamily="34" charset="0"/>
              </a:rPr>
              <a:t>[Be and T</a:t>
            </a:r>
          </a:p>
          <a:p>
            <a:pPr algn="ctr"/>
            <a:r>
              <a:rPr lang="en-US" sz="1200" dirty="0" smtClean="0">
                <a:latin typeface="Calibri" panose="020F0502020204030204" pitchFamily="34" charset="0"/>
              </a:rPr>
              <a:t>In HML / PEX</a:t>
            </a:r>
            <a:r>
              <a:rPr lang="en-US" sz="1200" dirty="0">
                <a:latin typeface="Calibri" panose="020F0502020204030204" pitchFamily="34" charset="0"/>
              </a:rPr>
              <a:t> </a:t>
            </a:r>
            <a:r>
              <a:rPr lang="en-US" sz="1200" dirty="0" smtClean="0">
                <a:latin typeface="Calibri" panose="020F0502020204030204" pitchFamily="34" charset="0"/>
              </a:rPr>
              <a:t>2024]</a:t>
            </a:r>
          </a:p>
          <a:p>
            <a:pPr algn="ctr"/>
            <a:r>
              <a:rPr lang="en-US" sz="1200" b="1" dirty="0" smtClean="0">
                <a:solidFill>
                  <a:srgbClr val="00B0F0"/>
                </a:solidFill>
                <a:latin typeface="Calibri" panose="020F0502020204030204" pitchFamily="34" charset="0"/>
              </a:rPr>
              <a:t>(~20 days - X =&gt; D start-up</a:t>
            </a:r>
          </a:p>
          <a:p>
            <a:pPr algn="ctr"/>
            <a:r>
              <a:rPr lang="en-US" sz="1200" b="1" dirty="0" smtClean="0">
                <a:solidFill>
                  <a:srgbClr val="00B0F0"/>
                </a:solidFill>
                <a:latin typeface="Calibri" panose="020F0502020204030204" pitchFamily="34" charset="0"/>
              </a:rPr>
              <a:t>experiments)</a:t>
            </a:r>
            <a:endParaRPr lang="de-DE" sz="1200" b="1" dirty="0">
              <a:solidFill>
                <a:srgbClr val="00B0F0"/>
              </a:solidFill>
            </a:endParaRPr>
          </a:p>
        </p:txBody>
      </p:sp>
      <p:sp>
        <p:nvSpPr>
          <p:cNvPr id="26" name="Rechteck 25"/>
          <p:cNvSpPr/>
          <p:nvPr/>
        </p:nvSpPr>
        <p:spPr>
          <a:xfrm>
            <a:off x="23020" y="2432651"/>
            <a:ext cx="1008112" cy="1015663"/>
          </a:xfrm>
          <a:prstGeom prst="rect">
            <a:avLst/>
          </a:prstGeom>
          <a:solidFill>
            <a:schemeClr val="bg1">
              <a:lumMod val="95000"/>
            </a:schemeClr>
          </a:solidFill>
          <a:ln w="12700">
            <a:solidFill>
              <a:schemeClr val="tx1"/>
            </a:solidFill>
          </a:ln>
        </p:spPr>
        <p:txBody>
          <a:bodyPr wrap="square">
            <a:spAutoFit/>
          </a:bodyPr>
          <a:lstStyle/>
          <a:p>
            <a:pPr algn="ctr"/>
            <a:r>
              <a:rPr lang="en-US" sz="1200" dirty="0" err="1" smtClean="0">
                <a:solidFill>
                  <a:srgbClr val="000000"/>
                </a:solidFill>
                <a:latin typeface="Calibri" panose="020F0502020204030204" pitchFamily="34" charset="0"/>
              </a:rPr>
              <a:t>GyM</a:t>
            </a:r>
            <a:r>
              <a:rPr lang="en-US" sz="1200" dirty="0" smtClean="0">
                <a:solidFill>
                  <a:srgbClr val="000000"/>
                </a:solidFill>
                <a:latin typeface="Calibri" panose="020F0502020204030204" pitchFamily="34" charset="0"/>
              </a:rPr>
              <a:t>:</a:t>
            </a:r>
          </a:p>
          <a:p>
            <a:pPr algn="ctr"/>
            <a:r>
              <a:rPr lang="en-US" sz="1200" dirty="0" smtClean="0">
                <a:solidFill>
                  <a:srgbClr val="000000"/>
                </a:solidFill>
                <a:latin typeface="Calibri" panose="020F0502020204030204" pitchFamily="34" charset="0"/>
              </a:rPr>
              <a:t>Low flux and fluence </a:t>
            </a:r>
          </a:p>
          <a:p>
            <a:pPr algn="ctr"/>
            <a:r>
              <a:rPr lang="en-US" sz="1200" b="1" dirty="0" smtClean="0">
                <a:solidFill>
                  <a:srgbClr val="000000"/>
                </a:solidFill>
                <a:latin typeface="Calibri" panose="020F0502020204030204" pitchFamily="34" charset="0"/>
              </a:rPr>
              <a:t>(20 days)</a:t>
            </a:r>
          </a:p>
          <a:p>
            <a:pPr algn="ctr"/>
            <a:r>
              <a:rPr lang="en-US" sz="1200" b="1" dirty="0" smtClean="0">
                <a:solidFill>
                  <a:srgbClr val="00B0F0"/>
                </a:solidFill>
                <a:latin typeface="Calibri" panose="020F0502020204030204" pitchFamily="34" charset="0"/>
              </a:rPr>
              <a:t>(20 days)</a:t>
            </a:r>
            <a:endParaRPr lang="en-US" sz="1200" b="1" dirty="0">
              <a:solidFill>
                <a:srgbClr val="00B0F0"/>
              </a:solidFill>
              <a:latin typeface="Calibri" panose="020F0502020204030204" pitchFamily="34" charset="0"/>
            </a:endParaRPr>
          </a:p>
        </p:txBody>
      </p:sp>
      <p:pic>
        <p:nvPicPr>
          <p:cNvPr id="29" name="Grafik 28"/>
          <p:cNvPicPr>
            <a:picLocks noChangeAspect="1"/>
          </p:cNvPicPr>
          <p:nvPr/>
        </p:nvPicPr>
        <p:blipFill>
          <a:blip r:embed="rId6"/>
          <a:stretch>
            <a:fillRect/>
          </a:stretch>
        </p:blipFill>
        <p:spPr>
          <a:xfrm>
            <a:off x="2789047" y="2921433"/>
            <a:ext cx="1987495" cy="1987495"/>
          </a:xfrm>
          <a:prstGeom prst="rect">
            <a:avLst/>
          </a:prstGeom>
        </p:spPr>
      </p:pic>
      <p:sp>
        <p:nvSpPr>
          <p:cNvPr id="30" name="Rechteck 29"/>
          <p:cNvSpPr/>
          <p:nvPr/>
        </p:nvSpPr>
        <p:spPr>
          <a:xfrm>
            <a:off x="5019436" y="3808331"/>
            <a:ext cx="1323702" cy="1015663"/>
          </a:xfrm>
          <a:prstGeom prst="rect">
            <a:avLst/>
          </a:prstGeom>
          <a:solidFill>
            <a:schemeClr val="bg1">
              <a:lumMod val="95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TOMAS:</a:t>
            </a:r>
          </a:p>
          <a:p>
            <a:pPr algn="ctr"/>
            <a:r>
              <a:rPr lang="en-US" sz="1200" dirty="0" smtClean="0">
                <a:solidFill>
                  <a:srgbClr val="000000"/>
                </a:solidFill>
                <a:latin typeface="Calibri" panose="020F0502020204030204" pitchFamily="34" charset="0"/>
              </a:rPr>
              <a:t>Wall conditioning and fuel removal</a:t>
            </a:r>
          </a:p>
          <a:p>
            <a:pPr algn="ctr"/>
            <a:r>
              <a:rPr lang="en-US" sz="1200" b="1" dirty="0" smtClean="0">
                <a:solidFill>
                  <a:srgbClr val="000000"/>
                </a:solidFill>
                <a:latin typeface="Calibri" panose="020F0502020204030204" pitchFamily="34" charset="0"/>
              </a:rPr>
              <a:t>(20 days) </a:t>
            </a:r>
            <a:r>
              <a:rPr lang="en-US" sz="1200" b="1" dirty="0" smtClean="0">
                <a:solidFill>
                  <a:srgbClr val="00B0F0"/>
                </a:solidFill>
                <a:latin typeface="Calibri" panose="020F0502020204030204" pitchFamily="34" charset="0"/>
              </a:rPr>
              <a:t>(20days)</a:t>
            </a:r>
            <a:endParaRPr lang="en-US" sz="1200" b="1" dirty="0">
              <a:solidFill>
                <a:srgbClr val="00B0F0"/>
              </a:solidFill>
              <a:latin typeface="Calibri" panose="020F0502020204030204" pitchFamily="34" charset="0"/>
            </a:endParaRPr>
          </a:p>
        </p:txBody>
      </p:sp>
      <p:sp>
        <p:nvSpPr>
          <p:cNvPr id="14"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8</a:t>
            </a:fld>
            <a:endParaRPr lang="en-GB" dirty="0"/>
          </a:p>
        </p:txBody>
      </p:sp>
      <p:sp>
        <p:nvSpPr>
          <p:cNvPr id="15" name="Textfeld 14"/>
          <p:cNvSpPr txBox="1"/>
          <p:nvPr/>
        </p:nvSpPr>
        <p:spPr>
          <a:xfrm>
            <a:off x="2837083" y="2542527"/>
            <a:ext cx="3878917" cy="1323439"/>
          </a:xfrm>
          <a:prstGeom prst="rect">
            <a:avLst/>
          </a:prstGeom>
          <a:solidFill>
            <a:schemeClr val="bg1">
              <a:lumMod val="95000"/>
            </a:schemeClr>
          </a:solidFill>
          <a:ln w="28575">
            <a:solidFill>
              <a:srgbClr val="00B0F0"/>
            </a:solidFill>
          </a:ln>
        </p:spPr>
        <p:txBody>
          <a:bodyPr wrap="square" rtlCol="0">
            <a:spAutoFit/>
          </a:bodyPr>
          <a:lstStyle/>
          <a:p>
            <a:r>
              <a:rPr lang="en-GB" sz="1600" dirty="0" smtClean="0"/>
              <a:t>Increase in operational costs indicated by labs, but no clear statements about rise (electricity, working gas, Helium, heating etc.</a:t>
            </a:r>
          </a:p>
          <a:p>
            <a:endParaRPr lang="en-GB" sz="1600" dirty="0"/>
          </a:p>
          <a:p>
            <a:r>
              <a:rPr lang="en-GB" sz="1600" dirty="0" smtClean="0"/>
              <a:t>Machine cost revision will come!</a:t>
            </a:r>
          </a:p>
        </p:txBody>
      </p:sp>
    </p:spTree>
    <p:extLst>
      <p:ext uri="{BB962C8B-B14F-4D97-AF65-F5344CB8AC3E}">
        <p14:creationId xmlns:p14="http://schemas.microsoft.com/office/powerpoint/2010/main" val="24299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0"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5" y="82253"/>
            <a:ext cx="8640961" cy="342900"/>
          </a:xfrm>
        </p:spPr>
        <p:txBody>
          <a:bodyPr/>
          <a:lstStyle/>
          <a:p>
            <a:r>
              <a:rPr lang="en-GB" sz="2400" dirty="0" smtClean="0"/>
              <a:t>High heat flux facilities: 2022/</a:t>
            </a:r>
            <a:r>
              <a:rPr lang="en-GB" sz="2400" dirty="0" smtClean="0">
                <a:solidFill>
                  <a:srgbClr val="00B0F0"/>
                </a:solidFill>
              </a:rPr>
              <a:t>2023</a:t>
            </a:r>
            <a:r>
              <a:rPr lang="en-GB" sz="2400" dirty="0" smtClean="0"/>
              <a:t> resource allocation</a:t>
            </a:r>
            <a:endParaRPr lang="en-GB" sz="2400" dirty="0"/>
          </a:p>
        </p:txBody>
      </p:sp>
      <p:pic>
        <p:nvPicPr>
          <p:cNvPr id="7" name="Grafik 6"/>
          <p:cNvPicPr>
            <a:picLocks noChangeAspect="1"/>
          </p:cNvPicPr>
          <p:nvPr/>
        </p:nvPicPr>
        <p:blipFill>
          <a:blip r:embed="rId2"/>
          <a:stretch>
            <a:fillRect/>
          </a:stretch>
        </p:blipFill>
        <p:spPr>
          <a:xfrm>
            <a:off x="4341784" y="659805"/>
            <a:ext cx="3143423" cy="2110912"/>
          </a:xfrm>
          <a:prstGeom prst="rect">
            <a:avLst/>
          </a:prstGeom>
        </p:spPr>
      </p:pic>
      <p:pic>
        <p:nvPicPr>
          <p:cNvPr id="8" name="Grafik 7"/>
          <p:cNvPicPr>
            <a:picLocks noChangeAspect="1"/>
          </p:cNvPicPr>
          <p:nvPr/>
        </p:nvPicPr>
        <p:blipFill rotWithShape="1">
          <a:blip r:embed="rId3"/>
          <a:srcRect r="51787"/>
          <a:stretch/>
        </p:blipFill>
        <p:spPr>
          <a:xfrm>
            <a:off x="223938" y="699542"/>
            <a:ext cx="2187822" cy="2295742"/>
          </a:xfrm>
          <a:prstGeom prst="rect">
            <a:avLst/>
          </a:prstGeom>
        </p:spPr>
      </p:pic>
      <p:pic>
        <p:nvPicPr>
          <p:cNvPr id="9" name="Grafik 8"/>
          <p:cNvPicPr>
            <a:picLocks noChangeAspect="1"/>
          </p:cNvPicPr>
          <p:nvPr/>
        </p:nvPicPr>
        <p:blipFill rotWithShape="1">
          <a:blip r:embed="rId4"/>
          <a:srcRect t="17450" b="32151"/>
          <a:stretch/>
        </p:blipFill>
        <p:spPr>
          <a:xfrm>
            <a:off x="4033864" y="3057747"/>
            <a:ext cx="4426389" cy="1673152"/>
          </a:xfrm>
          <a:prstGeom prst="rect">
            <a:avLst/>
          </a:prstGeom>
        </p:spPr>
      </p:pic>
      <p:sp>
        <p:nvSpPr>
          <p:cNvPr id="16" name="Rechteck 15"/>
          <p:cNvSpPr/>
          <p:nvPr/>
        </p:nvSpPr>
        <p:spPr>
          <a:xfrm>
            <a:off x="2105621" y="651300"/>
            <a:ext cx="1105663" cy="1569660"/>
          </a:xfrm>
          <a:prstGeom prst="rect">
            <a:avLst/>
          </a:prstGeom>
          <a:solidFill>
            <a:schemeClr val="bg1">
              <a:lumMod val="95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JUDTIH 2 / </a:t>
            </a:r>
            <a:r>
              <a:rPr lang="en-US" sz="1200" i="1" dirty="0" smtClean="0">
                <a:solidFill>
                  <a:srgbClr val="FF0000"/>
                </a:solidFill>
                <a:latin typeface="Calibri" panose="020F0502020204030204" pitchFamily="34" charset="0"/>
              </a:rPr>
              <a:t>3</a:t>
            </a:r>
            <a:r>
              <a:rPr lang="en-US" sz="1200" dirty="0" smtClean="0">
                <a:solidFill>
                  <a:srgbClr val="FF0000"/>
                </a:solidFill>
                <a:latin typeface="Calibri" panose="020F0502020204030204" pitchFamily="34" charset="0"/>
              </a:rPr>
              <a:t> (</a:t>
            </a:r>
            <a:r>
              <a:rPr lang="en-US" sz="1200" i="1" dirty="0" smtClean="0">
                <a:solidFill>
                  <a:srgbClr val="FF0000"/>
                </a:solidFill>
                <a:latin typeface="Calibri" panose="020F0502020204030204" pitchFamily="34" charset="0"/>
              </a:rPr>
              <a:t>PEX: Be &amp; n</a:t>
            </a:r>
            <a:r>
              <a:rPr lang="en-US" sz="1200" dirty="0" smtClean="0">
                <a:solidFill>
                  <a:srgbClr val="000000"/>
                </a:solidFill>
                <a:latin typeface="Calibri" panose="020F0502020204030204" pitchFamily="34" charset="0"/>
              </a:rPr>
              <a:t>)</a:t>
            </a:r>
          </a:p>
          <a:p>
            <a:pPr algn="ctr"/>
            <a:r>
              <a:rPr lang="en-US" sz="1200" dirty="0" smtClean="0">
                <a:solidFill>
                  <a:srgbClr val="000000"/>
                </a:solidFill>
                <a:latin typeface="Calibri" panose="020F0502020204030204" pitchFamily="34" charset="0"/>
              </a:rPr>
              <a:t>E-beam:</a:t>
            </a:r>
          </a:p>
          <a:p>
            <a:pPr algn="ctr"/>
            <a:r>
              <a:rPr lang="en-US" sz="1200" dirty="0" smtClean="0">
                <a:solidFill>
                  <a:srgbClr val="000000"/>
                </a:solidFill>
                <a:latin typeface="Calibri" panose="020F0502020204030204" pitchFamily="34" charset="0"/>
              </a:rPr>
              <a:t>Steady-state and transient loads </a:t>
            </a:r>
          </a:p>
          <a:p>
            <a:pPr algn="ctr"/>
            <a:r>
              <a:rPr lang="en-US" sz="1200" b="1" dirty="0" smtClean="0">
                <a:solidFill>
                  <a:srgbClr val="000000"/>
                </a:solidFill>
                <a:latin typeface="Calibri" panose="020F0502020204030204" pitchFamily="34" charset="0"/>
              </a:rPr>
              <a:t>(20 days)</a:t>
            </a:r>
          </a:p>
          <a:p>
            <a:pPr algn="ctr"/>
            <a:r>
              <a:rPr lang="en-US" sz="1200" b="1" dirty="0" smtClean="0">
                <a:solidFill>
                  <a:srgbClr val="00B0F0"/>
                </a:solidFill>
                <a:latin typeface="Calibri" panose="020F0502020204030204" pitchFamily="34" charset="0"/>
              </a:rPr>
              <a:t>(~25 days)</a:t>
            </a:r>
            <a:endParaRPr lang="en-US" sz="1200" b="1" dirty="0">
              <a:solidFill>
                <a:srgbClr val="00B0F0"/>
              </a:solidFill>
              <a:latin typeface="Calibri" panose="020F0502020204030204" pitchFamily="34" charset="0"/>
            </a:endParaRPr>
          </a:p>
        </p:txBody>
      </p:sp>
      <p:sp>
        <p:nvSpPr>
          <p:cNvPr id="17" name="Rechteck 16"/>
          <p:cNvSpPr/>
          <p:nvPr/>
        </p:nvSpPr>
        <p:spPr>
          <a:xfrm>
            <a:off x="7199973" y="555526"/>
            <a:ext cx="1260459" cy="1015663"/>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GLADIS </a:t>
            </a:r>
          </a:p>
          <a:p>
            <a:pPr algn="ctr"/>
            <a:r>
              <a:rPr lang="en-US" sz="1200" dirty="0" smtClean="0">
                <a:solidFill>
                  <a:srgbClr val="000000"/>
                </a:solidFill>
                <a:latin typeface="Calibri" panose="020F0502020204030204" pitchFamily="34" charset="0"/>
              </a:rPr>
              <a:t>(Neutral Beam):</a:t>
            </a:r>
          </a:p>
          <a:p>
            <a:pPr algn="ctr"/>
            <a:r>
              <a:rPr lang="en-US" sz="1200" dirty="0" smtClean="0">
                <a:solidFill>
                  <a:srgbClr val="000000"/>
                </a:solidFill>
                <a:latin typeface="Calibri" panose="020F0502020204030204" pitchFamily="34" charset="0"/>
              </a:rPr>
              <a:t>Steady-state load</a:t>
            </a:r>
          </a:p>
          <a:p>
            <a:pPr algn="ctr"/>
            <a:r>
              <a:rPr lang="en-US" sz="1200" b="1" dirty="0" smtClean="0">
                <a:solidFill>
                  <a:srgbClr val="000000"/>
                </a:solidFill>
                <a:latin typeface="Calibri" panose="020F0502020204030204" pitchFamily="34" charset="0"/>
              </a:rPr>
              <a:t>(8 days)</a:t>
            </a:r>
          </a:p>
          <a:p>
            <a:pPr algn="ctr"/>
            <a:r>
              <a:rPr lang="en-US" sz="1200" b="1" dirty="0" smtClean="0">
                <a:solidFill>
                  <a:srgbClr val="00B0F0"/>
                </a:solidFill>
                <a:latin typeface="Calibri" panose="020F0502020204030204" pitchFamily="34" charset="0"/>
              </a:rPr>
              <a:t>(~10 days)</a:t>
            </a:r>
            <a:endParaRPr lang="de-DE" sz="1200" b="1" dirty="0">
              <a:solidFill>
                <a:srgbClr val="00B0F0"/>
              </a:solidFill>
            </a:endParaRPr>
          </a:p>
        </p:txBody>
      </p:sp>
      <p:sp>
        <p:nvSpPr>
          <p:cNvPr id="18" name="Rechteck 17"/>
          <p:cNvSpPr/>
          <p:nvPr/>
        </p:nvSpPr>
        <p:spPr>
          <a:xfrm>
            <a:off x="7716602" y="2720418"/>
            <a:ext cx="1267429" cy="1200329"/>
          </a:xfrm>
          <a:prstGeom prst="rect">
            <a:avLst/>
          </a:prstGeom>
          <a:solidFill>
            <a:srgbClr val="FFFF00"/>
          </a:solidFill>
          <a:ln w="12700">
            <a:solidFill>
              <a:schemeClr val="tx1"/>
            </a:solidFill>
          </a:ln>
        </p:spPr>
        <p:txBody>
          <a:bodyPr wrap="square">
            <a:spAutoFit/>
          </a:bodyPr>
          <a:lstStyle/>
          <a:p>
            <a:pPr algn="ctr"/>
            <a:r>
              <a:rPr lang="en-US" sz="1200" dirty="0" smtClean="0">
                <a:solidFill>
                  <a:srgbClr val="FF0000"/>
                </a:solidFill>
                <a:latin typeface="Calibri" panose="020F0502020204030204" pitchFamily="34" charset="0"/>
              </a:rPr>
              <a:t>QSPA / QSPA-m</a:t>
            </a:r>
          </a:p>
          <a:p>
            <a:pPr algn="ctr"/>
            <a:r>
              <a:rPr lang="en-US" sz="1200" dirty="0" smtClean="0">
                <a:solidFill>
                  <a:srgbClr val="FF0000"/>
                </a:solidFill>
                <a:latin typeface="Calibri" panose="020F0502020204030204" pitchFamily="34" charset="0"/>
              </a:rPr>
              <a:t>Plasma Gun:</a:t>
            </a:r>
          </a:p>
          <a:p>
            <a:pPr algn="ctr"/>
            <a:r>
              <a:rPr lang="en-US" sz="1200" dirty="0" smtClean="0">
                <a:solidFill>
                  <a:srgbClr val="FF0000"/>
                </a:solidFill>
                <a:latin typeface="Calibri" panose="020F0502020204030204" pitchFamily="34" charset="0"/>
              </a:rPr>
              <a:t>Transient loads</a:t>
            </a:r>
          </a:p>
          <a:p>
            <a:pPr algn="ctr"/>
            <a:r>
              <a:rPr lang="en-US" sz="1200" b="1" dirty="0" smtClean="0">
                <a:solidFill>
                  <a:srgbClr val="FF0000"/>
                </a:solidFill>
                <a:latin typeface="Calibri" panose="020F0502020204030204" pitchFamily="34" charset="0"/>
              </a:rPr>
              <a:t>(20 days in 22) </a:t>
            </a:r>
            <a:r>
              <a:rPr lang="en-US" sz="1200" b="1" dirty="0" smtClean="0">
                <a:solidFill>
                  <a:srgbClr val="00B0F0"/>
                </a:solidFill>
                <a:latin typeface="Calibri" panose="020F0502020204030204" pitchFamily="34" charset="0"/>
              </a:rPr>
              <a:t>20 days in 23</a:t>
            </a:r>
            <a:r>
              <a:rPr lang="en-US" sz="1200" b="1" dirty="0" smtClean="0">
                <a:solidFill>
                  <a:srgbClr val="FF0000"/>
                </a:solidFill>
                <a:latin typeface="Calibri" panose="020F0502020204030204" pitchFamily="34" charset="0"/>
              </a:rPr>
              <a:t>)</a:t>
            </a:r>
          </a:p>
          <a:p>
            <a:pPr algn="ctr"/>
            <a:r>
              <a:rPr lang="en-US" sz="1200" b="1" dirty="0" smtClean="0">
                <a:solidFill>
                  <a:srgbClr val="FF0000"/>
                </a:solidFill>
                <a:latin typeface="Calibri" panose="020F0502020204030204" pitchFamily="34" charset="0"/>
              </a:rPr>
              <a:t>To be clarified!</a:t>
            </a:r>
            <a:endParaRPr lang="de-DE" sz="1200" b="1" dirty="0">
              <a:solidFill>
                <a:srgbClr val="FF0000"/>
              </a:solidFill>
            </a:endParaRPr>
          </a:p>
        </p:txBody>
      </p:sp>
      <p:sp>
        <p:nvSpPr>
          <p:cNvPr id="19" name="Textfeld 18"/>
          <p:cNvSpPr txBox="1"/>
          <p:nvPr/>
        </p:nvSpPr>
        <p:spPr>
          <a:xfrm>
            <a:off x="2522759" y="2878417"/>
            <a:ext cx="1970668" cy="461665"/>
          </a:xfrm>
          <a:prstGeom prst="rect">
            <a:avLst/>
          </a:prstGeom>
          <a:solidFill>
            <a:schemeClr val="bg1">
              <a:lumMod val="95000"/>
            </a:schemeClr>
          </a:solidFill>
          <a:ln w="12700">
            <a:solidFill>
              <a:schemeClr val="tx1"/>
            </a:solidFill>
          </a:ln>
        </p:spPr>
        <p:txBody>
          <a:bodyPr wrap="none" rtlCol="0">
            <a:spAutoFit/>
          </a:bodyPr>
          <a:lstStyle/>
          <a:p>
            <a:r>
              <a:rPr lang="en-GB" sz="1200" dirty="0" smtClean="0"/>
              <a:t>MAGNUM and PSI-2:</a:t>
            </a:r>
          </a:p>
          <a:p>
            <a:r>
              <a:rPr lang="en-GB" sz="1200" dirty="0" smtClean="0"/>
              <a:t>pulsed or laser for transients</a:t>
            </a:r>
          </a:p>
        </p:txBody>
      </p:sp>
      <p:sp>
        <p:nvSpPr>
          <p:cNvPr id="20" name="Rechteck 19"/>
          <p:cNvSpPr/>
          <p:nvPr/>
        </p:nvSpPr>
        <p:spPr>
          <a:xfrm>
            <a:off x="3710291" y="4587974"/>
            <a:ext cx="179781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p:cNvPicPr>
            <a:picLocks noChangeAspect="1"/>
          </p:cNvPicPr>
          <p:nvPr/>
        </p:nvPicPr>
        <p:blipFill rotWithShape="1">
          <a:blip r:embed="rId5"/>
          <a:srcRect l="-534" t="-1" r="57507" b="6783"/>
          <a:stretch/>
        </p:blipFill>
        <p:spPr>
          <a:xfrm>
            <a:off x="191791" y="3111325"/>
            <a:ext cx="1760406" cy="1887478"/>
          </a:xfrm>
          <a:prstGeom prst="rect">
            <a:avLst/>
          </a:prstGeom>
        </p:spPr>
      </p:pic>
      <p:sp>
        <p:nvSpPr>
          <p:cNvPr id="22" name="Rechteck 21"/>
          <p:cNvSpPr/>
          <p:nvPr/>
        </p:nvSpPr>
        <p:spPr>
          <a:xfrm>
            <a:off x="2105621" y="3800343"/>
            <a:ext cx="1260459" cy="1015663"/>
          </a:xfrm>
          <a:prstGeom prst="rect">
            <a:avLst/>
          </a:prstGeom>
          <a:solidFill>
            <a:schemeClr val="bg1">
              <a:lumMod val="95000"/>
            </a:schemeClr>
          </a:solidFill>
          <a:ln w="12700">
            <a:solidFill>
              <a:schemeClr val="tx1"/>
            </a:solidFill>
          </a:ln>
        </p:spPr>
        <p:txBody>
          <a:bodyPr wrap="square">
            <a:spAutoFit/>
          </a:bodyPr>
          <a:lstStyle/>
          <a:p>
            <a:pPr algn="ctr"/>
            <a:r>
              <a:rPr lang="en-US" sz="1200" dirty="0" smtClean="0">
                <a:solidFill>
                  <a:srgbClr val="000000"/>
                </a:solidFill>
                <a:latin typeface="Calibri" panose="020F0502020204030204" pitchFamily="34" charset="0"/>
              </a:rPr>
              <a:t>OLMAT (at TJ-II)</a:t>
            </a:r>
          </a:p>
          <a:p>
            <a:pPr algn="ctr"/>
            <a:r>
              <a:rPr lang="en-US" sz="1200" dirty="0" smtClean="0">
                <a:solidFill>
                  <a:srgbClr val="000000"/>
                </a:solidFill>
                <a:latin typeface="Calibri" panose="020F0502020204030204" pitchFamily="34" charset="0"/>
              </a:rPr>
              <a:t>(Neutral Beam):</a:t>
            </a:r>
          </a:p>
          <a:p>
            <a:pPr algn="ctr"/>
            <a:r>
              <a:rPr lang="en-US" sz="1200" dirty="0" smtClean="0">
                <a:solidFill>
                  <a:srgbClr val="000000"/>
                </a:solidFill>
                <a:latin typeface="Calibri" panose="020F0502020204030204" pitchFamily="34" charset="0"/>
              </a:rPr>
              <a:t>Transient loads</a:t>
            </a:r>
          </a:p>
          <a:p>
            <a:pPr algn="ctr"/>
            <a:r>
              <a:rPr lang="en-US" sz="1200" b="1" dirty="0" smtClean="0">
                <a:solidFill>
                  <a:srgbClr val="000000"/>
                </a:solidFill>
                <a:latin typeface="Calibri" panose="020F0502020204030204" pitchFamily="34" charset="0"/>
              </a:rPr>
              <a:t>(4 days)</a:t>
            </a:r>
          </a:p>
          <a:p>
            <a:pPr algn="ctr"/>
            <a:r>
              <a:rPr lang="en-US" sz="1200" b="1" dirty="0" smtClean="0">
                <a:solidFill>
                  <a:srgbClr val="00B0F0"/>
                </a:solidFill>
                <a:latin typeface="Calibri" panose="020F0502020204030204" pitchFamily="34" charset="0"/>
              </a:rPr>
              <a:t>(~10 days) </a:t>
            </a:r>
          </a:p>
        </p:txBody>
      </p:sp>
      <p:sp>
        <p:nvSpPr>
          <p:cNvPr id="15" name="Fußzeilenplatzhalter 3"/>
          <p:cNvSpPr>
            <a:spLocks noGrp="1"/>
          </p:cNvSpPr>
          <p:nvPr>
            <p:ph type="ftr" sz="quarter" idx="3"/>
          </p:nvPr>
        </p:nvSpPr>
        <p:spPr>
          <a:xfrm>
            <a:off x="467544" y="4908928"/>
            <a:ext cx="8240228" cy="201104"/>
          </a:xfrm>
        </p:spPr>
        <p:txBody>
          <a:bodyPr/>
          <a:lstStyle/>
          <a:p>
            <a:pPr algn="r"/>
            <a:r>
              <a:rPr lang="en-GB" dirty="0" smtClean="0"/>
              <a:t>Sebastijan Brezinsek | FSD Planning Meeting for 2023 | </a:t>
            </a:r>
            <a:r>
              <a:rPr lang="en-GB" dirty="0" err="1" smtClean="0"/>
              <a:t>Garching</a:t>
            </a:r>
            <a:r>
              <a:rPr lang="en-GB" dirty="0" smtClean="0"/>
              <a:t> | 14.09.2022 | Page </a:t>
            </a:r>
            <a:fld id="{6A6D9FA1-99C7-4910-8E32-B85D378B0060}" type="slidenum">
              <a:rPr lang="en-GB" smtClean="0"/>
              <a:pPr algn="r"/>
              <a:t>9</a:t>
            </a:fld>
            <a:endParaRPr lang="en-GB" dirty="0"/>
          </a:p>
        </p:txBody>
      </p:sp>
      <p:sp>
        <p:nvSpPr>
          <p:cNvPr id="23" name="Textfeld 22"/>
          <p:cNvSpPr txBox="1"/>
          <p:nvPr/>
        </p:nvSpPr>
        <p:spPr>
          <a:xfrm>
            <a:off x="2837083" y="2542527"/>
            <a:ext cx="3878917" cy="2062103"/>
          </a:xfrm>
          <a:prstGeom prst="rect">
            <a:avLst/>
          </a:prstGeom>
          <a:solidFill>
            <a:schemeClr val="bg1">
              <a:lumMod val="95000"/>
            </a:schemeClr>
          </a:solidFill>
          <a:ln w="28575">
            <a:solidFill>
              <a:srgbClr val="00B0F0"/>
            </a:solidFill>
          </a:ln>
        </p:spPr>
        <p:txBody>
          <a:bodyPr wrap="square" rtlCol="0">
            <a:spAutoFit/>
          </a:bodyPr>
          <a:lstStyle/>
          <a:p>
            <a:r>
              <a:rPr lang="en-GB" sz="1600" dirty="0" smtClean="0"/>
              <a:t>Increase in operational costs indicated by labs, but no clear statements about rise (electricity, working gas, Helium, heating etc.</a:t>
            </a:r>
          </a:p>
          <a:p>
            <a:endParaRPr lang="en-GB" sz="1600" dirty="0"/>
          </a:p>
          <a:p>
            <a:r>
              <a:rPr lang="en-GB" sz="1600" dirty="0"/>
              <a:t>Machine cost revision </a:t>
            </a:r>
            <a:r>
              <a:rPr lang="en-GB" sz="1600" dirty="0" smtClean="0"/>
              <a:t>will come!</a:t>
            </a:r>
          </a:p>
          <a:p>
            <a:endParaRPr lang="en-GB" sz="1600" dirty="0"/>
          </a:p>
          <a:p>
            <a:r>
              <a:rPr lang="en-GB" sz="1600" i="1" dirty="0" smtClean="0"/>
              <a:t>OLMAT may replace some QSPA activities for</a:t>
            </a:r>
          </a:p>
          <a:p>
            <a:r>
              <a:rPr lang="en-GB" sz="1600" i="1" dirty="0" smtClean="0"/>
              <a:t>DEMO disruption studies (tbc)</a:t>
            </a:r>
            <a:endParaRPr lang="en-GB" sz="1600" i="1" dirty="0"/>
          </a:p>
        </p:txBody>
      </p:sp>
    </p:spTree>
    <p:extLst>
      <p:ext uri="{BB962C8B-B14F-4D97-AF65-F5344CB8AC3E}">
        <p14:creationId xmlns:p14="http://schemas.microsoft.com/office/powerpoint/2010/main" val="234473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3783</Words>
  <Application>Microsoft Office PowerPoint</Application>
  <PresentationFormat>Bildschirmpräsentation (16:9)</PresentationFormat>
  <Paragraphs>431</Paragraphs>
  <Slides>22</Slides>
  <Notes>0</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ＭＳ Ｐゴシック</vt:lpstr>
      <vt:lpstr>SimSun</vt:lpstr>
      <vt:lpstr>Arial</vt:lpstr>
      <vt:lpstr>Arial,Helvetica,sans-serif</vt:lpstr>
      <vt:lpstr>Calibri</vt:lpstr>
      <vt:lpstr>Symbol</vt:lpstr>
      <vt:lpstr>Times New Roman,serif</vt:lpstr>
      <vt:lpstr>Wingdings</vt:lpstr>
      <vt:lpstr>Office</vt:lpstr>
      <vt:lpstr>FSD Planning Meeting :  WPPWIE for AWP 2023</vt:lpstr>
      <vt:lpstr>Contributions to ITER</vt:lpstr>
      <vt:lpstr>Example of joint activity with IO</vt:lpstr>
      <vt:lpstr>Contributions to DEMO</vt:lpstr>
      <vt:lpstr>Example DEMO with FTD+EEG</vt:lpstr>
      <vt:lpstr>First ERO2.0 for DEMO (TSVV7+SPD+DCT)</vt:lpstr>
      <vt:lpstr>WPPWIE Structure 2022/2023</vt:lpstr>
      <vt:lpstr>Plasma facilities: 2022/2023 resource allocation</vt:lpstr>
      <vt:lpstr>High heat flux facilities: 2022/2023 resource allocation</vt:lpstr>
      <vt:lpstr>Analysis facilities: 2022/2023 resource allocation</vt:lpstr>
      <vt:lpstr>SP A - Update</vt:lpstr>
      <vt:lpstr>SP B - Update </vt:lpstr>
      <vt:lpstr>SP C - Update</vt:lpstr>
      <vt:lpstr>SP D - Update</vt:lpstr>
      <vt:lpstr>SP E - Update</vt:lpstr>
      <vt:lpstr>LIBS in JET – plan</vt:lpstr>
      <vt:lpstr>SP X - Update</vt:lpstr>
      <vt:lpstr>ADC - Update</vt:lpstr>
      <vt:lpstr>Other Topics</vt:lpstr>
      <vt:lpstr>Additional funding request: summary (OLD)</vt:lpstr>
      <vt:lpstr>Additional funding request: summary (RQUEST TO PB)</vt:lpstr>
      <vt:lpstr>International Collaborations / Travel</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Brezinse</dc:creator>
  <cp:lastModifiedBy>Brezinsek</cp:lastModifiedBy>
  <cp:revision>367</cp:revision>
  <cp:lastPrinted>2014-10-16T14:51:28Z</cp:lastPrinted>
  <dcterms:created xsi:type="dcterms:W3CDTF">2020-10-16T13:52:18Z</dcterms:created>
  <dcterms:modified xsi:type="dcterms:W3CDTF">2022-09-20T07:44:41Z</dcterms:modified>
</cp:coreProperties>
</file>