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9" r:id="rId2"/>
    <p:sldMasterId id="2147483777" r:id="rId3"/>
    <p:sldMasterId id="2147483798" r:id="rId4"/>
    <p:sldMasterId id="2147483807" r:id="rId5"/>
  </p:sldMasterIdLst>
  <p:notesMasterIdLst>
    <p:notesMasterId r:id="rId110"/>
  </p:notesMasterIdLst>
  <p:handoutMasterIdLst>
    <p:handoutMasterId r:id="rId111"/>
  </p:handoutMasterIdLst>
  <p:sldIdLst>
    <p:sldId id="256" r:id="rId6"/>
    <p:sldId id="278" r:id="rId7"/>
    <p:sldId id="257" r:id="rId8"/>
    <p:sldId id="1223" r:id="rId9"/>
    <p:sldId id="1224" r:id="rId10"/>
    <p:sldId id="1225" r:id="rId11"/>
    <p:sldId id="1226" r:id="rId12"/>
    <p:sldId id="1277" r:id="rId13"/>
    <p:sldId id="298" r:id="rId14"/>
    <p:sldId id="266" r:id="rId15"/>
    <p:sldId id="299" r:id="rId16"/>
    <p:sldId id="1227" r:id="rId17"/>
    <p:sldId id="1290" r:id="rId18"/>
    <p:sldId id="1291" r:id="rId19"/>
    <p:sldId id="1292" r:id="rId20"/>
    <p:sldId id="1228" r:id="rId21"/>
    <p:sldId id="1229" r:id="rId22"/>
    <p:sldId id="1230" r:id="rId23"/>
    <p:sldId id="1231" r:id="rId24"/>
    <p:sldId id="1293" r:id="rId25"/>
    <p:sldId id="1294" r:id="rId26"/>
    <p:sldId id="300" r:id="rId27"/>
    <p:sldId id="267" r:id="rId28"/>
    <p:sldId id="301" r:id="rId29"/>
    <p:sldId id="1295" r:id="rId30"/>
    <p:sldId id="1297" r:id="rId31"/>
    <p:sldId id="1298" r:id="rId32"/>
    <p:sldId id="302" r:id="rId33"/>
    <p:sldId id="260" r:id="rId34"/>
    <p:sldId id="303" r:id="rId35"/>
    <p:sldId id="1316" r:id="rId36"/>
    <p:sldId id="1103" r:id="rId37"/>
    <p:sldId id="1305" r:id="rId38"/>
    <p:sldId id="1306" r:id="rId39"/>
    <p:sldId id="1307" r:id="rId40"/>
    <p:sldId id="1308" r:id="rId41"/>
    <p:sldId id="259" r:id="rId42"/>
    <p:sldId id="1309" r:id="rId43"/>
    <p:sldId id="261" r:id="rId44"/>
    <p:sldId id="1310" r:id="rId45"/>
    <p:sldId id="1311" r:id="rId46"/>
    <p:sldId id="1312" r:id="rId47"/>
    <p:sldId id="1313" r:id="rId48"/>
    <p:sldId id="1314" r:id="rId49"/>
    <p:sldId id="993" r:id="rId50"/>
    <p:sldId id="994" r:id="rId51"/>
    <p:sldId id="995" r:id="rId52"/>
    <p:sldId id="351" r:id="rId53"/>
    <p:sldId id="344" r:id="rId54"/>
    <p:sldId id="348" r:id="rId55"/>
    <p:sldId id="349" r:id="rId56"/>
    <p:sldId id="1315" r:id="rId57"/>
    <p:sldId id="304" r:id="rId58"/>
    <p:sldId id="268" r:id="rId59"/>
    <p:sldId id="305" r:id="rId60"/>
    <p:sldId id="1244" r:id="rId61"/>
    <p:sldId id="1245" r:id="rId62"/>
    <p:sldId id="1317" r:id="rId63"/>
    <p:sldId id="1318" r:id="rId64"/>
    <p:sldId id="1246" r:id="rId65"/>
    <p:sldId id="1319" r:id="rId66"/>
    <p:sldId id="1320" r:id="rId67"/>
    <p:sldId id="1321" r:id="rId68"/>
    <p:sldId id="1273" r:id="rId69"/>
    <p:sldId id="310" r:id="rId70"/>
    <p:sldId id="1256" r:id="rId71"/>
    <p:sldId id="1257" r:id="rId72"/>
    <p:sldId id="1252" r:id="rId73"/>
    <p:sldId id="1251" r:id="rId74"/>
    <p:sldId id="1278" r:id="rId75"/>
    <p:sldId id="1279" r:id="rId76"/>
    <p:sldId id="1280" r:id="rId77"/>
    <p:sldId id="1322" r:id="rId78"/>
    <p:sldId id="1323" r:id="rId79"/>
    <p:sldId id="1274" r:id="rId80"/>
    <p:sldId id="568" r:id="rId81"/>
    <p:sldId id="573" r:id="rId82"/>
    <p:sldId id="1324" r:id="rId83"/>
    <p:sldId id="1275" r:id="rId84"/>
    <p:sldId id="1284" r:id="rId85"/>
    <p:sldId id="1285" r:id="rId86"/>
    <p:sldId id="1286" r:id="rId87"/>
    <p:sldId id="1325" r:id="rId88"/>
    <p:sldId id="1276" r:id="rId89"/>
    <p:sldId id="1287" r:id="rId90"/>
    <p:sldId id="1326" r:id="rId91"/>
    <p:sldId id="1327" r:id="rId92"/>
    <p:sldId id="1289" r:id="rId93"/>
    <p:sldId id="1304" r:id="rId94"/>
    <p:sldId id="1299" r:id="rId95"/>
    <p:sldId id="1300" r:id="rId96"/>
    <p:sldId id="290" r:id="rId97"/>
    <p:sldId id="274" r:id="rId98"/>
    <p:sldId id="263" r:id="rId99"/>
    <p:sldId id="262" r:id="rId100"/>
    <p:sldId id="264" r:id="rId101"/>
    <p:sldId id="265" r:id="rId102"/>
    <p:sldId id="1301" r:id="rId103"/>
    <p:sldId id="1302" r:id="rId104"/>
    <p:sldId id="275" r:id="rId105"/>
    <p:sldId id="1303" r:id="rId106"/>
    <p:sldId id="1156" r:id="rId107"/>
    <p:sldId id="941" r:id="rId108"/>
    <p:sldId id="1236" r:id="rId109"/>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4648B4E-5E9D-B34A-A2F4-5B189F031779}">
          <p14:sldIdLst>
            <p14:sldId id="256"/>
            <p14:sldId id="278"/>
            <p14:sldId id="257"/>
            <p14:sldId id="1223"/>
            <p14:sldId id="1224"/>
            <p14:sldId id="1225"/>
            <p14:sldId id="1226"/>
            <p14:sldId id="1277"/>
          </p14:sldIdLst>
        </p14:section>
        <p14:section name="Abschnitt ohne Titel" id="{425B773D-DA70-764F-89D4-3A20566FA034}">
          <p14:sldIdLst>
            <p14:sldId id="298"/>
            <p14:sldId id="266"/>
          </p14:sldIdLst>
        </p14:section>
        <p14:section name="Abschnitt ohne Titel" id="{34841ACA-653E-E44F-816E-3CEA9A0C1FEA}">
          <p14:sldIdLst>
            <p14:sldId id="299"/>
            <p14:sldId id="1227"/>
            <p14:sldId id="1290"/>
            <p14:sldId id="1291"/>
            <p14:sldId id="1292"/>
            <p14:sldId id="1228"/>
            <p14:sldId id="1229"/>
            <p14:sldId id="1230"/>
            <p14:sldId id="1231"/>
            <p14:sldId id="1293"/>
            <p14:sldId id="1294"/>
          </p14:sldIdLst>
        </p14:section>
        <p14:section name="Abschnitt ohne Titel" id="{97D48410-DF7B-104A-8614-4897C64B0D0D}">
          <p14:sldIdLst>
            <p14:sldId id="300"/>
            <p14:sldId id="267"/>
          </p14:sldIdLst>
        </p14:section>
        <p14:section name="Abschnitt ohne Titel" id="{C2B2F178-F66E-F442-AA4C-1F0688A3E54D}">
          <p14:sldIdLst>
            <p14:sldId id="301"/>
            <p14:sldId id="1295"/>
            <p14:sldId id="1297"/>
            <p14:sldId id="1298"/>
          </p14:sldIdLst>
        </p14:section>
        <p14:section name="Abschnitt ohne Titel" id="{BF601F7E-845A-514B-93CF-5A48E2173AC3}">
          <p14:sldIdLst>
            <p14:sldId id="302"/>
            <p14:sldId id="260"/>
          </p14:sldIdLst>
        </p14:section>
        <p14:section name="Abschnitt ohne Titel" id="{F84F95EC-1F5E-9E40-AAB2-CA79EE439DA3}">
          <p14:sldIdLst>
            <p14:sldId id="303"/>
            <p14:sldId id="1316"/>
            <p14:sldId id="1103"/>
            <p14:sldId id="1305"/>
            <p14:sldId id="1306"/>
            <p14:sldId id="1307"/>
            <p14:sldId id="1308"/>
            <p14:sldId id="259"/>
            <p14:sldId id="1309"/>
            <p14:sldId id="261"/>
            <p14:sldId id="1310"/>
            <p14:sldId id="1311"/>
            <p14:sldId id="1312"/>
            <p14:sldId id="1313"/>
            <p14:sldId id="1314"/>
            <p14:sldId id="993"/>
            <p14:sldId id="994"/>
            <p14:sldId id="995"/>
            <p14:sldId id="351"/>
            <p14:sldId id="344"/>
            <p14:sldId id="348"/>
            <p14:sldId id="349"/>
            <p14:sldId id="1315"/>
          </p14:sldIdLst>
        </p14:section>
        <p14:section name="Abschnitt ohne Titel" id="{08AF3B30-2E35-F942-A717-237CF85FFF2D}">
          <p14:sldIdLst>
            <p14:sldId id="304"/>
            <p14:sldId id="268"/>
          </p14:sldIdLst>
        </p14:section>
        <p14:section name="Abschnitt ohne Titel" id="{C9174335-B9ED-6D45-9EC1-87A775D1CB92}">
          <p14:sldIdLst>
            <p14:sldId id="305"/>
            <p14:sldId id="1244"/>
            <p14:sldId id="1245"/>
            <p14:sldId id="1317"/>
            <p14:sldId id="1318"/>
            <p14:sldId id="1246"/>
            <p14:sldId id="1319"/>
            <p14:sldId id="1320"/>
            <p14:sldId id="1321"/>
            <p14:sldId id="1273"/>
          </p14:sldIdLst>
        </p14:section>
        <p14:section name="Abschnitt ohne Titel" id="{81E32BB2-F30E-2245-9F69-1DF16B3D3E76}">
          <p14:sldIdLst>
            <p14:sldId id="310"/>
            <p14:sldId id="1256"/>
            <p14:sldId id="1257"/>
            <p14:sldId id="1252"/>
            <p14:sldId id="1251"/>
            <p14:sldId id="1278"/>
            <p14:sldId id="1279"/>
            <p14:sldId id="1280"/>
            <p14:sldId id="1322"/>
            <p14:sldId id="1323"/>
            <p14:sldId id="1274"/>
            <p14:sldId id="568"/>
            <p14:sldId id="573"/>
            <p14:sldId id="1324"/>
            <p14:sldId id="1275"/>
            <p14:sldId id="1284"/>
            <p14:sldId id="1285"/>
            <p14:sldId id="1286"/>
            <p14:sldId id="1325"/>
            <p14:sldId id="1276"/>
            <p14:sldId id="1287"/>
            <p14:sldId id="1326"/>
            <p14:sldId id="1327"/>
            <p14:sldId id="1289"/>
            <p14:sldId id="1304"/>
            <p14:sldId id="1299"/>
            <p14:sldId id="1300"/>
            <p14:sldId id="290"/>
            <p14:sldId id="274"/>
            <p14:sldId id="263"/>
            <p14:sldId id="262"/>
            <p14:sldId id="264"/>
            <p14:sldId id="265"/>
            <p14:sldId id="1301"/>
            <p14:sldId id="1302"/>
            <p14:sldId id="275"/>
            <p14:sldId id="1303"/>
            <p14:sldId id="1156"/>
            <p14:sldId id="941"/>
            <p14:sldId id="123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Coenen" initials="JC" lastIdx="3" clrIdx="0">
    <p:extLst>
      <p:ext uri="{19B8F6BF-5375-455C-9EA6-DF929625EA0E}">
        <p15:presenceInfo xmlns:p15="http://schemas.microsoft.com/office/powerpoint/2012/main" userId="56afbd7d11bd33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9" autoAdjust="0"/>
    <p:restoredTop sz="91298" autoAdjust="0"/>
  </p:normalViewPr>
  <p:slideViewPr>
    <p:cSldViewPr showGuides="1">
      <p:cViewPr varScale="1">
        <p:scale>
          <a:sx n="115" d="100"/>
          <a:sy n="115" d="100"/>
        </p:scale>
        <p:origin x="208" y="6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howGuides="1">
      <p:cViewPr varScale="1">
        <p:scale>
          <a:sx n="85" d="100"/>
          <a:sy n="85" d="100"/>
        </p:scale>
        <p:origin x="-3834"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2EDABC-D728-4B0A-AF20-7FB4C2310F3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A5A3A8C-AD06-40CA-B9A8-8C8834BC33EA}">
      <dgm:prSet phldrT="[Text]" custT="1"/>
      <dgm:spPr>
        <a:xfrm>
          <a:off x="168367" y="765549"/>
          <a:ext cx="1490565" cy="1020732"/>
        </a:xfr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lIns="36000" tIns="36000" rIns="36000" bIns="36000"/>
        <a:lstStyle/>
        <a:p>
          <a:pPr marL="0" marR="0" indent="0" defTabSz="914400" eaLnBrk="1" fontAlgn="auto" latinLnBrk="0" hangingPunct="1">
            <a:lnSpc>
              <a:spcPct val="100000"/>
            </a:lnSpc>
            <a:spcBef>
              <a:spcPts val="0"/>
            </a:spcBef>
            <a:spcAft>
              <a:spcPts val="0"/>
            </a:spcAft>
            <a:buClrTx/>
            <a:buSzTx/>
            <a:buFontTx/>
            <a:buNone/>
            <a:tabLst/>
            <a:defRPr/>
          </a:pPr>
          <a:r>
            <a:rPr lang="en-US" sz="1500" dirty="0">
              <a:solidFill>
                <a:sysClr val="window" lastClr="FFFFFF"/>
              </a:solidFill>
              <a:latin typeface="+mj-lt"/>
              <a:ea typeface="+mn-ea"/>
              <a:cs typeface="+mn-cs"/>
            </a:rPr>
            <a:t>Tungsten Weaves laser cutting and coating</a:t>
          </a:r>
        </a:p>
      </dgm:t>
    </dgm:pt>
    <dgm:pt modelId="{2A75841D-92BA-4CDA-ADA8-F6B7A7F29703}" type="parTrans" cxnId="{6E15A190-29B6-4BE3-B064-E4916A075275}">
      <dgm:prSet/>
      <dgm:spPr/>
      <dgm:t>
        <a:bodyPr/>
        <a:lstStyle/>
        <a:p>
          <a:endParaRPr lang="en-US"/>
        </a:p>
      </dgm:t>
    </dgm:pt>
    <dgm:pt modelId="{E651E5CF-2F2D-4150-83B4-A1A8F087CD53}" type="sibTrans" cxnId="{6E15A190-29B6-4BE3-B064-E4916A075275}">
      <dgm:prSet/>
      <dgm:spPr/>
      <dgm:t>
        <a:bodyPr/>
        <a:lstStyle/>
        <a:p>
          <a:endParaRPr lang="en-US"/>
        </a:p>
      </dgm:t>
    </dgm:pt>
    <dgm:pt modelId="{A33F49C9-434E-4643-92FE-A173A81E8095}">
      <dgm:prSet phldrT="[Text]" custT="1"/>
      <dgm:spPr>
        <a:xfrm>
          <a:off x="1738993" y="765549"/>
          <a:ext cx="1490565" cy="1020732"/>
        </a:xfr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lIns="36000" tIns="36000" rIns="36000" bIns="36000"/>
        <a:lstStyle/>
        <a:p>
          <a:pPr>
            <a:lnSpc>
              <a:spcPct val="100000"/>
            </a:lnSpc>
          </a:pPr>
          <a:r>
            <a:rPr lang="de-DE" altLang="zh-CN" sz="1500" baseline="0" dirty="0">
              <a:solidFill>
                <a:sysClr val="window" lastClr="FFFFFF"/>
              </a:solidFill>
              <a:latin typeface="Arial" panose="020B0604020202020204" pitchFamily="34" charset="0"/>
              <a:ea typeface="+mn-ea"/>
              <a:cs typeface="Arial" panose="020B0604020202020204" pitchFamily="34" charset="0"/>
            </a:rPr>
            <a:t>Alternate placement of W weaves and W powders in the graphite tool of SPS </a:t>
          </a:r>
          <a:endParaRPr lang="en-US" sz="1500" dirty="0">
            <a:solidFill>
              <a:sysClr val="window" lastClr="FFFFFF"/>
            </a:solidFill>
            <a:latin typeface="+mj-lt"/>
            <a:ea typeface="+mn-ea"/>
            <a:cs typeface="+mn-cs"/>
          </a:endParaRPr>
        </a:p>
      </dgm:t>
    </dgm:pt>
    <dgm:pt modelId="{DFCC65E2-1D39-4A3C-8AEC-78D53FC744CA}" type="parTrans" cxnId="{98E20D48-0D6A-45B9-B764-59A52D19E1EE}">
      <dgm:prSet/>
      <dgm:spPr/>
      <dgm:t>
        <a:bodyPr/>
        <a:lstStyle/>
        <a:p>
          <a:endParaRPr lang="en-US"/>
        </a:p>
      </dgm:t>
    </dgm:pt>
    <dgm:pt modelId="{0D00C9BC-8BA2-403A-976B-F623E2DE47A2}" type="sibTrans" cxnId="{98E20D48-0D6A-45B9-B764-59A52D19E1EE}">
      <dgm:prSet/>
      <dgm:spPr/>
      <dgm:t>
        <a:bodyPr/>
        <a:lstStyle/>
        <a:p>
          <a:endParaRPr lang="en-US"/>
        </a:p>
      </dgm:t>
    </dgm:pt>
    <dgm:pt modelId="{DD254AAA-4128-49B8-A9E4-843FCE5426AA}">
      <dgm:prSet custT="1"/>
      <dgm:spPr>
        <a:xfrm>
          <a:off x="3309618" y="765549"/>
          <a:ext cx="1490565" cy="1020732"/>
        </a:xfr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lIns="36000" tIns="36000" rIns="36000" bIns="36000"/>
        <a:lstStyle/>
        <a:p>
          <a:r>
            <a:rPr lang="en-US" sz="1500" dirty="0"/>
            <a:t>Spark Plasma Sintering (SPS)</a:t>
          </a:r>
        </a:p>
      </dgm:t>
    </dgm:pt>
    <dgm:pt modelId="{3B25E425-723C-476B-BF62-270B8DB4DF93}" type="parTrans" cxnId="{3943A372-CF9A-4CC0-985E-EAF8F2E8818D}">
      <dgm:prSet/>
      <dgm:spPr/>
      <dgm:t>
        <a:bodyPr/>
        <a:lstStyle/>
        <a:p>
          <a:endParaRPr lang="en-US"/>
        </a:p>
      </dgm:t>
    </dgm:pt>
    <dgm:pt modelId="{EC410740-9597-4A44-9D39-4D257359C54B}" type="sibTrans" cxnId="{3943A372-CF9A-4CC0-985E-EAF8F2E8818D}">
      <dgm:prSet/>
      <dgm:spPr/>
      <dgm:t>
        <a:bodyPr/>
        <a:lstStyle/>
        <a:p>
          <a:endParaRPr lang="en-US"/>
        </a:p>
      </dgm:t>
    </dgm:pt>
    <dgm:pt modelId="{F1CE05AA-CA48-409B-889C-411319B09722}">
      <dgm:prSet custT="1"/>
      <dgm:spPr>
        <a:solidFill>
          <a:schemeClr val="accent1">
            <a:lumMod val="75000"/>
          </a:schemeClr>
        </a:solidFill>
      </dgm:spPr>
      <dgm:t>
        <a:bodyPr lIns="36000" tIns="36000" rIns="36000" bIns="36000"/>
        <a:lstStyle/>
        <a:p>
          <a:r>
            <a:rPr lang="en-US" altLang="zh-CN" sz="1500" dirty="0" err="1">
              <a:solidFill>
                <a:sysClr val="window" lastClr="FFFFFF"/>
              </a:solidFill>
              <a:latin typeface="Arial" panose="020B0604020202020204" pitchFamily="34" charset="0"/>
              <a:ea typeface="+mn-ea"/>
              <a:cs typeface="Arial" panose="020B0604020202020204" pitchFamily="34" charset="0"/>
            </a:rPr>
            <a:t>Wf</a:t>
          </a:r>
          <a:r>
            <a:rPr lang="en-US" altLang="zh-CN" sz="1500" dirty="0">
              <a:solidFill>
                <a:sysClr val="window" lastClr="FFFFFF"/>
              </a:solidFill>
              <a:latin typeface="Arial" panose="020B0604020202020204" pitchFamily="34" charset="0"/>
              <a:ea typeface="+mn-ea"/>
              <a:cs typeface="Arial" panose="020B0604020202020204" pitchFamily="34" charset="0"/>
            </a:rPr>
            <a:t>/W with long aligned fibers</a:t>
          </a:r>
          <a:endParaRPr lang="en-US" sz="1500" dirty="0"/>
        </a:p>
      </dgm:t>
    </dgm:pt>
    <dgm:pt modelId="{A239262E-F666-4D5E-88DE-B58AFBFC2249}" type="parTrans" cxnId="{135CDB49-F797-4438-9455-7A6FBC2E6C3C}">
      <dgm:prSet/>
      <dgm:spPr/>
      <dgm:t>
        <a:bodyPr/>
        <a:lstStyle/>
        <a:p>
          <a:endParaRPr lang="en-US"/>
        </a:p>
      </dgm:t>
    </dgm:pt>
    <dgm:pt modelId="{DAD82528-D638-4B7D-8316-3AE9B41CA599}" type="sibTrans" cxnId="{135CDB49-F797-4438-9455-7A6FBC2E6C3C}">
      <dgm:prSet/>
      <dgm:spPr/>
      <dgm:t>
        <a:bodyPr/>
        <a:lstStyle/>
        <a:p>
          <a:endParaRPr lang="en-US"/>
        </a:p>
      </dgm:t>
    </dgm:pt>
    <dgm:pt modelId="{073A55EC-5BB9-46F7-B988-AF6B9B5B63BD}" type="pres">
      <dgm:prSet presAssocID="{222EDABC-D728-4B0A-AF20-7FB4C2310F34}" presName="CompostProcess" presStyleCnt="0">
        <dgm:presLayoutVars>
          <dgm:dir/>
          <dgm:resizeHandles val="exact"/>
        </dgm:presLayoutVars>
      </dgm:prSet>
      <dgm:spPr/>
    </dgm:pt>
    <dgm:pt modelId="{63AF4C0D-F198-40B8-BA76-DB7B45B1F23E}" type="pres">
      <dgm:prSet presAssocID="{222EDABC-D728-4B0A-AF20-7FB4C2310F34}" presName="arrow" presStyleLbl="bgShp" presStyleIdx="0" presStyleCnt="1" custScaleX="117647" custLinFactNeighborX="0" custLinFactNeighborY="-5262"/>
      <dgm:spPr>
        <a:xfrm>
          <a:off x="372641" y="0"/>
          <a:ext cx="4223269" cy="2551832"/>
        </a:xfrm>
        <a:prstGeom prst="rightArrow">
          <a:avLst/>
        </a:prstGeom>
        <a:solidFill>
          <a:srgbClr val="4F81BD">
            <a:tint val="40000"/>
            <a:hueOff val="0"/>
            <a:satOff val="0"/>
            <a:lumOff val="0"/>
            <a:alphaOff val="0"/>
          </a:srgbClr>
        </a:solidFill>
        <a:ln>
          <a:noFill/>
        </a:ln>
        <a:effectLst/>
      </dgm:spPr>
    </dgm:pt>
    <dgm:pt modelId="{52276832-CDED-4CAF-A870-40B2E96B3191}" type="pres">
      <dgm:prSet presAssocID="{222EDABC-D728-4B0A-AF20-7FB4C2310F34}" presName="linearProcess" presStyleCnt="0"/>
      <dgm:spPr/>
    </dgm:pt>
    <dgm:pt modelId="{E0228658-40EF-46E5-A91C-E619681B26CD}" type="pres">
      <dgm:prSet presAssocID="{2A5A3A8C-AD06-40CA-B9A8-8C8834BC33EA}" presName="textNode" presStyleLbl="node1" presStyleIdx="0" presStyleCnt="4" custScaleX="120083" custLinFactNeighborX="30492" custLinFactNeighborY="3816">
        <dgm:presLayoutVars>
          <dgm:bulletEnabled val="1"/>
        </dgm:presLayoutVars>
      </dgm:prSet>
      <dgm:spPr>
        <a:prstGeom prst="roundRect">
          <a:avLst/>
        </a:prstGeom>
      </dgm:spPr>
    </dgm:pt>
    <dgm:pt modelId="{3D63D62E-3535-41CA-8CC1-4B28D1517F0D}" type="pres">
      <dgm:prSet presAssocID="{E651E5CF-2F2D-4150-83B4-A1A8F087CD53}" presName="sibTrans" presStyleCnt="0"/>
      <dgm:spPr/>
    </dgm:pt>
    <dgm:pt modelId="{A7DDC145-EB6F-4BAC-B21D-8409DEE08BD8}" type="pres">
      <dgm:prSet presAssocID="{A33F49C9-434E-4643-92FE-A173A81E8095}" presName="textNode" presStyleLbl="node1" presStyleIdx="1" presStyleCnt="4" custScaleX="69210" custScaleY="155536" custLinFactNeighborX="3116" custLinFactNeighborY="2488">
        <dgm:presLayoutVars>
          <dgm:bulletEnabled val="1"/>
        </dgm:presLayoutVars>
      </dgm:prSet>
      <dgm:spPr>
        <a:prstGeom prst="roundRect">
          <a:avLst/>
        </a:prstGeom>
      </dgm:spPr>
    </dgm:pt>
    <dgm:pt modelId="{5F75E86E-42E9-4F35-8226-FC9151FF2EE4}" type="pres">
      <dgm:prSet presAssocID="{0D00C9BC-8BA2-403A-976B-F623E2DE47A2}" presName="sibTrans" presStyleCnt="0"/>
      <dgm:spPr/>
    </dgm:pt>
    <dgm:pt modelId="{84233A15-8297-4D6E-9A13-E34CF3AA71E2}" type="pres">
      <dgm:prSet presAssocID="{DD254AAA-4128-49B8-A9E4-843FCE5426AA}" presName="textNode" presStyleLbl="node1" presStyleIdx="2" presStyleCnt="4" custScaleX="82521" custScaleY="110592" custLinFactNeighborX="-13864" custLinFactNeighborY="6687">
        <dgm:presLayoutVars>
          <dgm:bulletEnabled val="1"/>
        </dgm:presLayoutVars>
      </dgm:prSet>
      <dgm:spPr>
        <a:prstGeom prst="roundRect">
          <a:avLst/>
        </a:prstGeom>
      </dgm:spPr>
    </dgm:pt>
    <dgm:pt modelId="{310F0828-AB2E-48A3-B169-5CEEC25167B1}" type="pres">
      <dgm:prSet presAssocID="{EC410740-9597-4A44-9D39-4D257359C54B}" presName="sibTrans" presStyleCnt="0"/>
      <dgm:spPr/>
    </dgm:pt>
    <dgm:pt modelId="{9B1CC77A-7ED8-4E98-9956-C1B58C1984EA}" type="pres">
      <dgm:prSet presAssocID="{F1CE05AA-CA48-409B-889C-411319B09722}" presName="textNode" presStyleLbl="node1" presStyleIdx="3" presStyleCnt="4" custScaleX="91918" custScaleY="143631" custLinFactNeighborX="-85528" custLinFactNeighborY="3043">
        <dgm:presLayoutVars>
          <dgm:bulletEnabled val="1"/>
        </dgm:presLayoutVars>
      </dgm:prSet>
      <dgm:spPr/>
    </dgm:pt>
  </dgm:ptLst>
  <dgm:cxnLst>
    <dgm:cxn modelId="{DA0A6233-28FE-4930-806D-769AA8451445}" type="presOf" srcId="{A33F49C9-434E-4643-92FE-A173A81E8095}" destId="{A7DDC145-EB6F-4BAC-B21D-8409DEE08BD8}" srcOrd="0" destOrd="0" presId="urn:microsoft.com/office/officeart/2005/8/layout/hProcess9"/>
    <dgm:cxn modelId="{98E20D48-0D6A-45B9-B764-59A52D19E1EE}" srcId="{222EDABC-D728-4B0A-AF20-7FB4C2310F34}" destId="{A33F49C9-434E-4643-92FE-A173A81E8095}" srcOrd="1" destOrd="0" parTransId="{DFCC65E2-1D39-4A3C-8AEC-78D53FC744CA}" sibTransId="{0D00C9BC-8BA2-403A-976B-F623E2DE47A2}"/>
    <dgm:cxn modelId="{135CDB49-F797-4438-9455-7A6FBC2E6C3C}" srcId="{222EDABC-D728-4B0A-AF20-7FB4C2310F34}" destId="{F1CE05AA-CA48-409B-889C-411319B09722}" srcOrd="3" destOrd="0" parTransId="{A239262E-F666-4D5E-88DE-B58AFBFC2249}" sibTransId="{DAD82528-D638-4B7D-8316-3AE9B41CA599}"/>
    <dgm:cxn modelId="{3943A372-CF9A-4CC0-985E-EAF8F2E8818D}" srcId="{222EDABC-D728-4B0A-AF20-7FB4C2310F34}" destId="{DD254AAA-4128-49B8-A9E4-843FCE5426AA}" srcOrd="2" destOrd="0" parTransId="{3B25E425-723C-476B-BF62-270B8DB4DF93}" sibTransId="{EC410740-9597-4A44-9D39-4D257359C54B}"/>
    <dgm:cxn modelId="{6E15A190-29B6-4BE3-B064-E4916A075275}" srcId="{222EDABC-D728-4B0A-AF20-7FB4C2310F34}" destId="{2A5A3A8C-AD06-40CA-B9A8-8C8834BC33EA}" srcOrd="0" destOrd="0" parTransId="{2A75841D-92BA-4CDA-ADA8-F6B7A7F29703}" sibTransId="{E651E5CF-2F2D-4150-83B4-A1A8F087CD53}"/>
    <dgm:cxn modelId="{55E80E9F-235D-48A4-BD99-DAD3C4E93FF7}" type="presOf" srcId="{2A5A3A8C-AD06-40CA-B9A8-8C8834BC33EA}" destId="{E0228658-40EF-46E5-A91C-E619681B26CD}" srcOrd="0" destOrd="0" presId="urn:microsoft.com/office/officeart/2005/8/layout/hProcess9"/>
    <dgm:cxn modelId="{3D9056CA-56DC-46B7-A56D-C7D2D51ED35B}" type="presOf" srcId="{222EDABC-D728-4B0A-AF20-7FB4C2310F34}" destId="{073A55EC-5BB9-46F7-B988-AF6B9B5B63BD}" srcOrd="0" destOrd="0" presId="urn:microsoft.com/office/officeart/2005/8/layout/hProcess9"/>
    <dgm:cxn modelId="{48875FD7-0446-4531-AC8E-D63B447E22A5}" type="presOf" srcId="{F1CE05AA-CA48-409B-889C-411319B09722}" destId="{9B1CC77A-7ED8-4E98-9956-C1B58C1984EA}" srcOrd="0" destOrd="0" presId="urn:microsoft.com/office/officeart/2005/8/layout/hProcess9"/>
    <dgm:cxn modelId="{D9C608EE-9FE2-49E2-A132-A486F1490871}" type="presOf" srcId="{DD254AAA-4128-49B8-A9E4-843FCE5426AA}" destId="{84233A15-8297-4D6E-9A13-E34CF3AA71E2}" srcOrd="0" destOrd="0" presId="urn:microsoft.com/office/officeart/2005/8/layout/hProcess9"/>
    <dgm:cxn modelId="{520AA4A8-8F82-42B6-B79D-22D31F6E17A5}" type="presParOf" srcId="{073A55EC-5BB9-46F7-B988-AF6B9B5B63BD}" destId="{63AF4C0D-F198-40B8-BA76-DB7B45B1F23E}" srcOrd="0" destOrd="0" presId="urn:microsoft.com/office/officeart/2005/8/layout/hProcess9"/>
    <dgm:cxn modelId="{E0D1474E-8300-4CBD-939B-32225609EAEA}" type="presParOf" srcId="{073A55EC-5BB9-46F7-B988-AF6B9B5B63BD}" destId="{52276832-CDED-4CAF-A870-40B2E96B3191}" srcOrd="1" destOrd="0" presId="urn:microsoft.com/office/officeart/2005/8/layout/hProcess9"/>
    <dgm:cxn modelId="{60472D19-BE25-40F3-AE89-36DB65D5D0D1}" type="presParOf" srcId="{52276832-CDED-4CAF-A870-40B2E96B3191}" destId="{E0228658-40EF-46E5-A91C-E619681B26CD}" srcOrd="0" destOrd="0" presId="urn:microsoft.com/office/officeart/2005/8/layout/hProcess9"/>
    <dgm:cxn modelId="{FE931E8C-104A-400B-BEE1-F842F4DBE472}" type="presParOf" srcId="{52276832-CDED-4CAF-A870-40B2E96B3191}" destId="{3D63D62E-3535-41CA-8CC1-4B28D1517F0D}" srcOrd="1" destOrd="0" presId="urn:microsoft.com/office/officeart/2005/8/layout/hProcess9"/>
    <dgm:cxn modelId="{BED49802-F5A3-4964-8C15-07A7762A7C29}" type="presParOf" srcId="{52276832-CDED-4CAF-A870-40B2E96B3191}" destId="{A7DDC145-EB6F-4BAC-B21D-8409DEE08BD8}" srcOrd="2" destOrd="0" presId="urn:microsoft.com/office/officeart/2005/8/layout/hProcess9"/>
    <dgm:cxn modelId="{4B7BCD97-C62E-43C7-A0CF-3E77019B78AA}" type="presParOf" srcId="{52276832-CDED-4CAF-A870-40B2E96B3191}" destId="{5F75E86E-42E9-4F35-8226-FC9151FF2EE4}" srcOrd="3" destOrd="0" presId="urn:microsoft.com/office/officeart/2005/8/layout/hProcess9"/>
    <dgm:cxn modelId="{2E603CAD-89AF-4516-A8C2-9029E1251834}" type="presParOf" srcId="{52276832-CDED-4CAF-A870-40B2E96B3191}" destId="{84233A15-8297-4D6E-9A13-E34CF3AA71E2}" srcOrd="4" destOrd="0" presId="urn:microsoft.com/office/officeart/2005/8/layout/hProcess9"/>
    <dgm:cxn modelId="{F64B37DB-5BB0-4C94-9226-8202B1C679BC}" type="presParOf" srcId="{52276832-CDED-4CAF-A870-40B2E96B3191}" destId="{310F0828-AB2E-48A3-B169-5CEEC25167B1}" srcOrd="5" destOrd="0" presId="urn:microsoft.com/office/officeart/2005/8/layout/hProcess9"/>
    <dgm:cxn modelId="{4FB93FAE-1CC8-4325-9C52-CD97E8B77CE0}" type="presParOf" srcId="{52276832-CDED-4CAF-A870-40B2E96B3191}" destId="{9B1CC77A-7ED8-4E98-9956-C1B58C1984E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F4C0D-F198-40B8-BA76-DB7B45B1F23E}">
      <dsp:nvSpPr>
        <dsp:cNvPr id="0" name=""/>
        <dsp:cNvSpPr/>
      </dsp:nvSpPr>
      <dsp:spPr>
        <a:xfrm>
          <a:off x="2" y="0"/>
          <a:ext cx="8508205" cy="1480026"/>
        </a:xfrm>
        <a:prstGeom prst="rightArrow">
          <a:avLst/>
        </a:prstGeom>
        <a:solidFill>
          <a:srgbClr val="4F81B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0228658-40EF-46E5-A91C-E619681B26CD}">
      <dsp:nvSpPr>
        <dsp:cNvPr id="0" name=""/>
        <dsp:cNvSpPr/>
      </dsp:nvSpPr>
      <dsp:spPr>
        <a:xfrm>
          <a:off x="74334" y="466598"/>
          <a:ext cx="2577721" cy="592010"/>
        </a:xfrm>
        <a:prstGeom prst="roundRect">
          <a:avLst/>
        </a:prstGeom>
        <a:solidFill>
          <a:schemeClr val="accent1">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500" kern="1200" dirty="0">
              <a:solidFill>
                <a:sysClr val="window" lastClr="FFFFFF"/>
              </a:solidFill>
              <a:latin typeface="+mj-lt"/>
              <a:ea typeface="+mn-ea"/>
              <a:cs typeface="+mn-cs"/>
            </a:rPr>
            <a:t>Tungsten Weaves laser cutting and coating</a:t>
          </a:r>
        </a:p>
      </dsp:txBody>
      <dsp:txXfrm>
        <a:off x="103234" y="495498"/>
        <a:ext cx="2519921" cy="534210"/>
      </dsp:txXfrm>
    </dsp:sp>
    <dsp:sp modelId="{A7DDC145-EB6F-4BAC-B21D-8409DEE08BD8}">
      <dsp:nvSpPr>
        <dsp:cNvPr id="0" name=""/>
        <dsp:cNvSpPr/>
      </dsp:nvSpPr>
      <dsp:spPr>
        <a:xfrm>
          <a:off x="2819660" y="294347"/>
          <a:ext cx="1485673" cy="920789"/>
        </a:xfrm>
        <a:prstGeom prst="roundRect">
          <a:avLst/>
        </a:prstGeom>
        <a:solidFill>
          <a:schemeClr val="accent1">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66750">
            <a:lnSpc>
              <a:spcPct val="100000"/>
            </a:lnSpc>
            <a:spcBef>
              <a:spcPct val="0"/>
            </a:spcBef>
            <a:spcAft>
              <a:spcPct val="35000"/>
            </a:spcAft>
            <a:buNone/>
          </a:pPr>
          <a:r>
            <a:rPr lang="de-DE" altLang="zh-CN" sz="1500" kern="1200" baseline="0" dirty="0">
              <a:solidFill>
                <a:sysClr val="window" lastClr="FFFFFF"/>
              </a:solidFill>
              <a:latin typeface="Arial" panose="020B0604020202020204" pitchFamily="34" charset="0"/>
              <a:ea typeface="+mn-ea"/>
              <a:cs typeface="Arial" panose="020B0604020202020204" pitchFamily="34" charset="0"/>
            </a:rPr>
            <a:t>Alternate placement of W weaves and W powders in the graphite tool of SPS </a:t>
          </a:r>
          <a:endParaRPr lang="en-US" sz="1500" kern="1200" dirty="0">
            <a:solidFill>
              <a:sysClr val="window" lastClr="FFFFFF"/>
            </a:solidFill>
            <a:latin typeface="+mj-lt"/>
            <a:ea typeface="+mn-ea"/>
            <a:cs typeface="+mn-cs"/>
          </a:endParaRPr>
        </a:p>
      </dsp:txBody>
      <dsp:txXfrm>
        <a:off x="2864609" y="339296"/>
        <a:ext cx="1395775" cy="830891"/>
      </dsp:txXfrm>
    </dsp:sp>
    <dsp:sp modelId="{84233A15-8297-4D6E-9A13-E34CF3AA71E2}">
      <dsp:nvSpPr>
        <dsp:cNvPr id="0" name=""/>
        <dsp:cNvSpPr/>
      </dsp:nvSpPr>
      <dsp:spPr>
        <a:xfrm>
          <a:off x="4496930" y="452242"/>
          <a:ext cx="1771409" cy="654716"/>
        </a:xfrm>
        <a:prstGeom prst="roundRect">
          <a:avLst/>
        </a:prstGeom>
        <a:solidFill>
          <a:schemeClr val="accent1">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66750">
            <a:lnSpc>
              <a:spcPct val="90000"/>
            </a:lnSpc>
            <a:spcBef>
              <a:spcPct val="0"/>
            </a:spcBef>
            <a:spcAft>
              <a:spcPct val="35000"/>
            </a:spcAft>
            <a:buNone/>
          </a:pPr>
          <a:r>
            <a:rPr lang="en-US" sz="1500" kern="1200" dirty="0"/>
            <a:t>Spark Plasma Sintering (SPS)</a:t>
          </a:r>
        </a:p>
      </dsp:txBody>
      <dsp:txXfrm>
        <a:off x="4528891" y="484203"/>
        <a:ext cx="1707487" cy="590794"/>
      </dsp:txXfrm>
    </dsp:sp>
    <dsp:sp modelId="{9B1CC77A-7ED8-4E98-9956-C1B58C1984EA}">
      <dsp:nvSpPr>
        <dsp:cNvPr id="0" name=""/>
        <dsp:cNvSpPr/>
      </dsp:nvSpPr>
      <dsp:spPr>
        <a:xfrm>
          <a:off x="6333734" y="332872"/>
          <a:ext cx="1973126" cy="85031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66750">
            <a:lnSpc>
              <a:spcPct val="90000"/>
            </a:lnSpc>
            <a:spcBef>
              <a:spcPct val="0"/>
            </a:spcBef>
            <a:spcAft>
              <a:spcPct val="35000"/>
            </a:spcAft>
            <a:buNone/>
          </a:pPr>
          <a:r>
            <a:rPr lang="en-US" altLang="zh-CN" sz="1500" kern="1200" dirty="0" err="1">
              <a:solidFill>
                <a:sysClr val="window" lastClr="FFFFFF"/>
              </a:solidFill>
              <a:latin typeface="Arial" panose="020B0604020202020204" pitchFamily="34" charset="0"/>
              <a:ea typeface="+mn-ea"/>
              <a:cs typeface="Arial" panose="020B0604020202020204" pitchFamily="34" charset="0"/>
            </a:rPr>
            <a:t>Wf</a:t>
          </a:r>
          <a:r>
            <a:rPr lang="en-US" altLang="zh-CN" sz="1500" kern="1200" dirty="0">
              <a:solidFill>
                <a:sysClr val="window" lastClr="FFFFFF"/>
              </a:solidFill>
              <a:latin typeface="Arial" panose="020B0604020202020204" pitchFamily="34" charset="0"/>
              <a:ea typeface="+mn-ea"/>
              <a:cs typeface="Arial" panose="020B0604020202020204" pitchFamily="34" charset="0"/>
            </a:rPr>
            <a:t>/W with long aligned fibers</a:t>
          </a:r>
          <a:endParaRPr lang="en-US" sz="1500" kern="1200" dirty="0"/>
        </a:p>
      </dsp:txBody>
      <dsp:txXfrm>
        <a:off x="6375243" y="374381"/>
        <a:ext cx="1890108" cy="7672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14/10/2022</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14/10/2022</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376346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23</a:t>
            </a:fld>
            <a:endParaRPr lang="en-GB" dirty="0"/>
          </a:p>
        </p:txBody>
      </p:sp>
    </p:spTree>
    <p:extLst>
      <p:ext uri="{BB962C8B-B14F-4D97-AF65-F5344CB8AC3E}">
        <p14:creationId xmlns:p14="http://schemas.microsoft.com/office/powerpoint/2010/main" val="273176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24</a:t>
            </a:fld>
            <a:endParaRPr lang="en-GB" dirty="0"/>
          </a:p>
        </p:txBody>
      </p:sp>
    </p:spTree>
    <p:extLst>
      <p:ext uri="{BB962C8B-B14F-4D97-AF65-F5344CB8AC3E}">
        <p14:creationId xmlns:p14="http://schemas.microsoft.com/office/powerpoint/2010/main" val="3877237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374913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28</a:t>
            </a:fld>
            <a:endParaRPr lang="en-GB" dirty="0"/>
          </a:p>
        </p:txBody>
      </p:sp>
    </p:spTree>
    <p:extLst>
      <p:ext uri="{BB962C8B-B14F-4D97-AF65-F5344CB8AC3E}">
        <p14:creationId xmlns:p14="http://schemas.microsoft.com/office/powerpoint/2010/main" val="2807791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29</a:t>
            </a:fld>
            <a:endParaRPr lang="en-GB" dirty="0"/>
          </a:p>
        </p:txBody>
      </p:sp>
    </p:spTree>
    <p:extLst>
      <p:ext uri="{BB962C8B-B14F-4D97-AF65-F5344CB8AC3E}">
        <p14:creationId xmlns:p14="http://schemas.microsoft.com/office/powerpoint/2010/main" val="1208250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30</a:t>
            </a:fld>
            <a:endParaRPr lang="en-GB" dirty="0"/>
          </a:p>
        </p:txBody>
      </p:sp>
    </p:spTree>
    <p:extLst>
      <p:ext uri="{BB962C8B-B14F-4D97-AF65-F5344CB8AC3E}">
        <p14:creationId xmlns:p14="http://schemas.microsoft.com/office/powerpoint/2010/main" val="3860148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61715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DC60C-34FD-4F4E-B6C6-16992ABD39E1}" type="slidenum">
              <a:rPr lang="en-US" smtClean="0"/>
              <a:t>37</a:t>
            </a:fld>
            <a:endParaRPr lang="en-US"/>
          </a:p>
        </p:txBody>
      </p:sp>
    </p:spTree>
    <p:extLst>
      <p:ext uri="{BB962C8B-B14F-4D97-AF65-F5344CB8AC3E}">
        <p14:creationId xmlns:p14="http://schemas.microsoft.com/office/powerpoint/2010/main" val="1283295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46895-DAEF-47E5-8529-7A3EBD8431C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65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53</a:t>
            </a:fld>
            <a:endParaRPr lang="en-GB" dirty="0"/>
          </a:p>
        </p:txBody>
      </p:sp>
    </p:spTree>
    <p:extLst>
      <p:ext uri="{BB962C8B-B14F-4D97-AF65-F5344CB8AC3E}">
        <p14:creationId xmlns:p14="http://schemas.microsoft.com/office/powerpoint/2010/main" val="70626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mark</a:t>
            </a:r>
            <a:r>
              <a:rPr lang="de-DE" dirty="0"/>
              <a:t> </a:t>
            </a:r>
            <a:r>
              <a:rPr lang="de-DE" dirty="0" err="1"/>
              <a:t>your</a:t>
            </a:r>
            <a:r>
              <a:rPr lang="de-DE" dirty="0"/>
              <a:t> Subproject in </a:t>
            </a:r>
          </a:p>
        </p:txBody>
      </p:sp>
      <p:sp>
        <p:nvSpPr>
          <p:cNvPr id="4" name="Foliennummernplatzhalter 3"/>
          <p:cNvSpPr>
            <a:spLocks noGrp="1"/>
          </p:cNvSpPr>
          <p:nvPr>
            <p:ph type="sldNum" sz="quarter" idx="10"/>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1428375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54</a:t>
            </a:fld>
            <a:endParaRPr lang="en-GB" dirty="0"/>
          </a:p>
        </p:txBody>
      </p:sp>
    </p:spTree>
    <p:extLst>
      <p:ext uri="{BB962C8B-B14F-4D97-AF65-F5344CB8AC3E}">
        <p14:creationId xmlns:p14="http://schemas.microsoft.com/office/powerpoint/2010/main" val="407253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55</a:t>
            </a:fld>
            <a:endParaRPr lang="en-GB" dirty="0"/>
          </a:p>
        </p:txBody>
      </p:sp>
    </p:spTree>
    <p:extLst>
      <p:ext uri="{BB962C8B-B14F-4D97-AF65-F5344CB8AC3E}">
        <p14:creationId xmlns:p14="http://schemas.microsoft.com/office/powerpoint/2010/main" val="203671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65</a:t>
            </a:fld>
            <a:endParaRPr lang="en-GB" dirty="0"/>
          </a:p>
        </p:txBody>
      </p:sp>
    </p:spTree>
    <p:extLst>
      <p:ext uri="{BB962C8B-B14F-4D97-AF65-F5344CB8AC3E}">
        <p14:creationId xmlns:p14="http://schemas.microsoft.com/office/powerpoint/2010/main" val="346979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Repalce</a:t>
            </a:r>
            <a:r>
              <a:rPr lang="de-DE" dirty="0"/>
              <a:t> </a:t>
            </a:r>
            <a:r>
              <a:rPr lang="de-DE" dirty="0" err="1"/>
              <a:t>by</a:t>
            </a:r>
            <a:r>
              <a:rPr lang="de-DE" dirty="0"/>
              <a:t> </a:t>
            </a:r>
            <a:r>
              <a:rPr lang="de-DE" dirty="0" err="1"/>
              <a:t>your</a:t>
            </a:r>
            <a:r>
              <a:rPr lang="de-DE" dirty="0"/>
              <a:t> SPX</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1245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just a </a:t>
            </a:r>
            <a:r>
              <a:rPr lang="de-DE" dirty="0" err="1"/>
              <a:t>summary</a:t>
            </a:r>
            <a:r>
              <a:rPr lang="de-DE" dirty="0"/>
              <a:t> </a:t>
            </a:r>
            <a:r>
              <a:rPr lang="de-DE" dirty="0" err="1"/>
              <a:t>table</a:t>
            </a:r>
            <a:r>
              <a:rPr lang="de-DE" dirty="0"/>
              <a:t> – Michael</a:t>
            </a:r>
            <a:r>
              <a:rPr lang="de-DE" baseline="0" dirty="0"/>
              <a:t> will </a:t>
            </a:r>
            <a:r>
              <a:rPr lang="de-DE" baseline="0" dirty="0" err="1"/>
              <a:t>provide</a:t>
            </a:r>
            <a:r>
              <a:rPr lang="de-DE" baseline="0" dirty="0"/>
              <a:t> it.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716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69</a:t>
            </a:fld>
            <a:endParaRPr lang="en-GB" dirty="0"/>
          </a:p>
        </p:txBody>
      </p:sp>
    </p:spTree>
    <p:extLst>
      <p:ext uri="{BB962C8B-B14F-4D97-AF65-F5344CB8AC3E}">
        <p14:creationId xmlns:p14="http://schemas.microsoft.com/office/powerpoint/2010/main" val="2797534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75</a:t>
            </a:fld>
            <a:endParaRPr lang="en-GB" dirty="0"/>
          </a:p>
        </p:txBody>
      </p:sp>
    </p:spTree>
    <p:extLst>
      <p:ext uri="{BB962C8B-B14F-4D97-AF65-F5344CB8AC3E}">
        <p14:creationId xmlns:p14="http://schemas.microsoft.com/office/powerpoint/2010/main" val="258452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79</a:t>
            </a:fld>
            <a:endParaRPr lang="en-GB" dirty="0"/>
          </a:p>
        </p:txBody>
      </p:sp>
    </p:spTree>
    <p:extLst>
      <p:ext uri="{BB962C8B-B14F-4D97-AF65-F5344CB8AC3E}">
        <p14:creationId xmlns:p14="http://schemas.microsoft.com/office/powerpoint/2010/main" val="1811409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84</a:t>
            </a:fld>
            <a:endParaRPr lang="en-GB" dirty="0"/>
          </a:p>
        </p:txBody>
      </p:sp>
    </p:spTree>
    <p:extLst>
      <p:ext uri="{BB962C8B-B14F-4D97-AF65-F5344CB8AC3E}">
        <p14:creationId xmlns:p14="http://schemas.microsoft.com/office/powerpoint/2010/main" val="191477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89</a:t>
            </a:fld>
            <a:endParaRPr lang="en-GB" dirty="0"/>
          </a:p>
        </p:txBody>
      </p:sp>
    </p:spTree>
    <p:extLst>
      <p:ext uri="{BB962C8B-B14F-4D97-AF65-F5344CB8AC3E}">
        <p14:creationId xmlns:p14="http://schemas.microsoft.com/office/powerpoint/2010/main" val="274968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Repalce</a:t>
            </a:r>
            <a:r>
              <a:rPr lang="de-DE" dirty="0"/>
              <a:t> </a:t>
            </a:r>
            <a:r>
              <a:rPr lang="de-DE" dirty="0" err="1"/>
              <a:t>by</a:t>
            </a:r>
            <a:r>
              <a:rPr lang="de-DE" dirty="0"/>
              <a:t> </a:t>
            </a:r>
            <a:r>
              <a:rPr lang="de-DE" dirty="0" err="1"/>
              <a:t>your</a:t>
            </a:r>
            <a:r>
              <a:rPr lang="de-DE" dirty="0"/>
              <a:t> SPX</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6603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6603B-0A4F-4447-A8CE-7AEAECC069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1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6603B-0A4F-4447-A8CE-7AEAECC069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823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42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Replace</a:t>
            </a:r>
            <a:r>
              <a:rPr lang="de-DE" dirty="0"/>
              <a:t> </a:t>
            </a:r>
            <a:r>
              <a:rPr lang="de-DE" dirty="0" err="1"/>
              <a:t>by</a:t>
            </a:r>
            <a:r>
              <a:rPr lang="de-DE" dirty="0"/>
              <a:t> </a:t>
            </a:r>
            <a:r>
              <a:rPr lang="de-DE" dirty="0" err="1"/>
              <a:t>your</a:t>
            </a:r>
            <a:r>
              <a:rPr lang="de-DE" baseline="0" dirty="0"/>
              <a:t> </a:t>
            </a:r>
            <a:r>
              <a:rPr lang="de-DE" baseline="0"/>
              <a:t>deliverables</a:t>
            </a: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864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just a </a:t>
            </a:r>
            <a:r>
              <a:rPr lang="de-DE" dirty="0" err="1"/>
              <a:t>summary</a:t>
            </a:r>
            <a:r>
              <a:rPr lang="de-DE" dirty="0"/>
              <a:t> </a:t>
            </a:r>
            <a:r>
              <a:rPr lang="de-DE" dirty="0" err="1"/>
              <a:t>table</a:t>
            </a:r>
            <a:r>
              <a:rPr lang="de-DE" dirty="0"/>
              <a:t> – Michael</a:t>
            </a:r>
            <a:r>
              <a:rPr lang="de-DE" baseline="0" dirty="0"/>
              <a:t> will </a:t>
            </a:r>
            <a:r>
              <a:rPr lang="de-DE" baseline="0" dirty="0" err="1"/>
              <a:t>provide</a:t>
            </a:r>
            <a:r>
              <a:rPr lang="de-DE" baseline="0" dirty="0"/>
              <a:t> it.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4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315319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10</a:t>
            </a:fld>
            <a:endParaRPr lang="en-GB" dirty="0"/>
          </a:p>
        </p:txBody>
      </p:sp>
    </p:spTree>
    <p:extLst>
      <p:ext uri="{BB962C8B-B14F-4D97-AF65-F5344CB8AC3E}">
        <p14:creationId xmlns:p14="http://schemas.microsoft.com/office/powerpoint/2010/main" val="266333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178212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22</a:t>
            </a:fld>
            <a:endParaRPr lang="en-GB" dirty="0"/>
          </a:p>
        </p:txBody>
      </p:sp>
    </p:spTree>
    <p:extLst>
      <p:ext uri="{BB962C8B-B14F-4D97-AF65-F5344CB8AC3E}">
        <p14:creationId xmlns:p14="http://schemas.microsoft.com/office/powerpoint/2010/main" val="3707747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tiff"/><Relationship Id="rId2" Type="http://schemas.openxmlformats.org/officeDocument/2006/relationships/image" Target="../media/image15.emf"/><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tiff"/><Relationship Id="rId5" Type="http://schemas.openxmlformats.org/officeDocument/2006/relationships/image" Target="../media/image19.jpeg"/><Relationship Id="rId15" Type="http://schemas.openxmlformats.org/officeDocument/2006/relationships/image" Target="../media/image29.wmf"/><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4" name="Picture 10">
            <a:extLst>
              <a:ext uri="{FF2B5EF4-FFF2-40B4-BE49-F238E27FC236}">
                <a16:creationId xmlns:a16="http://schemas.microsoft.com/office/drawing/2014/main" id="{BB54A754-9294-FA06-67EF-88A0DB2EA5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4129" y="4347597"/>
            <a:ext cx="3168352" cy="670353"/>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3053240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239627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2497129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4249155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108117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271207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2108310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807617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735239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en-US" altLang="zh-CN"/>
              <a:t>17.05.2021 Yiran Mao</a:t>
            </a:r>
            <a:endParaRPr lang="de-DE" dirty="0"/>
          </a:p>
        </p:txBody>
      </p:sp>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Tree>
    <p:extLst>
      <p:ext uri="{BB962C8B-B14F-4D97-AF65-F5344CB8AC3E}">
        <p14:creationId xmlns:p14="http://schemas.microsoft.com/office/powerpoint/2010/main" val="312951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900" indent="-342900">
              <a:buFont typeface="Wingdings" panose="05000000000000000000" pitchFamily="2" charset="2"/>
              <a:buChar char="§"/>
              <a:defRPr sz="24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4"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Jan W. Coenen</a:t>
            </a:r>
            <a:r>
              <a:rPr lang="en-GB" dirty="0">
                <a:solidFill>
                  <a:srgbClr val="FF0000"/>
                </a:solidFill>
              </a:rPr>
              <a:t> </a:t>
            </a:r>
            <a:r>
              <a:rPr lang="en-GB" dirty="0"/>
              <a:t>| WPPWIE Project Review Meeting  | 14.10.2022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0"/>
            <a:ext cx="367958" cy="373990"/>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DIFFER image">
    <p:spTree>
      <p:nvGrpSpPr>
        <p:cNvPr id="1" name=""/>
        <p:cNvGrpSpPr/>
        <p:nvPr/>
      </p:nvGrpSpPr>
      <p:grpSpPr>
        <a:xfrm>
          <a:off x="0" y="0"/>
          <a:ext cx="0" cy="0"/>
          <a:chOff x="0" y="0"/>
          <a:chExt cx="0" cy="0"/>
        </a:xfrm>
      </p:grpSpPr>
      <p:pic>
        <p:nvPicPr>
          <p:cNvPr id="29" name="Afbeelding 28" descr="Afbeelding met vrouw, natuur&#10;&#10;Automatisch gegenereerde beschrijving">
            <a:extLst>
              <a:ext uri="{FF2B5EF4-FFF2-40B4-BE49-F238E27FC236}">
                <a16:creationId xmlns:a16="http://schemas.microsoft.com/office/drawing/2014/main" id="{1203F8B5-AD8A-4768-A6A3-D70AF85160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63" r="19211" b="444"/>
          <a:stretch/>
        </p:blipFill>
        <p:spPr>
          <a:xfrm>
            <a:off x="0" y="1"/>
            <a:ext cx="5581860" cy="5150184"/>
          </a:xfrm>
          <a:prstGeom prst="rect">
            <a:avLst/>
          </a:prstGeom>
        </p:spPr>
      </p:pic>
      <p:pic>
        <p:nvPicPr>
          <p:cNvPr id="23" name="Afbeelding 22">
            <a:extLst>
              <a:ext uri="{FF2B5EF4-FFF2-40B4-BE49-F238E27FC236}">
                <a16:creationId xmlns:a16="http://schemas.microsoft.com/office/drawing/2014/main" id="{6228B1B6-3BA3-497C-95ED-C5D9105C24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54"/>
          <a:stretch/>
        </p:blipFill>
        <p:spPr>
          <a:xfrm rot="16200000">
            <a:off x="4791181" y="790679"/>
            <a:ext cx="5143498" cy="3562140"/>
          </a:xfrm>
          <a:prstGeom prst="rect">
            <a:avLst/>
          </a:prstGeom>
        </p:spPr>
      </p:pic>
      <p:pic>
        <p:nvPicPr>
          <p:cNvPr id="5" name="Afbeelding 4">
            <a:extLst>
              <a:ext uri="{FF2B5EF4-FFF2-40B4-BE49-F238E27FC236}">
                <a16:creationId xmlns:a16="http://schemas.microsoft.com/office/drawing/2014/main" id="{0A919639-1D0D-4ED2-8C87-3E7DAE5960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254767" y="2243734"/>
            <a:ext cx="657951" cy="656097"/>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267916" y="618490"/>
            <a:ext cx="5217184" cy="1057553"/>
          </a:xfrm>
          <a:prstGeom prst="rect">
            <a:avLst/>
          </a:prstGeom>
        </p:spPr>
        <p:txBody>
          <a:bodyPr bIns="0" anchor="t">
            <a:normAutofit/>
          </a:bodyPr>
          <a:lstStyle>
            <a:lvl1pPr algn="l">
              <a:defRPr sz="315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267916" y="1735974"/>
            <a:ext cx="5217184"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to edit subtitle style</a:t>
            </a:r>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267915" y="3172824"/>
            <a:ext cx="5217184"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 + congress/event name</a:t>
            </a:r>
            <a:endParaRPr lang="en-GB" noProof="0" dirty="0"/>
          </a:p>
        </p:txBody>
      </p:sp>
      <p:pic>
        <p:nvPicPr>
          <p:cNvPr id="19" name="Afbeelding 18">
            <a:extLst>
              <a:ext uri="{FF2B5EF4-FFF2-40B4-BE49-F238E27FC236}">
                <a16:creationId xmlns:a16="http://schemas.microsoft.com/office/drawing/2014/main" id="{2834D921-AC8F-463B-AA39-12AC9CC520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74268" y="4396672"/>
            <a:ext cx="300053" cy="486000"/>
          </a:xfrm>
          <a:prstGeom prst="rect">
            <a:avLst/>
          </a:prstGeom>
        </p:spPr>
      </p:pic>
      <p:pic>
        <p:nvPicPr>
          <p:cNvPr id="21" name="Afbeelding 20">
            <a:extLst>
              <a:ext uri="{FF2B5EF4-FFF2-40B4-BE49-F238E27FC236}">
                <a16:creationId xmlns:a16="http://schemas.microsoft.com/office/drawing/2014/main" id="{4612B797-2D80-458A-8656-9BC30F61DB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757" y="4359773"/>
            <a:ext cx="2143443" cy="534600"/>
          </a:xfrm>
          <a:prstGeom prst="rect">
            <a:avLst/>
          </a:prstGeom>
        </p:spPr>
      </p:pic>
    </p:spTree>
    <p:extLst>
      <p:ext uri="{BB962C8B-B14F-4D97-AF65-F5344CB8AC3E}">
        <p14:creationId xmlns:p14="http://schemas.microsoft.com/office/powerpoint/2010/main" val="197271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image">
    <p:spTree>
      <p:nvGrpSpPr>
        <p:cNvPr id="1" name=""/>
        <p:cNvGrpSpPr/>
        <p:nvPr/>
      </p:nvGrpSpPr>
      <p:grpSpPr>
        <a:xfrm>
          <a:off x="0" y="0"/>
          <a:ext cx="0" cy="0"/>
          <a:chOff x="0" y="0"/>
          <a:chExt cx="0" cy="0"/>
        </a:xfrm>
      </p:grpSpPr>
      <p:pic>
        <p:nvPicPr>
          <p:cNvPr id="14" name="Afbeelding 13" descr="Afbeelding met vrouw, natuur&#10;&#10;Automatisch gegenereerde beschrijving">
            <a:extLst>
              <a:ext uri="{FF2B5EF4-FFF2-40B4-BE49-F238E27FC236}">
                <a16:creationId xmlns:a16="http://schemas.microsoft.com/office/drawing/2014/main" id="{D24B0FD2-50B1-4E9E-B581-60D0B43C08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63" t="1" r="19211" b="573"/>
          <a:stretch/>
        </p:blipFill>
        <p:spPr>
          <a:xfrm>
            <a:off x="0" y="1"/>
            <a:ext cx="5581860" cy="5143498"/>
          </a:xfrm>
          <a:prstGeom prst="rect">
            <a:avLst/>
          </a:prstGeom>
        </p:spPr>
      </p:pic>
      <p:sp>
        <p:nvSpPr>
          <p:cNvPr id="13" name="Tijdelijke aanduiding voor afbeelding 13">
            <a:extLst>
              <a:ext uri="{FF2B5EF4-FFF2-40B4-BE49-F238E27FC236}">
                <a16:creationId xmlns:a16="http://schemas.microsoft.com/office/drawing/2014/main" id="{8348C8AD-30F2-4959-B764-735D70C0CE02}"/>
              </a:ext>
            </a:extLst>
          </p:cNvPr>
          <p:cNvSpPr>
            <a:spLocks noGrp="1"/>
          </p:cNvSpPr>
          <p:nvPr>
            <p:ph type="pic" sz="quarter" idx="13" hasCustomPrompt="1"/>
          </p:nvPr>
        </p:nvSpPr>
        <p:spPr>
          <a:xfrm>
            <a:off x="5581861" y="2"/>
            <a:ext cx="3561356" cy="5143497"/>
          </a:xfrm>
          <a:solidFill>
            <a:schemeClr val="accent6">
              <a:lumMod val="40000"/>
              <a:lumOff val="60000"/>
            </a:schemeClr>
          </a:solidFill>
        </p:spPr>
        <p:txBody>
          <a:bodyPr bIns="972000" anchor="ctr"/>
          <a:lstStyle>
            <a:lvl1pPr algn="ctr">
              <a:defRPr/>
            </a:lvl1pPr>
          </a:lstStyle>
          <a:p>
            <a:r>
              <a:rPr lang="nl-NL" dirty="0"/>
              <a:t>Click icon </a:t>
            </a:r>
            <a:r>
              <a:rPr lang="nl-NL" dirty="0" err="1"/>
              <a:t>to</a:t>
            </a:r>
            <a:r>
              <a:rPr lang="nl-NL" dirty="0"/>
              <a:t> </a:t>
            </a:r>
            <a:r>
              <a:rPr lang="nl-NL" dirty="0" err="1"/>
              <a:t>add</a:t>
            </a:r>
            <a:r>
              <a:rPr lang="nl-NL" dirty="0"/>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267916" y="618490"/>
            <a:ext cx="5216400" cy="1057553"/>
          </a:xfrm>
          <a:prstGeom prst="rect">
            <a:avLst/>
          </a:prstGeom>
        </p:spPr>
        <p:txBody>
          <a:bodyPr bIns="0" anchor="t">
            <a:normAutofit/>
          </a:bodyPr>
          <a:lstStyle>
            <a:lvl1pPr algn="l">
              <a:defRPr sz="315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267916" y="1735974"/>
            <a:ext cx="5216400"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to edit subtitle style</a:t>
            </a:r>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5253843" y="2243733"/>
            <a:ext cx="656035" cy="656035"/>
          </a:xfrm>
          <a:prstGeom prst="ellipse">
            <a:avLst/>
          </a:prstGeom>
          <a:blipFill dpi="0" rotWithShape="1">
            <a:blip r:embed="rId3">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en-US"/>
              <a:t>Click icon to add picture</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267916" y="3172824"/>
            <a:ext cx="5216400"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 + congress/event name</a:t>
            </a:r>
            <a:endParaRPr lang="en-GB" noProof="0" dirty="0"/>
          </a:p>
        </p:txBody>
      </p:sp>
      <p:sp>
        <p:nvSpPr>
          <p:cNvPr id="7" name="Tekstvak 6">
            <a:extLst>
              <a:ext uri="{FF2B5EF4-FFF2-40B4-BE49-F238E27FC236}">
                <a16:creationId xmlns:a16="http://schemas.microsoft.com/office/drawing/2014/main" id="{573C954B-EDA7-46C1-8124-37023E7C4094}"/>
              </a:ext>
            </a:extLst>
          </p:cNvPr>
          <p:cNvSpPr txBox="1"/>
          <p:nvPr userDrawn="1"/>
        </p:nvSpPr>
        <p:spPr>
          <a:xfrm>
            <a:off x="9390253" y="1568768"/>
            <a:ext cx="2196435" cy="577081"/>
          </a:xfrm>
          <a:prstGeom prst="rect">
            <a:avLst/>
          </a:prstGeom>
          <a:noFill/>
        </p:spPr>
        <p:txBody>
          <a:bodyPr wrap="none" rtlCol="0">
            <a:spAutoFit/>
          </a:bodyPr>
          <a:lstStyle/>
          <a:p>
            <a:r>
              <a:rPr lang="en-US" sz="1050" noProof="0" dirty="0">
                <a:solidFill>
                  <a:schemeClr val="bg2"/>
                </a:solidFill>
              </a:rPr>
              <a:t>After replacing a new image:</a:t>
            </a:r>
            <a:br>
              <a:rPr lang="en-US" sz="1050" noProof="0" dirty="0">
                <a:solidFill>
                  <a:schemeClr val="bg2"/>
                </a:solidFill>
              </a:rPr>
            </a:br>
            <a:r>
              <a:rPr lang="en-US" sz="1050" noProof="0" dirty="0">
                <a:solidFill>
                  <a:schemeClr val="bg2"/>
                </a:solidFill>
              </a:rPr>
              <a:t>make sure to arrange the image</a:t>
            </a:r>
            <a:br>
              <a:rPr lang="en-US" sz="1050" noProof="0" dirty="0">
                <a:solidFill>
                  <a:schemeClr val="bg2"/>
                </a:solidFill>
              </a:rPr>
            </a:br>
            <a:r>
              <a:rPr lang="en-US" sz="1050" noProof="0" dirty="0">
                <a:solidFill>
                  <a:schemeClr val="bg2"/>
                </a:solidFill>
              </a:rPr>
              <a:t>to the background</a:t>
            </a:r>
            <a:endParaRPr lang="en-GB" sz="1050" noProof="0" dirty="0">
              <a:solidFill>
                <a:schemeClr val="bg2"/>
              </a:solidFill>
            </a:endParaRPr>
          </a:p>
        </p:txBody>
      </p:sp>
      <p:sp>
        <p:nvSpPr>
          <p:cNvPr id="8" name="Gelijkbenige driehoek 7">
            <a:extLst>
              <a:ext uri="{FF2B5EF4-FFF2-40B4-BE49-F238E27FC236}">
                <a16:creationId xmlns:a16="http://schemas.microsoft.com/office/drawing/2014/main" id="{F644F6F0-F868-4D96-BF15-2A9A62232E43}"/>
              </a:ext>
            </a:extLst>
          </p:cNvPr>
          <p:cNvSpPr/>
          <p:nvPr userDrawn="1"/>
        </p:nvSpPr>
        <p:spPr>
          <a:xfrm rot="16200000">
            <a:off x="9229528" y="1644294"/>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ekstvak 17">
            <a:extLst>
              <a:ext uri="{FF2B5EF4-FFF2-40B4-BE49-F238E27FC236}">
                <a16:creationId xmlns:a16="http://schemas.microsoft.com/office/drawing/2014/main" id="{61A12CD1-BB55-41C1-88B2-DD14F67E56B8}"/>
              </a:ext>
            </a:extLst>
          </p:cNvPr>
          <p:cNvSpPr txBox="1"/>
          <p:nvPr userDrawn="1"/>
        </p:nvSpPr>
        <p:spPr>
          <a:xfrm>
            <a:off x="9390253" y="2451735"/>
            <a:ext cx="1680268" cy="415498"/>
          </a:xfrm>
          <a:prstGeom prst="rect">
            <a:avLst/>
          </a:prstGeom>
          <a:noFill/>
        </p:spPr>
        <p:txBody>
          <a:bodyPr wrap="none" rtlCol="0">
            <a:spAutoFit/>
          </a:bodyPr>
          <a:lstStyle/>
          <a:p>
            <a:r>
              <a:rPr lang="en-GB" sz="1050" noProof="0" dirty="0">
                <a:solidFill>
                  <a:schemeClr val="bg2"/>
                </a:solidFill>
              </a:rPr>
              <a:t>Don’t add an image,</a:t>
            </a:r>
            <a:br>
              <a:rPr lang="en-GB" sz="1050" noProof="0" dirty="0">
                <a:solidFill>
                  <a:schemeClr val="bg2"/>
                </a:solidFill>
              </a:rPr>
            </a:br>
            <a:r>
              <a:rPr lang="en-GB" sz="1050" noProof="0" dirty="0">
                <a:solidFill>
                  <a:schemeClr val="bg2"/>
                </a:solidFill>
              </a:rPr>
              <a:t>in the circle placeholder</a:t>
            </a:r>
          </a:p>
        </p:txBody>
      </p:sp>
      <p:sp>
        <p:nvSpPr>
          <p:cNvPr id="20" name="Gelijkbenige driehoek 19">
            <a:extLst>
              <a:ext uri="{FF2B5EF4-FFF2-40B4-BE49-F238E27FC236}">
                <a16:creationId xmlns:a16="http://schemas.microsoft.com/office/drawing/2014/main" id="{C313B7F9-D3D7-4F9D-8883-C8DA1FE9DA02}"/>
              </a:ext>
            </a:extLst>
          </p:cNvPr>
          <p:cNvSpPr/>
          <p:nvPr userDrawn="1"/>
        </p:nvSpPr>
        <p:spPr>
          <a:xfrm rot="16200000">
            <a:off x="9229528" y="2527262"/>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5" name="Afbeelding 14">
            <a:extLst>
              <a:ext uri="{FF2B5EF4-FFF2-40B4-BE49-F238E27FC236}">
                <a16:creationId xmlns:a16="http://schemas.microsoft.com/office/drawing/2014/main" id="{D348F064-CFEC-45FC-8150-01B695E81D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74268" y="4396672"/>
            <a:ext cx="300053" cy="486000"/>
          </a:xfrm>
          <a:prstGeom prst="rect">
            <a:avLst/>
          </a:prstGeom>
        </p:spPr>
      </p:pic>
      <p:pic>
        <p:nvPicPr>
          <p:cNvPr id="23" name="Afbeelding 22">
            <a:extLst>
              <a:ext uri="{FF2B5EF4-FFF2-40B4-BE49-F238E27FC236}">
                <a16:creationId xmlns:a16="http://schemas.microsoft.com/office/drawing/2014/main" id="{510A7D72-80B0-491B-BC56-6C96FFA593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757" y="4359773"/>
            <a:ext cx="2143443" cy="534600"/>
          </a:xfrm>
          <a:prstGeom prst="rect">
            <a:avLst/>
          </a:prstGeom>
        </p:spPr>
      </p:pic>
    </p:spTree>
    <p:extLst>
      <p:ext uri="{BB962C8B-B14F-4D97-AF65-F5344CB8AC3E}">
        <p14:creationId xmlns:p14="http://schemas.microsoft.com/office/powerpoint/2010/main" val="208486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 DIFFER image">
    <p:spTree>
      <p:nvGrpSpPr>
        <p:cNvPr id="1" name=""/>
        <p:cNvGrpSpPr/>
        <p:nvPr/>
      </p:nvGrpSpPr>
      <p:grpSpPr>
        <a:xfrm>
          <a:off x="0" y="0"/>
          <a:ext cx="0" cy="0"/>
          <a:chOff x="0" y="0"/>
          <a:chExt cx="0" cy="0"/>
        </a:xfrm>
      </p:grpSpPr>
      <p:pic>
        <p:nvPicPr>
          <p:cNvPr id="13" name="Afbeelding 12" descr="Afbeelding met vrouw, natuur&#10;&#10;Automatisch gegenereerde beschrijving">
            <a:extLst>
              <a:ext uri="{FF2B5EF4-FFF2-40B4-BE49-F238E27FC236}">
                <a16:creationId xmlns:a16="http://schemas.microsoft.com/office/drawing/2014/main" id="{2512E1A9-7D7F-4934-B6A5-91A8097868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93" t="52" r="22941"/>
          <a:stretch/>
        </p:blipFill>
        <p:spPr>
          <a:xfrm flipV="1">
            <a:off x="2836932" y="-1"/>
            <a:ext cx="6310833" cy="5143501"/>
          </a:xfrm>
          <a:prstGeom prst="rect">
            <a:avLst/>
          </a:prstGeom>
        </p:spPr>
      </p:pic>
      <p:pic>
        <p:nvPicPr>
          <p:cNvPr id="23" name="Afbeelding 22" descr="Afbeelding met persoon, man, binnen, muziek&#10;&#10;Automatisch gegenereerde beschrijving">
            <a:extLst>
              <a:ext uri="{FF2B5EF4-FFF2-40B4-BE49-F238E27FC236}">
                <a16:creationId xmlns:a16="http://schemas.microsoft.com/office/drawing/2014/main" id="{6228B1B6-3BA3-497C-95ED-C5D9105C24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88" t="130" r="5952" b="130"/>
          <a:stretch/>
        </p:blipFill>
        <p:spPr>
          <a:xfrm>
            <a:off x="-64818" y="0"/>
            <a:ext cx="2901750" cy="5143500"/>
          </a:xfrm>
          <a:prstGeom prst="rect">
            <a:avLst/>
          </a:prstGeom>
        </p:spPr>
      </p:pic>
      <p:pic>
        <p:nvPicPr>
          <p:cNvPr id="15" name="Afbeelding 14">
            <a:extLst>
              <a:ext uri="{FF2B5EF4-FFF2-40B4-BE49-F238E27FC236}">
                <a16:creationId xmlns:a16="http://schemas.microsoft.com/office/drawing/2014/main" id="{75DAF324-4755-455F-AB75-12704855F7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508915" y="2119682"/>
            <a:ext cx="657951" cy="656097"/>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498187" y="880590"/>
            <a:ext cx="5258861" cy="1057553"/>
          </a:xfrm>
          <a:prstGeom prst="rect">
            <a:avLst/>
          </a:prstGeom>
        </p:spPr>
        <p:txBody>
          <a:bodyPr bIns="0" anchor="t">
            <a:normAutofit/>
          </a:bodyPr>
          <a:lstStyle>
            <a:lvl1pPr algn="l">
              <a:defRPr sz="315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498187" y="1994320"/>
            <a:ext cx="5258861"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key information</a:t>
            </a:r>
            <a:br>
              <a:rPr lang="en-US" dirty="0"/>
            </a:br>
            <a:r>
              <a:rPr lang="en-US" dirty="0"/>
              <a:t>to be displayed as final slide during discussion </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06068" y="3117149"/>
            <a:ext cx="5250979"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a:t>
            </a:r>
            <a:endParaRPr lang="en-GB" noProof="0" dirty="0"/>
          </a:p>
        </p:txBody>
      </p:sp>
      <p:pic>
        <p:nvPicPr>
          <p:cNvPr id="21" name="Afbeelding 20">
            <a:extLst>
              <a:ext uri="{FF2B5EF4-FFF2-40B4-BE49-F238E27FC236}">
                <a16:creationId xmlns:a16="http://schemas.microsoft.com/office/drawing/2014/main" id="{4612B797-2D80-458A-8656-9BC30F61D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19119" y="4359773"/>
            <a:ext cx="2143443" cy="534600"/>
          </a:xfrm>
          <a:prstGeom prst="rect">
            <a:avLst/>
          </a:prstGeom>
        </p:spPr>
      </p:pic>
    </p:spTree>
    <p:extLst>
      <p:ext uri="{BB962C8B-B14F-4D97-AF65-F5344CB8AC3E}">
        <p14:creationId xmlns:p14="http://schemas.microsoft.com/office/powerpoint/2010/main" val="50236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 Custom image">
    <p:spTree>
      <p:nvGrpSpPr>
        <p:cNvPr id="1" name=""/>
        <p:cNvGrpSpPr/>
        <p:nvPr/>
      </p:nvGrpSpPr>
      <p:grpSpPr>
        <a:xfrm>
          <a:off x="0" y="0"/>
          <a:ext cx="0" cy="0"/>
          <a:chOff x="0" y="0"/>
          <a:chExt cx="0" cy="0"/>
        </a:xfrm>
      </p:grpSpPr>
      <p:pic>
        <p:nvPicPr>
          <p:cNvPr id="18" name="Afbeelding 17" descr="Afbeelding met vrouw, natuur&#10;&#10;Automatisch gegenereerde beschrijving">
            <a:extLst>
              <a:ext uri="{FF2B5EF4-FFF2-40B4-BE49-F238E27FC236}">
                <a16:creationId xmlns:a16="http://schemas.microsoft.com/office/drawing/2014/main" id="{87718275-8A91-4D74-8351-1490F1B47B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93" t="52" r="22941"/>
          <a:stretch/>
        </p:blipFill>
        <p:spPr>
          <a:xfrm flipV="1">
            <a:off x="2836932" y="-1"/>
            <a:ext cx="6310833" cy="5143501"/>
          </a:xfrm>
          <a:prstGeom prst="rect">
            <a:avLst/>
          </a:prstGeom>
        </p:spPr>
      </p:pic>
      <p:sp>
        <p:nvSpPr>
          <p:cNvPr id="10" name="Tijdelijke aanduiding voor afbeelding 13">
            <a:extLst>
              <a:ext uri="{FF2B5EF4-FFF2-40B4-BE49-F238E27FC236}">
                <a16:creationId xmlns:a16="http://schemas.microsoft.com/office/drawing/2014/main" id="{01026610-305B-4E94-B322-4ED0CB17B61A}"/>
              </a:ext>
            </a:extLst>
          </p:cNvPr>
          <p:cNvSpPr>
            <a:spLocks noGrp="1"/>
          </p:cNvSpPr>
          <p:nvPr>
            <p:ph type="pic" sz="quarter" idx="13" hasCustomPrompt="1"/>
          </p:nvPr>
        </p:nvSpPr>
        <p:spPr>
          <a:xfrm>
            <a:off x="0" y="1"/>
            <a:ext cx="2836932" cy="5143499"/>
          </a:xfrm>
          <a:solidFill>
            <a:schemeClr val="accent6">
              <a:lumMod val="40000"/>
              <a:lumOff val="60000"/>
            </a:schemeClr>
          </a:solidFill>
        </p:spPr>
        <p:txBody>
          <a:bodyPr bIns="972000" anchor="ctr"/>
          <a:lstStyle>
            <a:lvl1pPr algn="ctr">
              <a:defRPr/>
            </a:lvl1pPr>
          </a:lstStyle>
          <a:p>
            <a:r>
              <a:rPr lang="nl-NL" dirty="0"/>
              <a:t>Click icon </a:t>
            </a:r>
            <a:r>
              <a:rPr lang="nl-NL" dirty="0" err="1"/>
              <a:t>to</a:t>
            </a:r>
            <a:r>
              <a:rPr lang="nl-NL" dirty="0"/>
              <a:t> </a:t>
            </a:r>
            <a:r>
              <a:rPr lang="nl-NL" dirty="0" err="1"/>
              <a:t>add</a:t>
            </a:r>
            <a:r>
              <a:rPr lang="nl-NL" dirty="0"/>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498187" y="880590"/>
            <a:ext cx="5258861" cy="1057553"/>
          </a:xfrm>
          <a:prstGeom prst="rect">
            <a:avLst/>
          </a:prstGeom>
        </p:spPr>
        <p:txBody>
          <a:bodyPr bIns="0" anchor="t">
            <a:normAutofit/>
          </a:bodyPr>
          <a:lstStyle>
            <a:lvl1pPr algn="l">
              <a:defRPr sz="315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498187" y="1994320"/>
            <a:ext cx="5258861"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key information</a:t>
            </a:r>
            <a:br>
              <a:rPr lang="en-US" dirty="0"/>
            </a:br>
            <a:r>
              <a:rPr lang="en-US" dirty="0"/>
              <a:t>to be displayed as final slide during discussion </a:t>
            </a:r>
            <a:endParaRPr lang="nl-NL" dirty="0"/>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2508915" y="2119682"/>
            <a:ext cx="656035" cy="656035"/>
          </a:xfrm>
          <a:prstGeom prst="ellipse">
            <a:avLst/>
          </a:prstGeom>
          <a:blipFill dpi="0" rotWithShape="1">
            <a:blip r:embed="rId3">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en-US"/>
              <a:t>Click icon to add picture</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06068" y="3117149"/>
            <a:ext cx="5258861"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a:t>
            </a:r>
            <a:endParaRPr lang="en-GB" noProof="0" dirty="0"/>
          </a:p>
        </p:txBody>
      </p:sp>
      <p:sp>
        <p:nvSpPr>
          <p:cNvPr id="11" name="Tekstvak 10">
            <a:extLst>
              <a:ext uri="{FF2B5EF4-FFF2-40B4-BE49-F238E27FC236}">
                <a16:creationId xmlns:a16="http://schemas.microsoft.com/office/drawing/2014/main" id="{842E7C8E-4FEA-4866-8D67-3D0CA3CC4ECF}"/>
              </a:ext>
            </a:extLst>
          </p:cNvPr>
          <p:cNvSpPr txBox="1"/>
          <p:nvPr userDrawn="1"/>
        </p:nvSpPr>
        <p:spPr>
          <a:xfrm>
            <a:off x="-2950296" y="1568768"/>
            <a:ext cx="2196435" cy="577081"/>
          </a:xfrm>
          <a:prstGeom prst="rect">
            <a:avLst/>
          </a:prstGeom>
          <a:noFill/>
        </p:spPr>
        <p:txBody>
          <a:bodyPr wrap="none" rtlCol="0">
            <a:spAutoFit/>
          </a:bodyPr>
          <a:lstStyle/>
          <a:p>
            <a:pPr algn="r"/>
            <a:r>
              <a:rPr lang="en-US" sz="1050" noProof="0" dirty="0">
                <a:solidFill>
                  <a:schemeClr val="bg2"/>
                </a:solidFill>
              </a:rPr>
              <a:t>After replacing a new image:</a:t>
            </a:r>
            <a:br>
              <a:rPr lang="en-US" sz="1050" noProof="0" dirty="0">
                <a:solidFill>
                  <a:schemeClr val="bg2"/>
                </a:solidFill>
              </a:rPr>
            </a:br>
            <a:r>
              <a:rPr lang="en-US" sz="1050" noProof="0" dirty="0">
                <a:solidFill>
                  <a:schemeClr val="bg2"/>
                </a:solidFill>
              </a:rPr>
              <a:t>make sure to arrange the image</a:t>
            </a:r>
            <a:br>
              <a:rPr lang="en-US" sz="1050" noProof="0" dirty="0">
                <a:solidFill>
                  <a:schemeClr val="bg2"/>
                </a:solidFill>
              </a:rPr>
            </a:br>
            <a:r>
              <a:rPr lang="en-US" sz="1050" noProof="0" dirty="0">
                <a:solidFill>
                  <a:schemeClr val="bg2"/>
                </a:solidFill>
              </a:rPr>
              <a:t>to the background</a:t>
            </a:r>
          </a:p>
        </p:txBody>
      </p:sp>
      <p:sp>
        <p:nvSpPr>
          <p:cNvPr id="12" name="Gelijkbenige driehoek 11">
            <a:extLst>
              <a:ext uri="{FF2B5EF4-FFF2-40B4-BE49-F238E27FC236}">
                <a16:creationId xmlns:a16="http://schemas.microsoft.com/office/drawing/2014/main" id="{C9D9E286-C0FC-4596-85E8-38564247CDC5}"/>
              </a:ext>
            </a:extLst>
          </p:cNvPr>
          <p:cNvSpPr/>
          <p:nvPr userDrawn="1"/>
        </p:nvSpPr>
        <p:spPr>
          <a:xfrm rot="5400000" flipH="1">
            <a:off x="-753868" y="1644294"/>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Tekstvak 12">
            <a:extLst>
              <a:ext uri="{FF2B5EF4-FFF2-40B4-BE49-F238E27FC236}">
                <a16:creationId xmlns:a16="http://schemas.microsoft.com/office/drawing/2014/main" id="{260C74DA-30F0-4253-B617-8A070B7777C2}"/>
              </a:ext>
            </a:extLst>
          </p:cNvPr>
          <p:cNvSpPr txBox="1"/>
          <p:nvPr userDrawn="1"/>
        </p:nvSpPr>
        <p:spPr>
          <a:xfrm>
            <a:off x="-2434129" y="2451735"/>
            <a:ext cx="1680268" cy="415498"/>
          </a:xfrm>
          <a:prstGeom prst="rect">
            <a:avLst/>
          </a:prstGeom>
          <a:noFill/>
        </p:spPr>
        <p:txBody>
          <a:bodyPr wrap="none" rtlCol="0">
            <a:spAutoFit/>
          </a:bodyPr>
          <a:lstStyle/>
          <a:p>
            <a:pPr algn="r"/>
            <a:r>
              <a:rPr lang="en-GB" sz="1050" noProof="0" dirty="0">
                <a:solidFill>
                  <a:schemeClr val="bg2"/>
                </a:solidFill>
              </a:rPr>
              <a:t>Don’t add an image,</a:t>
            </a:r>
            <a:br>
              <a:rPr lang="en-GB" sz="1050" noProof="0" dirty="0">
                <a:solidFill>
                  <a:schemeClr val="bg2"/>
                </a:solidFill>
              </a:rPr>
            </a:br>
            <a:r>
              <a:rPr lang="en-GB" sz="1050" noProof="0" dirty="0">
                <a:solidFill>
                  <a:schemeClr val="bg2"/>
                </a:solidFill>
              </a:rPr>
              <a:t>in the circle placeholder</a:t>
            </a:r>
          </a:p>
        </p:txBody>
      </p:sp>
      <p:sp>
        <p:nvSpPr>
          <p:cNvPr id="14" name="Gelijkbenige driehoek 13">
            <a:extLst>
              <a:ext uri="{FF2B5EF4-FFF2-40B4-BE49-F238E27FC236}">
                <a16:creationId xmlns:a16="http://schemas.microsoft.com/office/drawing/2014/main" id="{2B710E17-039F-48FA-84AA-5509F0041060}"/>
              </a:ext>
            </a:extLst>
          </p:cNvPr>
          <p:cNvSpPr/>
          <p:nvPr userDrawn="1"/>
        </p:nvSpPr>
        <p:spPr>
          <a:xfrm rot="5400000" flipH="1">
            <a:off x="-753868" y="2527262"/>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22" name="Afbeelding 21">
            <a:extLst>
              <a:ext uri="{FF2B5EF4-FFF2-40B4-BE49-F238E27FC236}">
                <a16:creationId xmlns:a16="http://schemas.microsoft.com/office/drawing/2014/main" id="{1099820C-86C2-49E4-8747-4C2BF8D10E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9119" y="4359773"/>
            <a:ext cx="2143443" cy="534600"/>
          </a:xfrm>
          <a:prstGeom prst="rect">
            <a:avLst/>
          </a:prstGeom>
        </p:spPr>
      </p:pic>
    </p:spTree>
    <p:extLst>
      <p:ext uri="{BB962C8B-B14F-4D97-AF65-F5344CB8AC3E}">
        <p14:creationId xmlns:p14="http://schemas.microsoft.com/office/powerpoint/2010/main" val="200867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270000" y="57610"/>
            <a:ext cx="8217966" cy="8478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796528" y="1327071"/>
            <a:ext cx="1779437" cy="596559"/>
          </a:xfrm>
          <a:noFill/>
        </p:spPr>
        <p:txBody>
          <a:bodyPr wrap="none">
            <a:no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873370" y="1974806"/>
            <a:ext cx="1836000" cy="153591"/>
          </a:xfrm>
        </p:spPr>
        <p:txBody>
          <a:bodyPr>
            <a:noAutofit/>
          </a:bodyPr>
          <a:lstStyle>
            <a:lvl1pPr>
              <a:defRPr sz="12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887410"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2723410" y="1327071"/>
            <a:ext cx="1779437" cy="596559"/>
          </a:xfrm>
          <a:noFill/>
        </p:spPr>
        <p:txBody>
          <a:bodyPr wrap="none">
            <a:norm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2800253" y="1974806"/>
            <a:ext cx="1836000" cy="153591"/>
          </a:xfrm>
        </p:spPr>
        <p:txBody>
          <a:bodyPr>
            <a:noAutofit/>
          </a:bodyPr>
          <a:lstStyle>
            <a:lvl1pPr>
              <a:defRPr sz="12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2814292"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4650292" y="1327071"/>
            <a:ext cx="1779437" cy="596559"/>
          </a:xfrm>
          <a:noFill/>
        </p:spPr>
        <p:txBody>
          <a:bodyPr wrap="none">
            <a:norm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4727135" y="1974806"/>
            <a:ext cx="1836000" cy="153591"/>
          </a:xfrm>
        </p:spPr>
        <p:txBody>
          <a:bodyPr>
            <a:noAutofit/>
          </a:bodyPr>
          <a:lstStyle>
            <a:lvl1pPr>
              <a:defRPr sz="12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4741174"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6577174" y="1327071"/>
            <a:ext cx="1779437" cy="596559"/>
          </a:xfrm>
          <a:noFill/>
        </p:spPr>
        <p:txBody>
          <a:bodyPr wrap="none">
            <a:norm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6654016" y="1974806"/>
            <a:ext cx="1836000" cy="153591"/>
          </a:xfrm>
        </p:spPr>
        <p:txBody>
          <a:bodyPr>
            <a:noAutofit/>
          </a:bodyPr>
          <a:lstStyle>
            <a:lvl1pPr>
              <a:defRPr sz="12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6668055"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9390253" y="1568767"/>
            <a:ext cx="1494320" cy="900246"/>
          </a:xfrm>
          <a:prstGeom prst="rect">
            <a:avLst/>
          </a:prstGeom>
          <a:noFill/>
        </p:spPr>
        <p:txBody>
          <a:bodyPr wrap="none" rtlCol="0">
            <a:spAutoFit/>
          </a:bodyPr>
          <a:lstStyle/>
          <a:p>
            <a:r>
              <a:rPr lang="en-US" sz="1050" dirty="0">
                <a:solidFill>
                  <a:schemeClr val="bg2"/>
                </a:solidFill>
              </a:rPr>
              <a:t>Logos must be</a:t>
            </a:r>
            <a:br>
              <a:rPr lang="en-US" sz="1050" dirty="0">
                <a:solidFill>
                  <a:schemeClr val="bg2"/>
                </a:solidFill>
              </a:rPr>
            </a:br>
            <a:r>
              <a:rPr lang="en-US" sz="1050" dirty="0">
                <a:solidFill>
                  <a:schemeClr val="bg2"/>
                </a:solidFill>
              </a:rPr>
              <a:t>374 x 126 pixels</a:t>
            </a:r>
            <a:br>
              <a:rPr lang="en-US" sz="1050" dirty="0">
                <a:solidFill>
                  <a:schemeClr val="bg2"/>
                </a:solidFill>
              </a:rPr>
            </a:br>
            <a:r>
              <a:rPr lang="en-US" sz="1050" dirty="0">
                <a:solidFill>
                  <a:schemeClr val="bg2"/>
                </a:solidFill>
              </a:rPr>
              <a:t>(or related format).</a:t>
            </a:r>
            <a:br>
              <a:rPr lang="en-US" sz="1050" dirty="0">
                <a:solidFill>
                  <a:schemeClr val="bg2"/>
                </a:solidFill>
              </a:rPr>
            </a:br>
            <a:r>
              <a:rPr lang="en-US" sz="1050" dirty="0">
                <a:solidFill>
                  <a:schemeClr val="bg2"/>
                </a:solidFill>
              </a:rPr>
              <a:t>Placeholder is center</a:t>
            </a:r>
            <a:br>
              <a:rPr lang="en-US" sz="1050" dirty="0">
                <a:solidFill>
                  <a:schemeClr val="bg2"/>
                </a:solidFill>
              </a:rPr>
            </a:br>
            <a:r>
              <a:rPr lang="en-US" sz="105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9229528" y="1644294"/>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873370" y="2431181"/>
            <a:ext cx="1836000" cy="153591"/>
          </a:xfrm>
        </p:spPr>
        <p:txBody>
          <a:bodyPr>
            <a:noAutofit/>
          </a:bodyPr>
          <a:lstStyle>
            <a:lvl1pPr>
              <a:defRPr sz="12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887410"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873370" y="2883127"/>
            <a:ext cx="1836000" cy="153591"/>
          </a:xfrm>
        </p:spPr>
        <p:txBody>
          <a:bodyPr>
            <a:noAutofit/>
          </a:bodyPr>
          <a:lstStyle>
            <a:lvl1pPr>
              <a:defRPr sz="12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887410"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873370" y="3335726"/>
            <a:ext cx="1836000" cy="153591"/>
          </a:xfrm>
        </p:spPr>
        <p:txBody>
          <a:bodyPr>
            <a:noAutofit/>
          </a:bodyPr>
          <a:lstStyle>
            <a:lvl1pPr>
              <a:defRPr sz="12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873370"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873370" y="3787481"/>
            <a:ext cx="1836000" cy="153591"/>
          </a:xfrm>
        </p:spPr>
        <p:txBody>
          <a:bodyPr>
            <a:noAutofit/>
          </a:bodyPr>
          <a:lstStyle>
            <a:lvl1pPr>
              <a:defRPr sz="12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873370"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2800253" y="2431181"/>
            <a:ext cx="1836000" cy="153591"/>
          </a:xfrm>
        </p:spPr>
        <p:txBody>
          <a:bodyPr>
            <a:noAutofit/>
          </a:bodyPr>
          <a:lstStyle>
            <a:lvl1pPr>
              <a:defRPr sz="12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2814292"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2800253" y="2883127"/>
            <a:ext cx="1836000" cy="153591"/>
          </a:xfrm>
        </p:spPr>
        <p:txBody>
          <a:bodyPr>
            <a:noAutofit/>
          </a:bodyPr>
          <a:lstStyle>
            <a:lvl1pPr>
              <a:defRPr sz="12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2814292"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2800253" y="3335726"/>
            <a:ext cx="1836000" cy="153591"/>
          </a:xfrm>
        </p:spPr>
        <p:txBody>
          <a:bodyPr>
            <a:noAutofit/>
          </a:bodyPr>
          <a:lstStyle>
            <a:lvl1pPr>
              <a:defRPr sz="12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2800253"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2800253" y="3787481"/>
            <a:ext cx="1836000" cy="153591"/>
          </a:xfrm>
        </p:spPr>
        <p:txBody>
          <a:bodyPr>
            <a:noAutofit/>
          </a:bodyPr>
          <a:lstStyle>
            <a:lvl1pPr>
              <a:defRPr sz="12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2800253"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4727135" y="2431181"/>
            <a:ext cx="1836000" cy="153591"/>
          </a:xfrm>
        </p:spPr>
        <p:txBody>
          <a:bodyPr>
            <a:noAutofit/>
          </a:bodyPr>
          <a:lstStyle>
            <a:lvl1pPr>
              <a:defRPr sz="12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4741174"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4727135" y="2883127"/>
            <a:ext cx="1836000" cy="153591"/>
          </a:xfrm>
        </p:spPr>
        <p:txBody>
          <a:bodyPr>
            <a:noAutofit/>
          </a:bodyPr>
          <a:lstStyle>
            <a:lvl1pPr>
              <a:defRPr sz="12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4741174"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4727135" y="3335726"/>
            <a:ext cx="1836000" cy="153591"/>
          </a:xfrm>
        </p:spPr>
        <p:txBody>
          <a:bodyPr>
            <a:noAutofit/>
          </a:bodyPr>
          <a:lstStyle>
            <a:lvl1pPr>
              <a:defRPr sz="12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4741174"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4727135" y="3787481"/>
            <a:ext cx="1836000" cy="153591"/>
          </a:xfrm>
        </p:spPr>
        <p:txBody>
          <a:bodyPr>
            <a:noAutofit/>
          </a:bodyPr>
          <a:lstStyle>
            <a:lvl1pPr>
              <a:defRPr sz="12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4727135"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6654016" y="2431181"/>
            <a:ext cx="1836000" cy="153591"/>
          </a:xfrm>
        </p:spPr>
        <p:txBody>
          <a:bodyPr>
            <a:noAutofit/>
          </a:bodyPr>
          <a:lstStyle>
            <a:lvl1pPr>
              <a:defRPr sz="12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6668055"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6654016" y="2883127"/>
            <a:ext cx="1836000" cy="153591"/>
          </a:xfrm>
        </p:spPr>
        <p:txBody>
          <a:bodyPr>
            <a:noAutofit/>
          </a:bodyPr>
          <a:lstStyle>
            <a:lvl1pPr>
              <a:defRPr sz="12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6668055"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6654016" y="3335726"/>
            <a:ext cx="1836000" cy="153591"/>
          </a:xfrm>
        </p:spPr>
        <p:txBody>
          <a:bodyPr>
            <a:noAutofit/>
          </a:bodyPr>
          <a:lstStyle>
            <a:lvl1pPr>
              <a:defRPr sz="12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6668055"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6654016" y="3787481"/>
            <a:ext cx="1836000" cy="153591"/>
          </a:xfrm>
        </p:spPr>
        <p:txBody>
          <a:bodyPr>
            <a:noAutofit/>
          </a:bodyPr>
          <a:lstStyle>
            <a:lvl1pPr>
              <a:defRPr sz="12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6654016"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57" name="Tijdelijke aanduiding voor dianummer 5">
            <a:extLst>
              <a:ext uri="{FF2B5EF4-FFF2-40B4-BE49-F238E27FC236}">
                <a16:creationId xmlns:a16="http://schemas.microsoft.com/office/drawing/2014/main" id="{8A3ADC05-9821-42E9-BA7B-62837F2E0915}"/>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64336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268886" y="1309993"/>
            <a:ext cx="7886700" cy="511016"/>
          </a:xfrm>
          <a:prstGeom prst="rect">
            <a:avLst/>
          </a:prstGeom>
        </p:spPr>
        <p:txBody>
          <a:bodyPr anchor="t">
            <a:noAutofit/>
          </a:bodyPr>
          <a:lstStyle>
            <a:lvl1pPr>
              <a:defRPr sz="315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268886" y="1750321"/>
            <a:ext cx="7886700" cy="1125140"/>
          </a:xfrm>
        </p:spPr>
        <p:txBody>
          <a:bodyPr lIns="90000">
            <a:noAutofit/>
          </a:bodyPr>
          <a:lstStyle>
            <a:lvl1pPr marL="0" indent="0">
              <a:buNone/>
              <a:defRPr sz="31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995963"/>
            <a:ext cx="373542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42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270000" y="57610"/>
            <a:ext cx="8210100" cy="8478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859923" y="1326798"/>
            <a:ext cx="7620178" cy="3102328"/>
          </a:xfrm>
        </p:spPr>
        <p:txBody>
          <a:bodyPr/>
          <a:lstStyle>
            <a:lvl1pPr marL="152400" indent="-152400">
              <a:buFont typeface="Arial" panose="020B0604020202020204" pitchFamily="34" charset="0"/>
              <a:buChar char="•"/>
              <a:defRPr/>
            </a:lvl1pPr>
            <a:lvl2pPr>
              <a:spcBef>
                <a:spcPts val="3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425808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270000" y="57610"/>
            <a:ext cx="8217966" cy="8478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859921" y="1326798"/>
            <a:ext cx="3688235" cy="3102328"/>
          </a:xfrm>
        </p:spPr>
        <p:txBody>
          <a:bodyPr/>
          <a:lstStyle>
            <a:lvl1pPr marL="151210" indent="-151210">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4799731" y="1326798"/>
            <a:ext cx="3688235" cy="3102328"/>
          </a:xfrm>
        </p:spPr>
        <p:txBody>
          <a:bodyPr vert="horz" lIns="0" tIns="0" rIns="0" bIns="0" rtlCol="0">
            <a:normAutofit/>
          </a:bodyPr>
          <a:lstStyle>
            <a:lvl1pPr marL="151210" indent="-151210">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12" name="Tijdelijke aanduiding voor dianummer 5">
            <a:extLst>
              <a:ext uri="{FF2B5EF4-FFF2-40B4-BE49-F238E27FC236}">
                <a16:creationId xmlns:a16="http://schemas.microsoft.com/office/drawing/2014/main" id="{8F802402-6354-4277-ACE2-B6F3163C4879}"/>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60626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270000" y="57610"/>
            <a:ext cx="8217966" cy="8478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10" name="Tijdelijke aanduiding voor dianummer 5">
            <a:extLst>
              <a:ext uri="{FF2B5EF4-FFF2-40B4-BE49-F238E27FC236}">
                <a16:creationId xmlns:a16="http://schemas.microsoft.com/office/drawing/2014/main" id="{90EC1D06-D0D6-43A4-9CEF-30FB79B34C49}"/>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404290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964407"/>
            <a:ext cx="3764756" cy="6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Tijdelijke aanduiding voor dianummer 5">
            <a:extLst>
              <a:ext uri="{FF2B5EF4-FFF2-40B4-BE49-F238E27FC236}">
                <a16:creationId xmlns:a16="http://schemas.microsoft.com/office/drawing/2014/main" id="{485BF142-D638-4EBB-AB36-3469E8988352}"/>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17408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8" name="Titel 7">
            <a:extLst>
              <a:ext uri="{FF2B5EF4-FFF2-40B4-BE49-F238E27FC236}">
                <a16:creationId xmlns:a16="http://schemas.microsoft.com/office/drawing/2014/main" id="{DCA416E0-619C-0D41-9F07-13900BBB7EAE}"/>
              </a:ext>
            </a:extLst>
          </p:cNvPr>
          <p:cNvSpPr>
            <a:spLocks noGrp="1"/>
          </p:cNvSpPr>
          <p:nvPr>
            <p:ph type="title"/>
          </p:nvPr>
        </p:nvSpPr>
        <p:spPr>
          <a:xfrm>
            <a:off x="278606" y="243000"/>
            <a:ext cx="8586788" cy="443210"/>
          </a:xfrm>
        </p:spPr>
        <p:txBody>
          <a:bodyPr/>
          <a:lstStyle/>
          <a:p>
            <a:r>
              <a:rPr lang="de-DE"/>
              <a:t>Mastertitelformat bearbeiten</a:t>
            </a:r>
          </a:p>
        </p:txBody>
      </p:sp>
      <p:sp>
        <p:nvSpPr>
          <p:cNvPr id="13" name="Fußzeilenplatzhalter 12">
            <a:extLst>
              <a:ext uri="{FF2B5EF4-FFF2-40B4-BE49-F238E27FC236}">
                <a16:creationId xmlns:a16="http://schemas.microsoft.com/office/drawing/2014/main" id="{1F2FE0E7-2A34-384A-A42A-525401F37997}"/>
              </a:ext>
            </a:extLst>
          </p:cNvPr>
          <p:cNvSpPr>
            <a:spLocks noGrp="1"/>
          </p:cNvSpPr>
          <p:nvPr>
            <p:ph type="ftr" sz="quarter" idx="17"/>
          </p:nvPr>
        </p:nvSpPr>
        <p:spPr>
          <a:xfrm>
            <a:off x="467544" y="4908928"/>
            <a:ext cx="8240228" cy="201104"/>
          </a:xfrm>
          <a:prstGeom prst="rect">
            <a:avLst/>
          </a:prstGeom>
        </p:spPr>
        <p:txBody>
          <a:bodyPr/>
          <a:lstStyle/>
          <a:p>
            <a:r>
              <a:rPr lang="de-DE"/>
              <a:t>Jan Coenen</a:t>
            </a:r>
            <a:endParaRPr lang="de-DE" dirty="0"/>
          </a:p>
        </p:txBody>
      </p:sp>
      <p:sp>
        <p:nvSpPr>
          <p:cNvPr id="14" name="Foliennummernplatzhalter 13">
            <a:extLst>
              <a:ext uri="{FF2B5EF4-FFF2-40B4-BE49-F238E27FC236}">
                <a16:creationId xmlns:a16="http://schemas.microsoft.com/office/drawing/2014/main" id="{D0902C9D-45BA-C74D-B443-EA6B2595127B}"/>
              </a:ext>
            </a:extLst>
          </p:cNvPr>
          <p:cNvSpPr>
            <a:spLocks noGrp="1"/>
          </p:cNvSpPr>
          <p:nvPr>
            <p:ph type="sldNum" sz="quarter" idx="18"/>
          </p:nvPr>
        </p:nvSpPr>
        <p:spPr/>
        <p:txBody>
          <a:bodyPr/>
          <a:lstStyle/>
          <a:p>
            <a:fld id="{7AC048D0-1DD0-4748-98A8-8479AD1DAED7}" type="slidenum">
              <a:rPr lang="de-DE" smtClean="0"/>
              <a:t>‹Nr.›</a:t>
            </a:fld>
            <a:endParaRPr lang="de-DE"/>
          </a:p>
        </p:txBody>
      </p:sp>
    </p:spTree>
    <p:extLst>
      <p:ext uri="{BB962C8B-B14F-4D97-AF65-F5344CB8AC3E}">
        <p14:creationId xmlns:p14="http://schemas.microsoft.com/office/powerpoint/2010/main" val="2768870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270000" y="57610"/>
            <a:ext cx="4302000" cy="847800"/>
          </a:xfrm>
          <a:prstGeom prst="rect">
            <a:avLst/>
          </a:prstGeom>
        </p:spPr>
        <p:txBody>
          <a:bodyPr vert="horz" lIns="68580" tIns="34290" rIns="68580" bIns="3429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025"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873371" y="1328877"/>
            <a:ext cx="2500313" cy="153591"/>
          </a:xfrm>
        </p:spPr>
        <p:txBody>
          <a:bodyPr>
            <a:noAutofit/>
          </a:bodyPr>
          <a:lstStyle>
            <a:lvl1pPr>
              <a:defRPr sz="1200" b="1"/>
            </a:lvl1pPr>
          </a:lstStyle>
          <a:p>
            <a:pPr lvl="0"/>
            <a:r>
              <a:rPr lang="en-GB" noProof="0" dirty="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873371" y="1533644"/>
            <a:ext cx="2500313" cy="153591"/>
          </a:xfrm>
        </p:spPr>
        <p:txBody>
          <a:bodyPr>
            <a:noAutofit/>
          </a:bodyPr>
          <a:lstStyle>
            <a:lvl1pPr>
              <a:defRPr sz="12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873371" y="1738308"/>
            <a:ext cx="2500313" cy="153591"/>
          </a:xfrm>
        </p:spPr>
        <p:txBody>
          <a:bodyPr>
            <a:noAutofit/>
          </a:bodyPr>
          <a:lstStyle>
            <a:lvl1pPr>
              <a:defRPr sz="12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873371" y="1942973"/>
            <a:ext cx="2500313" cy="153591"/>
          </a:xfrm>
        </p:spPr>
        <p:txBody>
          <a:bodyPr>
            <a:noAutofit/>
          </a:bodyPr>
          <a:lstStyle>
            <a:lvl1pPr>
              <a:defRPr sz="12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877695" y="2208334"/>
            <a:ext cx="250031" cy="250031"/>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239333" y="2208334"/>
            <a:ext cx="250031" cy="2500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873372" y="2704039"/>
            <a:ext cx="2396105" cy="646331"/>
          </a:xfrm>
          <a:prstGeom prst="rect">
            <a:avLst/>
          </a:prstGeom>
          <a:noFill/>
        </p:spPr>
        <p:txBody>
          <a:bodyPr wrap="none" lIns="0" rtlCol="0">
            <a:spAutoFit/>
          </a:bodyPr>
          <a:lstStyle/>
          <a:p>
            <a:r>
              <a:rPr lang="en-GB" sz="1200" b="1" noProof="0" dirty="0">
                <a:solidFill>
                  <a:schemeClr val="tx1"/>
                </a:solidFill>
              </a:rPr>
              <a:t>DIFFER</a:t>
            </a:r>
            <a:r>
              <a:rPr lang="en-GB" sz="1200" noProof="0" dirty="0">
                <a:solidFill>
                  <a:schemeClr val="tx1"/>
                </a:solidFill>
              </a:rPr>
              <a:t> </a:t>
            </a:r>
            <a:br>
              <a:rPr lang="en-GB" sz="1200" noProof="0" dirty="0">
                <a:solidFill>
                  <a:schemeClr val="tx1"/>
                </a:solidFill>
              </a:rPr>
            </a:br>
            <a:r>
              <a:rPr lang="en-GB" sz="1200" noProof="0" dirty="0">
                <a:solidFill>
                  <a:schemeClr val="tx1"/>
                </a:solidFill>
              </a:rPr>
              <a:t>Eindhoven, The Netherlands</a:t>
            </a:r>
            <a:br>
              <a:rPr lang="en-GB" sz="1200" noProof="0" dirty="0">
                <a:solidFill>
                  <a:schemeClr val="tx1"/>
                </a:solidFill>
              </a:rPr>
            </a:br>
            <a:r>
              <a:rPr lang="en-GB" sz="1200" noProof="0" dirty="0" err="1">
                <a:solidFill>
                  <a:schemeClr val="tx1"/>
                </a:solidFill>
              </a:rPr>
              <a:t>info@differ.nl</a:t>
            </a:r>
            <a:r>
              <a:rPr lang="en-GB" sz="1200" noProof="0" dirty="0">
                <a:solidFill>
                  <a:schemeClr val="tx1"/>
                </a:solidFill>
              </a:rPr>
              <a:t>   |   </a:t>
            </a:r>
            <a:r>
              <a:rPr lang="en-GB" sz="1200" noProof="0" dirty="0" err="1">
                <a:solidFill>
                  <a:schemeClr val="tx1"/>
                </a:solidFill>
              </a:rPr>
              <a:t>www.differ.nl</a:t>
            </a:r>
            <a:r>
              <a:rPr lang="en-GB" sz="12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3521356" y="1328286"/>
            <a:ext cx="932259" cy="932259"/>
          </a:xfrm>
          <a:prstGeom prst="ellipse">
            <a:avLst/>
          </a:prstGeom>
          <a:noFill/>
        </p:spPr>
        <p:txBody>
          <a:bodyPr bIns="612000" anchor="ctr">
            <a:noAutofit/>
          </a:bodyPr>
          <a:lstStyle>
            <a:lvl1pPr algn="ctr">
              <a:defRPr sz="75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111614" y="2202351"/>
            <a:ext cx="1803699" cy="738664"/>
          </a:xfrm>
          <a:prstGeom prst="rect">
            <a:avLst/>
          </a:prstGeom>
          <a:noFill/>
        </p:spPr>
        <p:txBody>
          <a:bodyPr wrap="none" rtlCol="0">
            <a:spAutoFit/>
          </a:bodyPr>
          <a:lstStyle/>
          <a:p>
            <a:pPr algn="r"/>
            <a:r>
              <a:rPr lang="nl-NL" sz="1050" b="1" dirty="0">
                <a:solidFill>
                  <a:schemeClr val="bg2"/>
                </a:solidFill>
              </a:rPr>
              <a:t>No LinkedIn</a:t>
            </a:r>
            <a:br>
              <a:rPr lang="nl-NL" sz="1050" b="1" dirty="0">
                <a:solidFill>
                  <a:schemeClr val="bg2"/>
                </a:solidFill>
              </a:rPr>
            </a:br>
            <a:r>
              <a:rPr lang="nl-NL" sz="1050" b="1" dirty="0" err="1">
                <a:solidFill>
                  <a:schemeClr val="bg2"/>
                </a:solidFill>
              </a:rPr>
              <a:t>and</a:t>
            </a:r>
            <a:r>
              <a:rPr lang="nl-NL" sz="1050" b="1" dirty="0">
                <a:solidFill>
                  <a:schemeClr val="bg2"/>
                </a:solidFill>
              </a:rPr>
              <a:t>/or Twitter account?</a:t>
            </a:r>
          </a:p>
          <a:p>
            <a:pPr algn="r"/>
            <a:r>
              <a:rPr lang="nl-NL" sz="1050" dirty="0">
                <a:solidFill>
                  <a:schemeClr val="bg2"/>
                </a:solidFill>
              </a:rPr>
              <a:t>Just select the icon </a:t>
            </a:r>
            <a:r>
              <a:rPr lang="nl-NL" sz="1050" dirty="0" err="1">
                <a:solidFill>
                  <a:schemeClr val="bg2"/>
                </a:solidFill>
              </a:rPr>
              <a:t>and</a:t>
            </a:r>
            <a:br>
              <a:rPr lang="nl-NL" sz="1050" dirty="0">
                <a:solidFill>
                  <a:schemeClr val="bg2"/>
                </a:solidFill>
              </a:rPr>
            </a:br>
            <a:r>
              <a:rPr lang="nl-NL" sz="105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257373" y="2277878"/>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25" name="Tijdelijke aanduiding voor dianummer 5">
            <a:extLst>
              <a:ext uri="{FF2B5EF4-FFF2-40B4-BE49-F238E27FC236}">
                <a16:creationId xmlns:a16="http://schemas.microsoft.com/office/drawing/2014/main" id="{A6643CE8-9E95-432D-AD84-B698824098FC}"/>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41102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270000" y="57610"/>
            <a:ext cx="4302000" cy="847800"/>
          </a:xfrm>
          <a:prstGeom prst="rect">
            <a:avLst/>
          </a:prstGeom>
        </p:spPr>
        <p:txBody>
          <a:bodyPr vert="horz" lIns="68580" tIns="34290" rIns="68580" bIns="3429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025"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873371" y="1328877"/>
            <a:ext cx="2500313" cy="153591"/>
          </a:xfrm>
        </p:spPr>
        <p:txBody>
          <a:bodyPr>
            <a:noAutofit/>
          </a:bodyPr>
          <a:lstStyle>
            <a:lvl1pPr>
              <a:defRPr sz="12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873371" y="1533644"/>
            <a:ext cx="2500313" cy="153591"/>
          </a:xfrm>
        </p:spPr>
        <p:txBody>
          <a:bodyPr>
            <a:noAutofit/>
          </a:bodyPr>
          <a:lstStyle>
            <a:lvl1pPr>
              <a:defRPr sz="12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873371" y="1738308"/>
            <a:ext cx="2500313" cy="153591"/>
          </a:xfrm>
        </p:spPr>
        <p:txBody>
          <a:bodyPr>
            <a:noAutofit/>
          </a:bodyPr>
          <a:lstStyle>
            <a:lvl1pPr>
              <a:defRPr sz="12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873371" y="1942973"/>
            <a:ext cx="2500313" cy="153591"/>
          </a:xfrm>
        </p:spPr>
        <p:txBody>
          <a:bodyPr>
            <a:noAutofit/>
          </a:bodyPr>
          <a:lstStyle>
            <a:lvl1pPr>
              <a:defRPr sz="12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877695" y="2208334"/>
            <a:ext cx="250031" cy="250031"/>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239333" y="2208334"/>
            <a:ext cx="250031" cy="2500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873372" y="2704039"/>
            <a:ext cx="2396105" cy="646331"/>
          </a:xfrm>
          <a:prstGeom prst="rect">
            <a:avLst/>
          </a:prstGeom>
          <a:noFill/>
        </p:spPr>
        <p:txBody>
          <a:bodyPr wrap="none" lIns="0" rtlCol="0">
            <a:spAutoFit/>
          </a:bodyPr>
          <a:lstStyle/>
          <a:p>
            <a:r>
              <a:rPr lang="en-GB" sz="1200" b="1" noProof="0" dirty="0">
                <a:solidFill>
                  <a:schemeClr val="tx1"/>
                </a:solidFill>
              </a:rPr>
              <a:t>DIFFER</a:t>
            </a:r>
            <a:r>
              <a:rPr lang="en-GB" sz="1200" noProof="0" dirty="0">
                <a:solidFill>
                  <a:schemeClr val="tx1"/>
                </a:solidFill>
              </a:rPr>
              <a:t> </a:t>
            </a:r>
            <a:br>
              <a:rPr lang="en-GB" sz="1200" noProof="0" dirty="0">
                <a:solidFill>
                  <a:schemeClr val="tx1"/>
                </a:solidFill>
              </a:rPr>
            </a:br>
            <a:r>
              <a:rPr lang="en-GB" sz="1200" noProof="0" dirty="0">
                <a:solidFill>
                  <a:schemeClr val="tx1"/>
                </a:solidFill>
              </a:rPr>
              <a:t>Eindhoven, The Netherlands</a:t>
            </a:r>
            <a:br>
              <a:rPr lang="en-GB" sz="1200" noProof="0" dirty="0">
                <a:solidFill>
                  <a:schemeClr val="tx1"/>
                </a:solidFill>
              </a:rPr>
            </a:br>
            <a:r>
              <a:rPr lang="en-GB" sz="1200" noProof="0" dirty="0" err="1">
                <a:solidFill>
                  <a:schemeClr val="tx1"/>
                </a:solidFill>
              </a:rPr>
              <a:t>info@differ.nl</a:t>
            </a:r>
            <a:r>
              <a:rPr lang="en-GB" sz="1200" noProof="0" dirty="0">
                <a:solidFill>
                  <a:schemeClr val="tx1"/>
                </a:solidFill>
              </a:rPr>
              <a:t>   |   </a:t>
            </a:r>
            <a:r>
              <a:rPr lang="en-GB" sz="1200" noProof="0" dirty="0" err="1">
                <a:solidFill>
                  <a:schemeClr val="tx1"/>
                </a:solidFill>
              </a:rPr>
              <a:t>www.differ.nl</a:t>
            </a:r>
            <a:r>
              <a:rPr lang="en-GB" sz="12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3521356" y="1328286"/>
            <a:ext cx="932259" cy="932259"/>
          </a:xfrm>
          <a:prstGeom prst="ellipse">
            <a:avLst/>
          </a:prstGeom>
          <a:noFill/>
        </p:spPr>
        <p:txBody>
          <a:bodyPr bIns="612000" anchor="ctr">
            <a:noAutofit/>
          </a:bodyPr>
          <a:lstStyle>
            <a:lvl1pPr algn="ctr">
              <a:defRPr sz="75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111614" y="2202351"/>
            <a:ext cx="1803699" cy="738664"/>
          </a:xfrm>
          <a:prstGeom prst="rect">
            <a:avLst/>
          </a:prstGeom>
          <a:noFill/>
        </p:spPr>
        <p:txBody>
          <a:bodyPr wrap="none" rtlCol="0">
            <a:spAutoFit/>
          </a:bodyPr>
          <a:lstStyle/>
          <a:p>
            <a:pPr algn="r"/>
            <a:r>
              <a:rPr lang="nl-NL" sz="1050" b="1" dirty="0">
                <a:solidFill>
                  <a:schemeClr val="bg2"/>
                </a:solidFill>
              </a:rPr>
              <a:t>No LinkedIn</a:t>
            </a:r>
            <a:br>
              <a:rPr lang="nl-NL" sz="1050" b="1" dirty="0">
                <a:solidFill>
                  <a:schemeClr val="bg2"/>
                </a:solidFill>
              </a:rPr>
            </a:br>
            <a:r>
              <a:rPr lang="nl-NL" sz="1050" b="1" dirty="0" err="1">
                <a:solidFill>
                  <a:schemeClr val="bg2"/>
                </a:solidFill>
              </a:rPr>
              <a:t>and</a:t>
            </a:r>
            <a:r>
              <a:rPr lang="nl-NL" sz="1050" b="1" dirty="0">
                <a:solidFill>
                  <a:schemeClr val="bg2"/>
                </a:solidFill>
              </a:rPr>
              <a:t>/or Twitter account?</a:t>
            </a:r>
          </a:p>
          <a:p>
            <a:pPr algn="r"/>
            <a:r>
              <a:rPr lang="nl-NL" sz="1050" dirty="0">
                <a:solidFill>
                  <a:schemeClr val="bg2"/>
                </a:solidFill>
              </a:rPr>
              <a:t>Just select the icon </a:t>
            </a:r>
            <a:r>
              <a:rPr lang="nl-NL" sz="1050" dirty="0" err="1">
                <a:solidFill>
                  <a:schemeClr val="bg2"/>
                </a:solidFill>
              </a:rPr>
              <a:t>and</a:t>
            </a:r>
            <a:br>
              <a:rPr lang="nl-NL" sz="1050" dirty="0">
                <a:solidFill>
                  <a:schemeClr val="bg2"/>
                </a:solidFill>
              </a:rPr>
            </a:br>
            <a:r>
              <a:rPr lang="nl-NL" sz="105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257373" y="2277878"/>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4907722" y="1328877"/>
            <a:ext cx="2500313" cy="153591"/>
          </a:xfrm>
        </p:spPr>
        <p:txBody>
          <a:bodyPr>
            <a:noAutofit/>
          </a:bodyPr>
          <a:lstStyle>
            <a:lvl1pPr>
              <a:defRPr sz="12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4907722" y="1533644"/>
            <a:ext cx="2500313" cy="153591"/>
          </a:xfrm>
        </p:spPr>
        <p:txBody>
          <a:bodyPr>
            <a:noAutofit/>
          </a:bodyPr>
          <a:lstStyle>
            <a:lvl1pPr>
              <a:defRPr sz="12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4907722" y="1738308"/>
            <a:ext cx="2500313" cy="153591"/>
          </a:xfrm>
        </p:spPr>
        <p:txBody>
          <a:bodyPr>
            <a:noAutofit/>
          </a:bodyPr>
          <a:lstStyle>
            <a:lvl1pPr>
              <a:defRPr sz="12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4907722" y="1942973"/>
            <a:ext cx="2500313" cy="153591"/>
          </a:xfrm>
        </p:spPr>
        <p:txBody>
          <a:bodyPr>
            <a:noAutofit/>
          </a:bodyPr>
          <a:lstStyle>
            <a:lvl1pPr>
              <a:defRPr sz="12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4912046" y="2208334"/>
            <a:ext cx="250031" cy="250031"/>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5273684" y="2208334"/>
            <a:ext cx="250031" cy="2500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7555707" y="1328286"/>
            <a:ext cx="932259" cy="932259"/>
          </a:xfrm>
          <a:prstGeom prst="ellipse">
            <a:avLst/>
          </a:prstGeom>
          <a:noFill/>
        </p:spPr>
        <p:txBody>
          <a:bodyPr bIns="612000" anchor="ctr">
            <a:noAutofit/>
          </a:bodyPr>
          <a:lstStyle>
            <a:lvl1pPr algn="ctr">
              <a:defRPr sz="75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33" name="Tijdelijke aanduiding voor dianummer 5">
            <a:extLst>
              <a:ext uri="{FF2B5EF4-FFF2-40B4-BE49-F238E27FC236}">
                <a16:creationId xmlns:a16="http://schemas.microsoft.com/office/drawing/2014/main" id="{72D5D7E5-F68A-4E2B-96E6-5913C514974E}"/>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359747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C1F8-EEEA-496F-8B5E-59E70AE121C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nl-NL"/>
          </a:p>
        </p:txBody>
      </p:sp>
      <p:sp>
        <p:nvSpPr>
          <p:cNvPr id="3" name="Subtitle 2">
            <a:extLst>
              <a:ext uri="{FF2B5EF4-FFF2-40B4-BE49-F238E27FC236}">
                <a16:creationId xmlns:a16="http://schemas.microsoft.com/office/drawing/2014/main" id="{2928D8E1-81E5-4D53-82ED-030A080E2AA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838D0784-2107-40B5-AA0E-C814ED74430E}"/>
              </a:ext>
            </a:extLst>
          </p:cNvPr>
          <p:cNvSpPr>
            <a:spLocks noGrp="1"/>
          </p:cNvSpPr>
          <p:nvPr>
            <p:ph type="dt" sz="half" idx="10"/>
          </p:nvPr>
        </p:nvSpPr>
        <p:spPr/>
        <p:txBody>
          <a:bodyPr/>
          <a:lstStyle/>
          <a:p>
            <a:r>
              <a:rPr lang="nl-NL"/>
              <a:t>January 27th 2021</a:t>
            </a:r>
          </a:p>
        </p:txBody>
      </p:sp>
      <p:sp>
        <p:nvSpPr>
          <p:cNvPr id="5" name="Footer Placeholder 4">
            <a:extLst>
              <a:ext uri="{FF2B5EF4-FFF2-40B4-BE49-F238E27FC236}">
                <a16:creationId xmlns:a16="http://schemas.microsoft.com/office/drawing/2014/main" id="{1BACD6B0-4030-466B-82E9-A718F95079A8}"/>
              </a:ext>
            </a:extLst>
          </p:cNvPr>
          <p:cNvSpPr>
            <a:spLocks noGrp="1"/>
          </p:cNvSpPr>
          <p:nvPr>
            <p:ph type="ftr" sz="quarter" idx="11"/>
          </p:nvPr>
        </p:nvSpPr>
        <p:spPr/>
        <p:txBody>
          <a:bodyPr/>
          <a:lstStyle/>
          <a:p>
            <a:r>
              <a:rPr lang="nl-NL"/>
              <a:t>Tom Morgan |  PSI-24 Conference</a:t>
            </a:r>
          </a:p>
        </p:txBody>
      </p:sp>
      <p:sp>
        <p:nvSpPr>
          <p:cNvPr id="6" name="Slide Number Placeholder 5">
            <a:extLst>
              <a:ext uri="{FF2B5EF4-FFF2-40B4-BE49-F238E27FC236}">
                <a16:creationId xmlns:a16="http://schemas.microsoft.com/office/drawing/2014/main" id="{A0183E24-50FB-4F80-BCAD-6F534022F9C2}"/>
              </a:ext>
            </a:extLst>
          </p:cNvPr>
          <p:cNvSpPr>
            <a:spLocks noGrp="1"/>
          </p:cNvSpPr>
          <p:nvPr>
            <p:ph type="sldNum" sz="quarter" idx="12"/>
          </p:nvPr>
        </p:nvSpPr>
        <p:spPr/>
        <p:txBody>
          <a:bodyPr/>
          <a:lstStyle/>
          <a:p>
            <a:fld id="{CCAF1749-A09C-4260-9BA1-A8ECA312EA00}" type="slidenum">
              <a:rPr lang="nl-NL" smtClean="0"/>
              <a:t>‹Nr.›</a:t>
            </a:fld>
            <a:endParaRPr lang="nl-NL"/>
          </a:p>
        </p:txBody>
      </p:sp>
    </p:spTree>
    <p:extLst>
      <p:ext uri="{BB962C8B-B14F-4D97-AF65-F5344CB8AC3E}">
        <p14:creationId xmlns:p14="http://schemas.microsoft.com/office/powerpoint/2010/main" val="4245350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Insert new DIFFER slide">
    <p:spTree>
      <p:nvGrpSpPr>
        <p:cNvPr id="1" name=""/>
        <p:cNvGrpSpPr/>
        <p:nvPr/>
      </p:nvGrpSpPr>
      <p:grpSpPr>
        <a:xfrm>
          <a:off x="0" y="0"/>
          <a:ext cx="0" cy="0"/>
          <a:chOff x="0" y="0"/>
          <a:chExt cx="0" cy="0"/>
        </a:xfrm>
      </p:grpSpPr>
      <p:pic>
        <p:nvPicPr>
          <p:cNvPr id="11" name="Picture 5" descr="background2"/>
          <p:cNvPicPr>
            <a:picLocks noChangeAspect="1" noChangeArrowheads="1"/>
          </p:cNvPicPr>
          <p:nvPr userDrawn="1"/>
        </p:nvPicPr>
        <p:blipFill rotWithShape="1">
          <a:blip r:embed="rId3" cstate="print"/>
          <a:srcRect b="78621"/>
          <a:stretch/>
        </p:blipFill>
        <p:spPr bwMode="auto">
          <a:xfrm>
            <a:off x="0" y="4968552"/>
            <a:ext cx="9144000" cy="195486"/>
          </a:xfrm>
          <a:prstGeom prst="rect">
            <a:avLst/>
          </a:prstGeom>
          <a:noFill/>
          <a:ln w="9525">
            <a:noFill/>
            <a:miter lim="800000"/>
            <a:headEnd/>
            <a:tailEnd/>
          </a:ln>
        </p:spPr>
      </p:pic>
      <p:sp>
        <p:nvSpPr>
          <p:cNvPr id="19" name="Title 18"/>
          <p:cNvSpPr>
            <a:spLocks noGrp="1"/>
          </p:cNvSpPr>
          <p:nvPr>
            <p:ph type="title"/>
          </p:nvPr>
        </p:nvSpPr>
        <p:spPr>
          <a:xfrm>
            <a:off x="179512" y="87474"/>
            <a:ext cx="7200800" cy="432048"/>
          </a:xfrm>
          <a:prstGeom prst="rect">
            <a:avLst/>
          </a:prstGeom>
        </p:spPr>
        <p:txBody>
          <a:bodyPr/>
          <a:lstStyle>
            <a:lvl1pPr>
              <a:defRPr sz="2100" b="1" i="0" baseline="0">
                <a:solidFill>
                  <a:schemeClr val="tx1"/>
                </a:solidFill>
                <a:latin typeface="Gill Sans MT" panose="020B0502020104020203" pitchFamily="34" charset="0"/>
                <a:ea typeface="Adobe Gothic Std B" panose="020B0800000000000000" pitchFamily="34" charset="-128"/>
              </a:defRPr>
            </a:lvl1pPr>
          </a:lstStyle>
          <a:p>
            <a:r>
              <a:rPr lang="en-US"/>
              <a:t>Click to edit Master title style</a:t>
            </a:r>
            <a:endParaRPr lang="nl-NL" dirty="0"/>
          </a:p>
        </p:txBody>
      </p:sp>
      <p:sp>
        <p:nvSpPr>
          <p:cNvPr id="22" name="Text Placeholder 21"/>
          <p:cNvSpPr>
            <a:spLocks noGrp="1"/>
          </p:cNvSpPr>
          <p:nvPr>
            <p:ph type="body" sz="quarter" idx="24"/>
          </p:nvPr>
        </p:nvSpPr>
        <p:spPr>
          <a:xfrm>
            <a:off x="3419872" y="1545637"/>
            <a:ext cx="5400600" cy="2159794"/>
          </a:xfrm>
          <a:prstGeom prst="rect">
            <a:avLst/>
          </a:prstGeom>
        </p:spPr>
        <p:txBody>
          <a:bodyPr/>
          <a:lstStyle>
            <a:lvl1pPr marL="342900" indent="-342900">
              <a:buClr>
                <a:srgbClr val="F05523"/>
              </a:buClr>
              <a:buSzPct val="70000"/>
              <a:buFont typeface="Courier New" panose="02070309020205020404" pitchFamily="49" charset="0"/>
              <a:buChar char="o"/>
              <a:defRPr sz="2100" baseline="0">
                <a:latin typeface="Gill Sans MT" panose="020B0502020104020203" pitchFamily="34" charset="0"/>
                <a:ea typeface="Adobe Gothic Std B" panose="020B0800000000000000" pitchFamily="34" charset="-128"/>
              </a:defRPr>
            </a:lvl1pPr>
            <a:lvl2pPr marL="685800" indent="-342900">
              <a:buClr>
                <a:srgbClr val="F05523"/>
              </a:buClr>
              <a:buSzPct val="70000"/>
              <a:buFont typeface="Courier New" panose="02070309020205020404" pitchFamily="49" charset="0"/>
              <a:buChar char="o"/>
              <a:defRPr sz="2100" baseline="0">
                <a:latin typeface="Gill Sans MT" panose="020B0502020104020203" pitchFamily="34" charset="0"/>
                <a:ea typeface="Adobe Gothic Std B" panose="020B0800000000000000" pitchFamily="34" charset="-128"/>
              </a:defRPr>
            </a:lvl2pPr>
            <a:lvl3pPr marL="1028700" indent="-342900">
              <a:buClr>
                <a:srgbClr val="F05523"/>
              </a:buClr>
              <a:buSzPct val="70000"/>
              <a:buFont typeface="Courier New" panose="02070309020205020404" pitchFamily="49" charset="0"/>
              <a:buChar char="o"/>
              <a:defRPr sz="2100" baseline="0">
                <a:latin typeface="Gill Sans MT" panose="020B0502020104020203" pitchFamily="34" charset="0"/>
                <a:ea typeface="Adobe Gothic Std B" panose="020B0800000000000000" pitchFamily="34" charset="-128"/>
              </a:defRPr>
            </a:lvl3pPr>
            <a:lvl4pPr marL="1371600" indent="-342900">
              <a:buClr>
                <a:srgbClr val="F05523"/>
              </a:buClr>
              <a:buSzPct val="70000"/>
              <a:buFont typeface="Courier New" panose="02070309020205020404" pitchFamily="49" charset="0"/>
              <a:buChar char="o"/>
              <a:defRPr sz="2100" baseline="0">
                <a:latin typeface="Gill Sans MT" panose="020B0502020104020203" pitchFamily="34" charset="0"/>
                <a:ea typeface="Adobe Gothic Std B" panose="020B0800000000000000" pitchFamily="34" charset="-128"/>
              </a:defRPr>
            </a:lvl4pPr>
            <a:lvl5pPr marL="1714500" indent="-342900">
              <a:buClr>
                <a:srgbClr val="F05523"/>
              </a:buClr>
              <a:buSzPct val="70000"/>
              <a:buFont typeface="Courier New" panose="02070309020205020404" pitchFamily="49" charset="0"/>
              <a:buChar char="o"/>
              <a:defRPr sz="2100" baseline="0">
                <a:latin typeface="Gill Sans MT" panose="020B0502020104020203" pitchFamily="34" charset="0"/>
                <a:ea typeface="Adobe Gothic Std B" panose="020B0800000000000000" pitchFamily="34" charset="-12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extBox 8"/>
          <p:cNvSpPr txBox="1"/>
          <p:nvPr userDrawn="1"/>
        </p:nvSpPr>
        <p:spPr>
          <a:xfrm>
            <a:off x="35496" y="4971776"/>
            <a:ext cx="1435008" cy="219291"/>
          </a:xfrm>
          <a:prstGeom prst="rect">
            <a:avLst/>
          </a:prstGeom>
        </p:spPr>
        <p:txBody>
          <a:bodyPr wrap="none" rtlCol="0">
            <a:spAutoFit/>
          </a:bodyPr>
          <a:lstStyle/>
          <a:p>
            <a:pPr algn="l" fontAlgn="auto">
              <a:spcBef>
                <a:spcPts val="0"/>
              </a:spcBef>
              <a:spcAft>
                <a:spcPts val="0"/>
              </a:spcAft>
              <a:buFontTx/>
              <a:buNone/>
            </a:pPr>
            <a:r>
              <a:rPr lang="en-GB" sz="825" noProof="0" dirty="0">
                <a:solidFill>
                  <a:schemeClr val="bg1">
                    <a:lumMod val="95000"/>
                  </a:schemeClr>
                </a:solidFill>
                <a:latin typeface="Gill Sans MT" panose="020B0502020104020203" pitchFamily="34" charset="0"/>
                <a:ea typeface="Adobe Gothic Std B" panose="020B0800000000000000" pitchFamily="34" charset="-128"/>
              </a:rPr>
              <a:t>Long term fluence with ELMs</a:t>
            </a:r>
          </a:p>
        </p:txBody>
      </p:sp>
      <p:sp>
        <p:nvSpPr>
          <p:cNvPr id="8" name="TextBox 7"/>
          <p:cNvSpPr txBox="1"/>
          <p:nvPr userDrawn="1"/>
        </p:nvSpPr>
        <p:spPr>
          <a:xfrm>
            <a:off x="3771278" y="4971776"/>
            <a:ext cx="1252267" cy="219291"/>
          </a:xfrm>
          <a:prstGeom prst="rect">
            <a:avLst/>
          </a:prstGeom>
        </p:spPr>
        <p:txBody>
          <a:bodyPr wrap="none" rtlCol="0">
            <a:spAutoFit/>
          </a:bodyPr>
          <a:lstStyle/>
          <a:p>
            <a:pPr algn="ctr" fontAlgn="auto">
              <a:spcBef>
                <a:spcPts val="0"/>
              </a:spcBef>
              <a:spcAft>
                <a:spcPts val="0"/>
              </a:spcAft>
              <a:buFontTx/>
              <a:buNone/>
            </a:pPr>
            <a:r>
              <a:rPr lang="nl-NL" sz="825" dirty="0">
                <a:solidFill>
                  <a:schemeClr val="bg1">
                    <a:lumMod val="95000"/>
                  </a:schemeClr>
                </a:solidFill>
                <a:latin typeface="Gill Sans MT" panose="020B0502020104020203" pitchFamily="34" charset="0"/>
                <a:ea typeface="Adobe Gothic Std B" panose="020B0800000000000000" pitchFamily="34" charset="-128"/>
              </a:rPr>
              <a:t>T.W.</a:t>
            </a:r>
            <a:r>
              <a:rPr lang="nl-NL" sz="825" baseline="0" dirty="0">
                <a:solidFill>
                  <a:schemeClr val="bg1">
                    <a:lumMod val="95000"/>
                  </a:schemeClr>
                </a:solidFill>
                <a:latin typeface="Gill Sans MT" panose="020B0502020104020203" pitchFamily="34" charset="0"/>
                <a:ea typeface="Adobe Gothic Std B" panose="020B0800000000000000" pitchFamily="34" charset="-128"/>
              </a:rPr>
              <a:t> Morgan | Aug 2019</a:t>
            </a:r>
            <a:endParaRPr lang="nl-NL" sz="825" dirty="0">
              <a:solidFill>
                <a:schemeClr val="bg1">
                  <a:lumMod val="95000"/>
                </a:schemeClr>
              </a:solidFill>
              <a:latin typeface="Gill Sans MT" panose="020B0502020104020203" pitchFamily="34" charset="0"/>
              <a:ea typeface="Adobe Gothic Std B" panose="020B0800000000000000" pitchFamily="34" charset="-128"/>
            </a:endParaRPr>
          </a:p>
        </p:txBody>
      </p:sp>
      <p:sp>
        <p:nvSpPr>
          <p:cNvPr id="2" name="TextBox 1">
            <a:extLst>
              <a:ext uri="{FF2B5EF4-FFF2-40B4-BE49-F238E27FC236}">
                <a16:creationId xmlns:a16="http://schemas.microsoft.com/office/drawing/2014/main" id="{161BE075-3D7C-49B1-98B8-4ECB6A6EC8C5}"/>
              </a:ext>
            </a:extLst>
          </p:cNvPr>
          <p:cNvSpPr txBox="1"/>
          <p:nvPr userDrawn="1"/>
        </p:nvSpPr>
        <p:spPr>
          <a:xfrm>
            <a:off x="8726249" y="4971776"/>
            <a:ext cx="399468" cy="219291"/>
          </a:xfrm>
          <a:prstGeom prst="rect">
            <a:avLst/>
          </a:prstGeom>
        </p:spPr>
        <p:txBody>
          <a:bodyPr wrap="none" rtlCol="0">
            <a:spAutoFit/>
          </a:bodyPr>
          <a:lstStyle/>
          <a:p>
            <a:pPr marL="0" marR="0" indent="0" algn="l" defTabSz="685800" rtl="0" eaLnBrk="1" fontAlgn="auto" latinLnBrk="0" hangingPunct="1">
              <a:lnSpc>
                <a:spcPct val="100000"/>
              </a:lnSpc>
              <a:spcBef>
                <a:spcPct val="0"/>
              </a:spcBef>
              <a:spcAft>
                <a:spcPts val="0"/>
              </a:spcAft>
              <a:buClrTx/>
              <a:buSzTx/>
              <a:buFontTx/>
              <a:buNone/>
              <a:tabLst/>
            </a:pPr>
            <a:fld id="{CD50E95D-B27C-464D-978E-F2A1B5D7A46C}" type="slidenum">
              <a:rPr kumimoji="0" lang="nl-NL" sz="825" b="0" i="0" u="none" strike="noStrike" kern="1200" cap="none" spc="0" normalizeH="0" baseline="0" noProof="0" smtClean="0">
                <a:ln>
                  <a:noFill/>
                </a:ln>
                <a:solidFill>
                  <a:schemeClr val="bg1"/>
                </a:solidFill>
                <a:effectLst/>
                <a:uLnTx/>
                <a:uFillTx/>
                <a:latin typeface="Gill Sans MT" panose="020B0502020104020203" pitchFamily="34" charset="0"/>
                <a:ea typeface="Verdana" pitchFamily="34" charset="0"/>
                <a:cs typeface="Verdana" pitchFamily="34" charset="0"/>
              </a:rPr>
              <a:pPr marL="0" marR="0" indent="0" algn="l" defTabSz="685800" rtl="0" eaLnBrk="1" fontAlgn="auto" latinLnBrk="0" hangingPunct="1">
                <a:lnSpc>
                  <a:spcPct val="100000"/>
                </a:lnSpc>
                <a:spcBef>
                  <a:spcPct val="0"/>
                </a:spcBef>
                <a:spcAft>
                  <a:spcPts val="0"/>
                </a:spcAft>
                <a:buClrTx/>
                <a:buSzTx/>
                <a:buFontTx/>
                <a:buNone/>
                <a:tabLst/>
              </a:pPr>
              <a:t>‹Nr.›</a:t>
            </a:fld>
            <a:endParaRPr kumimoji="0" lang="nl-NL" sz="825" b="0" i="0" u="none" strike="noStrike" kern="1200" cap="none" spc="0" normalizeH="0" baseline="0" noProof="0" dirty="0">
              <a:ln>
                <a:noFill/>
              </a:ln>
              <a:solidFill>
                <a:schemeClr val="bg1"/>
              </a:solidFill>
              <a:effectLst/>
              <a:uLnTx/>
              <a:uFillTx/>
              <a:latin typeface="Gill Sans MT" panose="020B0502020104020203" pitchFamily="34" charset="0"/>
              <a:ea typeface="Verdana" pitchFamily="34" charset="0"/>
              <a:cs typeface="Verdana" pitchFamily="34" charset="0"/>
            </a:endParaRPr>
          </a:p>
        </p:txBody>
      </p:sp>
    </p:spTree>
    <p:extLst>
      <p:ext uri="{BB962C8B-B14F-4D97-AF65-F5344CB8AC3E}">
        <p14:creationId xmlns:p14="http://schemas.microsoft.com/office/powerpoint/2010/main" val="336779407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2571750"/>
            <a:ext cx="9144000" cy="1485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278606" y="255985"/>
            <a:ext cx="8586788" cy="2315765"/>
          </a:xfrm>
          <a:solidFill>
            <a:schemeClr val="bg2"/>
          </a:solidFill>
        </p:spPr>
        <p:txBody>
          <a:bodyPr anchor="ctr"/>
          <a:lstStyle>
            <a:lvl1pPr marL="0" indent="0" algn="ctr">
              <a:buNone/>
              <a:defRPr sz="1200">
                <a:solidFill>
                  <a:schemeClr val="tx1"/>
                </a:solidFill>
              </a:defRPr>
            </a:lvl1pPr>
          </a:lstStyle>
          <a:p>
            <a:r>
              <a:rPr lang="de-DE"/>
              <a:t>Bild durch Klicken auf Symbol hinzufügen</a:t>
            </a:r>
            <a:endParaRPr lang="de-DE" dirty="0"/>
          </a:p>
        </p:txBody>
      </p:sp>
      <p:sp>
        <p:nvSpPr>
          <p:cNvPr id="2" name="Title 1"/>
          <p:cNvSpPr>
            <a:spLocks noGrp="1"/>
          </p:cNvSpPr>
          <p:nvPr>
            <p:ph type="ctrTitle" hasCustomPrompt="1"/>
          </p:nvPr>
        </p:nvSpPr>
        <p:spPr>
          <a:xfrm>
            <a:off x="548879" y="2725266"/>
            <a:ext cx="8046243" cy="467553"/>
          </a:xfrm>
        </p:spPr>
        <p:txBody>
          <a:bodyPr anchor="t"/>
          <a:lstStyle>
            <a:lvl1pPr algn="l">
              <a:lnSpc>
                <a:spcPct val="114000"/>
              </a:lnSpc>
              <a:spcBef>
                <a:spcPts val="0"/>
              </a:spcBef>
              <a:defRPr sz="2400" spc="0" baseline="0">
                <a:solidFill>
                  <a:schemeClr val="bg1"/>
                </a:solidFill>
                <a:latin typeface="Arial" panose="020B0604020202020204" pitchFamily="34" charset="0"/>
                <a:cs typeface="Arial" panose="020B0604020202020204" pitchFamily="34" charset="0"/>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548878" y="3683636"/>
            <a:ext cx="8046244" cy="270000"/>
          </a:xfrm>
        </p:spPr>
        <p:txBody>
          <a:bodyPr/>
          <a:lstStyle>
            <a:lvl1pPr marL="0" indent="0" algn="l">
              <a:buNone/>
              <a:defRPr sz="1200" cap="all" spc="45"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548878" y="3165816"/>
            <a:ext cx="8046244" cy="410357"/>
          </a:xfrm>
        </p:spPr>
        <p:txBody>
          <a:bodyPr vert="horz" lIns="0" tIns="0" rIns="0" bIns="0" rtlCol="0" anchor="t" anchorCtr="0">
            <a:noAutofit/>
          </a:bodyPr>
          <a:lstStyle>
            <a:lvl1pPr marL="0" indent="0">
              <a:lnSpc>
                <a:spcPct val="114000"/>
              </a:lnSpc>
              <a:spcBef>
                <a:spcPts val="0"/>
              </a:spcBef>
              <a:spcAft>
                <a:spcPts val="0"/>
              </a:spcAft>
              <a:buNone/>
              <a:defRPr lang="de-DE" sz="1350" b="1" cap="none" spc="0" baseline="0" dirty="0">
                <a:solidFill>
                  <a:schemeClr val="accent2"/>
                </a:solidFill>
              </a:defRPr>
            </a:lvl1pPr>
          </a:lstStyle>
          <a:p>
            <a:pPr marL="171450" lvl="0" indent="-17145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3992" y="4497518"/>
            <a:ext cx="1388715" cy="405000"/>
          </a:xfrm>
          <a:prstGeom prst="rect">
            <a:avLst/>
          </a:prstGeom>
        </p:spPr>
      </p:pic>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269649" y="4817464"/>
            <a:ext cx="1728000" cy="89100"/>
          </a:xfrm>
          <a:blipFill>
            <a:blip r:embed="rId3"/>
            <a:stretch>
              <a:fillRect/>
            </a:stretch>
          </a:blipFill>
        </p:spPr>
        <p:txBody>
          <a:bodyPr/>
          <a:lstStyle>
            <a:lvl1pPr marL="0" indent="0">
              <a:buNone/>
              <a:defRPr sz="150">
                <a:solidFill>
                  <a:schemeClr val="bg1"/>
                </a:solidFill>
              </a:defRPr>
            </a:lvl1pPr>
          </a:lstStyle>
          <a:p>
            <a:pPr lvl="0"/>
            <a:r>
              <a:rPr lang="de-DE" dirty="0"/>
              <a:t> </a:t>
            </a:r>
          </a:p>
        </p:txBody>
      </p:sp>
      <p:pic>
        <p:nvPicPr>
          <p:cNvPr id="6" name="Grafik 5">
            <a:extLst>
              <a:ext uri="{FF2B5EF4-FFF2-40B4-BE49-F238E27FC236}">
                <a16:creationId xmlns:a16="http://schemas.microsoft.com/office/drawing/2014/main" id="{E69F8E2C-3D7E-884F-86EF-0A2554A0604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81208" y="255985"/>
            <a:ext cx="4641774" cy="965615"/>
          </a:xfrm>
          <a:prstGeom prst="rect">
            <a:avLst/>
          </a:prstGeom>
        </p:spPr>
      </p:pic>
      <p:pic>
        <p:nvPicPr>
          <p:cNvPr id="8" name="Grafik 7">
            <a:extLst>
              <a:ext uri="{FF2B5EF4-FFF2-40B4-BE49-F238E27FC236}">
                <a16:creationId xmlns:a16="http://schemas.microsoft.com/office/drawing/2014/main" id="{F0722592-FA7D-4F4F-81FB-5327E6E89A3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430592" y="255985"/>
            <a:ext cx="2759810" cy="2315765"/>
          </a:xfrm>
          <a:prstGeom prst="rect">
            <a:avLst/>
          </a:prstGeom>
        </p:spPr>
      </p:pic>
      <p:pic>
        <p:nvPicPr>
          <p:cNvPr id="20" name="Grafik 19">
            <a:extLst>
              <a:ext uri="{FF2B5EF4-FFF2-40B4-BE49-F238E27FC236}">
                <a16:creationId xmlns:a16="http://schemas.microsoft.com/office/drawing/2014/main" id="{75BD32AC-28A6-FC44-9B19-AC694AF8EFF9}"/>
              </a:ext>
            </a:extLst>
          </p:cNvPr>
          <p:cNvPicPr>
            <a:picLocks noChangeAspect="1"/>
          </p:cNvPicPr>
          <p:nvPr userDrawn="1"/>
        </p:nvPicPr>
        <p:blipFill rotWithShape="1">
          <a:blip r:embed="rId6" cstate="print">
            <a:alphaModFix/>
            <a:extLst>
              <a:ext uri="{28A0092B-C50C-407E-A947-70E740481C1C}">
                <a14:useLocalDpi xmlns:a14="http://schemas.microsoft.com/office/drawing/2010/main"/>
              </a:ext>
            </a:extLst>
          </a:blip>
          <a:srcRect/>
          <a:stretch/>
        </p:blipFill>
        <p:spPr>
          <a:xfrm>
            <a:off x="284283" y="252450"/>
            <a:ext cx="849367" cy="2319300"/>
          </a:xfrm>
          <a:prstGeom prst="rect">
            <a:avLst/>
          </a:prstGeom>
        </p:spPr>
      </p:pic>
      <p:pic>
        <p:nvPicPr>
          <p:cNvPr id="21" name="Grafik 20">
            <a:extLst>
              <a:ext uri="{FF2B5EF4-FFF2-40B4-BE49-F238E27FC236}">
                <a16:creationId xmlns:a16="http://schemas.microsoft.com/office/drawing/2014/main" id="{AF37447C-6CF4-CC47-B151-2FF22F01022C}"/>
              </a:ext>
            </a:extLst>
          </p:cNvPr>
          <p:cNvPicPr>
            <a:picLocks noChangeAspect="1"/>
          </p:cNvPicPr>
          <p:nvPr userDrawn="1"/>
        </p:nvPicPr>
        <p:blipFill rotWithShape="1">
          <a:blip r:embed="rId7" cstate="print">
            <a:alphaModFix/>
            <a:extLst>
              <a:ext uri="{28A0092B-C50C-407E-A947-70E740481C1C}">
                <a14:useLocalDpi xmlns:a14="http://schemas.microsoft.com/office/drawing/2010/main"/>
              </a:ext>
            </a:extLst>
          </a:blip>
          <a:srcRect/>
          <a:stretch/>
        </p:blipFill>
        <p:spPr>
          <a:xfrm>
            <a:off x="7834245" y="252450"/>
            <a:ext cx="1036826" cy="2319300"/>
          </a:xfrm>
          <a:prstGeom prst="rect">
            <a:avLst/>
          </a:prstGeom>
        </p:spPr>
      </p:pic>
      <p:pic>
        <p:nvPicPr>
          <p:cNvPr id="22" name="Grafik 21">
            <a:extLst>
              <a:ext uri="{FF2B5EF4-FFF2-40B4-BE49-F238E27FC236}">
                <a16:creationId xmlns:a16="http://schemas.microsoft.com/office/drawing/2014/main" id="{7DE6D075-ED4F-2E42-BE95-EFF9CDC7F2B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214172" y="1162650"/>
            <a:ext cx="1898927" cy="1416273"/>
          </a:xfrm>
          <a:prstGeom prst="rect">
            <a:avLst/>
          </a:prstGeom>
        </p:spPr>
      </p:pic>
      <p:pic>
        <p:nvPicPr>
          <p:cNvPr id="24" name="Picture 6" descr="A01865_147">
            <a:extLst>
              <a:ext uri="{FF2B5EF4-FFF2-40B4-BE49-F238E27FC236}">
                <a16:creationId xmlns:a16="http://schemas.microsoft.com/office/drawing/2014/main" id="{7C1EAAEE-D356-4C4D-A70F-D9BE9C2209DF}"/>
              </a:ext>
            </a:extLst>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5461908" y="262467"/>
            <a:ext cx="1235142" cy="157864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25" name="Picture 7" descr="LE66a03">
            <a:extLst>
              <a:ext uri="{FF2B5EF4-FFF2-40B4-BE49-F238E27FC236}">
                <a16:creationId xmlns:a16="http://schemas.microsoft.com/office/drawing/2014/main" id="{FA2DEE21-A602-A64E-B7D3-C49F8EDEDE08}"/>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a:ext>
            </a:extLst>
          </a:blip>
          <a:srcRect/>
          <a:stretch/>
        </p:blipFill>
        <p:spPr bwMode="auto">
          <a:xfrm>
            <a:off x="5458820" y="1678986"/>
            <a:ext cx="1269750" cy="882748"/>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pic>
        <p:nvPicPr>
          <p:cNvPr id="14" name="图片 6">
            <a:extLst>
              <a:ext uri="{FF2B5EF4-FFF2-40B4-BE49-F238E27FC236}">
                <a16:creationId xmlns:a16="http://schemas.microsoft.com/office/drawing/2014/main" id="{14D60F5A-ABBC-484F-B852-CDEDB18CB1D0}"/>
              </a:ext>
            </a:extLst>
          </p:cNvPr>
          <p:cNvPicPr>
            <a:picLocks noChangeAspect="1"/>
          </p:cNvPicPr>
          <p:nvPr userDrawn="1"/>
        </p:nvPicPr>
        <p:blipFill rotWithShape="1">
          <a:blip r:embed="rId11" cstate="print">
            <a:alphaModFix/>
            <a:extLst>
              <a:ext uri="{28A0092B-C50C-407E-A947-70E740481C1C}">
                <a14:useLocalDpi xmlns:a14="http://schemas.microsoft.com/office/drawing/2010/main"/>
              </a:ext>
            </a:extLst>
          </a:blip>
          <a:srcRect/>
          <a:stretch/>
        </p:blipFill>
        <p:spPr>
          <a:xfrm>
            <a:off x="4113099" y="252450"/>
            <a:ext cx="1348809" cy="2319300"/>
          </a:xfrm>
          <a:prstGeom prst="rect">
            <a:avLst/>
          </a:prstGeom>
        </p:spPr>
      </p:pic>
      <p:pic>
        <p:nvPicPr>
          <p:cNvPr id="23" name="Grafik 22">
            <a:extLst>
              <a:ext uri="{FF2B5EF4-FFF2-40B4-BE49-F238E27FC236}">
                <a16:creationId xmlns:a16="http://schemas.microsoft.com/office/drawing/2014/main" id="{B199C981-679C-254F-AACF-B489D897CA9F}"/>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1133649" y="259623"/>
            <a:ext cx="1096411" cy="2319300"/>
          </a:xfrm>
          <a:prstGeom prst="rect">
            <a:avLst/>
          </a:prstGeom>
        </p:spPr>
      </p:pic>
      <p:sp>
        <p:nvSpPr>
          <p:cNvPr id="26" name="Rechteck 25">
            <a:extLst>
              <a:ext uri="{FF2B5EF4-FFF2-40B4-BE49-F238E27FC236}">
                <a16:creationId xmlns:a16="http://schemas.microsoft.com/office/drawing/2014/main" id="{7739D74B-1824-034F-A731-89E1D5FF5A9D}"/>
              </a:ext>
            </a:extLst>
          </p:cNvPr>
          <p:cNvSpPr/>
          <p:nvPr userDrawn="1"/>
        </p:nvSpPr>
        <p:spPr>
          <a:xfrm>
            <a:off x="0" y="0"/>
            <a:ext cx="9378534" cy="25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800" dirty="0" err="1"/>
          </a:p>
        </p:txBody>
      </p:sp>
      <p:pic>
        <p:nvPicPr>
          <p:cNvPr id="27" name="Grafik 26">
            <a:extLst>
              <a:ext uri="{FF2B5EF4-FFF2-40B4-BE49-F238E27FC236}">
                <a16:creationId xmlns:a16="http://schemas.microsoft.com/office/drawing/2014/main" id="{2944C39F-6C84-ED47-BB2C-C186E7E55815}"/>
              </a:ext>
            </a:extLst>
          </p:cNvPr>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71696" y="4497466"/>
            <a:ext cx="1241290" cy="415610"/>
          </a:xfrm>
          <a:prstGeom prst="rect">
            <a:avLst/>
          </a:prstGeom>
        </p:spPr>
      </p:pic>
      <p:pic>
        <p:nvPicPr>
          <p:cNvPr id="29" name="Grafik 17">
            <a:extLst>
              <a:ext uri="{FF2B5EF4-FFF2-40B4-BE49-F238E27FC236}">
                <a16:creationId xmlns:a16="http://schemas.microsoft.com/office/drawing/2014/main" id="{2B11ADC5-F782-FF44-A5EF-EE92840F20C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382090" y="4509238"/>
            <a:ext cx="451780" cy="403838"/>
          </a:xfrm>
          <a:prstGeom prst="rect">
            <a:avLst/>
          </a:prstGeom>
        </p:spPr>
      </p:pic>
    </p:spTree>
    <p:extLst>
      <p:ext uri="{BB962C8B-B14F-4D97-AF65-F5344CB8AC3E}">
        <p14:creationId xmlns:p14="http://schemas.microsoft.com/office/powerpoint/2010/main" val="683007546"/>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8" name="Titel 7">
            <a:extLst>
              <a:ext uri="{FF2B5EF4-FFF2-40B4-BE49-F238E27FC236}">
                <a16:creationId xmlns:a16="http://schemas.microsoft.com/office/drawing/2014/main" id="{DCA416E0-619C-0D41-9F07-13900BBB7EAE}"/>
              </a:ext>
            </a:extLst>
          </p:cNvPr>
          <p:cNvSpPr>
            <a:spLocks noGrp="1"/>
          </p:cNvSpPr>
          <p:nvPr>
            <p:ph type="title"/>
          </p:nvPr>
        </p:nvSpPr>
        <p:spPr>
          <a:xfrm>
            <a:off x="278606" y="243000"/>
            <a:ext cx="8586788" cy="443210"/>
          </a:xfrm>
        </p:spPr>
        <p:txBody>
          <a:bodyPr/>
          <a:lstStyle/>
          <a:p>
            <a:r>
              <a:rPr lang="de-DE"/>
              <a:t>Mastertitelformat bearbeiten</a:t>
            </a:r>
          </a:p>
        </p:txBody>
      </p:sp>
      <p:sp>
        <p:nvSpPr>
          <p:cNvPr id="13" name="Fußzeilenplatzhalter 12">
            <a:extLst>
              <a:ext uri="{FF2B5EF4-FFF2-40B4-BE49-F238E27FC236}">
                <a16:creationId xmlns:a16="http://schemas.microsoft.com/office/drawing/2014/main" id="{1F2FE0E7-2A34-384A-A42A-525401F37997}"/>
              </a:ext>
            </a:extLst>
          </p:cNvPr>
          <p:cNvSpPr>
            <a:spLocks noGrp="1"/>
          </p:cNvSpPr>
          <p:nvPr>
            <p:ph type="ftr" sz="quarter" idx="17"/>
          </p:nvPr>
        </p:nvSpPr>
        <p:spPr>
          <a:xfrm>
            <a:off x="3028950" y="4767263"/>
            <a:ext cx="3086100" cy="273844"/>
          </a:xfrm>
          <a:prstGeom prst="rect">
            <a:avLst/>
          </a:prstGeom>
        </p:spPr>
        <p:txBody>
          <a:bodyPr/>
          <a:lstStyle/>
          <a:p>
            <a:r>
              <a:rPr lang="de-DE"/>
              <a:t>Jan Coenen</a:t>
            </a:r>
            <a:endParaRPr lang="de-DE" dirty="0"/>
          </a:p>
        </p:txBody>
      </p:sp>
      <p:sp>
        <p:nvSpPr>
          <p:cNvPr id="14" name="Foliennummernplatzhalter 13">
            <a:extLst>
              <a:ext uri="{FF2B5EF4-FFF2-40B4-BE49-F238E27FC236}">
                <a16:creationId xmlns:a16="http://schemas.microsoft.com/office/drawing/2014/main" id="{D0902C9D-45BA-C74D-B443-EA6B2595127B}"/>
              </a:ext>
            </a:extLst>
          </p:cNvPr>
          <p:cNvSpPr>
            <a:spLocks noGrp="1"/>
          </p:cNvSpPr>
          <p:nvPr>
            <p:ph type="sldNum" sz="quarter" idx="18"/>
          </p:nvPr>
        </p:nvSpPr>
        <p:spPr/>
        <p:txBody>
          <a:bodyPr/>
          <a:lstStyle/>
          <a:p>
            <a:fld id="{7AC048D0-1DD0-4748-98A8-8479AD1DAED7}" type="slidenum">
              <a:rPr lang="de-DE" smtClean="0"/>
              <a:t>‹Nr.›</a:t>
            </a:fld>
            <a:endParaRPr lang="de-DE"/>
          </a:p>
        </p:txBody>
      </p:sp>
    </p:spTree>
    <p:extLst>
      <p:ext uri="{BB962C8B-B14F-4D97-AF65-F5344CB8AC3E}">
        <p14:creationId xmlns:p14="http://schemas.microsoft.com/office/powerpoint/2010/main" val="3527281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w/o machine">
    <p:spTree>
      <p:nvGrpSpPr>
        <p:cNvPr id="1" name=""/>
        <p:cNvGrpSpPr/>
        <p:nvPr/>
      </p:nvGrpSpPr>
      <p:grpSpPr>
        <a:xfrm>
          <a:off x="0" y="0"/>
          <a:ext cx="0" cy="0"/>
          <a:chOff x="0" y="0"/>
          <a:chExt cx="0" cy="0"/>
        </a:xfrm>
      </p:grpSpPr>
      <p:pic>
        <p:nvPicPr>
          <p:cNvPr id="9"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330967" y="139775"/>
            <a:ext cx="452933" cy="4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2"/>
          <p:cNvSpPr>
            <a:spLocks noGrp="1"/>
          </p:cNvSpPr>
          <p:nvPr>
            <p:ph type="title"/>
          </p:nvPr>
        </p:nvSpPr>
        <p:spPr>
          <a:xfrm>
            <a:off x="359569" y="141480"/>
            <a:ext cx="7847940" cy="480227"/>
          </a:xfrm>
          <a:prstGeom prst="rect">
            <a:avLst/>
          </a:prstGeom>
        </p:spPr>
        <p:txBody>
          <a:bodyPr anchor="b">
            <a:normAutofit/>
          </a:bodyPr>
          <a:lstStyle>
            <a:lvl1pPr>
              <a:defRPr sz="2400" b="1">
                <a:solidFill>
                  <a:srgbClr val="326CB3"/>
                </a:solidFill>
                <a:latin typeface="Arial Narrow" panose="020B0606020202030204" pitchFamily="34" charset="0"/>
              </a:defRPr>
            </a:lvl1p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cxnSp>
        <p:nvCxnSpPr>
          <p:cNvPr id="11" name="Gerader Verbinder 10"/>
          <p:cNvCxnSpPr/>
          <p:nvPr userDrawn="1"/>
        </p:nvCxnSpPr>
        <p:spPr bwMode="auto">
          <a:xfrm>
            <a:off x="359571"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3" name="Textplatzhalter 22"/>
          <p:cNvSpPr>
            <a:spLocks noGrp="1"/>
          </p:cNvSpPr>
          <p:nvPr>
            <p:ph type="body" sz="quarter" idx="13"/>
          </p:nvPr>
        </p:nvSpPr>
        <p:spPr>
          <a:xfrm>
            <a:off x="359571" y="819132"/>
            <a:ext cx="8424863" cy="3831935"/>
          </a:xfrm>
          <a:prstGeom prst="rect">
            <a:avLst/>
          </a:prstGeom>
        </p:spPr>
        <p:txBody>
          <a:bodyPr/>
          <a:lstStyle>
            <a:lvl1pPr>
              <a:defRPr sz="1800" b="1">
                <a:solidFill>
                  <a:schemeClr val="tx1"/>
                </a:solidFill>
              </a:defRPr>
            </a:lvl1pPr>
            <a:lvl2pPr>
              <a:defRPr sz="1500" b="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stStyle>
          <a:p>
            <a:pPr lvl="0"/>
            <a:r>
              <a:rPr lang="en-US" noProof="0" dirty="0" err="1"/>
              <a:t>Formatvorlagen</a:t>
            </a:r>
            <a:r>
              <a:rPr lang="en-US" noProof="0" dirty="0"/>
              <a:t> des </a:t>
            </a:r>
            <a:r>
              <a:rPr lang="en-US" noProof="0" dirty="0" err="1"/>
              <a:t>Textmasters</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2" name="Datumsplatzhalter 1"/>
          <p:cNvSpPr>
            <a:spLocks noGrp="1"/>
          </p:cNvSpPr>
          <p:nvPr>
            <p:ph type="dt" sz="half" idx="14"/>
          </p:nvPr>
        </p:nvSpPr>
        <p:spPr/>
        <p:txBody>
          <a:bodyPr/>
          <a:lstStyle/>
          <a:p>
            <a:r>
              <a:rPr lang="de-DE" dirty="0"/>
              <a:t>26.10.2021</a:t>
            </a:r>
          </a:p>
        </p:txBody>
      </p:sp>
      <p:sp>
        <p:nvSpPr>
          <p:cNvPr id="6" name="Fußzeilenplatzhalter 5"/>
          <p:cNvSpPr>
            <a:spLocks noGrp="1"/>
          </p:cNvSpPr>
          <p:nvPr>
            <p:ph type="ftr" sz="quarter" idx="15"/>
          </p:nvPr>
        </p:nvSpPr>
        <p:spPr/>
        <p:txBody>
          <a:bodyPr/>
          <a:lstStyle/>
          <a:p>
            <a:r>
              <a:rPr lang="sv-SE" dirty="0"/>
              <a:t>Till Höschen, ICFRM-20, Online Event</a:t>
            </a:r>
          </a:p>
        </p:txBody>
      </p:sp>
      <p:sp>
        <p:nvSpPr>
          <p:cNvPr id="7" name="Foliennummernplatzhalter 6"/>
          <p:cNvSpPr>
            <a:spLocks noGrp="1"/>
          </p:cNvSpPr>
          <p:nvPr>
            <p:ph type="sldNum" sz="quarter" idx="16"/>
          </p:nvPr>
        </p:nvSpPr>
        <p:spPr/>
        <p:txBody>
          <a:bodyPr/>
          <a:lstStyle/>
          <a:p>
            <a:fld id="{31AA536C-85F5-4A1B-A111-7CE00A08BCBC}" type="slidenum">
              <a:rPr lang="de-DE" smtClean="0"/>
              <a:pPr/>
              <a:t>‹Nr.›</a:t>
            </a:fld>
            <a:endParaRPr lang="de-DE" dirty="0"/>
          </a:p>
        </p:txBody>
      </p:sp>
      <p:pic>
        <p:nvPicPr>
          <p:cNvPr id="12" name="Grafik 8"/>
          <p:cNvPicPr>
            <a:picLocks noChangeAspect="1"/>
          </p:cNvPicPr>
          <p:nvPr userDrawn="1"/>
        </p:nvPicPr>
        <p:blipFill>
          <a:blip r:embed="rId3" cstate="print">
            <a:extLst>
              <a:ext uri="{28A0092B-C50C-407E-A947-70E740481C1C}">
                <a14:useLocalDpi xmlns:a14="http://schemas.microsoft.com/office/drawing/2010/main" val="0"/>
              </a:ext>
            </a:extLst>
          </a:blip>
          <a:srcRect r="69144"/>
          <a:stretch>
            <a:fillRect/>
          </a:stretch>
        </p:blipFill>
        <p:spPr bwMode="auto">
          <a:xfrm>
            <a:off x="7867873" y="146211"/>
            <a:ext cx="420291"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054" y="120550"/>
            <a:ext cx="1203017" cy="399913"/>
          </a:xfrm>
          <a:prstGeom prst="rect">
            <a:avLst/>
          </a:prstGeom>
        </p:spPr>
      </p:pic>
    </p:spTree>
    <p:extLst>
      <p:ext uri="{BB962C8B-B14F-4D97-AF65-F5344CB8AC3E}">
        <p14:creationId xmlns:p14="http://schemas.microsoft.com/office/powerpoint/2010/main" val="97152741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vert="horz" lIns="0" tIns="0" rIns="0" bIns="0" rtlCol="0" anchor="t" anchorCtr="0">
            <a:noAutofit/>
          </a:bodyPr>
          <a:lstStyle>
            <a:lvl1pPr>
              <a:defRPr lang="de-DE" cap="none" spc="0" baseline="0" dirty="0"/>
            </a:lvl1pPr>
          </a:lstStyle>
          <a:p>
            <a:pPr lvl="0"/>
            <a:r>
              <a:rPr lang="en-US" noProof="0" dirty="0" err="1"/>
              <a:t>Mastertitelformat</a:t>
            </a:r>
            <a:r>
              <a:rPr lang="en-US" noProof="0" dirty="0"/>
              <a:t> </a:t>
            </a:r>
            <a:r>
              <a:rPr lang="en-US" noProof="0" dirty="0" err="1"/>
              <a:t>bearbeiten</a:t>
            </a:r>
            <a:endParaRPr lang="en-US" noProof="0" dirty="0"/>
          </a:p>
        </p:txBody>
      </p:sp>
      <p:sp>
        <p:nvSpPr>
          <p:cNvPr id="5" name="Content Placeholder 2"/>
          <p:cNvSpPr>
            <a:spLocks noGrp="1"/>
          </p:cNvSpPr>
          <p:nvPr>
            <p:ph idx="1"/>
          </p:nvPr>
        </p:nvSpPr>
        <p:spPr>
          <a:xfrm>
            <a:off x="278607" y="1172358"/>
            <a:ext cx="4185382" cy="3478624"/>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Content Placeholder 2">
            <a:extLst>
              <a:ext uri="{FF2B5EF4-FFF2-40B4-BE49-F238E27FC236}">
                <a16:creationId xmlns:a16="http://schemas.microsoft.com/office/drawing/2014/main" id="{CBD08808-AE4A-49B9-B980-3C02C3FB55CD}"/>
              </a:ext>
            </a:extLst>
          </p:cNvPr>
          <p:cNvSpPr>
            <a:spLocks noGrp="1"/>
          </p:cNvSpPr>
          <p:nvPr>
            <p:ph idx="10"/>
          </p:nvPr>
        </p:nvSpPr>
        <p:spPr>
          <a:xfrm>
            <a:off x="4680012" y="1172357"/>
            <a:ext cx="4185382" cy="3478624"/>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62777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el 12"/>
          <p:cNvSpPr>
            <a:spLocks noGrp="1"/>
          </p:cNvSpPr>
          <p:nvPr>
            <p:ph type="title" hasCustomPrompt="1"/>
          </p:nvPr>
        </p:nvSpPr>
        <p:spPr>
          <a:xfrm>
            <a:off x="359569" y="141479"/>
            <a:ext cx="7616231" cy="494100"/>
          </a:xfrm>
          <a:prstGeom prst="rect">
            <a:avLst/>
          </a:prstGeom>
        </p:spPr>
        <p:txBody>
          <a:bodyPr lIns="0" rIns="0" anchor="b">
            <a:noAutofit/>
          </a:bodyPr>
          <a:lstStyle>
            <a:lvl1pPr>
              <a:defRPr sz="2400" b="1">
                <a:solidFill>
                  <a:schemeClr val="accent1"/>
                </a:solidFill>
                <a:latin typeface="Arial Narrow" panose="020B0606020202030204" pitchFamily="34" charset="0"/>
              </a:defRPr>
            </a:lvl1pPr>
          </a:lstStyle>
          <a:p>
            <a:r>
              <a:rPr lang="de-DE" dirty="0"/>
              <a:t>Titelmasterformat durch Klicken bearbeiten</a:t>
            </a:r>
          </a:p>
        </p:txBody>
      </p:sp>
      <p:cxnSp>
        <p:nvCxnSpPr>
          <p:cNvPr id="15" name="Gerader Verbinder 10"/>
          <p:cNvCxnSpPr/>
          <p:nvPr userDrawn="1"/>
        </p:nvCxnSpPr>
        <p:spPr bwMode="auto">
          <a:xfrm>
            <a:off x="359569"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a:t>17.05.2021</a:t>
            </a:r>
            <a:endParaRPr lang="de-DE" dirty="0"/>
          </a:p>
        </p:txBody>
      </p:sp>
      <p:sp>
        <p:nvSpPr>
          <p:cNvPr id="3" name="Fußzeilenplatzhalter 2"/>
          <p:cNvSpPr>
            <a:spLocks noGrp="1"/>
          </p:cNvSpPr>
          <p:nvPr>
            <p:ph type="ftr" sz="quarter" idx="15"/>
          </p:nvPr>
        </p:nvSpPr>
        <p:spPr/>
        <p:txBody>
          <a:bodyPr/>
          <a:lstStyle/>
          <a:p>
            <a:r>
              <a:rPr lang="en-US"/>
              <a:t>Johann Riesch, PFMC-18, 17th-21st May 2021</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359835" y="822697"/>
            <a:ext cx="8424329" cy="3828368"/>
          </a:xfrm>
          <a:prstGeom prst="rect">
            <a:avLst/>
          </a:prstGeom>
        </p:spPr>
        <p:txBody>
          <a:bodyPr lIns="0"/>
          <a:lstStyle>
            <a:lvl1pPr>
              <a:defRPr lang="de-DE" sz="1800" b="1" kern="1200" smtClean="0">
                <a:solidFill>
                  <a:schemeClr val="tx1"/>
                </a:solidFill>
                <a:latin typeface="+mj-lt"/>
                <a:ea typeface="+mn-ea"/>
                <a:cs typeface="+mn-cs"/>
              </a:defRPr>
            </a:lvl1pPr>
            <a:lvl2pPr>
              <a:defRPr lang="de-DE" sz="1500" b="0" kern="1200" dirty="0" smtClean="0">
                <a:solidFill>
                  <a:schemeClr val="tx1"/>
                </a:solidFill>
                <a:latin typeface="+mj-lt"/>
                <a:ea typeface="+mn-ea"/>
                <a:cs typeface="+mn-cs"/>
              </a:defRPr>
            </a:lvl2pPr>
            <a:lvl3pPr>
              <a:defRPr lang="de-DE" sz="1350" kern="1200" dirty="0" smtClean="0">
                <a:solidFill>
                  <a:schemeClr val="tx1"/>
                </a:solidFill>
                <a:latin typeface="+mj-lt"/>
                <a:ea typeface="+mn-ea"/>
                <a:cs typeface="+mn-cs"/>
              </a:defRPr>
            </a:lvl3pPr>
            <a:lvl4pPr>
              <a:defRPr>
                <a:latin typeface="+mj-lt"/>
              </a:defRPr>
            </a:lvl4pPr>
            <a:lvl5pPr>
              <a:defRPr lang="de-DE" sz="1200" kern="1200" dirty="0" smtClean="0">
                <a:solidFill>
                  <a:schemeClr val="tx1"/>
                </a:solidFill>
                <a:latin typeface="+mj-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411645"/>
      </p:ext>
    </p:extLst>
  </p:cSld>
  <p:clrMapOvr>
    <a:masterClrMapping/>
  </p:clrMapOvr>
  <p:extLst>
    <p:ext uri="{DCECCB84-F9BA-43D5-87BE-67443E8EF086}">
      <p15:sldGuideLst xmlns:p15="http://schemas.microsoft.com/office/powerpoint/2012/main">
        <p15:guide id="8" pos="73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3" name="Titel 12"/>
          <p:cNvSpPr>
            <a:spLocks noGrp="1"/>
          </p:cNvSpPr>
          <p:nvPr>
            <p:ph type="title" hasCustomPrompt="1"/>
          </p:nvPr>
        </p:nvSpPr>
        <p:spPr>
          <a:xfrm>
            <a:off x="359569" y="141479"/>
            <a:ext cx="7616231" cy="494100"/>
          </a:xfrm>
          <a:prstGeom prst="rect">
            <a:avLst/>
          </a:prstGeom>
        </p:spPr>
        <p:txBody>
          <a:bodyPr lIns="0" rIns="0" anchor="b">
            <a:noAutofit/>
          </a:bodyPr>
          <a:lstStyle>
            <a:lvl1pPr>
              <a:defRPr sz="2400" b="1">
                <a:solidFill>
                  <a:schemeClr val="accent1"/>
                </a:solidFill>
                <a:latin typeface="Arial Narrow" panose="020B0606020202030204" pitchFamily="34" charset="0"/>
              </a:defRPr>
            </a:lvl1pPr>
          </a:lstStyle>
          <a:p>
            <a:r>
              <a:rPr lang="de-DE" dirty="0"/>
              <a:t>Titelmasterformat durch Klicken bearbeiten</a:t>
            </a:r>
          </a:p>
        </p:txBody>
      </p:sp>
      <p:cxnSp>
        <p:nvCxnSpPr>
          <p:cNvPr id="15" name="Gerader Verbinder 10"/>
          <p:cNvCxnSpPr/>
          <p:nvPr userDrawn="1"/>
        </p:nvCxnSpPr>
        <p:spPr bwMode="auto">
          <a:xfrm>
            <a:off x="359569"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a:t>17.05.2021</a:t>
            </a:r>
            <a:endParaRPr lang="de-DE" dirty="0"/>
          </a:p>
        </p:txBody>
      </p:sp>
      <p:sp>
        <p:nvSpPr>
          <p:cNvPr id="3" name="Fußzeilenplatzhalter 2"/>
          <p:cNvSpPr>
            <a:spLocks noGrp="1"/>
          </p:cNvSpPr>
          <p:nvPr>
            <p:ph type="ftr" sz="quarter" idx="15"/>
          </p:nvPr>
        </p:nvSpPr>
        <p:spPr/>
        <p:txBody>
          <a:bodyPr/>
          <a:lstStyle/>
          <a:p>
            <a:r>
              <a:rPr lang="en-US" dirty="0"/>
              <a:t>Johann Riesch, SPA Mid Term Meeting, September 2021</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359835" y="822697"/>
            <a:ext cx="8424329" cy="3828368"/>
          </a:xfrm>
          <a:prstGeom prst="rect">
            <a:avLst/>
          </a:prstGeom>
        </p:spPr>
        <p:txBody>
          <a:bodyPr lIns="0"/>
          <a:lstStyle>
            <a:lvl1pPr>
              <a:defRPr lang="de-DE" sz="1800" b="1" kern="1200" smtClean="0">
                <a:solidFill>
                  <a:schemeClr val="tx1"/>
                </a:solidFill>
                <a:latin typeface="+mj-lt"/>
                <a:ea typeface="+mn-ea"/>
                <a:cs typeface="+mn-cs"/>
              </a:defRPr>
            </a:lvl1pPr>
            <a:lvl2pPr>
              <a:defRPr lang="de-DE" sz="1500" b="0" kern="1200" dirty="0" smtClean="0">
                <a:solidFill>
                  <a:schemeClr val="tx1"/>
                </a:solidFill>
                <a:latin typeface="+mj-lt"/>
                <a:ea typeface="+mn-ea"/>
                <a:cs typeface="+mn-cs"/>
              </a:defRPr>
            </a:lvl2pPr>
            <a:lvl3pPr>
              <a:defRPr lang="de-DE" sz="1350" kern="1200" dirty="0" smtClean="0">
                <a:solidFill>
                  <a:schemeClr val="tx1"/>
                </a:solidFill>
                <a:latin typeface="+mj-lt"/>
                <a:ea typeface="+mn-ea"/>
                <a:cs typeface="+mn-cs"/>
              </a:defRPr>
            </a:lvl3pPr>
            <a:lvl4pPr>
              <a:defRPr>
                <a:latin typeface="+mj-lt"/>
              </a:defRPr>
            </a:lvl4pPr>
            <a:lvl5pPr>
              <a:defRPr lang="de-DE" sz="1200" kern="1200" dirty="0" smtClean="0">
                <a:solidFill>
                  <a:schemeClr val="tx1"/>
                </a:solidFill>
                <a:latin typeface="+mj-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30926756"/>
      </p:ext>
    </p:extLst>
  </p:cSld>
  <p:clrMapOvr>
    <a:masterClrMapping/>
  </p:clrMapOvr>
  <p:extLst>
    <p:ext uri="{DCECCB84-F9BA-43D5-87BE-67443E8EF086}">
      <p15:sldGuideLst xmlns:p15="http://schemas.microsoft.com/office/powerpoint/2012/main">
        <p15:guide id="8" pos="73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1" y="1491631"/>
            <a:ext cx="8075240" cy="3078341"/>
          </a:xfrm>
          <a:prstGeom prst="rect">
            <a:avLst/>
          </a:prstGeom>
        </p:spPr>
        <p:txBody>
          <a:bodyPr lIns="0" tIns="0" rIns="0" bIns="0"/>
          <a:lstStyle>
            <a:lvl1pPr marL="257175" indent="-257175">
              <a:buClr>
                <a:srgbClr val="005B82"/>
              </a:buClr>
              <a:buSzPct val="80000"/>
              <a:buFont typeface="Wingdings" pitchFamily="2" charset="2"/>
              <a:buChar char="§"/>
              <a:defRPr sz="1650" baseline="0">
                <a:latin typeface="Arial" pitchFamily="34" charset="0"/>
                <a:cs typeface="Arial" pitchFamily="34" charset="0"/>
              </a:defRPr>
            </a:lvl1pPr>
            <a:lvl2pPr marL="342900" indent="0">
              <a:buClr>
                <a:srgbClr val="005B82"/>
              </a:buClr>
              <a:buSzPct val="80000"/>
              <a:buFont typeface="Wingdings" pitchFamily="2" charset="2"/>
              <a:buNone/>
              <a:defRPr sz="1650">
                <a:latin typeface="Arial" pitchFamily="34" charset="0"/>
                <a:cs typeface="Arial" pitchFamily="34" charset="0"/>
              </a:defRPr>
            </a:lvl2pPr>
            <a:lvl3pPr marL="857250" indent="-171450">
              <a:buClr>
                <a:srgbClr val="005B82"/>
              </a:buClr>
              <a:buSzPct val="80000"/>
              <a:buFont typeface="Wingdings" pitchFamily="2" charset="2"/>
              <a:buChar char="§"/>
              <a:defRPr sz="1650">
                <a:latin typeface="Arial" pitchFamily="34" charset="0"/>
                <a:cs typeface="Arial" pitchFamily="34" charset="0"/>
              </a:defRPr>
            </a:lvl3pPr>
            <a:lvl4pPr marL="1200150" indent="-171450">
              <a:buClr>
                <a:srgbClr val="005B82"/>
              </a:buClr>
              <a:buSzPct val="80000"/>
              <a:buFont typeface="Wingdings" pitchFamily="2" charset="2"/>
              <a:buChar char="§"/>
              <a:defRPr sz="1650">
                <a:latin typeface="Arial" pitchFamily="34" charset="0"/>
                <a:cs typeface="Arial" pitchFamily="34" charset="0"/>
              </a:defRPr>
            </a:lvl4pPr>
            <a:lvl5pPr marL="1543050" indent="-171450">
              <a:buClr>
                <a:srgbClr val="005B82"/>
              </a:buClr>
              <a:buSzPct val="80000"/>
              <a:buFont typeface="Wingdings" pitchFamily="2" charset="2"/>
              <a:buChar char="§"/>
              <a:defRPr sz="1650">
                <a:latin typeface="Arial" pitchFamily="34" charset="0"/>
                <a:cs typeface="Arial" pitchFamily="34" charset="0"/>
              </a:defRPr>
            </a:lvl5pPr>
          </a:lstStyle>
          <a:p>
            <a:r>
              <a:rPr lang="de-DE" dirty="0"/>
              <a:t>Hier steht Blindtext zu einem Thema mit Einleitung und folgenden Aufzählungspunkten:</a:t>
            </a:r>
          </a:p>
          <a:p>
            <a:pPr marL="34290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br>
              <a:rPr lang="de-DE" dirty="0"/>
            </a:br>
            <a:r>
              <a:rPr lang="de-DE" dirty="0" err="1"/>
              <a:t>tincidunt</a:t>
            </a:r>
            <a:r>
              <a:rPr lang="de-DE" dirty="0"/>
              <a:t> </a:t>
            </a: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a:t>
            </a:r>
          </a:p>
          <a:p>
            <a:pPr marL="34290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tincidunt</a:t>
            </a:r>
            <a:r>
              <a:rPr lang="de-DE" dirty="0"/>
              <a:t> </a:t>
            </a:r>
            <a:br>
              <a:rPr lang="de-DE" dirty="0"/>
            </a:b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 </a:t>
            </a:r>
            <a:r>
              <a:rPr lang="de-DE" dirty="0" err="1"/>
              <a:t>Consectetuer</a:t>
            </a:r>
            <a:r>
              <a:rPr lang="de-DE" dirty="0"/>
              <a:t> </a:t>
            </a:r>
            <a:r>
              <a:rPr lang="de-DE" dirty="0" err="1"/>
              <a:t>adipiscing</a:t>
            </a:r>
            <a:br>
              <a:rPr lang="de-DE" dirty="0"/>
            </a:b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r>
              <a:rPr lang="de-DE" dirty="0"/>
              <a:t> </a:t>
            </a:r>
            <a:r>
              <a:rPr lang="de-DE" dirty="0" err="1"/>
              <a:t>euismod</a:t>
            </a:r>
            <a:r>
              <a:rPr lang="de-DE" dirty="0"/>
              <a:t> </a:t>
            </a:r>
            <a:r>
              <a:rPr lang="de-DE" dirty="0" err="1"/>
              <a:t>tincidunt</a:t>
            </a:r>
            <a:r>
              <a:rPr lang="de-DE" dirty="0"/>
              <a:t> </a:t>
            </a:r>
            <a:r>
              <a:rPr lang="de-DE" dirty="0" err="1"/>
              <a:t>ut</a:t>
            </a:r>
            <a:r>
              <a:rPr lang="de-DE" dirty="0"/>
              <a:t> </a:t>
            </a:r>
            <a:r>
              <a:rPr lang="de-DE" dirty="0" err="1"/>
              <a:t>laoreet</a:t>
            </a:r>
            <a:r>
              <a:rPr lang="de-DE" dirty="0"/>
              <a:t> </a:t>
            </a:r>
            <a:br>
              <a:rPr lang="de-DE" dirty="0"/>
            </a:br>
            <a:r>
              <a:rPr lang="de-DE" dirty="0" err="1"/>
              <a:t>dolore</a:t>
            </a:r>
            <a:r>
              <a:rPr lang="de-DE" dirty="0"/>
              <a:t> magna </a:t>
            </a:r>
            <a:r>
              <a:rPr lang="de-DE" dirty="0" err="1"/>
              <a:t>aliquam</a:t>
            </a:r>
            <a:r>
              <a:rPr lang="de-DE" dirty="0"/>
              <a:t> </a:t>
            </a:r>
            <a:r>
              <a:rPr lang="de-DE" dirty="0" err="1"/>
              <a:t>erat</a:t>
            </a:r>
            <a:r>
              <a:rPr lang="de-DE" dirty="0"/>
              <a:t>. 	</a:t>
            </a:r>
          </a:p>
        </p:txBody>
      </p:sp>
      <p:sp>
        <p:nvSpPr>
          <p:cNvPr id="7" name="Inhaltsplatzhalter 2"/>
          <p:cNvSpPr>
            <a:spLocks noGrp="1"/>
          </p:cNvSpPr>
          <p:nvPr>
            <p:ph idx="17" hasCustomPrompt="1"/>
          </p:nvPr>
        </p:nvSpPr>
        <p:spPr>
          <a:xfrm>
            <a:off x="720000" y="864000"/>
            <a:ext cx="7488832" cy="432048"/>
          </a:xfrm>
          <a:prstGeom prst="rect">
            <a:avLst/>
          </a:prstGeom>
        </p:spPr>
        <p:txBody>
          <a:bodyPr lIns="0" tIns="0" rIns="0" bIns="0"/>
          <a:lstStyle>
            <a:lvl1pPr marL="0" indent="0">
              <a:buClr>
                <a:srgbClr val="005B82"/>
              </a:buClr>
              <a:buSzPct val="80000"/>
              <a:buFontTx/>
              <a:buNone/>
              <a:defRPr sz="2100" b="1" baseline="0">
                <a:solidFill>
                  <a:srgbClr val="005B82"/>
                </a:solidFill>
                <a:latin typeface="Arial" pitchFamily="34" charset="0"/>
                <a:cs typeface="Arial" pitchFamily="34" charset="0"/>
              </a:defRPr>
            </a:lvl1pPr>
            <a:lvl2pPr marL="342900" indent="0">
              <a:buClr>
                <a:srgbClr val="005B82"/>
              </a:buClr>
              <a:buSzPct val="80000"/>
              <a:buFont typeface="Wingdings" pitchFamily="2" charset="2"/>
              <a:buNone/>
              <a:defRPr sz="1650">
                <a:latin typeface="Arial" pitchFamily="34" charset="0"/>
                <a:cs typeface="Arial" pitchFamily="34" charset="0"/>
              </a:defRPr>
            </a:lvl2pPr>
            <a:lvl3pPr marL="857250" indent="-171450">
              <a:buClr>
                <a:srgbClr val="005B82"/>
              </a:buClr>
              <a:buSzPct val="80000"/>
              <a:buFont typeface="Wingdings" pitchFamily="2" charset="2"/>
              <a:buChar char="§"/>
              <a:defRPr sz="1650">
                <a:latin typeface="Arial" pitchFamily="34" charset="0"/>
                <a:cs typeface="Arial" pitchFamily="34" charset="0"/>
              </a:defRPr>
            </a:lvl3pPr>
            <a:lvl4pPr marL="1200150" indent="-171450">
              <a:buClr>
                <a:srgbClr val="005B82"/>
              </a:buClr>
              <a:buSzPct val="80000"/>
              <a:buFont typeface="Wingdings" pitchFamily="2" charset="2"/>
              <a:buChar char="§"/>
              <a:defRPr sz="1650">
                <a:latin typeface="Arial" pitchFamily="34" charset="0"/>
                <a:cs typeface="Arial" pitchFamily="34" charset="0"/>
              </a:defRPr>
            </a:lvl4pPr>
            <a:lvl5pPr marL="1543050" indent="-171450">
              <a:buClr>
                <a:srgbClr val="005B82"/>
              </a:buClr>
              <a:buSzPct val="80000"/>
              <a:buFont typeface="Wingdings" pitchFamily="2" charset="2"/>
              <a:buChar char="§"/>
              <a:defRPr sz="1650">
                <a:latin typeface="Arial" pitchFamily="34" charset="0"/>
                <a:cs typeface="Arial" pitchFamily="34" charset="0"/>
              </a:defRPr>
            </a:lvl5pPr>
          </a:lstStyle>
          <a:p>
            <a:r>
              <a:rPr lang="de-DE" dirty="0"/>
              <a:t>Musterpräsentation</a:t>
            </a:r>
          </a:p>
        </p:txBody>
      </p:sp>
    </p:spTree>
    <p:extLst>
      <p:ext uri="{BB962C8B-B14F-4D97-AF65-F5344CB8AC3E}">
        <p14:creationId xmlns:p14="http://schemas.microsoft.com/office/powerpoint/2010/main" val="1210342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el 12"/>
          <p:cNvSpPr>
            <a:spLocks noGrp="1"/>
          </p:cNvSpPr>
          <p:nvPr>
            <p:ph type="title" hasCustomPrompt="1"/>
          </p:nvPr>
        </p:nvSpPr>
        <p:spPr>
          <a:xfrm>
            <a:off x="359569" y="141479"/>
            <a:ext cx="7616231" cy="494100"/>
          </a:xfrm>
          <a:prstGeom prst="rect">
            <a:avLst/>
          </a:prstGeom>
        </p:spPr>
        <p:txBody>
          <a:bodyPr lIns="0" rIns="0" anchor="b">
            <a:noAutofit/>
          </a:bodyPr>
          <a:lstStyle>
            <a:lvl1pPr>
              <a:defRPr sz="2400" b="1">
                <a:solidFill>
                  <a:schemeClr val="accent1"/>
                </a:solidFill>
                <a:latin typeface="Arial Narrow" panose="020B0606020202030204" pitchFamily="34" charset="0"/>
              </a:defRPr>
            </a:lvl1pPr>
          </a:lstStyle>
          <a:p>
            <a:r>
              <a:rPr lang="de-DE" dirty="0"/>
              <a:t>Titelmasterformat durch Klicken bearbeiten</a:t>
            </a:r>
          </a:p>
        </p:txBody>
      </p:sp>
      <p:cxnSp>
        <p:nvCxnSpPr>
          <p:cNvPr id="15" name="Gerader Verbinder 10"/>
          <p:cNvCxnSpPr/>
          <p:nvPr userDrawn="1"/>
        </p:nvCxnSpPr>
        <p:spPr bwMode="auto">
          <a:xfrm>
            <a:off x="359569"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a:t>17.05.2021</a:t>
            </a:r>
            <a:endParaRPr lang="de-DE" dirty="0"/>
          </a:p>
        </p:txBody>
      </p:sp>
      <p:sp>
        <p:nvSpPr>
          <p:cNvPr id="3" name="Fußzeilenplatzhalter 2"/>
          <p:cNvSpPr>
            <a:spLocks noGrp="1"/>
          </p:cNvSpPr>
          <p:nvPr>
            <p:ph type="ftr" sz="quarter" idx="15"/>
          </p:nvPr>
        </p:nvSpPr>
        <p:spPr/>
        <p:txBody>
          <a:bodyPr/>
          <a:lstStyle/>
          <a:p>
            <a:r>
              <a:rPr lang="en-US"/>
              <a:t>Johann Riesch, PFMC-18, 17th-21st May 2021</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3834494996"/>
      </p:ext>
    </p:extLst>
  </p:cSld>
  <p:clrMapOvr>
    <a:masterClrMapping/>
  </p:clrMapOvr>
  <p:extLst>
    <p:ext uri="{DCECCB84-F9BA-43D5-87BE-67443E8EF086}">
      <p15:sldGuideLst xmlns:p15="http://schemas.microsoft.com/office/powerpoint/2012/main">
        <p15:guide id="8" pos="73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el 12"/>
          <p:cNvSpPr>
            <a:spLocks noGrp="1"/>
          </p:cNvSpPr>
          <p:nvPr>
            <p:ph type="title" hasCustomPrompt="1"/>
          </p:nvPr>
        </p:nvSpPr>
        <p:spPr>
          <a:xfrm>
            <a:off x="359569" y="141479"/>
            <a:ext cx="7616231" cy="494100"/>
          </a:xfrm>
          <a:prstGeom prst="rect">
            <a:avLst/>
          </a:prstGeom>
        </p:spPr>
        <p:txBody>
          <a:bodyPr lIns="0" rIns="0" anchor="b">
            <a:noAutofit/>
          </a:bodyPr>
          <a:lstStyle>
            <a:lvl1pPr>
              <a:defRPr sz="2400" b="1">
                <a:solidFill>
                  <a:schemeClr val="accent1"/>
                </a:solidFill>
                <a:latin typeface="Arial Narrow" panose="020B0606020202030204" pitchFamily="34" charset="0"/>
              </a:defRPr>
            </a:lvl1pPr>
          </a:lstStyle>
          <a:p>
            <a:r>
              <a:rPr lang="de-DE" dirty="0"/>
              <a:t>Titelmasterformat durch Klicken bearbeiten</a:t>
            </a:r>
          </a:p>
        </p:txBody>
      </p:sp>
      <p:cxnSp>
        <p:nvCxnSpPr>
          <p:cNvPr id="15" name="Gerader Verbinder 10"/>
          <p:cNvCxnSpPr/>
          <p:nvPr userDrawn="1"/>
        </p:nvCxnSpPr>
        <p:spPr bwMode="auto">
          <a:xfrm>
            <a:off x="359569"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a:t>17.05.2021</a:t>
            </a:r>
            <a:endParaRPr lang="de-DE" dirty="0"/>
          </a:p>
        </p:txBody>
      </p:sp>
      <p:sp>
        <p:nvSpPr>
          <p:cNvPr id="3" name="Fußzeilenplatzhalter 2"/>
          <p:cNvSpPr>
            <a:spLocks noGrp="1"/>
          </p:cNvSpPr>
          <p:nvPr>
            <p:ph type="ftr" sz="quarter" idx="15"/>
          </p:nvPr>
        </p:nvSpPr>
        <p:spPr/>
        <p:txBody>
          <a:bodyPr/>
          <a:lstStyle/>
          <a:p>
            <a:r>
              <a:rPr lang="en-US"/>
              <a:t>Johann Riesch, PFMC-18, 17th-21st May 2021</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359835" y="816769"/>
            <a:ext cx="4155015" cy="3846909"/>
          </a:xfrm>
          <a:prstGeom prst="rect">
            <a:avLst/>
          </a:prstGeom>
        </p:spPr>
        <p:txBody>
          <a:bodyPr lIns="0"/>
          <a:lstStyle>
            <a:lvl1pPr>
              <a:defRPr lang="de-DE" sz="1800" b="1" kern="1200" smtClean="0">
                <a:solidFill>
                  <a:schemeClr val="tx1"/>
                </a:solidFill>
                <a:latin typeface="+mn-lt"/>
                <a:ea typeface="+mn-ea"/>
                <a:cs typeface="+mn-cs"/>
              </a:defRPr>
            </a:lvl1pPr>
            <a:lvl2pPr>
              <a:defRPr lang="de-DE" sz="1500" b="0" kern="1200" dirty="0" smtClean="0">
                <a:solidFill>
                  <a:schemeClr val="tx1"/>
                </a:solidFill>
                <a:latin typeface="+mn-lt"/>
                <a:ea typeface="+mn-ea"/>
                <a:cs typeface="+mn-cs"/>
              </a:defRPr>
            </a:lvl2pPr>
            <a:lvl3pPr>
              <a:defRPr lang="de-DE" sz="1350" kern="1200" dirty="0" smtClean="0">
                <a:solidFill>
                  <a:schemeClr val="tx1"/>
                </a:solidFill>
                <a:latin typeface="+mn-lt"/>
                <a:ea typeface="+mn-ea"/>
                <a:cs typeface="+mn-cs"/>
              </a:defRPr>
            </a:lvl3pPr>
            <a:lvl5pPr>
              <a:defRPr lang="de-DE" sz="1200" kern="1200" dirty="0" smtClean="0">
                <a:solidFill>
                  <a:schemeClr val="tx1"/>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Inhaltsplatzhalter 2"/>
          <p:cNvSpPr>
            <a:spLocks noGrp="1"/>
          </p:cNvSpPr>
          <p:nvPr>
            <p:ph idx="18"/>
          </p:nvPr>
        </p:nvSpPr>
        <p:spPr>
          <a:xfrm>
            <a:off x="4631436" y="816769"/>
            <a:ext cx="4155015" cy="3846909"/>
          </a:xfrm>
          <a:prstGeom prst="rect">
            <a:avLst/>
          </a:prstGeom>
        </p:spPr>
        <p:txBody>
          <a:bodyPr lIns="0"/>
          <a:lstStyle>
            <a:lvl1pPr>
              <a:defRPr lang="de-DE" sz="1800" b="1" kern="1200" smtClean="0">
                <a:solidFill>
                  <a:schemeClr val="tx1"/>
                </a:solidFill>
                <a:latin typeface="+mn-lt"/>
                <a:ea typeface="+mn-ea"/>
                <a:cs typeface="+mn-cs"/>
              </a:defRPr>
            </a:lvl1pPr>
            <a:lvl2pPr>
              <a:defRPr lang="de-DE" sz="1500" b="0" kern="1200" dirty="0" smtClean="0">
                <a:solidFill>
                  <a:schemeClr val="tx1"/>
                </a:solidFill>
                <a:latin typeface="+mn-lt"/>
                <a:ea typeface="+mn-ea"/>
                <a:cs typeface="+mn-cs"/>
              </a:defRPr>
            </a:lvl2pPr>
            <a:lvl3pPr>
              <a:defRPr lang="de-DE" sz="1350" kern="1200" dirty="0" smtClean="0">
                <a:solidFill>
                  <a:schemeClr val="tx1"/>
                </a:solidFill>
                <a:latin typeface="+mn-lt"/>
                <a:ea typeface="+mn-ea"/>
                <a:cs typeface="+mn-cs"/>
              </a:defRPr>
            </a:lvl3pPr>
            <a:lvl5pPr>
              <a:defRPr lang="de-DE" sz="1200" kern="1200" dirty="0" smtClean="0">
                <a:solidFill>
                  <a:schemeClr val="tx1"/>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00615037"/>
      </p:ext>
    </p:extLst>
  </p:cSld>
  <p:clrMapOvr>
    <a:masterClrMapping/>
  </p:clrMapOvr>
  <p:extLst>
    <p:ext uri="{DCECCB84-F9BA-43D5-87BE-67443E8EF086}">
      <p15:sldGuideLst xmlns:p15="http://schemas.microsoft.com/office/powerpoint/2012/main">
        <p15:guide id="8" pos="73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el 12"/>
          <p:cNvSpPr>
            <a:spLocks noGrp="1"/>
          </p:cNvSpPr>
          <p:nvPr>
            <p:ph type="title" hasCustomPrompt="1"/>
          </p:nvPr>
        </p:nvSpPr>
        <p:spPr>
          <a:xfrm>
            <a:off x="359569" y="141479"/>
            <a:ext cx="7616231" cy="494100"/>
          </a:xfrm>
          <a:prstGeom prst="rect">
            <a:avLst/>
          </a:prstGeom>
        </p:spPr>
        <p:txBody>
          <a:bodyPr lIns="0" rIns="0" anchor="b">
            <a:noAutofit/>
          </a:bodyPr>
          <a:lstStyle>
            <a:lvl1pPr>
              <a:defRPr sz="2400" b="1">
                <a:solidFill>
                  <a:schemeClr val="accent1"/>
                </a:solidFill>
                <a:latin typeface="Arial Narrow" panose="020B0606020202030204" pitchFamily="34" charset="0"/>
              </a:defRPr>
            </a:lvl1pPr>
          </a:lstStyle>
          <a:p>
            <a:r>
              <a:rPr lang="de-DE" dirty="0"/>
              <a:t>Titelmasterformat durch Klicken bearbeiten</a:t>
            </a:r>
          </a:p>
        </p:txBody>
      </p:sp>
      <p:cxnSp>
        <p:nvCxnSpPr>
          <p:cNvPr id="15" name="Gerader Verbinder 10"/>
          <p:cNvCxnSpPr/>
          <p:nvPr userDrawn="1"/>
        </p:nvCxnSpPr>
        <p:spPr bwMode="auto">
          <a:xfrm>
            <a:off x="359569"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a:t>17.05.2021</a:t>
            </a:r>
            <a:endParaRPr lang="de-DE" dirty="0"/>
          </a:p>
        </p:txBody>
      </p:sp>
      <p:sp>
        <p:nvSpPr>
          <p:cNvPr id="3" name="Fußzeilenplatzhalter 2"/>
          <p:cNvSpPr>
            <a:spLocks noGrp="1"/>
          </p:cNvSpPr>
          <p:nvPr>
            <p:ph type="ftr" sz="quarter" idx="15"/>
          </p:nvPr>
        </p:nvSpPr>
        <p:spPr/>
        <p:txBody>
          <a:bodyPr/>
          <a:lstStyle/>
          <a:p>
            <a:r>
              <a:rPr lang="en-US"/>
              <a:t>Johann Riesch, PFMC-18, 17th-21st May 2021</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359569" y="1434703"/>
            <a:ext cx="4155015" cy="3236041"/>
          </a:xfrm>
          <a:prstGeom prst="rect">
            <a:avLst/>
          </a:prstGeom>
        </p:spPr>
        <p:txBody>
          <a:bodyPr lIns="0"/>
          <a:lstStyle>
            <a:lvl1pPr>
              <a:defRPr lang="de-DE" sz="1800" b="1" kern="1200" smtClean="0">
                <a:solidFill>
                  <a:schemeClr val="tx1"/>
                </a:solidFill>
                <a:latin typeface="+mn-lt"/>
                <a:ea typeface="+mn-ea"/>
                <a:cs typeface="+mn-cs"/>
              </a:defRPr>
            </a:lvl1pPr>
            <a:lvl2pPr>
              <a:defRPr lang="de-DE" sz="1500" b="0" kern="1200" dirty="0" smtClean="0">
                <a:solidFill>
                  <a:schemeClr val="tx1"/>
                </a:solidFill>
                <a:latin typeface="+mn-lt"/>
                <a:ea typeface="+mn-ea"/>
                <a:cs typeface="+mn-cs"/>
              </a:defRPr>
            </a:lvl2pPr>
            <a:lvl3pPr>
              <a:defRPr lang="de-DE" sz="1350" kern="1200" dirty="0" smtClean="0">
                <a:solidFill>
                  <a:schemeClr val="tx1"/>
                </a:solidFill>
                <a:latin typeface="+mn-lt"/>
                <a:ea typeface="+mn-ea"/>
                <a:cs typeface="+mn-cs"/>
              </a:defRPr>
            </a:lvl3pPr>
            <a:lvl5pPr>
              <a:defRPr lang="de-DE" sz="1200" kern="1200" dirty="0" smtClean="0">
                <a:solidFill>
                  <a:schemeClr val="tx1"/>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Inhaltsplatzhalter 2"/>
          <p:cNvSpPr>
            <a:spLocks noGrp="1"/>
          </p:cNvSpPr>
          <p:nvPr>
            <p:ph idx="18"/>
          </p:nvPr>
        </p:nvSpPr>
        <p:spPr>
          <a:xfrm>
            <a:off x="4631436" y="1434703"/>
            <a:ext cx="4155015" cy="3228975"/>
          </a:xfrm>
          <a:prstGeom prst="rect">
            <a:avLst/>
          </a:prstGeom>
        </p:spPr>
        <p:txBody>
          <a:bodyPr lIns="0"/>
          <a:lstStyle>
            <a:lvl1pPr>
              <a:defRPr lang="de-DE" sz="1800" b="1" kern="1200" smtClean="0">
                <a:solidFill>
                  <a:schemeClr val="tx1"/>
                </a:solidFill>
                <a:latin typeface="+mn-lt"/>
                <a:ea typeface="+mn-ea"/>
                <a:cs typeface="+mn-cs"/>
              </a:defRPr>
            </a:lvl1pPr>
            <a:lvl2pPr>
              <a:defRPr lang="de-DE" sz="1500" b="0" kern="1200" dirty="0" smtClean="0">
                <a:solidFill>
                  <a:schemeClr val="tx1"/>
                </a:solidFill>
                <a:latin typeface="+mn-lt"/>
                <a:ea typeface="+mn-ea"/>
                <a:cs typeface="+mn-cs"/>
              </a:defRPr>
            </a:lvl2pPr>
            <a:lvl3pPr>
              <a:defRPr lang="de-DE" sz="1350" kern="1200" dirty="0" smtClean="0">
                <a:solidFill>
                  <a:schemeClr val="tx1"/>
                </a:solidFill>
                <a:latin typeface="+mn-lt"/>
                <a:ea typeface="+mn-ea"/>
                <a:cs typeface="+mn-cs"/>
              </a:defRPr>
            </a:lvl3pPr>
            <a:lvl5pPr>
              <a:defRPr lang="de-DE" sz="1200" kern="1200" dirty="0" smtClean="0">
                <a:solidFill>
                  <a:schemeClr val="tx1"/>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2"/>
          <p:cNvSpPr>
            <a:spLocks noGrp="1"/>
          </p:cNvSpPr>
          <p:nvPr>
            <p:ph type="body" idx="19"/>
          </p:nvPr>
        </p:nvSpPr>
        <p:spPr>
          <a:xfrm>
            <a:off x="359570" y="816769"/>
            <a:ext cx="4155015" cy="617934"/>
          </a:xfrm>
          <a:prstGeom prst="rect">
            <a:avLst/>
          </a:prstGeom>
        </p:spPr>
        <p:txBody>
          <a:bodyPr lIns="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Formatvorlagen des Textmasters bearbeiten</a:t>
            </a:r>
          </a:p>
        </p:txBody>
      </p:sp>
      <p:sp>
        <p:nvSpPr>
          <p:cNvPr id="18" name="Textplatzhalter 4"/>
          <p:cNvSpPr>
            <a:spLocks noGrp="1"/>
          </p:cNvSpPr>
          <p:nvPr>
            <p:ph type="body" sz="quarter" idx="3"/>
          </p:nvPr>
        </p:nvSpPr>
        <p:spPr>
          <a:xfrm>
            <a:off x="4629102" y="816769"/>
            <a:ext cx="4154759" cy="617934"/>
          </a:xfrm>
          <a:prstGeom prst="rect">
            <a:avLst/>
          </a:prstGeom>
        </p:spPr>
        <p:txBody>
          <a:bodyPr lIns="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Formatvorlagen des Textmasters bearbeiten</a:t>
            </a:r>
          </a:p>
        </p:txBody>
      </p:sp>
    </p:spTree>
    <p:extLst>
      <p:ext uri="{BB962C8B-B14F-4D97-AF65-F5344CB8AC3E}">
        <p14:creationId xmlns:p14="http://schemas.microsoft.com/office/powerpoint/2010/main" val="877840385"/>
      </p:ext>
    </p:extLst>
  </p:cSld>
  <p:clrMapOvr>
    <a:masterClrMapping/>
  </p:clrMapOvr>
  <p:extLst>
    <p:ext uri="{DCECCB84-F9BA-43D5-87BE-67443E8EF086}">
      <p15:sldGuideLst xmlns:p15="http://schemas.microsoft.com/office/powerpoint/2012/main">
        <p15:guide id="8" pos="73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9"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330965" y="139775"/>
            <a:ext cx="452933" cy="4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2"/>
          <p:cNvSpPr>
            <a:spLocks noGrp="1"/>
          </p:cNvSpPr>
          <p:nvPr>
            <p:ph type="title" hasCustomPrompt="1"/>
          </p:nvPr>
        </p:nvSpPr>
        <p:spPr>
          <a:xfrm>
            <a:off x="359569" y="220492"/>
            <a:ext cx="7847940" cy="401216"/>
          </a:xfrm>
          <a:prstGeom prst="rect">
            <a:avLst/>
          </a:prstGeom>
        </p:spPr>
        <p:txBody>
          <a:bodyPr anchor="b">
            <a:noAutofit/>
          </a:bodyPr>
          <a:lstStyle>
            <a:lvl1pPr>
              <a:defRPr sz="2397" b="1">
                <a:solidFill>
                  <a:srgbClr val="326CB3"/>
                </a:solidFill>
                <a:latin typeface="Arial Narrow" panose="020B0606020202030204" pitchFamily="34" charset="0"/>
              </a:defRPr>
            </a:lvl1pPr>
          </a:lstStyle>
          <a:p>
            <a:r>
              <a:rPr lang="de-DE" dirty="0"/>
              <a:t>Titelmasterformat durch Klicken bearbeiten</a:t>
            </a:r>
          </a:p>
        </p:txBody>
      </p:sp>
      <p:cxnSp>
        <p:nvCxnSpPr>
          <p:cNvPr id="11" name="Gerader Verbinder 10"/>
          <p:cNvCxnSpPr/>
          <p:nvPr userDrawn="1"/>
        </p:nvCxnSpPr>
        <p:spPr bwMode="auto">
          <a:xfrm>
            <a:off x="359570"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pic>
        <p:nvPicPr>
          <p:cNvPr id="6" name="Grafik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71507" b="11594"/>
          <a:stretch/>
        </p:blipFill>
        <p:spPr>
          <a:xfrm>
            <a:off x="7862265" y="144432"/>
            <a:ext cx="406972" cy="404198"/>
          </a:xfrm>
          <a:prstGeom prst="rect">
            <a:avLst/>
          </a:prstGeom>
        </p:spPr>
      </p:pic>
    </p:spTree>
    <p:extLst>
      <p:ext uri="{BB962C8B-B14F-4D97-AF65-F5344CB8AC3E}">
        <p14:creationId xmlns:p14="http://schemas.microsoft.com/office/powerpoint/2010/main" val="270588989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 Text">
    <p:spTree>
      <p:nvGrpSpPr>
        <p:cNvPr id="1" name=""/>
        <p:cNvGrpSpPr/>
        <p:nvPr/>
      </p:nvGrpSpPr>
      <p:grpSpPr>
        <a:xfrm>
          <a:off x="0" y="0"/>
          <a:ext cx="0" cy="0"/>
          <a:chOff x="0" y="0"/>
          <a:chExt cx="0" cy="0"/>
        </a:xfrm>
      </p:grpSpPr>
      <p:pic>
        <p:nvPicPr>
          <p:cNvPr id="9"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330965" y="139775"/>
            <a:ext cx="452933" cy="4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2"/>
          <p:cNvSpPr>
            <a:spLocks noGrp="1"/>
          </p:cNvSpPr>
          <p:nvPr>
            <p:ph type="title" hasCustomPrompt="1"/>
          </p:nvPr>
        </p:nvSpPr>
        <p:spPr>
          <a:xfrm>
            <a:off x="359569" y="141481"/>
            <a:ext cx="7847940" cy="480227"/>
          </a:xfrm>
          <a:prstGeom prst="rect">
            <a:avLst/>
          </a:prstGeom>
        </p:spPr>
        <p:txBody>
          <a:bodyPr anchor="b">
            <a:noAutofit/>
          </a:bodyPr>
          <a:lstStyle>
            <a:lvl1pPr>
              <a:defRPr sz="2397" b="1">
                <a:solidFill>
                  <a:srgbClr val="326CB3"/>
                </a:solidFill>
                <a:latin typeface="Arial Narrow" panose="020B0606020202030204" pitchFamily="34" charset="0"/>
              </a:defRPr>
            </a:lvl1pPr>
          </a:lstStyle>
          <a:p>
            <a:r>
              <a:rPr lang="de-DE" dirty="0"/>
              <a:t>Titelmasterformat durch Klicken bearbeiten</a:t>
            </a:r>
          </a:p>
        </p:txBody>
      </p:sp>
      <p:cxnSp>
        <p:nvCxnSpPr>
          <p:cNvPr id="11" name="Gerader Verbinder 10"/>
          <p:cNvCxnSpPr/>
          <p:nvPr userDrawn="1"/>
        </p:nvCxnSpPr>
        <p:spPr bwMode="auto">
          <a:xfrm>
            <a:off x="359570" y="682326"/>
            <a:ext cx="8424862"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3" name="Textplatzhalter 22"/>
          <p:cNvSpPr>
            <a:spLocks noGrp="1"/>
          </p:cNvSpPr>
          <p:nvPr>
            <p:ph type="body" sz="quarter" idx="13"/>
          </p:nvPr>
        </p:nvSpPr>
        <p:spPr>
          <a:xfrm>
            <a:off x="359569" y="819131"/>
            <a:ext cx="8424863" cy="3831935"/>
          </a:xfrm>
          <a:prstGeom prst="rect">
            <a:avLst/>
          </a:prstGeom>
        </p:spPr>
        <p:txBody>
          <a:bodyPr/>
          <a:lstStyle>
            <a:lvl1pPr>
              <a:defRPr sz="1798" b="1">
                <a:solidFill>
                  <a:schemeClr val="tx1"/>
                </a:solidFill>
              </a:defRPr>
            </a:lvl1pPr>
            <a:lvl2pPr>
              <a:defRPr sz="1499" b="0">
                <a:solidFill>
                  <a:schemeClr val="tx1"/>
                </a:solidFill>
              </a:defRPr>
            </a:lvl2pPr>
            <a:lvl3pPr>
              <a:defRPr sz="1349">
                <a:solidFill>
                  <a:schemeClr val="tx1"/>
                </a:solidFill>
              </a:defRPr>
            </a:lvl3pPr>
            <a:lvl4pPr>
              <a:defRPr sz="1199">
                <a:solidFill>
                  <a:schemeClr val="tx1"/>
                </a:solidFill>
              </a:defRPr>
            </a:lvl4pPr>
            <a:lvl5pPr>
              <a:defRPr sz="1199">
                <a:solidFill>
                  <a:schemeClr val="tx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6" name="Grafik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71507" b="11594"/>
          <a:stretch/>
        </p:blipFill>
        <p:spPr>
          <a:xfrm>
            <a:off x="7862265" y="144432"/>
            <a:ext cx="406972" cy="404198"/>
          </a:xfrm>
          <a:prstGeom prst="rect">
            <a:avLst/>
          </a:prstGeom>
        </p:spPr>
      </p:pic>
    </p:spTree>
    <p:extLst>
      <p:ext uri="{BB962C8B-B14F-4D97-AF65-F5344CB8AC3E}">
        <p14:creationId xmlns:p14="http://schemas.microsoft.com/office/powerpoint/2010/main" val="156356079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17.05.2021</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335989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lide 1">
    <p:spTree>
      <p:nvGrpSpPr>
        <p:cNvPr id="1" name=""/>
        <p:cNvGrpSpPr/>
        <p:nvPr/>
      </p:nvGrpSpPr>
      <p:grpSpPr>
        <a:xfrm>
          <a:off x="0" y="0"/>
          <a:ext cx="0" cy="0"/>
          <a:chOff x="0" y="0"/>
          <a:chExt cx="0" cy="0"/>
        </a:xfrm>
      </p:grpSpPr>
      <p:pic>
        <p:nvPicPr>
          <p:cNvPr id="2686" name="Afbeelding 8">
            <a:extLst>
              <a:ext uri="{FF2B5EF4-FFF2-40B4-BE49-F238E27FC236}">
                <a16:creationId xmlns:a16="http://schemas.microsoft.com/office/drawing/2014/main" id="{647C93FD-69BD-4ECC-920A-2E0DC25772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60" t="46262" r="6836" b="16827"/>
          <a:stretch/>
        </p:blipFill>
        <p:spPr>
          <a:xfrm>
            <a:off x="557212" y="571500"/>
            <a:ext cx="8043863" cy="3357563"/>
          </a:xfrm>
          <a:prstGeom prst="rect">
            <a:avLst/>
          </a:prstGeom>
        </p:spPr>
      </p:pic>
      <p:sp>
        <p:nvSpPr>
          <p:cNvPr id="17"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2386013" y="3990976"/>
            <a:ext cx="6202816" cy="214340"/>
          </a:xfrm>
          <a:prstGeom prst="rect">
            <a:avLst/>
          </a:prstGeom>
        </p:spPr>
        <p:txBody>
          <a:bodyPr lIns="0" tIns="0" rIns="0" bIns="0" anchor="b" anchorCtr="0"/>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2687" name="Title Placeholder 1"/>
          <p:cNvSpPr>
            <a:spLocks noGrp="1"/>
          </p:cNvSpPr>
          <p:nvPr>
            <p:ph type="title"/>
          </p:nvPr>
        </p:nvSpPr>
        <p:spPr>
          <a:xfrm>
            <a:off x="2386013" y="4226747"/>
            <a:ext cx="6272212" cy="45153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3975497"/>
            <a:ext cx="1645045" cy="595624"/>
          </a:xfrm>
          <a:prstGeom prst="rect">
            <a:avLst/>
          </a:prstGeom>
        </p:spPr>
      </p:pic>
    </p:spTree>
    <p:extLst>
      <p:ext uri="{BB962C8B-B14F-4D97-AF65-F5344CB8AC3E}">
        <p14:creationId xmlns:p14="http://schemas.microsoft.com/office/powerpoint/2010/main" val="4163603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90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89543" y="406005"/>
            <a:ext cx="8579821" cy="535781"/>
          </a:xfrm>
        </p:spPr>
        <p:txBody>
          <a:bodyPr/>
          <a:lstStyle/>
          <a:p>
            <a:r>
              <a:rPr lang="ru-RU"/>
              <a:t>Образец заголовка</a:t>
            </a:r>
            <a:endParaRPr lang="nl-BE" dirty="0"/>
          </a:p>
        </p:txBody>
      </p:sp>
      <p:sp>
        <p:nvSpPr>
          <p:cNvPr id="3" name="Content Placeholder 2"/>
          <p:cNvSpPr>
            <a:spLocks noGrp="1"/>
          </p:cNvSpPr>
          <p:nvPr>
            <p:ph idx="1"/>
          </p:nvPr>
        </p:nvSpPr>
        <p:spPr>
          <a:xfrm>
            <a:off x="265815" y="1091789"/>
            <a:ext cx="8573386" cy="3588544"/>
          </a:xfrm>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vl4pPr>
              <a:defRPr sz="1200">
                <a:latin typeface="Segoe UI" pitchFamily="34" charset="0"/>
                <a:ea typeface="Segoe UI" pitchFamily="34" charset="0"/>
                <a:cs typeface="Segoe UI" pitchFamily="34" charset="0"/>
              </a:defRPr>
            </a:lvl4pPr>
            <a:lvl5pPr>
              <a:defRPr sz="1050">
                <a:latin typeface="Segoe UI" pitchFamily="34" charset="0"/>
                <a:ea typeface="Segoe UI" pitchFamily="34" charset="0"/>
                <a:cs typeface="Segoe UI" pitchFamily="34" charset="0"/>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nl-BE" dirty="0"/>
          </a:p>
        </p:txBody>
      </p:sp>
      <p:sp>
        <p:nvSpPr>
          <p:cNvPr id="8" name="Date Placeholder 1"/>
          <p:cNvSpPr>
            <a:spLocks noGrp="1"/>
          </p:cNvSpPr>
          <p:nvPr>
            <p:ph type="dt" sz="half" idx="2"/>
          </p:nvPr>
        </p:nvSpPr>
        <p:spPr>
          <a:xfrm>
            <a:off x="7759648" y="26719"/>
            <a:ext cx="1235055" cy="194141"/>
          </a:xfrm>
          <a:prstGeom prst="rect">
            <a:avLst/>
          </a:prstGeom>
        </p:spPr>
        <p:txBody>
          <a:bodyPr/>
          <a:lstStyle>
            <a:lvl1pPr algn="r">
              <a:defRPr sz="750">
                <a:solidFill>
                  <a:schemeClr val="tx2">
                    <a:lumMod val="50000"/>
                    <a:lumOff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pPr>
                <a:defRPr/>
              </a:pPr>
              <a:t>14/10/2022</a:t>
            </a:fld>
            <a:endParaRPr lang="nl-BE" dirty="0"/>
          </a:p>
        </p:txBody>
      </p:sp>
    </p:spTree>
    <p:extLst>
      <p:ext uri="{BB962C8B-B14F-4D97-AF65-F5344CB8AC3E}">
        <p14:creationId xmlns:p14="http://schemas.microsoft.com/office/powerpoint/2010/main" val="27821208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345051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776030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171050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565084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accent1"/>
                </a:solidFill>
              </a:defRPr>
            </a:lvl1pPr>
          </a:lstStyle>
          <a:p>
            <a:pPr lvl="0"/>
            <a:r>
              <a:rPr lang="de-DE" dirty="0" err="1"/>
              <a:t>Subline</a:t>
            </a:r>
            <a:endParaRPr lang="de-DE"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357754" y="4785996"/>
            <a:ext cx="1200381" cy="165832"/>
          </a:xfrm>
        </p:spPr>
        <p:txBody>
          <a:bodyPr/>
          <a:lstStyle/>
          <a:p>
            <a:r>
              <a:rPr lang="en-US" altLang="zh-CN"/>
              <a:t>00. Monat 2017</a:t>
            </a:r>
            <a:endParaRPr lang="de-DE" dirty="0"/>
          </a:p>
        </p:txBody>
      </p:sp>
    </p:spTree>
    <p:extLst>
      <p:ext uri="{BB962C8B-B14F-4D97-AF65-F5344CB8AC3E}">
        <p14:creationId xmlns:p14="http://schemas.microsoft.com/office/powerpoint/2010/main" val="242429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5.png"/><Relationship Id="rId2" Type="http://schemas.openxmlformats.org/officeDocument/2006/relationships/slideLayout" Target="../slideLayouts/slideLayout21.xml"/><Relationship Id="rId16" Type="http://schemas.openxmlformats.org/officeDocument/2006/relationships/image" Target="../media/image4.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6.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5.emf"/><Relationship Id="rId5" Type="http://schemas.openxmlformats.org/officeDocument/2006/relationships/theme" Target="../theme/theme3.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1.png"/><Relationship Id="rId5" Type="http://schemas.openxmlformats.org/officeDocument/2006/relationships/slideLayout" Target="../slideLayouts/slideLayout42.xml"/><Relationship Id="rId10" Type="http://schemas.openxmlformats.org/officeDocument/2006/relationships/image" Target="../media/image33.emf"/><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34.wmf"/><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4" name="Footer Placeholder 4">
            <a:extLst>
              <a:ext uri="{FF2B5EF4-FFF2-40B4-BE49-F238E27FC236}">
                <a16:creationId xmlns:a16="http://schemas.microsoft.com/office/drawing/2014/main" id="{AE7A2F9F-331C-9F4C-CDF9-673EAC79B755}"/>
              </a:ext>
            </a:extLst>
          </p:cNvPr>
          <p:cNvSpPr>
            <a:spLocks noGrp="1"/>
          </p:cNvSpPr>
          <p:nvPr>
            <p:ph type="ftr" sz="quarter" idx="3"/>
          </p:nvPr>
        </p:nvSpPr>
        <p:spPr>
          <a:xfrm>
            <a:off x="467544"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Jan W. Coenen</a:t>
            </a:r>
            <a:r>
              <a:rPr lang="en-GB" dirty="0">
                <a:solidFill>
                  <a:srgbClr val="FF0000"/>
                </a:solidFill>
              </a:rPr>
              <a:t> </a:t>
            </a:r>
            <a:r>
              <a:rPr lang="en-GB" dirty="0"/>
              <a:t>| WPPWIE Project Review Meeting  | 14.10.2022 | Page </a:t>
            </a:r>
            <a:fld id="{6A6D9FA1-99C7-4910-8E32-B85D378B0060}" type="slidenum">
              <a:rPr lang="en-GB" smtClean="0"/>
              <a:pPr algn="r"/>
              <a:t>‹Nr.›</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38"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269029" y="57610"/>
            <a:ext cx="8218937" cy="848137"/>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867076" y="1326797"/>
            <a:ext cx="7615238" cy="3098713"/>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January 27th 2021</a:t>
            </a:r>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Tom Morgan |  PSI-24 Conference</a:t>
            </a:r>
            <a:endParaRPr lang="nl-NL" dirty="0"/>
          </a:p>
        </p:txBody>
      </p:sp>
      <p:sp>
        <p:nvSpPr>
          <p:cNvPr id="6" name="Tijdelijke aanduiding voor dianummer 5">
            <a:extLst>
              <a:ext uri="{FF2B5EF4-FFF2-40B4-BE49-F238E27FC236}">
                <a16:creationId xmlns:a16="http://schemas.microsoft.com/office/drawing/2014/main" id="{820B0E81-3B52-4998-8953-800B819F0935}"/>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025454" y="1"/>
            <a:ext cx="120540" cy="998762"/>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995963"/>
            <a:ext cx="373542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13433" y="4603501"/>
            <a:ext cx="376476" cy="370403"/>
          </a:xfrm>
          <a:prstGeom prst="rect">
            <a:avLst/>
          </a:prstGeom>
        </p:spPr>
      </p:pic>
      <p:sp>
        <p:nvSpPr>
          <p:cNvPr id="7" name="Tekstvak 6">
            <a:extLst>
              <a:ext uri="{FF2B5EF4-FFF2-40B4-BE49-F238E27FC236}">
                <a16:creationId xmlns:a16="http://schemas.microsoft.com/office/drawing/2014/main" id="{AE9E0087-4B1F-49F6-840E-E51EFCB56C9B}"/>
              </a:ext>
            </a:extLst>
          </p:cNvPr>
          <p:cNvSpPr txBox="1"/>
          <p:nvPr userDrawn="1"/>
        </p:nvSpPr>
        <p:spPr>
          <a:xfrm>
            <a:off x="-1656257" y="127319"/>
            <a:ext cx="1640193" cy="415498"/>
          </a:xfrm>
          <a:prstGeom prst="rect">
            <a:avLst/>
          </a:prstGeom>
          <a:noFill/>
        </p:spPr>
        <p:txBody>
          <a:bodyPr wrap="none" rtlCol="0">
            <a:spAutoFit/>
          </a:bodyPr>
          <a:lstStyle/>
          <a:p>
            <a:r>
              <a:rPr lang="en-GB" sz="1050" noProof="0" dirty="0">
                <a:solidFill>
                  <a:schemeClr val="bg2"/>
                </a:solidFill>
              </a:rPr>
              <a:t>Colours you can use</a:t>
            </a:r>
            <a:br>
              <a:rPr lang="en-GB" sz="1050" noProof="0" dirty="0">
                <a:solidFill>
                  <a:schemeClr val="bg2"/>
                </a:solidFill>
              </a:rPr>
            </a:br>
            <a:r>
              <a:rPr lang="en-GB" sz="1050" noProof="0" dirty="0">
                <a:solidFill>
                  <a:schemeClr val="bg2"/>
                </a:solidFill>
              </a:rPr>
              <a:t>from the colour palette</a:t>
            </a:r>
          </a:p>
        </p:txBody>
      </p:sp>
      <p:sp>
        <p:nvSpPr>
          <p:cNvPr id="15" name="Tekstvak 14">
            <a:extLst>
              <a:ext uri="{FF2B5EF4-FFF2-40B4-BE49-F238E27FC236}">
                <a16:creationId xmlns:a16="http://schemas.microsoft.com/office/drawing/2014/main" id="{CEBB7260-3041-4FA8-804F-1508C5166B67}"/>
              </a:ext>
            </a:extLst>
          </p:cNvPr>
          <p:cNvSpPr txBox="1"/>
          <p:nvPr userDrawn="1"/>
        </p:nvSpPr>
        <p:spPr>
          <a:xfrm>
            <a:off x="-1329856" y="558116"/>
            <a:ext cx="963725" cy="253916"/>
          </a:xfrm>
          <a:prstGeom prst="rect">
            <a:avLst/>
          </a:prstGeom>
          <a:noFill/>
        </p:spPr>
        <p:txBody>
          <a:bodyPr wrap="none" rtlCol="0">
            <a:spAutoFit/>
          </a:bodyPr>
          <a:lstStyle/>
          <a:p>
            <a:pPr algn="l"/>
            <a:r>
              <a:rPr lang="nl-NL" sz="1050" dirty="0">
                <a:solidFill>
                  <a:schemeClr val="bg2"/>
                </a:solidFill>
              </a:rPr>
              <a:t>230 / 130 / 0</a:t>
            </a:r>
          </a:p>
        </p:txBody>
      </p:sp>
      <p:sp>
        <p:nvSpPr>
          <p:cNvPr id="12" name="Rechthoek 11">
            <a:extLst>
              <a:ext uri="{FF2B5EF4-FFF2-40B4-BE49-F238E27FC236}">
                <a16:creationId xmlns:a16="http://schemas.microsoft.com/office/drawing/2014/main" id="{824A7630-8387-41C4-9F4C-9F495A494852}"/>
              </a:ext>
            </a:extLst>
          </p:cNvPr>
          <p:cNvSpPr/>
          <p:nvPr userDrawn="1"/>
        </p:nvSpPr>
        <p:spPr>
          <a:xfrm>
            <a:off x="-1539803" y="592889"/>
            <a:ext cx="161286" cy="161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168FF990-6680-4B40-A836-1BD155BA7663}"/>
              </a:ext>
            </a:extLst>
          </p:cNvPr>
          <p:cNvSpPr txBox="1"/>
          <p:nvPr userDrawn="1"/>
        </p:nvSpPr>
        <p:spPr>
          <a:xfrm>
            <a:off x="-1329856" y="827329"/>
            <a:ext cx="1040670" cy="253916"/>
          </a:xfrm>
          <a:prstGeom prst="rect">
            <a:avLst/>
          </a:prstGeom>
          <a:noFill/>
        </p:spPr>
        <p:txBody>
          <a:bodyPr wrap="none" rtlCol="0">
            <a:spAutoFit/>
          </a:bodyPr>
          <a:lstStyle/>
          <a:p>
            <a:pPr algn="l"/>
            <a:r>
              <a:rPr lang="nl-NL" sz="1050" dirty="0">
                <a:solidFill>
                  <a:schemeClr val="bg2"/>
                </a:solidFill>
              </a:rPr>
              <a:t>66 / 103 / 127</a:t>
            </a:r>
          </a:p>
        </p:txBody>
      </p:sp>
      <p:sp>
        <p:nvSpPr>
          <p:cNvPr id="18" name="Rechthoek 17">
            <a:extLst>
              <a:ext uri="{FF2B5EF4-FFF2-40B4-BE49-F238E27FC236}">
                <a16:creationId xmlns:a16="http://schemas.microsoft.com/office/drawing/2014/main" id="{ACAA715D-60D7-445E-950C-A9C64264646D}"/>
              </a:ext>
            </a:extLst>
          </p:cNvPr>
          <p:cNvSpPr/>
          <p:nvPr userDrawn="1"/>
        </p:nvSpPr>
        <p:spPr>
          <a:xfrm>
            <a:off x="-1539803" y="862102"/>
            <a:ext cx="161286" cy="1612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Tekstvak 18">
            <a:extLst>
              <a:ext uri="{FF2B5EF4-FFF2-40B4-BE49-F238E27FC236}">
                <a16:creationId xmlns:a16="http://schemas.microsoft.com/office/drawing/2014/main" id="{3375ACB5-9D43-4919-8788-A29540D290B1}"/>
              </a:ext>
            </a:extLst>
          </p:cNvPr>
          <p:cNvSpPr txBox="1"/>
          <p:nvPr userDrawn="1"/>
        </p:nvSpPr>
        <p:spPr>
          <a:xfrm>
            <a:off x="-1329856" y="1096542"/>
            <a:ext cx="886781" cy="253916"/>
          </a:xfrm>
          <a:prstGeom prst="rect">
            <a:avLst/>
          </a:prstGeom>
          <a:noFill/>
        </p:spPr>
        <p:txBody>
          <a:bodyPr wrap="none" rtlCol="0">
            <a:spAutoFit/>
          </a:bodyPr>
          <a:lstStyle/>
          <a:p>
            <a:pPr algn="l"/>
            <a:r>
              <a:rPr lang="nl-NL" sz="1050" dirty="0">
                <a:solidFill>
                  <a:schemeClr val="bg2"/>
                </a:solidFill>
              </a:rPr>
              <a:t>94 / 179 / 5</a:t>
            </a:r>
          </a:p>
        </p:txBody>
      </p:sp>
      <p:sp>
        <p:nvSpPr>
          <p:cNvPr id="20" name="Rechthoek 19">
            <a:extLst>
              <a:ext uri="{FF2B5EF4-FFF2-40B4-BE49-F238E27FC236}">
                <a16:creationId xmlns:a16="http://schemas.microsoft.com/office/drawing/2014/main" id="{31353075-2B89-4C0B-876D-DD1CD854E32C}"/>
              </a:ext>
            </a:extLst>
          </p:cNvPr>
          <p:cNvSpPr/>
          <p:nvPr userDrawn="1"/>
        </p:nvSpPr>
        <p:spPr>
          <a:xfrm>
            <a:off x="-1539803" y="1131315"/>
            <a:ext cx="161286" cy="161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Tekstvak 20">
            <a:extLst>
              <a:ext uri="{FF2B5EF4-FFF2-40B4-BE49-F238E27FC236}">
                <a16:creationId xmlns:a16="http://schemas.microsoft.com/office/drawing/2014/main" id="{562EC549-450B-40B7-80B7-2E5B787B0F74}"/>
              </a:ext>
            </a:extLst>
          </p:cNvPr>
          <p:cNvSpPr txBox="1"/>
          <p:nvPr userDrawn="1"/>
        </p:nvSpPr>
        <p:spPr>
          <a:xfrm>
            <a:off x="-1329856" y="1365755"/>
            <a:ext cx="963725" cy="253916"/>
          </a:xfrm>
          <a:prstGeom prst="rect">
            <a:avLst/>
          </a:prstGeom>
          <a:noFill/>
        </p:spPr>
        <p:txBody>
          <a:bodyPr wrap="none" rtlCol="0">
            <a:spAutoFit/>
          </a:bodyPr>
          <a:lstStyle/>
          <a:p>
            <a:pPr algn="l"/>
            <a:r>
              <a:rPr lang="nl-NL" sz="1050" dirty="0">
                <a:solidFill>
                  <a:schemeClr val="bg2"/>
                </a:solidFill>
              </a:rPr>
              <a:t>57 / 87 / 163</a:t>
            </a:r>
          </a:p>
        </p:txBody>
      </p:sp>
      <p:sp>
        <p:nvSpPr>
          <p:cNvPr id="22" name="Rechthoek 21">
            <a:extLst>
              <a:ext uri="{FF2B5EF4-FFF2-40B4-BE49-F238E27FC236}">
                <a16:creationId xmlns:a16="http://schemas.microsoft.com/office/drawing/2014/main" id="{2CCE84B7-282D-4BA5-AA3B-3BBA12C0BAC9}"/>
              </a:ext>
            </a:extLst>
          </p:cNvPr>
          <p:cNvSpPr/>
          <p:nvPr userDrawn="1"/>
        </p:nvSpPr>
        <p:spPr>
          <a:xfrm>
            <a:off x="-1539803" y="1400528"/>
            <a:ext cx="161286" cy="1612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3" name="Tekstvak 22">
            <a:extLst>
              <a:ext uri="{FF2B5EF4-FFF2-40B4-BE49-F238E27FC236}">
                <a16:creationId xmlns:a16="http://schemas.microsoft.com/office/drawing/2014/main" id="{913F1C8B-D55C-46D5-8E94-3BC739783825}"/>
              </a:ext>
            </a:extLst>
          </p:cNvPr>
          <p:cNvSpPr txBox="1"/>
          <p:nvPr userDrawn="1"/>
        </p:nvSpPr>
        <p:spPr>
          <a:xfrm>
            <a:off x="-1329856" y="1634969"/>
            <a:ext cx="1040670" cy="253916"/>
          </a:xfrm>
          <a:prstGeom prst="rect">
            <a:avLst/>
          </a:prstGeom>
          <a:noFill/>
        </p:spPr>
        <p:txBody>
          <a:bodyPr wrap="none" rtlCol="0">
            <a:spAutoFit/>
          </a:bodyPr>
          <a:lstStyle/>
          <a:p>
            <a:pPr algn="l"/>
            <a:r>
              <a:rPr lang="nl-NL" sz="1050" dirty="0">
                <a:solidFill>
                  <a:schemeClr val="bg2"/>
                </a:solidFill>
              </a:rPr>
              <a:t>69 / 133 / 136</a:t>
            </a:r>
          </a:p>
        </p:txBody>
      </p:sp>
      <p:sp>
        <p:nvSpPr>
          <p:cNvPr id="24" name="Rechthoek 23">
            <a:extLst>
              <a:ext uri="{FF2B5EF4-FFF2-40B4-BE49-F238E27FC236}">
                <a16:creationId xmlns:a16="http://schemas.microsoft.com/office/drawing/2014/main" id="{442A86BD-59A5-48A2-9F87-F628C4659469}"/>
              </a:ext>
            </a:extLst>
          </p:cNvPr>
          <p:cNvSpPr/>
          <p:nvPr userDrawn="1"/>
        </p:nvSpPr>
        <p:spPr>
          <a:xfrm>
            <a:off x="-1539803" y="1669742"/>
            <a:ext cx="161286" cy="161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nvGrpSpPr>
          <p:cNvPr id="11" name="Groep 10">
            <a:extLst>
              <a:ext uri="{FF2B5EF4-FFF2-40B4-BE49-F238E27FC236}">
                <a16:creationId xmlns:a16="http://schemas.microsoft.com/office/drawing/2014/main" id="{DE98A86A-946A-481C-AD49-4ECB4466EFFD}"/>
              </a:ext>
            </a:extLst>
          </p:cNvPr>
          <p:cNvGrpSpPr/>
          <p:nvPr userDrawn="1"/>
        </p:nvGrpSpPr>
        <p:grpSpPr>
          <a:xfrm>
            <a:off x="-1705708" y="102394"/>
            <a:ext cx="1594601" cy="1847752"/>
            <a:chOff x="-1989269" y="136525"/>
            <a:chExt cx="1710726" cy="2463669"/>
          </a:xfrm>
        </p:grpSpPr>
        <p:cxnSp>
          <p:nvCxnSpPr>
            <p:cNvPr id="9" name="Rechte verbindingslijn 8">
              <a:extLst>
                <a:ext uri="{FF2B5EF4-FFF2-40B4-BE49-F238E27FC236}">
                  <a16:creationId xmlns:a16="http://schemas.microsoft.com/office/drawing/2014/main" id="{A2CA6ED0-99F3-4BD1-A890-99F5A0A7475D}"/>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4F9DBFAC-9644-4491-BD6D-DB9F32B9D223}"/>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62C0298-2532-4B79-B7D6-9120FFAF5FE7}"/>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Tekstvak 26">
            <a:extLst>
              <a:ext uri="{FF2B5EF4-FFF2-40B4-BE49-F238E27FC236}">
                <a16:creationId xmlns:a16="http://schemas.microsoft.com/office/drawing/2014/main" id="{3604120A-74F3-4913-9C0C-C316E84178BC}"/>
              </a:ext>
            </a:extLst>
          </p:cNvPr>
          <p:cNvSpPr txBox="1"/>
          <p:nvPr userDrawn="1"/>
        </p:nvSpPr>
        <p:spPr>
          <a:xfrm>
            <a:off x="9390253" y="4289986"/>
            <a:ext cx="1087157" cy="415498"/>
          </a:xfrm>
          <a:prstGeom prst="rect">
            <a:avLst/>
          </a:prstGeom>
          <a:noFill/>
        </p:spPr>
        <p:txBody>
          <a:bodyPr wrap="none" rtlCol="0">
            <a:spAutoFit/>
          </a:bodyPr>
          <a:lstStyle/>
          <a:p>
            <a:r>
              <a:rPr lang="nl-NL" sz="1050" dirty="0">
                <a:solidFill>
                  <a:schemeClr val="bg2"/>
                </a:solidFill>
              </a:rPr>
              <a:t>No content</a:t>
            </a:r>
            <a:br>
              <a:rPr lang="nl-NL" sz="1050" dirty="0">
                <a:solidFill>
                  <a:schemeClr val="bg2"/>
                </a:solidFill>
              </a:rPr>
            </a:br>
            <a:r>
              <a:rPr lang="nl-NL" sz="1050" dirty="0">
                <a:solidFill>
                  <a:schemeClr val="bg2"/>
                </a:solidFill>
              </a:rPr>
              <a:t>below </a:t>
            </a:r>
            <a:r>
              <a:rPr lang="nl-NL" sz="1050" dirty="0" err="1">
                <a:solidFill>
                  <a:schemeClr val="bg2"/>
                </a:solidFill>
              </a:rPr>
              <a:t>this</a:t>
            </a:r>
            <a:r>
              <a:rPr lang="nl-NL" sz="1050" dirty="0">
                <a:solidFill>
                  <a:schemeClr val="bg2"/>
                </a:solidFill>
              </a:rPr>
              <a:t> line</a:t>
            </a:r>
          </a:p>
        </p:txBody>
      </p:sp>
      <p:sp>
        <p:nvSpPr>
          <p:cNvPr id="29" name="Gelijkbenige driehoek 28">
            <a:extLst>
              <a:ext uri="{FF2B5EF4-FFF2-40B4-BE49-F238E27FC236}">
                <a16:creationId xmlns:a16="http://schemas.microsoft.com/office/drawing/2014/main" id="{35426E9F-4CB0-4951-8E6D-27D9E43F8FB0}"/>
              </a:ext>
            </a:extLst>
          </p:cNvPr>
          <p:cNvSpPr/>
          <p:nvPr userDrawn="1"/>
        </p:nvSpPr>
        <p:spPr>
          <a:xfrm rot="16200000">
            <a:off x="9229528" y="4365513"/>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2" name="Tekstvak 41">
            <a:extLst>
              <a:ext uri="{FF2B5EF4-FFF2-40B4-BE49-F238E27FC236}">
                <a16:creationId xmlns:a16="http://schemas.microsoft.com/office/drawing/2014/main" id="{19F5D8FD-2232-476F-899E-0FBB35A1C3F0}"/>
              </a:ext>
            </a:extLst>
          </p:cNvPr>
          <p:cNvSpPr txBox="1"/>
          <p:nvPr userDrawn="1"/>
        </p:nvSpPr>
        <p:spPr>
          <a:xfrm>
            <a:off x="2520006" y="5188272"/>
            <a:ext cx="5665333" cy="1061829"/>
          </a:xfrm>
          <a:prstGeom prst="rect">
            <a:avLst/>
          </a:prstGeom>
          <a:noFill/>
        </p:spPr>
        <p:txBody>
          <a:bodyPr wrap="none" rtlCol="0">
            <a:spAutoFit/>
          </a:bodyPr>
          <a:lstStyle/>
          <a:p>
            <a:r>
              <a:rPr lang="en-US" sz="1050" b="0" dirty="0">
                <a:solidFill>
                  <a:schemeClr val="bg2"/>
                </a:solidFill>
              </a:rPr>
              <a:t>To edit </a:t>
            </a:r>
            <a:r>
              <a:rPr lang="en-US" sz="1050" b="1" dirty="0">
                <a:solidFill>
                  <a:schemeClr val="bg2"/>
                </a:solidFill>
              </a:rPr>
              <a:t>Name Surname | Congress/event </a:t>
            </a:r>
            <a:r>
              <a:rPr lang="en-US" sz="1050" dirty="0">
                <a:solidFill>
                  <a:schemeClr val="bg2"/>
                </a:solidFill>
              </a:rPr>
              <a:t>- go to:</a:t>
            </a:r>
            <a:br>
              <a:rPr lang="en-US" sz="1050" dirty="0">
                <a:solidFill>
                  <a:schemeClr val="bg2"/>
                </a:solidFill>
              </a:rPr>
            </a:br>
            <a:r>
              <a:rPr lang="en-US" sz="1050" dirty="0">
                <a:solidFill>
                  <a:schemeClr val="bg2"/>
                </a:solidFill>
              </a:rPr>
              <a:t>Insert &gt; Header and Footer text &gt; Edit the text next to the checked</a:t>
            </a:r>
            <a:br>
              <a:rPr lang="en-US" sz="1050" dirty="0">
                <a:solidFill>
                  <a:schemeClr val="bg2"/>
                </a:solidFill>
              </a:rPr>
            </a:br>
            <a:r>
              <a:rPr lang="en-US" sz="1050" dirty="0">
                <a:solidFill>
                  <a:schemeClr val="bg2"/>
                </a:solidFill>
              </a:rPr>
              <a:t>Footer box &gt; Click ‘Apply to all’</a:t>
            </a:r>
          </a:p>
          <a:p>
            <a:endParaRPr lang="en-US" sz="1050" dirty="0">
              <a:solidFill>
                <a:schemeClr val="bg2"/>
              </a:solidFill>
            </a:endParaRPr>
          </a:p>
          <a:p>
            <a:r>
              <a:rPr lang="en-US" sz="1050" b="1" dirty="0">
                <a:solidFill>
                  <a:schemeClr val="bg2"/>
                </a:solidFill>
              </a:rPr>
              <a:t>Don't want a date and </a:t>
            </a:r>
            <a:r>
              <a:rPr lang="en-US" sz="1050" b="1" dirty="0" err="1">
                <a:solidFill>
                  <a:schemeClr val="bg2"/>
                </a:solidFill>
              </a:rPr>
              <a:t>footertext</a:t>
            </a:r>
            <a:r>
              <a:rPr lang="en-US" sz="1050" b="1" dirty="0">
                <a:solidFill>
                  <a:schemeClr val="bg2"/>
                </a:solidFill>
              </a:rPr>
              <a:t>?</a:t>
            </a:r>
            <a:br>
              <a:rPr lang="en-US" sz="1050" b="1" dirty="0">
                <a:solidFill>
                  <a:schemeClr val="bg2"/>
                </a:solidFill>
              </a:rPr>
            </a:br>
            <a:r>
              <a:rPr lang="en-US" sz="1050" dirty="0">
                <a:solidFill>
                  <a:schemeClr val="bg2"/>
                </a:solidFill>
              </a:rPr>
              <a:t>Uncheck the footer and date box in the Header and Footer-dialogue &gt; Click 'Apply to all'</a:t>
            </a:r>
          </a:p>
        </p:txBody>
      </p:sp>
      <p:sp>
        <p:nvSpPr>
          <p:cNvPr id="43" name="Gelijkbenige driehoek 42">
            <a:extLst>
              <a:ext uri="{FF2B5EF4-FFF2-40B4-BE49-F238E27FC236}">
                <a16:creationId xmlns:a16="http://schemas.microsoft.com/office/drawing/2014/main" id="{E3E96BB4-7614-450E-A4BD-346FBF89C3E4}"/>
              </a:ext>
            </a:extLst>
          </p:cNvPr>
          <p:cNvSpPr/>
          <p:nvPr userDrawn="1"/>
        </p:nvSpPr>
        <p:spPr>
          <a:xfrm>
            <a:off x="2359281"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9390253" y="1181642"/>
            <a:ext cx="1091966" cy="415498"/>
          </a:xfrm>
          <a:prstGeom prst="rect">
            <a:avLst/>
          </a:prstGeom>
          <a:noFill/>
        </p:spPr>
        <p:txBody>
          <a:bodyPr wrap="none" rtlCol="0">
            <a:spAutoFit/>
          </a:bodyPr>
          <a:lstStyle/>
          <a:p>
            <a:r>
              <a:rPr lang="nl-NL" sz="1050" dirty="0">
                <a:solidFill>
                  <a:schemeClr val="bg2"/>
                </a:solidFill>
              </a:rPr>
              <a:t>No content</a:t>
            </a:r>
            <a:br>
              <a:rPr lang="nl-NL" sz="1050" dirty="0">
                <a:solidFill>
                  <a:schemeClr val="bg2"/>
                </a:solidFill>
              </a:rPr>
            </a:br>
            <a:r>
              <a:rPr lang="nl-NL" sz="1050" dirty="0" err="1">
                <a:solidFill>
                  <a:schemeClr val="bg2"/>
                </a:solidFill>
              </a:rPr>
              <a:t>above</a:t>
            </a:r>
            <a:r>
              <a:rPr lang="nl-NL" sz="1050" dirty="0">
                <a:solidFill>
                  <a:schemeClr val="bg2"/>
                </a:solidFill>
              </a:rPr>
              <a:t> </a:t>
            </a:r>
            <a:r>
              <a:rPr lang="nl-NL" sz="1050" dirty="0" err="1">
                <a:solidFill>
                  <a:schemeClr val="bg2"/>
                </a:solidFill>
              </a:rPr>
              <a:t>this</a:t>
            </a:r>
            <a:r>
              <a:rPr lang="nl-NL" sz="105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9229528" y="125716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2" name="Tekstvak 31">
            <a:extLst>
              <a:ext uri="{FF2B5EF4-FFF2-40B4-BE49-F238E27FC236}">
                <a16:creationId xmlns:a16="http://schemas.microsoft.com/office/drawing/2014/main" id="{BA6D357D-42B5-4F74-BF68-3C7A3C465779}"/>
              </a:ext>
            </a:extLst>
          </p:cNvPr>
          <p:cNvSpPr txBox="1"/>
          <p:nvPr userDrawn="1"/>
        </p:nvSpPr>
        <p:spPr>
          <a:xfrm>
            <a:off x="8561601" y="5188272"/>
            <a:ext cx="1215397" cy="415498"/>
          </a:xfrm>
          <a:prstGeom prst="rect">
            <a:avLst/>
          </a:prstGeom>
          <a:noFill/>
        </p:spPr>
        <p:txBody>
          <a:bodyPr wrap="none" rtlCol="0">
            <a:spAutoFit/>
          </a:bodyPr>
          <a:lstStyle/>
          <a:p>
            <a:r>
              <a:rPr lang="en-US" sz="1050" b="0" dirty="0">
                <a:solidFill>
                  <a:schemeClr val="bg2"/>
                </a:solidFill>
              </a:rPr>
              <a:t>No content right</a:t>
            </a:r>
            <a:br>
              <a:rPr lang="en-US" sz="1050" b="0" dirty="0">
                <a:solidFill>
                  <a:schemeClr val="bg2"/>
                </a:solidFill>
              </a:rPr>
            </a:br>
            <a:r>
              <a:rPr lang="en-US" sz="1050" b="0" dirty="0">
                <a:solidFill>
                  <a:schemeClr val="bg2"/>
                </a:solidFill>
              </a:rPr>
              <a:t>of this line</a:t>
            </a:r>
            <a:endParaRPr lang="en-US" sz="1050" dirty="0">
              <a:solidFill>
                <a:schemeClr val="bg2"/>
              </a:solidFill>
            </a:endParaRPr>
          </a:p>
        </p:txBody>
      </p:sp>
      <p:sp>
        <p:nvSpPr>
          <p:cNvPr id="33" name="Gelijkbenige driehoek 32">
            <a:extLst>
              <a:ext uri="{FF2B5EF4-FFF2-40B4-BE49-F238E27FC236}">
                <a16:creationId xmlns:a16="http://schemas.microsoft.com/office/drawing/2014/main" id="{D146617A-6150-4561-B7DD-A9E3AEA248B7}"/>
              </a:ext>
            </a:extLst>
          </p:cNvPr>
          <p:cNvSpPr/>
          <p:nvPr userDrawn="1"/>
        </p:nvSpPr>
        <p:spPr>
          <a:xfrm>
            <a:off x="8400875"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4" name="Tekstvak 33">
            <a:extLst>
              <a:ext uri="{FF2B5EF4-FFF2-40B4-BE49-F238E27FC236}">
                <a16:creationId xmlns:a16="http://schemas.microsoft.com/office/drawing/2014/main" id="{E73B3C80-1F73-4C4B-A2F0-4C9C6D141AD1}"/>
              </a:ext>
            </a:extLst>
          </p:cNvPr>
          <p:cNvSpPr txBox="1"/>
          <p:nvPr userDrawn="1"/>
        </p:nvSpPr>
        <p:spPr>
          <a:xfrm>
            <a:off x="-323760" y="5188272"/>
            <a:ext cx="1124027" cy="415498"/>
          </a:xfrm>
          <a:prstGeom prst="rect">
            <a:avLst/>
          </a:prstGeom>
          <a:noFill/>
        </p:spPr>
        <p:txBody>
          <a:bodyPr wrap="none" rtlCol="0">
            <a:spAutoFit/>
          </a:bodyPr>
          <a:lstStyle/>
          <a:p>
            <a:pPr algn="r"/>
            <a:r>
              <a:rPr lang="en-US" sz="1050" b="0" dirty="0">
                <a:solidFill>
                  <a:schemeClr val="bg2"/>
                </a:solidFill>
              </a:rPr>
              <a:t>No content left</a:t>
            </a:r>
            <a:br>
              <a:rPr lang="en-US" sz="1050" b="0" dirty="0">
                <a:solidFill>
                  <a:schemeClr val="bg2"/>
                </a:solidFill>
              </a:rPr>
            </a:br>
            <a:r>
              <a:rPr lang="en-US" sz="1050" b="0" dirty="0">
                <a:solidFill>
                  <a:schemeClr val="bg2"/>
                </a:solidFill>
              </a:rPr>
              <a:t>of this line</a:t>
            </a:r>
            <a:endParaRPr lang="en-US" sz="1050" dirty="0">
              <a:solidFill>
                <a:schemeClr val="bg2"/>
              </a:solidFill>
            </a:endParaRPr>
          </a:p>
        </p:txBody>
      </p:sp>
      <p:sp>
        <p:nvSpPr>
          <p:cNvPr id="35" name="Gelijkbenige driehoek 34">
            <a:extLst>
              <a:ext uri="{FF2B5EF4-FFF2-40B4-BE49-F238E27FC236}">
                <a16:creationId xmlns:a16="http://schemas.microsoft.com/office/drawing/2014/main" id="{7B1373FE-CCE9-4943-A741-874426342C29}"/>
              </a:ext>
            </a:extLst>
          </p:cNvPr>
          <p:cNvSpPr/>
          <p:nvPr userDrawn="1"/>
        </p:nvSpPr>
        <p:spPr>
          <a:xfrm>
            <a:off x="794125"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Tekstvak 7">
            <a:extLst>
              <a:ext uri="{FF2B5EF4-FFF2-40B4-BE49-F238E27FC236}">
                <a16:creationId xmlns:a16="http://schemas.microsoft.com/office/drawing/2014/main" id="{7F37E0D2-8AAE-4042-97F8-7B885754870A}"/>
              </a:ext>
            </a:extLst>
          </p:cNvPr>
          <p:cNvSpPr txBox="1"/>
          <p:nvPr userDrawn="1"/>
        </p:nvSpPr>
        <p:spPr>
          <a:xfrm>
            <a:off x="8565173" y="4554900"/>
            <a:ext cx="364514" cy="272700"/>
          </a:xfrm>
          <a:prstGeom prst="rect">
            <a:avLst/>
          </a:prstGeom>
        </p:spPr>
        <p:txBody>
          <a:bodyPr vert="horz" lIns="68580" tIns="34290" rIns="68580" bIns="34290" rtlCol="0" anchor="ctr"/>
          <a:lstStyle>
            <a:defPPr>
              <a:defRPr lang="nl-NL"/>
            </a:defPPr>
            <a:lvl1pPr algn="r">
              <a:defRPr sz="1300">
                <a:solidFill>
                  <a:schemeClr val="tx2">
                    <a:lumMod val="40000"/>
                    <a:lumOff val="60000"/>
                  </a:schemeClr>
                </a:solidFill>
              </a:defRPr>
            </a:lvl1pPr>
          </a:lstStyle>
          <a:p>
            <a:pPr lvl="0" algn="l"/>
            <a:r>
              <a:rPr lang="nl-NL" sz="825" dirty="0"/>
              <a:t>/26</a:t>
            </a:r>
          </a:p>
        </p:txBody>
      </p:sp>
      <p:sp>
        <p:nvSpPr>
          <p:cNvPr id="39" name="Tekstvak 38">
            <a:extLst>
              <a:ext uri="{FF2B5EF4-FFF2-40B4-BE49-F238E27FC236}">
                <a16:creationId xmlns:a16="http://schemas.microsoft.com/office/drawing/2014/main" id="{F3618288-10B5-4ECD-B4E2-6F446368A160}"/>
              </a:ext>
            </a:extLst>
          </p:cNvPr>
          <p:cNvSpPr txBox="1"/>
          <p:nvPr userDrawn="1"/>
        </p:nvSpPr>
        <p:spPr>
          <a:xfrm>
            <a:off x="9390253" y="4658338"/>
            <a:ext cx="1273105" cy="577081"/>
          </a:xfrm>
          <a:prstGeom prst="rect">
            <a:avLst/>
          </a:prstGeom>
          <a:noFill/>
        </p:spPr>
        <p:txBody>
          <a:bodyPr wrap="none" rtlCol="0">
            <a:spAutoFit/>
          </a:bodyPr>
          <a:lstStyle/>
          <a:p>
            <a:r>
              <a:rPr lang="nl-NL" sz="1050" dirty="0" err="1">
                <a:solidFill>
                  <a:schemeClr val="bg2"/>
                </a:solidFill>
              </a:rPr>
              <a:t>Manually</a:t>
            </a:r>
            <a:r>
              <a:rPr lang="nl-NL" sz="1050" dirty="0">
                <a:solidFill>
                  <a:schemeClr val="bg2"/>
                </a:solidFill>
              </a:rPr>
              <a:t> change</a:t>
            </a:r>
            <a:br>
              <a:rPr lang="nl-NL" sz="1050" dirty="0">
                <a:solidFill>
                  <a:schemeClr val="bg2"/>
                </a:solidFill>
              </a:rPr>
            </a:br>
            <a:r>
              <a:rPr lang="nl-NL" sz="1050" dirty="0">
                <a:solidFill>
                  <a:schemeClr val="bg2"/>
                </a:solidFill>
              </a:rPr>
              <a:t>/12 to the correct</a:t>
            </a:r>
            <a:br>
              <a:rPr lang="nl-NL" sz="1050" dirty="0">
                <a:solidFill>
                  <a:schemeClr val="bg2"/>
                </a:solidFill>
              </a:rPr>
            </a:br>
            <a:r>
              <a:rPr lang="nl-NL" sz="1050" dirty="0" err="1">
                <a:solidFill>
                  <a:schemeClr val="bg2"/>
                </a:solidFill>
              </a:rPr>
              <a:t>total</a:t>
            </a:r>
            <a:r>
              <a:rPr lang="nl-NL" sz="1050" dirty="0">
                <a:solidFill>
                  <a:schemeClr val="bg2"/>
                </a:solidFill>
              </a:rPr>
              <a:t> # of slides</a:t>
            </a:r>
          </a:p>
        </p:txBody>
      </p:sp>
      <p:sp>
        <p:nvSpPr>
          <p:cNvPr id="40" name="Gelijkbenige driehoek 39">
            <a:extLst>
              <a:ext uri="{FF2B5EF4-FFF2-40B4-BE49-F238E27FC236}">
                <a16:creationId xmlns:a16="http://schemas.microsoft.com/office/drawing/2014/main" id="{D72BD59B-0D58-4FD7-A1E5-ED24FCF5142B}"/>
              </a:ext>
            </a:extLst>
          </p:cNvPr>
          <p:cNvSpPr/>
          <p:nvPr userDrawn="1"/>
        </p:nvSpPr>
        <p:spPr>
          <a:xfrm rot="16200000">
            <a:off x="9229528" y="4733864"/>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8316720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2025"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120000"/>
        <a:buFont typeface="Arial" panose="020B0604020202020204" pitchFamily="34" charset="0"/>
        <a:buNone/>
        <a:defRPr sz="1350" kern="1200">
          <a:solidFill>
            <a:schemeClr val="bg2"/>
          </a:solidFill>
          <a:latin typeface="+mn-lt"/>
          <a:ea typeface="+mn-ea"/>
          <a:cs typeface="+mn-cs"/>
        </a:defRPr>
      </a:lvl1pPr>
      <a:lvl2pPr marL="289322" indent="-139304"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2pPr>
      <a:lvl3pPr marL="738188" indent="-115491"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3pPr>
      <a:lvl4pPr marL="1198960" indent="-120254"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4pPr>
      <a:lvl5pPr marL="1657350" indent="-119063"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8606" y="1172358"/>
            <a:ext cx="8586788" cy="3160691"/>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le Placeholder 1"/>
          <p:cNvSpPr>
            <a:spLocks noGrp="1"/>
          </p:cNvSpPr>
          <p:nvPr>
            <p:ph type="title"/>
          </p:nvPr>
        </p:nvSpPr>
        <p:spPr>
          <a:xfrm>
            <a:off x="278606" y="243000"/>
            <a:ext cx="8586788" cy="843585"/>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453992" y="4504014"/>
            <a:ext cx="1411485" cy="411641"/>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49" y="4818572"/>
            <a:ext cx="1728000" cy="87992"/>
          </a:xfrm>
          <a:prstGeom prst="rect">
            <a:avLst/>
          </a:prstGeom>
        </p:spPr>
      </p:pic>
      <p:sp>
        <p:nvSpPr>
          <p:cNvPr id="9" name="Foliennummernplatzhalter 8">
            <a:extLst>
              <a:ext uri="{FF2B5EF4-FFF2-40B4-BE49-F238E27FC236}">
                <a16:creationId xmlns:a16="http://schemas.microsoft.com/office/drawing/2014/main" id="{3FE6CAC3-883A-9441-A400-590B68D761D2}"/>
              </a:ext>
            </a:extLst>
          </p:cNvPr>
          <p:cNvSpPr>
            <a:spLocks noGrp="1"/>
          </p:cNvSpPr>
          <p:nvPr>
            <p:ph type="sldNum" sz="quarter" idx="4"/>
          </p:nvPr>
        </p:nvSpPr>
        <p:spPr>
          <a:xfrm>
            <a:off x="7086600" y="-2184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AC048D0-1DD0-4748-98A8-8479AD1DAED7}" type="slidenum">
              <a:rPr lang="de-DE" smtClean="0"/>
              <a:t>‹Nr.›</a:t>
            </a:fld>
            <a:endParaRPr lang="de-DE"/>
          </a:p>
        </p:txBody>
      </p:sp>
    </p:spTree>
    <p:extLst>
      <p:ext uri="{BB962C8B-B14F-4D97-AF65-F5344CB8AC3E}">
        <p14:creationId xmlns:p14="http://schemas.microsoft.com/office/powerpoint/2010/main" val="315654273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Lst>
  <p:hf hdr="0" ftr="0" dt="0"/>
  <p:txStyles>
    <p:titleStyle>
      <a:lvl1pPr algn="l" defTabSz="685800" rtl="0" eaLnBrk="1" latinLnBrk="0" hangingPunct="1">
        <a:lnSpc>
          <a:spcPct val="114000"/>
        </a:lnSpc>
        <a:spcBef>
          <a:spcPct val="0"/>
        </a:spcBef>
        <a:buNone/>
        <a:defRPr sz="2400" b="1" kern="1200" cap="none" spc="75" baseline="0">
          <a:solidFill>
            <a:schemeClr val="accent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1pPr>
      <a:lvl2pPr marL="338138" indent="-176213"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2pPr>
      <a:lvl3pPr marL="500063" indent="-161925"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3pPr>
      <a:lvl4pPr marL="671513" indent="-161925"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4pPr>
      <a:lvl5pPr marL="838200" indent="-161925"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359569" y="4767263"/>
            <a:ext cx="836531" cy="273844"/>
          </a:xfrm>
          <a:prstGeom prst="rect">
            <a:avLst/>
          </a:prstGeom>
        </p:spPr>
        <p:txBody>
          <a:bodyPr vert="horz" lIns="0" tIns="45720" rIns="91440" bIns="45720" rtlCol="0" anchor="ctr"/>
          <a:lstStyle>
            <a:lvl1pPr algn="l">
              <a:defRPr sz="750" b="0">
                <a:solidFill>
                  <a:schemeClr val="tx1">
                    <a:lumMod val="75000"/>
                    <a:lumOff val="25000"/>
                  </a:schemeClr>
                </a:solidFill>
                <a:latin typeface="Arial Narrow" panose="020B0606020202030204" pitchFamily="34" charset="0"/>
              </a:defRPr>
            </a:lvl1pPr>
          </a:lstStyle>
          <a:p>
            <a:r>
              <a:rPr lang="de-DE"/>
              <a:t>17.05.2021</a:t>
            </a:r>
            <a:endParaRPr lang="de-DE" dirty="0"/>
          </a:p>
        </p:txBody>
      </p:sp>
      <p:sp>
        <p:nvSpPr>
          <p:cNvPr id="5" name="Fußzeilenplatzhalter 4"/>
          <p:cNvSpPr>
            <a:spLocks noGrp="1"/>
          </p:cNvSpPr>
          <p:nvPr>
            <p:ph type="ftr" sz="quarter" idx="3"/>
          </p:nvPr>
        </p:nvSpPr>
        <p:spPr>
          <a:xfrm>
            <a:off x="1359000" y="4767263"/>
            <a:ext cx="6426000" cy="273844"/>
          </a:xfrm>
          <a:prstGeom prst="rect">
            <a:avLst/>
          </a:prstGeom>
        </p:spPr>
        <p:txBody>
          <a:bodyPr vert="horz" lIns="91440" tIns="45720" rIns="91440" bIns="45720" rtlCol="0" anchor="ctr"/>
          <a:lstStyle>
            <a:lvl1pPr algn="ctr">
              <a:defRPr lang="de-DE" sz="750" b="0" kern="1200">
                <a:solidFill>
                  <a:schemeClr val="tx1">
                    <a:lumMod val="75000"/>
                    <a:lumOff val="25000"/>
                  </a:schemeClr>
                </a:solidFill>
                <a:latin typeface="Arial Narrow" panose="020B0606020202030204" pitchFamily="34" charset="0"/>
                <a:ea typeface="+mn-ea"/>
                <a:cs typeface="+mn-cs"/>
              </a:defRPr>
            </a:lvl1pPr>
          </a:lstStyle>
          <a:p>
            <a:r>
              <a:rPr lang="en-US"/>
              <a:t>Johann Riesch, PFMC-18, 17th-21st May 2021</a:t>
            </a:r>
            <a:endParaRPr lang="de-DE" dirty="0"/>
          </a:p>
        </p:txBody>
      </p:sp>
      <p:sp>
        <p:nvSpPr>
          <p:cNvPr id="6" name="Foliennummernplatzhalter 5"/>
          <p:cNvSpPr>
            <a:spLocks noGrp="1"/>
          </p:cNvSpPr>
          <p:nvPr>
            <p:ph type="sldNum" sz="quarter" idx="4"/>
          </p:nvPr>
        </p:nvSpPr>
        <p:spPr>
          <a:xfrm>
            <a:off x="7975800" y="4767263"/>
            <a:ext cx="810000" cy="273844"/>
          </a:xfrm>
          <a:prstGeom prst="rect">
            <a:avLst/>
          </a:prstGeom>
        </p:spPr>
        <p:txBody>
          <a:bodyPr vert="horz" lIns="0" tIns="45720" rIns="0" bIns="45720" rtlCol="0" anchor="ctr"/>
          <a:lstStyle>
            <a:lvl1pPr algn="r">
              <a:defRPr lang="de-DE" sz="75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pic>
        <p:nvPicPr>
          <p:cNvPr id="8" name="Picture 11"/>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8333138" y="141684"/>
            <a:ext cx="450723" cy="40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userDrawn="1"/>
        </p:nvPicPr>
        <p:blipFill rotWithShape="1">
          <a:blip r:embed="rId11" cstate="print">
            <a:extLst>
              <a:ext uri="{28A0092B-C50C-407E-A947-70E740481C1C}">
                <a14:useLocalDpi xmlns:a14="http://schemas.microsoft.com/office/drawing/2010/main" val="0"/>
              </a:ext>
            </a:extLst>
          </a:blip>
          <a:srcRect l="1" r="71507" b="11594"/>
          <a:stretch/>
        </p:blipFill>
        <p:spPr>
          <a:xfrm>
            <a:off x="7880074" y="141684"/>
            <a:ext cx="404512" cy="402300"/>
          </a:xfrm>
          <a:prstGeom prst="rect">
            <a:avLst/>
          </a:prstGeom>
        </p:spPr>
      </p:pic>
    </p:spTree>
    <p:extLst>
      <p:ext uri="{BB962C8B-B14F-4D97-AF65-F5344CB8AC3E}">
        <p14:creationId xmlns:p14="http://schemas.microsoft.com/office/powerpoint/2010/main" val="12239116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04659"/>
            <a:ext cx="7886700" cy="6633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Afbeelding 13">
            <a:extLst>
              <a:ext uri="{FF2B5EF4-FFF2-40B4-BE49-F238E27FC236}">
                <a16:creationId xmlns:a16="http://schemas.microsoft.com/office/drawing/2014/main" id="{522606A1-5983-4956-9002-1FC101450F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991" y="4851818"/>
            <a:ext cx="549862" cy="125360"/>
          </a:xfrm>
          <a:prstGeom prst="rect">
            <a:avLst/>
          </a:prstGeom>
        </p:spPr>
      </p:pic>
      <p:sp>
        <p:nvSpPr>
          <p:cNvPr id="13" name="TextBox 12" title="AlexandriaDistributionLimitations"/>
          <p:cNvSpPr txBox="1"/>
          <p:nvPr userDrawn="1"/>
        </p:nvSpPr>
        <p:spPr>
          <a:xfrm>
            <a:off x="7616769" y="4940431"/>
            <a:ext cx="1245530" cy="184666"/>
          </a:xfrm>
          <a:prstGeom prst="rect">
            <a:avLst/>
          </a:prstGeom>
          <a:noFill/>
          <a:ln>
            <a:noFill/>
          </a:ln>
        </p:spPr>
        <p:txBody>
          <a:bodyPr wrap="square" rtlCol="0">
            <a:spAutoFit/>
          </a:bodyPr>
          <a:lstStyle/>
          <a:p>
            <a:pPr marL="0" marR="0" lvl="0" indent="0" algn="r" defTabSz="685800" rtl="0" eaLnBrk="1" fontAlgn="auto" latinLnBrk="0" hangingPunct="1">
              <a:lnSpc>
                <a:spcPct val="100000"/>
              </a:lnSpc>
              <a:spcBef>
                <a:spcPct val="20000"/>
              </a:spcBef>
              <a:spcAft>
                <a:spcPts val="0"/>
              </a:spcAft>
              <a:buClrTx/>
              <a:buSzTx/>
              <a:buFont typeface="Arial" pitchFamily="34" charset="0"/>
              <a:buNone/>
              <a:tabLst>
                <a:tab pos="2835000" algn="r"/>
              </a:tabLst>
              <a:defRPr/>
            </a:pPr>
            <a:r>
              <a:rPr kumimoji="0" lang="fr-FR" sz="6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ISC:</a:t>
            </a:r>
          </a:p>
        </p:txBody>
      </p:sp>
      <p:sp>
        <p:nvSpPr>
          <p:cNvPr id="1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6745953" y="4886740"/>
            <a:ext cx="2057400" cy="107382"/>
          </a:xfrm>
          <a:prstGeom prst="rect">
            <a:avLst/>
          </a:prstGeom>
        </p:spPr>
        <p:txBody>
          <a:bodyPr vert="horz" lIns="0" tIns="0" rIns="0" bIns="0" rtlCol="0" anchor="t" anchorCtr="0"/>
          <a:lstStyle>
            <a:lvl1pPr algn="r">
              <a:defRPr sz="75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‹Nr.›</a:t>
            </a:fld>
            <a:endParaRPr lang="en-BE" dirty="0"/>
          </a:p>
        </p:txBody>
      </p:sp>
      <p:cxnSp>
        <p:nvCxnSpPr>
          <p:cNvPr id="1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8862299" y="4859749"/>
            <a:ext cx="0" cy="3021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837797" y="4859749"/>
            <a:ext cx="0" cy="3021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title="AlexandriaDistributionLimitations"/>
          <p:cNvSpPr txBox="1"/>
          <p:nvPr userDrawn="1"/>
        </p:nvSpPr>
        <p:spPr>
          <a:xfrm>
            <a:off x="837799" y="4930023"/>
            <a:ext cx="1245530" cy="184666"/>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tab pos="2835000" algn="r"/>
              </a:tabLst>
              <a:defRPr/>
            </a:pPr>
            <a:r>
              <a:rPr kumimoji="0" lang="fr-FR" sz="6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SP1.3 SCK-CEN </a:t>
            </a:r>
          </a:p>
        </p:txBody>
      </p:sp>
    </p:spTree>
    <p:extLst>
      <p:ext uri="{BB962C8B-B14F-4D97-AF65-F5344CB8AC3E}">
        <p14:creationId xmlns:p14="http://schemas.microsoft.com/office/powerpoint/2010/main" val="122661256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800" rtl="0" eaLnBrk="1" latinLnBrk="0" hangingPunct="1">
        <a:lnSpc>
          <a:spcPct val="90000"/>
        </a:lnSpc>
        <a:spcBef>
          <a:spcPct val="0"/>
        </a:spcBef>
        <a:buNone/>
        <a:defRPr sz="2700" b="1" kern="1200">
          <a:solidFill>
            <a:schemeClr val="accent2"/>
          </a:solidFill>
          <a:latin typeface="+mj-lt"/>
          <a:ea typeface="+mj-ea"/>
          <a:cs typeface="+mj-cs"/>
        </a:defRPr>
      </a:lvl1pPr>
    </p:titleStyle>
    <p:bodyStyle>
      <a:lvl1pPr marL="266700" indent="-200025" algn="l" defTabSz="685800" rtl="0" eaLnBrk="1" latinLnBrk="0" hangingPunct="1">
        <a:lnSpc>
          <a:spcPct val="100000"/>
        </a:lnSpc>
        <a:spcBef>
          <a:spcPts val="750"/>
        </a:spcBef>
        <a:buClr>
          <a:schemeClr val="accent2"/>
        </a:buClr>
        <a:buFont typeface="Arial" panose="020B0604020202020204" pitchFamily="34" charset="0"/>
        <a:buChar char="•"/>
        <a:defRPr sz="1800" kern="1200">
          <a:solidFill>
            <a:schemeClr val="tx1"/>
          </a:solidFill>
          <a:latin typeface="+mn-lt"/>
          <a:ea typeface="+mn-ea"/>
          <a:cs typeface="+mn-cs"/>
        </a:defRPr>
      </a:lvl1pPr>
      <a:lvl2pPr marL="466725" indent="-200025" algn="l" defTabSz="685800" rtl="0" eaLnBrk="1" latinLnBrk="0" hangingPunct="1">
        <a:lnSpc>
          <a:spcPct val="10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742950" indent="-200025" algn="l" defTabSz="685800" rtl="0" eaLnBrk="1" latinLnBrk="0" hangingPunct="1">
        <a:lnSpc>
          <a:spcPct val="100000"/>
        </a:lnSpc>
        <a:spcBef>
          <a:spcPts val="375"/>
        </a:spcBef>
        <a:buClr>
          <a:schemeClr val="accent4"/>
        </a:buClr>
        <a:buFont typeface="Arial" panose="020B0604020202020204" pitchFamily="34" charset="0"/>
        <a:buChar char="•"/>
        <a:defRPr sz="1500" kern="1200">
          <a:solidFill>
            <a:schemeClr val="tx1"/>
          </a:solidFill>
          <a:latin typeface="+mn-lt"/>
          <a:ea typeface="+mn-ea"/>
          <a:cs typeface="+mn-cs"/>
        </a:defRPr>
      </a:lvl3pPr>
      <a:lvl4pPr marL="942975" indent="-200025" algn="l" defTabSz="685800" rtl="0" eaLnBrk="1" latinLnBrk="0" hangingPunct="1">
        <a:lnSpc>
          <a:spcPct val="100000"/>
        </a:lnSpc>
        <a:spcBef>
          <a:spcPts val="375"/>
        </a:spcBef>
        <a:buClr>
          <a:schemeClr val="accent3"/>
        </a:buClr>
        <a:buFont typeface="Arial" panose="020B0604020202020204" pitchFamily="34" charset="0"/>
        <a:buChar char="•"/>
        <a:defRPr sz="1350" kern="1200">
          <a:solidFill>
            <a:schemeClr val="tx1"/>
          </a:solidFill>
          <a:latin typeface="+mn-lt"/>
          <a:ea typeface="+mn-ea"/>
          <a:cs typeface="+mn-cs"/>
        </a:defRPr>
      </a:lvl4pPr>
      <a:lvl5pPr marL="1209675" indent="-200025" algn="l" defTabSz="685800" rtl="0" eaLnBrk="1" latinLnBrk="0" hangingPunct="1">
        <a:lnSpc>
          <a:spcPct val="100000"/>
        </a:lnSpc>
        <a:spcBef>
          <a:spcPts val="375"/>
        </a:spcBef>
        <a:buClr>
          <a:schemeClr val="bg1">
            <a:lumMod val="50000"/>
          </a:schemeClr>
        </a:buClr>
        <a:buFont typeface="Arial" panose="020B0604020202020204" pitchFamily="34" charset="0"/>
        <a:buChar char="•"/>
        <a:defRPr lang="en-US" sz="1350" kern="1200" smtClean="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83">
          <p15:clr>
            <a:srgbClr val="F26B43"/>
          </p15:clr>
        </p15:guide>
        <p15:guide id="4" pos="7197">
          <p15:clr>
            <a:srgbClr val="F26B43"/>
          </p15:clr>
        </p15:guide>
        <p15:guide id="5" orient="horz" pos="504">
          <p15:clr>
            <a:srgbClr val="F26B43"/>
          </p15:clr>
        </p15:guide>
        <p15:guide id="6" orient="horz" pos="3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14.xml"/><Relationship Id="rId6" Type="http://schemas.openxmlformats.org/officeDocument/2006/relationships/image" Target="../media/image180.png"/><Relationship Id="rId5" Type="http://schemas.openxmlformats.org/officeDocument/2006/relationships/image" Target="../media/image179.png"/><Relationship Id="rId10" Type="http://schemas.microsoft.com/office/2007/relationships/hdphoto" Target="../media/hdphoto11.wdp"/><Relationship Id="rId4" Type="http://schemas.openxmlformats.org/officeDocument/2006/relationships/image" Target="../media/image178.png"/><Relationship Id="rId9" Type="http://schemas.openxmlformats.org/officeDocument/2006/relationships/image" Target="../media/image182.png"/></Relationships>
</file>

<file path=ppt/slides/_rels/slide101.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184.jpeg"/></Relationships>
</file>

<file path=ppt/slides/_rels/slide10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7.xml"/><Relationship Id="rId4" Type="http://schemas.openxmlformats.org/officeDocument/2006/relationships/image" Target="../media/image18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ndico.euro-fusion.org/event/221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61.jpeg"/><Relationship Id="rId11" Type="http://schemas.openxmlformats.org/officeDocument/2006/relationships/image" Target="../media/image66.tiff"/><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29.wmf"/></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tiff"/><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tiff"/><Relationship Id="rId4" Type="http://schemas.openxmlformats.org/officeDocument/2006/relationships/image" Target="../media/image80.tiff"/></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0.tif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6.jp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wmf"/></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g"/></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99.tiff"/><Relationship Id="rId7" Type="http://schemas.openxmlformats.org/officeDocument/2006/relationships/image" Target="../media/image103.jpeg"/><Relationship Id="rId2" Type="http://schemas.openxmlformats.org/officeDocument/2006/relationships/image" Target="../media/image98.tiff"/><Relationship Id="rId1" Type="http://schemas.openxmlformats.org/officeDocument/2006/relationships/slideLayout" Target="../slideLayouts/slideLayout4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04.png"/><Relationship Id="rId1" Type="http://schemas.openxmlformats.org/officeDocument/2006/relationships/slideLayout" Target="../slideLayouts/slideLayout48.xml"/><Relationship Id="rId5" Type="http://schemas.openxmlformats.org/officeDocument/2006/relationships/image" Target="../media/image106.emf"/><Relationship Id="rId4" Type="http://schemas.openxmlformats.org/officeDocument/2006/relationships/image" Target="../media/image105.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48.xml"/><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26.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30.png"/><Relationship Id="rId4" Type="http://schemas.openxmlformats.org/officeDocument/2006/relationships/image" Target="../media/image129.png"/></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png"/><Relationship Id="rId9" Type="http://schemas.openxmlformats.org/officeDocument/2006/relationships/image" Target="../media/image138.png"/></Relationships>
</file>

<file path=ppt/slides/_rels/slide94.xml.rels><?xml version="1.0" encoding="UTF-8" standalone="yes"?>
<Relationships xmlns="http://schemas.openxmlformats.org/package/2006/relationships"><Relationship Id="rId8" Type="http://schemas.openxmlformats.org/officeDocument/2006/relationships/image" Target="../media/image144.emf"/><Relationship Id="rId13" Type="http://schemas.microsoft.com/office/2007/relationships/hdphoto" Target="../media/hdphoto3.wdp"/><Relationship Id="rId18" Type="http://schemas.openxmlformats.org/officeDocument/2006/relationships/image" Target="../media/image151.png"/><Relationship Id="rId3" Type="http://schemas.openxmlformats.org/officeDocument/2006/relationships/image" Target="../media/image140.jpg"/><Relationship Id="rId7" Type="http://schemas.openxmlformats.org/officeDocument/2006/relationships/image" Target="../media/image143.tmp"/><Relationship Id="rId12" Type="http://schemas.openxmlformats.org/officeDocument/2006/relationships/image" Target="../media/image147.png"/><Relationship Id="rId17" Type="http://schemas.microsoft.com/office/2007/relationships/hdphoto" Target="../media/hdphoto4.wdp"/><Relationship Id="rId2" Type="http://schemas.openxmlformats.org/officeDocument/2006/relationships/notesSlide" Target="../notesSlides/notesSlide30.xml"/><Relationship Id="rId16" Type="http://schemas.openxmlformats.org/officeDocument/2006/relationships/image" Target="../media/image150.png"/><Relationship Id="rId20" Type="http://schemas.openxmlformats.org/officeDocument/2006/relationships/image" Target="../media/image152.png"/><Relationship Id="rId1" Type="http://schemas.openxmlformats.org/officeDocument/2006/relationships/slideLayout" Target="../slideLayouts/slideLayout8.xml"/><Relationship Id="rId6" Type="http://schemas.openxmlformats.org/officeDocument/2006/relationships/image" Target="../media/image142.png"/><Relationship Id="rId11" Type="http://schemas.openxmlformats.org/officeDocument/2006/relationships/image" Target="../media/image146.emf"/><Relationship Id="rId5" Type="http://schemas.microsoft.com/office/2007/relationships/hdphoto" Target="../media/hdphoto2.wdp"/><Relationship Id="rId15" Type="http://schemas.openxmlformats.org/officeDocument/2006/relationships/image" Target="../media/image149.png"/><Relationship Id="rId10" Type="http://schemas.openxmlformats.org/officeDocument/2006/relationships/image" Target="../media/image145.jpeg"/><Relationship Id="rId19" Type="http://schemas.microsoft.com/office/2007/relationships/hdphoto" Target="../media/hdphoto5.wdp"/><Relationship Id="rId4" Type="http://schemas.openxmlformats.org/officeDocument/2006/relationships/image" Target="../media/image141.png"/><Relationship Id="rId9" Type="http://schemas.openxmlformats.org/officeDocument/2006/relationships/image" Target="../media/image133.png"/><Relationship Id="rId14" Type="http://schemas.openxmlformats.org/officeDocument/2006/relationships/image" Target="../media/image148.jpeg"/></Relationships>
</file>

<file path=ppt/slides/_rels/slide9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diagramLayout" Target="../diagrams/layout1.xml"/><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image" Target="../media/image157.emf"/><Relationship Id="rId5" Type="http://schemas.openxmlformats.org/officeDocument/2006/relationships/diagramColors" Target="../diagrams/colors1.xml"/><Relationship Id="rId10" Type="http://schemas.openxmlformats.org/officeDocument/2006/relationships/image" Target="../media/image156.jpeg"/><Relationship Id="rId4" Type="http://schemas.openxmlformats.org/officeDocument/2006/relationships/diagramQuickStyle" Target="../diagrams/quickStyle1.xml"/><Relationship Id="rId9" Type="http://schemas.openxmlformats.org/officeDocument/2006/relationships/image" Target="../media/image155.png"/><Relationship Id="rId14" Type="http://schemas.microsoft.com/office/2007/relationships/hdphoto" Target="../media/hdphoto6.wdp"/></Relationships>
</file>

<file path=ppt/slides/_rels/slide96.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tif"/><Relationship Id="rId1" Type="http://schemas.openxmlformats.org/officeDocument/2006/relationships/slideLayout" Target="../slideLayouts/slideLayout10.xml"/><Relationship Id="rId5" Type="http://schemas.microsoft.com/office/2007/relationships/hdphoto" Target="../media/hdphoto7.wdp"/><Relationship Id="rId4" Type="http://schemas.openxmlformats.org/officeDocument/2006/relationships/image" Target="../media/image162.png"/></Relationships>
</file>

<file path=ppt/slides/_rels/slide97.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image" Target="../media/image163.png"/><Relationship Id="rId1" Type="http://schemas.openxmlformats.org/officeDocument/2006/relationships/slideLayout" Target="../slideLayouts/slideLayout11.xml"/><Relationship Id="rId5" Type="http://schemas.openxmlformats.org/officeDocument/2006/relationships/image" Target="../media/image166.png"/><Relationship Id="rId4" Type="http://schemas.openxmlformats.org/officeDocument/2006/relationships/image" Target="../media/image165.tiff"/></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169.png"/><Relationship Id="rId4" Type="http://schemas.microsoft.com/office/2007/relationships/hdphoto" Target="../media/hdphoto8.wdp"/></Relationships>
</file>

<file path=ppt/slides/_rels/slide9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a:t>
            </a:r>
            <a:r>
              <a:rPr lang="en-US" sz="2800"/>
              <a:t>reporting 2022 </a:t>
            </a:r>
            <a:r>
              <a:rPr lang="en-US" sz="2800" dirty="0"/>
              <a:t>/ </a:t>
            </a:r>
            <a:br>
              <a:rPr lang="en-US" sz="2800" dirty="0"/>
            </a:br>
            <a:r>
              <a:rPr lang="en-US" sz="2800" dirty="0"/>
              <a:t>                  SPA plans </a:t>
            </a:r>
            <a:r>
              <a:rPr lang="en-US" sz="2800"/>
              <a:t>for 2023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SPL A: Jan W. Coenen</a:t>
            </a:r>
          </a:p>
          <a:p>
            <a:r>
              <a:rPr lang="en-US" dirty="0">
                <a:solidFill>
                  <a:srgbClr val="E3E3E3"/>
                </a:solidFill>
              </a:rPr>
              <a:t>Talk 14.10.2022</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SPA.1:</a:t>
            </a:r>
            <a:r>
              <a:rPr lang="en-US" dirty="0"/>
              <a:t>Synergistic Loads ITER &amp; DEMO</a:t>
            </a:r>
            <a:r>
              <a:rPr lang="de-DE" dirty="0"/>
              <a:t> </a:t>
            </a:r>
          </a:p>
        </p:txBody>
      </p:sp>
      <p:sp>
        <p:nvSpPr>
          <p:cNvPr id="5" name="Textfeld 4"/>
          <p:cNvSpPr txBox="1"/>
          <p:nvPr/>
        </p:nvSpPr>
        <p:spPr>
          <a:xfrm>
            <a:off x="107504" y="555526"/>
            <a:ext cx="8928992" cy="2677656"/>
          </a:xfrm>
          <a:prstGeom prst="rect">
            <a:avLst/>
          </a:prstGeom>
          <a:noFill/>
          <a:ln w="12700">
            <a:noFill/>
          </a:ln>
        </p:spPr>
        <p:txBody>
          <a:bodyPr wrap="square" rtlCol="0">
            <a:spAutoFit/>
          </a:bodyPr>
          <a:lstStyle/>
          <a:p>
            <a:pPr marL="171450" lvl="0" indent="-171450">
              <a:buFont typeface="Arial" panose="020B0604020202020204" pitchFamily="34" charset="0"/>
              <a:buChar char="•"/>
            </a:pPr>
            <a:r>
              <a:rPr lang="en-US" sz="1200" dirty="0"/>
              <a:t>Establish a test matrix for Materials utilized in WEST &amp; ITER with respect to updated load specifications. in the available devices (DIFFER, FZJ, MPG)</a:t>
            </a:r>
            <a:endParaRPr lang="de-DE" sz="1200" dirty="0"/>
          </a:p>
          <a:p>
            <a:pPr marL="171450" lvl="0" indent="-171450">
              <a:buFont typeface="Arial" panose="020B0604020202020204" pitchFamily="34" charset="0"/>
              <a:buChar char="•"/>
            </a:pPr>
            <a:r>
              <a:rPr lang="en-US" sz="1200" dirty="0"/>
              <a:t>Study the impact of synergistic loads on ITER and DEMO relevant baseline Materials (tungsten) and new materials developments with Laser (Laser at PSI-2) and e-beam (JUDITH) as well as steady-state plasma exposure (He, H). A special focus will be the qualification of these materials under high cycle numbers and seed-impurities exposure. (FZJ)</a:t>
            </a:r>
            <a:endParaRPr lang="de-DE" sz="1200" dirty="0"/>
          </a:p>
          <a:p>
            <a:pPr marL="171450" lvl="0" indent="-171450">
              <a:buFont typeface="Arial" panose="020B0604020202020204" pitchFamily="34" charset="0"/>
              <a:buChar char="•"/>
            </a:pPr>
            <a:r>
              <a:rPr lang="en-US" sz="1200" dirty="0"/>
              <a:t>Post-mortem analysis will characterize the induced surface modifications and damages as well as investigate changes of the materials properties due to e.g. recrystallization behavior and/or surface morphology changes (FZJ, MPG, DIFFER, KIPT)</a:t>
            </a:r>
            <a:endParaRPr lang="de-DE" sz="1200" dirty="0"/>
          </a:p>
          <a:p>
            <a:pPr marL="171450" lvl="0" indent="-171450">
              <a:buFont typeface="Arial" panose="020B0604020202020204" pitchFamily="34" charset="0"/>
              <a:buChar char="•"/>
            </a:pPr>
            <a:r>
              <a:rPr lang="en-US" sz="1200" dirty="0"/>
              <a:t>Determine underlying mechanisms of evolution of crack propagation in materials for ITER and current day devices (FZJ, DIFFER, KIPT, MPG)</a:t>
            </a:r>
            <a:endParaRPr lang="de-DE" sz="1200" dirty="0"/>
          </a:p>
          <a:p>
            <a:pPr marL="171450" lvl="0" indent="-171450">
              <a:buFont typeface="Arial" panose="020B0604020202020204" pitchFamily="34" charset="0"/>
              <a:buChar char="•"/>
            </a:pPr>
            <a:r>
              <a:rPr lang="en-US" sz="1200" dirty="0"/>
              <a:t>Qualify W materials for use in W7-X (MPG, FZJ)</a:t>
            </a:r>
            <a:endParaRPr lang="de-DE" sz="1200" dirty="0"/>
          </a:p>
          <a:p>
            <a:pPr marL="171450" lvl="0" indent="-171450">
              <a:buFont typeface="Arial" panose="020B0604020202020204" pitchFamily="34" charset="0"/>
              <a:buChar char="•"/>
            </a:pPr>
            <a:r>
              <a:rPr lang="en-US" sz="1200" dirty="0"/>
              <a:t>Synergy effects from sequential stationary (PSI-2 / MAGNUM-PSI) and transient (QSPA) plasma loads.  (DIFFER, MPG, FZJ, KIPT)</a:t>
            </a:r>
            <a:endParaRPr lang="de-DE" sz="1200" dirty="0"/>
          </a:p>
          <a:p>
            <a:pPr marL="171450" lvl="0" indent="-171450">
              <a:buFont typeface="Arial" panose="020B0604020202020204" pitchFamily="34" charset="0"/>
              <a:buChar char="•"/>
            </a:pPr>
            <a:r>
              <a:rPr lang="en-US" sz="1200" dirty="0"/>
              <a:t>Studies of fatigue cracks formation in deformed/re-crystalized W, fatigue damage of </a:t>
            </a:r>
            <a:r>
              <a:rPr lang="en-US" sz="1200" dirty="0" err="1"/>
              <a:t>W</a:t>
            </a:r>
            <a:r>
              <a:rPr lang="en-US" sz="1200" baseline="-25000" dirty="0" err="1"/>
              <a:t>f</a:t>
            </a:r>
            <a:r>
              <a:rPr lang="en-US" sz="1200" dirty="0"/>
              <a:t>/W wires, latticing W etc. </a:t>
            </a:r>
            <a:endParaRPr lang="de-DE" sz="1200" dirty="0"/>
          </a:p>
          <a:p>
            <a:pPr marL="171450" lvl="0" indent="-171450">
              <a:buFont typeface="Arial" panose="020B0604020202020204" pitchFamily="34" charset="0"/>
              <a:buChar char="•"/>
            </a:pPr>
            <a:r>
              <a:rPr lang="en-US" sz="1200" dirty="0"/>
              <a:t>Combination of pulsed and steady state loading (e.g. </a:t>
            </a:r>
            <a:r>
              <a:rPr lang="en-US" sz="1200" dirty="0" err="1"/>
              <a:t>behaviour</a:t>
            </a:r>
            <a:r>
              <a:rPr lang="en-US" sz="1200" dirty="0"/>
              <a:t> of QSPA pre-damaged targets in PSI-2, JUIDTH compared with reference samples) (FZJ, KIPT)</a:t>
            </a:r>
            <a:endParaRPr lang="de-DE" sz="1200" dirty="0"/>
          </a:p>
          <a:p>
            <a:pPr marL="171450" indent="-171450">
              <a:buFont typeface="Arial" panose="020B0604020202020204" pitchFamily="34" charset="0"/>
              <a:buChar char="•"/>
            </a:pPr>
            <a:r>
              <a:rPr lang="en-US" sz="1200" dirty="0"/>
              <a:t>Study the Behavior of pre-cracked samples under edge loading conditions - links to HHF facilities such as JUDITH and WEST (DIFFER, FZJ)</a:t>
            </a:r>
            <a:r>
              <a:rPr lang="de-DE" sz="1200" dirty="0"/>
              <a:t> </a:t>
            </a:r>
            <a:endParaRPr lang="en-US" sz="1200" dirty="0">
              <a:latin typeface="Arial" panose="020B0604020202020204" pitchFamily="34" charset="0"/>
              <a:cs typeface="Arial" panose="020B0604020202020204" pitchFamily="34" charset="0"/>
            </a:endParaRPr>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1: </a:t>
            </a:r>
            <a:r>
              <a:rPr lang="en-US" sz="900" dirty="0">
                <a:solidFill>
                  <a:srgbClr val="FF0000"/>
                </a:solidFill>
                <a:latin typeface="Arial" panose="020B0604020202020204" pitchFamily="34" charset="0"/>
                <a:cs typeface="Arial" panose="020B0604020202020204" pitchFamily="34" charset="0"/>
              </a:rPr>
              <a:t>T001-D001, T001-D002 , T001-D003, T001-D004, T001-D005</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latin typeface="Arial" panose="020B0604020202020204" pitchFamily="34" charset="0"/>
                <a:cs typeface="Arial" panose="020B0604020202020204" pitchFamily="34" charset="0"/>
              </a:rPr>
              <a:t>2022 on track, further work in 2023, </a:t>
            </a:r>
            <a:r>
              <a:rPr lang="en-US" sz="900" b="1" i="1" dirty="0">
                <a:solidFill>
                  <a:srgbClr val="FF0000"/>
                </a:solidFill>
                <a:latin typeface="Arial" panose="020B0604020202020204" pitchFamily="34" charset="0"/>
                <a:cs typeface="Arial" panose="020B0604020202020204" pitchFamily="34" charset="0"/>
              </a:rPr>
              <a:t>MAGNUM shifted, QSPA shifted</a:t>
            </a: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PSI-2 14d JUDITH 10d, </a:t>
            </a:r>
            <a:r>
              <a:rPr lang="en-US" sz="900" i="1" dirty="0" err="1">
                <a:solidFill>
                  <a:srgbClr val="FF0000"/>
                </a:solidFill>
                <a:latin typeface="Arial" panose="020B0604020202020204" pitchFamily="34" charset="0"/>
                <a:cs typeface="Arial" panose="020B0604020202020204" pitchFamily="34" charset="0"/>
              </a:rPr>
              <a:t>Gladis</a:t>
            </a:r>
            <a:r>
              <a:rPr lang="en-US" sz="900" i="1" dirty="0">
                <a:solidFill>
                  <a:srgbClr val="FF0000"/>
                </a:solidFill>
                <a:latin typeface="Arial" panose="020B0604020202020204" pitchFamily="34" charset="0"/>
                <a:cs typeface="Arial" panose="020B0604020202020204" pitchFamily="34" charset="0"/>
              </a:rPr>
              <a:t> 4d, </a:t>
            </a:r>
            <a:r>
              <a:rPr lang="en-US" sz="900" b="1" i="1" dirty="0">
                <a:solidFill>
                  <a:srgbClr val="FF0000"/>
                </a:solidFill>
                <a:latin typeface="Arial" panose="020B0604020202020204" pitchFamily="34" charset="0"/>
                <a:cs typeface="Arial" panose="020B0604020202020204" pitchFamily="34" charset="0"/>
              </a:rPr>
              <a:t>Magnum 5 days</a:t>
            </a:r>
            <a:r>
              <a:rPr lang="en-US" sz="900" i="1" dirty="0">
                <a:solidFill>
                  <a:srgbClr val="FF0000"/>
                </a:solidFill>
                <a:latin typeface="Arial" panose="020B0604020202020204" pitchFamily="34" charset="0"/>
                <a:cs typeface="Arial" panose="020B0604020202020204" pitchFamily="34" charset="0"/>
              </a:rPr>
              <a:t>, QSPA 10d, OLMAT 4d</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48.5PM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FZJ,DIFFER,CIEMAT,MPG,KIPT</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323528" y="3250981"/>
            <a:ext cx="5184576" cy="923330"/>
          </a:xfrm>
          <a:prstGeom prst="rect">
            <a:avLst/>
          </a:prstGeom>
          <a:noFill/>
        </p:spPr>
        <p:txBody>
          <a:bodyPr wrap="square" rtlCol="0">
            <a:spAutoFit/>
          </a:bodyPr>
          <a:lstStyle/>
          <a:p>
            <a:r>
              <a:rPr lang="de-DE" dirty="0" err="1"/>
              <a:t>Isssues</a:t>
            </a:r>
            <a:r>
              <a:rPr lang="de-DE" dirty="0"/>
              <a:t>: Magnum Delays – </a:t>
            </a:r>
            <a:r>
              <a:rPr lang="de-DE" dirty="0" err="1"/>
              <a:t>thus</a:t>
            </a:r>
            <a:r>
              <a:rPr lang="de-DE" dirty="0"/>
              <a:t> 2021 </a:t>
            </a:r>
            <a:r>
              <a:rPr lang="de-DE" dirty="0" err="1"/>
              <a:t>work</a:t>
            </a:r>
            <a:r>
              <a:rPr lang="de-DE" dirty="0"/>
              <a:t> </a:t>
            </a:r>
            <a:r>
              <a:rPr lang="de-DE" dirty="0" err="1"/>
              <a:t>done</a:t>
            </a:r>
            <a:r>
              <a:rPr lang="de-DE" dirty="0"/>
              <a:t> but 2022 </a:t>
            </a:r>
            <a:r>
              <a:rPr lang="de-DE" dirty="0" err="1"/>
              <a:t>shifted</a:t>
            </a:r>
            <a:r>
              <a:rPr lang="de-DE" dirty="0"/>
              <a:t> / </a:t>
            </a:r>
            <a:r>
              <a:rPr lang="de-DE" dirty="0" err="1"/>
              <a:t>Ukrain</a:t>
            </a:r>
            <a:r>
              <a:rPr lang="de-DE" dirty="0"/>
              <a:t> War</a:t>
            </a:r>
          </a:p>
          <a:p>
            <a:endParaRPr lang="de-DE" dirty="0"/>
          </a:p>
        </p:txBody>
      </p:sp>
    </p:spTree>
    <p:extLst>
      <p:ext uri="{BB962C8B-B14F-4D97-AF65-F5344CB8AC3E}">
        <p14:creationId xmlns:p14="http://schemas.microsoft.com/office/powerpoint/2010/main" val="27447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05A6252-2AF8-7349-9C87-C490A0C54442}"/>
              </a:ext>
            </a:extLst>
          </p:cNvPr>
          <p:cNvSpPr>
            <a:spLocks noGrp="1"/>
          </p:cNvSpPr>
          <p:nvPr>
            <p:ph type="body" sz="quarter" idx="15"/>
          </p:nvPr>
        </p:nvSpPr>
        <p:spPr/>
        <p:txBody>
          <a:bodyPr/>
          <a:lstStyle/>
          <a:p>
            <a:r>
              <a:rPr lang="de-DE" dirty="0" err="1"/>
              <a:t>For</a:t>
            </a:r>
            <a:r>
              <a:rPr lang="de-DE" dirty="0"/>
              <a:t> Flat </a:t>
            </a:r>
            <a:r>
              <a:rPr lang="de-DE" dirty="0" err="1"/>
              <a:t>Tile</a:t>
            </a:r>
            <a:r>
              <a:rPr lang="de-DE" dirty="0"/>
              <a:t> </a:t>
            </a:r>
            <a:r>
              <a:rPr lang="de-DE" dirty="0" err="1"/>
              <a:t>Applications</a:t>
            </a:r>
            <a:r>
              <a:rPr lang="de-DE" dirty="0"/>
              <a:t> incl. </a:t>
            </a:r>
            <a:r>
              <a:rPr lang="de-DE" dirty="0" err="1"/>
              <a:t>Joining</a:t>
            </a:r>
            <a:endParaRPr lang="de-DE" dirty="0"/>
          </a:p>
        </p:txBody>
      </p:sp>
      <p:sp>
        <p:nvSpPr>
          <p:cNvPr id="4" name="Titel 3">
            <a:extLst>
              <a:ext uri="{FF2B5EF4-FFF2-40B4-BE49-F238E27FC236}">
                <a16:creationId xmlns:a16="http://schemas.microsoft.com/office/drawing/2014/main" id="{118A259C-06D4-B74E-A57B-E21D379DD385}"/>
              </a:ext>
            </a:extLst>
          </p:cNvPr>
          <p:cNvSpPr>
            <a:spLocks noGrp="1"/>
          </p:cNvSpPr>
          <p:nvPr>
            <p:ph type="title"/>
          </p:nvPr>
        </p:nvSpPr>
        <p:spPr/>
        <p:txBody>
          <a:bodyPr/>
          <a:lstStyle/>
          <a:p>
            <a:r>
              <a:rPr lang="de-DE" dirty="0"/>
              <a:t>W</a:t>
            </a:r>
            <a:r>
              <a:rPr lang="de-DE" cap="none" baseline="-25000" dirty="0"/>
              <a:t>f</a:t>
            </a:r>
            <a:r>
              <a:rPr lang="de-DE" dirty="0"/>
              <a:t>/W </a:t>
            </a:r>
          </a:p>
        </p:txBody>
      </p:sp>
      <p:sp>
        <p:nvSpPr>
          <p:cNvPr id="5" name="Foliennummernplatzhalter 4">
            <a:extLst>
              <a:ext uri="{FF2B5EF4-FFF2-40B4-BE49-F238E27FC236}">
                <a16:creationId xmlns:a16="http://schemas.microsoft.com/office/drawing/2014/main" id="{7267C1B6-C17D-6641-B28C-8BD4C8BF0536}"/>
              </a:ext>
            </a:extLst>
          </p:cNvPr>
          <p:cNvSpPr>
            <a:spLocks noGrp="1"/>
          </p:cNvSpPr>
          <p:nvPr>
            <p:ph type="sldNum" sz="quarter" idx="4294967295"/>
          </p:nvPr>
        </p:nvSpPr>
        <p:spPr>
          <a:xfrm>
            <a:off x="4363718" y="4785996"/>
            <a:ext cx="540000" cy="165832"/>
          </a:xfrm>
          <a:prstGeom prst="rect">
            <a:avLst/>
          </a:prstGeom>
        </p:spPr>
        <p:txBody>
          <a:bodyPr vert="horz" lIns="0" tIns="0" rIns="0" bIns="0" rtlCol="0" anchor="t" anchorCtr="0">
            <a:noAutofit/>
          </a:bodyPr>
          <a:lstStyle>
            <a:defPPr>
              <a:defRPr lang="en-US"/>
            </a:defPPr>
            <a:lvl1pPr marL="0" algn="l"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de-DE"/>
              <a:t>Seite </a:t>
            </a:r>
            <a:fld id="{A52F4D17-1AD6-42D9-B93A-EB002C62F438}" type="slidenum">
              <a:rPr lang="de-DE" smtClean="0"/>
              <a:pPr defTabSz="685800"/>
              <a:t>100</a:t>
            </a:fld>
            <a:endParaRPr lang="de-DE">
              <a:solidFill>
                <a:srgbClr val="023D6B"/>
              </a:solidFill>
              <a:latin typeface="Arial"/>
            </a:endParaRPr>
          </a:p>
        </p:txBody>
      </p:sp>
      <p:sp>
        <p:nvSpPr>
          <p:cNvPr id="33" name="Textfeld 32">
            <a:extLst>
              <a:ext uri="{FF2B5EF4-FFF2-40B4-BE49-F238E27FC236}">
                <a16:creationId xmlns:a16="http://schemas.microsoft.com/office/drawing/2014/main" id="{43819AF9-A6C9-D14A-9BAA-82EC142A850D}"/>
              </a:ext>
            </a:extLst>
          </p:cNvPr>
          <p:cNvSpPr txBox="1"/>
          <p:nvPr/>
        </p:nvSpPr>
        <p:spPr>
          <a:xfrm>
            <a:off x="383114" y="4307310"/>
            <a:ext cx="2504212" cy="245837"/>
          </a:xfrm>
          <a:prstGeom prst="rect">
            <a:avLst/>
          </a:prstGeom>
          <a:noFill/>
        </p:spPr>
        <p:txBody>
          <a:bodyPr wrap="none" rtlCol="0">
            <a:spAutoFit/>
          </a:bodyPr>
          <a:lstStyle/>
          <a:p>
            <a:pPr defTabSz="685800">
              <a:lnSpc>
                <a:spcPct val="95000"/>
              </a:lnSpc>
            </a:pPr>
            <a:r>
              <a:rPr lang="en-GB" sz="1050" dirty="0">
                <a:solidFill>
                  <a:prstClr val="black"/>
                </a:solidFill>
                <a:latin typeface="Arial"/>
              </a:rPr>
              <a:t>Vanadium as stress relieving interlayer</a:t>
            </a:r>
          </a:p>
        </p:txBody>
      </p:sp>
      <p:sp>
        <p:nvSpPr>
          <p:cNvPr id="40" name="Rectangle 5">
            <a:extLst>
              <a:ext uri="{FF2B5EF4-FFF2-40B4-BE49-F238E27FC236}">
                <a16:creationId xmlns:a16="http://schemas.microsoft.com/office/drawing/2014/main" id="{FC1C4D9A-A637-9549-A7D4-1DA3B4FCDE1E}"/>
              </a:ext>
            </a:extLst>
          </p:cNvPr>
          <p:cNvSpPr/>
          <p:nvPr/>
        </p:nvSpPr>
        <p:spPr>
          <a:xfrm>
            <a:off x="2843808" y="1565712"/>
            <a:ext cx="1538577" cy="3518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41" name="Rectangle 6">
            <a:extLst>
              <a:ext uri="{FF2B5EF4-FFF2-40B4-BE49-F238E27FC236}">
                <a16:creationId xmlns:a16="http://schemas.microsoft.com/office/drawing/2014/main" id="{5278A286-AFE6-1340-AAE2-9AF630ADE4A1}"/>
              </a:ext>
            </a:extLst>
          </p:cNvPr>
          <p:cNvSpPr/>
          <p:nvPr/>
        </p:nvSpPr>
        <p:spPr>
          <a:xfrm>
            <a:off x="2843808" y="1995082"/>
            <a:ext cx="1538577" cy="31225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42" name="Rectangle 7">
            <a:extLst>
              <a:ext uri="{FF2B5EF4-FFF2-40B4-BE49-F238E27FC236}">
                <a16:creationId xmlns:a16="http://schemas.microsoft.com/office/drawing/2014/main" id="{40BF06DC-8E5C-CA4D-A562-42543D3E1EC6}"/>
              </a:ext>
            </a:extLst>
          </p:cNvPr>
          <p:cNvSpPr/>
          <p:nvPr/>
        </p:nvSpPr>
        <p:spPr>
          <a:xfrm>
            <a:off x="2843808" y="1917557"/>
            <a:ext cx="1538577" cy="775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46" name="TextBox 16">
            <a:extLst>
              <a:ext uri="{FF2B5EF4-FFF2-40B4-BE49-F238E27FC236}">
                <a16:creationId xmlns:a16="http://schemas.microsoft.com/office/drawing/2014/main" id="{A8DE6712-1798-4A4E-AD8B-147520A1E985}"/>
              </a:ext>
            </a:extLst>
          </p:cNvPr>
          <p:cNvSpPr txBox="1"/>
          <p:nvPr/>
        </p:nvSpPr>
        <p:spPr>
          <a:xfrm>
            <a:off x="3113158" y="1640557"/>
            <a:ext cx="1127296" cy="300082"/>
          </a:xfrm>
          <a:prstGeom prst="rect">
            <a:avLst/>
          </a:prstGeom>
          <a:noFill/>
        </p:spPr>
        <p:txBody>
          <a:bodyPr wrap="none" rtlCol="0">
            <a:spAutoFit/>
          </a:bodyPr>
          <a:lstStyle/>
          <a:p>
            <a:pPr defTabSz="685800"/>
            <a:r>
              <a:rPr lang="en-US" sz="1350" dirty="0" err="1">
                <a:solidFill>
                  <a:prstClr val="black"/>
                </a:solidFill>
                <a:latin typeface="Arial"/>
              </a:rPr>
              <a:t>W</a:t>
            </a:r>
            <a:r>
              <a:rPr lang="en-US" sz="1350" baseline="-25000" dirty="0" err="1">
                <a:solidFill>
                  <a:prstClr val="black"/>
                </a:solidFill>
                <a:latin typeface="Arial"/>
              </a:rPr>
              <a:t>f</a:t>
            </a:r>
            <a:r>
              <a:rPr lang="en-US" sz="1350" dirty="0">
                <a:solidFill>
                  <a:prstClr val="black"/>
                </a:solidFill>
                <a:latin typeface="Arial"/>
              </a:rPr>
              <a:t>/W- 5 mm</a:t>
            </a:r>
          </a:p>
        </p:txBody>
      </p:sp>
      <p:sp>
        <p:nvSpPr>
          <p:cNvPr id="47" name="TextBox 17">
            <a:extLst>
              <a:ext uri="{FF2B5EF4-FFF2-40B4-BE49-F238E27FC236}">
                <a16:creationId xmlns:a16="http://schemas.microsoft.com/office/drawing/2014/main" id="{D32445FD-132B-0649-BCA5-29F955FB63E9}"/>
              </a:ext>
            </a:extLst>
          </p:cNvPr>
          <p:cNvSpPr txBox="1"/>
          <p:nvPr/>
        </p:nvSpPr>
        <p:spPr>
          <a:xfrm>
            <a:off x="3113158" y="1856430"/>
            <a:ext cx="1031051" cy="300082"/>
          </a:xfrm>
          <a:prstGeom prst="rect">
            <a:avLst/>
          </a:prstGeom>
          <a:noFill/>
        </p:spPr>
        <p:txBody>
          <a:bodyPr wrap="none" rtlCol="0">
            <a:spAutoFit/>
          </a:bodyPr>
          <a:lstStyle/>
          <a:p>
            <a:pPr defTabSz="685800"/>
            <a:r>
              <a:rPr lang="en-US" sz="1350" dirty="0">
                <a:solidFill>
                  <a:prstClr val="black"/>
                </a:solidFill>
                <a:latin typeface="Arial"/>
              </a:rPr>
              <a:t>V - 0.3 mm</a:t>
            </a:r>
          </a:p>
        </p:txBody>
      </p:sp>
      <p:sp>
        <p:nvSpPr>
          <p:cNvPr id="48" name="TextBox 18">
            <a:extLst>
              <a:ext uri="{FF2B5EF4-FFF2-40B4-BE49-F238E27FC236}">
                <a16:creationId xmlns:a16="http://schemas.microsoft.com/office/drawing/2014/main" id="{ABDE4BC0-253F-6D47-A71D-89A01206CDDB}"/>
              </a:ext>
            </a:extLst>
          </p:cNvPr>
          <p:cNvSpPr txBox="1"/>
          <p:nvPr/>
        </p:nvSpPr>
        <p:spPr>
          <a:xfrm>
            <a:off x="3113158" y="2050133"/>
            <a:ext cx="1149674" cy="300082"/>
          </a:xfrm>
          <a:prstGeom prst="rect">
            <a:avLst/>
          </a:prstGeom>
          <a:noFill/>
        </p:spPr>
        <p:txBody>
          <a:bodyPr wrap="none" rtlCol="0">
            <a:spAutoFit/>
          </a:bodyPr>
          <a:lstStyle/>
          <a:p>
            <a:pPr defTabSz="685800"/>
            <a:r>
              <a:rPr lang="en-US" sz="1350" dirty="0">
                <a:solidFill>
                  <a:prstClr val="black"/>
                </a:solidFill>
                <a:latin typeface="Arial"/>
              </a:rPr>
              <a:t>316L - 5 mm</a:t>
            </a:r>
          </a:p>
        </p:txBody>
      </p:sp>
      <p:graphicFrame>
        <p:nvGraphicFramePr>
          <p:cNvPr id="49" name="Table 4">
            <a:extLst>
              <a:ext uri="{FF2B5EF4-FFF2-40B4-BE49-F238E27FC236}">
                <a16:creationId xmlns:a16="http://schemas.microsoft.com/office/drawing/2014/main" id="{0EED090A-F2FD-2D44-BF35-7FEAA837491D}"/>
              </a:ext>
            </a:extLst>
          </p:cNvPr>
          <p:cNvGraphicFramePr>
            <a:graphicFrameLocks noGrp="1"/>
          </p:cNvGraphicFramePr>
          <p:nvPr/>
        </p:nvGraphicFramePr>
        <p:xfrm>
          <a:off x="210944" y="1000043"/>
          <a:ext cx="2438400" cy="16687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155288438"/>
                    </a:ext>
                  </a:extLst>
                </a:gridCol>
                <a:gridCol w="1219200">
                  <a:extLst>
                    <a:ext uri="{9D8B030D-6E8A-4147-A177-3AD203B41FA5}">
                      <a16:colId xmlns:a16="http://schemas.microsoft.com/office/drawing/2014/main" val="3002626100"/>
                    </a:ext>
                  </a:extLst>
                </a:gridCol>
              </a:tblGrid>
              <a:tr h="278130">
                <a:tc>
                  <a:txBody>
                    <a:bodyPr/>
                    <a:lstStyle/>
                    <a:p>
                      <a:r>
                        <a:rPr lang="en-US" sz="1000" dirty="0"/>
                        <a:t>parameters</a:t>
                      </a:r>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79752050"/>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Temperature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850°C</a:t>
                      </a:r>
                    </a:p>
                  </a:txBody>
                  <a:tcPr marL="68580" marR="68580" marT="34290" marB="34290"/>
                </a:tc>
                <a:extLst>
                  <a:ext uri="{0D108BD9-81ED-4DB2-BD59-A6C34878D82A}">
                    <a16:rowId xmlns:a16="http://schemas.microsoft.com/office/drawing/2014/main" val="651600931"/>
                  </a:ext>
                </a:extLst>
              </a:tr>
              <a:tr h="278130">
                <a:tc>
                  <a:txBody>
                    <a:bodyPr/>
                    <a:lstStyle/>
                    <a:p>
                      <a:r>
                        <a:rPr lang="de-DE" sz="1000" dirty="0"/>
                        <a:t>Pressure</a:t>
                      </a:r>
                      <a:endParaRPr lang="en-US" sz="1000" dirty="0"/>
                    </a:p>
                  </a:txBody>
                  <a:tcPr marL="68580" marR="68580" marT="34290" marB="34290"/>
                </a:tc>
                <a:tc>
                  <a:txBody>
                    <a:bodyPr/>
                    <a:lstStyle/>
                    <a:p>
                      <a:r>
                        <a:rPr lang="de-DE" sz="1000" dirty="0"/>
                        <a:t>30MPa</a:t>
                      </a:r>
                      <a:endParaRPr lang="en-US" sz="1000" dirty="0"/>
                    </a:p>
                  </a:txBody>
                  <a:tcPr marL="68580" marR="68580" marT="34290" marB="34290"/>
                </a:tc>
                <a:extLst>
                  <a:ext uri="{0D108BD9-81ED-4DB2-BD59-A6C34878D82A}">
                    <a16:rowId xmlns:a16="http://schemas.microsoft.com/office/drawing/2014/main" val="539959328"/>
                  </a:ext>
                </a:extLst>
              </a:tr>
              <a:tr h="278130">
                <a:tc>
                  <a:txBody>
                    <a:bodyPr/>
                    <a:lstStyle/>
                    <a:p>
                      <a:r>
                        <a:rPr lang="de-DE" sz="1000" dirty="0"/>
                        <a:t>Holding time</a:t>
                      </a:r>
                      <a:endParaRPr lang="en-US" sz="1000" dirty="0"/>
                    </a:p>
                  </a:txBody>
                  <a:tcPr marL="68580" marR="68580" marT="34290" marB="34290"/>
                </a:tc>
                <a:tc>
                  <a:txBody>
                    <a:bodyPr/>
                    <a:lstStyle/>
                    <a:p>
                      <a:r>
                        <a:rPr lang="de-DE" sz="1000" dirty="0"/>
                        <a:t>15min</a:t>
                      </a:r>
                      <a:endParaRPr lang="en-US" sz="1000" dirty="0"/>
                    </a:p>
                  </a:txBody>
                  <a:tcPr marL="68580" marR="68580" marT="34290" marB="34290"/>
                </a:tc>
                <a:extLst>
                  <a:ext uri="{0D108BD9-81ED-4DB2-BD59-A6C34878D82A}">
                    <a16:rowId xmlns:a16="http://schemas.microsoft.com/office/drawing/2014/main" val="1023412761"/>
                  </a:ext>
                </a:extLst>
              </a:tr>
              <a:tr h="278130">
                <a:tc>
                  <a:txBody>
                    <a:bodyPr/>
                    <a:lstStyle/>
                    <a:p>
                      <a:r>
                        <a:rPr lang="en-US" sz="1000" dirty="0"/>
                        <a:t>Heating rate</a:t>
                      </a:r>
                    </a:p>
                  </a:txBody>
                  <a:tcPr marL="68580" marR="68580" marT="34290" marB="34290"/>
                </a:tc>
                <a:tc>
                  <a:txBody>
                    <a:bodyPr/>
                    <a:lstStyle/>
                    <a:p>
                      <a:r>
                        <a:rPr lang="en-US" sz="1000" dirty="0"/>
                        <a:t>25 K/min</a:t>
                      </a:r>
                    </a:p>
                  </a:txBody>
                  <a:tcPr marL="68580" marR="68580" marT="34290" marB="34290"/>
                </a:tc>
                <a:extLst>
                  <a:ext uri="{0D108BD9-81ED-4DB2-BD59-A6C34878D82A}">
                    <a16:rowId xmlns:a16="http://schemas.microsoft.com/office/drawing/2014/main" val="957447500"/>
                  </a:ext>
                </a:extLst>
              </a:tr>
              <a:tr h="278130">
                <a:tc>
                  <a:txBody>
                    <a:bodyPr/>
                    <a:lstStyle/>
                    <a:p>
                      <a:r>
                        <a:rPr lang="en-US" sz="1000" dirty="0"/>
                        <a:t>Cooling</a:t>
                      </a:r>
                      <a:r>
                        <a:rPr lang="en-US" sz="1000" baseline="0" dirty="0"/>
                        <a:t> rate</a:t>
                      </a:r>
                      <a:endParaRPr lang="en-US" sz="1000" dirty="0"/>
                    </a:p>
                  </a:txBody>
                  <a:tcPr marL="68580" marR="68580" marT="34290" marB="34290"/>
                </a:tc>
                <a:tc>
                  <a:txBody>
                    <a:bodyPr/>
                    <a:lstStyle/>
                    <a:p>
                      <a:r>
                        <a:rPr lang="en-US" sz="1000" dirty="0"/>
                        <a:t>5 K/min</a:t>
                      </a:r>
                    </a:p>
                  </a:txBody>
                  <a:tcPr marL="68580" marR="68580" marT="34290" marB="34290"/>
                </a:tc>
                <a:extLst>
                  <a:ext uri="{0D108BD9-81ED-4DB2-BD59-A6C34878D82A}">
                    <a16:rowId xmlns:a16="http://schemas.microsoft.com/office/drawing/2014/main" val="1913880865"/>
                  </a:ext>
                </a:extLst>
              </a:tr>
            </a:tbl>
          </a:graphicData>
        </a:graphic>
      </p:graphicFrame>
      <p:pic>
        <p:nvPicPr>
          <p:cNvPr id="34" name="Grafik 33">
            <a:extLst>
              <a:ext uri="{FF2B5EF4-FFF2-40B4-BE49-F238E27FC236}">
                <a16:creationId xmlns:a16="http://schemas.microsoft.com/office/drawing/2014/main" id="{02FF3164-DD1F-0A4C-8F0C-B8D1D8825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147" y="4407301"/>
            <a:ext cx="1184696" cy="615257"/>
          </a:xfrm>
          <a:prstGeom prst="rect">
            <a:avLst/>
          </a:prstGeom>
        </p:spPr>
      </p:pic>
      <p:pic>
        <p:nvPicPr>
          <p:cNvPr id="35" name="Picture 10">
            <a:extLst>
              <a:ext uri="{FF2B5EF4-FFF2-40B4-BE49-F238E27FC236}">
                <a16:creationId xmlns:a16="http://schemas.microsoft.com/office/drawing/2014/main" id="{DCAD5863-1EFD-8E43-82CF-CEC609F07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94" r="20867"/>
          <a:stretch/>
        </p:blipFill>
        <p:spPr>
          <a:xfrm>
            <a:off x="2614347" y="2718964"/>
            <a:ext cx="1980859" cy="1588346"/>
          </a:xfrm>
          <a:prstGeom prst="rect">
            <a:avLst/>
          </a:prstGeom>
        </p:spPr>
      </p:pic>
      <p:pic>
        <p:nvPicPr>
          <p:cNvPr id="36" name="Picture 2" descr="https://upload.wikimedia.org/wikipedia/en/thumb/a/ab/Hefei_University_of_Technology_logo.png/220px-Hefei_University_of_Technology_logo.png">
            <a:extLst>
              <a:ext uri="{FF2B5EF4-FFF2-40B4-BE49-F238E27FC236}">
                <a16:creationId xmlns:a16="http://schemas.microsoft.com/office/drawing/2014/main" id="{1D302E2C-75E9-3E43-97E7-9474FE4C0E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0102" y="4480365"/>
            <a:ext cx="465775" cy="448838"/>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5"/>
          <a:stretch>
            <a:fillRect/>
          </a:stretch>
        </p:blipFill>
        <p:spPr>
          <a:xfrm>
            <a:off x="7809649" y="224296"/>
            <a:ext cx="1065271" cy="810181"/>
          </a:xfrm>
          <a:prstGeom prst="rect">
            <a:avLst/>
          </a:prstGeom>
        </p:spPr>
      </p:pic>
      <p:pic>
        <p:nvPicPr>
          <p:cNvPr id="6" name="Grafik 5"/>
          <p:cNvPicPr>
            <a:picLocks noChangeAspect="1"/>
          </p:cNvPicPr>
          <p:nvPr/>
        </p:nvPicPr>
        <p:blipFill>
          <a:blip r:embed="rId6"/>
          <a:stretch>
            <a:fillRect/>
          </a:stretch>
        </p:blipFill>
        <p:spPr>
          <a:xfrm>
            <a:off x="278606" y="2742601"/>
            <a:ext cx="2003237" cy="1417151"/>
          </a:xfrm>
          <a:prstGeom prst="rect">
            <a:avLst/>
          </a:prstGeom>
        </p:spPr>
      </p:pic>
      <p:grpSp>
        <p:nvGrpSpPr>
          <p:cNvPr id="50" name="Gruppieren 49">
            <a:extLst>
              <a:ext uri="{FF2B5EF4-FFF2-40B4-BE49-F238E27FC236}">
                <a16:creationId xmlns:a16="http://schemas.microsoft.com/office/drawing/2014/main" id="{FDA1C314-E555-9441-A5A4-C65F9E4400DC}"/>
              </a:ext>
            </a:extLst>
          </p:cNvPr>
          <p:cNvGrpSpPr/>
          <p:nvPr/>
        </p:nvGrpSpPr>
        <p:grpSpPr>
          <a:xfrm>
            <a:off x="5052901" y="2307337"/>
            <a:ext cx="3792857" cy="1736876"/>
            <a:chOff x="345592" y="1187862"/>
            <a:chExt cx="10659013" cy="4881116"/>
          </a:xfrm>
        </p:grpSpPr>
        <p:pic>
          <p:nvPicPr>
            <p:cNvPr id="54" name="Picture 6">
              <a:extLst>
                <a:ext uri="{FF2B5EF4-FFF2-40B4-BE49-F238E27FC236}">
                  <a16:creationId xmlns:a16="http://schemas.microsoft.com/office/drawing/2014/main" id="{83E4A549-6C91-254F-9FF3-DBA4F6F3007E}"/>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45592" y="1187862"/>
              <a:ext cx="5472698" cy="4771640"/>
            </a:xfrm>
            <a:prstGeom prst="rect">
              <a:avLst/>
            </a:prstGeom>
          </p:spPr>
        </p:pic>
        <p:pic>
          <p:nvPicPr>
            <p:cNvPr id="55" name="Picture 7">
              <a:extLst>
                <a:ext uri="{FF2B5EF4-FFF2-40B4-BE49-F238E27FC236}">
                  <a16:creationId xmlns:a16="http://schemas.microsoft.com/office/drawing/2014/main" id="{72B12BEA-D247-F147-8C46-F44B79B7CB6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64791" y="1187862"/>
              <a:ext cx="4639814" cy="4881116"/>
            </a:xfrm>
            <a:prstGeom prst="rect">
              <a:avLst/>
            </a:prstGeom>
          </p:spPr>
        </p:pic>
      </p:grpSp>
      <p:sp>
        <p:nvSpPr>
          <p:cNvPr id="56" name="Textfeld 55">
            <a:extLst>
              <a:ext uri="{FF2B5EF4-FFF2-40B4-BE49-F238E27FC236}">
                <a16:creationId xmlns:a16="http://schemas.microsoft.com/office/drawing/2014/main" id="{AE49A7D0-97D9-8F45-BD3E-C909E3560F8E}"/>
              </a:ext>
            </a:extLst>
          </p:cNvPr>
          <p:cNvSpPr txBox="1"/>
          <p:nvPr/>
        </p:nvSpPr>
        <p:spPr>
          <a:xfrm>
            <a:off x="4903718" y="1528354"/>
            <a:ext cx="3971202" cy="530915"/>
          </a:xfrm>
          <a:prstGeom prst="rect">
            <a:avLst/>
          </a:prstGeom>
          <a:noFill/>
        </p:spPr>
        <p:txBody>
          <a:bodyPr wrap="square" rtlCol="0">
            <a:spAutoFit/>
          </a:bodyPr>
          <a:lstStyle/>
          <a:p>
            <a:pPr defTabSz="685800">
              <a:lnSpc>
                <a:spcPct val="95000"/>
              </a:lnSpc>
            </a:pPr>
            <a:r>
              <a:rPr lang="de-DE" sz="1500" dirty="0">
                <a:solidFill>
                  <a:prstClr val="black"/>
                </a:solidFill>
                <a:latin typeface="Arial"/>
              </a:rPr>
              <a:t>Test </a:t>
            </a:r>
            <a:r>
              <a:rPr lang="de-DE" sz="1500" dirty="0" err="1">
                <a:solidFill>
                  <a:prstClr val="black"/>
                </a:solidFill>
                <a:latin typeface="Arial"/>
              </a:rPr>
              <a:t>of</a:t>
            </a:r>
            <a:r>
              <a:rPr lang="de-DE" sz="1500" dirty="0">
                <a:solidFill>
                  <a:prstClr val="black"/>
                </a:solidFill>
                <a:latin typeface="Arial"/>
              </a:rPr>
              <a:t> Residual </a:t>
            </a:r>
            <a:r>
              <a:rPr lang="de-DE" sz="1500" dirty="0" err="1">
                <a:solidFill>
                  <a:prstClr val="black"/>
                </a:solidFill>
                <a:latin typeface="Arial"/>
              </a:rPr>
              <a:t>stresses</a:t>
            </a:r>
            <a:r>
              <a:rPr lang="de-DE" sz="1500" dirty="0">
                <a:solidFill>
                  <a:prstClr val="black"/>
                </a:solidFill>
                <a:latin typeface="Arial"/>
              </a:rPr>
              <a:t> </a:t>
            </a:r>
            <a:r>
              <a:rPr lang="de-DE" sz="1500" dirty="0" err="1">
                <a:solidFill>
                  <a:prstClr val="black"/>
                </a:solidFill>
                <a:latin typeface="Arial"/>
              </a:rPr>
              <a:t>and</a:t>
            </a:r>
            <a:r>
              <a:rPr lang="de-DE" sz="1500" dirty="0">
                <a:solidFill>
                  <a:prstClr val="black"/>
                </a:solidFill>
                <a:latin typeface="Arial"/>
              </a:rPr>
              <a:t> stress </a:t>
            </a:r>
            <a:r>
              <a:rPr lang="de-DE" sz="1500" dirty="0" err="1">
                <a:solidFill>
                  <a:prstClr val="black"/>
                </a:solidFill>
                <a:latin typeface="Arial"/>
              </a:rPr>
              <a:t>during</a:t>
            </a:r>
            <a:r>
              <a:rPr lang="de-DE" sz="1500" dirty="0">
                <a:solidFill>
                  <a:prstClr val="black"/>
                </a:solidFill>
                <a:latin typeface="Arial"/>
              </a:rPr>
              <a:t> </a:t>
            </a:r>
            <a:r>
              <a:rPr lang="de-DE" sz="1500" dirty="0" err="1">
                <a:solidFill>
                  <a:prstClr val="black"/>
                </a:solidFill>
                <a:latin typeface="Arial"/>
              </a:rPr>
              <a:t>quenching</a:t>
            </a:r>
            <a:r>
              <a:rPr lang="de-DE" sz="1500" dirty="0">
                <a:solidFill>
                  <a:prstClr val="black"/>
                </a:solidFill>
                <a:latin typeface="Arial"/>
              </a:rPr>
              <a:t> – </a:t>
            </a:r>
            <a:r>
              <a:rPr lang="de-DE" sz="1500" dirty="0" err="1">
                <a:solidFill>
                  <a:prstClr val="black"/>
                </a:solidFill>
                <a:latin typeface="Arial"/>
              </a:rPr>
              <a:t>utilize</a:t>
            </a:r>
            <a:r>
              <a:rPr lang="de-DE" sz="1500" dirty="0">
                <a:solidFill>
                  <a:prstClr val="black"/>
                </a:solidFill>
                <a:latin typeface="Arial"/>
              </a:rPr>
              <a:t> </a:t>
            </a:r>
            <a:r>
              <a:rPr lang="de-DE" sz="1500" dirty="0" err="1">
                <a:solidFill>
                  <a:prstClr val="black"/>
                </a:solidFill>
                <a:latin typeface="Arial"/>
              </a:rPr>
              <a:t>steel</a:t>
            </a:r>
            <a:r>
              <a:rPr lang="de-DE" sz="1500" dirty="0">
                <a:solidFill>
                  <a:prstClr val="black"/>
                </a:solidFill>
                <a:latin typeface="Arial"/>
              </a:rPr>
              <a:t> to </a:t>
            </a:r>
            <a:r>
              <a:rPr lang="de-DE" sz="1500" dirty="0" err="1">
                <a:solidFill>
                  <a:prstClr val="black"/>
                </a:solidFill>
                <a:latin typeface="Arial"/>
              </a:rPr>
              <a:t>maximze</a:t>
            </a:r>
            <a:r>
              <a:rPr lang="de-DE" sz="1500" dirty="0">
                <a:solidFill>
                  <a:prstClr val="black"/>
                </a:solidFill>
                <a:latin typeface="Arial"/>
              </a:rPr>
              <a:t> stresse</a:t>
            </a:r>
          </a:p>
        </p:txBody>
      </p:sp>
      <p:sp>
        <p:nvSpPr>
          <p:cNvPr id="57" name="Textfeld 56">
            <a:extLst>
              <a:ext uri="{FF2B5EF4-FFF2-40B4-BE49-F238E27FC236}">
                <a16:creationId xmlns:a16="http://schemas.microsoft.com/office/drawing/2014/main" id="{8009E2C9-47ED-7C49-BBAF-61F45D008119}"/>
              </a:ext>
            </a:extLst>
          </p:cNvPr>
          <p:cNvSpPr txBox="1"/>
          <p:nvPr/>
        </p:nvSpPr>
        <p:spPr>
          <a:xfrm>
            <a:off x="6199922" y="5582825"/>
            <a:ext cx="1984773" cy="399340"/>
          </a:xfrm>
          <a:prstGeom prst="rect">
            <a:avLst/>
          </a:prstGeom>
          <a:noFill/>
        </p:spPr>
        <p:txBody>
          <a:bodyPr wrap="square" rtlCol="0">
            <a:spAutoFit/>
          </a:bodyPr>
          <a:lstStyle/>
          <a:p>
            <a:pPr defTabSz="685800">
              <a:lnSpc>
                <a:spcPct val="95000"/>
              </a:lnSpc>
            </a:pPr>
            <a:r>
              <a:rPr lang="de-DE" sz="1050" dirty="0" err="1">
                <a:solidFill>
                  <a:prstClr val="black"/>
                </a:solidFill>
                <a:latin typeface="Arial"/>
              </a:rPr>
              <a:t>Heated</a:t>
            </a:r>
            <a:r>
              <a:rPr lang="de-DE" sz="1050" dirty="0">
                <a:solidFill>
                  <a:prstClr val="black"/>
                </a:solidFill>
                <a:latin typeface="Arial"/>
              </a:rPr>
              <a:t> to 1000</a:t>
            </a:r>
            <a:r>
              <a:rPr lang="en-US" sz="1050" dirty="0">
                <a:solidFill>
                  <a:prstClr val="black"/>
                </a:solidFill>
                <a:latin typeface="Arial"/>
              </a:rPr>
              <a:t>°C</a:t>
            </a:r>
          </a:p>
          <a:p>
            <a:pPr defTabSz="685800">
              <a:lnSpc>
                <a:spcPct val="95000"/>
              </a:lnSpc>
            </a:pPr>
            <a:r>
              <a:rPr lang="en-US" sz="1050" dirty="0">
                <a:solidFill>
                  <a:prstClr val="black"/>
                </a:solidFill>
                <a:latin typeface="Arial"/>
              </a:rPr>
              <a:t>Quenched at 4°C</a:t>
            </a:r>
            <a:endParaRPr lang="de-DE" sz="1050" dirty="0">
              <a:solidFill>
                <a:prstClr val="black"/>
              </a:solidFill>
              <a:latin typeface="Arial"/>
            </a:endParaRPr>
          </a:p>
        </p:txBody>
      </p:sp>
    </p:spTree>
    <p:extLst>
      <p:ext uri="{BB962C8B-B14F-4D97-AF65-F5344CB8AC3E}">
        <p14:creationId xmlns:p14="http://schemas.microsoft.com/office/powerpoint/2010/main" val="38362275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112B3B81-FA7D-D242-F0DA-38664B9962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9563" y="1221600"/>
            <a:ext cx="3808262" cy="2517019"/>
          </a:xfrm>
        </p:spPr>
      </p:pic>
      <p:sp>
        <p:nvSpPr>
          <p:cNvPr id="3" name="Textplatzhalter 2">
            <a:extLst>
              <a:ext uri="{FF2B5EF4-FFF2-40B4-BE49-F238E27FC236}">
                <a16:creationId xmlns:a16="http://schemas.microsoft.com/office/drawing/2014/main" id="{19039675-2A0C-806F-0831-A94F0E7F62A0}"/>
              </a:ext>
            </a:extLst>
          </p:cNvPr>
          <p:cNvSpPr>
            <a:spLocks noGrp="1"/>
          </p:cNvSpPr>
          <p:nvPr>
            <p:ph type="body" sz="quarter" idx="15"/>
          </p:nvPr>
        </p:nvSpPr>
        <p:spPr/>
        <p:txBody>
          <a:bodyPr/>
          <a:lstStyle/>
          <a:p>
            <a:r>
              <a:rPr lang="de-DE" dirty="0"/>
              <a:t>Material </a:t>
            </a:r>
            <a:r>
              <a:rPr lang="de-DE" dirty="0" err="1"/>
              <a:t>produced</a:t>
            </a:r>
            <a:r>
              <a:rPr lang="de-DE" dirty="0"/>
              <a:t> and Cut – </a:t>
            </a:r>
            <a:r>
              <a:rPr lang="de-DE" dirty="0" err="1"/>
              <a:t>joining</a:t>
            </a:r>
            <a:r>
              <a:rPr lang="de-DE" dirty="0"/>
              <a:t> </a:t>
            </a:r>
            <a:r>
              <a:rPr lang="de-DE" dirty="0" err="1"/>
              <a:t>underway</a:t>
            </a:r>
            <a:endParaRPr lang="de-DE" dirty="0"/>
          </a:p>
        </p:txBody>
      </p:sp>
      <p:sp>
        <p:nvSpPr>
          <p:cNvPr id="4" name="Titel 3">
            <a:extLst>
              <a:ext uri="{FF2B5EF4-FFF2-40B4-BE49-F238E27FC236}">
                <a16:creationId xmlns:a16="http://schemas.microsoft.com/office/drawing/2014/main" id="{81A4FBAC-1B77-52B7-ABA9-0A7EE93475F0}"/>
              </a:ext>
            </a:extLst>
          </p:cNvPr>
          <p:cNvSpPr>
            <a:spLocks noGrp="1"/>
          </p:cNvSpPr>
          <p:nvPr>
            <p:ph type="title"/>
          </p:nvPr>
        </p:nvSpPr>
        <p:spPr/>
        <p:txBody>
          <a:bodyPr/>
          <a:lstStyle/>
          <a:p>
            <a:r>
              <a:rPr lang="de-DE" dirty="0"/>
              <a:t>Mock </a:t>
            </a:r>
            <a:r>
              <a:rPr lang="de-DE" dirty="0" err="1"/>
              <a:t>Ups</a:t>
            </a:r>
            <a:r>
              <a:rPr lang="de-DE" dirty="0"/>
              <a:t> </a:t>
            </a:r>
            <a:r>
              <a:rPr lang="de-DE" dirty="0" err="1"/>
              <a:t>for</a:t>
            </a:r>
            <a:r>
              <a:rPr lang="de-DE" dirty="0"/>
              <a:t> Gladis </a:t>
            </a:r>
            <a:r>
              <a:rPr lang="de-DE" dirty="0" err="1"/>
              <a:t>Testing</a:t>
            </a:r>
            <a:endParaRPr lang="de-DE" dirty="0"/>
          </a:p>
        </p:txBody>
      </p:sp>
      <p:sp>
        <p:nvSpPr>
          <p:cNvPr id="5" name="Foliennummernplatzhalter 4">
            <a:extLst>
              <a:ext uri="{FF2B5EF4-FFF2-40B4-BE49-F238E27FC236}">
                <a16:creationId xmlns:a16="http://schemas.microsoft.com/office/drawing/2014/main" id="{61F9DE1F-9156-D7C2-92E0-5E84744B52B7}"/>
              </a:ext>
            </a:extLst>
          </p:cNvPr>
          <p:cNvSpPr>
            <a:spLocks noGrp="1"/>
          </p:cNvSpPr>
          <p:nvPr>
            <p:ph type="sldNum" sz="quarter" idx="18"/>
          </p:nvPr>
        </p:nvSpPr>
        <p:spPr>
          <a:xfrm>
            <a:off x="7086600" y="-21848"/>
            <a:ext cx="2057400" cy="273844"/>
          </a:xfrm>
          <a:prstGeom prst="rect">
            <a:avLst/>
          </a:prstGeom>
        </p:spPr>
        <p:txBody>
          <a:bodyPr vert="horz" lIns="68580" tIns="34290" rIns="68580" bIns="34290" rtlCol="0" anchor="ctr"/>
          <a:lstStyle>
            <a:defPPr>
              <a:defRPr lang="en-US"/>
            </a:defPPr>
            <a:lvl1pPr marL="0" algn="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7AC048D0-1DD0-4748-98A8-8479AD1DAED7}" type="slidenum">
              <a:rPr lang="de-DE">
                <a:solidFill>
                  <a:prstClr val="black">
                    <a:tint val="75000"/>
                  </a:prstClr>
                </a:solidFill>
                <a:latin typeface="Arial"/>
              </a:rPr>
              <a:pPr/>
              <a:t>101</a:t>
            </a:fld>
            <a:endParaRPr lang="de-DE">
              <a:solidFill>
                <a:prstClr val="black">
                  <a:tint val="75000"/>
                </a:prstClr>
              </a:solidFill>
              <a:latin typeface="Arial"/>
            </a:endParaRPr>
          </a:p>
        </p:txBody>
      </p:sp>
      <p:pic>
        <p:nvPicPr>
          <p:cNvPr id="9" name="Grafik 8" descr="Ein Bild, das Kasten, Kante, Zement, Beton enthält.&#10;&#10;Automatisch generierte Beschreibung">
            <a:extLst>
              <a:ext uri="{FF2B5EF4-FFF2-40B4-BE49-F238E27FC236}">
                <a16:creationId xmlns:a16="http://schemas.microsoft.com/office/drawing/2014/main" id="{C9CC4237-7B53-C4CE-33B6-2584C9E00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090" y="1383618"/>
            <a:ext cx="2808312" cy="2106234"/>
          </a:xfrm>
          <a:prstGeom prst="rect">
            <a:avLst/>
          </a:prstGeom>
        </p:spPr>
      </p:pic>
      <p:sp>
        <p:nvSpPr>
          <p:cNvPr id="10" name="Textfeld 9">
            <a:extLst>
              <a:ext uri="{FF2B5EF4-FFF2-40B4-BE49-F238E27FC236}">
                <a16:creationId xmlns:a16="http://schemas.microsoft.com/office/drawing/2014/main" id="{4DD7D37A-2178-62EF-A2EB-B2D5CE6B924F}"/>
              </a:ext>
            </a:extLst>
          </p:cNvPr>
          <p:cNvSpPr txBox="1"/>
          <p:nvPr/>
        </p:nvSpPr>
        <p:spPr>
          <a:xfrm>
            <a:off x="2249742" y="3921900"/>
            <a:ext cx="1633781" cy="355482"/>
          </a:xfrm>
          <a:prstGeom prst="rect">
            <a:avLst/>
          </a:prstGeom>
          <a:noFill/>
        </p:spPr>
        <p:txBody>
          <a:bodyPr wrap="none" rtlCol="0">
            <a:spAutoFit/>
          </a:bodyPr>
          <a:lstStyle/>
          <a:p>
            <a:pPr defTabSz="685800">
              <a:lnSpc>
                <a:spcPct val="95000"/>
              </a:lnSpc>
            </a:pPr>
            <a:r>
              <a:rPr lang="de-DE" dirty="0" err="1">
                <a:solidFill>
                  <a:prstClr val="black"/>
                </a:solidFill>
                <a:latin typeface="Arial"/>
              </a:rPr>
              <a:t>Joining</a:t>
            </a:r>
            <a:r>
              <a:rPr lang="de-DE" dirty="0">
                <a:solidFill>
                  <a:prstClr val="black"/>
                </a:solidFill>
                <a:latin typeface="Arial"/>
              </a:rPr>
              <a:t> at FZJ</a:t>
            </a:r>
          </a:p>
        </p:txBody>
      </p:sp>
      <p:sp>
        <p:nvSpPr>
          <p:cNvPr id="11" name="Textfeld 10">
            <a:extLst>
              <a:ext uri="{FF2B5EF4-FFF2-40B4-BE49-F238E27FC236}">
                <a16:creationId xmlns:a16="http://schemas.microsoft.com/office/drawing/2014/main" id="{D9492B64-4F53-5EB0-28A9-1A8D526B190E}"/>
              </a:ext>
            </a:extLst>
          </p:cNvPr>
          <p:cNvSpPr txBox="1"/>
          <p:nvPr/>
        </p:nvSpPr>
        <p:spPr>
          <a:xfrm>
            <a:off x="6138174" y="3867894"/>
            <a:ext cx="1864613" cy="355482"/>
          </a:xfrm>
          <a:prstGeom prst="rect">
            <a:avLst/>
          </a:prstGeom>
          <a:noFill/>
        </p:spPr>
        <p:txBody>
          <a:bodyPr wrap="none" rtlCol="0">
            <a:spAutoFit/>
          </a:bodyPr>
          <a:lstStyle/>
          <a:p>
            <a:pPr defTabSz="685800">
              <a:lnSpc>
                <a:spcPct val="95000"/>
              </a:lnSpc>
            </a:pPr>
            <a:r>
              <a:rPr lang="de-DE" dirty="0" err="1">
                <a:solidFill>
                  <a:prstClr val="black"/>
                </a:solidFill>
                <a:latin typeface="Arial"/>
              </a:rPr>
              <a:t>Joining</a:t>
            </a:r>
            <a:r>
              <a:rPr lang="de-DE" dirty="0">
                <a:solidFill>
                  <a:prstClr val="black"/>
                </a:solidFill>
                <a:latin typeface="Arial"/>
              </a:rPr>
              <a:t> at ENEA</a:t>
            </a:r>
          </a:p>
        </p:txBody>
      </p:sp>
      <p:pic>
        <p:nvPicPr>
          <p:cNvPr id="12" name="Grafik 11">
            <a:extLst>
              <a:ext uri="{FF2B5EF4-FFF2-40B4-BE49-F238E27FC236}">
                <a16:creationId xmlns:a16="http://schemas.microsoft.com/office/drawing/2014/main" id="{B0733BFF-38D8-DD52-F2EC-B75F7E81BD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3155" y="4369051"/>
            <a:ext cx="645317" cy="645317"/>
          </a:xfrm>
          <a:prstGeom prst="rect">
            <a:avLst/>
          </a:prstGeom>
        </p:spPr>
      </p:pic>
    </p:spTree>
    <p:extLst>
      <p:ext uri="{BB962C8B-B14F-4D97-AF65-F5344CB8AC3E}">
        <p14:creationId xmlns:p14="http://schemas.microsoft.com/office/powerpoint/2010/main" val="31758559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5BE21CA-09F0-8C44-AD5B-3FE725996E76}"/>
              </a:ext>
            </a:extLst>
          </p:cNvPr>
          <p:cNvSpPr>
            <a:spLocks noGrp="1"/>
          </p:cNvSpPr>
          <p:nvPr>
            <p:ph idx="1"/>
          </p:nvPr>
        </p:nvSpPr>
        <p:spPr/>
        <p:txBody>
          <a:bodyPr/>
          <a:lstStyle/>
          <a:p>
            <a:r>
              <a:rPr lang="de-DE" dirty="0"/>
              <a:t>Crack </a:t>
            </a:r>
            <a:r>
              <a:rPr lang="de-DE" dirty="0" err="1"/>
              <a:t>resistance</a:t>
            </a:r>
            <a:r>
              <a:rPr lang="de-DE" dirty="0"/>
              <a:t> at </a:t>
            </a:r>
            <a:r>
              <a:rPr lang="de-DE" dirty="0" err="1"/>
              <a:t>low</a:t>
            </a:r>
            <a:r>
              <a:rPr lang="de-DE" dirty="0"/>
              <a:t> </a:t>
            </a:r>
            <a:r>
              <a:rPr lang="de-DE" dirty="0" err="1"/>
              <a:t>temperatures</a:t>
            </a:r>
            <a:endParaRPr lang="de-DE" dirty="0"/>
          </a:p>
          <a:p>
            <a:r>
              <a:rPr lang="de-DE" dirty="0"/>
              <a:t>High </a:t>
            </a:r>
            <a:r>
              <a:rPr lang="de-DE" dirty="0" err="1"/>
              <a:t>strength</a:t>
            </a:r>
            <a:r>
              <a:rPr lang="de-DE" dirty="0"/>
              <a:t> at </a:t>
            </a:r>
            <a:r>
              <a:rPr lang="de-DE" dirty="0" err="1"/>
              <a:t>elevated</a:t>
            </a:r>
            <a:r>
              <a:rPr lang="de-DE" dirty="0"/>
              <a:t> </a:t>
            </a:r>
            <a:r>
              <a:rPr lang="de-DE" dirty="0" err="1"/>
              <a:t>temperatures</a:t>
            </a:r>
            <a:r>
              <a:rPr lang="de-DE" dirty="0"/>
              <a:t> </a:t>
            </a:r>
            <a:r>
              <a:rPr lang="de-DE" dirty="0" err="1"/>
              <a:t>and</a:t>
            </a:r>
            <a:r>
              <a:rPr lang="de-DE" dirty="0"/>
              <a:t> high </a:t>
            </a:r>
            <a:r>
              <a:rPr lang="de-DE" dirty="0" err="1"/>
              <a:t>heatfluxes</a:t>
            </a:r>
            <a:endParaRPr lang="de-DE" dirty="0"/>
          </a:p>
        </p:txBody>
      </p:sp>
      <p:sp>
        <p:nvSpPr>
          <p:cNvPr id="3" name="Textplatzhalter 2">
            <a:extLst>
              <a:ext uri="{FF2B5EF4-FFF2-40B4-BE49-F238E27FC236}">
                <a16:creationId xmlns:a16="http://schemas.microsoft.com/office/drawing/2014/main" id="{4DA5A8FC-26B8-5543-861B-1FFD08FD97FE}"/>
              </a:ext>
            </a:extLst>
          </p:cNvPr>
          <p:cNvSpPr>
            <a:spLocks noGrp="1"/>
          </p:cNvSpPr>
          <p:nvPr>
            <p:ph type="body" sz="quarter" idx="15"/>
          </p:nvPr>
        </p:nvSpPr>
        <p:spPr/>
        <p:txBody>
          <a:bodyPr/>
          <a:lstStyle/>
          <a:p>
            <a:r>
              <a:rPr lang="de-DE" dirty="0" err="1"/>
              <a:t>Of</a:t>
            </a:r>
            <a:r>
              <a:rPr lang="de-DE" dirty="0"/>
              <a:t> </a:t>
            </a:r>
            <a:r>
              <a:rPr lang="de-DE" dirty="0" err="1"/>
              <a:t>W</a:t>
            </a:r>
            <a:r>
              <a:rPr lang="de-DE" baseline="-25000" dirty="0" err="1"/>
              <a:t>f</a:t>
            </a:r>
            <a:r>
              <a:rPr lang="de-DE" dirty="0"/>
              <a:t>/W</a:t>
            </a:r>
          </a:p>
        </p:txBody>
      </p:sp>
      <p:sp>
        <p:nvSpPr>
          <p:cNvPr id="4" name="Titel 3">
            <a:extLst>
              <a:ext uri="{FF2B5EF4-FFF2-40B4-BE49-F238E27FC236}">
                <a16:creationId xmlns:a16="http://schemas.microsoft.com/office/drawing/2014/main" id="{E36EE281-8A9B-3242-AF1D-CD7CDFC2C6C3}"/>
              </a:ext>
            </a:extLst>
          </p:cNvPr>
          <p:cNvSpPr>
            <a:spLocks noGrp="1"/>
          </p:cNvSpPr>
          <p:nvPr>
            <p:ph type="title"/>
          </p:nvPr>
        </p:nvSpPr>
        <p:spPr/>
        <p:txBody>
          <a:bodyPr/>
          <a:lstStyle/>
          <a:p>
            <a:r>
              <a:rPr lang="de-DE" dirty="0"/>
              <a:t>Operational </a:t>
            </a:r>
            <a:r>
              <a:rPr lang="de-DE" dirty="0" err="1"/>
              <a:t>Window</a:t>
            </a:r>
            <a:endParaRPr lang="de-DE" dirty="0"/>
          </a:p>
        </p:txBody>
      </p:sp>
      <p:sp>
        <p:nvSpPr>
          <p:cNvPr id="5" name="Foliennummernplatzhalter 4">
            <a:extLst>
              <a:ext uri="{FF2B5EF4-FFF2-40B4-BE49-F238E27FC236}">
                <a16:creationId xmlns:a16="http://schemas.microsoft.com/office/drawing/2014/main" id="{8A8677F1-C82C-9D45-BD52-33A8FB61B856}"/>
              </a:ext>
            </a:extLst>
          </p:cNvPr>
          <p:cNvSpPr>
            <a:spLocks noGrp="1"/>
          </p:cNvSpPr>
          <p:nvPr>
            <p:ph type="sldNum" sz="quarter" idx="18"/>
          </p:nvPr>
        </p:nvSpPr>
        <p:spPr>
          <a:xfrm>
            <a:off x="7086600" y="-21848"/>
            <a:ext cx="2057400" cy="273844"/>
          </a:xfrm>
          <a:prstGeom prst="rect">
            <a:avLst/>
          </a:prstGeom>
        </p:spPr>
        <p:txBody>
          <a:bodyPr vert="horz" lIns="68580" tIns="34290" rIns="68580" bIns="34290" rtlCol="0" anchor="ctr"/>
          <a:lstStyle>
            <a:defPPr>
              <a:defRPr lang="en-US"/>
            </a:defPPr>
            <a:lvl1pPr marL="0" algn="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7AC048D0-1DD0-4748-98A8-8479AD1DAED7}" type="slidenum">
              <a:rPr lang="de-DE">
                <a:solidFill>
                  <a:prstClr val="black">
                    <a:tint val="75000"/>
                  </a:prstClr>
                </a:solidFill>
                <a:latin typeface="Arial"/>
              </a:rPr>
              <a:pPr/>
              <a:t>102</a:t>
            </a:fld>
            <a:endParaRPr lang="de-DE" dirty="0">
              <a:solidFill>
                <a:prstClr val="black">
                  <a:tint val="75000"/>
                </a:prstClr>
              </a:solidFill>
              <a:latin typeface="Arial"/>
            </a:endParaRPr>
          </a:p>
        </p:txBody>
      </p:sp>
      <p:pic>
        <p:nvPicPr>
          <p:cNvPr id="6" name="N:\Projekte\ISFNT-12\Panel discussion\W_CuCrZr_temp.png" descr="N:\Projekte\ISFNT-12\Panel discussion\W_CuCrZr_temp.png">
            <a:extLst>
              <a:ext uri="{FF2B5EF4-FFF2-40B4-BE49-F238E27FC236}">
                <a16:creationId xmlns:a16="http://schemas.microsoft.com/office/drawing/2014/main" id="{3E83488C-64FA-A240-9359-84967982FDAE}"/>
              </a:ext>
            </a:extLst>
          </p:cNvPr>
          <p:cNvPicPr>
            <a:picLocks noChangeAspect="1"/>
          </p:cNvPicPr>
          <p:nvPr/>
        </p:nvPicPr>
        <p:blipFill>
          <a:blip r:embed="rId2"/>
          <a:stretch>
            <a:fillRect/>
          </a:stretch>
        </p:blipFill>
        <p:spPr>
          <a:xfrm>
            <a:off x="2157749" y="2085696"/>
            <a:ext cx="4828503" cy="1525269"/>
          </a:xfrm>
          <a:prstGeom prst="rect">
            <a:avLst/>
          </a:prstGeom>
          <a:ln w="12700">
            <a:miter lim="400000"/>
          </a:ln>
        </p:spPr>
      </p:pic>
      <p:sp>
        <p:nvSpPr>
          <p:cNvPr id="7" name="Rechteck 6">
            <a:extLst>
              <a:ext uri="{FF2B5EF4-FFF2-40B4-BE49-F238E27FC236}">
                <a16:creationId xmlns:a16="http://schemas.microsoft.com/office/drawing/2014/main" id="{576591AB-300C-664E-A6FA-6E473D9A5A6A}"/>
              </a:ext>
            </a:extLst>
          </p:cNvPr>
          <p:cNvSpPr/>
          <p:nvPr/>
        </p:nvSpPr>
        <p:spPr>
          <a:xfrm>
            <a:off x="359532" y="4090675"/>
            <a:ext cx="4828503" cy="507831"/>
          </a:xfrm>
          <a:prstGeom prst="rect">
            <a:avLst/>
          </a:prstGeom>
        </p:spPr>
        <p:txBody>
          <a:bodyPr wrap="square">
            <a:spAutoFit/>
          </a:bodyPr>
          <a:lstStyle/>
          <a:p>
            <a:pPr defTabSz="685800"/>
            <a:r>
              <a:rPr lang="de-DE" sz="1350" i="1" dirty="0" err="1">
                <a:solidFill>
                  <a:prstClr val="black"/>
                </a:solidFill>
                <a:latin typeface="Arial"/>
              </a:rPr>
              <a:t>Tokamak</a:t>
            </a:r>
            <a:r>
              <a:rPr lang="de-DE" sz="1350" i="1" dirty="0">
                <a:solidFill>
                  <a:prstClr val="black"/>
                </a:solidFill>
                <a:latin typeface="Arial"/>
              </a:rPr>
              <a:t> Energie Ltd: </a:t>
            </a:r>
            <a:r>
              <a:rPr lang="de-DE" sz="1350" i="1" dirty="0" err="1">
                <a:solidFill>
                  <a:prstClr val="black"/>
                </a:solidFill>
                <a:latin typeface="Arial"/>
              </a:rPr>
              <a:t>Cyclic</a:t>
            </a:r>
            <a:r>
              <a:rPr lang="de-DE" sz="1350" i="1" dirty="0">
                <a:solidFill>
                  <a:prstClr val="black"/>
                </a:solidFill>
                <a:latin typeface="Arial"/>
              </a:rPr>
              <a:t> </a:t>
            </a:r>
            <a:r>
              <a:rPr lang="de-DE" sz="1350" i="1" dirty="0" err="1">
                <a:solidFill>
                  <a:prstClr val="black"/>
                </a:solidFill>
                <a:latin typeface="Arial"/>
              </a:rPr>
              <a:t>testing</a:t>
            </a:r>
            <a:r>
              <a:rPr lang="de-DE" sz="1350" i="1" dirty="0">
                <a:solidFill>
                  <a:prstClr val="black"/>
                </a:solidFill>
                <a:latin typeface="Arial"/>
              </a:rPr>
              <a:t> at </a:t>
            </a:r>
            <a:r>
              <a:rPr lang="de-DE" sz="1350" i="1" dirty="0" err="1">
                <a:solidFill>
                  <a:prstClr val="black"/>
                </a:solidFill>
                <a:latin typeface="Arial"/>
              </a:rPr>
              <a:t>minimum</a:t>
            </a:r>
            <a:r>
              <a:rPr lang="de-DE" sz="1350" i="1" dirty="0">
                <a:solidFill>
                  <a:prstClr val="black"/>
                </a:solidFill>
                <a:latin typeface="Arial"/>
              </a:rPr>
              <a:t> 10 MWm</a:t>
            </a:r>
            <a:r>
              <a:rPr lang="de-DE" sz="1350" i="1" baseline="30000" dirty="0">
                <a:solidFill>
                  <a:prstClr val="black"/>
                </a:solidFill>
                <a:latin typeface="Arial"/>
              </a:rPr>
              <a:t>-2</a:t>
            </a:r>
            <a:r>
              <a:rPr lang="de-DE" sz="1350" i="1" dirty="0">
                <a:solidFill>
                  <a:prstClr val="black"/>
                </a:solidFill>
                <a:latin typeface="Arial"/>
              </a:rPr>
              <a:t> </a:t>
            </a:r>
            <a:r>
              <a:rPr lang="de-DE" sz="1350" i="1" dirty="0" err="1">
                <a:solidFill>
                  <a:prstClr val="black"/>
                </a:solidFill>
                <a:latin typeface="Arial"/>
              </a:rPr>
              <a:t>up</a:t>
            </a:r>
            <a:r>
              <a:rPr lang="de-DE" sz="1350" i="1" dirty="0">
                <a:solidFill>
                  <a:prstClr val="black"/>
                </a:solidFill>
                <a:latin typeface="Arial"/>
              </a:rPr>
              <a:t> to 1000 </a:t>
            </a:r>
            <a:r>
              <a:rPr lang="de-DE" sz="1350" i="1" dirty="0" err="1">
                <a:solidFill>
                  <a:prstClr val="black"/>
                </a:solidFill>
                <a:latin typeface="Arial"/>
              </a:rPr>
              <a:t>cycles</a:t>
            </a:r>
            <a:r>
              <a:rPr lang="de-DE" sz="1350" i="1" dirty="0">
                <a:solidFill>
                  <a:prstClr val="black"/>
                </a:solidFill>
                <a:latin typeface="Arial"/>
              </a:rPr>
              <a:t>, 60s on/off.</a:t>
            </a:r>
          </a:p>
        </p:txBody>
      </p:sp>
      <p:sp>
        <p:nvSpPr>
          <p:cNvPr id="8" name="Textfeld 7">
            <a:extLst>
              <a:ext uri="{FF2B5EF4-FFF2-40B4-BE49-F238E27FC236}">
                <a16:creationId xmlns:a16="http://schemas.microsoft.com/office/drawing/2014/main" id="{F56D070A-BCFA-5E4B-8F0C-4E5FE30419CB}"/>
              </a:ext>
            </a:extLst>
          </p:cNvPr>
          <p:cNvSpPr txBox="1"/>
          <p:nvPr/>
        </p:nvSpPr>
        <p:spPr>
          <a:xfrm>
            <a:off x="5544108" y="3444766"/>
            <a:ext cx="1672404" cy="355482"/>
          </a:xfrm>
          <a:prstGeom prst="rect">
            <a:avLst/>
          </a:prstGeom>
          <a:noFill/>
        </p:spPr>
        <p:txBody>
          <a:bodyPr wrap="square" rtlCol="0">
            <a:spAutoFit/>
          </a:bodyPr>
          <a:lstStyle/>
          <a:p>
            <a:pPr defTabSz="685800">
              <a:lnSpc>
                <a:spcPct val="95000"/>
              </a:lnSpc>
            </a:pPr>
            <a:r>
              <a:rPr lang="de-DE" sz="600" dirty="0" err="1">
                <a:solidFill>
                  <a:prstClr val="white">
                    <a:lumMod val="50000"/>
                  </a:prstClr>
                </a:solidFill>
                <a:latin typeface="Arial"/>
              </a:rPr>
              <a:t>Based</a:t>
            </a:r>
            <a:r>
              <a:rPr lang="de-DE" sz="600" dirty="0">
                <a:solidFill>
                  <a:prstClr val="white">
                    <a:lumMod val="50000"/>
                  </a:prstClr>
                </a:solidFill>
                <a:latin typeface="Arial"/>
              </a:rPr>
              <a:t> on: </a:t>
            </a:r>
            <a:r>
              <a:rPr lang="en" sz="600" dirty="0" err="1">
                <a:solidFill>
                  <a:prstClr val="white">
                    <a:lumMod val="50000"/>
                  </a:prstClr>
                </a:solidFill>
                <a:latin typeface="Arial" panose="020B0604020202020204" pitchFamily="34" charset="0"/>
              </a:rPr>
              <a:t>Zinkle</a:t>
            </a:r>
            <a:r>
              <a:rPr lang="en" sz="600" dirty="0">
                <a:solidFill>
                  <a:prstClr val="white">
                    <a:lumMod val="50000"/>
                  </a:prstClr>
                </a:solidFill>
                <a:latin typeface="Arial" panose="020B0604020202020204" pitchFamily="34" charset="0"/>
              </a:rPr>
              <a:t>, S. J. &amp; Busby, J. T.</a:t>
            </a:r>
            <a:br>
              <a:rPr lang="en" sz="600" dirty="0">
                <a:solidFill>
                  <a:prstClr val="white">
                    <a:lumMod val="50000"/>
                  </a:prstClr>
                </a:solidFill>
                <a:latin typeface="Arial"/>
              </a:rPr>
            </a:br>
            <a:r>
              <a:rPr lang="en" sz="600" dirty="0">
                <a:solidFill>
                  <a:prstClr val="white">
                    <a:lumMod val="50000"/>
                  </a:prstClr>
                </a:solidFill>
                <a:latin typeface="Arial" panose="020B0604020202020204" pitchFamily="34" charset="0"/>
              </a:rPr>
              <a:t>Structural materials for fission amp; fusion energy  </a:t>
            </a:r>
            <a:r>
              <a:rPr lang="en" sz="600" i="1" dirty="0">
                <a:solidFill>
                  <a:prstClr val="white">
                    <a:lumMod val="50000"/>
                  </a:prstClr>
                </a:solidFill>
                <a:latin typeface="Arial" panose="020B0604020202020204" pitchFamily="34" charset="0"/>
              </a:rPr>
              <a:t>Materials Today , </a:t>
            </a:r>
            <a:r>
              <a:rPr lang="en" sz="600" b="1" dirty="0">
                <a:solidFill>
                  <a:prstClr val="white">
                    <a:lumMod val="50000"/>
                  </a:prstClr>
                </a:solidFill>
                <a:latin typeface="Arial" panose="020B0604020202020204" pitchFamily="34" charset="0"/>
              </a:rPr>
              <a:t>2009</a:t>
            </a:r>
            <a:r>
              <a:rPr lang="en" sz="600" i="1" dirty="0">
                <a:solidFill>
                  <a:prstClr val="white">
                    <a:lumMod val="50000"/>
                  </a:prstClr>
                </a:solidFill>
                <a:latin typeface="Arial" panose="020B0604020202020204" pitchFamily="34" charset="0"/>
              </a:rPr>
              <a:t>, 12</a:t>
            </a:r>
            <a:r>
              <a:rPr lang="en" sz="600" dirty="0">
                <a:solidFill>
                  <a:prstClr val="white">
                    <a:lumMod val="50000"/>
                  </a:prstClr>
                </a:solidFill>
                <a:latin typeface="Arial" panose="020B0604020202020204" pitchFamily="34" charset="0"/>
              </a:rPr>
              <a:t>, 12-19 </a:t>
            </a:r>
            <a:endParaRPr lang="de-DE" sz="600" dirty="0" err="1">
              <a:solidFill>
                <a:prstClr val="white">
                  <a:lumMod val="50000"/>
                </a:prstClr>
              </a:solidFill>
              <a:latin typeface="Arial"/>
            </a:endParaRPr>
          </a:p>
        </p:txBody>
      </p:sp>
    </p:spTree>
    <p:extLst>
      <p:ext uri="{BB962C8B-B14F-4D97-AF65-F5344CB8AC3E}">
        <p14:creationId xmlns:p14="http://schemas.microsoft.com/office/powerpoint/2010/main" val="19850276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8AB6EB05-A440-BD46-943D-E283BAA6B321}"/>
              </a:ext>
            </a:extLst>
          </p:cNvPr>
          <p:cNvSpPr>
            <a:spLocks noGrp="1"/>
          </p:cNvSpPr>
          <p:nvPr>
            <p:ph idx="1"/>
          </p:nvPr>
        </p:nvSpPr>
        <p:spPr>
          <a:xfrm>
            <a:off x="413538" y="2595488"/>
            <a:ext cx="4833454" cy="3160691"/>
          </a:xfrm>
        </p:spPr>
        <p:txBody>
          <a:bodyPr/>
          <a:lstStyle/>
          <a:p>
            <a:r>
              <a:rPr lang="en-GB" sz="1500" dirty="0"/>
              <a:t>For a Composite Material a dedicated </a:t>
            </a:r>
            <a:r>
              <a:rPr lang="en-GB" sz="1500" dirty="0" err="1"/>
              <a:t>wayof</a:t>
            </a:r>
            <a:r>
              <a:rPr lang="en-GB" sz="1500" dirty="0"/>
              <a:t> solving problems or adding operational space can be found</a:t>
            </a:r>
          </a:p>
          <a:p>
            <a:pPr>
              <a:buFont typeface="Wingdings" pitchFamily="2" charset="2"/>
              <a:buChar char="Ø"/>
            </a:pPr>
            <a:endParaRPr lang="en-GB" sz="1500" dirty="0"/>
          </a:p>
          <a:p>
            <a:pPr>
              <a:buFont typeface="Wingdings" pitchFamily="2" charset="2"/>
              <a:buChar char="Ø"/>
            </a:pPr>
            <a:r>
              <a:rPr lang="en-GB" sz="1500" dirty="0" err="1"/>
              <a:t>E.g</a:t>
            </a:r>
            <a:r>
              <a:rPr lang="en-GB" sz="1500" dirty="0"/>
              <a:t> allow operating </a:t>
            </a:r>
            <a:r>
              <a:rPr lang="en-GB" sz="1500" dirty="0" err="1"/>
              <a:t>W</a:t>
            </a:r>
            <a:r>
              <a:rPr lang="en-GB" sz="1500" baseline="-25000" dirty="0" err="1"/>
              <a:t>f</a:t>
            </a:r>
            <a:r>
              <a:rPr lang="en-GB" sz="1500" dirty="0"/>
              <a:t>/W above 1500 ºC</a:t>
            </a:r>
          </a:p>
          <a:p>
            <a:pPr>
              <a:buFont typeface="Wingdings" pitchFamily="2" charset="2"/>
              <a:buChar char="Ø"/>
            </a:pPr>
            <a:r>
              <a:rPr lang="en-GB" sz="1500" dirty="0"/>
              <a:t>Stable properties during irradiation</a:t>
            </a:r>
          </a:p>
          <a:p>
            <a:pPr>
              <a:buFont typeface="Wingdings" pitchFamily="2" charset="2"/>
              <a:buChar char="Ø"/>
            </a:pPr>
            <a:r>
              <a:rPr lang="en-GB" sz="1500" b="1" u="sng" dirty="0"/>
              <a:t>No need for </a:t>
            </a:r>
            <a:r>
              <a:rPr lang="en-GB" sz="1500" b="1" u="sng" dirty="0" err="1"/>
              <a:t>monoblock</a:t>
            </a:r>
            <a:r>
              <a:rPr lang="en-GB" sz="1500" b="1" u="sng" dirty="0"/>
              <a:t> – joining </a:t>
            </a:r>
            <a:r>
              <a:rPr lang="en-GB" sz="1500" b="1" u="sng" dirty="0" err="1"/>
              <a:t>W</a:t>
            </a:r>
            <a:r>
              <a:rPr lang="en-GB" sz="1500" b="1" u="sng" baseline="-25000" dirty="0" err="1"/>
              <a:t>f</a:t>
            </a:r>
            <a:r>
              <a:rPr lang="en-GB" sz="1500" b="1" u="sng" dirty="0"/>
              <a:t>/W &amp; </a:t>
            </a:r>
            <a:r>
              <a:rPr lang="en-GB" sz="1500" b="1" u="sng" dirty="0" err="1"/>
              <a:t>Wf</a:t>
            </a:r>
            <a:r>
              <a:rPr lang="en-GB" sz="1500" b="1" u="sng" dirty="0"/>
              <a:t>/Cu</a:t>
            </a:r>
          </a:p>
          <a:p>
            <a:pPr marL="0" indent="0">
              <a:buNone/>
            </a:pPr>
            <a:endParaRPr lang="en-GB" sz="1500" dirty="0"/>
          </a:p>
        </p:txBody>
      </p:sp>
      <p:sp>
        <p:nvSpPr>
          <p:cNvPr id="8" name="Textplatzhalter 7">
            <a:extLst>
              <a:ext uri="{FF2B5EF4-FFF2-40B4-BE49-F238E27FC236}">
                <a16:creationId xmlns:a16="http://schemas.microsoft.com/office/drawing/2014/main" id="{06829051-93B6-CA40-AFF8-C52B3302A2D7}"/>
              </a:ext>
            </a:extLst>
          </p:cNvPr>
          <p:cNvSpPr>
            <a:spLocks noGrp="1"/>
          </p:cNvSpPr>
          <p:nvPr>
            <p:ph type="body" sz="quarter" idx="15"/>
          </p:nvPr>
        </p:nvSpPr>
        <p:spPr>
          <a:xfrm>
            <a:off x="269081" y="704089"/>
            <a:ext cx="8586787" cy="382496"/>
          </a:xfrm>
        </p:spPr>
        <p:txBody>
          <a:bodyPr/>
          <a:lstStyle/>
          <a:p>
            <a:endParaRPr lang="en-GB" dirty="0"/>
          </a:p>
        </p:txBody>
      </p:sp>
      <p:sp>
        <p:nvSpPr>
          <p:cNvPr id="2" name="Title 1"/>
          <p:cNvSpPr>
            <a:spLocks noGrp="1"/>
          </p:cNvSpPr>
          <p:nvPr>
            <p:ph type="title"/>
          </p:nvPr>
        </p:nvSpPr>
        <p:spPr>
          <a:xfrm>
            <a:off x="278606" y="243000"/>
            <a:ext cx="8586788" cy="443210"/>
          </a:xfrm>
        </p:spPr>
        <p:txBody>
          <a:bodyPr>
            <a:normAutofit fontScale="90000"/>
          </a:bodyPr>
          <a:lstStyle/>
          <a:p>
            <a:r>
              <a:rPr lang="en-US" dirty="0"/>
              <a:t>Finding an Application of the Material</a:t>
            </a:r>
          </a:p>
        </p:txBody>
      </p:sp>
      <p:grpSp>
        <p:nvGrpSpPr>
          <p:cNvPr id="3" name="Gruppieren 2">
            <a:extLst>
              <a:ext uri="{FF2B5EF4-FFF2-40B4-BE49-F238E27FC236}">
                <a16:creationId xmlns:a16="http://schemas.microsoft.com/office/drawing/2014/main" id="{C2C83AFE-0E82-7944-99F1-CE7108915B6E}"/>
              </a:ext>
            </a:extLst>
          </p:cNvPr>
          <p:cNvGrpSpPr/>
          <p:nvPr/>
        </p:nvGrpSpPr>
        <p:grpSpPr>
          <a:xfrm>
            <a:off x="678267" y="1059743"/>
            <a:ext cx="3695215" cy="1363677"/>
            <a:chOff x="5591944" y="3246334"/>
            <a:chExt cx="6480720" cy="2391636"/>
          </a:xfrm>
        </p:grpSpPr>
        <p:grpSp>
          <p:nvGrpSpPr>
            <p:cNvPr id="11" name="Group 3">
              <a:extLst>
                <a:ext uri="{FF2B5EF4-FFF2-40B4-BE49-F238E27FC236}">
                  <a16:creationId xmlns:a16="http://schemas.microsoft.com/office/drawing/2014/main" id="{D6FF8C18-8816-8A49-B26F-9285368B9D1B}"/>
                </a:ext>
              </a:extLst>
            </p:cNvPr>
            <p:cNvGrpSpPr>
              <a:grpSpLocks/>
            </p:cNvGrpSpPr>
            <p:nvPr/>
          </p:nvGrpSpPr>
          <p:grpSpPr bwMode="auto">
            <a:xfrm>
              <a:off x="5591944" y="3246334"/>
              <a:ext cx="6480720" cy="2391636"/>
              <a:chOff x="1565" y="2340"/>
              <a:chExt cx="816" cy="1090"/>
            </a:xfrm>
          </p:grpSpPr>
          <p:sp>
            <p:nvSpPr>
              <p:cNvPr id="12" name="Rectangle 4">
                <a:extLst>
                  <a:ext uri="{FF2B5EF4-FFF2-40B4-BE49-F238E27FC236}">
                    <a16:creationId xmlns:a16="http://schemas.microsoft.com/office/drawing/2014/main" id="{0F46744B-4B92-FA40-9DE9-4D4293200F04}"/>
                  </a:ext>
                </a:extLst>
              </p:cNvPr>
              <p:cNvSpPr>
                <a:spLocks noChangeArrowheads="1"/>
              </p:cNvSpPr>
              <p:nvPr/>
            </p:nvSpPr>
            <p:spPr bwMode="auto">
              <a:xfrm>
                <a:off x="1565" y="2340"/>
                <a:ext cx="816" cy="318"/>
              </a:xfrm>
              <a:prstGeom prst="rect">
                <a:avLst/>
              </a:prstGeom>
              <a:solidFill>
                <a:srgbClr val="969696"/>
              </a:solid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3" name="Rectangle 5">
                <a:extLst>
                  <a:ext uri="{FF2B5EF4-FFF2-40B4-BE49-F238E27FC236}">
                    <a16:creationId xmlns:a16="http://schemas.microsoft.com/office/drawing/2014/main" id="{6F2D759D-00EE-7F4D-8243-85ED47BCADD1}"/>
                  </a:ext>
                </a:extLst>
              </p:cNvPr>
              <p:cNvSpPr>
                <a:spLocks noChangeArrowheads="1"/>
              </p:cNvSpPr>
              <p:nvPr/>
            </p:nvSpPr>
            <p:spPr bwMode="auto">
              <a:xfrm>
                <a:off x="1565" y="2658"/>
                <a:ext cx="816" cy="772"/>
              </a:xfrm>
              <a:prstGeom prst="rect">
                <a:avLst/>
              </a:prstGeom>
              <a:solidFill>
                <a:srgbClr val="F88742"/>
              </a:solid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grpSp>
        <p:grpSp>
          <p:nvGrpSpPr>
            <p:cNvPr id="14" name="Gruppieren 13">
              <a:extLst>
                <a:ext uri="{FF2B5EF4-FFF2-40B4-BE49-F238E27FC236}">
                  <a16:creationId xmlns:a16="http://schemas.microsoft.com/office/drawing/2014/main" id="{90143594-7F1D-CC4D-8FBE-28EEF5248669}"/>
                </a:ext>
              </a:extLst>
            </p:cNvPr>
            <p:cNvGrpSpPr/>
            <p:nvPr/>
          </p:nvGrpSpPr>
          <p:grpSpPr>
            <a:xfrm>
              <a:off x="6023992" y="4323622"/>
              <a:ext cx="995782" cy="996149"/>
              <a:chOff x="1217825" y="3203395"/>
              <a:chExt cx="995782" cy="996149"/>
            </a:xfrm>
          </p:grpSpPr>
          <p:sp>
            <p:nvSpPr>
              <p:cNvPr id="15" name="Oval 6">
                <a:extLst>
                  <a:ext uri="{FF2B5EF4-FFF2-40B4-BE49-F238E27FC236}">
                    <a16:creationId xmlns:a16="http://schemas.microsoft.com/office/drawing/2014/main" id="{F0227B9E-5942-6A40-96B2-123C1B542446}"/>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6" name="Oval 7">
                <a:extLst>
                  <a:ext uri="{FF2B5EF4-FFF2-40B4-BE49-F238E27FC236}">
                    <a16:creationId xmlns:a16="http://schemas.microsoft.com/office/drawing/2014/main" id="{35DAD84E-00F7-684F-9163-2575094CA6D4}"/>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17" name="Oval 6">
              <a:extLst>
                <a:ext uri="{FF2B5EF4-FFF2-40B4-BE49-F238E27FC236}">
                  <a16:creationId xmlns:a16="http://schemas.microsoft.com/office/drawing/2014/main" id="{C8629FA8-3377-4F43-9A06-4157C3739C4F}"/>
                </a:ext>
              </a:extLst>
            </p:cNvPr>
            <p:cNvSpPr>
              <a:spLocks noChangeArrowheads="1"/>
            </p:cNvSpPr>
            <p:nvPr/>
          </p:nvSpPr>
          <p:spPr bwMode="auto">
            <a:xfrm>
              <a:off x="7571444" y="4424553"/>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8" name="Oval 7">
              <a:extLst>
                <a:ext uri="{FF2B5EF4-FFF2-40B4-BE49-F238E27FC236}">
                  <a16:creationId xmlns:a16="http://schemas.microsoft.com/office/drawing/2014/main" id="{004F70D2-7F05-4249-AF0A-EE854F951868}"/>
                </a:ext>
              </a:extLst>
            </p:cNvPr>
            <p:cNvSpPr>
              <a:spLocks noChangeArrowheads="1"/>
            </p:cNvSpPr>
            <p:nvPr/>
          </p:nvSpPr>
          <p:spPr bwMode="auto">
            <a:xfrm>
              <a:off x="7470550" y="4323622"/>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nvGrpSpPr>
            <p:cNvPr id="19" name="Gruppieren 18">
              <a:extLst>
                <a:ext uri="{FF2B5EF4-FFF2-40B4-BE49-F238E27FC236}">
                  <a16:creationId xmlns:a16="http://schemas.microsoft.com/office/drawing/2014/main" id="{9456BBEF-72E5-C747-82FC-8EBA2A603135}"/>
                </a:ext>
              </a:extLst>
            </p:cNvPr>
            <p:cNvGrpSpPr/>
            <p:nvPr/>
          </p:nvGrpSpPr>
          <p:grpSpPr>
            <a:xfrm>
              <a:off x="8898604" y="4340851"/>
              <a:ext cx="995782" cy="996149"/>
              <a:chOff x="1217825" y="3203395"/>
              <a:chExt cx="995782" cy="996149"/>
            </a:xfrm>
          </p:grpSpPr>
          <p:sp>
            <p:nvSpPr>
              <p:cNvPr id="20" name="Oval 6">
                <a:extLst>
                  <a:ext uri="{FF2B5EF4-FFF2-40B4-BE49-F238E27FC236}">
                    <a16:creationId xmlns:a16="http://schemas.microsoft.com/office/drawing/2014/main" id="{E9F5F55A-C086-C047-8B62-853C6140D90E}"/>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21" name="Oval 7">
                <a:extLst>
                  <a:ext uri="{FF2B5EF4-FFF2-40B4-BE49-F238E27FC236}">
                    <a16:creationId xmlns:a16="http://schemas.microsoft.com/office/drawing/2014/main" id="{1D45C289-11DF-CD44-AB49-757D33B35B28}"/>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22" name="Oval 6">
              <a:extLst>
                <a:ext uri="{FF2B5EF4-FFF2-40B4-BE49-F238E27FC236}">
                  <a16:creationId xmlns:a16="http://schemas.microsoft.com/office/drawing/2014/main" id="{9F920DFC-9045-B246-B7CE-4D1CF9660337}"/>
                </a:ext>
              </a:extLst>
            </p:cNvPr>
            <p:cNvSpPr>
              <a:spLocks noChangeArrowheads="1"/>
            </p:cNvSpPr>
            <p:nvPr/>
          </p:nvSpPr>
          <p:spPr bwMode="auto">
            <a:xfrm>
              <a:off x="10446056" y="4441782"/>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23" name="Oval 7">
              <a:extLst>
                <a:ext uri="{FF2B5EF4-FFF2-40B4-BE49-F238E27FC236}">
                  <a16:creationId xmlns:a16="http://schemas.microsoft.com/office/drawing/2014/main" id="{D9615ECF-9C3B-4E4A-9385-90A91B314F1E}"/>
                </a:ext>
              </a:extLst>
            </p:cNvPr>
            <p:cNvSpPr>
              <a:spLocks noChangeArrowheads="1"/>
            </p:cNvSpPr>
            <p:nvPr/>
          </p:nvSpPr>
          <p:spPr bwMode="auto">
            <a:xfrm>
              <a:off x="10345162" y="4340851"/>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24" name="Titel 3">
              <a:extLst>
                <a:ext uri="{FF2B5EF4-FFF2-40B4-BE49-F238E27FC236}">
                  <a16:creationId xmlns:a16="http://schemas.microsoft.com/office/drawing/2014/main" id="{51C5AC16-BDB4-834E-8FC4-6C8205539608}"/>
                </a:ext>
              </a:extLst>
            </p:cNvPr>
            <p:cNvSpPr txBox="1">
              <a:spLocks/>
            </p:cNvSpPr>
            <p:nvPr/>
          </p:nvSpPr>
          <p:spPr>
            <a:xfrm>
              <a:off x="5724092" y="3333008"/>
              <a:ext cx="3900301" cy="590946"/>
            </a:xfrm>
            <a:prstGeom prst="rect">
              <a:avLst/>
            </a:prstGeom>
          </p:spPr>
          <p:txBody>
            <a:bodyPr vert="horz" lIns="0" tIns="0" rIns="0" bIns="0" rtlCol="0" anchor="t" anchorCtr="0">
              <a:noAutofit/>
            </a:bodyPr>
            <a:lstStyle>
              <a:lvl1pPr algn="l" defTabSz="914400" rtl="0" eaLnBrk="1" latinLnBrk="0" hangingPunct="1">
                <a:lnSpc>
                  <a:spcPct val="114000"/>
                </a:lnSpc>
                <a:spcBef>
                  <a:spcPct val="0"/>
                </a:spcBef>
                <a:buNone/>
                <a:defRPr sz="3200" b="1" kern="1200" cap="none" spc="100" baseline="0">
                  <a:solidFill>
                    <a:schemeClr val="accent1"/>
                  </a:solidFill>
                  <a:latin typeface="Arial" panose="020B0604020202020204" pitchFamily="34" charset="0"/>
                  <a:ea typeface="+mj-ea"/>
                  <a:cs typeface="Arial" panose="020B0604020202020204" pitchFamily="34" charset="0"/>
                </a:defRPr>
              </a:lvl1pPr>
            </a:lstStyle>
            <a:p>
              <a:pPr defTabSz="685800"/>
              <a:r>
                <a:rPr lang="de-DE" sz="1800" spc="75" dirty="0">
                  <a:solidFill>
                    <a:srgbClr val="023D6B"/>
                  </a:solidFill>
                </a:rPr>
                <a:t>Tungsten Flat-</a:t>
              </a:r>
              <a:r>
                <a:rPr lang="de-DE" sz="1800" spc="75" dirty="0" err="1">
                  <a:solidFill>
                    <a:srgbClr val="023D6B"/>
                  </a:solidFill>
                </a:rPr>
                <a:t>Tile</a:t>
              </a:r>
              <a:endParaRPr lang="de-DE" sz="1800" spc="75" dirty="0">
                <a:solidFill>
                  <a:srgbClr val="023D6B"/>
                </a:solidFill>
              </a:endParaRPr>
            </a:p>
          </p:txBody>
        </p:sp>
      </p:grpSp>
      <p:grpSp>
        <p:nvGrpSpPr>
          <p:cNvPr id="25" name="Gruppieren 24">
            <a:extLst>
              <a:ext uri="{FF2B5EF4-FFF2-40B4-BE49-F238E27FC236}">
                <a16:creationId xmlns:a16="http://schemas.microsoft.com/office/drawing/2014/main" id="{86915E56-071D-504A-A271-C9D466ACFC87}"/>
              </a:ext>
            </a:extLst>
          </p:cNvPr>
          <p:cNvGrpSpPr/>
          <p:nvPr/>
        </p:nvGrpSpPr>
        <p:grpSpPr>
          <a:xfrm>
            <a:off x="5574228" y="895337"/>
            <a:ext cx="3274664" cy="2901227"/>
            <a:chOff x="7541310" y="1194755"/>
            <a:chExt cx="4366218" cy="3868303"/>
          </a:xfrm>
        </p:grpSpPr>
        <p:grpSp>
          <p:nvGrpSpPr>
            <p:cNvPr id="26" name="组合 11">
              <a:extLst>
                <a:ext uri="{FF2B5EF4-FFF2-40B4-BE49-F238E27FC236}">
                  <a16:creationId xmlns:a16="http://schemas.microsoft.com/office/drawing/2014/main" id="{3A975145-667C-E84C-B206-321C7A3DA389}"/>
                </a:ext>
              </a:extLst>
            </p:cNvPr>
            <p:cNvGrpSpPr/>
            <p:nvPr/>
          </p:nvGrpSpPr>
          <p:grpSpPr>
            <a:xfrm>
              <a:off x="7541310" y="1858616"/>
              <a:ext cx="3796521" cy="2589845"/>
              <a:chOff x="4212597" y="1752601"/>
              <a:chExt cx="3796521" cy="2589845"/>
            </a:xfrm>
            <a:noFill/>
          </p:grpSpPr>
          <p:grpSp>
            <p:nvGrpSpPr>
              <p:cNvPr id="34" name="组合 29">
                <a:extLst>
                  <a:ext uri="{FF2B5EF4-FFF2-40B4-BE49-F238E27FC236}">
                    <a16:creationId xmlns:a16="http://schemas.microsoft.com/office/drawing/2014/main" id="{4D624100-189A-5F47-B142-9B50E9CB85B0}"/>
                  </a:ext>
                </a:extLst>
              </p:cNvPr>
              <p:cNvGrpSpPr/>
              <p:nvPr/>
            </p:nvGrpSpPr>
            <p:grpSpPr>
              <a:xfrm>
                <a:off x="4212597" y="1752601"/>
                <a:ext cx="3796521" cy="2589845"/>
                <a:chOff x="3516275" y="4265746"/>
                <a:chExt cx="3343691" cy="2001720"/>
              </a:xfrm>
              <a:grpFill/>
            </p:grpSpPr>
            <p:pic>
              <p:nvPicPr>
                <p:cNvPr id="38" name="图片 30">
                  <a:extLst>
                    <a:ext uri="{FF2B5EF4-FFF2-40B4-BE49-F238E27FC236}">
                      <a16:creationId xmlns:a16="http://schemas.microsoft.com/office/drawing/2014/main" id="{5DA29FE6-3E80-EC49-AB06-EB7B7F54240B}"/>
                    </a:ext>
                  </a:extLst>
                </p:cNvPr>
                <p:cNvPicPr>
                  <a:picLocks noChangeAspect="1"/>
                </p:cNvPicPr>
                <p:nvPr/>
              </p:nvPicPr>
              <p:blipFill rotWithShape="1">
                <a:blip r:embed="rId2">
                  <a:extLst>
                    <a:ext uri="{28A0092B-C50C-407E-A947-70E740481C1C}">
                      <a14:useLocalDpi xmlns:a14="http://schemas.microsoft.com/office/drawing/2010/main" val="0"/>
                    </a:ext>
                  </a:extLst>
                </a:blip>
                <a:srcRect l="39763" t="24786" r="35825" b="35726"/>
                <a:stretch/>
              </p:blipFill>
              <p:spPr>
                <a:xfrm>
                  <a:off x="4392193" y="4265746"/>
                  <a:ext cx="2467773" cy="2001720"/>
                </a:xfrm>
                <a:prstGeom prst="rect">
                  <a:avLst/>
                </a:prstGeom>
                <a:grpFill/>
                <a:ln w="0">
                  <a:noFill/>
                </a:ln>
              </p:spPr>
            </p:pic>
            <p:sp>
              <p:nvSpPr>
                <p:cNvPr id="39" name="矩形 31">
                  <a:extLst>
                    <a:ext uri="{FF2B5EF4-FFF2-40B4-BE49-F238E27FC236}">
                      <a16:creationId xmlns:a16="http://schemas.microsoft.com/office/drawing/2014/main" id="{719FE481-3516-184A-A79E-55C6394E60A3}"/>
                    </a:ext>
                  </a:extLst>
                </p:cNvPr>
                <p:cNvSpPr/>
                <p:nvPr/>
              </p:nvSpPr>
              <p:spPr>
                <a:xfrm>
                  <a:off x="5178259" y="4395842"/>
                  <a:ext cx="386270" cy="261673"/>
                </a:xfrm>
                <a:prstGeom prst="rect">
                  <a:avLst/>
                </a:prstGeom>
                <a:grpFill/>
                <a:ln w="0">
                  <a:noFill/>
                </a:ln>
              </p:spPr>
              <p:txBody>
                <a:bodyPr wrap="none">
                  <a:spAutoFit/>
                </a:bodyPr>
                <a:lstStyle/>
                <a:p>
                  <a:pPr defTabSz="685800" eaLnBrk="0" fontAlgn="base" hangingPunct="0">
                    <a:spcBef>
                      <a:spcPct val="0"/>
                    </a:spcBef>
                    <a:spcAft>
                      <a:spcPct val="0"/>
                    </a:spcAft>
                    <a:defRPr/>
                  </a:pPr>
                  <a:r>
                    <a:rPr kumimoji="1" lang="en-US" altLang="zh-CN" sz="1050" b="1" kern="0" dirty="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W</a:t>
                  </a:r>
                  <a:endParaRPr kumimoji="1" lang="zh-CN" altLang="en-US" sz="1050" b="1" kern="0" dirty="0">
                    <a:solidFill>
                      <a:srgbClr val="7030A0"/>
                    </a:solidFill>
                    <a:latin typeface="Monotype Corsiva" pitchFamily="66" charset="0"/>
                    <a:ea typeface="宋体" panose="02010600030101010101" pitchFamily="2" charset="-122"/>
                  </a:endParaRPr>
                </a:p>
              </p:txBody>
            </p:sp>
            <p:sp>
              <p:nvSpPr>
                <p:cNvPr id="40" name="矩形 32">
                  <a:extLst>
                    <a:ext uri="{FF2B5EF4-FFF2-40B4-BE49-F238E27FC236}">
                      <a16:creationId xmlns:a16="http://schemas.microsoft.com/office/drawing/2014/main" id="{288EC229-6A89-9A4B-AE2E-FB56CF769879}"/>
                    </a:ext>
                  </a:extLst>
                </p:cNvPr>
                <p:cNvSpPr/>
                <p:nvPr/>
              </p:nvSpPr>
              <p:spPr>
                <a:xfrm>
                  <a:off x="4847043" y="5874496"/>
                  <a:ext cx="738280" cy="285461"/>
                </a:xfrm>
                <a:prstGeom prst="rect">
                  <a:avLst/>
                </a:prstGeom>
                <a:grpFill/>
                <a:ln w="0">
                  <a:noFill/>
                </a:ln>
              </p:spPr>
              <p:txBody>
                <a:bodyPr wrap="none">
                  <a:spAutoFit/>
                </a:bodyPr>
                <a:lstStyle/>
                <a:p>
                  <a:pPr defTabSz="685800" eaLnBrk="0" fontAlgn="base" hangingPunct="0">
                    <a:spcBef>
                      <a:spcPct val="0"/>
                    </a:spcBef>
                    <a:spcAft>
                      <a:spcPct val="0"/>
                    </a:spcAft>
                    <a:defRPr/>
                  </a:pPr>
                  <a:r>
                    <a:rPr kumimoji="1" lang="en-US" altLang="zh-CN" sz="1200" b="1" kern="0" dirty="0">
                      <a:solidFill>
                        <a:srgbClr val="7030A0"/>
                      </a:solidFill>
                      <a:latin typeface="Arial"/>
                      <a:ea typeface="宋体" panose="02010600030101010101" pitchFamily="2" charset="-122"/>
                    </a:rPr>
                    <a:t>RAFM</a:t>
                  </a:r>
                  <a:endParaRPr kumimoji="1" lang="zh-CN" altLang="en-US" sz="1200" b="1" kern="0" dirty="0">
                    <a:solidFill>
                      <a:srgbClr val="7030A0"/>
                    </a:solidFill>
                    <a:latin typeface="Arial"/>
                    <a:ea typeface="宋体" panose="02010600030101010101" pitchFamily="2" charset="-122"/>
                  </a:endParaRPr>
                </a:p>
              </p:txBody>
            </p:sp>
            <p:sp>
              <p:nvSpPr>
                <p:cNvPr id="41" name="矩形 33">
                  <a:extLst>
                    <a:ext uri="{FF2B5EF4-FFF2-40B4-BE49-F238E27FC236}">
                      <a16:creationId xmlns:a16="http://schemas.microsoft.com/office/drawing/2014/main" id="{A377B636-5EAA-CB4C-9896-C79AA19A2C5B}"/>
                    </a:ext>
                  </a:extLst>
                </p:cNvPr>
                <p:cNvSpPr/>
                <p:nvPr/>
              </p:nvSpPr>
              <p:spPr>
                <a:xfrm rot="21447223">
                  <a:off x="3516275" y="5439817"/>
                  <a:ext cx="1286062" cy="428191"/>
                </a:xfrm>
                <a:prstGeom prst="rect">
                  <a:avLst/>
                </a:prstGeom>
                <a:grpFill/>
                <a:ln w="0">
                  <a:noFill/>
                </a:ln>
              </p:spPr>
              <p:txBody>
                <a:bodyPr wrap="none">
                  <a:spAutoFit/>
                </a:bodyPr>
                <a:lstStyle/>
                <a:p>
                  <a:pPr algn="ctr" defTabSz="685800" eaLnBrk="0" fontAlgn="base" hangingPunct="0">
                    <a:spcBef>
                      <a:spcPct val="0"/>
                    </a:spcBef>
                    <a:spcAft>
                      <a:spcPct val="0"/>
                    </a:spcAft>
                    <a:defRPr/>
                  </a:pPr>
                  <a:r>
                    <a:rPr kumimoji="1" lang="en-US" altLang="zh-CN" sz="1050" b="1" kern="0" dirty="0" err="1">
                      <a:solidFill>
                        <a:srgbClr val="013D6B"/>
                      </a:solidFill>
                      <a:latin typeface="Arial"/>
                      <a:cs typeface="Times New Roman" panose="02020603050405020304" pitchFamily="18" charset="0"/>
                    </a:rPr>
                    <a:t>CuCrZr</a:t>
                  </a:r>
                  <a:r>
                    <a:rPr kumimoji="1" lang="zh-CN" altLang="en-US" sz="1050" b="1" kern="0" dirty="0">
                      <a:solidFill>
                        <a:srgbClr val="013D6B"/>
                      </a:solidFill>
                      <a:latin typeface="Arial"/>
                      <a:cs typeface="Times New Roman" panose="02020603050405020304" pitchFamily="18" charset="0"/>
                    </a:rPr>
                    <a:t> </a:t>
                  </a:r>
                  <a:r>
                    <a:rPr kumimoji="1" lang="en-US" altLang="zh-CN" sz="1050" b="1" kern="0" dirty="0">
                      <a:solidFill>
                        <a:srgbClr val="013D6B"/>
                      </a:solidFill>
                      <a:latin typeface="Arial"/>
                      <a:cs typeface="Times New Roman" panose="02020603050405020304" pitchFamily="18" charset="0"/>
                    </a:rPr>
                    <a:t>or </a:t>
                  </a:r>
                </a:p>
                <a:p>
                  <a:pPr algn="ctr" defTabSz="685800" eaLnBrk="0" fontAlgn="base" hangingPunct="0">
                    <a:spcBef>
                      <a:spcPct val="0"/>
                    </a:spcBef>
                    <a:spcAft>
                      <a:spcPct val="0"/>
                    </a:spcAft>
                    <a:defRPr/>
                  </a:pPr>
                  <a:r>
                    <a:rPr kumimoji="1" lang="en-US" altLang="zh-CN" sz="1050" b="1" kern="0" dirty="0">
                      <a:solidFill>
                        <a:srgbClr val="013D6B"/>
                      </a:solidFill>
                      <a:latin typeface="Arial"/>
                      <a:cs typeface="Times New Roman" panose="02020603050405020304" pitchFamily="18" charset="0"/>
                    </a:rPr>
                    <a:t>novel Cu alloy</a:t>
                  </a:r>
                </a:p>
              </p:txBody>
            </p:sp>
            <p:sp>
              <p:nvSpPr>
                <p:cNvPr id="42" name="文本框 35">
                  <a:extLst>
                    <a:ext uri="{FF2B5EF4-FFF2-40B4-BE49-F238E27FC236}">
                      <a16:creationId xmlns:a16="http://schemas.microsoft.com/office/drawing/2014/main" id="{11AF4D88-4E0A-7B4E-91AD-0B66DC0AE35B}"/>
                    </a:ext>
                  </a:extLst>
                </p:cNvPr>
                <p:cNvSpPr txBox="1"/>
                <p:nvPr/>
              </p:nvSpPr>
              <p:spPr bwMode="auto">
                <a:xfrm rot="20683061">
                  <a:off x="5808473" y="4693486"/>
                  <a:ext cx="914400" cy="914400"/>
                </a:xfrm>
                <a:prstGeom prst="rect">
                  <a:avLst/>
                </a:prstGeom>
                <a:grpFill/>
                <a:ln w="0" cap="flat" cmpd="sng" algn="ctr">
                  <a:noFill/>
                  <a:prstDash val="solid"/>
                </a:ln>
                <a:effectLst/>
              </p:spPr>
              <p:txBody>
                <a:bodyPr vert="horz" wrap="none" lIns="0" tIns="0" rIns="0" bIns="0" numCol="1" rtlCol="0" anchor="t" anchorCtr="0" compatLnSpc="1">
                  <a:noAutofit/>
                </a:bodyPr>
                <a:lstStyle/>
                <a:p>
                  <a:pPr marL="685800" indent="-385763" defTabSz="685800" eaLnBrk="0" fontAlgn="base" hangingPunct="0">
                    <a:spcAft>
                      <a:spcPct val="0"/>
                    </a:spcAft>
                    <a:defRPr/>
                  </a:pPr>
                  <a:endParaRPr kumimoji="1" lang="zh-CN" altLang="en-US" sz="825" b="1"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43" name="直接箭头连接符 39">
                  <a:extLst>
                    <a:ext uri="{FF2B5EF4-FFF2-40B4-BE49-F238E27FC236}">
                      <a16:creationId xmlns:a16="http://schemas.microsoft.com/office/drawing/2014/main" id="{2DAA1DF5-BBD5-3D47-BC56-031DBB184C23}"/>
                    </a:ext>
                  </a:extLst>
                </p:cNvPr>
                <p:cNvCxnSpPr/>
                <p:nvPr/>
              </p:nvCxnSpPr>
              <p:spPr bwMode="auto">
                <a:xfrm rot="120000">
                  <a:off x="5183635" y="4977492"/>
                  <a:ext cx="33527" cy="343589"/>
                </a:xfrm>
                <a:prstGeom prst="straightConnector1">
                  <a:avLst/>
                </a:prstGeom>
                <a:grpFill/>
                <a:ln w="0" cap="flat" cmpd="sng" algn="ctr">
                  <a:noFill/>
                  <a:prstDash val="solid"/>
                  <a:round/>
                  <a:headEnd type="triangle" w="sm" len="sm"/>
                  <a:tailEnd type="triangle" w="sm" len="sm"/>
                </a:ln>
                <a:effectLst/>
              </p:spPr>
            </p:cxnSp>
            <p:cxnSp>
              <p:nvCxnSpPr>
                <p:cNvPr id="44" name="直接箭头连接符 40">
                  <a:extLst>
                    <a:ext uri="{FF2B5EF4-FFF2-40B4-BE49-F238E27FC236}">
                      <a16:creationId xmlns:a16="http://schemas.microsoft.com/office/drawing/2014/main" id="{C44B3D6D-680A-6C4E-8F10-3DF1FBF26580}"/>
                    </a:ext>
                  </a:extLst>
                </p:cNvPr>
                <p:cNvCxnSpPr/>
                <p:nvPr/>
              </p:nvCxnSpPr>
              <p:spPr bwMode="auto">
                <a:xfrm>
                  <a:off x="5470829" y="4954671"/>
                  <a:ext cx="6955" cy="129096"/>
                </a:xfrm>
                <a:prstGeom prst="straightConnector1">
                  <a:avLst/>
                </a:prstGeom>
                <a:grpFill/>
                <a:ln w="0" cap="flat" cmpd="sng" algn="ctr">
                  <a:noFill/>
                  <a:prstDash val="solid"/>
                  <a:round/>
                  <a:headEnd type="triangle" w="sm" len="sm"/>
                  <a:tailEnd type="triangle" w="sm" len="sm"/>
                </a:ln>
                <a:effectLst/>
              </p:spPr>
            </p:cxnSp>
            <p:cxnSp>
              <p:nvCxnSpPr>
                <p:cNvPr id="45" name="直接箭头连接符 41">
                  <a:extLst>
                    <a:ext uri="{FF2B5EF4-FFF2-40B4-BE49-F238E27FC236}">
                      <a16:creationId xmlns:a16="http://schemas.microsoft.com/office/drawing/2014/main" id="{583487C2-3D47-D244-ACF1-23ACF1AF5EC4}"/>
                    </a:ext>
                  </a:extLst>
                </p:cNvPr>
                <p:cNvCxnSpPr/>
                <p:nvPr/>
              </p:nvCxnSpPr>
              <p:spPr bwMode="auto">
                <a:xfrm flipV="1">
                  <a:off x="5806615" y="4899463"/>
                  <a:ext cx="238073" cy="9955"/>
                </a:xfrm>
                <a:prstGeom prst="straightConnector1">
                  <a:avLst/>
                </a:prstGeom>
                <a:grpFill/>
                <a:ln w="0" cap="flat" cmpd="sng" algn="ctr">
                  <a:noFill/>
                  <a:prstDash val="solid"/>
                  <a:round/>
                  <a:headEnd type="triangle" w="sm" len="sm"/>
                  <a:tailEnd type="triangle" w="sm" len="sm"/>
                </a:ln>
                <a:effectLst/>
              </p:spPr>
            </p:cxnSp>
            <p:cxnSp>
              <p:nvCxnSpPr>
                <p:cNvPr id="46" name="直接箭头连接符 45">
                  <a:extLst>
                    <a:ext uri="{FF2B5EF4-FFF2-40B4-BE49-F238E27FC236}">
                      <a16:creationId xmlns:a16="http://schemas.microsoft.com/office/drawing/2014/main" id="{85D7F92E-BEFD-184D-9B9B-EDB95D09D905}"/>
                    </a:ext>
                  </a:extLst>
                </p:cNvPr>
                <p:cNvCxnSpPr/>
                <p:nvPr/>
              </p:nvCxnSpPr>
              <p:spPr bwMode="auto">
                <a:xfrm rot="-240000">
                  <a:off x="5235704" y="5270329"/>
                  <a:ext cx="180566" cy="4224"/>
                </a:xfrm>
                <a:prstGeom prst="straightConnector1">
                  <a:avLst/>
                </a:prstGeom>
                <a:grpFill/>
                <a:ln w="0" cap="flat" cmpd="sng" algn="ctr">
                  <a:noFill/>
                  <a:prstDash val="solid"/>
                  <a:round/>
                  <a:headEnd type="triangle" w="sm" len="sm"/>
                  <a:tailEnd type="triangle" w="sm" len="sm"/>
                </a:ln>
                <a:effectLst/>
              </p:spPr>
            </p:cxnSp>
          </p:grpSp>
          <p:sp>
            <p:nvSpPr>
              <p:cNvPr id="35" name="矩形 58">
                <a:extLst>
                  <a:ext uri="{FF2B5EF4-FFF2-40B4-BE49-F238E27FC236}">
                    <a16:creationId xmlns:a16="http://schemas.microsoft.com/office/drawing/2014/main" id="{6FA1CA42-7086-664A-9378-9461E613FFCE}"/>
                  </a:ext>
                </a:extLst>
              </p:cNvPr>
              <p:cNvSpPr/>
              <p:nvPr/>
            </p:nvSpPr>
            <p:spPr>
              <a:xfrm>
                <a:off x="4273861" y="2326222"/>
                <a:ext cx="1154434" cy="534211"/>
              </a:xfrm>
              <a:prstGeom prst="rect">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1050" b="1" dirty="0">
                    <a:solidFill>
                      <a:srgbClr val="013D6B"/>
                    </a:solidFill>
                    <a:latin typeface="Arial"/>
                    <a:cs typeface="Times New Roman" panose="02020603050405020304" pitchFamily="18" charset="0"/>
                  </a:rPr>
                  <a:t>W/Cu FGM or </a:t>
                </a:r>
                <a:r>
                  <a:rPr lang="en-US" altLang="zh-CN" sz="1050" b="1" dirty="0" err="1">
                    <a:solidFill>
                      <a:srgbClr val="013D6B"/>
                    </a:solidFill>
                    <a:latin typeface="Arial"/>
                    <a:cs typeface="Times New Roman" panose="02020603050405020304" pitchFamily="18" charset="0"/>
                  </a:rPr>
                  <a:t>WfCu</a:t>
                </a:r>
                <a:endParaRPr lang="en-US" altLang="zh-CN" sz="1050" b="1" dirty="0">
                  <a:solidFill>
                    <a:srgbClr val="013D6B"/>
                  </a:solidFill>
                  <a:latin typeface="Arial"/>
                  <a:cs typeface="Times New Roman" panose="02020603050405020304" pitchFamily="18" charset="0"/>
                </a:endParaRPr>
              </a:p>
              <a:p>
                <a:pPr algn="ctr" defTabSz="685800">
                  <a:defRPr/>
                </a:pPr>
                <a:endParaRPr lang="en-US" altLang="zh-CN" sz="1050" b="1" dirty="0">
                  <a:solidFill>
                    <a:srgbClr val="013D6B"/>
                  </a:solidFill>
                  <a:latin typeface="Arial"/>
                  <a:cs typeface="Times New Roman" panose="02020603050405020304" pitchFamily="18" charset="0"/>
                </a:endParaRPr>
              </a:p>
            </p:txBody>
          </p:sp>
          <p:cxnSp>
            <p:nvCxnSpPr>
              <p:cNvPr id="36" name="直接箭头连接符 6">
                <a:extLst>
                  <a:ext uri="{FF2B5EF4-FFF2-40B4-BE49-F238E27FC236}">
                    <a16:creationId xmlns:a16="http://schemas.microsoft.com/office/drawing/2014/main" id="{952EB25C-6DCA-1941-95B6-6066B4ACCAC8}"/>
                  </a:ext>
                </a:extLst>
              </p:cNvPr>
              <p:cNvCxnSpPr/>
              <p:nvPr/>
            </p:nvCxnSpPr>
            <p:spPr>
              <a:xfrm flipV="1">
                <a:off x="5098298" y="2217066"/>
                <a:ext cx="396671" cy="191858"/>
              </a:xfrm>
              <a:prstGeom prst="straightConnector1">
                <a:avLst/>
              </a:prstGeom>
              <a:grpFill/>
              <a:ln w="0">
                <a:no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56">
                <a:extLst>
                  <a:ext uri="{FF2B5EF4-FFF2-40B4-BE49-F238E27FC236}">
                    <a16:creationId xmlns:a16="http://schemas.microsoft.com/office/drawing/2014/main" id="{EB5A0947-C430-004A-B6F2-F17825E2868D}"/>
                  </a:ext>
                </a:extLst>
              </p:cNvPr>
              <p:cNvCxnSpPr/>
              <p:nvPr/>
            </p:nvCxnSpPr>
            <p:spPr>
              <a:xfrm flipV="1">
                <a:off x="5116659" y="2968044"/>
                <a:ext cx="332329" cy="388948"/>
              </a:xfrm>
              <a:prstGeom prst="straightConnector1">
                <a:avLst/>
              </a:prstGeom>
              <a:grpFill/>
              <a:ln w="0">
                <a:noFill/>
                <a:tailEnd type="arrow"/>
              </a:ln>
            </p:spPr>
            <p:style>
              <a:lnRef idx="1">
                <a:schemeClr val="accent1"/>
              </a:lnRef>
              <a:fillRef idx="0">
                <a:schemeClr val="accent1"/>
              </a:fillRef>
              <a:effectRef idx="0">
                <a:schemeClr val="accent1"/>
              </a:effectRef>
              <a:fontRef idx="minor">
                <a:schemeClr val="tx1"/>
              </a:fontRef>
            </p:style>
          </p:cxnSp>
        </p:grpSp>
        <p:cxnSp>
          <p:nvCxnSpPr>
            <p:cNvPr id="27" name="直接箭头连接符 22">
              <a:extLst>
                <a:ext uri="{FF2B5EF4-FFF2-40B4-BE49-F238E27FC236}">
                  <a16:creationId xmlns:a16="http://schemas.microsoft.com/office/drawing/2014/main" id="{64119531-6AA5-9241-8172-35F1556A293A}"/>
                </a:ext>
              </a:extLst>
            </p:cNvPr>
            <p:cNvCxnSpPr/>
            <p:nvPr/>
          </p:nvCxnSpPr>
          <p:spPr>
            <a:xfrm flipV="1">
              <a:off x="8625346" y="2387021"/>
              <a:ext cx="203669" cy="224276"/>
            </a:xfrm>
            <a:prstGeom prst="straightConnector1">
              <a:avLst/>
            </a:prstGeom>
            <a:ln w="1905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60">
              <a:extLst>
                <a:ext uri="{FF2B5EF4-FFF2-40B4-BE49-F238E27FC236}">
                  <a16:creationId xmlns:a16="http://schemas.microsoft.com/office/drawing/2014/main" id="{EF9D22CF-A226-4D41-BB75-C1DA26F3F2CB}"/>
                </a:ext>
              </a:extLst>
            </p:cNvPr>
            <p:cNvCxnSpPr/>
            <p:nvPr/>
          </p:nvCxnSpPr>
          <p:spPr>
            <a:xfrm flipV="1">
              <a:off x="8502445" y="2964154"/>
              <a:ext cx="338120" cy="429977"/>
            </a:xfrm>
            <a:prstGeom prst="straightConnector1">
              <a:avLst/>
            </a:prstGeom>
            <a:ln w="19050">
              <a:solidFill>
                <a:srgbClr val="0033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9">
              <a:extLst>
                <a:ext uri="{FF2B5EF4-FFF2-40B4-BE49-F238E27FC236}">
                  <a16:creationId xmlns:a16="http://schemas.microsoft.com/office/drawing/2014/main" id="{CB049BC2-FB8C-014E-9DEF-9DB693896AF3}"/>
                </a:ext>
              </a:extLst>
            </p:cNvPr>
            <p:cNvSpPr txBox="1"/>
            <p:nvPr/>
          </p:nvSpPr>
          <p:spPr>
            <a:xfrm>
              <a:off x="7758530" y="4448462"/>
              <a:ext cx="4148998" cy="400109"/>
            </a:xfrm>
            <a:prstGeom prst="rect">
              <a:avLst/>
            </a:prstGeom>
            <a:noFill/>
          </p:spPr>
          <p:txBody>
            <a:bodyPr wrap="none" rtlCol="0">
              <a:spAutoFit/>
            </a:bodyPr>
            <a:lstStyle/>
            <a:p>
              <a:pPr defTabSz="685800"/>
              <a:r>
                <a:rPr lang="en-US" altLang="zh-CN" sz="1350" b="1" dirty="0">
                  <a:solidFill>
                    <a:srgbClr val="013D6B"/>
                  </a:solidFill>
                  <a:latin typeface="Arial"/>
                </a:rPr>
                <a:t>Cooling water: 150 </a:t>
              </a:r>
              <a:r>
                <a:rPr lang="zh-CN" altLang="en-US" sz="1350" b="1" dirty="0">
                  <a:solidFill>
                    <a:srgbClr val="013D6B"/>
                  </a:solidFill>
                  <a:latin typeface="Arial"/>
                </a:rPr>
                <a:t>℃</a:t>
              </a:r>
              <a:r>
                <a:rPr lang="en-US" altLang="zh-CN" sz="1350" b="1" dirty="0">
                  <a:solidFill>
                    <a:srgbClr val="013D6B"/>
                  </a:solidFill>
                  <a:latin typeface="Arial"/>
                </a:rPr>
                <a:t>, 16m/s, 5 MPa</a:t>
              </a:r>
              <a:endParaRPr lang="zh-CN" altLang="en-US" sz="1350" b="1" dirty="0">
                <a:solidFill>
                  <a:srgbClr val="013D6B"/>
                </a:solidFill>
                <a:latin typeface="Arial"/>
              </a:endParaRPr>
            </a:p>
          </p:txBody>
        </p:sp>
        <p:sp>
          <p:nvSpPr>
            <p:cNvPr id="30" name="TextBox 23">
              <a:extLst>
                <a:ext uri="{FF2B5EF4-FFF2-40B4-BE49-F238E27FC236}">
                  <a16:creationId xmlns:a16="http://schemas.microsoft.com/office/drawing/2014/main" id="{FF2FED81-06CF-ED48-8449-54A3E374313F}"/>
                </a:ext>
              </a:extLst>
            </p:cNvPr>
            <p:cNvSpPr txBox="1"/>
            <p:nvPr/>
          </p:nvSpPr>
          <p:spPr>
            <a:xfrm>
              <a:off x="7677206" y="1503786"/>
              <a:ext cx="3036305" cy="338555"/>
            </a:xfrm>
            <a:prstGeom prst="rect">
              <a:avLst/>
            </a:prstGeom>
            <a:noFill/>
          </p:spPr>
          <p:txBody>
            <a:bodyPr wrap="square" rtlCol="0">
              <a:spAutoFit/>
            </a:bodyPr>
            <a:lstStyle/>
            <a:p>
              <a:pPr defTabSz="685800"/>
              <a:r>
                <a:rPr lang="en-US" altLang="zh-CN" sz="1050" b="1" dirty="0">
                  <a:solidFill>
                    <a:srgbClr val="FF0000"/>
                  </a:solidFill>
                  <a:latin typeface="Arial"/>
                </a:rPr>
                <a:t>20 MW/m</a:t>
              </a:r>
              <a:r>
                <a:rPr lang="en-US" altLang="zh-CN" sz="1050" b="1" baseline="30000" dirty="0">
                  <a:solidFill>
                    <a:srgbClr val="FF0000"/>
                  </a:solidFill>
                  <a:latin typeface="Arial"/>
                </a:rPr>
                <a:t>2</a:t>
              </a:r>
              <a:r>
                <a:rPr lang="en-US" altLang="zh-CN" sz="1050" b="1" dirty="0">
                  <a:solidFill>
                    <a:srgbClr val="FF0000"/>
                  </a:solidFill>
                  <a:latin typeface="Arial"/>
                </a:rPr>
                <a:t> </a:t>
              </a:r>
              <a:r>
                <a:rPr lang="en-US" altLang="zh-CN" sz="1050" b="1" dirty="0" err="1">
                  <a:solidFill>
                    <a:srgbClr val="FF0000"/>
                  </a:solidFill>
                  <a:latin typeface="Arial"/>
                </a:rPr>
                <a:t>Tmax</a:t>
              </a:r>
              <a:r>
                <a:rPr lang="zh-CN" altLang="en-US" sz="1050" b="1" dirty="0">
                  <a:solidFill>
                    <a:srgbClr val="FF0000"/>
                  </a:solidFill>
                  <a:latin typeface="Arial"/>
                </a:rPr>
                <a:t>：</a:t>
              </a:r>
              <a:r>
                <a:rPr lang="en-US" altLang="zh-CN" sz="1050" b="1" dirty="0">
                  <a:solidFill>
                    <a:srgbClr val="FF0000"/>
                  </a:solidFill>
                  <a:latin typeface="Arial"/>
                </a:rPr>
                <a:t>1060</a:t>
              </a:r>
              <a:r>
                <a:rPr lang="zh-CN" altLang="en-US" sz="1050" b="1" dirty="0">
                  <a:solidFill>
                    <a:srgbClr val="FF0000"/>
                  </a:solidFill>
                  <a:latin typeface="Arial"/>
                </a:rPr>
                <a:t>℃</a:t>
              </a:r>
            </a:p>
          </p:txBody>
        </p:sp>
        <p:pic>
          <p:nvPicPr>
            <p:cNvPr id="31" name="Picture 2" descr="C:\Users\Administrator\Desktop\所logo.jpg">
              <a:extLst>
                <a:ext uri="{FF2B5EF4-FFF2-40B4-BE49-F238E27FC236}">
                  <a16:creationId xmlns:a16="http://schemas.microsoft.com/office/drawing/2014/main" id="{9FB21BDA-88FE-D245-B515-97FC9D7D85D9}"/>
                </a:ext>
              </a:extLst>
            </p:cNvPr>
            <p:cNvPicPr>
              <a:picLocks noChangeAspect="1" noChangeArrowheads="1"/>
            </p:cNvPicPr>
            <p:nvPr/>
          </p:nvPicPr>
          <p:blipFill>
            <a:blip r:embed="rId3" cstate="print"/>
            <a:srcRect/>
            <a:stretch>
              <a:fillRect/>
            </a:stretch>
          </p:blipFill>
          <p:spPr bwMode="auto">
            <a:xfrm>
              <a:off x="10212445" y="1194755"/>
              <a:ext cx="727235" cy="617817"/>
            </a:xfrm>
            <a:prstGeom prst="rect">
              <a:avLst/>
            </a:prstGeom>
            <a:noFill/>
          </p:spPr>
        </p:pic>
        <p:pic>
          <p:nvPicPr>
            <p:cNvPr id="32" name="Picture 2" descr="D:\LUO\Desktop\12室logo(标准版).jpg">
              <a:extLst>
                <a:ext uri="{FF2B5EF4-FFF2-40B4-BE49-F238E27FC236}">
                  <a16:creationId xmlns:a16="http://schemas.microsoft.com/office/drawing/2014/main" id="{14D2B762-B608-8D47-AA15-097E1D043E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6450" y="1195159"/>
              <a:ext cx="602158" cy="6021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23">
              <a:extLst>
                <a:ext uri="{FF2B5EF4-FFF2-40B4-BE49-F238E27FC236}">
                  <a16:creationId xmlns:a16="http://schemas.microsoft.com/office/drawing/2014/main" id="{FD4E0F5E-A5C2-FC4F-9BD8-25DCD902327A}"/>
                </a:ext>
              </a:extLst>
            </p:cNvPr>
            <p:cNvSpPr txBox="1"/>
            <p:nvPr/>
          </p:nvSpPr>
          <p:spPr>
            <a:xfrm>
              <a:off x="7744030" y="4724503"/>
              <a:ext cx="3036305" cy="338555"/>
            </a:xfrm>
            <a:prstGeom prst="rect">
              <a:avLst/>
            </a:prstGeom>
            <a:noFill/>
          </p:spPr>
          <p:txBody>
            <a:bodyPr wrap="square" rtlCol="0">
              <a:spAutoFit/>
            </a:bodyPr>
            <a:lstStyle/>
            <a:p>
              <a:pPr defTabSz="685800"/>
              <a:r>
                <a:rPr lang="en-US" altLang="zh-CN" sz="1050" b="1" dirty="0" err="1">
                  <a:solidFill>
                    <a:srgbClr val="FF0000"/>
                  </a:solidFill>
                  <a:latin typeface="Arial"/>
                </a:rPr>
                <a:t>G.N.Luo</a:t>
              </a:r>
              <a:r>
                <a:rPr lang="en-US" altLang="zh-CN" sz="1050" b="1" dirty="0">
                  <a:solidFill>
                    <a:srgbClr val="FF0000"/>
                  </a:solidFill>
                  <a:latin typeface="Arial"/>
                </a:rPr>
                <a:t> ( ICFRM 2019)</a:t>
              </a:r>
              <a:endParaRPr lang="zh-CN" altLang="en-US" sz="1050" b="1" dirty="0">
                <a:solidFill>
                  <a:srgbClr val="FF0000"/>
                </a:solidFill>
                <a:latin typeface="Arial"/>
              </a:endParaRPr>
            </a:p>
          </p:txBody>
        </p:sp>
      </p:grpSp>
      <p:sp>
        <p:nvSpPr>
          <p:cNvPr id="48" name="Foliennummernplatzhalter 4">
            <a:extLst>
              <a:ext uri="{FF2B5EF4-FFF2-40B4-BE49-F238E27FC236}">
                <a16:creationId xmlns:a16="http://schemas.microsoft.com/office/drawing/2014/main" id="{FC66B07A-2595-AA49-87FB-1F98C74B0ED1}"/>
              </a:ext>
            </a:extLst>
          </p:cNvPr>
          <p:cNvSpPr>
            <a:spLocks noGrp="1"/>
          </p:cNvSpPr>
          <p:nvPr>
            <p:ph type="sldNum" sz="quarter" idx="18"/>
          </p:nvPr>
        </p:nvSpPr>
        <p:spPr>
          <a:xfrm>
            <a:off x="7086600" y="-21848"/>
            <a:ext cx="2057400" cy="273844"/>
          </a:xfrm>
          <a:prstGeom prst="rect">
            <a:avLst/>
          </a:prstGeom>
        </p:spPr>
        <p:txBody>
          <a:bodyPr vert="horz" lIns="68580" tIns="34290" rIns="68580" bIns="34290" rtlCol="0" anchor="ctr"/>
          <a:lstStyle>
            <a:defPPr>
              <a:defRPr lang="en-US"/>
            </a:defPPr>
            <a:lvl1pPr marL="0" algn="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7AC048D0-1DD0-4748-98A8-8479AD1DAED7}" type="slidenum">
              <a:rPr lang="de-DE">
                <a:solidFill>
                  <a:prstClr val="black">
                    <a:tint val="75000"/>
                  </a:prstClr>
                </a:solidFill>
                <a:latin typeface="Arial"/>
              </a:rPr>
              <a:pPr/>
              <a:t>103</a:t>
            </a:fld>
            <a:endParaRPr lang="de-DE" dirty="0">
              <a:solidFill>
                <a:prstClr val="black">
                  <a:tint val="75000"/>
                </a:prstClr>
              </a:solidFill>
              <a:latin typeface="Arial"/>
            </a:endParaRPr>
          </a:p>
        </p:txBody>
      </p:sp>
    </p:spTree>
    <p:extLst>
      <p:ext uri="{BB962C8B-B14F-4D97-AF65-F5344CB8AC3E}">
        <p14:creationId xmlns:p14="http://schemas.microsoft.com/office/powerpoint/2010/main" val="35311092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5">
            <a:extLst>
              <a:ext uri="{FF2B5EF4-FFF2-40B4-BE49-F238E27FC236}">
                <a16:creationId xmlns:a16="http://schemas.microsoft.com/office/drawing/2014/main" id="{F3FCEF74-657B-0003-9883-9F7F641B4176}"/>
              </a:ext>
            </a:extLst>
          </p:cNvPr>
          <p:cNvSpPr>
            <a:spLocks noChangeArrowheads="1"/>
          </p:cNvSpPr>
          <p:nvPr/>
        </p:nvSpPr>
        <p:spPr bwMode="auto">
          <a:xfrm>
            <a:off x="6736983" y="3273829"/>
            <a:ext cx="1890210" cy="1363676"/>
          </a:xfrm>
          <a:prstGeom prst="rect">
            <a:avLst/>
          </a:prstGeom>
          <a:solidFill>
            <a:srgbClr val="9E9FA1"/>
          </a:solid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sp>
        <p:nvSpPr>
          <p:cNvPr id="8" name="Textplatzhalter 7">
            <a:extLst>
              <a:ext uri="{FF2B5EF4-FFF2-40B4-BE49-F238E27FC236}">
                <a16:creationId xmlns:a16="http://schemas.microsoft.com/office/drawing/2014/main" id="{06829051-93B6-CA40-AFF8-C52B3302A2D7}"/>
              </a:ext>
            </a:extLst>
          </p:cNvPr>
          <p:cNvSpPr>
            <a:spLocks noGrp="1"/>
          </p:cNvSpPr>
          <p:nvPr>
            <p:ph type="body" sz="quarter" idx="15"/>
          </p:nvPr>
        </p:nvSpPr>
        <p:spPr>
          <a:xfrm>
            <a:off x="269081" y="704089"/>
            <a:ext cx="8586787" cy="382496"/>
          </a:xfrm>
        </p:spPr>
        <p:txBody>
          <a:bodyPr/>
          <a:lstStyle/>
          <a:p>
            <a:r>
              <a:rPr lang="en-GB" dirty="0"/>
              <a:t>What goes beyond what exists</a:t>
            </a:r>
          </a:p>
        </p:txBody>
      </p:sp>
      <p:sp>
        <p:nvSpPr>
          <p:cNvPr id="2" name="Title 1"/>
          <p:cNvSpPr>
            <a:spLocks noGrp="1"/>
          </p:cNvSpPr>
          <p:nvPr>
            <p:ph type="title"/>
          </p:nvPr>
        </p:nvSpPr>
        <p:spPr>
          <a:xfrm>
            <a:off x="278606" y="243000"/>
            <a:ext cx="8586788" cy="443210"/>
          </a:xfrm>
        </p:spPr>
        <p:txBody>
          <a:bodyPr>
            <a:normAutofit fontScale="90000"/>
          </a:bodyPr>
          <a:lstStyle/>
          <a:p>
            <a:r>
              <a:rPr lang="en-US" dirty="0"/>
              <a:t>Advanced Concepts</a:t>
            </a:r>
          </a:p>
        </p:txBody>
      </p:sp>
      <p:grpSp>
        <p:nvGrpSpPr>
          <p:cNvPr id="3" name="Gruppieren 2">
            <a:extLst>
              <a:ext uri="{FF2B5EF4-FFF2-40B4-BE49-F238E27FC236}">
                <a16:creationId xmlns:a16="http://schemas.microsoft.com/office/drawing/2014/main" id="{C2C83AFE-0E82-7944-99F1-CE7108915B6E}"/>
              </a:ext>
            </a:extLst>
          </p:cNvPr>
          <p:cNvGrpSpPr/>
          <p:nvPr/>
        </p:nvGrpSpPr>
        <p:grpSpPr>
          <a:xfrm>
            <a:off x="678267" y="1059743"/>
            <a:ext cx="3695215" cy="1363677"/>
            <a:chOff x="5591944" y="3246334"/>
            <a:chExt cx="6480720" cy="2391636"/>
          </a:xfrm>
        </p:grpSpPr>
        <p:grpSp>
          <p:nvGrpSpPr>
            <p:cNvPr id="11" name="Group 3">
              <a:extLst>
                <a:ext uri="{FF2B5EF4-FFF2-40B4-BE49-F238E27FC236}">
                  <a16:creationId xmlns:a16="http://schemas.microsoft.com/office/drawing/2014/main" id="{D6FF8C18-8816-8A49-B26F-9285368B9D1B}"/>
                </a:ext>
              </a:extLst>
            </p:cNvPr>
            <p:cNvGrpSpPr>
              <a:grpSpLocks/>
            </p:cNvGrpSpPr>
            <p:nvPr/>
          </p:nvGrpSpPr>
          <p:grpSpPr bwMode="auto">
            <a:xfrm>
              <a:off x="5591944" y="3246334"/>
              <a:ext cx="6480720" cy="2391636"/>
              <a:chOff x="1565" y="2340"/>
              <a:chExt cx="816" cy="1090"/>
            </a:xfrm>
          </p:grpSpPr>
          <p:sp>
            <p:nvSpPr>
              <p:cNvPr id="12" name="Rectangle 4">
                <a:extLst>
                  <a:ext uri="{FF2B5EF4-FFF2-40B4-BE49-F238E27FC236}">
                    <a16:creationId xmlns:a16="http://schemas.microsoft.com/office/drawing/2014/main" id="{0F46744B-4B92-FA40-9DE9-4D4293200F04}"/>
                  </a:ext>
                </a:extLst>
              </p:cNvPr>
              <p:cNvSpPr>
                <a:spLocks noChangeArrowheads="1"/>
              </p:cNvSpPr>
              <p:nvPr/>
            </p:nvSpPr>
            <p:spPr bwMode="auto">
              <a:xfrm>
                <a:off x="1565" y="2340"/>
                <a:ext cx="816" cy="318"/>
              </a:xfrm>
              <a:prstGeom prst="rect">
                <a:avLst/>
              </a:prstGeom>
              <a:pattFill prst="lgGrid">
                <a:fgClr>
                  <a:schemeClr val="tx1"/>
                </a:fgClr>
                <a:bgClr>
                  <a:srgbClr val="9E9FA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3" name="Rectangle 5">
                <a:extLst>
                  <a:ext uri="{FF2B5EF4-FFF2-40B4-BE49-F238E27FC236}">
                    <a16:creationId xmlns:a16="http://schemas.microsoft.com/office/drawing/2014/main" id="{6F2D759D-00EE-7F4D-8243-85ED47BCADD1}"/>
                  </a:ext>
                </a:extLst>
              </p:cNvPr>
              <p:cNvSpPr>
                <a:spLocks noChangeArrowheads="1"/>
              </p:cNvSpPr>
              <p:nvPr/>
            </p:nvSpPr>
            <p:spPr bwMode="auto">
              <a:xfrm>
                <a:off x="1565" y="2658"/>
                <a:ext cx="816" cy="772"/>
              </a:xfrm>
              <a:prstGeom prst="rect">
                <a:avLst/>
              </a:prstGeom>
              <a:solidFill>
                <a:srgbClr val="F88742"/>
              </a:solid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grpSp>
        <p:grpSp>
          <p:nvGrpSpPr>
            <p:cNvPr id="14" name="Gruppieren 13">
              <a:extLst>
                <a:ext uri="{FF2B5EF4-FFF2-40B4-BE49-F238E27FC236}">
                  <a16:creationId xmlns:a16="http://schemas.microsoft.com/office/drawing/2014/main" id="{90143594-7F1D-CC4D-8FBE-28EEF5248669}"/>
                </a:ext>
              </a:extLst>
            </p:cNvPr>
            <p:cNvGrpSpPr/>
            <p:nvPr/>
          </p:nvGrpSpPr>
          <p:grpSpPr>
            <a:xfrm>
              <a:off x="6023992" y="4323622"/>
              <a:ext cx="995782" cy="996149"/>
              <a:chOff x="1217825" y="3203395"/>
              <a:chExt cx="995782" cy="996149"/>
            </a:xfrm>
          </p:grpSpPr>
          <p:sp>
            <p:nvSpPr>
              <p:cNvPr id="15" name="Oval 6">
                <a:extLst>
                  <a:ext uri="{FF2B5EF4-FFF2-40B4-BE49-F238E27FC236}">
                    <a16:creationId xmlns:a16="http://schemas.microsoft.com/office/drawing/2014/main" id="{F0227B9E-5942-6A40-96B2-123C1B542446}"/>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6" name="Oval 7">
                <a:extLst>
                  <a:ext uri="{FF2B5EF4-FFF2-40B4-BE49-F238E27FC236}">
                    <a16:creationId xmlns:a16="http://schemas.microsoft.com/office/drawing/2014/main" id="{35DAD84E-00F7-684F-9163-2575094CA6D4}"/>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17" name="Oval 6">
              <a:extLst>
                <a:ext uri="{FF2B5EF4-FFF2-40B4-BE49-F238E27FC236}">
                  <a16:creationId xmlns:a16="http://schemas.microsoft.com/office/drawing/2014/main" id="{C8629FA8-3377-4F43-9A06-4157C3739C4F}"/>
                </a:ext>
              </a:extLst>
            </p:cNvPr>
            <p:cNvSpPr>
              <a:spLocks noChangeArrowheads="1"/>
            </p:cNvSpPr>
            <p:nvPr/>
          </p:nvSpPr>
          <p:spPr bwMode="auto">
            <a:xfrm>
              <a:off x="7571444" y="4424553"/>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8" name="Oval 7">
              <a:extLst>
                <a:ext uri="{FF2B5EF4-FFF2-40B4-BE49-F238E27FC236}">
                  <a16:creationId xmlns:a16="http://schemas.microsoft.com/office/drawing/2014/main" id="{004F70D2-7F05-4249-AF0A-EE854F951868}"/>
                </a:ext>
              </a:extLst>
            </p:cNvPr>
            <p:cNvSpPr>
              <a:spLocks noChangeArrowheads="1"/>
            </p:cNvSpPr>
            <p:nvPr/>
          </p:nvSpPr>
          <p:spPr bwMode="auto">
            <a:xfrm>
              <a:off x="7470550" y="4323622"/>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nvGrpSpPr>
            <p:cNvPr id="19" name="Gruppieren 18">
              <a:extLst>
                <a:ext uri="{FF2B5EF4-FFF2-40B4-BE49-F238E27FC236}">
                  <a16:creationId xmlns:a16="http://schemas.microsoft.com/office/drawing/2014/main" id="{9456BBEF-72E5-C747-82FC-8EBA2A603135}"/>
                </a:ext>
              </a:extLst>
            </p:cNvPr>
            <p:cNvGrpSpPr/>
            <p:nvPr/>
          </p:nvGrpSpPr>
          <p:grpSpPr>
            <a:xfrm>
              <a:off x="8898604" y="4340851"/>
              <a:ext cx="995782" cy="996149"/>
              <a:chOff x="1217825" y="3203395"/>
              <a:chExt cx="995782" cy="996149"/>
            </a:xfrm>
          </p:grpSpPr>
          <p:sp>
            <p:nvSpPr>
              <p:cNvPr id="20" name="Oval 6">
                <a:extLst>
                  <a:ext uri="{FF2B5EF4-FFF2-40B4-BE49-F238E27FC236}">
                    <a16:creationId xmlns:a16="http://schemas.microsoft.com/office/drawing/2014/main" id="{E9F5F55A-C086-C047-8B62-853C6140D90E}"/>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21" name="Oval 7">
                <a:extLst>
                  <a:ext uri="{FF2B5EF4-FFF2-40B4-BE49-F238E27FC236}">
                    <a16:creationId xmlns:a16="http://schemas.microsoft.com/office/drawing/2014/main" id="{1D45C289-11DF-CD44-AB49-757D33B35B28}"/>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22" name="Oval 6">
              <a:extLst>
                <a:ext uri="{FF2B5EF4-FFF2-40B4-BE49-F238E27FC236}">
                  <a16:creationId xmlns:a16="http://schemas.microsoft.com/office/drawing/2014/main" id="{9F920DFC-9045-B246-B7CE-4D1CF9660337}"/>
                </a:ext>
              </a:extLst>
            </p:cNvPr>
            <p:cNvSpPr>
              <a:spLocks noChangeArrowheads="1"/>
            </p:cNvSpPr>
            <p:nvPr/>
          </p:nvSpPr>
          <p:spPr bwMode="auto">
            <a:xfrm>
              <a:off x="10446056" y="4441782"/>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23" name="Oval 7">
              <a:extLst>
                <a:ext uri="{FF2B5EF4-FFF2-40B4-BE49-F238E27FC236}">
                  <a16:creationId xmlns:a16="http://schemas.microsoft.com/office/drawing/2014/main" id="{D9615ECF-9C3B-4E4A-9385-90A91B314F1E}"/>
                </a:ext>
              </a:extLst>
            </p:cNvPr>
            <p:cNvSpPr>
              <a:spLocks noChangeArrowheads="1"/>
            </p:cNvSpPr>
            <p:nvPr/>
          </p:nvSpPr>
          <p:spPr bwMode="auto">
            <a:xfrm>
              <a:off x="10345162" y="4340851"/>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24" name="Titel 3">
              <a:extLst>
                <a:ext uri="{FF2B5EF4-FFF2-40B4-BE49-F238E27FC236}">
                  <a16:creationId xmlns:a16="http://schemas.microsoft.com/office/drawing/2014/main" id="{51C5AC16-BDB4-834E-8FC4-6C8205539608}"/>
                </a:ext>
              </a:extLst>
            </p:cNvPr>
            <p:cNvSpPr txBox="1">
              <a:spLocks/>
            </p:cNvSpPr>
            <p:nvPr/>
          </p:nvSpPr>
          <p:spPr>
            <a:xfrm>
              <a:off x="5724092" y="3333008"/>
              <a:ext cx="3900301" cy="590946"/>
            </a:xfrm>
            <a:prstGeom prst="rect">
              <a:avLst/>
            </a:prstGeom>
          </p:spPr>
          <p:txBody>
            <a:bodyPr vert="horz" lIns="0" tIns="0" rIns="0" bIns="0" rtlCol="0" anchor="t" anchorCtr="0">
              <a:noAutofit/>
            </a:bodyPr>
            <a:lstStyle>
              <a:lvl1pPr algn="l" defTabSz="914400" rtl="0" eaLnBrk="1" latinLnBrk="0" hangingPunct="1">
                <a:lnSpc>
                  <a:spcPct val="114000"/>
                </a:lnSpc>
                <a:spcBef>
                  <a:spcPct val="0"/>
                </a:spcBef>
                <a:buNone/>
                <a:defRPr sz="3200" b="1" kern="1200" cap="none" spc="100" baseline="0">
                  <a:solidFill>
                    <a:schemeClr val="accent1"/>
                  </a:solidFill>
                  <a:latin typeface="Arial" panose="020B0604020202020204" pitchFamily="34" charset="0"/>
                  <a:ea typeface="+mj-ea"/>
                  <a:cs typeface="Arial" panose="020B0604020202020204" pitchFamily="34" charset="0"/>
                </a:defRPr>
              </a:lvl1pPr>
            </a:lstStyle>
            <a:p>
              <a:pPr defTabSz="685800"/>
              <a:r>
                <a:rPr lang="de-DE" sz="1800" spc="75" dirty="0" err="1">
                  <a:solidFill>
                    <a:srgbClr val="023D6B"/>
                  </a:solidFill>
                </a:rPr>
                <a:t>W</a:t>
              </a:r>
              <a:r>
                <a:rPr lang="de-DE" sz="1800" spc="75" baseline="-25000" dirty="0" err="1">
                  <a:solidFill>
                    <a:srgbClr val="023D6B"/>
                  </a:solidFill>
                </a:rPr>
                <a:t>f</a:t>
              </a:r>
              <a:r>
                <a:rPr lang="de-DE" sz="1800" spc="75" dirty="0">
                  <a:solidFill>
                    <a:srgbClr val="023D6B"/>
                  </a:solidFill>
                </a:rPr>
                <a:t>/W</a:t>
              </a:r>
            </a:p>
          </p:txBody>
        </p:sp>
      </p:grpSp>
      <p:sp>
        <p:nvSpPr>
          <p:cNvPr id="48" name="Foliennummernplatzhalter 4">
            <a:extLst>
              <a:ext uri="{FF2B5EF4-FFF2-40B4-BE49-F238E27FC236}">
                <a16:creationId xmlns:a16="http://schemas.microsoft.com/office/drawing/2014/main" id="{FC66B07A-2595-AA49-87FB-1F98C74B0ED1}"/>
              </a:ext>
            </a:extLst>
          </p:cNvPr>
          <p:cNvSpPr>
            <a:spLocks noGrp="1"/>
          </p:cNvSpPr>
          <p:nvPr>
            <p:ph type="sldNum" sz="quarter" idx="18"/>
          </p:nvPr>
        </p:nvSpPr>
        <p:spPr>
          <a:xfrm>
            <a:off x="7086600" y="-21848"/>
            <a:ext cx="2057400" cy="273844"/>
          </a:xfrm>
          <a:prstGeom prst="rect">
            <a:avLst/>
          </a:prstGeom>
        </p:spPr>
        <p:txBody>
          <a:bodyPr vert="horz" lIns="68580" tIns="34290" rIns="68580" bIns="34290" rtlCol="0" anchor="ctr"/>
          <a:lstStyle>
            <a:defPPr>
              <a:defRPr lang="en-US"/>
            </a:defPPr>
            <a:lvl1pPr marL="0" algn="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7AC048D0-1DD0-4748-98A8-8479AD1DAED7}" type="slidenum">
              <a:rPr lang="de-DE">
                <a:solidFill>
                  <a:prstClr val="black">
                    <a:tint val="75000"/>
                  </a:prstClr>
                </a:solidFill>
                <a:latin typeface="Arial"/>
              </a:rPr>
              <a:pPr/>
              <a:t>104</a:t>
            </a:fld>
            <a:endParaRPr lang="de-DE" dirty="0">
              <a:solidFill>
                <a:prstClr val="black">
                  <a:tint val="75000"/>
                </a:prstClr>
              </a:solidFill>
              <a:latin typeface="Arial"/>
            </a:endParaRPr>
          </a:p>
        </p:txBody>
      </p:sp>
      <p:sp>
        <p:nvSpPr>
          <p:cNvPr id="10" name="Rectangle 5">
            <a:extLst>
              <a:ext uri="{FF2B5EF4-FFF2-40B4-BE49-F238E27FC236}">
                <a16:creationId xmlns:a16="http://schemas.microsoft.com/office/drawing/2014/main" id="{5806DE8F-A26D-0A56-DD48-77E0A29E6453}"/>
              </a:ext>
            </a:extLst>
          </p:cNvPr>
          <p:cNvSpPr>
            <a:spLocks noChangeArrowheads="1"/>
          </p:cNvSpPr>
          <p:nvPr/>
        </p:nvSpPr>
        <p:spPr bwMode="auto">
          <a:xfrm>
            <a:off x="678267" y="1458126"/>
            <a:ext cx="3695215" cy="159660"/>
          </a:xfrm>
          <a:prstGeom prst="rect">
            <a:avLst/>
          </a:prstGeom>
          <a:pattFill prst="lgGrid">
            <a:fgClr>
              <a:schemeClr val="tx1"/>
            </a:fgClr>
            <a:bgClr>
              <a:srgbClr val="F98742"/>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sp>
        <p:nvSpPr>
          <p:cNvPr id="47" name="Textfeld 46">
            <a:extLst>
              <a:ext uri="{FF2B5EF4-FFF2-40B4-BE49-F238E27FC236}">
                <a16:creationId xmlns:a16="http://schemas.microsoft.com/office/drawing/2014/main" id="{4249ED3D-717C-2B24-373E-AF5FD9809E8F}"/>
              </a:ext>
            </a:extLst>
          </p:cNvPr>
          <p:cNvSpPr txBox="1"/>
          <p:nvPr/>
        </p:nvSpPr>
        <p:spPr>
          <a:xfrm>
            <a:off x="696331" y="2560385"/>
            <a:ext cx="3677151" cy="487056"/>
          </a:xfrm>
          <a:prstGeom prst="rect">
            <a:avLst/>
          </a:prstGeom>
          <a:noFill/>
        </p:spPr>
        <p:txBody>
          <a:bodyPr wrap="square" rtlCol="0">
            <a:spAutoFit/>
          </a:bodyPr>
          <a:lstStyle/>
          <a:p>
            <a:pPr defTabSz="685800">
              <a:lnSpc>
                <a:spcPct val="95000"/>
              </a:lnSpc>
            </a:pPr>
            <a:r>
              <a:rPr lang="en-GB" sz="1350" dirty="0">
                <a:solidFill>
                  <a:prstClr val="black"/>
                </a:solidFill>
                <a:latin typeface="Arial"/>
              </a:rPr>
              <a:t>CVI produced </a:t>
            </a:r>
            <a:r>
              <a:rPr lang="en-GB" sz="1350" dirty="0" err="1">
                <a:solidFill>
                  <a:prstClr val="black"/>
                </a:solidFill>
                <a:latin typeface="Arial"/>
              </a:rPr>
              <a:t>W</a:t>
            </a:r>
            <a:r>
              <a:rPr lang="en-GB" sz="1350" baseline="-25000" dirty="0" err="1">
                <a:solidFill>
                  <a:prstClr val="black"/>
                </a:solidFill>
                <a:latin typeface="Arial"/>
              </a:rPr>
              <a:t>f</a:t>
            </a:r>
            <a:r>
              <a:rPr lang="en-GB" sz="1350" dirty="0">
                <a:solidFill>
                  <a:prstClr val="black"/>
                </a:solidFill>
                <a:latin typeface="Arial"/>
              </a:rPr>
              <a:t>/W with infiltrated copper Coolant (missing proof of principle)</a:t>
            </a:r>
          </a:p>
        </p:txBody>
      </p:sp>
      <p:grpSp>
        <p:nvGrpSpPr>
          <p:cNvPr id="49" name="Gruppieren 48">
            <a:extLst>
              <a:ext uri="{FF2B5EF4-FFF2-40B4-BE49-F238E27FC236}">
                <a16:creationId xmlns:a16="http://schemas.microsoft.com/office/drawing/2014/main" id="{DD085C07-0BF4-DD2D-093D-21980422848B}"/>
              </a:ext>
            </a:extLst>
          </p:cNvPr>
          <p:cNvGrpSpPr/>
          <p:nvPr/>
        </p:nvGrpSpPr>
        <p:grpSpPr>
          <a:xfrm>
            <a:off x="5016870" y="1049707"/>
            <a:ext cx="3695215" cy="1363676"/>
            <a:chOff x="5591944" y="3246331"/>
            <a:chExt cx="6480720" cy="2391635"/>
          </a:xfrm>
        </p:grpSpPr>
        <p:grpSp>
          <p:nvGrpSpPr>
            <p:cNvPr id="50" name="Group 3">
              <a:extLst>
                <a:ext uri="{FF2B5EF4-FFF2-40B4-BE49-F238E27FC236}">
                  <a16:creationId xmlns:a16="http://schemas.microsoft.com/office/drawing/2014/main" id="{0E78C5CF-25B0-FE53-0353-4AAD9B844550}"/>
                </a:ext>
              </a:extLst>
            </p:cNvPr>
            <p:cNvGrpSpPr>
              <a:grpSpLocks/>
            </p:cNvGrpSpPr>
            <p:nvPr/>
          </p:nvGrpSpPr>
          <p:grpSpPr bwMode="auto">
            <a:xfrm>
              <a:off x="5591944" y="3246331"/>
              <a:ext cx="6480720" cy="2391635"/>
              <a:chOff x="1565" y="2340"/>
              <a:chExt cx="816" cy="1090"/>
            </a:xfrm>
          </p:grpSpPr>
          <p:sp>
            <p:nvSpPr>
              <p:cNvPr id="62" name="Rectangle 4">
                <a:extLst>
                  <a:ext uri="{FF2B5EF4-FFF2-40B4-BE49-F238E27FC236}">
                    <a16:creationId xmlns:a16="http://schemas.microsoft.com/office/drawing/2014/main" id="{5CC401B1-B009-12F8-CBD7-D7313262D9B6}"/>
                  </a:ext>
                </a:extLst>
              </p:cNvPr>
              <p:cNvSpPr>
                <a:spLocks noChangeArrowheads="1"/>
              </p:cNvSpPr>
              <p:nvPr/>
            </p:nvSpPr>
            <p:spPr bwMode="auto">
              <a:xfrm>
                <a:off x="1565" y="2340"/>
                <a:ext cx="816" cy="318"/>
              </a:xfrm>
              <a:prstGeom prst="rect">
                <a:avLst/>
              </a:prstGeom>
              <a:pattFill prst="lgGrid">
                <a:fgClr>
                  <a:schemeClr val="tx1"/>
                </a:fgClr>
                <a:bgClr>
                  <a:srgbClr val="9E9FA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63" name="Rectangle 5">
                <a:extLst>
                  <a:ext uri="{FF2B5EF4-FFF2-40B4-BE49-F238E27FC236}">
                    <a16:creationId xmlns:a16="http://schemas.microsoft.com/office/drawing/2014/main" id="{F301FCAA-C827-3FAC-9536-D6341C752FE2}"/>
                  </a:ext>
                </a:extLst>
              </p:cNvPr>
              <p:cNvSpPr>
                <a:spLocks noChangeArrowheads="1"/>
              </p:cNvSpPr>
              <p:nvPr/>
            </p:nvSpPr>
            <p:spPr bwMode="auto">
              <a:xfrm>
                <a:off x="1565" y="2340"/>
                <a:ext cx="816" cy="1090"/>
              </a:xfrm>
              <a:prstGeom prst="rect">
                <a:avLst/>
              </a:prstGeom>
              <a:pattFill prst="lgGrid">
                <a:fgClr>
                  <a:schemeClr val="tx1"/>
                </a:fgClr>
                <a:bgClr>
                  <a:srgbClr val="9E9FA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grpSp>
        <p:grpSp>
          <p:nvGrpSpPr>
            <p:cNvPr id="51" name="Gruppieren 50">
              <a:extLst>
                <a:ext uri="{FF2B5EF4-FFF2-40B4-BE49-F238E27FC236}">
                  <a16:creationId xmlns:a16="http://schemas.microsoft.com/office/drawing/2014/main" id="{197AF8B3-0DDB-5DB4-7B7D-28D02EF26B4C}"/>
                </a:ext>
              </a:extLst>
            </p:cNvPr>
            <p:cNvGrpSpPr/>
            <p:nvPr/>
          </p:nvGrpSpPr>
          <p:grpSpPr>
            <a:xfrm>
              <a:off x="6023992" y="4323622"/>
              <a:ext cx="995782" cy="996149"/>
              <a:chOff x="1217825" y="3203395"/>
              <a:chExt cx="995782" cy="996149"/>
            </a:xfrm>
          </p:grpSpPr>
          <p:sp>
            <p:nvSpPr>
              <p:cNvPr id="60" name="Oval 6">
                <a:extLst>
                  <a:ext uri="{FF2B5EF4-FFF2-40B4-BE49-F238E27FC236}">
                    <a16:creationId xmlns:a16="http://schemas.microsoft.com/office/drawing/2014/main" id="{19D732E6-F83A-DF89-FBFC-967294130272}"/>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61" name="Oval 7">
                <a:extLst>
                  <a:ext uri="{FF2B5EF4-FFF2-40B4-BE49-F238E27FC236}">
                    <a16:creationId xmlns:a16="http://schemas.microsoft.com/office/drawing/2014/main" id="{F3CC5134-D606-8D84-53F1-E86FC1701264}"/>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52" name="Oval 6">
              <a:extLst>
                <a:ext uri="{FF2B5EF4-FFF2-40B4-BE49-F238E27FC236}">
                  <a16:creationId xmlns:a16="http://schemas.microsoft.com/office/drawing/2014/main" id="{5D73BD66-C335-9EF5-B0C0-18026E0E29DE}"/>
                </a:ext>
              </a:extLst>
            </p:cNvPr>
            <p:cNvSpPr>
              <a:spLocks noChangeArrowheads="1"/>
            </p:cNvSpPr>
            <p:nvPr/>
          </p:nvSpPr>
          <p:spPr bwMode="auto">
            <a:xfrm>
              <a:off x="7571444" y="4424553"/>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53" name="Oval 7">
              <a:extLst>
                <a:ext uri="{FF2B5EF4-FFF2-40B4-BE49-F238E27FC236}">
                  <a16:creationId xmlns:a16="http://schemas.microsoft.com/office/drawing/2014/main" id="{FC53C123-EF2A-7C64-E3E1-88A9A5D1F7B4}"/>
                </a:ext>
              </a:extLst>
            </p:cNvPr>
            <p:cNvSpPr>
              <a:spLocks noChangeArrowheads="1"/>
            </p:cNvSpPr>
            <p:nvPr/>
          </p:nvSpPr>
          <p:spPr bwMode="auto">
            <a:xfrm>
              <a:off x="7470550" y="4323622"/>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nvGrpSpPr>
            <p:cNvPr id="54" name="Gruppieren 53">
              <a:extLst>
                <a:ext uri="{FF2B5EF4-FFF2-40B4-BE49-F238E27FC236}">
                  <a16:creationId xmlns:a16="http://schemas.microsoft.com/office/drawing/2014/main" id="{E0837E95-FCB7-0DA2-3F41-48A9A8E7FE19}"/>
                </a:ext>
              </a:extLst>
            </p:cNvPr>
            <p:cNvGrpSpPr/>
            <p:nvPr/>
          </p:nvGrpSpPr>
          <p:grpSpPr>
            <a:xfrm>
              <a:off x="8898604" y="4340851"/>
              <a:ext cx="995782" cy="996149"/>
              <a:chOff x="1217825" y="3203395"/>
              <a:chExt cx="995782" cy="996149"/>
            </a:xfrm>
          </p:grpSpPr>
          <p:sp>
            <p:nvSpPr>
              <p:cNvPr id="58" name="Oval 6">
                <a:extLst>
                  <a:ext uri="{FF2B5EF4-FFF2-40B4-BE49-F238E27FC236}">
                    <a16:creationId xmlns:a16="http://schemas.microsoft.com/office/drawing/2014/main" id="{FA71F12B-3421-972E-134E-3E7E7C541ECF}"/>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59" name="Oval 7">
                <a:extLst>
                  <a:ext uri="{FF2B5EF4-FFF2-40B4-BE49-F238E27FC236}">
                    <a16:creationId xmlns:a16="http://schemas.microsoft.com/office/drawing/2014/main" id="{02C8F9E4-69A3-A4DD-ECF8-87C3EF338E9E}"/>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55" name="Oval 6">
              <a:extLst>
                <a:ext uri="{FF2B5EF4-FFF2-40B4-BE49-F238E27FC236}">
                  <a16:creationId xmlns:a16="http://schemas.microsoft.com/office/drawing/2014/main" id="{2A6E115D-1443-C9DC-516B-FA5970C4B35D}"/>
                </a:ext>
              </a:extLst>
            </p:cNvPr>
            <p:cNvSpPr>
              <a:spLocks noChangeArrowheads="1"/>
            </p:cNvSpPr>
            <p:nvPr/>
          </p:nvSpPr>
          <p:spPr bwMode="auto">
            <a:xfrm>
              <a:off x="10446056" y="4441782"/>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56" name="Oval 7">
              <a:extLst>
                <a:ext uri="{FF2B5EF4-FFF2-40B4-BE49-F238E27FC236}">
                  <a16:creationId xmlns:a16="http://schemas.microsoft.com/office/drawing/2014/main" id="{542D3C49-38DA-761D-B119-0FF769F4B356}"/>
                </a:ext>
              </a:extLst>
            </p:cNvPr>
            <p:cNvSpPr>
              <a:spLocks noChangeArrowheads="1"/>
            </p:cNvSpPr>
            <p:nvPr/>
          </p:nvSpPr>
          <p:spPr bwMode="auto">
            <a:xfrm>
              <a:off x="10345162" y="4340851"/>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57" name="Titel 3">
              <a:extLst>
                <a:ext uri="{FF2B5EF4-FFF2-40B4-BE49-F238E27FC236}">
                  <a16:creationId xmlns:a16="http://schemas.microsoft.com/office/drawing/2014/main" id="{CA76ECB2-6D0A-C9BE-BEB3-8A9FC1A6471C}"/>
                </a:ext>
              </a:extLst>
            </p:cNvPr>
            <p:cNvSpPr txBox="1">
              <a:spLocks/>
            </p:cNvSpPr>
            <p:nvPr/>
          </p:nvSpPr>
          <p:spPr>
            <a:xfrm>
              <a:off x="5724092" y="3333008"/>
              <a:ext cx="3900301" cy="590946"/>
            </a:xfrm>
            <a:prstGeom prst="rect">
              <a:avLst/>
            </a:prstGeom>
          </p:spPr>
          <p:txBody>
            <a:bodyPr vert="horz" lIns="0" tIns="0" rIns="0" bIns="0" rtlCol="0" anchor="t" anchorCtr="0">
              <a:noAutofit/>
            </a:bodyPr>
            <a:lstStyle>
              <a:lvl1pPr algn="l" defTabSz="914400" rtl="0" eaLnBrk="1" latinLnBrk="0" hangingPunct="1">
                <a:lnSpc>
                  <a:spcPct val="114000"/>
                </a:lnSpc>
                <a:spcBef>
                  <a:spcPct val="0"/>
                </a:spcBef>
                <a:buNone/>
                <a:defRPr sz="3200" b="1" kern="1200" cap="none" spc="100" baseline="0">
                  <a:solidFill>
                    <a:schemeClr val="accent1"/>
                  </a:solidFill>
                  <a:latin typeface="Arial" panose="020B0604020202020204" pitchFamily="34" charset="0"/>
                  <a:ea typeface="+mj-ea"/>
                  <a:cs typeface="Arial" panose="020B0604020202020204" pitchFamily="34" charset="0"/>
                </a:defRPr>
              </a:lvl1pPr>
            </a:lstStyle>
            <a:p>
              <a:pPr defTabSz="685800"/>
              <a:r>
                <a:rPr lang="de-DE" sz="1800" spc="75" dirty="0" err="1">
                  <a:solidFill>
                    <a:srgbClr val="023D6B"/>
                  </a:solidFill>
                </a:rPr>
                <a:t>W</a:t>
              </a:r>
              <a:r>
                <a:rPr lang="de-DE" sz="1800" spc="75" baseline="-25000" dirty="0" err="1">
                  <a:solidFill>
                    <a:srgbClr val="023D6B"/>
                  </a:solidFill>
                </a:rPr>
                <a:t>f</a:t>
              </a:r>
              <a:r>
                <a:rPr lang="de-DE" sz="1800" spc="75" dirty="0">
                  <a:solidFill>
                    <a:srgbClr val="023D6B"/>
                  </a:solidFill>
                </a:rPr>
                <a:t>/W</a:t>
              </a:r>
            </a:p>
          </p:txBody>
        </p:sp>
      </p:grpSp>
      <p:sp>
        <p:nvSpPr>
          <p:cNvPr id="64" name="Textfeld 63">
            <a:extLst>
              <a:ext uri="{FF2B5EF4-FFF2-40B4-BE49-F238E27FC236}">
                <a16:creationId xmlns:a16="http://schemas.microsoft.com/office/drawing/2014/main" id="{2BFF425C-4888-0867-7D9A-A21720E27D96}"/>
              </a:ext>
            </a:extLst>
          </p:cNvPr>
          <p:cNvSpPr txBox="1"/>
          <p:nvPr/>
        </p:nvSpPr>
        <p:spPr>
          <a:xfrm>
            <a:off x="4950042" y="2571750"/>
            <a:ext cx="3677151" cy="487056"/>
          </a:xfrm>
          <a:prstGeom prst="rect">
            <a:avLst/>
          </a:prstGeom>
          <a:noFill/>
        </p:spPr>
        <p:txBody>
          <a:bodyPr wrap="square" rtlCol="0">
            <a:spAutoFit/>
          </a:bodyPr>
          <a:lstStyle/>
          <a:p>
            <a:pPr defTabSz="685800">
              <a:lnSpc>
                <a:spcPct val="95000"/>
              </a:lnSpc>
            </a:pPr>
            <a:r>
              <a:rPr lang="en-GB" sz="1350" dirty="0" err="1">
                <a:solidFill>
                  <a:prstClr val="black"/>
                </a:solidFill>
                <a:latin typeface="Arial"/>
              </a:rPr>
              <a:t>Complet</a:t>
            </a:r>
            <a:r>
              <a:rPr lang="en-GB" sz="1350" dirty="0">
                <a:solidFill>
                  <a:prstClr val="black"/>
                </a:solidFill>
                <a:latin typeface="Arial"/>
              </a:rPr>
              <a:t> </a:t>
            </a:r>
            <a:r>
              <a:rPr lang="en-GB" sz="1350" dirty="0" err="1">
                <a:solidFill>
                  <a:prstClr val="black"/>
                </a:solidFill>
                <a:latin typeface="Arial"/>
              </a:rPr>
              <a:t>Wf</a:t>
            </a:r>
            <a:r>
              <a:rPr lang="en-GB" sz="1350" dirty="0">
                <a:solidFill>
                  <a:prstClr val="black"/>
                </a:solidFill>
                <a:latin typeface="Arial"/>
              </a:rPr>
              <a:t>/W based component CVI / PM</a:t>
            </a:r>
          </a:p>
          <a:p>
            <a:pPr defTabSz="685800">
              <a:lnSpc>
                <a:spcPct val="95000"/>
              </a:lnSpc>
            </a:pPr>
            <a:r>
              <a:rPr lang="en-GB" sz="1350" dirty="0">
                <a:solidFill>
                  <a:prstClr val="black"/>
                </a:solidFill>
                <a:latin typeface="Arial"/>
              </a:rPr>
              <a:t>With 3D weaves – needs development </a:t>
            </a:r>
          </a:p>
        </p:txBody>
      </p:sp>
      <p:grpSp>
        <p:nvGrpSpPr>
          <p:cNvPr id="81" name="Gruppieren 80">
            <a:extLst>
              <a:ext uri="{FF2B5EF4-FFF2-40B4-BE49-F238E27FC236}">
                <a16:creationId xmlns:a16="http://schemas.microsoft.com/office/drawing/2014/main" id="{91B56605-850F-00AD-0F90-B860956AF551}"/>
              </a:ext>
            </a:extLst>
          </p:cNvPr>
          <p:cNvGrpSpPr/>
          <p:nvPr/>
        </p:nvGrpSpPr>
        <p:grpSpPr>
          <a:xfrm>
            <a:off x="678267" y="3273828"/>
            <a:ext cx="3695215" cy="1363677"/>
            <a:chOff x="5591944" y="3246334"/>
            <a:chExt cx="6480720" cy="2391636"/>
          </a:xfrm>
        </p:grpSpPr>
        <p:grpSp>
          <p:nvGrpSpPr>
            <p:cNvPr id="82" name="Group 3">
              <a:extLst>
                <a:ext uri="{FF2B5EF4-FFF2-40B4-BE49-F238E27FC236}">
                  <a16:creationId xmlns:a16="http://schemas.microsoft.com/office/drawing/2014/main" id="{BA868E43-2659-2A68-F210-DE4DDD715468}"/>
                </a:ext>
              </a:extLst>
            </p:cNvPr>
            <p:cNvGrpSpPr>
              <a:grpSpLocks/>
            </p:cNvGrpSpPr>
            <p:nvPr/>
          </p:nvGrpSpPr>
          <p:grpSpPr bwMode="auto">
            <a:xfrm>
              <a:off x="5591944" y="3246334"/>
              <a:ext cx="6480720" cy="2391636"/>
              <a:chOff x="1565" y="2340"/>
              <a:chExt cx="816" cy="1090"/>
            </a:xfrm>
          </p:grpSpPr>
          <p:sp>
            <p:nvSpPr>
              <p:cNvPr id="94" name="Rectangle 4">
                <a:extLst>
                  <a:ext uri="{FF2B5EF4-FFF2-40B4-BE49-F238E27FC236}">
                    <a16:creationId xmlns:a16="http://schemas.microsoft.com/office/drawing/2014/main" id="{BEF78EDE-EA92-E6C0-B01A-F432F9D29F7E}"/>
                  </a:ext>
                </a:extLst>
              </p:cNvPr>
              <p:cNvSpPr>
                <a:spLocks noChangeArrowheads="1"/>
              </p:cNvSpPr>
              <p:nvPr/>
            </p:nvSpPr>
            <p:spPr bwMode="auto">
              <a:xfrm>
                <a:off x="1565" y="2340"/>
                <a:ext cx="816" cy="318"/>
              </a:xfrm>
              <a:prstGeom prst="rect">
                <a:avLst/>
              </a:prstGeom>
              <a:pattFill prst="lgGrid">
                <a:fgClr>
                  <a:schemeClr val="tx1"/>
                </a:fgClr>
                <a:bgClr>
                  <a:srgbClr val="9E9FA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95" name="Rectangle 5">
                <a:extLst>
                  <a:ext uri="{FF2B5EF4-FFF2-40B4-BE49-F238E27FC236}">
                    <a16:creationId xmlns:a16="http://schemas.microsoft.com/office/drawing/2014/main" id="{3B621558-8447-8476-ECF4-F9EB293B73BE}"/>
                  </a:ext>
                </a:extLst>
              </p:cNvPr>
              <p:cNvSpPr>
                <a:spLocks noChangeArrowheads="1"/>
              </p:cNvSpPr>
              <p:nvPr/>
            </p:nvSpPr>
            <p:spPr bwMode="auto">
              <a:xfrm>
                <a:off x="1565" y="2658"/>
                <a:ext cx="816" cy="772"/>
              </a:xfrm>
              <a:prstGeom prst="rect">
                <a:avLst/>
              </a:prstGeom>
              <a:solidFill>
                <a:srgbClr val="F88742"/>
              </a:solid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grpSp>
        <p:grpSp>
          <p:nvGrpSpPr>
            <p:cNvPr id="83" name="Gruppieren 82">
              <a:extLst>
                <a:ext uri="{FF2B5EF4-FFF2-40B4-BE49-F238E27FC236}">
                  <a16:creationId xmlns:a16="http://schemas.microsoft.com/office/drawing/2014/main" id="{9231C30B-AFA9-3E00-5924-210F97EF336B}"/>
                </a:ext>
              </a:extLst>
            </p:cNvPr>
            <p:cNvGrpSpPr/>
            <p:nvPr/>
          </p:nvGrpSpPr>
          <p:grpSpPr>
            <a:xfrm>
              <a:off x="6023992" y="4323622"/>
              <a:ext cx="995782" cy="996149"/>
              <a:chOff x="1217825" y="3203395"/>
              <a:chExt cx="995782" cy="996149"/>
            </a:xfrm>
          </p:grpSpPr>
          <p:sp>
            <p:nvSpPr>
              <p:cNvPr id="92" name="Oval 6">
                <a:extLst>
                  <a:ext uri="{FF2B5EF4-FFF2-40B4-BE49-F238E27FC236}">
                    <a16:creationId xmlns:a16="http://schemas.microsoft.com/office/drawing/2014/main" id="{B7B2F964-D2C7-1C5D-143D-F710EE6FD2E2}"/>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93" name="Oval 7">
                <a:extLst>
                  <a:ext uri="{FF2B5EF4-FFF2-40B4-BE49-F238E27FC236}">
                    <a16:creationId xmlns:a16="http://schemas.microsoft.com/office/drawing/2014/main" id="{1504AB90-860B-AE8D-4B71-A0BC3181BE97}"/>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84" name="Oval 6">
              <a:extLst>
                <a:ext uri="{FF2B5EF4-FFF2-40B4-BE49-F238E27FC236}">
                  <a16:creationId xmlns:a16="http://schemas.microsoft.com/office/drawing/2014/main" id="{705D3C67-4EA4-0287-D3DB-5390CD3E79ED}"/>
                </a:ext>
              </a:extLst>
            </p:cNvPr>
            <p:cNvSpPr>
              <a:spLocks noChangeArrowheads="1"/>
            </p:cNvSpPr>
            <p:nvPr/>
          </p:nvSpPr>
          <p:spPr bwMode="auto">
            <a:xfrm>
              <a:off x="7571444" y="4424553"/>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85" name="Oval 7">
              <a:extLst>
                <a:ext uri="{FF2B5EF4-FFF2-40B4-BE49-F238E27FC236}">
                  <a16:creationId xmlns:a16="http://schemas.microsoft.com/office/drawing/2014/main" id="{2F782855-E7D2-48B3-C284-6E13ED81B764}"/>
                </a:ext>
              </a:extLst>
            </p:cNvPr>
            <p:cNvSpPr>
              <a:spLocks noChangeArrowheads="1"/>
            </p:cNvSpPr>
            <p:nvPr/>
          </p:nvSpPr>
          <p:spPr bwMode="auto">
            <a:xfrm>
              <a:off x="7470550" y="4323622"/>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nvGrpSpPr>
            <p:cNvPr id="86" name="Gruppieren 85">
              <a:extLst>
                <a:ext uri="{FF2B5EF4-FFF2-40B4-BE49-F238E27FC236}">
                  <a16:creationId xmlns:a16="http://schemas.microsoft.com/office/drawing/2014/main" id="{3A463DED-15DE-1A4D-AF17-B2FEEE5231F4}"/>
                </a:ext>
              </a:extLst>
            </p:cNvPr>
            <p:cNvGrpSpPr/>
            <p:nvPr/>
          </p:nvGrpSpPr>
          <p:grpSpPr>
            <a:xfrm>
              <a:off x="8898604" y="4340851"/>
              <a:ext cx="995782" cy="996149"/>
              <a:chOff x="1217825" y="3203395"/>
              <a:chExt cx="995782" cy="996149"/>
            </a:xfrm>
          </p:grpSpPr>
          <p:sp>
            <p:nvSpPr>
              <p:cNvPr id="90" name="Oval 6">
                <a:extLst>
                  <a:ext uri="{FF2B5EF4-FFF2-40B4-BE49-F238E27FC236}">
                    <a16:creationId xmlns:a16="http://schemas.microsoft.com/office/drawing/2014/main" id="{F47AEDBD-51E6-893D-6B41-5350C603E6A0}"/>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91" name="Oval 7">
                <a:extLst>
                  <a:ext uri="{FF2B5EF4-FFF2-40B4-BE49-F238E27FC236}">
                    <a16:creationId xmlns:a16="http://schemas.microsoft.com/office/drawing/2014/main" id="{829745C6-BC76-B860-8D4E-284FBA325AD9}"/>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87" name="Oval 6">
              <a:extLst>
                <a:ext uri="{FF2B5EF4-FFF2-40B4-BE49-F238E27FC236}">
                  <a16:creationId xmlns:a16="http://schemas.microsoft.com/office/drawing/2014/main" id="{EB858450-6E9F-9BB8-47F5-AC0799FFBFB8}"/>
                </a:ext>
              </a:extLst>
            </p:cNvPr>
            <p:cNvSpPr>
              <a:spLocks noChangeArrowheads="1"/>
            </p:cNvSpPr>
            <p:nvPr/>
          </p:nvSpPr>
          <p:spPr bwMode="auto">
            <a:xfrm>
              <a:off x="10446056" y="4441782"/>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88" name="Oval 7">
              <a:extLst>
                <a:ext uri="{FF2B5EF4-FFF2-40B4-BE49-F238E27FC236}">
                  <a16:creationId xmlns:a16="http://schemas.microsoft.com/office/drawing/2014/main" id="{693A53FB-8B95-C51D-DDC7-153E1DFF35AC}"/>
                </a:ext>
              </a:extLst>
            </p:cNvPr>
            <p:cNvSpPr>
              <a:spLocks noChangeArrowheads="1"/>
            </p:cNvSpPr>
            <p:nvPr/>
          </p:nvSpPr>
          <p:spPr bwMode="auto">
            <a:xfrm>
              <a:off x="10345162" y="4340851"/>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89" name="Titel 3">
              <a:extLst>
                <a:ext uri="{FF2B5EF4-FFF2-40B4-BE49-F238E27FC236}">
                  <a16:creationId xmlns:a16="http://schemas.microsoft.com/office/drawing/2014/main" id="{BF257C7C-4855-8864-4BE4-EE284F6916CA}"/>
                </a:ext>
              </a:extLst>
            </p:cNvPr>
            <p:cNvSpPr txBox="1">
              <a:spLocks/>
            </p:cNvSpPr>
            <p:nvPr/>
          </p:nvSpPr>
          <p:spPr>
            <a:xfrm>
              <a:off x="5700993" y="3389315"/>
              <a:ext cx="3900301" cy="590945"/>
            </a:xfrm>
            <a:prstGeom prst="rect">
              <a:avLst/>
            </a:prstGeom>
          </p:spPr>
          <p:txBody>
            <a:bodyPr vert="horz" lIns="0" tIns="0" rIns="0" bIns="0" rtlCol="0" anchor="t" anchorCtr="0">
              <a:noAutofit/>
            </a:bodyPr>
            <a:lstStyle>
              <a:lvl1pPr algn="l" defTabSz="914400" rtl="0" eaLnBrk="1" latinLnBrk="0" hangingPunct="1">
                <a:lnSpc>
                  <a:spcPct val="114000"/>
                </a:lnSpc>
                <a:spcBef>
                  <a:spcPct val="0"/>
                </a:spcBef>
                <a:buNone/>
                <a:defRPr sz="3200" b="1" kern="1200" cap="none" spc="100" baseline="0">
                  <a:solidFill>
                    <a:schemeClr val="accent1"/>
                  </a:solidFill>
                  <a:latin typeface="Arial" panose="020B0604020202020204" pitchFamily="34" charset="0"/>
                  <a:ea typeface="+mj-ea"/>
                  <a:cs typeface="Arial" panose="020B0604020202020204" pitchFamily="34" charset="0"/>
                </a:defRPr>
              </a:lvl1pPr>
            </a:lstStyle>
            <a:p>
              <a:pPr defTabSz="685800"/>
              <a:r>
                <a:rPr lang="de-DE" sz="1800" spc="75" dirty="0" err="1">
                  <a:solidFill>
                    <a:srgbClr val="023D6B"/>
                  </a:solidFill>
                </a:rPr>
                <a:t>W</a:t>
              </a:r>
              <a:r>
                <a:rPr lang="de-DE" sz="1800" spc="75" baseline="-25000" dirty="0" err="1">
                  <a:solidFill>
                    <a:srgbClr val="023D6B"/>
                  </a:solidFill>
                </a:rPr>
                <a:t>f</a:t>
              </a:r>
              <a:r>
                <a:rPr lang="de-DE" sz="1800" spc="75" dirty="0">
                  <a:solidFill>
                    <a:srgbClr val="023D6B"/>
                  </a:solidFill>
                </a:rPr>
                <a:t>/W</a:t>
              </a:r>
            </a:p>
          </p:txBody>
        </p:sp>
      </p:grpSp>
      <p:sp>
        <p:nvSpPr>
          <p:cNvPr id="96" name="Rectangle 5">
            <a:extLst>
              <a:ext uri="{FF2B5EF4-FFF2-40B4-BE49-F238E27FC236}">
                <a16:creationId xmlns:a16="http://schemas.microsoft.com/office/drawing/2014/main" id="{B806DB85-0D54-90A8-894B-A06B51AC62AA}"/>
              </a:ext>
            </a:extLst>
          </p:cNvPr>
          <p:cNvSpPr>
            <a:spLocks noChangeArrowheads="1"/>
          </p:cNvSpPr>
          <p:nvPr/>
        </p:nvSpPr>
        <p:spPr bwMode="auto">
          <a:xfrm>
            <a:off x="678267" y="3187120"/>
            <a:ext cx="3695215" cy="159660"/>
          </a:xfrm>
          <a:prstGeom prst="rect">
            <a:avLst/>
          </a:prstGeom>
          <a:pattFill prst="narVert">
            <a:fgClr>
              <a:schemeClr val="tx1"/>
            </a:fgClr>
            <a:bgClr>
              <a:schemeClr val="bg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sp>
        <p:nvSpPr>
          <p:cNvPr id="97" name="Textfeld 96">
            <a:extLst>
              <a:ext uri="{FF2B5EF4-FFF2-40B4-BE49-F238E27FC236}">
                <a16:creationId xmlns:a16="http://schemas.microsoft.com/office/drawing/2014/main" id="{3D6970F8-663F-1680-C5AA-8EB282BD87BD}"/>
              </a:ext>
            </a:extLst>
          </p:cNvPr>
          <p:cNvSpPr txBox="1"/>
          <p:nvPr/>
        </p:nvSpPr>
        <p:spPr>
          <a:xfrm>
            <a:off x="3059832" y="4730434"/>
            <a:ext cx="3677151" cy="289695"/>
          </a:xfrm>
          <a:prstGeom prst="rect">
            <a:avLst/>
          </a:prstGeom>
          <a:noFill/>
        </p:spPr>
        <p:txBody>
          <a:bodyPr wrap="square" rtlCol="0">
            <a:spAutoFit/>
          </a:bodyPr>
          <a:lstStyle/>
          <a:p>
            <a:pPr defTabSz="685800">
              <a:lnSpc>
                <a:spcPct val="95000"/>
              </a:lnSpc>
            </a:pPr>
            <a:r>
              <a:rPr lang="en-GB" sz="1350" dirty="0">
                <a:solidFill>
                  <a:prstClr val="black"/>
                </a:solidFill>
                <a:latin typeface="Arial"/>
              </a:rPr>
              <a:t>Utilizing µ-structure tungsten as armour</a:t>
            </a:r>
          </a:p>
        </p:txBody>
      </p:sp>
      <p:grpSp>
        <p:nvGrpSpPr>
          <p:cNvPr id="98" name="Gruppieren 97">
            <a:extLst>
              <a:ext uri="{FF2B5EF4-FFF2-40B4-BE49-F238E27FC236}">
                <a16:creationId xmlns:a16="http://schemas.microsoft.com/office/drawing/2014/main" id="{58B923D0-BEC0-BA9E-AC33-03DF89483269}"/>
              </a:ext>
            </a:extLst>
          </p:cNvPr>
          <p:cNvGrpSpPr/>
          <p:nvPr/>
        </p:nvGrpSpPr>
        <p:grpSpPr>
          <a:xfrm>
            <a:off x="4931977" y="3273829"/>
            <a:ext cx="3952314" cy="1363676"/>
            <a:chOff x="5591942" y="3246331"/>
            <a:chExt cx="6931626" cy="2391635"/>
          </a:xfrm>
        </p:grpSpPr>
        <p:grpSp>
          <p:nvGrpSpPr>
            <p:cNvPr id="99" name="Group 3">
              <a:extLst>
                <a:ext uri="{FF2B5EF4-FFF2-40B4-BE49-F238E27FC236}">
                  <a16:creationId xmlns:a16="http://schemas.microsoft.com/office/drawing/2014/main" id="{46D5EEDB-D7B0-5DF3-5452-D0140F7872BA}"/>
                </a:ext>
              </a:extLst>
            </p:cNvPr>
            <p:cNvGrpSpPr>
              <a:grpSpLocks/>
            </p:cNvGrpSpPr>
            <p:nvPr/>
          </p:nvGrpSpPr>
          <p:grpSpPr bwMode="auto">
            <a:xfrm>
              <a:off x="5591942" y="3246331"/>
              <a:ext cx="3168881" cy="2391635"/>
              <a:chOff x="1565" y="2340"/>
              <a:chExt cx="399" cy="1090"/>
            </a:xfrm>
          </p:grpSpPr>
          <p:sp>
            <p:nvSpPr>
              <p:cNvPr id="111" name="Rectangle 4">
                <a:extLst>
                  <a:ext uri="{FF2B5EF4-FFF2-40B4-BE49-F238E27FC236}">
                    <a16:creationId xmlns:a16="http://schemas.microsoft.com/office/drawing/2014/main" id="{64E26BB5-B43E-0C6A-7C39-9C09952D93D2}"/>
                  </a:ext>
                </a:extLst>
              </p:cNvPr>
              <p:cNvSpPr>
                <a:spLocks noChangeArrowheads="1"/>
              </p:cNvSpPr>
              <p:nvPr/>
            </p:nvSpPr>
            <p:spPr bwMode="auto">
              <a:xfrm>
                <a:off x="1565" y="2340"/>
                <a:ext cx="399" cy="318"/>
              </a:xfrm>
              <a:prstGeom prst="rect">
                <a:avLst/>
              </a:prstGeom>
              <a:pattFill prst="lgGrid">
                <a:fgClr>
                  <a:schemeClr val="tx1"/>
                </a:fgClr>
                <a:bgClr>
                  <a:srgbClr val="9E9FA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12" name="Rectangle 5">
                <a:extLst>
                  <a:ext uri="{FF2B5EF4-FFF2-40B4-BE49-F238E27FC236}">
                    <a16:creationId xmlns:a16="http://schemas.microsoft.com/office/drawing/2014/main" id="{81F60D94-2667-273E-69BD-AD43A2836658}"/>
                  </a:ext>
                </a:extLst>
              </p:cNvPr>
              <p:cNvSpPr>
                <a:spLocks noChangeArrowheads="1"/>
              </p:cNvSpPr>
              <p:nvPr/>
            </p:nvSpPr>
            <p:spPr bwMode="auto">
              <a:xfrm>
                <a:off x="1565" y="2340"/>
                <a:ext cx="399" cy="1090"/>
              </a:xfrm>
              <a:prstGeom prst="rect">
                <a:avLst/>
              </a:prstGeom>
              <a:pattFill prst="lgGrid">
                <a:fgClr>
                  <a:schemeClr val="tx1"/>
                </a:fgClr>
                <a:bgClr>
                  <a:srgbClr val="9E9FA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grpSp>
        <p:grpSp>
          <p:nvGrpSpPr>
            <p:cNvPr id="100" name="Gruppieren 99">
              <a:extLst>
                <a:ext uri="{FF2B5EF4-FFF2-40B4-BE49-F238E27FC236}">
                  <a16:creationId xmlns:a16="http://schemas.microsoft.com/office/drawing/2014/main" id="{79965A66-4088-E51B-785E-306CE85C013A}"/>
                </a:ext>
              </a:extLst>
            </p:cNvPr>
            <p:cNvGrpSpPr/>
            <p:nvPr/>
          </p:nvGrpSpPr>
          <p:grpSpPr>
            <a:xfrm>
              <a:off x="6023992" y="4323622"/>
              <a:ext cx="995782" cy="996149"/>
              <a:chOff x="1217825" y="3203395"/>
              <a:chExt cx="995782" cy="996149"/>
            </a:xfrm>
          </p:grpSpPr>
          <p:sp>
            <p:nvSpPr>
              <p:cNvPr id="109" name="Oval 6">
                <a:extLst>
                  <a:ext uri="{FF2B5EF4-FFF2-40B4-BE49-F238E27FC236}">
                    <a16:creationId xmlns:a16="http://schemas.microsoft.com/office/drawing/2014/main" id="{C452B346-54FF-E116-8030-2522D41BC9C4}"/>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10" name="Oval 7">
                <a:extLst>
                  <a:ext uri="{FF2B5EF4-FFF2-40B4-BE49-F238E27FC236}">
                    <a16:creationId xmlns:a16="http://schemas.microsoft.com/office/drawing/2014/main" id="{DC6FCBB0-9DC7-897C-56E5-16BFB1700796}"/>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101" name="Oval 6">
              <a:extLst>
                <a:ext uri="{FF2B5EF4-FFF2-40B4-BE49-F238E27FC236}">
                  <a16:creationId xmlns:a16="http://schemas.microsoft.com/office/drawing/2014/main" id="{7E73E99F-E06E-8F70-4200-5B51C8406D7D}"/>
                </a:ext>
              </a:extLst>
            </p:cNvPr>
            <p:cNvSpPr>
              <a:spLocks noChangeArrowheads="1"/>
            </p:cNvSpPr>
            <p:nvPr/>
          </p:nvSpPr>
          <p:spPr bwMode="auto">
            <a:xfrm>
              <a:off x="7571444" y="4424553"/>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02" name="Oval 7">
              <a:extLst>
                <a:ext uri="{FF2B5EF4-FFF2-40B4-BE49-F238E27FC236}">
                  <a16:creationId xmlns:a16="http://schemas.microsoft.com/office/drawing/2014/main" id="{AFBA99AA-E952-BA27-A755-487FB8BFD7F8}"/>
                </a:ext>
              </a:extLst>
            </p:cNvPr>
            <p:cNvSpPr>
              <a:spLocks noChangeArrowheads="1"/>
            </p:cNvSpPr>
            <p:nvPr/>
          </p:nvSpPr>
          <p:spPr bwMode="auto">
            <a:xfrm>
              <a:off x="7470550" y="4323622"/>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nvGrpSpPr>
            <p:cNvPr id="103" name="Gruppieren 102">
              <a:extLst>
                <a:ext uri="{FF2B5EF4-FFF2-40B4-BE49-F238E27FC236}">
                  <a16:creationId xmlns:a16="http://schemas.microsoft.com/office/drawing/2014/main" id="{F4201C17-BE86-FCA2-F104-8660D3742B96}"/>
                </a:ext>
              </a:extLst>
            </p:cNvPr>
            <p:cNvGrpSpPr/>
            <p:nvPr/>
          </p:nvGrpSpPr>
          <p:grpSpPr>
            <a:xfrm>
              <a:off x="8898604" y="4340851"/>
              <a:ext cx="995782" cy="996149"/>
              <a:chOff x="1217825" y="3203395"/>
              <a:chExt cx="995782" cy="996149"/>
            </a:xfrm>
          </p:grpSpPr>
          <p:sp>
            <p:nvSpPr>
              <p:cNvPr id="107" name="Oval 6">
                <a:extLst>
                  <a:ext uri="{FF2B5EF4-FFF2-40B4-BE49-F238E27FC236}">
                    <a16:creationId xmlns:a16="http://schemas.microsoft.com/office/drawing/2014/main" id="{6C7C4CC6-C7D7-6BCB-3C95-503A94518DB5}"/>
                  </a:ext>
                </a:extLst>
              </p:cNvPr>
              <p:cNvSpPr>
                <a:spLocks noChangeArrowheads="1"/>
              </p:cNvSpPr>
              <p:nvPr/>
            </p:nvSpPr>
            <p:spPr bwMode="auto">
              <a:xfrm>
                <a:off x="1318719" y="3304326"/>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08" name="Oval 7">
                <a:extLst>
                  <a:ext uri="{FF2B5EF4-FFF2-40B4-BE49-F238E27FC236}">
                    <a16:creationId xmlns:a16="http://schemas.microsoft.com/office/drawing/2014/main" id="{DCF4C49D-A864-BA42-64E4-87D5C2058F8A}"/>
                  </a:ext>
                </a:extLst>
              </p:cNvPr>
              <p:cNvSpPr>
                <a:spLocks noChangeArrowheads="1"/>
              </p:cNvSpPr>
              <p:nvPr/>
            </p:nvSpPr>
            <p:spPr bwMode="auto">
              <a:xfrm>
                <a:off x="1217825" y="3203395"/>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grpSp>
        <p:sp>
          <p:nvSpPr>
            <p:cNvPr id="104" name="Oval 6">
              <a:extLst>
                <a:ext uri="{FF2B5EF4-FFF2-40B4-BE49-F238E27FC236}">
                  <a16:creationId xmlns:a16="http://schemas.microsoft.com/office/drawing/2014/main" id="{EF1F31F5-02B3-7479-52FD-5341378AFC95}"/>
                </a:ext>
              </a:extLst>
            </p:cNvPr>
            <p:cNvSpPr>
              <a:spLocks noChangeArrowheads="1"/>
            </p:cNvSpPr>
            <p:nvPr/>
          </p:nvSpPr>
          <p:spPr bwMode="auto">
            <a:xfrm>
              <a:off x="10446056" y="4441782"/>
              <a:ext cx="796187" cy="796481"/>
            </a:xfrm>
            <a:prstGeom prst="ellipse">
              <a:avLst/>
            </a:prstGeom>
            <a:solidFill>
              <a:schemeClr val="bg1"/>
            </a:solidFill>
            <a:ln w="9525">
              <a:solidFill>
                <a:schemeClr val="tx1"/>
              </a:solidFill>
              <a:round/>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05" name="Oval 7">
              <a:extLst>
                <a:ext uri="{FF2B5EF4-FFF2-40B4-BE49-F238E27FC236}">
                  <a16:creationId xmlns:a16="http://schemas.microsoft.com/office/drawing/2014/main" id="{92FC56C6-85D9-DA4C-8194-9E637461B687}"/>
                </a:ext>
              </a:extLst>
            </p:cNvPr>
            <p:cNvSpPr>
              <a:spLocks noChangeArrowheads="1"/>
            </p:cNvSpPr>
            <p:nvPr/>
          </p:nvSpPr>
          <p:spPr bwMode="auto">
            <a:xfrm>
              <a:off x="10345162" y="4340851"/>
              <a:ext cx="995782" cy="99614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prstClr val="black"/>
                </a:solidFill>
              </a:endParaRPr>
            </a:p>
          </p:txBody>
        </p:sp>
        <p:sp>
          <p:nvSpPr>
            <p:cNvPr id="106" name="Titel 3">
              <a:extLst>
                <a:ext uri="{FF2B5EF4-FFF2-40B4-BE49-F238E27FC236}">
                  <a16:creationId xmlns:a16="http://schemas.microsoft.com/office/drawing/2014/main" id="{DE22AACB-DE55-3C8A-A097-0719E3FCD2B7}"/>
                </a:ext>
              </a:extLst>
            </p:cNvPr>
            <p:cNvSpPr txBox="1">
              <a:spLocks/>
            </p:cNvSpPr>
            <p:nvPr/>
          </p:nvSpPr>
          <p:spPr>
            <a:xfrm>
              <a:off x="5702426" y="3411730"/>
              <a:ext cx="6821142" cy="590946"/>
            </a:xfrm>
            <a:prstGeom prst="rect">
              <a:avLst/>
            </a:prstGeom>
          </p:spPr>
          <p:txBody>
            <a:bodyPr vert="horz" lIns="0" tIns="0" rIns="0" bIns="0" rtlCol="0" anchor="t" anchorCtr="0">
              <a:noAutofit/>
            </a:bodyPr>
            <a:lstStyle>
              <a:lvl1pPr algn="l" defTabSz="914400" rtl="0" eaLnBrk="1" latinLnBrk="0" hangingPunct="1">
                <a:lnSpc>
                  <a:spcPct val="114000"/>
                </a:lnSpc>
                <a:spcBef>
                  <a:spcPct val="0"/>
                </a:spcBef>
                <a:buNone/>
                <a:defRPr sz="3200" b="1" kern="1200" cap="none" spc="100" baseline="0">
                  <a:solidFill>
                    <a:schemeClr val="accent1"/>
                  </a:solidFill>
                  <a:latin typeface="Arial" panose="020B0604020202020204" pitchFamily="34" charset="0"/>
                  <a:ea typeface="+mj-ea"/>
                  <a:cs typeface="Arial" panose="020B0604020202020204" pitchFamily="34" charset="0"/>
                </a:defRPr>
              </a:lvl1pPr>
            </a:lstStyle>
            <a:p>
              <a:pPr defTabSz="685800"/>
              <a:r>
                <a:rPr lang="de-DE" sz="1800" spc="75" dirty="0" err="1">
                  <a:solidFill>
                    <a:srgbClr val="023D6B"/>
                  </a:solidFill>
                </a:rPr>
                <a:t>W</a:t>
              </a:r>
              <a:r>
                <a:rPr lang="de-DE" sz="1800" spc="75" baseline="-25000" dirty="0" err="1">
                  <a:solidFill>
                    <a:srgbClr val="023D6B"/>
                  </a:solidFill>
                </a:rPr>
                <a:t>f</a:t>
              </a:r>
              <a:r>
                <a:rPr lang="de-DE" sz="1800" spc="75" dirty="0">
                  <a:solidFill>
                    <a:srgbClr val="023D6B"/>
                  </a:solidFill>
                </a:rPr>
                <a:t>/W	                pure W</a:t>
              </a:r>
            </a:p>
          </p:txBody>
        </p:sp>
      </p:grpSp>
      <p:sp>
        <p:nvSpPr>
          <p:cNvPr id="113" name="Rectangle 5">
            <a:extLst>
              <a:ext uri="{FF2B5EF4-FFF2-40B4-BE49-F238E27FC236}">
                <a16:creationId xmlns:a16="http://schemas.microsoft.com/office/drawing/2014/main" id="{6D6C2EE1-520E-0173-ABEA-111600B37018}"/>
              </a:ext>
            </a:extLst>
          </p:cNvPr>
          <p:cNvSpPr>
            <a:spLocks noChangeArrowheads="1"/>
          </p:cNvSpPr>
          <p:nvPr/>
        </p:nvSpPr>
        <p:spPr bwMode="auto">
          <a:xfrm>
            <a:off x="4931979" y="3187120"/>
            <a:ext cx="3695215" cy="159660"/>
          </a:xfrm>
          <a:prstGeom prst="rect">
            <a:avLst/>
          </a:prstGeom>
          <a:pattFill prst="narVert">
            <a:fgClr>
              <a:schemeClr val="tx1"/>
            </a:fgClr>
            <a:bgClr>
              <a:schemeClr val="bg1"/>
            </a:bgClr>
          </a:pattFill>
          <a:ln w="9525">
            <a:solidFill>
              <a:schemeClr val="tx1"/>
            </a:solidFill>
            <a:miter lim="800000"/>
            <a:headEnd/>
            <a:tailEnd/>
          </a:ln>
        </p:spPr>
        <p:txBody>
          <a:bodyPr wrap="none" anchor="ctr"/>
          <a:lstStyle>
            <a:lvl1pPr eaLnBrk="0" hangingPunct="0">
              <a:defRPr sz="2400" b="1" baseline="30000">
                <a:solidFill>
                  <a:schemeClr val="tx1"/>
                </a:solidFill>
                <a:latin typeface="Arial" panose="020B0604020202020204" pitchFamily="34" charset="0"/>
                <a:ea typeface="MS PGothic" panose="020B0600070205080204" pitchFamily="34" charset="-128"/>
              </a:defRPr>
            </a:lvl1pPr>
            <a:lvl2pPr marL="742950" indent="-285750" eaLnBrk="0" hangingPunct="0">
              <a:defRPr sz="2400" b="1" baseline="30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1" baseline="30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1" baseline="30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1"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baseline="30000">
                <a:solidFill>
                  <a:schemeClr val="tx1"/>
                </a:solidFill>
                <a:latin typeface="Arial" panose="020B0604020202020204" pitchFamily="34" charset="0"/>
                <a:ea typeface="MS PGothic" panose="020B0600070205080204" pitchFamily="34" charset="-128"/>
              </a:defRPr>
            </a:lvl9pPr>
          </a:lstStyle>
          <a:p>
            <a:pPr defTabSz="685800">
              <a:spcBef>
                <a:spcPct val="50000"/>
              </a:spcBef>
            </a:pPr>
            <a:endParaRPr lang="de-DE" altLang="de-DE" sz="788" baseline="0">
              <a:solidFill>
                <a:srgbClr val="013D6B"/>
              </a:solidFill>
            </a:endParaRPr>
          </a:p>
        </p:txBody>
      </p:sp>
    </p:spTree>
    <p:extLst>
      <p:ext uri="{BB962C8B-B14F-4D97-AF65-F5344CB8AC3E}">
        <p14:creationId xmlns:p14="http://schemas.microsoft.com/office/powerpoint/2010/main" val="1384603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1</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6284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4BFDD-6CEF-8970-7060-1896AA89791A}"/>
              </a:ext>
            </a:extLst>
          </p:cNvPr>
          <p:cNvSpPr>
            <a:spLocks noGrp="1"/>
          </p:cNvSpPr>
          <p:nvPr>
            <p:ph type="title"/>
          </p:nvPr>
        </p:nvSpPr>
        <p:spPr/>
        <p:txBody>
          <a:bodyPr/>
          <a:lstStyle/>
          <a:p>
            <a:r>
              <a:rPr lang="en-GB" dirty="0"/>
              <a:t>Work at PSI-2 FZJ</a:t>
            </a:r>
          </a:p>
        </p:txBody>
      </p:sp>
      <p:sp>
        <p:nvSpPr>
          <p:cNvPr id="4" name="Fußzeilenplatzhalter 3">
            <a:extLst>
              <a:ext uri="{FF2B5EF4-FFF2-40B4-BE49-F238E27FC236}">
                <a16:creationId xmlns:a16="http://schemas.microsoft.com/office/drawing/2014/main" id="{F1F88222-CDD0-01B2-63CF-8B9A3D625BE4}"/>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Meeting  | Zoom | 24.01.2022 | Page </a:t>
            </a:r>
            <a:fld id="{6A6D9FA1-99C7-4910-8E32-B85D378B0060}" type="slidenum">
              <a:rPr lang="en-GB" smtClean="0"/>
              <a:pPr algn="r"/>
              <a:t>12</a:t>
            </a:fld>
            <a:endParaRPr lang="en-GB" dirty="0"/>
          </a:p>
        </p:txBody>
      </p:sp>
      <p:pic>
        <p:nvPicPr>
          <p:cNvPr id="5" name="Grafik 4">
            <a:extLst>
              <a:ext uri="{FF2B5EF4-FFF2-40B4-BE49-F238E27FC236}">
                <a16:creationId xmlns:a16="http://schemas.microsoft.com/office/drawing/2014/main" id="{3C461D38-F0DB-02AA-C237-D24315DE00C2}"/>
              </a:ext>
            </a:extLst>
          </p:cNvPr>
          <p:cNvPicPr>
            <a:picLocks noChangeAspect="1"/>
          </p:cNvPicPr>
          <p:nvPr/>
        </p:nvPicPr>
        <p:blipFill>
          <a:blip r:embed="rId2"/>
          <a:stretch>
            <a:fillRect/>
          </a:stretch>
        </p:blipFill>
        <p:spPr>
          <a:xfrm>
            <a:off x="685800" y="742281"/>
            <a:ext cx="7772400" cy="3658937"/>
          </a:xfrm>
          <a:prstGeom prst="rect">
            <a:avLst/>
          </a:prstGeom>
        </p:spPr>
      </p:pic>
      <p:sp>
        <p:nvSpPr>
          <p:cNvPr id="7" name="Textfeld 6">
            <a:extLst>
              <a:ext uri="{FF2B5EF4-FFF2-40B4-BE49-F238E27FC236}">
                <a16:creationId xmlns:a16="http://schemas.microsoft.com/office/drawing/2014/main" id="{D963E9B2-DE71-D826-11BD-2EE3357C2C3A}"/>
              </a:ext>
            </a:extLst>
          </p:cNvPr>
          <p:cNvSpPr txBox="1"/>
          <p:nvPr/>
        </p:nvSpPr>
        <p:spPr>
          <a:xfrm>
            <a:off x="33484" y="483518"/>
            <a:ext cx="2090244" cy="1384995"/>
          </a:xfrm>
          <a:prstGeom prst="rect">
            <a:avLst/>
          </a:prstGeom>
          <a:noFill/>
        </p:spPr>
        <p:txBody>
          <a:bodyPr wrap="square">
            <a:spAutoFit/>
          </a:bodyPr>
          <a:lstStyle/>
          <a:p>
            <a:pPr algn="just"/>
            <a:r>
              <a:rPr lang="de-DE" sz="1050" b="0" i="0" u="none" strike="noStrike" dirty="0">
                <a:effectLst/>
                <a:latin typeface="Roboto" panose="020F0502020204030204" pitchFamily="34" charset="0"/>
              </a:rPr>
              <a:t>Damage </a:t>
            </a:r>
            <a:r>
              <a:rPr lang="de-DE" sz="1050" b="0" i="0" u="none" strike="noStrike" dirty="0" err="1">
                <a:effectLst/>
                <a:latin typeface="Roboto" panose="020F0502020204030204" pitchFamily="34" charset="0"/>
              </a:rPr>
              <a:t>threshold</a:t>
            </a:r>
            <a:r>
              <a:rPr lang="de-DE" sz="1050" b="0" i="0" u="none" strike="noStrike" dirty="0">
                <a:effectLst/>
                <a:latin typeface="Roboto" panose="020F0502020204030204" pitchFamily="34" charset="0"/>
              </a:rPr>
              <a:t> </a:t>
            </a:r>
            <a:r>
              <a:rPr lang="de-DE" sz="1050" b="0" i="0" u="none" strike="noStrike" dirty="0" err="1">
                <a:effectLst/>
                <a:latin typeface="Roboto" panose="020F0502020204030204" pitchFamily="34" charset="0"/>
              </a:rPr>
              <a:t>for</a:t>
            </a:r>
            <a:r>
              <a:rPr lang="de-DE" sz="1050" b="0" i="0" u="none" strike="noStrike" dirty="0">
                <a:effectLst/>
                <a:latin typeface="Roboto" panose="020F0502020204030204" pitchFamily="34" charset="0"/>
              </a:rPr>
              <a:t> different W </a:t>
            </a:r>
            <a:r>
              <a:rPr lang="de-DE" sz="1050" b="0" i="0" u="none" strike="noStrike" dirty="0" err="1">
                <a:effectLst/>
                <a:latin typeface="Roboto" panose="020F0502020204030204" pitchFamily="34" charset="0"/>
              </a:rPr>
              <a:t>materials</a:t>
            </a:r>
            <a:r>
              <a:rPr lang="de-DE" sz="1050" b="0" i="0" u="none" strike="noStrike" dirty="0">
                <a:effectLst/>
                <a:latin typeface="Roboto" panose="020F0502020204030204" pitchFamily="34" charset="0"/>
              </a:rPr>
              <a:t> at </a:t>
            </a:r>
            <a:r>
              <a:rPr lang="de-DE" sz="1050" b="0" i="0" u="none" strike="noStrike" dirty="0" err="1">
                <a:effectLst/>
                <a:latin typeface="Roboto" panose="020F0502020204030204" pitchFamily="34" charset="0"/>
              </a:rPr>
              <a:t>varying</a:t>
            </a:r>
            <a:r>
              <a:rPr lang="de-DE" sz="1050" b="0" i="0" u="none" strike="noStrike" dirty="0">
                <a:effectLst/>
                <a:latin typeface="Roboto" panose="020F0502020204030204" pitchFamily="34" charset="0"/>
              </a:rPr>
              <a:t> </a:t>
            </a:r>
            <a:r>
              <a:rPr lang="de-DE" sz="1050" b="0" i="0" u="none" strike="noStrike" dirty="0" err="1">
                <a:effectLst/>
                <a:latin typeface="Roboto" panose="020F0502020204030204" pitchFamily="34" charset="0"/>
              </a:rPr>
              <a:t>loading</a:t>
            </a:r>
            <a:r>
              <a:rPr lang="de-DE" sz="1050" b="0" i="0" u="none" strike="noStrike" dirty="0">
                <a:effectLst/>
                <a:latin typeface="Roboto" panose="020F0502020204030204" pitchFamily="34" charset="0"/>
              </a:rPr>
              <a:t> </a:t>
            </a:r>
            <a:r>
              <a:rPr lang="de-DE" sz="1050" b="0" i="0" u="none" strike="noStrike" dirty="0" err="1">
                <a:effectLst/>
                <a:latin typeface="Roboto" panose="020F0502020204030204" pitchFamily="34" charset="0"/>
              </a:rPr>
              <a:t>conditions</a:t>
            </a:r>
            <a:r>
              <a:rPr lang="de-DE" sz="1050" b="0" i="0" u="none" strike="noStrike" dirty="0">
                <a:effectLst/>
                <a:latin typeface="Roboto" panose="020F0502020204030204" pitchFamily="34" charset="0"/>
              </a:rPr>
              <a:t> in </a:t>
            </a:r>
            <a:r>
              <a:rPr lang="de-DE" sz="1050" b="0" i="0" u="none" strike="noStrike" dirty="0" err="1">
                <a:effectLst/>
                <a:latin typeface="Roboto" panose="020F0502020204030204" pitchFamily="34" charset="0"/>
              </a:rPr>
              <a:t>matrix</a:t>
            </a:r>
            <a:r>
              <a:rPr lang="de-DE" sz="1050" b="0" i="0" u="none" strike="noStrike" dirty="0">
                <a:effectLst/>
                <a:latin typeface="Roboto" panose="020F0502020204030204" pitchFamily="34" charset="0"/>
              </a:rPr>
              <a:t> form</a:t>
            </a:r>
            <a:br>
              <a:rPr lang="de-DE" sz="1050" dirty="0"/>
            </a:br>
            <a:r>
              <a:rPr lang="de-DE" sz="1050" b="0" i="0" u="none" strike="noStrike" dirty="0">
                <a:effectLst/>
                <a:latin typeface="Roboto" panose="02000000000000000000" pitchFamily="2" charset="0"/>
              </a:rPr>
              <a:t>&amp; Understanding </a:t>
            </a:r>
            <a:r>
              <a:rPr lang="de-DE" sz="1050" b="0" i="0" u="none" strike="noStrike" dirty="0" err="1">
                <a:effectLst/>
                <a:latin typeface="Roboto" panose="02000000000000000000" pitchFamily="2" charset="0"/>
              </a:rPr>
              <a:t>the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damage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mechanisms</a:t>
            </a:r>
            <a:r>
              <a:rPr lang="de-DE" sz="1050" b="0" i="0" u="none" strike="noStrike" dirty="0">
                <a:effectLst/>
                <a:latin typeface="Roboto" panose="02000000000000000000" pitchFamily="2" charset="0"/>
              </a:rPr>
              <a:t> and </a:t>
            </a:r>
            <a:r>
              <a:rPr lang="de-DE" sz="1050" b="0" i="0" u="none" strike="noStrike" dirty="0" err="1">
                <a:effectLst/>
                <a:latin typeface="Roboto" panose="02000000000000000000" pitchFamily="2" charset="0"/>
              </a:rPr>
              <a:t>changes</a:t>
            </a:r>
            <a:r>
              <a:rPr lang="de-DE" sz="1050" b="0" i="0" u="none" strike="noStrike" dirty="0">
                <a:effectLst/>
                <a:latin typeface="Roboto" panose="02000000000000000000" pitchFamily="2" charset="0"/>
              </a:rPr>
              <a:t> in material </a:t>
            </a:r>
            <a:r>
              <a:rPr lang="de-DE" sz="1050" b="0" i="0" u="none" strike="noStrike" dirty="0" err="1">
                <a:effectLst/>
                <a:latin typeface="Roboto" panose="02000000000000000000" pitchFamily="2" charset="0"/>
              </a:rPr>
              <a:t>properties</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influence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of</a:t>
            </a:r>
            <a:r>
              <a:rPr lang="de-DE" sz="1050" b="0" i="0" u="none" strike="noStrike" dirty="0">
                <a:effectLst/>
                <a:latin typeface="Roboto" panose="02000000000000000000" pitchFamily="2" charset="0"/>
              </a:rPr>
              <a:t> / </a:t>
            </a:r>
            <a:r>
              <a:rPr lang="de-DE" sz="1050" b="0" i="0" u="none" strike="noStrike" dirty="0" err="1">
                <a:effectLst/>
                <a:latin typeface="Roboto" panose="02000000000000000000" pitchFamily="2" charset="0"/>
              </a:rPr>
              <a:t>changes</a:t>
            </a:r>
            <a:r>
              <a:rPr lang="de-DE" sz="1050" b="0" i="0" u="none" strike="noStrike" dirty="0">
                <a:effectLst/>
                <a:latin typeface="Roboto" panose="02000000000000000000" pitchFamily="2" charset="0"/>
              </a:rPr>
              <a:t> in </a:t>
            </a:r>
            <a:r>
              <a:rPr lang="de-DE" sz="1050" b="0" i="0" u="none" strike="noStrike" dirty="0" err="1">
                <a:effectLst/>
                <a:latin typeface="Roboto" panose="02000000000000000000" pitchFamily="2" charset="0"/>
              </a:rPr>
              <a:t>the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retention</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behavior</a:t>
            </a:r>
            <a:r>
              <a:rPr lang="de-DE" sz="1050" b="0" i="0" u="none" strike="noStrike" dirty="0">
                <a:effectLst/>
                <a:latin typeface="Roboto" panose="02000000000000000000" pitchFamily="2" charset="0"/>
              </a:rPr>
              <a:t> (FZJ)</a:t>
            </a:r>
            <a:endParaRPr lang="en-GB" sz="1050" dirty="0"/>
          </a:p>
        </p:txBody>
      </p:sp>
    </p:spTree>
    <p:extLst>
      <p:ext uri="{BB962C8B-B14F-4D97-AF65-F5344CB8AC3E}">
        <p14:creationId xmlns:p14="http://schemas.microsoft.com/office/powerpoint/2010/main" val="194944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25F1-5A3D-8C6C-417A-28B2B0565DA6}"/>
              </a:ext>
            </a:extLst>
          </p:cNvPr>
          <p:cNvSpPr>
            <a:spLocks noGrp="1"/>
          </p:cNvSpPr>
          <p:nvPr>
            <p:ph type="title"/>
          </p:nvPr>
        </p:nvSpPr>
        <p:spPr/>
        <p:txBody>
          <a:bodyPr/>
          <a:lstStyle/>
          <a:p>
            <a:r>
              <a:rPr lang="en-GB" dirty="0"/>
              <a:t>Conditions</a:t>
            </a:r>
          </a:p>
        </p:txBody>
      </p:sp>
      <p:sp>
        <p:nvSpPr>
          <p:cNvPr id="4" name="Fußzeilenplatzhalter 3">
            <a:extLst>
              <a:ext uri="{FF2B5EF4-FFF2-40B4-BE49-F238E27FC236}">
                <a16:creationId xmlns:a16="http://schemas.microsoft.com/office/drawing/2014/main" id="{1508106E-8FBC-D459-6D48-A72D96B7C1CD}"/>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13</a:t>
            </a:fld>
            <a:endParaRPr lang="en-GB" dirty="0"/>
          </a:p>
        </p:txBody>
      </p:sp>
      <p:pic>
        <p:nvPicPr>
          <p:cNvPr id="5" name="Grafik 4">
            <a:extLst>
              <a:ext uri="{FF2B5EF4-FFF2-40B4-BE49-F238E27FC236}">
                <a16:creationId xmlns:a16="http://schemas.microsoft.com/office/drawing/2014/main" id="{068ADDB0-BAD0-BD1D-2290-D14C61F6973A}"/>
              </a:ext>
            </a:extLst>
          </p:cNvPr>
          <p:cNvPicPr>
            <a:picLocks noChangeAspect="1"/>
          </p:cNvPicPr>
          <p:nvPr/>
        </p:nvPicPr>
        <p:blipFill>
          <a:blip r:embed="rId2"/>
          <a:stretch>
            <a:fillRect/>
          </a:stretch>
        </p:blipFill>
        <p:spPr>
          <a:xfrm>
            <a:off x="685800" y="844550"/>
            <a:ext cx="7772400" cy="3454400"/>
          </a:xfrm>
          <a:prstGeom prst="rect">
            <a:avLst/>
          </a:prstGeom>
        </p:spPr>
      </p:pic>
    </p:spTree>
    <p:extLst>
      <p:ext uri="{BB962C8B-B14F-4D97-AF65-F5344CB8AC3E}">
        <p14:creationId xmlns:p14="http://schemas.microsoft.com/office/powerpoint/2010/main" val="1294866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BF68A-73A1-1271-06C6-39C5EF5F4776}"/>
              </a:ext>
            </a:extLst>
          </p:cNvPr>
          <p:cNvSpPr>
            <a:spLocks noGrp="1"/>
          </p:cNvSpPr>
          <p:nvPr>
            <p:ph type="title"/>
          </p:nvPr>
        </p:nvSpPr>
        <p:spPr/>
        <p:txBody>
          <a:bodyPr/>
          <a:lstStyle/>
          <a:p>
            <a:r>
              <a:rPr lang="en-GB" dirty="0"/>
              <a:t>PIM with high pulse number exposures</a:t>
            </a:r>
          </a:p>
        </p:txBody>
      </p:sp>
      <p:sp>
        <p:nvSpPr>
          <p:cNvPr id="4" name="Fußzeilenplatzhalter 3">
            <a:extLst>
              <a:ext uri="{FF2B5EF4-FFF2-40B4-BE49-F238E27FC236}">
                <a16:creationId xmlns:a16="http://schemas.microsoft.com/office/drawing/2014/main" id="{0A8EE640-8A52-FCB7-BD4A-939986C9657D}"/>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14</a:t>
            </a:fld>
            <a:endParaRPr lang="en-GB" dirty="0"/>
          </a:p>
        </p:txBody>
      </p:sp>
      <p:pic>
        <p:nvPicPr>
          <p:cNvPr id="5" name="Grafik 4">
            <a:extLst>
              <a:ext uri="{FF2B5EF4-FFF2-40B4-BE49-F238E27FC236}">
                <a16:creationId xmlns:a16="http://schemas.microsoft.com/office/drawing/2014/main" id="{638EA7D9-72B1-393D-73D5-3EFF8ACE964F}"/>
              </a:ext>
            </a:extLst>
          </p:cNvPr>
          <p:cNvPicPr>
            <a:picLocks noChangeAspect="1"/>
          </p:cNvPicPr>
          <p:nvPr/>
        </p:nvPicPr>
        <p:blipFill>
          <a:blip r:embed="rId2"/>
          <a:stretch>
            <a:fillRect/>
          </a:stretch>
        </p:blipFill>
        <p:spPr>
          <a:xfrm>
            <a:off x="685800" y="780109"/>
            <a:ext cx="7772400" cy="3583282"/>
          </a:xfrm>
          <a:prstGeom prst="rect">
            <a:avLst/>
          </a:prstGeom>
        </p:spPr>
      </p:pic>
    </p:spTree>
    <p:extLst>
      <p:ext uri="{BB962C8B-B14F-4D97-AF65-F5344CB8AC3E}">
        <p14:creationId xmlns:p14="http://schemas.microsoft.com/office/powerpoint/2010/main" val="487439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E00A88-B7FC-0CCD-86D6-31FB86F7877A}"/>
              </a:ext>
            </a:extLst>
          </p:cNvPr>
          <p:cNvSpPr>
            <a:spLocks noGrp="1"/>
          </p:cNvSpPr>
          <p:nvPr>
            <p:ph type="title"/>
          </p:nvPr>
        </p:nvSpPr>
        <p:spPr/>
        <p:txBody>
          <a:bodyPr/>
          <a:lstStyle/>
          <a:p>
            <a:r>
              <a:rPr lang="en-GB" dirty="0"/>
              <a:t>PIM Summary </a:t>
            </a:r>
          </a:p>
        </p:txBody>
      </p:sp>
      <p:sp>
        <p:nvSpPr>
          <p:cNvPr id="4" name="Fußzeilenplatzhalter 3">
            <a:extLst>
              <a:ext uri="{FF2B5EF4-FFF2-40B4-BE49-F238E27FC236}">
                <a16:creationId xmlns:a16="http://schemas.microsoft.com/office/drawing/2014/main" id="{EECEAC0D-FECC-73EB-C54A-3D2894B2721F}"/>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15</a:t>
            </a:fld>
            <a:endParaRPr lang="en-GB" dirty="0"/>
          </a:p>
        </p:txBody>
      </p:sp>
      <p:pic>
        <p:nvPicPr>
          <p:cNvPr id="5" name="Grafik 4">
            <a:extLst>
              <a:ext uri="{FF2B5EF4-FFF2-40B4-BE49-F238E27FC236}">
                <a16:creationId xmlns:a16="http://schemas.microsoft.com/office/drawing/2014/main" id="{A500EE75-EB71-AAB8-6064-3F01148429F6}"/>
              </a:ext>
            </a:extLst>
          </p:cNvPr>
          <p:cNvPicPr>
            <a:picLocks noChangeAspect="1"/>
          </p:cNvPicPr>
          <p:nvPr/>
        </p:nvPicPr>
        <p:blipFill>
          <a:blip r:embed="rId2"/>
          <a:stretch>
            <a:fillRect/>
          </a:stretch>
        </p:blipFill>
        <p:spPr>
          <a:xfrm>
            <a:off x="685800" y="1083582"/>
            <a:ext cx="7772400" cy="2976335"/>
          </a:xfrm>
          <a:prstGeom prst="rect">
            <a:avLst/>
          </a:prstGeom>
        </p:spPr>
      </p:pic>
    </p:spTree>
    <p:extLst>
      <p:ext uri="{BB962C8B-B14F-4D97-AF65-F5344CB8AC3E}">
        <p14:creationId xmlns:p14="http://schemas.microsoft.com/office/powerpoint/2010/main" val="1746076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A22D5-74FD-856F-B4BB-C83ED6BC5AA2}"/>
              </a:ext>
            </a:extLst>
          </p:cNvPr>
          <p:cNvSpPr>
            <a:spLocks noGrp="1"/>
          </p:cNvSpPr>
          <p:nvPr>
            <p:ph type="title"/>
          </p:nvPr>
        </p:nvSpPr>
        <p:spPr/>
        <p:txBody>
          <a:bodyPr/>
          <a:lstStyle/>
          <a:p>
            <a:r>
              <a:rPr lang="en-GB" dirty="0"/>
              <a:t>Work at OLMAT - CIEMAT</a:t>
            </a:r>
          </a:p>
        </p:txBody>
      </p:sp>
      <p:sp>
        <p:nvSpPr>
          <p:cNvPr id="4" name="Fußzeilenplatzhalter 3">
            <a:extLst>
              <a:ext uri="{FF2B5EF4-FFF2-40B4-BE49-F238E27FC236}">
                <a16:creationId xmlns:a16="http://schemas.microsoft.com/office/drawing/2014/main" id="{EBAF2FFE-32B4-CAB1-6A73-8E0A68240D4A}"/>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Meeting  | Zoom | 24.01.2022 | Page </a:t>
            </a:r>
            <a:fld id="{6A6D9FA1-99C7-4910-8E32-B85D378B0060}" type="slidenum">
              <a:rPr lang="en-GB" smtClean="0"/>
              <a:pPr algn="r"/>
              <a:t>16</a:t>
            </a:fld>
            <a:endParaRPr lang="en-GB" dirty="0"/>
          </a:p>
        </p:txBody>
      </p:sp>
      <p:pic>
        <p:nvPicPr>
          <p:cNvPr id="5" name="Grafik 4">
            <a:extLst>
              <a:ext uri="{FF2B5EF4-FFF2-40B4-BE49-F238E27FC236}">
                <a16:creationId xmlns:a16="http://schemas.microsoft.com/office/drawing/2014/main" id="{1DF28BBD-90DB-3693-0077-A4C1D3C59EE5}"/>
              </a:ext>
            </a:extLst>
          </p:cNvPr>
          <p:cNvPicPr>
            <a:picLocks noChangeAspect="1"/>
          </p:cNvPicPr>
          <p:nvPr/>
        </p:nvPicPr>
        <p:blipFill>
          <a:blip r:embed="rId2"/>
          <a:stretch>
            <a:fillRect/>
          </a:stretch>
        </p:blipFill>
        <p:spPr>
          <a:xfrm>
            <a:off x="482177" y="915566"/>
            <a:ext cx="7772400" cy="3647111"/>
          </a:xfrm>
          <a:prstGeom prst="rect">
            <a:avLst/>
          </a:prstGeom>
        </p:spPr>
      </p:pic>
      <p:sp>
        <p:nvSpPr>
          <p:cNvPr id="6" name="Textfeld 5">
            <a:extLst>
              <a:ext uri="{FF2B5EF4-FFF2-40B4-BE49-F238E27FC236}">
                <a16:creationId xmlns:a16="http://schemas.microsoft.com/office/drawing/2014/main" id="{2EA3DFE5-EBD7-FC20-14D1-E744A2413D58}"/>
              </a:ext>
            </a:extLst>
          </p:cNvPr>
          <p:cNvSpPr txBox="1"/>
          <p:nvPr/>
        </p:nvSpPr>
        <p:spPr>
          <a:xfrm>
            <a:off x="107504" y="545928"/>
            <a:ext cx="2175596" cy="369332"/>
          </a:xfrm>
          <a:prstGeom prst="rect">
            <a:avLst/>
          </a:prstGeom>
          <a:noFill/>
        </p:spPr>
        <p:txBody>
          <a:bodyPr wrap="none" rtlCol="0">
            <a:spAutoFit/>
          </a:bodyPr>
          <a:lstStyle/>
          <a:p>
            <a:r>
              <a:rPr lang="en-GB" dirty="0" err="1"/>
              <a:t>Comissioning</a:t>
            </a:r>
            <a:r>
              <a:rPr lang="en-GB" dirty="0"/>
              <a:t> in 2021</a:t>
            </a:r>
          </a:p>
        </p:txBody>
      </p:sp>
      <p:sp>
        <p:nvSpPr>
          <p:cNvPr id="8" name="Textfeld 7">
            <a:extLst>
              <a:ext uri="{FF2B5EF4-FFF2-40B4-BE49-F238E27FC236}">
                <a16:creationId xmlns:a16="http://schemas.microsoft.com/office/drawing/2014/main" id="{3BC0F787-1EE2-1101-7D91-8EB943B2D83E}"/>
              </a:ext>
            </a:extLst>
          </p:cNvPr>
          <p:cNvSpPr txBox="1"/>
          <p:nvPr/>
        </p:nvSpPr>
        <p:spPr>
          <a:xfrm>
            <a:off x="4644008" y="627534"/>
            <a:ext cx="4664946" cy="646331"/>
          </a:xfrm>
          <a:prstGeom prst="rect">
            <a:avLst/>
          </a:prstGeom>
          <a:noFill/>
        </p:spPr>
        <p:txBody>
          <a:bodyPr wrap="square">
            <a:spAutoFit/>
          </a:bodyPr>
          <a:lstStyle/>
          <a:p>
            <a:r>
              <a:rPr lang="de-DE" b="1" dirty="0">
                <a:effectLst/>
                <a:latin typeface="Arial" panose="020B0604020202020204" pitchFamily="34" charset="0"/>
              </a:rPr>
              <a:t>OLMAT </a:t>
            </a:r>
            <a:r>
              <a:rPr lang="de-DE" b="1" dirty="0" err="1">
                <a:effectLst/>
                <a:latin typeface="Arial" panose="020B0604020202020204" pitchFamily="34" charset="0"/>
              </a:rPr>
              <a:t>as</a:t>
            </a:r>
            <a:r>
              <a:rPr lang="de-DE" b="1" dirty="0">
                <a:effectLst/>
                <a:latin typeface="Arial" panose="020B0604020202020204" pitchFamily="34" charset="0"/>
              </a:rPr>
              <a:t> a HHF Facility </a:t>
            </a:r>
            <a:r>
              <a:rPr lang="de-DE" b="1" dirty="0" err="1">
                <a:effectLst/>
                <a:latin typeface="Arial" panose="020B0604020202020204" pitchFamily="34" charset="0"/>
              </a:rPr>
              <a:t>for</a:t>
            </a:r>
            <a:r>
              <a:rPr lang="de-DE" b="1" dirty="0">
                <a:effectLst/>
                <a:latin typeface="Arial" panose="020B0604020202020204" pitchFamily="34" charset="0"/>
              </a:rPr>
              <a:t> </a:t>
            </a:r>
            <a:r>
              <a:rPr lang="de-DE" b="1" dirty="0" err="1">
                <a:effectLst/>
                <a:latin typeface="Arial" panose="020B0604020202020204" pitchFamily="34" charset="0"/>
              </a:rPr>
              <a:t>Testing</a:t>
            </a:r>
            <a:r>
              <a:rPr lang="de-DE" b="1" dirty="0">
                <a:effectLst/>
                <a:latin typeface="Arial" panose="020B0604020202020204" pitchFamily="34" charset="0"/>
              </a:rPr>
              <a:t> ITER &amp; DEMO </a:t>
            </a:r>
            <a:r>
              <a:rPr lang="de-DE" b="1" dirty="0" err="1">
                <a:effectLst/>
                <a:latin typeface="Arial" panose="020B0604020202020204" pitchFamily="34" charset="0"/>
              </a:rPr>
              <a:t>DivertorArmor</a:t>
            </a:r>
            <a:r>
              <a:rPr lang="de-DE" b="1" dirty="0">
                <a:effectLst/>
                <a:latin typeface="Arial" panose="020B0604020202020204" pitchFamily="34" charset="0"/>
              </a:rPr>
              <a:t> Materials</a:t>
            </a:r>
            <a:endParaRPr lang="de-DE" dirty="0">
              <a:effectLst/>
              <a:latin typeface="Arial" panose="020B0604020202020204" pitchFamily="34" charset="0"/>
            </a:endParaRPr>
          </a:p>
        </p:txBody>
      </p:sp>
    </p:spTree>
    <p:extLst>
      <p:ext uri="{BB962C8B-B14F-4D97-AF65-F5344CB8AC3E}">
        <p14:creationId xmlns:p14="http://schemas.microsoft.com/office/powerpoint/2010/main" val="891926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290B3-16B5-9C22-CA82-C5D1A4F557FD}"/>
              </a:ext>
            </a:extLst>
          </p:cNvPr>
          <p:cNvSpPr>
            <a:spLocks noGrp="1"/>
          </p:cNvSpPr>
          <p:nvPr>
            <p:ph type="title"/>
          </p:nvPr>
        </p:nvSpPr>
        <p:spPr/>
        <p:txBody>
          <a:bodyPr/>
          <a:lstStyle/>
          <a:p>
            <a:r>
              <a:rPr lang="en-GB" dirty="0"/>
              <a:t>Upgrades in 2021</a:t>
            </a:r>
          </a:p>
        </p:txBody>
      </p:sp>
      <p:sp>
        <p:nvSpPr>
          <p:cNvPr id="4" name="Fußzeilenplatzhalter 3">
            <a:extLst>
              <a:ext uri="{FF2B5EF4-FFF2-40B4-BE49-F238E27FC236}">
                <a16:creationId xmlns:a16="http://schemas.microsoft.com/office/drawing/2014/main" id="{A6442B1E-E176-E73D-6323-93D67C2041BC}"/>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Meeting  | Zoom | 24.01.2022 | Page </a:t>
            </a:r>
            <a:fld id="{6A6D9FA1-99C7-4910-8E32-B85D378B0060}" type="slidenum">
              <a:rPr lang="en-GB" smtClean="0"/>
              <a:pPr algn="r"/>
              <a:t>17</a:t>
            </a:fld>
            <a:endParaRPr lang="en-GB" dirty="0"/>
          </a:p>
        </p:txBody>
      </p:sp>
      <p:pic>
        <p:nvPicPr>
          <p:cNvPr id="5" name="Grafik 4">
            <a:extLst>
              <a:ext uri="{FF2B5EF4-FFF2-40B4-BE49-F238E27FC236}">
                <a16:creationId xmlns:a16="http://schemas.microsoft.com/office/drawing/2014/main" id="{C5D0FDA5-D71D-9946-ECA2-9903472CCB51}"/>
              </a:ext>
            </a:extLst>
          </p:cNvPr>
          <p:cNvPicPr>
            <a:picLocks noChangeAspect="1"/>
          </p:cNvPicPr>
          <p:nvPr/>
        </p:nvPicPr>
        <p:blipFill>
          <a:blip r:embed="rId2"/>
          <a:stretch>
            <a:fillRect/>
          </a:stretch>
        </p:blipFill>
        <p:spPr>
          <a:xfrm>
            <a:off x="251520" y="956856"/>
            <a:ext cx="5092782" cy="3039335"/>
          </a:xfrm>
          <a:prstGeom prst="rect">
            <a:avLst/>
          </a:prstGeom>
        </p:spPr>
      </p:pic>
      <p:pic>
        <p:nvPicPr>
          <p:cNvPr id="6" name="Grafik 5">
            <a:extLst>
              <a:ext uri="{FF2B5EF4-FFF2-40B4-BE49-F238E27FC236}">
                <a16:creationId xmlns:a16="http://schemas.microsoft.com/office/drawing/2014/main" id="{6AF60DA0-C037-59E7-33CF-4DADFB5D3BB4}"/>
              </a:ext>
            </a:extLst>
          </p:cNvPr>
          <p:cNvPicPr>
            <a:picLocks noChangeAspect="1"/>
          </p:cNvPicPr>
          <p:nvPr/>
        </p:nvPicPr>
        <p:blipFill>
          <a:blip r:embed="rId3"/>
          <a:stretch>
            <a:fillRect/>
          </a:stretch>
        </p:blipFill>
        <p:spPr>
          <a:xfrm>
            <a:off x="4799807" y="1829344"/>
            <a:ext cx="4318248" cy="2144521"/>
          </a:xfrm>
          <a:prstGeom prst="rect">
            <a:avLst/>
          </a:prstGeom>
        </p:spPr>
      </p:pic>
    </p:spTree>
    <p:extLst>
      <p:ext uri="{BB962C8B-B14F-4D97-AF65-F5344CB8AC3E}">
        <p14:creationId xmlns:p14="http://schemas.microsoft.com/office/powerpoint/2010/main" val="3060032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EACFF-EAE6-62FC-FFDA-8976D03B2D64}"/>
              </a:ext>
            </a:extLst>
          </p:cNvPr>
          <p:cNvSpPr>
            <a:spLocks noGrp="1"/>
          </p:cNvSpPr>
          <p:nvPr>
            <p:ph type="title"/>
          </p:nvPr>
        </p:nvSpPr>
        <p:spPr/>
        <p:txBody>
          <a:bodyPr/>
          <a:lstStyle/>
          <a:p>
            <a:r>
              <a:rPr lang="en-GB" dirty="0"/>
              <a:t>Experiments in late 2022</a:t>
            </a:r>
          </a:p>
        </p:txBody>
      </p:sp>
      <p:sp>
        <p:nvSpPr>
          <p:cNvPr id="3" name="Inhaltsplatzhalter 2">
            <a:extLst>
              <a:ext uri="{FF2B5EF4-FFF2-40B4-BE49-F238E27FC236}">
                <a16:creationId xmlns:a16="http://schemas.microsoft.com/office/drawing/2014/main" id="{F68444AD-3ECC-C7B4-9B58-AA7B33414131}"/>
              </a:ext>
            </a:extLst>
          </p:cNvPr>
          <p:cNvSpPr>
            <a:spLocks noGrp="1"/>
          </p:cNvSpPr>
          <p:nvPr>
            <p:ph idx="1"/>
          </p:nvPr>
        </p:nvSpPr>
        <p:spPr/>
        <p:txBody>
          <a:bodyPr/>
          <a:lstStyle/>
          <a:p>
            <a:endParaRPr lang="en-GB" dirty="0"/>
          </a:p>
        </p:txBody>
      </p:sp>
      <p:sp>
        <p:nvSpPr>
          <p:cNvPr id="4" name="Fußzeilenplatzhalter 3">
            <a:extLst>
              <a:ext uri="{FF2B5EF4-FFF2-40B4-BE49-F238E27FC236}">
                <a16:creationId xmlns:a16="http://schemas.microsoft.com/office/drawing/2014/main" id="{3DD9264A-4301-95B6-1135-A725442AC041}"/>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Meeting  | Zoom | 24.01.2022 | Page </a:t>
            </a:r>
            <a:fld id="{6A6D9FA1-99C7-4910-8E32-B85D378B0060}" type="slidenum">
              <a:rPr lang="en-GB" smtClean="0"/>
              <a:pPr algn="r"/>
              <a:t>18</a:t>
            </a:fld>
            <a:endParaRPr lang="en-GB" dirty="0"/>
          </a:p>
        </p:txBody>
      </p:sp>
      <p:pic>
        <p:nvPicPr>
          <p:cNvPr id="5" name="Grafik 4">
            <a:extLst>
              <a:ext uri="{FF2B5EF4-FFF2-40B4-BE49-F238E27FC236}">
                <a16:creationId xmlns:a16="http://schemas.microsoft.com/office/drawing/2014/main" id="{03F344D4-A9CE-4E2E-D018-5B363C07A22F}"/>
              </a:ext>
            </a:extLst>
          </p:cNvPr>
          <p:cNvPicPr>
            <a:picLocks noChangeAspect="1"/>
          </p:cNvPicPr>
          <p:nvPr/>
        </p:nvPicPr>
        <p:blipFill>
          <a:blip r:embed="rId2"/>
          <a:stretch>
            <a:fillRect/>
          </a:stretch>
        </p:blipFill>
        <p:spPr>
          <a:xfrm>
            <a:off x="150849" y="555526"/>
            <a:ext cx="5786676" cy="2873769"/>
          </a:xfrm>
          <a:prstGeom prst="rect">
            <a:avLst/>
          </a:prstGeom>
        </p:spPr>
      </p:pic>
      <p:pic>
        <p:nvPicPr>
          <p:cNvPr id="6" name="Grafik 5">
            <a:extLst>
              <a:ext uri="{FF2B5EF4-FFF2-40B4-BE49-F238E27FC236}">
                <a16:creationId xmlns:a16="http://schemas.microsoft.com/office/drawing/2014/main" id="{62DEEF06-CCF2-C6D3-9953-1CE42BD1AD0A}"/>
              </a:ext>
            </a:extLst>
          </p:cNvPr>
          <p:cNvPicPr>
            <a:picLocks noChangeAspect="1"/>
          </p:cNvPicPr>
          <p:nvPr/>
        </p:nvPicPr>
        <p:blipFill>
          <a:blip r:embed="rId3"/>
          <a:stretch>
            <a:fillRect/>
          </a:stretch>
        </p:blipFill>
        <p:spPr>
          <a:xfrm>
            <a:off x="4168615" y="2665733"/>
            <a:ext cx="4824536" cy="2239139"/>
          </a:xfrm>
          <a:prstGeom prst="rect">
            <a:avLst/>
          </a:prstGeom>
        </p:spPr>
      </p:pic>
    </p:spTree>
    <p:extLst>
      <p:ext uri="{BB962C8B-B14F-4D97-AF65-F5344CB8AC3E}">
        <p14:creationId xmlns:p14="http://schemas.microsoft.com/office/powerpoint/2010/main" val="2082952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C6E3C-BD57-9D4B-7569-2B9A22827A3C}"/>
              </a:ext>
            </a:extLst>
          </p:cNvPr>
          <p:cNvSpPr>
            <a:spLocks noGrp="1"/>
          </p:cNvSpPr>
          <p:nvPr>
            <p:ph type="title"/>
          </p:nvPr>
        </p:nvSpPr>
        <p:spPr/>
        <p:txBody>
          <a:bodyPr/>
          <a:lstStyle/>
          <a:p>
            <a:r>
              <a:rPr lang="en-GB" dirty="0"/>
              <a:t>Work at QSPA(s) KIPT  / Ukraine</a:t>
            </a:r>
          </a:p>
        </p:txBody>
      </p:sp>
      <p:sp>
        <p:nvSpPr>
          <p:cNvPr id="4" name="Fußzeilenplatzhalter 3">
            <a:extLst>
              <a:ext uri="{FF2B5EF4-FFF2-40B4-BE49-F238E27FC236}">
                <a16:creationId xmlns:a16="http://schemas.microsoft.com/office/drawing/2014/main" id="{10366119-A694-BFFE-299E-9B29ABE55363}"/>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Meeting  | Zoom | 24.01.2022 | Page </a:t>
            </a:r>
            <a:fld id="{6A6D9FA1-99C7-4910-8E32-B85D378B0060}" type="slidenum">
              <a:rPr lang="en-GB" smtClean="0"/>
              <a:pPr algn="r"/>
              <a:t>19</a:t>
            </a:fld>
            <a:endParaRPr lang="en-GB" dirty="0"/>
          </a:p>
        </p:txBody>
      </p:sp>
      <p:sp>
        <p:nvSpPr>
          <p:cNvPr id="6" name="Textfeld 5">
            <a:extLst>
              <a:ext uri="{FF2B5EF4-FFF2-40B4-BE49-F238E27FC236}">
                <a16:creationId xmlns:a16="http://schemas.microsoft.com/office/drawing/2014/main" id="{021052C0-6C2B-8EBD-BF6D-09178ED7B3FA}"/>
              </a:ext>
            </a:extLst>
          </p:cNvPr>
          <p:cNvSpPr txBox="1"/>
          <p:nvPr/>
        </p:nvSpPr>
        <p:spPr>
          <a:xfrm>
            <a:off x="107504" y="555526"/>
            <a:ext cx="4666504" cy="461665"/>
          </a:xfrm>
          <a:prstGeom prst="rect">
            <a:avLst/>
          </a:prstGeom>
          <a:noFill/>
        </p:spPr>
        <p:txBody>
          <a:bodyPr wrap="square">
            <a:spAutoFit/>
          </a:bodyPr>
          <a:lstStyle/>
          <a:p>
            <a:r>
              <a:rPr lang="en-GB" sz="1200" dirty="0"/>
              <a:t>https://</a:t>
            </a:r>
            <a:r>
              <a:rPr lang="en-GB" sz="1200" dirty="0" err="1"/>
              <a:t>indico.euro-fusion.org</a:t>
            </a:r>
            <a:r>
              <a:rPr lang="en-GB" sz="1200" dirty="0"/>
              <a:t>/event/2219/attachments/3643/6494/</a:t>
            </a:r>
            <a:r>
              <a:rPr lang="en-GB" sz="1200" dirty="0" err="1"/>
              <a:t>KIPT.pdf</a:t>
            </a:r>
            <a:endParaRPr lang="en-GB" sz="1200" dirty="0"/>
          </a:p>
        </p:txBody>
      </p:sp>
      <p:sp>
        <p:nvSpPr>
          <p:cNvPr id="8" name="Textfeld 7">
            <a:extLst>
              <a:ext uri="{FF2B5EF4-FFF2-40B4-BE49-F238E27FC236}">
                <a16:creationId xmlns:a16="http://schemas.microsoft.com/office/drawing/2014/main" id="{8754413D-583D-DDC6-570F-029B2AEF0C41}"/>
              </a:ext>
            </a:extLst>
          </p:cNvPr>
          <p:cNvSpPr txBox="1"/>
          <p:nvPr/>
        </p:nvSpPr>
        <p:spPr>
          <a:xfrm>
            <a:off x="179512" y="1017191"/>
            <a:ext cx="8496944" cy="646331"/>
          </a:xfrm>
          <a:prstGeom prst="rect">
            <a:avLst/>
          </a:prstGeom>
          <a:noFill/>
        </p:spPr>
        <p:txBody>
          <a:bodyPr wrap="square">
            <a:spAutoFit/>
          </a:bodyPr>
          <a:lstStyle/>
          <a:p>
            <a:r>
              <a:rPr lang="de-DE" b="1" dirty="0" err="1">
                <a:effectLst/>
                <a:latin typeface="Arial" panose="020B0604020202020204" pitchFamily="34" charset="0"/>
              </a:rPr>
              <a:t>Qualification</a:t>
            </a:r>
            <a:r>
              <a:rPr lang="de-DE" b="1" dirty="0">
                <a:effectLst/>
                <a:latin typeface="Arial" panose="020B0604020202020204" pitchFamily="34" charset="0"/>
              </a:rPr>
              <a:t> </a:t>
            </a:r>
            <a:r>
              <a:rPr lang="de-DE" b="1" dirty="0" err="1">
                <a:effectLst/>
                <a:latin typeface="Arial" panose="020B0604020202020204" pitchFamily="34" charset="0"/>
              </a:rPr>
              <a:t>of</a:t>
            </a:r>
            <a:r>
              <a:rPr lang="de-DE" b="1" dirty="0">
                <a:effectLst/>
                <a:latin typeface="Arial" panose="020B0604020202020204" pitchFamily="34" charset="0"/>
              </a:rPr>
              <a:t> </a:t>
            </a:r>
            <a:r>
              <a:rPr lang="de-DE" b="1" dirty="0" err="1">
                <a:effectLst/>
                <a:latin typeface="Arial" panose="020B0604020202020204" pitchFamily="34" charset="0"/>
              </a:rPr>
              <a:t>current</a:t>
            </a:r>
            <a:r>
              <a:rPr lang="de-DE" b="1" dirty="0">
                <a:effectLst/>
                <a:latin typeface="Arial" panose="020B0604020202020204" pitchFamily="34" charset="0"/>
              </a:rPr>
              <a:t> </a:t>
            </a:r>
            <a:r>
              <a:rPr lang="de-DE" b="1" dirty="0" err="1">
                <a:effectLst/>
                <a:latin typeface="Arial" panose="020B0604020202020204" pitchFamily="34" charset="0"/>
              </a:rPr>
              <a:t>baseline</a:t>
            </a:r>
            <a:r>
              <a:rPr lang="de-DE" b="1" dirty="0">
                <a:effectLst/>
                <a:latin typeface="Arial" panose="020B0604020202020204" pitchFamily="34" charset="0"/>
              </a:rPr>
              <a:t> </a:t>
            </a:r>
            <a:r>
              <a:rPr lang="de-DE" b="1" dirty="0" err="1">
                <a:effectLst/>
                <a:latin typeface="Arial" panose="020B0604020202020204" pitchFamily="34" charset="0"/>
              </a:rPr>
              <a:t>materials</a:t>
            </a:r>
            <a:r>
              <a:rPr lang="de-DE" b="1" dirty="0">
                <a:effectLst/>
                <a:latin typeface="Arial" panose="020B0604020202020204" pitchFamily="34" charset="0"/>
              </a:rPr>
              <a:t> </a:t>
            </a:r>
            <a:r>
              <a:rPr lang="de-DE" b="1" dirty="0" err="1">
                <a:effectLst/>
                <a:latin typeface="Arial" panose="020B0604020202020204" pitchFamily="34" charset="0"/>
              </a:rPr>
              <a:t>under</a:t>
            </a:r>
            <a:r>
              <a:rPr lang="de-DE" b="1" dirty="0">
                <a:effectLst/>
                <a:latin typeface="Arial" panose="020B0604020202020204" pitchFamily="34" charset="0"/>
              </a:rPr>
              <a:t> transient (HHF </a:t>
            </a:r>
            <a:r>
              <a:rPr lang="de-DE" b="1" dirty="0" err="1">
                <a:effectLst/>
                <a:latin typeface="Arial" panose="020B0604020202020204" pitchFamily="34" charset="0"/>
              </a:rPr>
              <a:t>plasma</a:t>
            </a:r>
            <a:r>
              <a:rPr lang="de-DE" b="1" dirty="0">
                <a:effectLst/>
                <a:latin typeface="Arial" panose="020B0604020202020204" pitchFamily="34" charset="0"/>
              </a:rPr>
              <a:t> </a:t>
            </a:r>
            <a:r>
              <a:rPr lang="de-DE" b="1" dirty="0" err="1">
                <a:effectLst/>
                <a:latin typeface="Arial" panose="020B0604020202020204" pitchFamily="34" charset="0"/>
              </a:rPr>
              <a:t>load</a:t>
            </a:r>
            <a:r>
              <a:rPr lang="de-DE" b="1" dirty="0">
                <a:effectLst/>
                <a:latin typeface="Arial" panose="020B0604020202020204" pitchFamily="34" charset="0"/>
              </a:rPr>
              <a:t> </a:t>
            </a:r>
            <a:r>
              <a:rPr lang="de-DE" b="1" dirty="0" err="1">
                <a:effectLst/>
                <a:latin typeface="Arial" panose="020B0604020202020204" pitchFamily="34" charset="0"/>
              </a:rPr>
              <a:t>with</a:t>
            </a:r>
            <a:r>
              <a:rPr lang="de-DE" b="1" dirty="0">
                <a:effectLst/>
                <a:latin typeface="Arial" panose="020B0604020202020204" pitchFamily="34" charset="0"/>
              </a:rPr>
              <a:t> QSPA) and </a:t>
            </a:r>
            <a:r>
              <a:rPr lang="de-DE" b="1" dirty="0" err="1">
                <a:effectLst/>
                <a:latin typeface="Arial" panose="020B0604020202020204" pitchFamily="34" charset="0"/>
              </a:rPr>
              <a:t>steady</a:t>
            </a:r>
            <a:r>
              <a:rPr lang="de-DE" b="1" dirty="0">
                <a:effectLst/>
                <a:latin typeface="Arial" panose="020B0604020202020204" pitchFamily="34" charset="0"/>
              </a:rPr>
              <a:t> </a:t>
            </a:r>
            <a:r>
              <a:rPr lang="de-DE" b="1" dirty="0" err="1">
                <a:effectLst/>
                <a:latin typeface="Arial" panose="020B0604020202020204" pitchFamily="34" charset="0"/>
              </a:rPr>
              <a:t>state</a:t>
            </a:r>
            <a:r>
              <a:rPr lang="de-DE" b="1" dirty="0">
                <a:effectLst/>
                <a:latin typeface="Arial" panose="020B0604020202020204" pitchFamily="34" charset="0"/>
              </a:rPr>
              <a:t> </a:t>
            </a:r>
            <a:r>
              <a:rPr lang="de-DE" b="1" dirty="0" err="1">
                <a:effectLst/>
                <a:latin typeface="Arial" panose="020B0604020202020204" pitchFamily="34" charset="0"/>
              </a:rPr>
              <a:t>loading</a:t>
            </a:r>
            <a:r>
              <a:rPr lang="de-DE" b="1" dirty="0">
                <a:effectLst/>
                <a:latin typeface="Arial" panose="020B0604020202020204" pitchFamily="34" charset="0"/>
              </a:rPr>
              <a:t> (PSI-2, JUDITH) (KIPT)</a:t>
            </a:r>
            <a:endParaRPr lang="de-DE" dirty="0">
              <a:effectLst/>
              <a:latin typeface="Arial" panose="020B0604020202020204" pitchFamily="34" charset="0"/>
            </a:endParaRPr>
          </a:p>
        </p:txBody>
      </p:sp>
      <p:pic>
        <p:nvPicPr>
          <p:cNvPr id="9" name="Grafik 8">
            <a:extLst>
              <a:ext uri="{FF2B5EF4-FFF2-40B4-BE49-F238E27FC236}">
                <a16:creationId xmlns:a16="http://schemas.microsoft.com/office/drawing/2014/main" id="{26C7A9B8-24EF-2FDA-1D04-516D439FEC1B}"/>
              </a:ext>
            </a:extLst>
          </p:cNvPr>
          <p:cNvPicPr>
            <a:picLocks noChangeAspect="1"/>
          </p:cNvPicPr>
          <p:nvPr/>
        </p:nvPicPr>
        <p:blipFill>
          <a:blip r:embed="rId2"/>
          <a:stretch>
            <a:fillRect/>
          </a:stretch>
        </p:blipFill>
        <p:spPr>
          <a:xfrm>
            <a:off x="323528" y="1692119"/>
            <a:ext cx="4030216" cy="564467"/>
          </a:xfrm>
          <a:prstGeom prst="rect">
            <a:avLst/>
          </a:prstGeom>
        </p:spPr>
      </p:pic>
      <p:pic>
        <p:nvPicPr>
          <p:cNvPr id="10" name="Grafik 9">
            <a:extLst>
              <a:ext uri="{FF2B5EF4-FFF2-40B4-BE49-F238E27FC236}">
                <a16:creationId xmlns:a16="http://schemas.microsoft.com/office/drawing/2014/main" id="{99FB9AFC-23BC-51D1-CAF0-18B77B514650}"/>
              </a:ext>
            </a:extLst>
          </p:cNvPr>
          <p:cNvPicPr>
            <a:picLocks noChangeAspect="1"/>
          </p:cNvPicPr>
          <p:nvPr/>
        </p:nvPicPr>
        <p:blipFill>
          <a:blip r:embed="rId3"/>
          <a:stretch>
            <a:fillRect/>
          </a:stretch>
        </p:blipFill>
        <p:spPr>
          <a:xfrm>
            <a:off x="3710291" y="2301974"/>
            <a:ext cx="4927600" cy="2286000"/>
          </a:xfrm>
          <a:prstGeom prst="rect">
            <a:avLst/>
          </a:prstGeom>
        </p:spPr>
      </p:pic>
    </p:spTree>
    <p:extLst>
      <p:ext uri="{BB962C8B-B14F-4D97-AF65-F5344CB8AC3E}">
        <p14:creationId xmlns:p14="http://schemas.microsoft.com/office/powerpoint/2010/main" val="250400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DC126-1C7B-014A-B010-F8F61FFD7153}"/>
              </a:ext>
            </a:extLst>
          </p:cNvPr>
          <p:cNvSpPr>
            <a:spLocks noGrp="1"/>
          </p:cNvSpPr>
          <p:nvPr>
            <p:ph type="title"/>
          </p:nvPr>
        </p:nvSpPr>
        <p:spPr/>
        <p:txBody>
          <a:bodyPr/>
          <a:lstStyle/>
          <a:p>
            <a:r>
              <a:rPr lang="de-DE" dirty="0" err="1"/>
              <a:t>Introduction</a:t>
            </a:r>
            <a:endParaRPr lang="de-DE" dirty="0"/>
          </a:p>
        </p:txBody>
      </p:sp>
      <p:sp>
        <p:nvSpPr>
          <p:cNvPr id="3" name="Inhaltsplatzhalter 2">
            <a:extLst>
              <a:ext uri="{FF2B5EF4-FFF2-40B4-BE49-F238E27FC236}">
                <a16:creationId xmlns:a16="http://schemas.microsoft.com/office/drawing/2014/main" id="{FBDCA1D1-74E7-1140-8444-6DE89B67BB66}"/>
              </a:ext>
            </a:extLst>
          </p:cNvPr>
          <p:cNvSpPr>
            <a:spLocks noGrp="1"/>
          </p:cNvSpPr>
          <p:nvPr>
            <p:ph idx="1"/>
          </p:nvPr>
        </p:nvSpPr>
        <p:spPr/>
        <p:txBody>
          <a:bodyPr>
            <a:normAutofit/>
          </a:bodyPr>
          <a:lstStyle/>
          <a:p>
            <a:r>
              <a:rPr lang="de-DE" dirty="0" err="1"/>
              <a:t>Midterm</a:t>
            </a:r>
            <a:r>
              <a:rPr lang="de-DE" dirty="0"/>
              <a:t> </a:t>
            </a:r>
            <a:r>
              <a:rPr lang="de-DE" dirty="0" err="1"/>
              <a:t>meeting</a:t>
            </a:r>
            <a:r>
              <a:rPr lang="de-DE" dirty="0"/>
              <a:t> was </a:t>
            </a:r>
            <a:r>
              <a:rPr lang="de-DE" dirty="0" err="1"/>
              <a:t>held</a:t>
            </a:r>
            <a:r>
              <a:rPr lang="de-DE" dirty="0"/>
              <a:t> at 29.8</a:t>
            </a:r>
          </a:p>
          <a:p>
            <a:pPr lvl="1"/>
            <a:r>
              <a:rPr lang="de-DE" dirty="0"/>
              <a:t>Today will </a:t>
            </a:r>
            <a:r>
              <a:rPr lang="de-DE" dirty="0" err="1"/>
              <a:t>contain</a:t>
            </a:r>
            <a:r>
              <a:rPr lang="de-DE" dirty="0"/>
              <a:t> a </a:t>
            </a:r>
            <a:r>
              <a:rPr lang="de-DE" dirty="0" err="1"/>
              <a:t>summary</a:t>
            </a:r>
            <a:r>
              <a:rPr lang="de-DE" dirty="0"/>
              <a:t> and update </a:t>
            </a:r>
            <a:r>
              <a:rPr lang="de-DE" dirty="0" err="1"/>
              <a:t>wrt</a:t>
            </a:r>
            <a:r>
              <a:rPr lang="de-DE" dirty="0"/>
              <a:t> </a:t>
            </a:r>
            <a:r>
              <a:rPr lang="de-DE" dirty="0" err="1"/>
              <a:t>to</a:t>
            </a:r>
            <a:r>
              <a:rPr lang="de-DE" dirty="0"/>
              <a:t> </a:t>
            </a:r>
            <a:r>
              <a:rPr lang="de-DE" dirty="0" err="1"/>
              <a:t>status</a:t>
            </a:r>
            <a:r>
              <a:rPr lang="de-DE" dirty="0"/>
              <a:t> and plan </a:t>
            </a:r>
            <a:r>
              <a:rPr lang="de-DE" dirty="0" err="1"/>
              <a:t>for</a:t>
            </a:r>
            <a:r>
              <a:rPr lang="de-DE" dirty="0"/>
              <a:t> 2023</a:t>
            </a:r>
          </a:p>
          <a:p>
            <a:pPr lvl="1"/>
            <a:endParaRPr lang="de-DE" dirty="0"/>
          </a:p>
          <a:p>
            <a:pPr lvl="1"/>
            <a:r>
              <a:rPr lang="de-DE" dirty="0">
                <a:hlinkClick r:id="rId2"/>
              </a:rPr>
              <a:t>https://indico.euro-fusion.org/event/2219/</a:t>
            </a:r>
            <a:endParaRPr lang="de-DE" dirty="0"/>
          </a:p>
          <a:p>
            <a:pPr lvl="1"/>
            <a:endParaRPr lang="de-DE" dirty="0"/>
          </a:p>
          <a:p>
            <a:pPr marL="457200" lvl="1" indent="0">
              <a:buNone/>
            </a:pPr>
            <a:endParaRPr lang="de-DE" b="1" dirty="0"/>
          </a:p>
          <a:p>
            <a:endParaRPr lang="de-DE" dirty="0"/>
          </a:p>
          <a:p>
            <a:endParaRPr lang="de-DE" dirty="0"/>
          </a:p>
        </p:txBody>
      </p:sp>
    </p:spTree>
    <p:extLst>
      <p:ext uri="{BB962C8B-B14F-4D97-AF65-F5344CB8AC3E}">
        <p14:creationId xmlns:p14="http://schemas.microsoft.com/office/powerpoint/2010/main" val="2301202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8959C-3E71-788A-104C-695591CCD467}"/>
              </a:ext>
            </a:extLst>
          </p:cNvPr>
          <p:cNvSpPr>
            <a:spLocks noGrp="1"/>
          </p:cNvSpPr>
          <p:nvPr>
            <p:ph type="title"/>
          </p:nvPr>
        </p:nvSpPr>
        <p:spPr/>
        <p:txBody>
          <a:bodyPr/>
          <a:lstStyle/>
          <a:p>
            <a:r>
              <a:rPr lang="de-DE" b="1" dirty="0">
                <a:effectLst/>
                <a:latin typeface="Times New Roman" panose="02020603050405020304" pitchFamily="18" charset="0"/>
              </a:rPr>
              <a:t>SEM </a:t>
            </a:r>
            <a:r>
              <a:rPr lang="de-DE" b="1" dirty="0" err="1">
                <a:effectLst/>
                <a:latin typeface="Times New Roman" panose="02020603050405020304" pitchFamily="18" charset="0"/>
              </a:rPr>
              <a:t>for</a:t>
            </a:r>
            <a:r>
              <a:rPr lang="de-DE" b="1" dirty="0">
                <a:effectLst/>
                <a:latin typeface="Times New Roman" panose="02020603050405020304" pitchFamily="18" charset="0"/>
              </a:rPr>
              <a:t> 200 </a:t>
            </a:r>
            <a:r>
              <a:rPr lang="de-DE" b="1" dirty="0" err="1">
                <a:effectLst/>
                <a:latin typeface="Times New Roman" panose="02020603050405020304" pitchFamily="18" charset="0"/>
              </a:rPr>
              <a:t>pulses</a:t>
            </a:r>
            <a:r>
              <a:rPr lang="de-DE" b="1" dirty="0">
                <a:effectLst/>
                <a:latin typeface="Times New Roman" panose="02020603050405020304" pitchFamily="18" charset="0"/>
              </a:rPr>
              <a:t>, </a:t>
            </a:r>
            <a:r>
              <a:rPr lang="de-DE" b="1" dirty="0" err="1">
                <a:effectLst/>
                <a:latin typeface="Times New Roman" panose="02020603050405020304" pitchFamily="18" charset="0"/>
              </a:rPr>
              <a:t>q</a:t>
            </a:r>
            <a:r>
              <a:rPr lang="de-DE" b="1" dirty="0">
                <a:effectLst/>
                <a:latin typeface="Times New Roman" panose="02020603050405020304" pitchFamily="18" charset="0"/>
              </a:rPr>
              <a:t>=0.75 MJ/m</a:t>
            </a:r>
            <a:r>
              <a:rPr lang="de-DE" b="1" baseline="30000" dirty="0">
                <a:effectLst/>
                <a:latin typeface="Times New Roman" panose="02020603050405020304" pitchFamily="18" charset="0"/>
              </a:rPr>
              <a:t>2</a:t>
            </a:r>
            <a:r>
              <a:rPr lang="de-DE" b="1" dirty="0">
                <a:effectLst/>
                <a:latin typeface="Times New Roman" panose="02020603050405020304" pitchFamily="18" charset="0"/>
              </a:rPr>
              <a:t>,T</a:t>
            </a:r>
            <a:r>
              <a:rPr lang="de-DE" b="1" baseline="-25000" dirty="0">
                <a:effectLst/>
                <a:latin typeface="Times New Roman" panose="02020603050405020304" pitchFamily="18" charset="0"/>
              </a:rPr>
              <a:t>base</a:t>
            </a:r>
            <a:r>
              <a:rPr lang="de-DE" b="1" dirty="0">
                <a:effectLst/>
                <a:latin typeface="Times New Roman" panose="02020603050405020304" pitchFamily="18" charset="0"/>
              </a:rPr>
              <a:t>=400 C</a:t>
            </a:r>
            <a:endParaRPr lang="en-GB" dirty="0"/>
          </a:p>
        </p:txBody>
      </p:sp>
      <p:sp>
        <p:nvSpPr>
          <p:cNvPr id="4" name="Fußzeilenplatzhalter 3">
            <a:extLst>
              <a:ext uri="{FF2B5EF4-FFF2-40B4-BE49-F238E27FC236}">
                <a16:creationId xmlns:a16="http://schemas.microsoft.com/office/drawing/2014/main" id="{BC0441BE-8071-855D-9BEB-853D5D5F957C}"/>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20</a:t>
            </a:fld>
            <a:endParaRPr lang="en-GB" dirty="0"/>
          </a:p>
        </p:txBody>
      </p:sp>
      <p:pic>
        <p:nvPicPr>
          <p:cNvPr id="5" name="Grafik 4">
            <a:extLst>
              <a:ext uri="{FF2B5EF4-FFF2-40B4-BE49-F238E27FC236}">
                <a16:creationId xmlns:a16="http://schemas.microsoft.com/office/drawing/2014/main" id="{606B27A3-F1E6-4D80-3852-0B3401830A6C}"/>
              </a:ext>
            </a:extLst>
          </p:cNvPr>
          <p:cNvPicPr>
            <a:picLocks noChangeAspect="1"/>
          </p:cNvPicPr>
          <p:nvPr/>
        </p:nvPicPr>
        <p:blipFill>
          <a:blip r:embed="rId2"/>
          <a:stretch>
            <a:fillRect/>
          </a:stretch>
        </p:blipFill>
        <p:spPr>
          <a:xfrm>
            <a:off x="685800" y="699047"/>
            <a:ext cx="7772400" cy="3934824"/>
          </a:xfrm>
          <a:prstGeom prst="rect">
            <a:avLst/>
          </a:prstGeom>
        </p:spPr>
      </p:pic>
    </p:spTree>
    <p:extLst>
      <p:ext uri="{BB962C8B-B14F-4D97-AF65-F5344CB8AC3E}">
        <p14:creationId xmlns:p14="http://schemas.microsoft.com/office/powerpoint/2010/main" val="1981755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F8E61-9A98-A328-6251-58BB7E349D00}"/>
              </a:ext>
            </a:extLst>
          </p:cNvPr>
          <p:cNvSpPr>
            <a:spLocks noGrp="1"/>
          </p:cNvSpPr>
          <p:nvPr>
            <p:ph type="title"/>
          </p:nvPr>
        </p:nvSpPr>
        <p:spPr/>
        <p:txBody>
          <a:bodyPr/>
          <a:lstStyle/>
          <a:p>
            <a:r>
              <a:rPr lang="en-GB" dirty="0"/>
              <a:t>Summary KIPT</a:t>
            </a:r>
          </a:p>
        </p:txBody>
      </p:sp>
      <p:sp>
        <p:nvSpPr>
          <p:cNvPr id="4" name="Fußzeilenplatzhalter 3">
            <a:extLst>
              <a:ext uri="{FF2B5EF4-FFF2-40B4-BE49-F238E27FC236}">
                <a16:creationId xmlns:a16="http://schemas.microsoft.com/office/drawing/2014/main" id="{C42520CA-E1ED-CA68-CB38-B0DD1ACF7DEB}"/>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21</a:t>
            </a:fld>
            <a:endParaRPr lang="en-GB" dirty="0"/>
          </a:p>
        </p:txBody>
      </p:sp>
      <p:pic>
        <p:nvPicPr>
          <p:cNvPr id="5" name="Grafik 4">
            <a:extLst>
              <a:ext uri="{FF2B5EF4-FFF2-40B4-BE49-F238E27FC236}">
                <a16:creationId xmlns:a16="http://schemas.microsoft.com/office/drawing/2014/main" id="{74BB7CED-44B7-B150-F17E-CAA7E93E5F8C}"/>
              </a:ext>
            </a:extLst>
          </p:cNvPr>
          <p:cNvPicPr>
            <a:picLocks noChangeAspect="1"/>
          </p:cNvPicPr>
          <p:nvPr/>
        </p:nvPicPr>
        <p:blipFill>
          <a:blip r:embed="rId2"/>
          <a:stretch>
            <a:fillRect/>
          </a:stretch>
        </p:blipFill>
        <p:spPr>
          <a:xfrm>
            <a:off x="611560" y="1131590"/>
            <a:ext cx="7772400" cy="3271796"/>
          </a:xfrm>
          <a:prstGeom prst="rect">
            <a:avLst/>
          </a:prstGeom>
        </p:spPr>
      </p:pic>
    </p:spTree>
    <p:extLst>
      <p:ext uri="{BB962C8B-B14F-4D97-AF65-F5344CB8AC3E}">
        <p14:creationId xmlns:p14="http://schemas.microsoft.com/office/powerpoint/2010/main" val="2701038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2</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06876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SPA.2:</a:t>
            </a:r>
            <a:r>
              <a:rPr lang="en-US" dirty="0"/>
              <a:t>High Particle Fluence Exposures</a:t>
            </a:r>
            <a:endParaRPr lang="de-DE" dirty="0"/>
          </a:p>
        </p:txBody>
      </p:sp>
      <p:sp>
        <p:nvSpPr>
          <p:cNvPr id="5" name="Textfeld 4"/>
          <p:cNvSpPr txBox="1"/>
          <p:nvPr/>
        </p:nvSpPr>
        <p:spPr>
          <a:xfrm>
            <a:off x="107504" y="555526"/>
            <a:ext cx="8928992" cy="2308324"/>
          </a:xfrm>
          <a:prstGeom prst="rect">
            <a:avLst/>
          </a:prstGeom>
          <a:noFill/>
          <a:ln w="12700">
            <a:noFill/>
          </a:ln>
        </p:spPr>
        <p:txBody>
          <a:bodyPr wrap="square" rtlCol="0">
            <a:spAutoFit/>
          </a:bodyPr>
          <a:lstStyle/>
          <a:p>
            <a:r>
              <a:rPr lang="en-US" b="1" dirty="0"/>
              <a:t>Inputs required:	</a:t>
            </a:r>
            <a:endParaRPr lang="de-DE" dirty="0"/>
          </a:p>
          <a:p>
            <a:pPr marL="285750" lvl="0" indent="-285750">
              <a:buFont typeface="Arial" panose="020B0604020202020204" pitchFamily="34" charset="0"/>
              <a:buChar char="•"/>
            </a:pPr>
            <a:r>
              <a:rPr lang="en-US" dirty="0"/>
              <a:t>W components produced e.g. by ENEA via WP DIV</a:t>
            </a:r>
            <a:endParaRPr lang="de-DE" dirty="0"/>
          </a:p>
          <a:p>
            <a:pPr marL="285750" indent="-285750">
              <a:buFont typeface="Arial" panose="020B0604020202020204" pitchFamily="34" charset="0"/>
              <a:buChar char="•"/>
            </a:pPr>
            <a:r>
              <a:rPr lang="en-US" dirty="0"/>
              <a:t>PFUs and similar</a:t>
            </a:r>
            <a:r>
              <a:rPr lang="en-US" b="1" dirty="0"/>
              <a:t> </a:t>
            </a:r>
          </a:p>
          <a:p>
            <a:r>
              <a:rPr lang="en-US" b="1" dirty="0"/>
              <a:t>Tasks to be performed:</a:t>
            </a:r>
            <a:endParaRPr lang="de-DE" dirty="0"/>
          </a:p>
          <a:p>
            <a:pPr marL="285750" lvl="0" indent="-285750">
              <a:buFont typeface="Arial" panose="020B0604020202020204" pitchFamily="34" charset="0"/>
              <a:buChar char="•"/>
            </a:pPr>
            <a:r>
              <a:rPr lang="en-US" dirty="0"/>
              <a:t>Recrystallization behavior of DEMO tungsten grades under high flux/fluence plasma loading (DIFFER)</a:t>
            </a:r>
            <a:endParaRPr lang="de-DE" dirty="0"/>
          </a:p>
          <a:p>
            <a:pPr marL="285750" lvl="0" indent="-285750">
              <a:buFont typeface="Arial" panose="020B0604020202020204" pitchFamily="34" charset="0"/>
              <a:buChar char="•"/>
            </a:pPr>
            <a:r>
              <a:rPr lang="en-US" dirty="0"/>
              <a:t>Pre- and post analysis of materials and components (MPG) </a:t>
            </a:r>
            <a:endParaRPr lang="de-DE" dirty="0"/>
          </a:p>
          <a:p>
            <a:pPr marL="285750" indent="-285750">
              <a:buFont typeface="Arial" panose="020B0604020202020204" pitchFamily="34" charset="0"/>
              <a:buChar char="•"/>
            </a:pPr>
            <a:r>
              <a:rPr lang="en-US" dirty="0"/>
              <a:t>Further analysis linked to facilities and staffing in SP B</a:t>
            </a:r>
            <a:r>
              <a:rPr lang="de-DE" sz="1400" dirty="0"/>
              <a:t> </a:t>
            </a:r>
            <a:endParaRPr lang="en-US" sz="1350" dirty="0">
              <a:latin typeface="Arial" panose="020B0604020202020204" pitchFamily="34" charset="0"/>
              <a:cs typeface="Arial" panose="020B0604020202020204" pitchFamily="34" charset="0"/>
            </a:endParaRPr>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2: </a:t>
            </a:r>
            <a:r>
              <a:rPr lang="en-US" sz="900" dirty="0">
                <a:solidFill>
                  <a:srgbClr val="FF0000"/>
                </a:solidFill>
                <a:latin typeface="Arial" panose="020B0604020202020204" pitchFamily="34" charset="0"/>
                <a:cs typeface="Arial" panose="020B0604020202020204" pitchFamily="34" charset="0"/>
              </a:rPr>
              <a:t>T001-D001 T001-D002</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latin typeface="Arial" panose="020B0604020202020204" pitchFamily="34" charset="0"/>
                <a:cs typeface="Arial" panose="020B0604020202020204" pitchFamily="34" charset="0"/>
              </a:rPr>
              <a:t>2021 on track , further work in 2023, </a:t>
            </a:r>
            <a:endParaRPr lang="en-US" sz="900" b="1"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MAGNUM #7d</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9PM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DIFFER,MPG</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251520" y="2994223"/>
            <a:ext cx="5256584" cy="369332"/>
          </a:xfrm>
          <a:prstGeom prst="rect">
            <a:avLst/>
          </a:prstGeom>
          <a:noFill/>
        </p:spPr>
        <p:txBody>
          <a:bodyPr wrap="square" rtlCol="0">
            <a:spAutoFit/>
          </a:bodyPr>
          <a:lstStyle/>
          <a:p>
            <a:r>
              <a:rPr lang="de-DE" dirty="0" err="1"/>
              <a:t>Isssues</a:t>
            </a:r>
            <a:r>
              <a:rPr lang="de-DE" dirty="0"/>
              <a:t>: Magnum Delays</a:t>
            </a:r>
          </a:p>
        </p:txBody>
      </p:sp>
    </p:spTree>
    <p:extLst>
      <p:ext uri="{BB962C8B-B14F-4D97-AF65-F5344CB8AC3E}">
        <p14:creationId xmlns:p14="http://schemas.microsoft.com/office/powerpoint/2010/main" val="20760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2</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804579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AD667-3475-CB09-B0B2-A2832887AF18}"/>
              </a:ext>
            </a:extLst>
          </p:cNvPr>
          <p:cNvSpPr>
            <a:spLocks noGrp="1"/>
          </p:cNvSpPr>
          <p:nvPr>
            <p:ph type="title"/>
          </p:nvPr>
        </p:nvSpPr>
        <p:spPr/>
        <p:txBody>
          <a:bodyPr/>
          <a:lstStyle/>
          <a:p>
            <a:r>
              <a:rPr lang="en-GB" dirty="0"/>
              <a:t>Work at IPP/MPG</a:t>
            </a:r>
          </a:p>
        </p:txBody>
      </p:sp>
      <p:sp>
        <p:nvSpPr>
          <p:cNvPr id="4" name="Fußzeilenplatzhalter 3">
            <a:extLst>
              <a:ext uri="{FF2B5EF4-FFF2-40B4-BE49-F238E27FC236}">
                <a16:creationId xmlns:a16="http://schemas.microsoft.com/office/drawing/2014/main" id="{FBB6FAF4-34C8-DEBD-B8FD-22C76C67B65C}"/>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25</a:t>
            </a:fld>
            <a:endParaRPr lang="en-GB" dirty="0"/>
          </a:p>
        </p:txBody>
      </p:sp>
      <p:sp>
        <p:nvSpPr>
          <p:cNvPr id="6" name="Textfeld 5">
            <a:extLst>
              <a:ext uri="{FF2B5EF4-FFF2-40B4-BE49-F238E27FC236}">
                <a16:creationId xmlns:a16="http://schemas.microsoft.com/office/drawing/2014/main" id="{B852A54A-AD9D-2339-8157-D3F97FE9BCB6}"/>
              </a:ext>
            </a:extLst>
          </p:cNvPr>
          <p:cNvSpPr txBox="1"/>
          <p:nvPr/>
        </p:nvSpPr>
        <p:spPr>
          <a:xfrm>
            <a:off x="0" y="470312"/>
            <a:ext cx="4664946" cy="369332"/>
          </a:xfrm>
          <a:prstGeom prst="rect">
            <a:avLst/>
          </a:prstGeom>
          <a:noFill/>
        </p:spPr>
        <p:txBody>
          <a:bodyPr wrap="square">
            <a:spAutoFit/>
          </a:bodyPr>
          <a:lstStyle/>
          <a:p>
            <a:r>
              <a:rPr lang="en-GB" dirty="0"/>
              <a:t>related to targets exposed at Magnum</a:t>
            </a:r>
          </a:p>
        </p:txBody>
      </p:sp>
      <p:sp>
        <p:nvSpPr>
          <p:cNvPr id="10" name="Textfeld 9">
            <a:extLst>
              <a:ext uri="{FF2B5EF4-FFF2-40B4-BE49-F238E27FC236}">
                <a16:creationId xmlns:a16="http://schemas.microsoft.com/office/drawing/2014/main" id="{C55A0CA5-66D6-71DA-3005-747C180F7C36}"/>
              </a:ext>
            </a:extLst>
          </p:cNvPr>
          <p:cNvSpPr txBox="1"/>
          <p:nvPr/>
        </p:nvSpPr>
        <p:spPr>
          <a:xfrm>
            <a:off x="1403648" y="987574"/>
            <a:ext cx="5737789" cy="646331"/>
          </a:xfrm>
          <a:prstGeom prst="rect">
            <a:avLst/>
          </a:prstGeom>
          <a:noFill/>
        </p:spPr>
        <p:txBody>
          <a:bodyPr wrap="square">
            <a:spAutoFit/>
          </a:bodyPr>
          <a:lstStyle/>
          <a:p>
            <a:r>
              <a:rPr lang="de-DE" i="1" dirty="0" err="1">
                <a:effectLst/>
                <a:latin typeface="Helvetica" pitchFamily="2" charset="0"/>
              </a:rPr>
              <a:t>Pre</a:t>
            </a:r>
            <a:r>
              <a:rPr lang="de-DE" i="1" dirty="0">
                <a:effectLst/>
                <a:latin typeface="Helvetica" pitchFamily="2" charset="0"/>
              </a:rPr>
              <a:t>- and post-</a:t>
            </a:r>
            <a:r>
              <a:rPr lang="de-DE" i="1" dirty="0" err="1">
                <a:effectLst/>
                <a:latin typeface="Helvetica" pitchFamily="2" charset="0"/>
              </a:rPr>
              <a:t>characterisation</a:t>
            </a:r>
            <a:r>
              <a:rPr lang="de-DE" i="1" dirty="0">
                <a:effectLst/>
                <a:latin typeface="Helvetica" pitchFamily="2" charset="0"/>
              </a:rPr>
              <a:t> </a:t>
            </a:r>
            <a:r>
              <a:rPr lang="de-DE" i="1" dirty="0" err="1">
                <a:effectLst/>
                <a:latin typeface="Helvetica" pitchFamily="2" charset="0"/>
              </a:rPr>
              <a:t>of</a:t>
            </a:r>
            <a:r>
              <a:rPr lang="de-DE" i="1" dirty="0">
                <a:effectLst/>
                <a:latin typeface="Helvetica" pitchFamily="2" charset="0"/>
              </a:rPr>
              <a:t> ENEA-58 </a:t>
            </a:r>
            <a:r>
              <a:rPr lang="de-DE" i="1" dirty="0" err="1">
                <a:effectLst/>
                <a:latin typeface="Helvetica" pitchFamily="2" charset="0"/>
              </a:rPr>
              <a:t>mock-up</a:t>
            </a:r>
            <a:r>
              <a:rPr lang="de-DE" i="1" dirty="0">
                <a:effectLst/>
                <a:latin typeface="Helvetica" pitchFamily="2" charset="0"/>
              </a:rPr>
              <a:t> </a:t>
            </a:r>
            <a:r>
              <a:rPr lang="de-DE" i="1" dirty="0" err="1">
                <a:effectLst/>
                <a:latin typeface="Helvetica" pitchFamily="2" charset="0"/>
              </a:rPr>
              <a:t>for</a:t>
            </a:r>
            <a:r>
              <a:rPr lang="de-DE" i="1" dirty="0">
                <a:effectLst/>
                <a:latin typeface="Helvetica" pitchFamily="2" charset="0"/>
              </a:rPr>
              <a:t> </a:t>
            </a:r>
            <a:r>
              <a:rPr lang="de-DE" i="1" dirty="0" err="1">
                <a:effectLst/>
                <a:latin typeface="Helvetica" pitchFamily="2" charset="0"/>
              </a:rPr>
              <a:t>exposure</a:t>
            </a:r>
            <a:r>
              <a:rPr lang="de-DE" i="1" dirty="0">
                <a:effectLst/>
                <a:latin typeface="Helvetica" pitchFamily="2" charset="0"/>
              </a:rPr>
              <a:t> in Magnum-PSI</a:t>
            </a:r>
            <a:endParaRPr lang="de-DE" dirty="0">
              <a:effectLst/>
              <a:latin typeface="Helvetica" pitchFamily="2" charset="0"/>
            </a:endParaRPr>
          </a:p>
        </p:txBody>
      </p:sp>
      <p:pic>
        <p:nvPicPr>
          <p:cNvPr id="11" name="Grafik 10">
            <a:extLst>
              <a:ext uri="{FF2B5EF4-FFF2-40B4-BE49-F238E27FC236}">
                <a16:creationId xmlns:a16="http://schemas.microsoft.com/office/drawing/2014/main" id="{10AAD4C1-9291-FAC9-F554-87995D62320D}"/>
              </a:ext>
            </a:extLst>
          </p:cNvPr>
          <p:cNvPicPr>
            <a:picLocks noChangeAspect="1"/>
          </p:cNvPicPr>
          <p:nvPr/>
        </p:nvPicPr>
        <p:blipFill>
          <a:blip r:embed="rId3"/>
          <a:stretch>
            <a:fillRect/>
          </a:stretch>
        </p:blipFill>
        <p:spPr>
          <a:xfrm>
            <a:off x="899592" y="987574"/>
            <a:ext cx="6766520" cy="3849217"/>
          </a:xfrm>
          <a:prstGeom prst="rect">
            <a:avLst/>
          </a:prstGeom>
        </p:spPr>
      </p:pic>
      <p:sp>
        <p:nvSpPr>
          <p:cNvPr id="14" name="Rechteck 13">
            <a:extLst>
              <a:ext uri="{FF2B5EF4-FFF2-40B4-BE49-F238E27FC236}">
                <a16:creationId xmlns:a16="http://schemas.microsoft.com/office/drawing/2014/main" id="{5CA9F343-FE61-DD1C-C4A3-D293A79488D3}"/>
              </a:ext>
            </a:extLst>
          </p:cNvPr>
          <p:cNvSpPr/>
          <p:nvPr/>
        </p:nvSpPr>
        <p:spPr>
          <a:xfrm>
            <a:off x="7380312" y="839644"/>
            <a:ext cx="432048" cy="507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fik 11">
            <a:extLst>
              <a:ext uri="{FF2B5EF4-FFF2-40B4-BE49-F238E27FC236}">
                <a16:creationId xmlns:a16="http://schemas.microsoft.com/office/drawing/2014/main" id="{B51F809B-C50B-2AA7-BE38-97BA9D174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112" y="627534"/>
            <a:ext cx="860422" cy="860422"/>
          </a:xfrm>
          <a:prstGeom prst="rect">
            <a:avLst/>
          </a:prstGeom>
        </p:spPr>
      </p:pic>
    </p:spTree>
    <p:extLst>
      <p:ext uri="{BB962C8B-B14F-4D97-AF65-F5344CB8AC3E}">
        <p14:creationId xmlns:p14="http://schemas.microsoft.com/office/powerpoint/2010/main" val="4102393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45D27-F0EC-014B-F858-A84ADF8B9A24}"/>
              </a:ext>
            </a:extLst>
          </p:cNvPr>
          <p:cNvSpPr>
            <a:spLocks noGrp="1"/>
          </p:cNvSpPr>
          <p:nvPr>
            <p:ph type="title"/>
          </p:nvPr>
        </p:nvSpPr>
        <p:spPr/>
        <p:txBody>
          <a:bodyPr/>
          <a:lstStyle/>
          <a:p>
            <a:r>
              <a:rPr lang="en-GB" dirty="0"/>
              <a:t>Exposure of </a:t>
            </a:r>
            <a:r>
              <a:rPr lang="en-GB" dirty="0" err="1"/>
              <a:t>mockup</a:t>
            </a:r>
            <a:r>
              <a:rPr lang="en-GB" dirty="0"/>
              <a:t> ENEA-58</a:t>
            </a:r>
          </a:p>
        </p:txBody>
      </p:sp>
      <p:sp>
        <p:nvSpPr>
          <p:cNvPr id="4" name="Fußzeilenplatzhalter 3">
            <a:extLst>
              <a:ext uri="{FF2B5EF4-FFF2-40B4-BE49-F238E27FC236}">
                <a16:creationId xmlns:a16="http://schemas.microsoft.com/office/drawing/2014/main" id="{9CE56BD3-4049-7B4C-E6D3-0EE34C3343EE}"/>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26</a:t>
            </a:fld>
            <a:endParaRPr lang="en-GB" dirty="0"/>
          </a:p>
        </p:txBody>
      </p:sp>
      <p:pic>
        <p:nvPicPr>
          <p:cNvPr id="5" name="Grafik 4">
            <a:extLst>
              <a:ext uri="{FF2B5EF4-FFF2-40B4-BE49-F238E27FC236}">
                <a16:creationId xmlns:a16="http://schemas.microsoft.com/office/drawing/2014/main" id="{687A0333-9C22-CC53-8D39-1459A622DC16}"/>
              </a:ext>
            </a:extLst>
          </p:cNvPr>
          <p:cNvPicPr>
            <a:picLocks noChangeAspect="1"/>
          </p:cNvPicPr>
          <p:nvPr/>
        </p:nvPicPr>
        <p:blipFill rotWithShape="1">
          <a:blip r:embed="rId2"/>
          <a:srcRect t="10844"/>
          <a:stretch/>
        </p:blipFill>
        <p:spPr>
          <a:xfrm>
            <a:off x="251520" y="843558"/>
            <a:ext cx="7314776" cy="3778992"/>
          </a:xfrm>
          <a:prstGeom prst="rect">
            <a:avLst/>
          </a:prstGeom>
        </p:spPr>
      </p:pic>
      <p:pic>
        <p:nvPicPr>
          <p:cNvPr id="6" name="Grafik 5">
            <a:extLst>
              <a:ext uri="{FF2B5EF4-FFF2-40B4-BE49-F238E27FC236}">
                <a16:creationId xmlns:a16="http://schemas.microsoft.com/office/drawing/2014/main" id="{B831720D-2E19-02EC-5A33-C78958CFBBF0}"/>
              </a:ext>
            </a:extLst>
          </p:cNvPr>
          <p:cNvPicPr>
            <a:picLocks noChangeAspect="1"/>
          </p:cNvPicPr>
          <p:nvPr/>
        </p:nvPicPr>
        <p:blipFill>
          <a:blip r:embed="rId3"/>
          <a:stretch>
            <a:fillRect/>
          </a:stretch>
        </p:blipFill>
        <p:spPr>
          <a:xfrm>
            <a:off x="4986367" y="915566"/>
            <a:ext cx="3906113" cy="2351730"/>
          </a:xfrm>
          <a:prstGeom prst="rect">
            <a:avLst/>
          </a:prstGeom>
        </p:spPr>
      </p:pic>
      <p:grpSp>
        <p:nvGrpSpPr>
          <p:cNvPr id="9" name="Gruppieren 8">
            <a:extLst>
              <a:ext uri="{FF2B5EF4-FFF2-40B4-BE49-F238E27FC236}">
                <a16:creationId xmlns:a16="http://schemas.microsoft.com/office/drawing/2014/main" id="{E828D428-EF19-D279-C27D-927CDE54EA05}"/>
              </a:ext>
            </a:extLst>
          </p:cNvPr>
          <p:cNvGrpSpPr/>
          <p:nvPr/>
        </p:nvGrpSpPr>
        <p:grpSpPr>
          <a:xfrm>
            <a:off x="8534277" y="771550"/>
            <a:ext cx="648072" cy="648072"/>
            <a:chOff x="7070674" y="386374"/>
            <a:chExt cx="716406" cy="716406"/>
          </a:xfrm>
        </p:grpSpPr>
        <p:sp>
          <p:nvSpPr>
            <p:cNvPr id="8" name="Oval 7">
              <a:extLst>
                <a:ext uri="{FF2B5EF4-FFF2-40B4-BE49-F238E27FC236}">
                  <a16:creationId xmlns:a16="http://schemas.microsoft.com/office/drawing/2014/main" id="{6785E3DA-CB0E-BBBD-1401-981606C3B8C6}"/>
                </a:ext>
              </a:extLst>
            </p:cNvPr>
            <p:cNvSpPr/>
            <p:nvPr/>
          </p:nvSpPr>
          <p:spPr>
            <a:xfrm>
              <a:off x="7164288" y="451888"/>
              <a:ext cx="554772" cy="5547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07B4528B-F65F-EEEA-6E4A-C17B5E1C8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674" y="386374"/>
              <a:ext cx="716406" cy="716406"/>
            </a:xfrm>
            <a:prstGeom prst="rect">
              <a:avLst/>
            </a:prstGeom>
          </p:spPr>
        </p:pic>
      </p:grpSp>
    </p:spTree>
    <p:extLst>
      <p:ext uri="{BB962C8B-B14F-4D97-AF65-F5344CB8AC3E}">
        <p14:creationId xmlns:p14="http://schemas.microsoft.com/office/powerpoint/2010/main" val="818908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D050D-8F18-88FB-649F-76B81108FDFC}"/>
              </a:ext>
            </a:extLst>
          </p:cNvPr>
          <p:cNvSpPr>
            <a:spLocks noGrp="1"/>
          </p:cNvSpPr>
          <p:nvPr>
            <p:ph type="title"/>
          </p:nvPr>
        </p:nvSpPr>
        <p:spPr/>
        <p:txBody>
          <a:bodyPr/>
          <a:lstStyle/>
          <a:p>
            <a:endParaRPr lang="en-GB"/>
          </a:p>
        </p:txBody>
      </p:sp>
      <p:sp>
        <p:nvSpPr>
          <p:cNvPr id="4" name="Fußzeilenplatzhalter 3">
            <a:extLst>
              <a:ext uri="{FF2B5EF4-FFF2-40B4-BE49-F238E27FC236}">
                <a16:creationId xmlns:a16="http://schemas.microsoft.com/office/drawing/2014/main" id="{1316A2E5-D70E-5483-8702-E6098FA2EDEE}"/>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27</a:t>
            </a:fld>
            <a:endParaRPr lang="en-GB" dirty="0"/>
          </a:p>
        </p:txBody>
      </p:sp>
      <p:pic>
        <p:nvPicPr>
          <p:cNvPr id="5" name="Grafik 4">
            <a:extLst>
              <a:ext uri="{FF2B5EF4-FFF2-40B4-BE49-F238E27FC236}">
                <a16:creationId xmlns:a16="http://schemas.microsoft.com/office/drawing/2014/main" id="{C3749DEB-AE8C-B4AD-F1CD-C3BEEBB97A66}"/>
              </a:ext>
            </a:extLst>
          </p:cNvPr>
          <p:cNvPicPr>
            <a:picLocks noChangeAspect="1"/>
          </p:cNvPicPr>
          <p:nvPr/>
        </p:nvPicPr>
        <p:blipFill>
          <a:blip r:embed="rId2"/>
          <a:stretch>
            <a:fillRect/>
          </a:stretch>
        </p:blipFill>
        <p:spPr>
          <a:xfrm>
            <a:off x="539552" y="706236"/>
            <a:ext cx="7772400" cy="3921609"/>
          </a:xfrm>
          <a:prstGeom prst="rect">
            <a:avLst/>
          </a:prstGeom>
        </p:spPr>
      </p:pic>
      <p:grpSp>
        <p:nvGrpSpPr>
          <p:cNvPr id="6" name="Gruppieren 5">
            <a:extLst>
              <a:ext uri="{FF2B5EF4-FFF2-40B4-BE49-F238E27FC236}">
                <a16:creationId xmlns:a16="http://schemas.microsoft.com/office/drawing/2014/main" id="{C2CD983A-CC7B-A97B-5C7D-8DB49B91389F}"/>
              </a:ext>
            </a:extLst>
          </p:cNvPr>
          <p:cNvGrpSpPr/>
          <p:nvPr/>
        </p:nvGrpSpPr>
        <p:grpSpPr>
          <a:xfrm>
            <a:off x="7740352" y="555526"/>
            <a:ext cx="648072" cy="648072"/>
            <a:chOff x="7070674" y="386374"/>
            <a:chExt cx="716406" cy="716406"/>
          </a:xfrm>
        </p:grpSpPr>
        <p:sp>
          <p:nvSpPr>
            <p:cNvPr id="7" name="Oval 6">
              <a:extLst>
                <a:ext uri="{FF2B5EF4-FFF2-40B4-BE49-F238E27FC236}">
                  <a16:creationId xmlns:a16="http://schemas.microsoft.com/office/drawing/2014/main" id="{616AB3FD-4193-4195-F9E6-1754E4F28DB3}"/>
                </a:ext>
              </a:extLst>
            </p:cNvPr>
            <p:cNvSpPr/>
            <p:nvPr/>
          </p:nvSpPr>
          <p:spPr>
            <a:xfrm>
              <a:off x="7164288" y="451888"/>
              <a:ext cx="554772" cy="5547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1847B5E-6128-2659-A0E7-8412C24BB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674" y="386374"/>
              <a:ext cx="716406" cy="716406"/>
            </a:xfrm>
            <a:prstGeom prst="rect">
              <a:avLst/>
            </a:prstGeom>
          </p:spPr>
        </p:pic>
      </p:grpSp>
    </p:spTree>
    <p:extLst>
      <p:ext uri="{BB962C8B-B14F-4D97-AF65-F5344CB8AC3E}">
        <p14:creationId xmlns:p14="http://schemas.microsoft.com/office/powerpoint/2010/main" val="133343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451402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769382" cy="342900"/>
          </a:xfrm>
        </p:spPr>
        <p:txBody>
          <a:bodyPr/>
          <a:lstStyle/>
          <a:p>
            <a:r>
              <a:rPr lang="de-DE" dirty="0"/>
              <a:t>SPA.3:</a:t>
            </a:r>
            <a:r>
              <a:rPr lang="en-US" dirty="0"/>
              <a:t>Advanced Materials …</a:t>
            </a:r>
            <a:r>
              <a:rPr lang="de-DE" dirty="0"/>
              <a:t> </a:t>
            </a:r>
          </a:p>
        </p:txBody>
      </p:sp>
      <p:sp>
        <p:nvSpPr>
          <p:cNvPr id="5" name="Textfeld 4"/>
          <p:cNvSpPr txBox="1"/>
          <p:nvPr/>
        </p:nvSpPr>
        <p:spPr>
          <a:xfrm>
            <a:off x="107504" y="555526"/>
            <a:ext cx="8928992" cy="3046988"/>
          </a:xfrm>
          <a:prstGeom prst="rect">
            <a:avLst/>
          </a:prstGeom>
          <a:noFill/>
          <a:ln w="12700">
            <a:noFill/>
          </a:ln>
        </p:spPr>
        <p:txBody>
          <a:bodyPr wrap="square" rtlCol="0">
            <a:spAutoFit/>
          </a:bodyPr>
          <a:lstStyle/>
          <a:p>
            <a:r>
              <a:rPr lang="en-US" sz="1200" b="1" dirty="0"/>
              <a:t>Tasks to be performed:</a:t>
            </a:r>
            <a:endParaRPr lang="de-DE" sz="1200" dirty="0"/>
          </a:p>
          <a:p>
            <a:pPr marL="171450" lvl="0" indent="-171450">
              <a:buFont typeface="Arial" panose="020B0604020202020204" pitchFamily="34" charset="0"/>
              <a:buChar char="•"/>
            </a:pPr>
            <a:r>
              <a:rPr lang="en-US" sz="1200" dirty="0"/>
              <a:t>Plasma qualification of new materials (WPMAT) and components (WP DIV) for DEMO: Thermal shock and plasma synergistic loading of advanced material including exposures in Magnum-PSI (KIPT, DIFFER, FZJ)</a:t>
            </a:r>
            <a:endParaRPr lang="de-DE" sz="1200" dirty="0"/>
          </a:p>
          <a:p>
            <a:pPr marL="171450" lvl="0" indent="-171450">
              <a:buFont typeface="Arial" panose="020B0604020202020204" pitchFamily="34" charset="0"/>
              <a:buChar char="•"/>
            </a:pPr>
            <a:r>
              <a:rPr lang="en-US" sz="1200" dirty="0"/>
              <a:t>Exposure of advanced materials e.g. </a:t>
            </a:r>
            <a:r>
              <a:rPr lang="en-US" sz="1200" dirty="0" err="1"/>
              <a:t>W</a:t>
            </a:r>
            <a:r>
              <a:rPr lang="en-US" sz="1200" baseline="-25000" dirty="0" err="1"/>
              <a:t>f</a:t>
            </a:r>
            <a:r>
              <a:rPr lang="en-US" sz="1200" dirty="0"/>
              <a:t>/W (WP PRD), SMART alloys (WP MAT), additively manufactured components (WP DIV) and others to heat loads and/or plasma loads for assessment of their PWI properties and exploration of limits of their application (FZJ, MPG)</a:t>
            </a:r>
            <a:endParaRPr lang="de-DE" sz="1200" dirty="0"/>
          </a:p>
          <a:p>
            <a:pPr marL="171450" lvl="0" indent="-171450">
              <a:buFont typeface="Arial" panose="020B0604020202020204" pitchFamily="34" charset="0"/>
              <a:buChar char="•"/>
            </a:pPr>
            <a:r>
              <a:rPr lang="en-US" sz="1200" dirty="0"/>
              <a:t>Study of basic thermo-mechanical properties for advanced materials for divertor applications including reference material properties for comparison with neutron-irradiated sample in future (LPP-ERM/KMS, MPG)</a:t>
            </a:r>
            <a:endParaRPr lang="de-DE" sz="1200" dirty="0"/>
          </a:p>
          <a:p>
            <a:pPr marL="628650" lvl="1" indent="-171450">
              <a:buFont typeface="Arial" panose="020B0604020202020204" pitchFamily="34" charset="0"/>
              <a:buChar char="•"/>
            </a:pPr>
            <a:r>
              <a:rPr lang="en-US" sz="1200" dirty="0"/>
              <a:t>Establish experimental techniques </a:t>
            </a:r>
            <a:endParaRPr lang="de-DE" sz="1200" dirty="0"/>
          </a:p>
          <a:p>
            <a:pPr marL="628650" lvl="1" indent="-171450">
              <a:buFont typeface="Arial" panose="020B0604020202020204" pitchFamily="34" charset="0"/>
              <a:buChar char="•"/>
            </a:pPr>
            <a:r>
              <a:rPr lang="en-US" sz="1200" dirty="0"/>
              <a:t>Mechanical testing of W-yarns up to very high temperatures, subsequent microstructural characterization (link to neutron irradiation of W yearns &amp; subsequent mechanical testing) (SCK-CEN as part of RU LPP-ERM/KMS)</a:t>
            </a:r>
            <a:endParaRPr lang="de-DE" sz="1200" dirty="0"/>
          </a:p>
          <a:p>
            <a:pPr marL="628650" lvl="1" indent="-171450">
              <a:buFont typeface="Arial" panose="020B0604020202020204" pitchFamily="34" charset="0"/>
              <a:buChar char="•"/>
            </a:pPr>
            <a:r>
              <a:rPr lang="en-US" sz="1200" dirty="0"/>
              <a:t>Establish experimental basis by e.g. self or proton damage (MPG, FZJ)</a:t>
            </a:r>
            <a:endParaRPr lang="de-DE" sz="1200" dirty="0"/>
          </a:p>
          <a:p>
            <a:pPr marL="628650" lvl="1" indent="-171450">
              <a:buFont typeface="Arial" panose="020B0604020202020204" pitchFamily="34" charset="0"/>
              <a:buChar char="•"/>
            </a:pPr>
            <a:r>
              <a:rPr lang="en-US" sz="1200" dirty="0"/>
              <a:t>Effect of fusion environment on the mechanical properties of W wire (MPG)</a:t>
            </a:r>
            <a:endParaRPr lang="de-DE" sz="1200" dirty="0"/>
          </a:p>
          <a:p>
            <a:pPr marL="171450" lvl="0" indent="-171450">
              <a:buFont typeface="Arial" panose="020B0604020202020204" pitchFamily="34" charset="0"/>
              <a:buChar char="•"/>
            </a:pPr>
            <a:r>
              <a:rPr lang="en-US" sz="1200" dirty="0"/>
              <a:t>Exposure in plasma devices to study the interplay of recovery, recrystallization, plasma and ELM-like loading on surface cracking and fatigue lifetime (FZJ, KIPT, DIFFER)</a:t>
            </a:r>
            <a:endParaRPr lang="de-DE" sz="1200" dirty="0"/>
          </a:p>
          <a:p>
            <a:pPr marL="171450" indent="-171450">
              <a:buFont typeface="Arial" panose="020B0604020202020204" pitchFamily="34" charset="0"/>
              <a:buChar char="•"/>
            </a:pPr>
            <a:r>
              <a:rPr lang="en-US" sz="1200" dirty="0"/>
              <a:t>Post-mortem analysis to characterize the induced surface and microstructure modifications as well as changes of the materials properties due to e.g. recrystallization behavior and/or surface morphology changes (FZJ, MPG)</a:t>
            </a:r>
            <a:r>
              <a:rPr lang="de-DE" sz="1200" dirty="0"/>
              <a:t> </a:t>
            </a:r>
            <a:endParaRPr lang="en-US" sz="1600" dirty="0">
              <a:latin typeface="Arial" panose="020B0604020202020204" pitchFamily="34" charset="0"/>
              <a:cs typeface="Arial" panose="020B0604020202020204" pitchFamily="34" charset="0"/>
            </a:endParaRPr>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A3 : </a:t>
            </a:r>
            <a:r>
              <a:rPr lang="en-US" sz="900" dirty="0">
                <a:solidFill>
                  <a:srgbClr val="FF0000"/>
                </a:solidFill>
                <a:latin typeface="Arial" panose="020B0604020202020204" pitchFamily="34" charset="0"/>
                <a:cs typeface="Arial" panose="020B0604020202020204" pitchFamily="34" charset="0"/>
              </a:rPr>
              <a:t>T001-D001, T001-D002 , T001-D003, T001-D004, T001-D005, T001-D006</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latin typeface="Arial" panose="020B0604020202020204" pitchFamily="34" charset="0"/>
                <a:cs typeface="Arial" panose="020B0604020202020204" pitchFamily="34" charset="0"/>
              </a:rPr>
              <a:t>202 om track, further work in 2023</a:t>
            </a: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PSI-2 #11d JUDITH # 10d, </a:t>
            </a:r>
            <a:r>
              <a:rPr lang="en-US" sz="900" i="1" dirty="0" err="1">
                <a:solidFill>
                  <a:srgbClr val="FF0000"/>
                </a:solidFill>
                <a:latin typeface="Arial" panose="020B0604020202020204" pitchFamily="34" charset="0"/>
                <a:cs typeface="Arial" panose="020B0604020202020204" pitchFamily="34" charset="0"/>
              </a:rPr>
              <a:t>Gladis</a:t>
            </a:r>
            <a:r>
              <a:rPr lang="en-US" sz="900" i="1" dirty="0">
                <a:solidFill>
                  <a:srgbClr val="FF0000"/>
                </a:solidFill>
                <a:latin typeface="Arial" panose="020B0604020202020204" pitchFamily="34" charset="0"/>
                <a:cs typeface="Arial" panose="020B0604020202020204" pitchFamily="34" charset="0"/>
              </a:rPr>
              <a:t> #4d, </a:t>
            </a:r>
            <a:r>
              <a:rPr lang="en-US" sz="900" i="1" dirty="0" err="1">
                <a:solidFill>
                  <a:srgbClr val="FF0000"/>
                </a:solidFill>
                <a:latin typeface="Arial" panose="020B0604020202020204" pitchFamily="34" charset="0"/>
                <a:cs typeface="Arial" panose="020B0604020202020204" pitchFamily="34" charset="0"/>
              </a:rPr>
              <a:t>Accelartor</a:t>
            </a:r>
            <a:r>
              <a:rPr lang="en-US" sz="900" i="1" dirty="0">
                <a:solidFill>
                  <a:srgbClr val="FF0000"/>
                </a:solidFill>
                <a:latin typeface="Arial" panose="020B0604020202020204" pitchFamily="34" charset="0"/>
                <a:cs typeface="Arial" panose="020B0604020202020204" pitchFamily="34" charset="0"/>
              </a:rPr>
              <a:t> #10 days, QSPA #5d, Magnum #4d</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32.5PM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FZJ,DIFFER,LPP-ERM/KMS,MPG,KIPT</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179512" y="3627263"/>
            <a:ext cx="1800200" cy="369332"/>
          </a:xfrm>
          <a:prstGeom prst="rect">
            <a:avLst/>
          </a:prstGeom>
          <a:noFill/>
        </p:spPr>
        <p:txBody>
          <a:bodyPr wrap="square" rtlCol="0">
            <a:spAutoFit/>
          </a:bodyPr>
          <a:lstStyle/>
          <a:p>
            <a:r>
              <a:rPr lang="de-DE" dirty="0" err="1"/>
              <a:t>Issues</a:t>
            </a:r>
            <a:r>
              <a:rPr lang="de-DE" dirty="0"/>
              <a:t>: NONE</a:t>
            </a:r>
          </a:p>
        </p:txBody>
      </p:sp>
    </p:spTree>
    <p:extLst>
      <p:ext uri="{BB962C8B-B14F-4D97-AF65-F5344CB8AC3E}">
        <p14:creationId xmlns:p14="http://schemas.microsoft.com/office/powerpoint/2010/main" val="5419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lowchart: Document 16">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2550319"/>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28650" y="128371"/>
            <a:ext cx="2130136" cy="1778361"/>
          </a:xfrm>
        </p:spPr>
        <p:txBody>
          <a:bodyPr vert="horz" lIns="91440" tIns="45720" rIns="91440" bIns="45720" rtlCol="0" anchor="ctr">
            <a:normAutofit/>
          </a:bodyPr>
          <a:lstStyle/>
          <a:p>
            <a:pPr>
              <a:lnSpc>
                <a:spcPct val="90000"/>
              </a:lnSpc>
            </a:pPr>
            <a:r>
              <a:rPr lang="en-US" sz="2400" kern="1200">
                <a:solidFill>
                  <a:srgbClr val="FFFFFF"/>
                </a:solidFill>
                <a:latin typeface="+mj-lt"/>
                <a:ea typeface="+mj-ea"/>
                <a:cs typeface="+mj-cs"/>
              </a:rPr>
              <a:t>PWIE 2021/2022: SPA </a:t>
            </a:r>
          </a:p>
        </p:txBody>
      </p:sp>
      <p:pic>
        <p:nvPicPr>
          <p:cNvPr id="12" name="Grafik 11" descr="Ein Bild, das Text, Elektronik, mehrere enthält.&#10;&#10;Automatisch generierte Beschreibung">
            <a:extLst>
              <a:ext uri="{FF2B5EF4-FFF2-40B4-BE49-F238E27FC236}">
                <a16:creationId xmlns:a16="http://schemas.microsoft.com/office/drawing/2014/main" id="{2F4CD397-F0F5-66E0-1376-915E6C88D3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3155949" y="657164"/>
            <a:ext cx="5510653" cy="3829903"/>
          </a:xfrm>
          <a:prstGeom prst="rect">
            <a:avLst/>
          </a:prstGeom>
          <a:noFill/>
        </p:spPr>
      </p:pic>
    </p:spTree>
    <p:extLst>
      <p:ext uri="{BB962C8B-B14F-4D97-AF65-F5344CB8AC3E}">
        <p14:creationId xmlns:p14="http://schemas.microsoft.com/office/powerpoint/2010/main" val="2416931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700068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FF755-C24F-74D7-0A98-45FA8CF44BDD}"/>
              </a:ext>
            </a:extLst>
          </p:cNvPr>
          <p:cNvSpPr>
            <a:spLocks noGrp="1"/>
          </p:cNvSpPr>
          <p:nvPr>
            <p:ph type="title"/>
          </p:nvPr>
        </p:nvSpPr>
        <p:spPr/>
        <p:txBody>
          <a:bodyPr/>
          <a:lstStyle/>
          <a:p>
            <a:r>
              <a:rPr lang="en-GB" dirty="0"/>
              <a:t>Work on Advanced Tungsten Materials </a:t>
            </a:r>
          </a:p>
        </p:txBody>
      </p:sp>
      <p:sp>
        <p:nvSpPr>
          <p:cNvPr id="4" name="Fußzeilenplatzhalter 3">
            <a:extLst>
              <a:ext uri="{FF2B5EF4-FFF2-40B4-BE49-F238E27FC236}">
                <a16:creationId xmlns:a16="http://schemas.microsoft.com/office/drawing/2014/main" id="{47A63779-DC66-48D6-AC2F-7C9DD88B63E8}"/>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31</a:t>
            </a:fld>
            <a:endParaRPr lang="en-GB" dirty="0"/>
          </a:p>
        </p:txBody>
      </p:sp>
      <p:sp>
        <p:nvSpPr>
          <p:cNvPr id="6" name="Textfeld 5">
            <a:extLst>
              <a:ext uri="{FF2B5EF4-FFF2-40B4-BE49-F238E27FC236}">
                <a16:creationId xmlns:a16="http://schemas.microsoft.com/office/drawing/2014/main" id="{EEE225FF-1E7C-CED0-1E55-688701312BD2}"/>
              </a:ext>
            </a:extLst>
          </p:cNvPr>
          <p:cNvSpPr txBox="1"/>
          <p:nvPr/>
        </p:nvSpPr>
        <p:spPr>
          <a:xfrm>
            <a:off x="4932040" y="3431600"/>
            <a:ext cx="4665784" cy="1477328"/>
          </a:xfrm>
          <a:prstGeom prst="rect">
            <a:avLst/>
          </a:prstGeom>
          <a:noFill/>
        </p:spPr>
        <p:txBody>
          <a:bodyPr wrap="square">
            <a:spAutoFit/>
          </a:bodyPr>
          <a:lstStyle/>
          <a:p>
            <a:r>
              <a:rPr lang="de-DE" sz="1800" b="0" i="0" u="none" strike="noStrike" dirty="0">
                <a:effectLst/>
                <a:latin typeface="Roboto" panose="02000000000000000000" pitchFamily="2" charset="0"/>
              </a:rPr>
              <a:t>D001 Analysis </a:t>
            </a:r>
            <a:r>
              <a:rPr lang="de-DE" sz="1800" b="0" i="0" u="none" strike="noStrike" dirty="0" err="1">
                <a:effectLst/>
                <a:latin typeface="Roboto" panose="02000000000000000000" pitchFamily="2" charset="0"/>
              </a:rPr>
              <a:t>of</a:t>
            </a:r>
            <a:r>
              <a:rPr lang="de-DE" sz="1800" b="0" i="0" u="none" strike="noStrike" dirty="0">
                <a:effectLst/>
                <a:latin typeface="Roboto" panose="02000000000000000000" pitchFamily="2" charset="0"/>
              </a:rPr>
              <a:t> Material </a:t>
            </a:r>
            <a:r>
              <a:rPr lang="de-DE" sz="1800" b="0" i="0" u="none" strike="noStrike" dirty="0" err="1">
                <a:effectLst/>
                <a:latin typeface="Roboto" panose="02000000000000000000" pitchFamily="2" charset="0"/>
              </a:rPr>
              <a:t>behavior</a:t>
            </a:r>
            <a:r>
              <a:rPr lang="de-DE" sz="1800" b="0" i="0" u="none" strike="noStrike" dirty="0">
                <a:effectLst/>
                <a:latin typeface="Roboto" panose="02000000000000000000" pitchFamily="2" charset="0"/>
              </a:rPr>
              <a:t> e.g. (</a:t>
            </a:r>
            <a:r>
              <a:rPr lang="de-DE" sz="1800" b="0" i="0" u="none" strike="noStrike" dirty="0" err="1">
                <a:effectLst/>
                <a:latin typeface="Roboto" panose="02000000000000000000" pitchFamily="2" charset="0"/>
              </a:rPr>
              <a:t>Wf</a:t>
            </a:r>
            <a:r>
              <a:rPr lang="de-DE" sz="1800" b="0" i="0" u="none" strike="noStrike" dirty="0">
                <a:effectLst/>
                <a:latin typeface="Roboto" panose="02000000000000000000" pitchFamily="2" charset="0"/>
              </a:rPr>
              <a:t>/W) </a:t>
            </a:r>
            <a:r>
              <a:rPr lang="de-DE" sz="1800" b="0" i="0" u="none" strike="noStrike" dirty="0" err="1">
                <a:effectLst/>
                <a:latin typeface="Roboto" panose="02000000000000000000" pitchFamily="2" charset="0"/>
              </a:rPr>
              <a:t>under</a:t>
            </a:r>
            <a:r>
              <a:rPr lang="de-DE" sz="1800" b="0" i="0" u="none" strike="noStrike" dirty="0">
                <a:effectLst/>
                <a:latin typeface="Roboto" panose="02000000000000000000" pitchFamily="2" charset="0"/>
              </a:rPr>
              <a:t> Plasma and </a:t>
            </a:r>
            <a:r>
              <a:rPr lang="de-DE" sz="1800" b="0" i="0" u="none" strike="noStrike" dirty="0" err="1">
                <a:effectLst/>
                <a:latin typeface="Roboto" panose="02000000000000000000" pitchFamily="2" charset="0"/>
              </a:rPr>
              <a:t>heat</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loading</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regarding</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mechanical</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properties</a:t>
            </a:r>
            <a:r>
              <a:rPr lang="de-DE" sz="1800" b="0" i="0" u="none" strike="noStrike" dirty="0">
                <a:effectLst/>
                <a:latin typeface="Roboto" panose="02000000000000000000" pitchFamily="2" charset="0"/>
              </a:rPr>
              <a:t> e.g. </a:t>
            </a:r>
            <a:r>
              <a:rPr lang="de-DE" sz="1800" b="0" i="0" u="none" strike="noStrike" dirty="0" err="1">
                <a:effectLst/>
                <a:latin typeface="Roboto" panose="02000000000000000000" pitchFamily="2" charset="0"/>
              </a:rPr>
              <a:t>cracking</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embrittlement</a:t>
            </a:r>
            <a:r>
              <a:rPr lang="de-DE" sz="1800" b="0" i="0" u="none" strike="noStrike" dirty="0">
                <a:effectLst/>
                <a:latin typeface="Roboto" panose="02000000000000000000" pitchFamily="2" charset="0"/>
              </a:rPr>
              <a:t>, and </a:t>
            </a:r>
            <a:r>
              <a:rPr lang="de-DE" sz="1800" b="0" i="0" u="none" strike="noStrike" dirty="0" err="1">
                <a:effectLst/>
                <a:latin typeface="Roboto" panose="02000000000000000000" pitchFamily="2" charset="0"/>
              </a:rPr>
              <a:t>microstructure</a:t>
            </a:r>
            <a:r>
              <a:rPr lang="de-DE" sz="1800" b="0" i="0" u="none" strike="noStrike" dirty="0">
                <a:effectLst/>
                <a:latin typeface="Roboto" panose="02000000000000000000" pitchFamily="2" charset="0"/>
              </a:rPr>
              <a:t>. </a:t>
            </a:r>
            <a:endParaRPr lang="en-GB" sz="1800" dirty="0"/>
          </a:p>
        </p:txBody>
      </p:sp>
      <p:grpSp>
        <p:nvGrpSpPr>
          <p:cNvPr id="7" name="Gruppieren 6">
            <a:extLst>
              <a:ext uri="{FF2B5EF4-FFF2-40B4-BE49-F238E27FC236}">
                <a16:creationId xmlns:a16="http://schemas.microsoft.com/office/drawing/2014/main" id="{70DC56D1-E5E3-FD19-F60A-91526768147C}"/>
              </a:ext>
            </a:extLst>
          </p:cNvPr>
          <p:cNvGrpSpPr/>
          <p:nvPr/>
        </p:nvGrpSpPr>
        <p:grpSpPr>
          <a:xfrm>
            <a:off x="385985" y="906996"/>
            <a:ext cx="4535399" cy="3329507"/>
            <a:chOff x="5980958" y="1126931"/>
            <a:chExt cx="5580163" cy="4096484"/>
          </a:xfrm>
        </p:grpSpPr>
        <p:sp>
          <p:nvSpPr>
            <p:cNvPr id="8" name="Textfeld 7">
              <a:extLst>
                <a:ext uri="{FF2B5EF4-FFF2-40B4-BE49-F238E27FC236}">
                  <a16:creationId xmlns:a16="http://schemas.microsoft.com/office/drawing/2014/main" id="{DF1D1234-EDEF-E6BA-9D92-3E842548FF5F}"/>
                </a:ext>
              </a:extLst>
            </p:cNvPr>
            <p:cNvSpPr txBox="1">
              <a:spLocks noChangeArrowheads="1"/>
            </p:cNvSpPr>
            <p:nvPr/>
          </p:nvSpPr>
          <p:spPr bwMode="auto">
            <a:xfrm>
              <a:off x="7390658" y="1445820"/>
              <a:ext cx="1119187" cy="30777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Oxidation</a:t>
              </a:r>
              <a:endParaRPr kumimoji="0" lang="en-US" altLang="ja-JP"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Text Box 2">
              <a:extLst>
                <a:ext uri="{FF2B5EF4-FFF2-40B4-BE49-F238E27FC236}">
                  <a16:creationId xmlns:a16="http://schemas.microsoft.com/office/drawing/2014/main" id="{40E6554B-62D5-08CC-63BB-0547D0549944}"/>
                </a:ext>
              </a:extLst>
            </p:cNvPr>
            <p:cNvSpPr txBox="1">
              <a:spLocks noChangeArrowheads="1"/>
            </p:cNvSpPr>
            <p:nvPr/>
          </p:nvSpPr>
          <p:spPr bwMode="auto">
            <a:xfrm>
              <a:off x="9224220" y="1193407"/>
              <a:ext cx="1238250" cy="5232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Mechanical properties</a:t>
              </a:r>
              <a:endParaRPr kumimoji="0" lang="en-US" altLang="ja-JP"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Text Box 3">
              <a:extLst>
                <a:ext uri="{FF2B5EF4-FFF2-40B4-BE49-F238E27FC236}">
                  <a16:creationId xmlns:a16="http://schemas.microsoft.com/office/drawing/2014/main" id="{F1F41A40-AC41-1147-DA87-91B673FD2587}"/>
                </a:ext>
              </a:extLst>
            </p:cNvPr>
            <p:cNvSpPr txBox="1">
              <a:spLocks noChangeArrowheads="1"/>
            </p:cNvSpPr>
            <p:nvPr/>
          </p:nvSpPr>
          <p:spPr bwMode="auto">
            <a:xfrm>
              <a:off x="10437070" y="2892032"/>
              <a:ext cx="1119188" cy="5232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H isotope interaction</a:t>
              </a:r>
              <a:endParaRPr kumimoji="0" lang="en-US" altLang="ja-JP"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Text Box 11">
              <a:extLst>
                <a:ext uri="{FF2B5EF4-FFF2-40B4-BE49-F238E27FC236}">
                  <a16:creationId xmlns:a16="http://schemas.microsoft.com/office/drawing/2014/main" id="{EEC75BDA-43EE-E3F4-CBA4-CEC8366E4DBA}"/>
                </a:ext>
              </a:extLst>
            </p:cNvPr>
            <p:cNvSpPr txBox="1">
              <a:spLocks noChangeArrowheads="1"/>
            </p:cNvSpPr>
            <p:nvPr/>
          </p:nvSpPr>
          <p:spPr bwMode="auto">
            <a:xfrm>
              <a:off x="9087695" y="4700195"/>
              <a:ext cx="1400175" cy="5232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Activation</a:t>
              </a:r>
              <a:endParaRPr kumimoji="0" lang="en-US" altLang="ja-JP" sz="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Transmutation</a:t>
              </a:r>
              <a:endParaRPr kumimoji="0" lang="en-US" altLang="ja-JP"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 name="Text Box 12">
              <a:extLst>
                <a:ext uri="{FF2B5EF4-FFF2-40B4-BE49-F238E27FC236}">
                  <a16:creationId xmlns:a16="http://schemas.microsoft.com/office/drawing/2014/main" id="{312D5B28-8E7E-23CD-F33C-B392D1504C85}"/>
                </a:ext>
              </a:extLst>
            </p:cNvPr>
            <p:cNvSpPr txBox="1">
              <a:spLocks noChangeArrowheads="1"/>
            </p:cNvSpPr>
            <p:nvPr/>
          </p:nvSpPr>
          <p:spPr bwMode="auto">
            <a:xfrm>
              <a:off x="7220795" y="4774807"/>
              <a:ext cx="1119188" cy="30777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Sputtering</a:t>
              </a:r>
              <a:endParaRPr kumimoji="0" lang="en-US" altLang="ja-JP"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3" name="Text Box 6">
              <a:extLst>
                <a:ext uri="{FF2B5EF4-FFF2-40B4-BE49-F238E27FC236}">
                  <a16:creationId xmlns:a16="http://schemas.microsoft.com/office/drawing/2014/main" id="{49647C66-7C66-37C5-D043-678AEC6D7FC8}"/>
                </a:ext>
              </a:extLst>
            </p:cNvPr>
            <p:cNvSpPr txBox="1">
              <a:spLocks noChangeArrowheads="1"/>
            </p:cNvSpPr>
            <p:nvPr/>
          </p:nvSpPr>
          <p:spPr bwMode="auto">
            <a:xfrm>
              <a:off x="5980958" y="2879332"/>
              <a:ext cx="1042987" cy="5232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Thermal properties</a:t>
              </a:r>
              <a:endParaRPr kumimoji="0" lang="en-US" altLang="ja-JP"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Text Box 9">
              <a:extLst>
                <a:ext uri="{FF2B5EF4-FFF2-40B4-BE49-F238E27FC236}">
                  <a16:creationId xmlns:a16="http://schemas.microsoft.com/office/drawing/2014/main" id="{DB3B3469-DCB6-9E59-D46F-D1236A7F75DA}"/>
                </a:ext>
              </a:extLst>
            </p:cNvPr>
            <p:cNvSpPr txBox="1">
              <a:spLocks noChangeArrowheads="1"/>
            </p:cNvSpPr>
            <p:nvPr/>
          </p:nvSpPr>
          <p:spPr bwMode="auto">
            <a:xfrm>
              <a:off x="10303821" y="1126931"/>
              <a:ext cx="1257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i="0" u="none" strike="noStrike" normalizeH="0" baseline="0" dirty="0">
                  <a:ln w="0">
                    <a:solidFill>
                      <a:srgbClr val="FF0000"/>
                    </a:solidFill>
                  </a:ln>
                  <a:solidFill>
                    <a:schemeClr val="accent1"/>
                  </a:solidFill>
                  <a:effectLst>
                    <a:outerShdw blurRad="38100" dist="25400" dir="5400000" algn="ctr" rotWithShape="0">
                      <a:srgbClr val="6E747A">
                        <a:alpha val="43000"/>
                      </a:srgbClr>
                    </a:outerShdw>
                  </a:effectLst>
                  <a:latin typeface="Calibri" panose="020F0502020204030204" pitchFamily="34" charset="0"/>
                  <a:ea typeface="MS Mincho" panose="02020609040205080304" pitchFamily="49" charset="-128"/>
                  <a:cs typeface="Calibri" panose="020F0502020204030204" pitchFamily="34" charset="0"/>
                </a:rPr>
                <a:t>Metal-matrix composites</a:t>
              </a:r>
              <a:endParaRPr kumimoji="0" lang="en-US" altLang="ja-JP" sz="1800" i="0" u="none" strike="noStrike" normalizeH="0" baseline="0" dirty="0">
                <a:ln w="0">
                  <a:solidFill>
                    <a:srgbClr val="FF0000"/>
                  </a:solidFill>
                </a:ln>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15" name="Grafik 43">
              <a:extLst>
                <a:ext uri="{FF2B5EF4-FFF2-40B4-BE49-F238E27FC236}">
                  <a16:creationId xmlns:a16="http://schemas.microsoft.com/office/drawing/2014/main" id="{A78697E4-9F72-845C-D2FD-9E5D12B79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933" y="1807770"/>
              <a:ext cx="3289300" cy="28479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9359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F1ECEC-2DAA-0049-BBEE-C111951CC32A}"/>
              </a:ext>
            </a:extLst>
          </p:cNvPr>
          <p:cNvSpPr>
            <a:spLocks noGrp="1"/>
          </p:cNvSpPr>
          <p:nvPr>
            <p:ph type="title"/>
          </p:nvPr>
        </p:nvSpPr>
        <p:spPr>
          <a:xfrm>
            <a:off x="278606" y="243000"/>
            <a:ext cx="8586788" cy="843585"/>
          </a:xfrm>
        </p:spPr>
        <p:txBody>
          <a:bodyPr/>
          <a:lstStyle/>
          <a:p>
            <a:r>
              <a:rPr lang="en-US" dirty="0"/>
              <a:t>Tungsten based Smart ALLOYs</a:t>
            </a:r>
            <a:br>
              <a:rPr lang="de-DE" dirty="0"/>
            </a:br>
            <a:endParaRPr lang="de-DE" dirty="0"/>
          </a:p>
        </p:txBody>
      </p:sp>
      <p:pic>
        <p:nvPicPr>
          <p:cNvPr id="47" name="Grafik 4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96736" y="305379"/>
            <a:ext cx="1734800" cy="2221587"/>
          </a:xfrm>
          <a:prstGeom prst="rect">
            <a:avLst/>
          </a:prstGeom>
          <a:solidFill>
            <a:schemeClr val="bg1"/>
          </a:solidFill>
        </p:spPr>
      </p:pic>
      <p:pic>
        <p:nvPicPr>
          <p:cNvPr id="50" name="W_oxidation.png"/>
          <p:cNvPicPr>
            <a:picLocks noChangeAspect="1"/>
          </p:cNvPicPr>
          <p:nvPr/>
        </p:nvPicPr>
        <p:blipFill>
          <a:blip r:embed="rId4"/>
          <a:stretch>
            <a:fillRect/>
          </a:stretch>
        </p:blipFill>
        <p:spPr>
          <a:xfrm>
            <a:off x="405491" y="1236329"/>
            <a:ext cx="1664530" cy="2259621"/>
          </a:xfrm>
          <a:prstGeom prst="rect">
            <a:avLst/>
          </a:prstGeom>
          <a:ln w="12700">
            <a:miter lim="400000"/>
          </a:ln>
        </p:spPr>
      </p:pic>
      <p:pic>
        <p:nvPicPr>
          <p:cNvPr id="52"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12051" y="2278038"/>
            <a:ext cx="1171115" cy="121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1088" y="2278038"/>
            <a:ext cx="1224170" cy="1214680"/>
          </a:xfrm>
          <a:prstGeom prst="rect">
            <a:avLst/>
          </a:prstGeom>
        </p:spPr>
      </p:pic>
      <p:sp>
        <p:nvSpPr>
          <p:cNvPr id="19" name="Rechteck 18"/>
          <p:cNvSpPr/>
          <p:nvPr/>
        </p:nvSpPr>
        <p:spPr>
          <a:xfrm>
            <a:off x="2212050" y="1117850"/>
            <a:ext cx="2663207" cy="1015663"/>
          </a:xfrm>
          <a:prstGeom prst="rect">
            <a:avLst/>
          </a:prstGeom>
        </p:spPr>
        <p:txBody>
          <a:bodyPr wrap="square">
            <a:spAutoFit/>
          </a:bodyPr>
          <a:lstStyle/>
          <a:p>
            <a:pPr defTabSz="342900">
              <a:buClr>
                <a:srgbClr val="005B82"/>
              </a:buClr>
            </a:pPr>
            <a:r>
              <a:rPr lang="en-US" sz="1200" b="1" dirty="0">
                <a:solidFill>
                  <a:prstClr val="black"/>
                </a:solidFill>
                <a:latin typeface="Arial" panose="020B0604020202020204" pitchFamily="34" charset="0"/>
                <a:cs typeface="Arial" panose="020B0604020202020204" pitchFamily="34" charset="0"/>
              </a:rPr>
              <a:t>Challenge:</a:t>
            </a:r>
          </a:p>
          <a:p>
            <a:pPr defTabSz="342900">
              <a:buClr>
                <a:srgbClr val="005B82"/>
              </a:buClr>
            </a:pPr>
            <a:r>
              <a:rPr lang="en-US" sz="1200" dirty="0">
                <a:solidFill>
                  <a:prstClr val="black"/>
                </a:solidFill>
                <a:latin typeface="Arial" panose="020B0604020202020204" pitchFamily="34" charset="0"/>
                <a:cs typeface="Arial" panose="020B0604020202020204" pitchFamily="34" charset="0"/>
              </a:rPr>
              <a:t>Suppress oxidation when utilizing refractories during ‘Loss of coolant’ and air ingress </a:t>
            </a:r>
          </a:p>
          <a:p>
            <a:pPr defTabSz="342900">
              <a:buClr>
                <a:srgbClr val="005B82"/>
              </a:buClr>
            </a:pPr>
            <a:endParaRPr lang="en-US" sz="1200" dirty="0">
              <a:solidFill>
                <a:prstClr val="black"/>
              </a:solidFill>
              <a:latin typeface="Arial" panose="020B0604020202020204" pitchFamily="34" charset="0"/>
              <a:cs typeface="Arial" panose="020B0604020202020204" pitchFamily="34" charset="0"/>
            </a:endParaRPr>
          </a:p>
        </p:txBody>
      </p:sp>
      <p:sp>
        <p:nvSpPr>
          <p:cNvPr id="22" name="Rechteck 21"/>
          <p:cNvSpPr/>
          <p:nvPr/>
        </p:nvSpPr>
        <p:spPr>
          <a:xfrm>
            <a:off x="5315613" y="533320"/>
            <a:ext cx="1864454" cy="646331"/>
          </a:xfrm>
          <a:prstGeom prst="rect">
            <a:avLst/>
          </a:prstGeom>
        </p:spPr>
        <p:txBody>
          <a:bodyPr wrap="square">
            <a:spAutoFit/>
          </a:bodyPr>
          <a:lstStyle/>
          <a:p>
            <a:pPr defTabSz="342900">
              <a:buClr>
                <a:srgbClr val="005B82"/>
              </a:buClr>
            </a:pPr>
            <a:r>
              <a:rPr lang="en-US" sz="1200" dirty="0">
                <a:solidFill>
                  <a:prstClr val="black"/>
                </a:solidFill>
                <a:latin typeface="Arial" panose="020B0604020202020204" pitchFamily="34" charset="0"/>
                <a:cs typeface="Arial" panose="020B0604020202020204" pitchFamily="34" charset="0"/>
              </a:rPr>
              <a:t>Utilize chromium and yttrium to achieve stable oxidation suppression</a:t>
            </a:r>
          </a:p>
        </p:txBody>
      </p:sp>
      <p:sp>
        <p:nvSpPr>
          <p:cNvPr id="55" name="Inhaltsplatzhalter 2"/>
          <p:cNvSpPr txBox="1">
            <a:spLocks/>
          </p:cNvSpPr>
          <p:nvPr/>
        </p:nvSpPr>
        <p:spPr>
          <a:xfrm>
            <a:off x="1493657" y="3459272"/>
            <a:ext cx="4314862" cy="365469"/>
          </a:xfrm>
          <a:prstGeom prst="rect">
            <a:avLst/>
          </a:prstGeom>
        </p:spPr>
        <p:txBody>
          <a:bodyPr/>
          <a:lstStyle>
            <a:lvl1pPr marL="314325" indent="-314325" algn="l" rtl="0" fontAlgn="base">
              <a:spcBef>
                <a:spcPct val="20000"/>
              </a:spcBef>
              <a:spcAft>
                <a:spcPct val="0"/>
              </a:spcAft>
              <a:buBlip>
                <a:blip r:embed="rId7"/>
              </a:buBlip>
              <a:defRPr sz="2000">
                <a:solidFill>
                  <a:schemeClr val="tx1"/>
                </a:solidFill>
                <a:latin typeface="+mn-lt"/>
                <a:ea typeface="+mn-ea"/>
                <a:cs typeface="+mn-cs"/>
              </a:defRPr>
            </a:lvl1pPr>
            <a:lvl2pPr marL="790575" indent="-314325" algn="l" rtl="0" fontAlgn="base">
              <a:spcBef>
                <a:spcPct val="20000"/>
              </a:spcBef>
              <a:spcAft>
                <a:spcPct val="0"/>
              </a:spcAft>
              <a:buBlip>
                <a:blip r:embed="rId8"/>
              </a:buBlip>
              <a:defRPr>
                <a:solidFill>
                  <a:schemeClr val="tx1"/>
                </a:solidFill>
                <a:latin typeface="+mn-lt"/>
              </a:defRPr>
            </a:lvl2pPr>
            <a:lvl3pPr marL="1209675" indent="-276225" algn="l" rtl="0" fontAlgn="base">
              <a:spcBef>
                <a:spcPct val="20000"/>
              </a:spcBef>
              <a:spcAft>
                <a:spcPct val="0"/>
              </a:spcAft>
              <a:buBlip>
                <a:blip r:embed="rId9"/>
              </a:buBlip>
              <a:defRPr sz="1600">
                <a:solidFill>
                  <a:schemeClr val="tx1"/>
                </a:solidFill>
                <a:latin typeface="+mn-lt"/>
              </a:defRPr>
            </a:lvl3pPr>
            <a:lvl4pPr marL="1657350" indent="-276225" algn="l" rtl="0" fontAlgn="base">
              <a:spcBef>
                <a:spcPct val="20000"/>
              </a:spcBef>
              <a:spcAft>
                <a:spcPct val="0"/>
              </a:spcAft>
              <a:buBlip>
                <a:blip r:embed="rId9"/>
              </a:buBlip>
              <a:defRPr sz="1600">
                <a:solidFill>
                  <a:schemeClr val="tx1"/>
                </a:solidFill>
                <a:latin typeface="+mn-lt"/>
              </a:defRPr>
            </a:lvl4pPr>
            <a:lvl5pPr marL="2095500" indent="-276225" algn="l" rtl="0" fontAlgn="base">
              <a:spcBef>
                <a:spcPct val="20000"/>
              </a:spcBef>
              <a:spcAft>
                <a:spcPct val="0"/>
              </a:spcAft>
              <a:buBlip>
                <a:blip r:embed="rId9"/>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10"/>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0"/>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0"/>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0"/>
              </a:buBlip>
              <a:defRPr sz="1400">
                <a:solidFill>
                  <a:schemeClr val="tx1"/>
                </a:solidFill>
                <a:latin typeface="+mn-lt"/>
              </a:defRPr>
            </a:lvl9pPr>
          </a:lstStyle>
          <a:p>
            <a:pPr marL="0" indent="0" algn="ctr" defTabSz="342900">
              <a:buNone/>
            </a:pPr>
            <a:r>
              <a:rPr lang="en-US" sz="1400" kern="0" dirty="0">
                <a:solidFill>
                  <a:prstClr val="black"/>
                </a:solidFill>
                <a:latin typeface="Arial" panose="020B0604020202020204" pitchFamily="34" charset="0"/>
                <a:cs typeface="Arial" panose="020B0604020202020204" pitchFamily="34" charset="0"/>
              </a:rPr>
              <a:t>1000</a:t>
            </a:r>
            <a:r>
              <a:rPr lang="en-US" sz="1400" kern="0" baseline="30000" dirty="0">
                <a:solidFill>
                  <a:prstClr val="black"/>
                </a:solidFill>
                <a:latin typeface="Arial" panose="020B0604020202020204" pitchFamily="34" charset="0"/>
                <a:cs typeface="Arial" panose="020B0604020202020204" pitchFamily="34" charset="0"/>
              </a:rPr>
              <a:t>°</a:t>
            </a:r>
            <a:r>
              <a:rPr lang="en-US" sz="1400" kern="0" dirty="0">
                <a:solidFill>
                  <a:prstClr val="black"/>
                </a:solidFill>
                <a:latin typeface="Arial" panose="020B0604020202020204" pitchFamily="34" charset="0"/>
                <a:cs typeface="Arial" panose="020B0604020202020204" pitchFamily="34" charset="0"/>
              </a:rPr>
              <a:t>C,  1 bar, </a:t>
            </a:r>
          </a:p>
          <a:p>
            <a:pPr marL="0" indent="0" algn="ctr" defTabSz="342900">
              <a:buNone/>
            </a:pPr>
            <a:r>
              <a:rPr lang="en-US" sz="1400" kern="0" dirty="0">
                <a:solidFill>
                  <a:prstClr val="black"/>
                </a:solidFill>
                <a:latin typeface="Arial" panose="020B0604020202020204" pitchFamily="34" charset="0"/>
                <a:cs typeface="Arial" panose="020B0604020202020204" pitchFamily="34" charset="0"/>
              </a:rPr>
              <a:t>80 vol.% Ar+20 vol.% O</a:t>
            </a:r>
            <a:r>
              <a:rPr lang="en-US" sz="1400" kern="0" baseline="-25000" dirty="0">
                <a:solidFill>
                  <a:prstClr val="black"/>
                </a:solidFill>
                <a:latin typeface="Arial" panose="020B0604020202020204" pitchFamily="34" charset="0"/>
                <a:cs typeface="Arial" panose="020B0604020202020204" pitchFamily="34" charset="0"/>
              </a:rPr>
              <a:t>2</a:t>
            </a:r>
            <a:r>
              <a:rPr lang="en-US" sz="1400" kern="0" dirty="0">
                <a:solidFill>
                  <a:prstClr val="black"/>
                </a:solidFill>
                <a:latin typeface="Arial" panose="020B0604020202020204" pitchFamily="34" charset="0"/>
                <a:cs typeface="Arial" panose="020B0604020202020204" pitchFamily="34" charset="0"/>
              </a:rPr>
              <a:t>, 10 hours</a:t>
            </a:r>
            <a:r>
              <a:rPr lang="en-US" sz="1400" kern="0" baseline="-25000" dirty="0">
                <a:solidFill>
                  <a:prstClr val="black"/>
                </a:solidFill>
                <a:latin typeface="Arial" panose="020B0604020202020204" pitchFamily="34" charset="0"/>
                <a:cs typeface="Arial" panose="020B0604020202020204" pitchFamily="34" charset="0"/>
              </a:rPr>
              <a:t> </a:t>
            </a:r>
          </a:p>
        </p:txBody>
      </p:sp>
      <p:pic>
        <p:nvPicPr>
          <p:cNvPr id="57" name="Grafik 56"/>
          <p:cNvPicPr>
            <a:picLocks noChangeAspect="1"/>
          </p:cNvPicPr>
          <p:nvPr/>
        </p:nvPicPr>
        <p:blipFill>
          <a:blip r:embed="rId11"/>
          <a:stretch>
            <a:fillRect/>
          </a:stretch>
        </p:blipFill>
        <p:spPr>
          <a:xfrm>
            <a:off x="3975728" y="4517518"/>
            <a:ext cx="1041818" cy="360000"/>
          </a:xfrm>
          <a:prstGeom prst="rect">
            <a:avLst/>
          </a:prstGeom>
        </p:spPr>
      </p:pic>
      <p:pic>
        <p:nvPicPr>
          <p:cNvPr id="58" name="Grafik 5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345670" y="4548859"/>
            <a:ext cx="1077529" cy="360000"/>
          </a:xfrm>
          <a:prstGeom prst="rect">
            <a:avLst/>
          </a:prstGeom>
        </p:spPr>
      </p:pic>
      <p:sp>
        <p:nvSpPr>
          <p:cNvPr id="20" name="Text Placeholder 2">
            <a:extLst>
              <a:ext uri="{FF2B5EF4-FFF2-40B4-BE49-F238E27FC236}">
                <a16:creationId xmlns:a16="http://schemas.microsoft.com/office/drawing/2014/main" id="{B24D3DB6-4816-894C-B5E3-BAD59799AD63}"/>
              </a:ext>
            </a:extLst>
          </p:cNvPr>
          <p:cNvSpPr>
            <a:spLocks noGrp="1"/>
          </p:cNvSpPr>
          <p:nvPr>
            <p:ph type="body" sz="quarter" idx="15"/>
          </p:nvPr>
        </p:nvSpPr>
        <p:spPr/>
        <p:txBody>
          <a:bodyPr/>
          <a:lstStyle/>
          <a:p>
            <a:r>
              <a:rPr lang="en-US" dirty="0"/>
              <a:t>Fusion accidents &amp; Oxidizing environments</a:t>
            </a:r>
            <a:endParaRPr lang="de-DE" dirty="0"/>
          </a:p>
        </p:txBody>
      </p:sp>
      <p:pic>
        <p:nvPicPr>
          <p:cNvPr id="16" name="Grafik 15">
            <a:extLst>
              <a:ext uri="{FF2B5EF4-FFF2-40B4-BE49-F238E27FC236}">
                <a16:creationId xmlns:a16="http://schemas.microsoft.com/office/drawing/2014/main" id="{CDF41388-A009-A643-A603-DC9F9BB400F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7521" r="62408"/>
          <a:stretch/>
        </p:blipFill>
        <p:spPr>
          <a:xfrm>
            <a:off x="6423199" y="1263286"/>
            <a:ext cx="773537" cy="1272887"/>
          </a:xfrm>
          <a:prstGeom prst="rect">
            <a:avLst/>
          </a:prstGeom>
        </p:spPr>
      </p:pic>
      <p:sp>
        <p:nvSpPr>
          <p:cNvPr id="2" name="Foliennummernplatzhalter 1">
            <a:extLst>
              <a:ext uri="{FF2B5EF4-FFF2-40B4-BE49-F238E27FC236}">
                <a16:creationId xmlns:a16="http://schemas.microsoft.com/office/drawing/2014/main" id="{9E1D6FA0-406F-5547-BD22-D557C0525DD2}"/>
              </a:ext>
            </a:extLst>
          </p:cNvPr>
          <p:cNvSpPr>
            <a:spLocks noGrp="1"/>
          </p:cNvSpPr>
          <p:nvPr>
            <p:ph type="sldNum" sz="quarter" idx="18"/>
          </p:nvPr>
        </p:nvSpPr>
        <p:spPr/>
        <p:txBody>
          <a:bodyPr/>
          <a:lstStyle/>
          <a:p>
            <a:pPr defTabSz="342900"/>
            <a:fld id="{7AC048D0-1DD0-4748-98A8-8479AD1DAED7}" type="slidenum">
              <a:rPr lang="de-DE">
                <a:solidFill>
                  <a:prstClr val="black">
                    <a:tint val="75000"/>
                  </a:prstClr>
                </a:solidFill>
                <a:latin typeface="Arial"/>
              </a:rPr>
              <a:pPr defTabSz="342900"/>
              <a:t>32</a:t>
            </a:fld>
            <a:endParaRPr lang="de-DE">
              <a:solidFill>
                <a:prstClr val="black">
                  <a:tint val="75000"/>
                </a:prstClr>
              </a:solidFill>
              <a:latin typeface="Arial"/>
            </a:endParaRPr>
          </a:p>
        </p:txBody>
      </p:sp>
      <p:sp>
        <p:nvSpPr>
          <p:cNvPr id="17" name="Rechteck 16">
            <a:extLst>
              <a:ext uri="{FF2B5EF4-FFF2-40B4-BE49-F238E27FC236}">
                <a16:creationId xmlns:a16="http://schemas.microsoft.com/office/drawing/2014/main" id="{244F804F-506D-C44E-AE57-79C2E7517F18}"/>
              </a:ext>
            </a:extLst>
          </p:cNvPr>
          <p:cNvSpPr/>
          <p:nvPr/>
        </p:nvSpPr>
        <p:spPr>
          <a:xfrm>
            <a:off x="5274078" y="2808290"/>
            <a:ext cx="3785697" cy="1338828"/>
          </a:xfrm>
          <a:prstGeom prst="rect">
            <a:avLst/>
          </a:prstGeom>
        </p:spPr>
        <p:txBody>
          <a:bodyPr wrap="square">
            <a:spAutoFit/>
          </a:bodyPr>
          <a:lstStyle/>
          <a:p>
            <a:pPr marL="214313" indent="-214313" defTabSz="342900">
              <a:buFont typeface="Arial" panose="020B0604020202020204" pitchFamily="34" charset="0"/>
              <a:buChar char="•"/>
            </a:pPr>
            <a:r>
              <a:rPr lang="de-DE" sz="1350" b="1" dirty="0">
                <a:solidFill>
                  <a:prstClr val="black"/>
                </a:solidFill>
                <a:latin typeface="Arial" panose="020B0604020202020204" pitchFamily="34" charset="0"/>
              </a:rPr>
              <a:t>W-</a:t>
            </a:r>
            <a:r>
              <a:rPr lang="de-DE" sz="1350" b="1" dirty="0" err="1">
                <a:solidFill>
                  <a:prstClr val="black"/>
                </a:solidFill>
                <a:latin typeface="Arial" panose="020B0604020202020204" pitchFamily="34" charset="0"/>
              </a:rPr>
              <a:t>Cr</a:t>
            </a:r>
            <a:r>
              <a:rPr lang="de-DE" sz="1350" b="1" dirty="0">
                <a:solidFill>
                  <a:prstClr val="black"/>
                </a:solidFill>
                <a:latin typeface="Arial" panose="020B0604020202020204" pitchFamily="34" charset="0"/>
              </a:rPr>
              <a:t>-Y </a:t>
            </a:r>
            <a:r>
              <a:rPr lang="de-DE" sz="1350" b="1" dirty="0" err="1">
                <a:solidFill>
                  <a:prstClr val="black"/>
                </a:solidFill>
                <a:latin typeface="Arial" panose="020B0604020202020204" pitchFamily="34" charset="0"/>
              </a:rPr>
              <a:t>alloys</a:t>
            </a:r>
            <a:r>
              <a:rPr lang="de-DE" sz="1350" b="1" dirty="0">
                <a:solidFill>
                  <a:prstClr val="black"/>
                </a:solidFill>
                <a:latin typeface="Arial" panose="020B0604020202020204" pitchFamily="34" charset="0"/>
              </a:rPr>
              <a:t> form </a:t>
            </a:r>
            <a:r>
              <a:rPr lang="de-DE" sz="1350" b="1" dirty="0" err="1">
                <a:solidFill>
                  <a:prstClr val="black"/>
                </a:solidFill>
                <a:latin typeface="Arial" panose="020B0604020202020204" pitchFamily="34" charset="0"/>
              </a:rPr>
              <a:t>protective</a:t>
            </a:r>
            <a:r>
              <a:rPr lang="de-DE" sz="1350" b="1" dirty="0">
                <a:solidFill>
                  <a:prstClr val="black"/>
                </a:solidFill>
                <a:latin typeface="Arial" panose="020B0604020202020204" pitchFamily="34" charset="0"/>
              </a:rPr>
              <a:t> </a:t>
            </a:r>
            <a:r>
              <a:rPr lang="de-DE" sz="1350" b="1" dirty="0" err="1">
                <a:solidFill>
                  <a:prstClr val="black"/>
                </a:solidFill>
                <a:latin typeface="Arial" panose="020B0604020202020204" pitchFamily="34" charset="0"/>
              </a:rPr>
              <a:t>chromium</a:t>
            </a:r>
            <a:r>
              <a:rPr lang="de-DE" sz="1350" b="1" dirty="0">
                <a:solidFill>
                  <a:prstClr val="black"/>
                </a:solidFill>
                <a:latin typeface="Arial" panose="020B0604020202020204" pitchFamily="34" charset="0"/>
              </a:rPr>
              <a:t> </a:t>
            </a:r>
            <a:r>
              <a:rPr lang="de-DE" sz="1350" b="1" dirty="0" err="1">
                <a:solidFill>
                  <a:prstClr val="black"/>
                </a:solidFill>
                <a:latin typeface="Arial" panose="020B0604020202020204" pitchFamily="34" charset="0"/>
              </a:rPr>
              <a:t>oxide</a:t>
            </a:r>
            <a:r>
              <a:rPr lang="de-DE" sz="1350" b="1" dirty="0">
                <a:solidFill>
                  <a:prstClr val="black"/>
                </a:solidFill>
                <a:latin typeface="Arial" panose="020B0604020202020204" pitchFamily="34" charset="0"/>
              </a:rPr>
              <a:t> </a:t>
            </a:r>
            <a:r>
              <a:rPr lang="de-DE" sz="1350" b="1" dirty="0" err="1">
                <a:solidFill>
                  <a:prstClr val="black"/>
                </a:solidFill>
                <a:latin typeface="Arial" panose="020B0604020202020204" pitchFamily="34" charset="0"/>
              </a:rPr>
              <a:t>layer</a:t>
            </a:r>
            <a:r>
              <a:rPr lang="de-DE" sz="1350" b="1" dirty="0">
                <a:solidFill>
                  <a:prstClr val="black"/>
                </a:solidFill>
                <a:latin typeface="Arial" panose="020B0604020202020204" pitchFamily="34" charset="0"/>
              </a:rPr>
              <a:t> </a:t>
            </a:r>
          </a:p>
          <a:p>
            <a:pPr marL="214313" indent="-214313" defTabSz="342900">
              <a:buFont typeface="Arial" panose="020B0604020202020204" pitchFamily="34" charset="0"/>
              <a:buChar char="•"/>
            </a:pPr>
            <a:r>
              <a:rPr lang="de-DE" sz="1350" dirty="0">
                <a:solidFill>
                  <a:prstClr val="black"/>
                </a:solidFill>
                <a:latin typeface="Arial" panose="020B0604020202020204" pitchFamily="34" charset="0"/>
              </a:rPr>
              <a:t>Formation </a:t>
            </a:r>
            <a:r>
              <a:rPr lang="de-DE" sz="1350" dirty="0" err="1">
                <a:solidFill>
                  <a:prstClr val="black"/>
                </a:solidFill>
                <a:latin typeface="Arial" panose="020B0604020202020204" pitchFamily="34" charset="0"/>
              </a:rPr>
              <a:t>of</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tungsten</a:t>
            </a:r>
            <a:r>
              <a:rPr lang="de-DE" sz="1350" dirty="0">
                <a:solidFill>
                  <a:prstClr val="black"/>
                </a:solidFill>
                <a:latin typeface="Arial" panose="020B0604020202020204" pitchFamily="34" charset="0"/>
              </a:rPr>
              <a:t>-oxides </a:t>
            </a:r>
            <a:r>
              <a:rPr lang="de-DE" sz="1350" dirty="0" err="1">
                <a:solidFill>
                  <a:prstClr val="black"/>
                </a:solidFill>
                <a:latin typeface="Arial" panose="020B0604020202020204" pitchFamily="34" charset="0"/>
              </a:rPr>
              <a:t>is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suppressed</a:t>
            </a:r>
            <a:r>
              <a:rPr lang="de-DE" sz="1350" dirty="0">
                <a:solidFill>
                  <a:prstClr val="black"/>
                </a:solidFill>
                <a:latin typeface="Arial" panose="020B0604020202020204" pitchFamily="34" charset="0"/>
              </a:rPr>
              <a:t> </a:t>
            </a:r>
          </a:p>
          <a:p>
            <a:pPr marL="214313" indent="-214313" defTabSz="342900">
              <a:buFont typeface="Arial" panose="020B0604020202020204" pitchFamily="34" charset="0"/>
              <a:buChar char="•"/>
            </a:pPr>
            <a:r>
              <a:rPr lang="de-DE" sz="1350" dirty="0">
                <a:solidFill>
                  <a:prstClr val="black"/>
                </a:solidFill>
                <a:latin typeface="Arial" panose="020B0604020202020204" pitchFamily="34" charset="0"/>
              </a:rPr>
              <a:t>Addition </a:t>
            </a:r>
            <a:r>
              <a:rPr lang="de-DE" sz="1350" dirty="0" err="1">
                <a:solidFill>
                  <a:prstClr val="black"/>
                </a:solidFill>
                <a:latin typeface="Arial" panose="020B0604020202020204" pitchFamily="34" charset="0"/>
              </a:rPr>
              <a:t>of</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yttrium</a:t>
            </a:r>
            <a:r>
              <a:rPr lang="de-DE" sz="1350" dirty="0">
                <a:solidFill>
                  <a:prstClr val="black"/>
                </a:solidFill>
                <a:latin typeface="Arial" panose="020B0604020202020204" pitchFamily="34" charset="0"/>
              </a:rPr>
              <a:t> (~ 0.6 </a:t>
            </a:r>
            <a:r>
              <a:rPr lang="de-DE" sz="1350" dirty="0" err="1">
                <a:solidFill>
                  <a:prstClr val="black"/>
                </a:solidFill>
                <a:latin typeface="Arial" panose="020B0604020202020204" pitchFamily="34" charset="0"/>
              </a:rPr>
              <a:t>wt</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is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crucial</a:t>
            </a:r>
            <a:r>
              <a:rPr lang="de-DE" sz="1350" dirty="0">
                <a:solidFill>
                  <a:prstClr val="black"/>
                </a:solidFill>
                <a:latin typeface="Arial" panose="020B0604020202020204" pitchFamily="34" charset="0"/>
              </a:rPr>
              <a:t> </a:t>
            </a:r>
          </a:p>
          <a:p>
            <a:pPr marL="214313" indent="-214313" defTabSz="342900">
              <a:buFont typeface="Arial" panose="020B0604020202020204" pitchFamily="34" charset="0"/>
              <a:buChar char="•"/>
            </a:pPr>
            <a:r>
              <a:rPr lang="de-DE" sz="1350" dirty="0" err="1">
                <a:solidFill>
                  <a:prstClr val="black"/>
                </a:solidFill>
                <a:latin typeface="Arial" panose="020B0604020202020204" pitchFamily="34" charset="0"/>
              </a:rPr>
              <a:t>Nucleation</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sites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grain-boundary</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segregation</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oxide</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pegs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impurity</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binding</a:t>
            </a:r>
            <a:r>
              <a:rPr lang="de-DE" sz="1350" dirty="0">
                <a:solidFill>
                  <a:prstClr val="black"/>
                </a:solidFill>
                <a:latin typeface="Arial" panose="020B0604020202020204" pitchFamily="34" charset="0"/>
              </a:rPr>
              <a:t>… </a:t>
            </a:r>
          </a:p>
        </p:txBody>
      </p:sp>
      <p:sp>
        <p:nvSpPr>
          <p:cNvPr id="4" name="Rechteck 3">
            <a:extLst>
              <a:ext uri="{FF2B5EF4-FFF2-40B4-BE49-F238E27FC236}">
                <a16:creationId xmlns:a16="http://schemas.microsoft.com/office/drawing/2014/main" id="{81C45AA6-D0B8-6048-BE62-1DB33821AD7A}"/>
              </a:ext>
            </a:extLst>
          </p:cNvPr>
          <p:cNvSpPr/>
          <p:nvPr/>
        </p:nvSpPr>
        <p:spPr>
          <a:xfrm>
            <a:off x="197514" y="4202934"/>
            <a:ext cx="2708348" cy="461665"/>
          </a:xfrm>
          <a:prstGeom prst="rect">
            <a:avLst/>
          </a:prstGeom>
        </p:spPr>
        <p:txBody>
          <a:bodyPr wrap="square">
            <a:spAutoFit/>
          </a:bodyPr>
          <a:lstStyle/>
          <a:p>
            <a:pPr defTabSz="342900"/>
            <a:r>
              <a:rPr lang="de-DE" sz="600" dirty="0" err="1">
                <a:solidFill>
                  <a:prstClr val="white">
                    <a:lumMod val="50000"/>
                  </a:prstClr>
                </a:solidFill>
                <a:latin typeface="sans-serif"/>
              </a:rPr>
              <a:t>Litnovsky</a:t>
            </a:r>
            <a:r>
              <a:rPr lang="de-DE" sz="600" dirty="0">
                <a:solidFill>
                  <a:prstClr val="white">
                    <a:lumMod val="50000"/>
                  </a:prstClr>
                </a:solidFill>
                <a:latin typeface="sans-serif"/>
              </a:rPr>
              <a:t>, A.; Klein, F.; Schmitz, J.; Wegener, T.; </a:t>
            </a:r>
            <a:r>
              <a:rPr lang="de-DE" sz="600" dirty="0" err="1">
                <a:solidFill>
                  <a:prstClr val="white">
                    <a:lumMod val="50000"/>
                  </a:prstClr>
                </a:solidFill>
                <a:latin typeface="sans-serif"/>
              </a:rPr>
              <a:t>Linsmeier</a:t>
            </a:r>
            <a:r>
              <a:rPr lang="de-DE" sz="600" dirty="0">
                <a:solidFill>
                  <a:prstClr val="white">
                    <a:lumMod val="50000"/>
                  </a:prstClr>
                </a:solidFill>
                <a:latin typeface="sans-serif"/>
              </a:rPr>
              <a:t>, C.; Gilbert, M.; </a:t>
            </a:r>
            <a:r>
              <a:rPr lang="de-DE" sz="600" dirty="0" err="1">
                <a:solidFill>
                  <a:prstClr val="white">
                    <a:lumMod val="50000"/>
                  </a:prstClr>
                </a:solidFill>
                <a:latin typeface="sans-serif"/>
              </a:rPr>
              <a:t>Rasinski</a:t>
            </a:r>
            <a:r>
              <a:rPr lang="de-DE" sz="600" dirty="0">
                <a:solidFill>
                  <a:prstClr val="white">
                    <a:lumMod val="50000"/>
                  </a:prstClr>
                </a:solidFill>
                <a:latin typeface="sans-serif"/>
              </a:rPr>
              <a:t>, M.; Kreter, A.; Tan, X.; Mao, Y.; Coenen, J.W; Bram, M. &amp; Gonzalez-Julian, J. Smart </a:t>
            </a:r>
            <a:r>
              <a:rPr lang="de-DE" sz="600" dirty="0" err="1">
                <a:solidFill>
                  <a:prstClr val="white">
                    <a:lumMod val="50000"/>
                  </a:prstClr>
                </a:solidFill>
                <a:latin typeface="sans-serif"/>
              </a:rPr>
              <a:t>first</a:t>
            </a:r>
            <a:r>
              <a:rPr lang="de-DE" sz="600" dirty="0">
                <a:solidFill>
                  <a:prstClr val="white">
                    <a:lumMod val="50000"/>
                  </a:prstClr>
                </a:solidFill>
                <a:latin typeface="sans-serif"/>
              </a:rPr>
              <a:t> wall </a:t>
            </a:r>
            <a:r>
              <a:rPr lang="de-DE" sz="600" dirty="0" err="1">
                <a:solidFill>
                  <a:prstClr val="white">
                    <a:lumMod val="50000"/>
                  </a:prstClr>
                </a:solidFill>
                <a:latin typeface="sans-serif"/>
              </a:rPr>
              <a:t>materials</a:t>
            </a:r>
            <a:r>
              <a:rPr lang="de-DE" sz="600" dirty="0">
                <a:solidFill>
                  <a:prstClr val="white">
                    <a:lumMod val="50000"/>
                  </a:prstClr>
                </a:solidFill>
                <a:latin typeface="sans-serif"/>
              </a:rPr>
              <a:t> </a:t>
            </a:r>
            <a:r>
              <a:rPr lang="de-DE" sz="600" dirty="0" err="1">
                <a:solidFill>
                  <a:prstClr val="white">
                    <a:lumMod val="50000"/>
                  </a:prstClr>
                </a:solidFill>
                <a:latin typeface="sans-serif"/>
              </a:rPr>
              <a:t>for</a:t>
            </a:r>
            <a:r>
              <a:rPr lang="de-DE" sz="600" dirty="0">
                <a:solidFill>
                  <a:prstClr val="white">
                    <a:lumMod val="50000"/>
                  </a:prstClr>
                </a:solidFill>
                <a:latin typeface="sans-serif"/>
              </a:rPr>
              <a:t> </a:t>
            </a:r>
            <a:r>
              <a:rPr lang="de-DE" sz="600" dirty="0" err="1">
                <a:solidFill>
                  <a:prstClr val="white">
                    <a:lumMod val="50000"/>
                  </a:prstClr>
                </a:solidFill>
                <a:latin typeface="sans-serif"/>
              </a:rPr>
              <a:t>intrinsic</a:t>
            </a:r>
            <a:r>
              <a:rPr lang="de-DE" sz="600" dirty="0">
                <a:solidFill>
                  <a:prstClr val="white">
                    <a:lumMod val="50000"/>
                  </a:prstClr>
                </a:solidFill>
                <a:latin typeface="sans-serif"/>
              </a:rPr>
              <a:t> </a:t>
            </a:r>
            <a:r>
              <a:rPr lang="de-DE" sz="600" dirty="0" err="1">
                <a:solidFill>
                  <a:prstClr val="white">
                    <a:lumMod val="50000"/>
                  </a:prstClr>
                </a:solidFill>
                <a:latin typeface="sans-serif"/>
              </a:rPr>
              <a:t>safety</a:t>
            </a:r>
            <a:r>
              <a:rPr lang="de-DE" sz="600" dirty="0">
                <a:solidFill>
                  <a:prstClr val="white">
                    <a:lumMod val="50000"/>
                  </a:prstClr>
                </a:solidFill>
                <a:latin typeface="sans-serif"/>
              </a:rPr>
              <a:t> </a:t>
            </a:r>
            <a:r>
              <a:rPr lang="de-DE" sz="600" dirty="0" err="1">
                <a:solidFill>
                  <a:prstClr val="white">
                    <a:lumMod val="50000"/>
                  </a:prstClr>
                </a:solidFill>
                <a:latin typeface="sans-serif"/>
              </a:rPr>
              <a:t>of</a:t>
            </a:r>
            <a:r>
              <a:rPr lang="de-DE" sz="600" dirty="0">
                <a:solidFill>
                  <a:prstClr val="white">
                    <a:lumMod val="50000"/>
                  </a:prstClr>
                </a:solidFill>
                <a:latin typeface="sans-serif"/>
              </a:rPr>
              <a:t> a </a:t>
            </a:r>
            <a:r>
              <a:rPr lang="de-DE" sz="600" dirty="0" err="1">
                <a:solidFill>
                  <a:prstClr val="white">
                    <a:lumMod val="50000"/>
                  </a:prstClr>
                </a:solidFill>
                <a:latin typeface="sans-serif"/>
              </a:rPr>
              <a:t>fusion</a:t>
            </a:r>
            <a:r>
              <a:rPr lang="de-DE" sz="600" dirty="0">
                <a:solidFill>
                  <a:prstClr val="white">
                    <a:lumMod val="50000"/>
                  </a:prstClr>
                </a:solidFill>
                <a:latin typeface="sans-serif"/>
              </a:rPr>
              <a:t> power plant </a:t>
            </a:r>
            <a:br>
              <a:rPr lang="de-DE" sz="600" dirty="0">
                <a:solidFill>
                  <a:prstClr val="white">
                    <a:lumMod val="50000"/>
                  </a:prstClr>
                </a:solidFill>
                <a:latin typeface="sans-serif"/>
              </a:rPr>
            </a:br>
            <a:r>
              <a:rPr lang="de-DE" sz="600" i="1" dirty="0">
                <a:solidFill>
                  <a:prstClr val="white">
                    <a:lumMod val="50000"/>
                  </a:prstClr>
                </a:solidFill>
                <a:latin typeface="sans-serif"/>
              </a:rPr>
              <a:t>Fusion Engineering </a:t>
            </a:r>
            <a:r>
              <a:rPr lang="de-DE" sz="600" i="1" dirty="0" err="1">
                <a:solidFill>
                  <a:prstClr val="white">
                    <a:lumMod val="50000"/>
                  </a:prstClr>
                </a:solidFill>
                <a:latin typeface="sans-serif"/>
              </a:rPr>
              <a:t>and</a:t>
            </a:r>
            <a:r>
              <a:rPr lang="de-DE" sz="600" i="1" dirty="0">
                <a:solidFill>
                  <a:prstClr val="white">
                    <a:lumMod val="50000"/>
                  </a:prstClr>
                </a:solidFill>
                <a:latin typeface="sans-serif"/>
              </a:rPr>
              <a:t> Design, </a:t>
            </a:r>
            <a:r>
              <a:rPr lang="de-DE" sz="600" i="1" dirty="0" err="1">
                <a:solidFill>
                  <a:prstClr val="white">
                    <a:lumMod val="50000"/>
                  </a:prstClr>
                </a:solidFill>
                <a:latin typeface="sans-serif"/>
              </a:rPr>
              <a:t>Elsevier</a:t>
            </a:r>
            <a:r>
              <a:rPr lang="de-DE" sz="600" i="1" dirty="0">
                <a:solidFill>
                  <a:prstClr val="white">
                    <a:lumMod val="50000"/>
                  </a:prstClr>
                </a:solidFill>
                <a:latin typeface="sans-serif"/>
              </a:rPr>
              <a:t> BV, </a:t>
            </a:r>
            <a:r>
              <a:rPr lang="de-DE" sz="600" b="1" dirty="0">
                <a:solidFill>
                  <a:prstClr val="white">
                    <a:lumMod val="50000"/>
                  </a:prstClr>
                </a:solidFill>
                <a:latin typeface="sans-serif"/>
              </a:rPr>
              <a:t>2018</a:t>
            </a:r>
            <a:r>
              <a:rPr lang="de-DE" sz="600" dirty="0">
                <a:solidFill>
                  <a:prstClr val="white">
                    <a:lumMod val="50000"/>
                  </a:prstClr>
                </a:solidFill>
                <a:latin typeface="sans-serif"/>
              </a:rPr>
              <a:t> </a:t>
            </a:r>
          </a:p>
        </p:txBody>
      </p:sp>
      <p:pic>
        <p:nvPicPr>
          <p:cNvPr id="18" name="Grafik 17">
            <a:extLst>
              <a:ext uri="{FF2B5EF4-FFF2-40B4-BE49-F238E27FC236}">
                <a16:creationId xmlns:a16="http://schemas.microsoft.com/office/drawing/2014/main" id="{7B20830A-43C3-004B-B9ED-A7D2A0E3D8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5147" y="4526134"/>
            <a:ext cx="451780" cy="403838"/>
          </a:xfrm>
          <a:prstGeom prst="rect">
            <a:avLst/>
          </a:prstGeom>
        </p:spPr>
      </p:pic>
    </p:spTree>
    <p:extLst>
      <p:ext uri="{BB962C8B-B14F-4D97-AF65-F5344CB8AC3E}">
        <p14:creationId xmlns:p14="http://schemas.microsoft.com/office/powerpoint/2010/main" val="14796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6F51296-EAE2-841F-B0F6-DA2A1146E266}"/>
              </a:ext>
            </a:extLst>
          </p:cNvPr>
          <p:cNvSpPr>
            <a:spLocks noGrp="1"/>
          </p:cNvSpPr>
          <p:nvPr>
            <p:ph type="title"/>
          </p:nvPr>
        </p:nvSpPr>
        <p:spPr/>
        <p:txBody>
          <a:bodyPr/>
          <a:lstStyle/>
          <a:p>
            <a:r>
              <a:rPr lang="en-GB" dirty="0"/>
              <a:t>An update on SMART material studies</a:t>
            </a:r>
          </a:p>
        </p:txBody>
      </p:sp>
      <p:sp>
        <p:nvSpPr>
          <p:cNvPr id="5" name="Foliennummernplatzhalter 4">
            <a:extLst>
              <a:ext uri="{FF2B5EF4-FFF2-40B4-BE49-F238E27FC236}">
                <a16:creationId xmlns:a16="http://schemas.microsoft.com/office/drawing/2014/main" id="{99325206-751F-99C7-E23C-03BFB5021549}"/>
              </a:ext>
            </a:extLst>
          </p:cNvPr>
          <p:cNvSpPr>
            <a:spLocks noGrp="1"/>
          </p:cNvSpPr>
          <p:nvPr>
            <p:ph type="sldNum" sz="quarter" idx="4294967295"/>
          </p:nvPr>
        </p:nvSpPr>
        <p:spPr>
          <a:xfrm>
            <a:off x="7086600" y="-22225"/>
            <a:ext cx="2057400" cy="274638"/>
          </a:xfrm>
          <a:prstGeom prst="rect">
            <a:avLst/>
          </a:prstGeom>
        </p:spPr>
        <p:txBody>
          <a:bodyPr/>
          <a:lstStyle/>
          <a:p>
            <a:fld id="{7AC048D0-1DD0-4748-98A8-8479AD1DAED7}" type="slidenum">
              <a:rPr lang="de-DE" smtClean="0"/>
              <a:t>33</a:t>
            </a:fld>
            <a:endParaRPr lang="de-DE"/>
          </a:p>
        </p:txBody>
      </p:sp>
      <p:pic>
        <p:nvPicPr>
          <p:cNvPr id="8" name="Grafik 7">
            <a:extLst>
              <a:ext uri="{FF2B5EF4-FFF2-40B4-BE49-F238E27FC236}">
                <a16:creationId xmlns:a16="http://schemas.microsoft.com/office/drawing/2014/main" id="{F5406F0C-403C-3DDA-0BCA-A75997DFF4D8}"/>
              </a:ext>
            </a:extLst>
          </p:cNvPr>
          <p:cNvPicPr>
            <a:picLocks noChangeAspect="1"/>
          </p:cNvPicPr>
          <p:nvPr/>
        </p:nvPicPr>
        <p:blipFill>
          <a:blip r:embed="rId2"/>
          <a:stretch>
            <a:fillRect/>
          </a:stretch>
        </p:blipFill>
        <p:spPr>
          <a:xfrm>
            <a:off x="1115616" y="915566"/>
            <a:ext cx="6694512" cy="3624321"/>
          </a:xfrm>
          <a:prstGeom prst="rect">
            <a:avLst/>
          </a:prstGeom>
        </p:spPr>
      </p:pic>
    </p:spTree>
    <p:extLst>
      <p:ext uri="{BB962C8B-B14F-4D97-AF65-F5344CB8AC3E}">
        <p14:creationId xmlns:p14="http://schemas.microsoft.com/office/powerpoint/2010/main" val="3157091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CBC47D-F981-6E06-D886-BC9292F2CD1F}"/>
              </a:ext>
            </a:extLst>
          </p:cNvPr>
          <p:cNvSpPr>
            <a:spLocks noGrp="1"/>
          </p:cNvSpPr>
          <p:nvPr>
            <p:ph type="title"/>
          </p:nvPr>
        </p:nvSpPr>
        <p:spPr/>
        <p:txBody>
          <a:bodyPr/>
          <a:lstStyle/>
          <a:p>
            <a:endParaRPr lang="en-GB"/>
          </a:p>
        </p:txBody>
      </p:sp>
      <p:sp>
        <p:nvSpPr>
          <p:cNvPr id="4" name="Fußzeilenplatzhalter 3">
            <a:extLst>
              <a:ext uri="{FF2B5EF4-FFF2-40B4-BE49-F238E27FC236}">
                <a16:creationId xmlns:a16="http://schemas.microsoft.com/office/drawing/2014/main" id="{1C04F93B-C64F-43D5-8D48-0F5E0AD61E62}"/>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34</a:t>
            </a:fld>
            <a:endParaRPr lang="en-GB" dirty="0"/>
          </a:p>
        </p:txBody>
      </p:sp>
      <p:pic>
        <p:nvPicPr>
          <p:cNvPr id="5" name="Grafik 4">
            <a:extLst>
              <a:ext uri="{FF2B5EF4-FFF2-40B4-BE49-F238E27FC236}">
                <a16:creationId xmlns:a16="http://schemas.microsoft.com/office/drawing/2014/main" id="{C1EAEE39-6E27-70A7-DC3A-E994AE22A535}"/>
              </a:ext>
            </a:extLst>
          </p:cNvPr>
          <p:cNvPicPr>
            <a:picLocks noChangeAspect="1"/>
          </p:cNvPicPr>
          <p:nvPr/>
        </p:nvPicPr>
        <p:blipFill>
          <a:blip r:embed="rId2"/>
          <a:stretch>
            <a:fillRect/>
          </a:stretch>
        </p:blipFill>
        <p:spPr>
          <a:xfrm>
            <a:off x="611560" y="691617"/>
            <a:ext cx="7772400" cy="4217311"/>
          </a:xfrm>
          <a:prstGeom prst="rect">
            <a:avLst/>
          </a:prstGeom>
        </p:spPr>
      </p:pic>
    </p:spTree>
    <p:extLst>
      <p:ext uri="{BB962C8B-B14F-4D97-AF65-F5344CB8AC3E}">
        <p14:creationId xmlns:p14="http://schemas.microsoft.com/office/powerpoint/2010/main" val="2146951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953F9-B16A-19CE-54A8-F728E968D54B}"/>
              </a:ext>
            </a:extLst>
          </p:cNvPr>
          <p:cNvSpPr>
            <a:spLocks noGrp="1"/>
          </p:cNvSpPr>
          <p:nvPr>
            <p:ph type="title"/>
          </p:nvPr>
        </p:nvSpPr>
        <p:spPr/>
        <p:txBody>
          <a:bodyPr/>
          <a:lstStyle/>
          <a:p>
            <a:r>
              <a:rPr lang="en-GB" dirty="0"/>
              <a:t>LEIS results</a:t>
            </a:r>
          </a:p>
        </p:txBody>
      </p:sp>
      <p:sp>
        <p:nvSpPr>
          <p:cNvPr id="4" name="Fußzeilenplatzhalter 3">
            <a:extLst>
              <a:ext uri="{FF2B5EF4-FFF2-40B4-BE49-F238E27FC236}">
                <a16:creationId xmlns:a16="http://schemas.microsoft.com/office/drawing/2014/main" id="{B69EC90F-8DC2-D073-120B-2ED3E1700FF3}"/>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35</a:t>
            </a:fld>
            <a:endParaRPr lang="en-GB" dirty="0"/>
          </a:p>
        </p:txBody>
      </p:sp>
      <p:pic>
        <p:nvPicPr>
          <p:cNvPr id="5" name="Grafik 4">
            <a:extLst>
              <a:ext uri="{FF2B5EF4-FFF2-40B4-BE49-F238E27FC236}">
                <a16:creationId xmlns:a16="http://schemas.microsoft.com/office/drawing/2014/main" id="{7D67E25D-9099-2874-0B59-57DB07013B62}"/>
              </a:ext>
            </a:extLst>
          </p:cNvPr>
          <p:cNvPicPr>
            <a:picLocks noChangeAspect="1"/>
          </p:cNvPicPr>
          <p:nvPr/>
        </p:nvPicPr>
        <p:blipFill rotWithShape="1">
          <a:blip r:embed="rId2"/>
          <a:srcRect t="8468"/>
          <a:stretch/>
        </p:blipFill>
        <p:spPr>
          <a:xfrm>
            <a:off x="685800" y="987574"/>
            <a:ext cx="7414592" cy="3706706"/>
          </a:xfrm>
          <a:prstGeom prst="rect">
            <a:avLst/>
          </a:prstGeom>
        </p:spPr>
      </p:pic>
      <p:pic>
        <p:nvPicPr>
          <p:cNvPr id="6" name="Grafik 5">
            <a:extLst>
              <a:ext uri="{FF2B5EF4-FFF2-40B4-BE49-F238E27FC236}">
                <a16:creationId xmlns:a16="http://schemas.microsoft.com/office/drawing/2014/main" id="{2FBDB6F5-D752-448A-D87A-37BE68C57EF3}"/>
              </a:ext>
            </a:extLst>
          </p:cNvPr>
          <p:cNvPicPr>
            <a:picLocks noChangeAspect="1"/>
          </p:cNvPicPr>
          <p:nvPr/>
        </p:nvPicPr>
        <p:blipFill>
          <a:blip r:embed="rId3"/>
          <a:stretch>
            <a:fillRect/>
          </a:stretch>
        </p:blipFill>
        <p:spPr>
          <a:xfrm>
            <a:off x="4283968" y="987574"/>
            <a:ext cx="3744416" cy="3630684"/>
          </a:xfrm>
          <a:prstGeom prst="rect">
            <a:avLst/>
          </a:prstGeom>
        </p:spPr>
      </p:pic>
    </p:spTree>
    <p:extLst>
      <p:ext uri="{BB962C8B-B14F-4D97-AF65-F5344CB8AC3E}">
        <p14:creationId xmlns:p14="http://schemas.microsoft.com/office/powerpoint/2010/main" val="343820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uyuan.E2MMUYUAN\Pictures\PEEQ_5thcyc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486" y="2014838"/>
            <a:ext cx="1852199" cy="22952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126" y="934940"/>
            <a:ext cx="5035955" cy="1264449"/>
          </a:xfrm>
          <a:prstGeom prst="rect">
            <a:avLst/>
          </a:prstGeom>
          <a:ln>
            <a:noFill/>
          </a:ln>
        </p:spPr>
        <p:txBody>
          <a:bodyPr wrap="square">
            <a:spAutoFit/>
          </a:bodyPr>
          <a:lstStyle/>
          <a:p>
            <a:pPr marL="214313" indent="-214313" defTabSz="342900">
              <a:spcBef>
                <a:spcPts val="45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Intrinsic  </a:t>
            </a:r>
            <a:r>
              <a:rPr lang="en-US" dirty="0">
                <a:solidFill>
                  <a:srgbClr val="C00000"/>
                </a:solidFill>
                <a:latin typeface="Arial" panose="020B0604020202020204" pitchFamily="34" charset="0"/>
                <a:cs typeface="Arial" panose="020B0604020202020204" pitchFamily="34" charset="0"/>
              </a:rPr>
              <a:t>brittleness</a:t>
            </a:r>
            <a:r>
              <a:rPr lang="en-US" dirty="0">
                <a:solidFill>
                  <a:prstClr val="black"/>
                </a:solidFill>
                <a:latin typeface="Arial" panose="020B0604020202020204" pitchFamily="34" charset="0"/>
                <a:cs typeface="Arial" panose="020B0604020202020204" pitchFamily="34" charset="0"/>
              </a:rPr>
              <a:t> of tungsten material limits its application in future fusion devices</a:t>
            </a:r>
          </a:p>
          <a:p>
            <a:pPr marL="214313" indent="-214313" defTabSz="342900">
              <a:spcBef>
                <a:spcPts val="45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Thermal heat load at the </a:t>
            </a:r>
            <a:r>
              <a:rPr lang="en-US" dirty="0" err="1">
                <a:solidFill>
                  <a:prstClr val="black"/>
                </a:solidFill>
                <a:latin typeface="Arial" panose="020B0604020202020204" pitchFamily="34" charset="0"/>
                <a:cs typeface="Arial" panose="020B0604020202020204" pitchFamily="34" charset="0"/>
              </a:rPr>
              <a:t>divertor</a:t>
            </a:r>
            <a:r>
              <a:rPr lang="en-US" dirty="0">
                <a:solidFill>
                  <a:prstClr val="black"/>
                </a:solidFill>
                <a:latin typeface="Arial" panose="020B0604020202020204" pitchFamily="34" charset="0"/>
                <a:cs typeface="Arial" panose="020B0604020202020204" pitchFamily="34" charset="0"/>
              </a:rPr>
              <a:t>: </a:t>
            </a:r>
            <a:r>
              <a:rPr lang="en-US" dirty="0">
                <a:solidFill>
                  <a:srgbClr val="0067B4"/>
                </a:solidFill>
                <a:latin typeface="Arial" panose="020B0604020202020204" pitchFamily="34" charset="0"/>
                <a:cs typeface="Arial" panose="020B0604020202020204" pitchFamily="34" charset="0"/>
              </a:rPr>
              <a:t>thermal stress </a:t>
            </a:r>
            <a:r>
              <a:rPr lang="en-US" dirty="0">
                <a:solidFill>
                  <a:prstClr val="black"/>
                </a:solidFill>
                <a:latin typeface="Arial" panose="020B0604020202020204" pitchFamily="34" charset="0"/>
                <a:cs typeface="Arial" panose="020B0604020202020204" pitchFamily="34" charset="0"/>
              </a:rPr>
              <a:t>and </a:t>
            </a:r>
            <a:r>
              <a:rPr lang="en-US" dirty="0">
                <a:solidFill>
                  <a:srgbClr val="0067B4"/>
                </a:solidFill>
                <a:latin typeface="Arial" panose="020B0604020202020204" pitchFamily="34" charset="0"/>
                <a:cs typeface="Arial" panose="020B0604020202020204" pitchFamily="34" charset="0"/>
              </a:rPr>
              <a:t>thermal fatigue</a:t>
            </a:r>
          </a:p>
        </p:txBody>
      </p:sp>
      <p:grpSp>
        <p:nvGrpSpPr>
          <p:cNvPr id="7" name="Gruppieren 13"/>
          <p:cNvGrpSpPr/>
          <p:nvPr/>
        </p:nvGrpSpPr>
        <p:grpSpPr>
          <a:xfrm>
            <a:off x="2326276" y="2522199"/>
            <a:ext cx="3242805" cy="1471987"/>
            <a:chOff x="1870364" y="3747946"/>
            <a:chExt cx="5956589" cy="2703837"/>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364" y="3747946"/>
              <a:ext cx="5956589" cy="231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16"/>
            <p:cNvSpPr/>
            <p:nvPr/>
          </p:nvSpPr>
          <p:spPr>
            <a:xfrm>
              <a:off x="1870364" y="6059457"/>
              <a:ext cx="5956589" cy="392326"/>
            </a:xfrm>
            <a:prstGeom prst="rect">
              <a:avLst/>
            </a:prstGeom>
          </p:spPr>
          <p:txBody>
            <a:bodyPr wrap="square">
              <a:spAutoFit/>
            </a:bodyPr>
            <a:lstStyle/>
            <a:p>
              <a:pPr defTabSz="342900">
                <a:defRPr/>
              </a:pPr>
              <a:endParaRPr lang="en-US" sz="788" dirty="0">
                <a:solidFill>
                  <a:prstClr val="black"/>
                </a:solidFill>
                <a:latin typeface="Arial"/>
              </a:endParaRPr>
            </a:p>
          </p:txBody>
        </p:sp>
      </p:grpSp>
      <p:sp>
        <p:nvSpPr>
          <p:cNvPr id="10" name="TextBox 9"/>
          <p:cNvSpPr txBox="1"/>
          <p:nvPr/>
        </p:nvSpPr>
        <p:spPr>
          <a:xfrm>
            <a:off x="6282334" y="3723366"/>
            <a:ext cx="2406005" cy="715581"/>
          </a:xfrm>
          <a:prstGeom prst="rect">
            <a:avLst/>
          </a:prstGeom>
          <a:noFill/>
        </p:spPr>
        <p:txBody>
          <a:bodyPr wrap="square" rtlCol="0">
            <a:spAutoFit/>
          </a:bodyPr>
          <a:lstStyle/>
          <a:p>
            <a:pPr algn="ctr" defTabSz="342900">
              <a:defRPr/>
            </a:pPr>
            <a:r>
              <a:rPr lang="en-US" sz="1350" dirty="0">
                <a:latin typeface="Arial" panose="020B0604020202020204" pitchFamily="34" charset="0"/>
                <a:cs typeface="Arial" panose="020B0604020202020204" pitchFamily="34" charset="0"/>
              </a:rPr>
              <a:t>Neutron embrittlement reduces the toughness of W during fusion operation</a:t>
            </a:r>
          </a:p>
        </p:txBody>
      </p:sp>
      <p:sp>
        <p:nvSpPr>
          <p:cNvPr id="11" name="TextBox 10"/>
          <p:cNvSpPr txBox="1"/>
          <p:nvPr/>
        </p:nvSpPr>
        <p:spPr>
          <a:xfrm>
            <a:off x="2990829" y="4366344"/>
            <a:ext cx="3361818" cy="300082"/>
          </a:xfrm>
          <a:prstGeom prst="rect">
            <a:avLst/>
          </a:prstGeom>
          <a:noFill/>
          <a:ln>
            <a:solidFill>
              <a:schemeClr val="tx1"/>
            </a:solidFill>
          </a:ln>
        </p:spPr>
        <p:txBody>
          <a:bodyPr wrap="none" rtlCol="0">
            <a:spAutoFit/>
          </a:bodyPr>
          <a:lstStyle/>
          <a:p>
            <a:pPr defTabSz="342900">
              <a:defRPr/>
            </a:pPr>
            <a:r>
              <a:rPr lang="en-US" sz="1350" b="1" i="1" dirty="0">
                <a:solidFill>
                  <a:prstClr val="black"/>
                </a:solidFill>
                <a:latin typeface="Arial" panose="020B0604020202020204" pitchFamily="34" charset="0"/>
                <a:cs typeface="Arial" panose="020B0604020202020204" pitchFamily="34" charset="0"/>
              </a:rPr>
              <a:t>A damage resilient material is required</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048" y="736344"/>
            <a:ext cx="2590577" cy="2542603"/>
          </a:xfrm>
          <a:prstGeom prst="rect">
            <a:avLst/>
          </a:prstGeom>
        </p:spPr>
      </p:pic>
      <p:sp>
        <p:nvSpPr>
          <p:cNvPr id="13" name="Rectangle 12"/>
          <p:cNvSpPr/>
          <p:nvPr/>
        </p:nvSpPr>
        <p:spPr>
          <a:xfrm>
            <a:off x="33925" y="3382416"/>
            <a:ext cx="1064675" cy="715581"/>
          </a:xfrm>
          <a:prstGeom prst="rect">
            <a:avLst/>
          </a:prstGeom>
        </p:spPr>
        <p:txBody>
          <a:bodyPr wrap="square">
            <a:spAutoFit/>
          </a:bodyPr>
          <a:lstStyle/>
          <a:p>
            <a:pPr defTabSz="342900">
              <a:defRPr/>
            </a:pPr>
            <a:r>
              <a:rPr lang="en-US" sz="675" dirty="0">
                <a:solidFill>
                  <a:prstClr val="black"/>
                </a:solidFill>
                <a:latin typeface="Arial"/>
              </a:rPr>
              <a:t>Accumulated equivalent plastic strain field in the tungsten armor block after the 5th HHF load cycle at 20 MW/m</a:t>
            </a:r>
            <a:r>
              <a:rPr lang="en-US" sz="675" baseline="30000" dirty="0">
                <a:solidFill>
                  <a:prstClr val="black"/>
                </a:solidFill>
                <a:latin typeface="Arial"/>
              </a:rPr>
              <a:t>2</a:t>
            </a:r>
            <a:r>
              <a:rPr lang="en-US" sz="675" dirty="0">
                <a:solidFill>
                  <a:prstClr val="black"/>
                </a:solidFill>
                <a:latin typeface="Arial"/>
              </a:rPr>
              <a:t>.</a:t>
            </a:r>
          </a:p>
        </p:txBody>
      </p:sp>
      <p:sp>
        <p:nvSpPr>
          <p:cNvPr id="14" name="Rectangle 13"/>
          <p:cNvSpPr/>
          <p:nvPr/>
        </p:nvSpPr>
        <p:spPr>
          <a:xfrm>
            <a:off x="119485" y="4219679"/>
            <a:ext cx="2158091" cy="553998"/>
          </a:xfrm>
          <a:prstGeom prst="rect">
            <a:avLst/>
          </a:prstGeom>
        </p:spPr>
        <p:txBody>
          <a:bodyPr wrap="square">
            <a:spAutoFit/>
          </a:bodyPr>
          <a:lstStyle/>
          <a:p>
            <a:r>
              <a:rPr lang="en-US" sz="750" dirty="0">
                <a:latin typeface="Calibri" panose="020F0502020204030204" pitchFamily="34" charset="0"/>
                <a:ea typeface="DengXian" panose="02010600030101010101" pitchFamily="2" charset="-122"/>
                <a:cs typeface="Times New Roman" panose="02020603050405020304" pitchFamily="18" charset="0"/>
              </a:rPr>
              <a:t>-M. Li, J.-H. You, Interpretation of the deep cracking phenomenon of tungsten </a:t>
            </a:r>
            <a:r>
              <a:rPr lang="en-US" sz="750" dirty="0" err="1">
                <a:latin typeface="Calibri" panose="020F0502020204030204" pitchFamily="34" charset="0"/>
                <a:ea typeface="DengXian" panose="02010600030101010101" pitchFamily="2" charset="-122"/>
                <a:cs typeface="Times New Roman" panose="02020603050405020304" pitchFamily="18" charset="0"/>
              </a:rPr>
              <a:t>monoblock</a:t>
            </a:r>
            <a:r>
              <a:rPr lang="en-US" sz="750" dirty="0">
                <a:latin typeface="Calibri" panose="020F0502020204030204" pitchFamily="34" charset="0"/>
                <a:ea typeface="DengXian" panose="02010600030101010101" pitchFamily="2" charset="-122"/>
                <a:cs typeface="Times New Roman" panose="02020603050405020304" pitchFamily="18" charset="0"/>
              </a:rPr>
              <a:t> targets observed in high-heat-flux fatigue tests at 20 MW/m 2, Fusion Eng. Des. 101 (2015) 1-8.</a:t>
            </a:r>
            <a:endParaRPr lang="en-US" sz="750" dirty="0"/>
          </a:p>
        </p:txBody>
      </p:sp>
      <p:sp>
        <p:nvSpPr>
          <p:cNvPr id="15" name="Rectangle 14"/>
          <p:cNvSpPr/>
          <p:nvPr/>
        </p:nvSpPr>
        <p:spPr>
          <a:xfrm>
            <a:off x="2362292" y="3733500"/>
            <a:ext cx="3374544" cy="438582"/>
          </a:xfrm>
          <a:prstGeom prst="rect">
            <a:avLst/>
          </a:prstGeom>
        </p:spPr>
        <p:txBody>
          <a:bodyPr wrap="square">
            <a:spAutoFit/>
          </a:bodyPr>
          <a:lstStyle/>
          <a:p>
            <a:r>
              <a:rPr lang="en-US" sz="750" dirty="0">
                <a:latin typeface="Calibri" panose="020F0502020204030204" pitchFamily="34" charset="0"/>
                <a:ea typeface="DengXian" panose="02010600030101010101" pitchFamily="2" charset="-122"/>
                <a:cs typeface="Times New Roman" panose="02020603050405020304" pitchFamily="18" charset="0"/>
              </a:rPr>
              <a:t>-G. </a:t>
            </a:r>
            <a:r>
              <a:rPr lang="en-US" sz="750" dirty="0" err="1">
                <a:latin typeface="Calibri" panose="020F0502020204030204" pitchFamily="34" charset="0"/>
                <a:ea typeface="DengXian" panose="02010600030101010101" pitchFamily="2" charset="-122"/>
                <a:cs typeface="Times New Roman" panose="02020603050405020304" pitchFamily="18" charset="0"/>
              </a:rPr>
              <a:t>Pintsuk</a:t>
            </a:r>
            <a:r>
              <a:rPr lang="en-US" sz="750" dirty="0">
                <a:latin typeface="Calibri" panose="020F0502020204030204" pitchFamily="34" charset="0"/>
                <a:ea typeface="DengXian" panose="02010600030101010101" pitchFamily="2" charset="-122"/>
                <a:cs typeface="Times New Roman" panose="02020603050405020304" pitchFamily="18" charset="0"/>
              </a:rPr>
              <a:t>, I. </a:t>
            </a:r>
            <a:r>
              <a:rPr lang="en-US" sz="750" dirty="0" err="1">
                <a:latin typeface="Calibri" panose="020F0502020204030204" pitchFamily="34" charset="0"/>
                <a:ea typeface="DengXian" panose="02010600030101010101" pitchFamily="2" charset="-122"/>
                <a:cs typeface="Times New Roman" panose="02020603050405020304" pitchFamily="18" charset="0"/>
              </a:rPr>
              <a:t>Bobin-Vastra</a:t>
            </a:r>
            <a:r>
              <a:rPr lang="en-US" sz="750" dirty="0">
                <a:latin typeface="Calibri" panose="020F0502020204030204" pitchFamily="34" charset="0"/>
                <a:ea typeface="DengXian" panose="02010600030101010101" pitchFamily="2" charset="-122"/>
                <a:cs typeface="Times New Roman" panose="02020603050405020304" pitchFamily="18" charset="0"/>
              </a:rPr>
              <a:t>, S. </a:t>
            </a:r>
            <a:r>
              <a:rPr lang="en-US" sz="750" dirty="0" err="1">
                <a:latin typeface="Calibri" panose="020F0502020204030204" pitchFamily="34" charset="0"/>
                <a:ea typeface="DengXian" panose="02010600030101010101" pitchFamily="2" charset="-122"/>
                <a:cs typeface="Times New Roman" panose="02020603050405020304" pitchFamily="18" charset="0"/>
              </a:rPr>
              <a:t>Constans</a:t>
            </a:r>
            <a:r>
              <a:rPr lang="en-US" sz="750" dirty="0">
                <a:latin typeface="Calibri" panose="020F0502020204030204" pitchFamily="34" charset="0"/>
                <a:ea typeface="DengXian" panose="02010600030101010101" pitchFamily="2" charset="-122"/>
                <a:cs typeface="Times New Roman" panose="02020603050405020304" pitchFamily="18" charset="0"/>
              </a:rPr>
              <a:t>, P. </a:t>
            </a:r>
            <a:r>
              <a:rPr lang="en-US" sz="750" dirty="0" err="1">
                <a:latin typeface="Calibri" panose="020F0502020204030204" pitchFamily="34" charset="0"/>
                <a:ea typeface="DengXian" panose="02010600030101010101" pitchFamily="2" charset="-122"/>
                <a:cs typeface="Times New Roman" panose="02020603050405020304" pitchFamily="18" charset="0"/>
              </a:rPr>
              <a:t>Gavila</a:t>
            </a:r>
            <a:r>
              <a:rPr lang="en-US" sz="750" dirty="0">
                <a:latin typeface="Calibri" panose="020F0502020204030204" pitchFamily="34" charset="0"/>
                <a:ea typeface="DengXian" panose="02010600030101010101" pitchFamily="2" charset="-122"/>
                <a:cs typeface="Times New Roman" panose="02020603050405020304" pitchFamily="18" charset="0"/>
              </a:rPr>
              <a:t>, M. </a:t>
            </a:r>
            <a:r>
              <a:rPr lang="en-US" sz="750" dirty="0" err="1">
                <a:latin typeface="Calibri" panose="020F0502020204030204" pitchFamily="34" charset="0"/>
                <a:ea typeface="DengXian" panose="02010600030101010101" pitchFamily="2" charset="-122"/>
                <a:cs typeface="Times New Roman" panose="02020603050405020304" pitchFamily="18" charset="0"/>
              </a:rPr>
              <a:t>Rödig</a:t>
            </a:r>
            <a:r>
              <a:rPr lang="en-US" sz="750" dirty="0">
                <a:latin typeface="Calibri" panose="020F0502020204030204" pitchFamily="34" charset="0"/>
                <a:ea typeface="DengXian" panose="02010600030101010101" pitchFamily="2" charset="-122"/>
                <a:cs typeface="Times New Roman" panose="02020603050405020304" pitchFamily="18" charset="0"/>
              </a:rPr>
              <a:t>, B. </a:t>
            </a:r>
            <a:r>
              <a:rPr lang="en-US" sz="750" dirty="0" err="1">
                <a:latin typeface="Calibri" panose="020F0502020204030204" pitchFamily="34" charset="0"/>
                <a:ea typeface="DengXian" panose="02010600030101010101" pitchFamily="2" charset="-122"/>
                <a:cs typeface="Times New Roman" panose="02020603050405020304" pitchFamily="18" charset="0"/>
              </a:rPr>
              <a:t>Riccardi</a:t>
            </a:r>
            <a:r>
              <a:rPr lang="en-US" sz="750" dirty="0">
                <a:latin typeface="Calibri" panose="020F0502020204030204" pitchFamily="34" charset="0"/>
                <a:ea typeface="DengXian" panose="02010600030101010101" pitchFamily="2" charset="-122"/>
                <a:cs typeface="Times New Roman" panose="02020603050405020304" pitchFamily="18" charset="0"/>
              </a:rPr>
              <a:t>, Qualification and post-mortem characterization of tungsten mock-ups exposed to cyclic high heat flux loading, Fusion Eng. Des. 88(9-10) (2013) 1858-1861.</a:t>
            </a:r>
            <a:endParaRPr lang="en-US" sz="750" dirty="0"/>
          </a:p>
        </p:txBody>
      </p:sp>
      <p:sp>
        <p:nvSpPr>
          <p:cNvPr id="16" name="Rectangle 15"/>
          <p:cNvSpPr/>
          <p:nvPr/>
        </p:nvSpPr>
        <p:spPr>
          <a:xfrm>
            <a:off x="6201617" y="3307867"/>
            <a:ext cx="2707491" cy="438582"/>
          </a:xfrm>
          <a:prstGeom prst="rect">
            <a:avLst/>
          </a:prstGeom>
        </p:spPr>
        <p:txBody>
          <a:bodyPr wrap="square">
            <a:spAutoFit/>
          </a:bodyPr>
          <a:lstStyle/>
          <a:p>
            <a:r>
              <a:rPr lang="en-US" sz="750" dirty="0">
                <a:latin typeface="Calibri" panose="020F0502020204030204" pitchFamily="34" charset="0"/>
                <a:ea typeface="DengXian" panose="02010600030101010101" pitchFamily="2" charset="-122"/>
                <a:cs typeface="Times New Roman" panose="02020603050405020304" pitchFamily="18" charset="0"/>
              </a:rPr>
              <a:t>-H. Bolt, V. </a:t>
            </a:r>
            <a:r>
              <a:rPr lang="en-US" sz="750" dirty="0" err="1">
                <a:latin typeface="Calibri" panose="020F0502020204030204" pitchFamily="34" charset="0"/>
                <a:ea typeface="DengXian" panose="02010600030101010101" pitchFamily="2" charset="-122"/>
                <a:cs typeface="Times New Roman" panose="02020603050405020304" pitchFamily="18" charset="0"/>
              </a:rPr>
              <a:t>Barabash</a:t>
            </a:r>
            <a:r>
              <a:rPr lang="en-US" sz="750" dirty="0">
                <a:latin typeface="Calibri" panose="020F0502020204030204" pitchFamily="34" charset="0"/>
                <a:ea typeface="DengXian" panose="02010600030101010101" pitchFamily="2" charset="-122"/>
                <a:cs typeface="Times New Roman" panose="02020603050405020304" pitchFamily="18" charset="0"/>
              </a:rPr>
              <a:t>, G. </a:t>
            </a:r>
            <a:r>
              <a:rPr lang="en-US" sz="750" dirty="0" err="1">
                <a:latin typeface="Calibri" panose="020F0502020204030204" pitchFamily="34" charset="0"/>
                <a:ea typeface="DengXian" panose="02010600030101010101" pitchFamily="2" charset="-122"/>
                <a:cs typeface="Times New Roman" panose="02020603050405020304" pitchFamily="18" charset="0"/>
              </a:rPr>
              <a:t>Federici</a:t>
            </a:r>
            <a:r>
              <a:rPr lang="en-US" sz="750" dirty="0">
                <a:latin typeface="Calibri" panose="020F0502020204030204" pitchFamily="34" charset="0"/>
                <a:ea typeface="DengXian" panose="02010600030101010101" pitchFamily="2" charset="-122"/>
                <a:cs typeface="Times New Roman" panose="02020603050405020304" pitchFamily="18" charset="0"/>
              </a:rPr>
              <a:t>, J. </a:t>
            </a:r>
            <a:r>
              <a:rPr lang="en-US" sz="750" dirty="0" err="1">
                <a:latin typeface="Calibri" panose="020F0502020204030204" pitchFamily="34" charset="0"/>
                <a:ea typeface="DengXian" panose="02010600030101010101" pitchFamily="2" charset="-122"/>
                <a:cs typeface="Times New Roman" panose="02020603050405020304" pitchFamily="18" charset="0"/>
              </a:rPr>
              <a:t>Linke</a:t>
            </a:r>
            <a:r>
              <a:rPr lang="en-US" sz="750" dirty="0">
                <a:latin typeface="Calibri" panose="020F0502020204030204" pitchFamily="34" charset="0"/>
                <a:ea typeface="DengXian" panose="02010600030101010101" pitchFamily="2" charset="-122"/>
                <a:cs typeface="Times New Roman" panose="02020603050405020304" pitchFamily="18" charset="0"/>
              </a:rPr>
              <a:t>, A. </a:t>
            </a:r>
            <a:r>
              <a:rPr lang="en-US" sz="750" dirty="0" err="1">
                <a:latin typeface="Calibri" panose="020F0502020204030204" pitchFamily="34" charset="0"/>
                <a:ea typeface="DengXian" panose="02010600030101010101" pitchFamily="2" charset="-122"/>
                <a:cs typeface="Times New Roman" panose="02020603050405020304" pitchFamily="18" charset="0"/>
              </a:rPr>
              <a:t>Loarte</a:t>
            </a:r>
            <a:r>
              <a:rPr lang="en-US" sz="750" dirty="0">
                <a:latin typeface="Calibri" panose="020F0502020204030204" pitchFamily="34" charset="0"/>
                <a:ea typeface="DengXian" panose="02010600030101010101" pitchFamily="2" charset="-122"/>
                <a:cs typeface="Times New Roman" panose="02020603050405020304" pitchFamily="18" charset="0"/>
              </a:rPr>
              <a:t>, J. Roth, K. Sato, Plasma facing and high heat flux materials - Needs for ITER and beyond, J. </a:t>
            </a:r>
            <a:r>
              <a:rPr lang="en-US" sz="750" dirty="0" err="1">
                <a:latin typeface="Calibri" panose="020F0502020204030204" pitchFamily="34" charset="0"/>
                <a:ea typeface="DengXian" panose="02010600030101010101" pitchFamily="2" charset="-122"/>
                <a:cs typeface="Times New Roman" panose="02020603050405020304" pitchFamily="18" charset="0"/>
              </a:rPr>
              <a:t>Nucl</a:t>
            </a:r>
            <a:r>
              <a:rPr lang="en-US" sz="750" dirty="0">
                <a:latin typeface="Calibri" panose="020F0502020204030204" pitchFamily="34" charset="0"/>
                <a:ea typeface="DengXian" panose="02010600030101010101" pitchFamily="2" charset="-122"/>
                <a:cs typeface="Times New Roman" panose="02020603050405020304" pitchFamily="18" charset="0"/>
              </a:rPr>
              <a:t>. Mater. 307-311(1 SUPPL.) (2002) 43-52.</a:t>
            </a:r>
            <a:endParaRPr lang="en-US" sz="750" dirty="0"/>
          </a:p>
        </p:txBody>
      </p:sp>
      <p:sp>
        <p:nvSpPr>
          <p:cNvPr id="2" name="Titel 1">
            <a:extLst>
              <a:ext uri="{FF2B5EF4-FFF2-40B4-BE49-F238E27FC236}">
                <a16:creationId xmlns:a16="http://schemas.microsoft.com/office/drawing/2014/main" id="{C062B6A8-02CC-C14E-999B-09F6CD0D4EE4}"/>
              </a:ext>
            </a:extLst>
          </p:cNvPr>
          <p:cNvSpPr>
            <a:spLocks noGrp="1"/>
          </p:cNvSpPr>
          <p:nvPr>
            <p:ph type="title"/>
          </p:nvPr>
        </p:nvSpPr>
        <p:spPr/>
        <p:txBody>
          <a:bodyPr/>
          <a:lstStyle/>
          <a:p>
            <a:r>
              <a:rPr lang="de-DE" sz="1400" b="1" i="0" u="none" strike="noStrike" dirty="0">
                <a:effectLst/>
                <a:latin typeface="Roboto" panose="02000000000000000000" pitchFamily="2" charset="0"/>
              </a:rPr>
              <a:t>D005 Y. Mao</a:t>
            </a:r>
            <a:r>
              <a:rPr lang="de-DE" sz="1400" dirty="0">
                <a:latin typeface="Liberation Sans"/>
              </a:rPr>
              <a:t> </a:t>
            </a:r>
            <a:r>
              <a:rPr lang="de-DE" sz="1400" b="0" i="0" u="none" strike="noStrike" dirty="0" err="1">
                <a:effectLst/>
                <a:latin typeface="Roboto" panose="02000000000000000000" pitchFamily="2" charset="0"/>
              </a:rPr>
              <a:t>Exposure</a:t>
            </a:r>
            <a:r>
              <a:rPr lang="de-DE" sz="1400" b="0" i="0" u="none" strike="noStrike" dirty="0">
                <a:effectLst/>
                <a:latin typeface="Roboto" panose="02000000000000000000" pitchFamily="2" charset="0"/>
              </a:rPr>
              <a:t> </a:t>
            </a:r>
            <a:r>
              <a:rPr lang="de-DE" sz="1400" b="0" i="0" u="none" strike="noStrike" dirty="0" err="1">
                <a:effectLst/>
                <a:latin typeface="Roboto" panose="02000000000000000000" pitchFamily="2" charset="0"/>
              </a:rPr>
              <a:t>of</a:t>
            </a:r>
            <a:r>
              <a:rPr lang="de-DE" sz="1400" b="0" i="0" u="none" strike="noStrike" dirty="0">
                <a:effectLst/>
                <a:latin typeface="Roboto" panose="02000000000000000000" pitchFamily="2" charset="0"/>
              </a:rPr>
              <a:t> </a:t>
            </a:r>
            <a:r>
              <a:rPr lang="de-DE" sz="1400" b="0" i="0" u="none" strike="noStrike" dirty="0" err="1">
                <a:effectLst/>
                <a:latin typeface="Roboto" panose="02000000000000000000" pitchFamily="2" charset="0"/>
              </a:rPr>
              <a:t>advanced</a:t>
            </a:r>
            <a:r>
              <a:rPr lang="de-DE" sz="1400" b="0" i="0" u="none" strike="noStrike" dirty="0">
                <a:effectLst/>
                <a:latin typeface="Roboto" panose="02000000000000000000" pitchFamily="2" charset="0"/>
              </a:rPr>
              <a:t> </a:t>
            </a:r>
            <a:r>
              <a:rPr lang="de-DE" sz="1400" b="0" i="0" u="none" strike="noStrike" dirty="0" err="1">
                <a:effectLst/>
                <a:latin typeface="Roboto" panose="02000000000000000000" pitchFamily="2" charset="0"/>
              </a:rPr>
              <a:t>materials</a:t>
            </a:r>
            <a:r>
              <a:rPr lang="de-DE" sz="1400" b="0" i="0" u="none" strike="noStrike" dirty="0">
                <a:effectLst/>
                <a:latin typeface="Roboto" panose="02000000000000000000" pitchFamily="2" charset="0"/>
              </a:rPr>
              <a:t> in Magnum-PSI and subsequent </a:t>
            </a:r>
            <a:r>
              <a:rPr lang="de-DE" sz="1400" b="0" i="0" u="none" strike="noStrike" dirty="0" err="1">
                <a:effectLst/>
                <a:latin typeface="Roboto" panose="02000000000000000000" pitchFamily="2" charset="0"/>
              </a:rPr>
              <a:t>analysis</a:t>
            </a:r>
            <a:endParaRPr lang="en-GB" sz="1400" dirty="0"/>
          </a:p>
        </p:txBody>
      </p:sp>
    </p:spTree>
    <p:extLst>
      <p:ext uri="{BB962C8B-B14F-4D97-AF65-F5344CB8AC3E}">
        <p14:creationId xmlns:p14="http://schemas.microsoft.com/office/powerpoint/2010/main" val="2249389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12464-85F4-9509-366C-B0C743F7C217}"/>
              </a:ext>
            </a:extLst>
          </p:cNvPr>
          <p:cNvSpPr>
            <a:spLocks noGrp="1"/>
          </p:cNvSpPr>
          <p:nvPr>
            <p:ph type="title"/>
          </p:nvPr>
        </p:nvSpPr>
        <p:spPr/>
        <p:txBody>
          <a:bodyPr/>
          <a:lstStyle/>
          <a:p>
            <a:endParaRPr lang="en-GB"/>
          </a:p>
        </p:txBody>
      </p:sp>
      <p:sp>
        <p:nvSpPr>
          <p:cNvPr id="10" name="Inhaltsplatzhalter 9">
            <a:extLst>
              <a:ext uri="{FF2B5EF4-FFF2-40B4-BE49-F238E27FC236}">
                <a16:creationId xmlns:a16="http://schemas.microsoft.com/office/drawing/2014/main" id="{39365F14-B29C-A22B-4427-F3ECE00143D3}"/>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r>
              <a:rPr lang="de-DE"/>
              <a:t>Seite </a:t>
            </a:r>
            <a:fld id="{A52F4D17-1AD6-42D9-B93A-EB002C62F438}" type="slidenum">
              <a:rPr lang="de-DE" smtClean="0"/>
              <a:pPr/>
              <a:t>37</a:t>
            </a:fld>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altLang="zh-CN" sz="2400" cap="none" dirty="0"/>
              <a:t>Porous matrix </a:t>
            </a:r>
            <a:r>
              <a:rPr lang="en-US" altLang="zh-CN" sz="2400" cap="none" dirty="0" err="1"/>
              <a:t>W</a:t>
            </a:r>
            <a:r>
              <a:rPr lang="en-US" altLang="zh-CN" sz="2400" cap="none" baseline="-25000" dirty="0" err="1"/>
              <a:t>f</a:t>
            </a:r>
            <a:r>
              <a:rPr lang="en-US" altLang="zh-CN" sz="2400" cap="none" dirty="0"/>
              <a:t>/W</a:t>
            </a:r>
            <a:endParaRPr lang="en-US" sz="2400" cap="none" dirty="0"/>
          </a:p>
        </p:txBody>
      </p:sp>
      <p:sp>
        <p:nvSpPr>
          <p:cNvPr id="5" name="TextBox 4"/>
          <p:cNvSpPr txBox="1"/>
          <p:nvPr/>
        </p:nvSpPr>
        <p:spPr>
          <a:xfrm>
            <a:off x="487383" y="802500"/>
            <a:ext cx="5557932" cy="355482"/>
          </a:xfrm>
          <a:prstGeom prst="rect">
            <a:avLst/>
          </a:prstGeom>
          <a:noFill/>
        </p:spPr>
        <p:txBody>
          <a:bodyPr wrap="none" rtlCol="0">
            <a:spAutoFit/>
          </a:bodyPr>
          <a:lstStyle/>
          <a:p>
            <a:pPr defTabSz="342900">
              <a:lnSpc>
                <a:spcPct val="95000"/>
              </a:lnSpc>
              <a:defRPr/>
            </a:pPr>
            <a:r>
              <a:rPr lang="en-US" dirty="0">
                <a:solidFill>
                  <a:prstClr val="black"/>
                </a:solidFill>
                <a:latin typeface="Arial"/>
              </a:rPr>
              <a:t>It is the same principle like weak interface composite</a:t>
            </a:r>
          </a:p>
        </p:txBody>
      </p:sp>
      <p:sp>
        <p:nvSpPr>
          <p:cNvPr id="6" name="TextBox 5"/>
          <p:cNvSpPr txBox="1"/>
          <p:nvPr/>
        </p:nvSpPr>
        <p:spPr>
          <a:xfrm>
            <a:off x="3514135" y="3946982"/>
            <a:ext cx="2298872" cy="881780"/>
          </a:xfrm>
          <a:prstGeom prst="rect">
            <a:avLst/>
          </a:prstGeom>
          <a:noFill/>
        </p:spPr>
        <p:txBody>
          <a:bodyPr wrap="square" rtlCol="0">
            <a:spAutoFit/>
          </a:bodyPr>
          <a:lstStyle/>
          <a:p>
            <a:pPr defTabSz="342900">
              <a:lnSpc>
                <a:spcPct val="95000"/>
              </a:lnSpc>
              <a:defRPr/>
            </a:pPr>
            <a:r>
              <a:rPr lang="en-US" dirty="0">
                <a:solidFill>
                  <a:prstClr val="black"/>
                </a:solidFill>
                <a:latin typeface="Arial"/>
              </a:rPr>
              <a:t>Examples: </a:t>
            </a:r>
          </a:p>
          <a:p>
            <a:pPr marL="257175" indent="-257175" defTabSz="342900">
              <a:lnSpc>
                <a:spcPct val="95000"/>
              </a:lnSpc>
              <a:buFont typeface="Wingdings" panose="05000000000000000000" pitchFamily="2" charset="2"/>
              <a:buChar char="q"/>
              <a:defRPr/>
            </a:pPr>
            <a:r>
              <a:rPr lang="en-US" dirty="0">
                <a:solidFill>
                  <a:prstClr val="black"/>
                </a:solidFill>
                <a:latin typeface="Arial"/>
              </a:rPr>
              <a:t>SiC/SiC </a:t>
            </a:r>
          </a:p>
          <a:p>
            <a:pPr marL="257175" indent="-257175" defTabSz="342900">
              <a:lnSpc>
                <a:spcPct val="95000"/>
              </a:lnSpc>
              <a:buFont typeface="Wingdings" panose="05000000000000000000" pitchFamily="2" charset="2"/>
              <a:buChar char="q"/>
              <a:defRPr/>
            </a:pPr>
            <a:r>
              <a:rPr lang="en-US" dirty="0">
                <a:solidFill>
                  <a:prstClr val="black"/>
                </a:solidFill>
                <a:latin typeface="Arial"/>
              </a:rPr>
              <a:t>CFC</a:t>
            </a:r>
          </a:p>
        </p:txBody>
      </p:sp>
      <p:sp>
        <p:nvSpPr>
          <p:cNvPr id="7" name="Rectangle 6"/>
          <p:cNvSpPr/>
          <p:nvPr/>
        </p:nvSpPr>
        <p:spPr>
          <a:xfrm>
            <a:off x="733099" y="3245258"/>
            <a:ext cx="7438443" cy="715581"/>
          </a:xfrm>
          <a:prstGeom prst="rect">
            <a:avLst/>
          </a:prstGeom>
        </p:spPr>
        <p:txBody>
          <a:bodyPr wrap="square">
            <a:spAutoFit/>
          </a:bodyPr>
          <a:lstStyle/>
          <a:p>
            <a:pPr defTabSz="342900">
              <a:defRPr/>
            </a:pPr>
            <a:r>
              <a:rPr lang="en-US" sz="1350" dirty="0">
                <a:solidFill>
                  <a:prstClr val="black"/>
                </a:solidFill>
                <a:latin typeface="AdvPS_POR"/>
              </a:rPr>
              <a:t>“a controlled amount of fine scale matrix porosity, obviating the need for a fiber coating.</a:t>
            </a:r>
          </a:p>
          <a:p>
            <a:pPr defTabSz="342900">
              <a:defRPr/>
            </a:pPr>
            <a:r>
              <a:rPr lang="en-US" sz="1350" dirty="0">
                <a:solidFill>
                  <a:prstClr val="black"/>
                </a:solidFill>
                <a:latin typeface="Arial"/>
              </a:rPr>
              <a:t>This approach can be viewed as an extension of the porous coating concept wherein crack deflection occurs because of the low fracture toughness of the porous interphase.”</a:t>
            </a:r>
          </a:p>
        </p:txBody>
      </p:sp>
      <p:pic>
        <p:nvPicPr>
          <p:cNvPr id="8" name="Picture 7"/>
          <p:cNvPicPr>
            <a:picLocks noChangeAspect="1"/>
          </p:cNvPicPr>
          <p:nvPr/>
        </p:nvPicPr>
        <p:blipFill rotWithShape="1">
          <a:blip r:embed="rId3"/>
          <a:srcRect b="6186"/>
          <a:stretch/>
        </p:blipFill>
        <p:spPr>
          <a:xfrm>
            <a:off x="1468365" y="1364707"/>
            <a:ext cx="2594284" cy="1754096"/>
          </a:xfrm>
          <a:prstGeom prst="rect">
            <a:avLst/>
          </a:prstGeom>
        </p:spPr>
      </p:pic>
      <p:pic>
        <p:nvPicPr>
          <p:cNvPr id="9"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1029" b="80438" l="2491" r="11293"/>
                    </a14:imgEffect>
                  </a14:imgLayer>
                </a14:imgProps>
              </a:ext>
              <a:ext uri="{28A0092B-C50C-407E-A947-70E740481C1C}">
                <a14:useLocalDpi xmlns:a14="http://schemas.microsoft.com/office/drawing/2010/main" val="0"/>
              </a:ext>
            </a:extLst>
          </a:blip>
          <a:srcRect l="2651" t="35768" r="88948" b="24052"/>
          <a:stretch/>
        </p:blipFill>
        <p:spPr>
          <a:xfrm rot="761138">
            <a:off x="5054789" y="1213895"/>
            <a:ext cx="2125749" cy="2055719"/>
          </a:xfrm>
          <a:prstGeom prst="rect">
            <a:avLst/>
          </a:prstGeom>
        </p:spPr>
      </p:pic>
    </p:spTree>
    <p:extLst>
      <p:ext uri="{BB962C8B-B14F-4D97-AF65-F5344CB8AC3E}">
        <p14:creationId xmlns:p14="http://schemas.microsoft.com/office/powerpoint/2010/main" val="3457423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75A17-8A35-49ED-DA68-88BFC2F320C9}"/>
              </a:ext>
            </a:extLst>
          </p:cNvPr>
          <p:cNvSpPr>
            <a:spLocks noGrp="1"/>
          </p:cNvSpPr>
          <p:nvPr>
            <p:ph type="title"/>
          </p:nvPr>
        </p:nvSpPr>
        <p:spPr/>
        <p:txBody>
          <a:bodyPr/>
          <a:lstStyle/>
          <a:p>
            <a:endParaRPr lang="en-GB"/>
          </a:p>
        </p:txBody>
      </p:sp>
      <p:sp>
        <p:nvSpPr>
          <p:cNvPr id="12" name="Inhaltsplatzhalter 11">
            <a:extLst>
              <a:ext uri="{FF2B5EF4-FFF2-40B4-BE49-F238E27FC236}">
                <a16:creationId xmlns:a16="http://schemas.microsoft.com/office/drawing/2014/main" id="{9DDD273E-80C7-C3B6-7FB3-EC3DDB63E2DC}"/>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r>
              <a:rPr lang="de-DE"/>
              <a:t>Seite </a:t>
            </a:r>
            <a:fld id="{A52F4D17-1AD6-42D9-B93A-EB002C62F438}" type="slidenum">
              <a:rPr lang="de-DE" smtClean="0"/>
              <a:pPr/>
              <a:t>38</a:t>
            </a:fld>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sz="2400" cap="none" dirty="0"/>
              <a:t>Plasma erosion on porous matrix </a:t>
            </a:r>
            <a:r>
              <a:rPr lang="en-US" sz="2400" cap="none" dirty="0" err="1"/>
              <a:t>W</a:t>
            </a:r>
            <a:r>
              <a:rPr lang="en-US" sz="2400" cap="none" baseline="-25000" dirty="0" err="1"/>
              <a:t>f</a:t>
            </a:r>
            <a:r>
              <a:rPr lang="en-US" sz="2400" cap="none" dirty="0"/>
              <a:t>/W</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45" t="8386" r="12011" b="3048"/>
          <a:stretch/>
        </p:blipFill>
        <p:spPr>
          <a:xfrm>
            <a:off x="3055582" y="799644"/>
            <a:ext cx="2607211" cy="2191130"/>
          </a:xfrm>
          <a:prstGeom prst="rect">
            <a:avLst/>
          </a:prstGeom>
        </p:spPr>
      </p:pic>
      <p:pic>
        <p:nvPicPr>
          <p:cNvPr id="6" name="Picture 5"/>
          <p:cNvPicPr>
            <a:picLocks noChangeAspect="1"/>
          </p:cNvPicPr>
          <p:nvPr/>
        </p:nvPicPr>
        <p:blipFill rotWithShape="1">
          <a:blip r:embed="rId3"/>
          <a:srcRect l="50833" t="20743" b="9063"/>
          <a:stretch/>
        </p:blipFill>
        <p:spPr>
          <a:xfrm>
            <a:off x="499255" y="921529"/>
            <a:ext cx="2171402" cy="1743763"/>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0359" y="2972347"/>
            <a:ext cx="2630432" cy="197282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977" y="2972347"/>
            <a:ext cx="2630431" cy="1972823"/>
          </a:xfrm>
          <a:prstGeom prst="rect">
            <a:avLst/>
          </a:prstGeom>
        </p:spPr>
      </p:pic>
      <p:sp>
        <p:nvSpPr>
          <p:cNvPr id="9" name="Rectangle 8"/>
          <p:cNvSpPr/>
          <p:nvPr/>
        </p:nvSpPr>
        <p:spPr>
          <a:xfrm>
            <a:off x="133918" y="2847004"/>
            <a:ext cx="3220952" cy="1962076"/>
          </a:xfrm>
          <a:prstGeom prst="rect">
            <a:avLst/>
          </a:prstGeom>
        </p:spPr>
        <p:txBody>
          <a:bodyPr wrap="square">
            <a:spAutoFit/>
          </a:bodyPr>
          <a:lstStyle/>
          <a:p>
            <a:pPr marL="214313" indent="-214313">
              <a:buFont typeface="Wingdings" panose="05000000000000000000" pitchFamily="2" charset="2"/>
              <a:buChar char="q"/>
              <a:defRPr/>
            </a:pPr>
            <a:r>
              <a:rPr lang="en-GB" sz="1350" dirty="0">
                <a:solidFill>
                  <a:prstClr val="black"/>
                </a:solidFill>
                <a:latin typeface="Arial"/>
              </a:rPr>
              <a:t>Neon plasma, 9</a:t>
            </a:r>
            <a:r>
              <a:rPr lang="en-US" altLang="zh-CN" sz="1350" dirty="0">
                <a:solidFill>
                  <a:prstClr val="black"/>
                </a:solidFill>
                <a:latin typeface="Arial"/>
              </a:rPr>
              <a:t>8-117</a:t>
            </a:r>
            <a:r>
              <a:rPr lang="en-GB" sz="1350" dirty="0">
                <a:solidFill>
                  <a:prstClr val="black"/>
                </a:solidFill>
                <a:latin typeface="Arial"/>
              </a:rPr>
              <a:t> eV, total </a:t>
            </a:r>
            <a:r>
              <a:rPr lang="en-GB" sz="1350" dirty="0" err="1">
                <a:solidFill>
                  <a:prstClr val="black"/>
                </a:solidFill>
                <a:latin typeface="Arial"/>
              </a:rPr>
              <a:t>fluence</a:t>
            </a:r>
            <a:r>
              <a:rPr lang="en-GB" sz="1350" dirty="0">
                <a:solidFill>
                  <a:prstClr val="black"/>
                </a:solidFill>
                <a:latin typeface="Arial"/>
              </a:rPr>
              <a:t> of </a:t>
            </a:r>
            <a:r>
              <a:rPr lang="en-US" sz="1350" dirty="0">
                <a:solidFill>
                  <a:prstClr val="black"/>
                </a:solidFill>
                <a:latin typeface="Arial"/>
              </a:rPr>
              <a:t>3,65×10</a:t>
            </a:r>
            <a:r>
              <a:rPr lang="en-US" sz="1350" baseline="30000" dirty="0">
                <a:solidFill>
                  <a:prstClr val="black"/>
                </a:solidFill>
                <a:latin typeface="Arial"/>
              </a:rPr>
              <a:t>24</a:t>
            </a:r>
            <a:r>
              <a:rPr lang="en-US" sz="1350" dirty="0">
                <a:solidFill>
                  <a:prstClr val="black"/>
                </a:solidFill>
                <a:latin typeface="Arial"/>
              </a:rPr>
              <a:t> Ne</a:t>
            </a:r>
            <a:r>
              <a:rPr lang="en-US" sz="1350" baseline="30000" dirty="0">
                <a:solidFill>
                  <a:prstClr val="black"/>
                </a:solidFill>
                <a:latin typeface="Arial"/>
              </a:rPr>
              <a:t>+</a:t>
            </a:r>
            <a:r>
              <a:rPr lang="en-US" sz="1350" dirty="0">
                <a:solidFill>
                  <a:prstClr val="black"/>
                </a:solidFill>
                <a:latin typeface="Arial"/>
              </a:rPr>
              <a:t> m</a:t>
            </a:r>
            <a:r>
              <a:rPr lang="en-US" sz="1350" baseline="30000" dirty="0">
                <a:solidFill>
                  <a:prstClr val="black"/>
                </a:solidFill>
                <a:latin typeface="Arial"/>
              </a:rPr>
              <a:t>-2</a:t>
            </a:r>
            <a:r>
              <a:rPr lang="en-GB" sz="1350" dirty="0">
                <a:solidFill>
                  <a:prstClr val="black"/>
                </a:solidFill>
                <a:latin typeface="Arial"/>
              </a:rPr>
              <a:t>, 100 min, ~200⁰C</a:t>
            </a:r>
          </a:p>
          <a:p>
            <a:pPr marL="214313" indent="-214313">
              <a:buFont typeface="Wingdings" panose="05000000000000000000" pitchFamily="2" charset="2"/>
              <a:buChar char="q"/>
              <a:defRPr/>
            </a:pPr>
            <a:r>
              <a:rPr lang="en-US" altLang="zh-CN" sz="1350" dirty="0">
                <a:solidFill>
                  <a:prstClr val="black"/>
                </a:solidFill>
                <a:latin typeface="Arial"/>
              </a:rPr>
              <a:t>Theoretical weight loss due to sputtering is 4.0 mg</a:t>
            </a:r>
            <a:endParaRPr lang="en-GB" sz="1350" dirty="0">
              <a:solidFill>
                <a:prstClr val="black"/>
              </a:solidFill>
              <a:latin typeface="Arial"/>
            </a:endParaRPr>
          </a:p>
          <a:p>
            <a:pPr marL="214313" indent="-214313">
              <a:buFont typeface="Wingdings" panose="05000000000000000000" pitchFamily="2" charset="2"/>
              <a:buChar char="q"/>
              <a:defRPr/>
            </a:pPr>
            <a:r>
              <a:rPr lang="en-GB" sz="1350" dirty="0">
                <a:solidFill>
                  <a:prstClr val="black"/>
                </a:solidFill>
                <a:latin typeface="Arial"/>
              </a:rPr>
              <a:t>With the increasing porosity, the weight loss decreases</a:t>
            </a:r>
          </a:p>
          <a:p>
            <a:pPr marL="214313" indent="-214313">
              <a:buFont typeface="Wingdings" panose="05000000000000000000" pitchFamily="2" charset="2"/>
              <a:buChar char="q"/>
              <a:defRPr/>
            </a:pPr>
            <a:r>
              <a:rPr lang="en-GB" sz="1350" dirty="0">
                <a:solidFill>
                  <a:prstClr val="black"/>
                </a:solidFill>
                <a:latin typeface="Arial"/>
              </a:rPr>
              <a:t>The sputtered W were re-caught by the pores/surface roughness</a:t>
            </a:r>
          </a:p>
        </p:txBody>
      </p:sp>
      <p:pic>
        <p:nvPicPr>
          <p:cNvPr id="10" name="Grafik 2"/>
          <p:cNvPicPr>
            <a:picLocks noChangeAspect="1"/>
          </p:cNvPicPr>
          <p:nvPr/>
        </p:nvPicPr>
        <p:blipFill>
          <a:blip r:embed="rId6"/>
          <a:stretch>
            <a:fillRect/>
          </a:stretch>
        </p:blipFill>
        <p:spPr>
          <a:xfrm>
            <a:off x="6047718" y="1232278"/>
            <a:ext cx="2977098" cy="1488549"/>
          </a:xfrm>
          <a:prstGeom prst="rect">
            <a:avLst/>
          </a:prstGeom>
        </p:spPr>
      </p:pic>
      <p:pic>
        <p:nvPicPr>
          <p:cNvPr id="11"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9060" t="6040" r="5043" b="23077"/>
          <a:stretch/>
        </p:blipFill>
        <p:spPr>
          <a:xfrm>
            <a:off x="7782674" y="155287"/>
            <a:ext cx="1178485" cy="825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1466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9B10B-608B-44FF-FAB1-876058F6B736}"/>
              </a:ext>
            </a:extLst>
          </p:cNvPr>
          <p:cNvSpPr>
            <a:spLocks noGrp="1"/>
          </p:cNvSpPr>
          <p:nvPr>
            <p:ph type="title"/>
          </p:nvPr>
        </p:nvSpPr>
        <p:spPr/>
        <p:txBody>
          <a:bodyPr/>
          <a:lstStyle/>
          <a:p>
            <a:endParaRPr lang="en-GB"/>
          </a:p>
        </p:txBody>
      </p:sp>
      <p:sp>
        <p:nvSpPr>
          <p:cNvPr id="8" name="Inhaltsplatzhalter 7">
            <a:extLst>
              <a:ext uri="{FF2B5EF4-FFF2-40B4-BE49-F238E27FC236}">
                <a16:creationId xmlns:a16="http://schemas.microsoft.com/office/drawing/2014/main" id="{1CA23517-2F25-582D-DF50-57C606D443D6}"/>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r>
              <a:rPr lang="de-DE"/>
              <a:t>Seite </a:t>
            </a:r>
            <a:fld id="{A52F4D17-1AD6-42D9-B93A-EB002C62F438}" type="slidenum">
              <a:rPr lang="de-DE" smtClean="0"/>
              <a:pPr/>
              <a:t>39</a:t>
            </a:fld>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sz="2400"/>
              <a:t>D retention</a:t>
            </a:r>
            <a:endParaRPr lang="en-US" sz="24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950166" y="897564"/>
            <a:ext cx="4639688" cy="3198775"/>
          </a:xfrm>
          <a:prstGeom prst="rect">
            <a:avLst/>
          </a:prstGeom>
          <a:noFill/>
        </p:spPr>
      </p:pic>
      <p:sp>
        <p:nvSpPr>
          <p:cNvPr id="6" name="Rechteck 6"/>
          <p:cNvSpPr/>
          <p:nvPr/>
        </p:nvSpPr>
        <p:spPr>
          <a:xfrm>
            <a:off x="427081" y="951570"/>
            <a:ext cx="3078342" cy="3172792"/>
          </a:xfrm>
          <a:prstGeom prst="rect">
            <a:avLst/>
          </a:prstGeom>
        </p:spPr>
        <p:txBody>
          <a:bodyPr wrap="square">
            <a:spAutoFit/>
          </a:bodyPr>
          <a:lstStyle/>
          <a:p>
            <a:pPr>
              <a:lnSpc>
                <a:spcPct val="150000"/>
              </a:lnSpc>
            </a:pPr>
            <a:r>
              <a:rPr lang="en-US" altLang="zh-CN" sz="1500" dirty="0">
                <a:solidFill>
                  <a:prstClr val="black"/>
                </a:solidFill>
                <a:cs typeface="Times New Roman" panose="02020603050405020304" pitchFamily="18" charset="0"/>
              </a:rPr>
              <a:t>For deuterium retention evaluation, the D plasma exposure was applied. The average bias voltage between the D plasma and the samples was 78 eV; the total </a:t>
            </a:r>
            <a:r>
              <a:rPr lang="en-US" altLang="zh-CN" sz="1500" dirty="0" err="1">
                <a:solidFill>
                  <a:prstClr val="black"/>
                </a:solidFill>
                <a:cs typeface="Times New Roman" panose="02020603050405020304" pitchFamily="18" charset="0"/>
              </a:rPr>
              <a:t>fluence</a:t>
            </a:r>
            <a:r>
              <a:rPr lang="en-US" altLang="zh-CN" sz="1500" dirty="0">
                <a:solidFill>
                  <a:prstClr val="black"/>
                </a:solidFill>
                <a:cs typeface="Times New Roman" panose="02020603050405020304" pitchFamily="18" charset="0"/>
              </a:rPr>
              <a:t> was 4.99x10</a:t>
            </a:r>
            <a:r>
              <a:rPr lang="en-US" altLang="zh-CN" sz="1500" baseline="30000" dirty="0">
                <a:solidFill>
                  <a:prstClr val="black"/>
                </a:solidFill>
                <a:cs typeface="Times New Roman" panose="02020603050405020304" pitchFamily="18" charset="0"/>
              </a:rPr>
              <a:t>25</a:t>
            </a:r>
            <a:r>
              <a:rPr lang="en-US" altLang="zh-CN" sz="1500" dirty="0">
                <a:solidFill>
                  <a:prstClr val="black"/>
                </a:solidFill>
                <a:cs typeface="Times New Roman" panose="02020603050405020304" pitchFamily="18" charset="0"/>
              </a:rPr>
              <a:t>D</a:t>
            </a:r>
            <a:r>
              <a:rPr lang="en-US" altLang="zh-CN" sz="1500" baseline="30000" dirty="0">
                <a:solidFill>
                  <a:prstClr val="black"/>
                </a:solidFill>
                <a:cs typeface="Times New Roman" panose="02020603050405020304" pitchFamily="18" charset="0"/>
              </a:rPr>
              <a:t>+</a:t>
            </a:r>
            <a:r>
              <a:rPr lang="en-US" altLang="zh-CN" sz="1500" dirty="0">
                <a:solidFill>
                  <a:prstClr val="black"/>
                </a:solidFill>
                <a:cs typeface="Times New Roman" panose="02020603050405020304" pitchFamily="18" charset="0"/>
              </a:rPr>
              <a:t> m</a:t>
            </a:r>
            <a:r>
              <a:rPr lang="en-US" altLang="zh-CN" sz="1500" baseline="30000" dirty="0">
                <a:solidFill>
                  <a:prstClr val="black"/>
                </a:solidFill>
                <a:cs typeface="Times New Roman" panose="02020603050405020304" pitchFamily="18" charset="0"/>
              </a:rPr>
              <a:t>-2</a:t>
            </a:r>
            <a:r>
              <a:rPr lang="en-US" altLang="zh-CN" sz="1500" dirty="0">
                <a:solidFill>
                  <a:prstClr val="black"/>
                </a:solidFill>
                <a:cs typeface="Times New Roman" panose="02020603050405020304" pitchFamily="18" charset="0"/>
              </a:rPr>
              <a:t>. During the exposure, the temperature was ~202 °C. Then the D retention was measured by TDS</a:t>
            </a:r>
            <a:endParaRPr lang="zh-CN" altLang="zh-CN" sz="1350" dirty="0">
              <a:solidFill>
                <a:prstClr val="black"/>
              </a:solidFill>
              <a:cs typeface="Times New Roman" panose="02020603050405020304" pitchFamily="18" charset="0"/>
            </a:endParaRPr>
          </a:p>
        </p:txBody>
      </p:sp>
      <p:sp>
        <p:nvSpPr>
          <p:cNvPr id="7" name="Textfeld 8"/>
          <p:cNvSpPr txBox="1"/>
          <p:nvPr/>
        </p:nvSpPr>
        <p:spPr>
          <a:xfrm>
            <a:off x="3500108" y="4156517"/>
            <a:ext cx="5513048" cy="289695"/>
          </a:xfrm>
          <a:prstGeom prst="rect">
            <a:avLst/>
          </a:prstGeom>
          <a:noFill/>
          <a:ln>
            <a:solidFill>
              <a:sysClr val="windowText" lastClr="000000"/>
            </a:solidFill>
          </a:ln>
        </p:spPr>
        <p:txBody>
          <a:bodyPr wrap="none" rtlCol="0">
            <a:spAutoFit/>
          </a:bodyPr>
          <a:lstStyle/>
          <a:p>
            <a:pPr defTabSz="685800">
              <a:lnSpc>
                <a:spcPct val="95000"/>
              </a:lnSpc>
              <a:defRPr/>
            </a:pPr>
            <a:r>
              <a:rPr lang="en-US" altLang="zh-CN" sz="1350" b="1" kern="0" dirty="0">
                <a:solidFill>
                  <a:prstClr val="black"/>
                </a:solidFill>
                <a:latin typeface="Arial"/>
              </a:rPr>
              <a:t>Porous matrix W</a:t>
            </a:r>
            <a:r>
              <a:rPr lang="en-US" altLang="zh-CN" sz="1350" b="1" kern="0" baseline="-25000" dirty="0">
                <a:solidFill>
                  <a:prstClr val="black"/>
                </a:solidFill>
                <a:latin typeface="Arial"/>
              </a:rPr>
              <a:t>f</a:t>
            </a:r>
            <a:r>
              <a:rPr lang="en-US" altLang="zh-CN" sz="1350" b="1" kern="0" dirty="0">
                <a:solidFill>
                  <a:prstClr val="black"/>
                </a:solidFill>
                <a:latin typeface="Arial"/>
              </a:rPr>
              <a:t>/W shows similar retention compared to pure W</a:t>
            </a:r>
            <a:endParaRPr lang="zh-CN" altLang="en-US" sz="1350" b="1" kern="0" dirty="0" err="1">
              <a:solidFill>
                <a:prstClr val="black"/>
              </a:solidFill>
              <a:latin typeface="Arial"/>
            </a:endParaRPr>
          </a:p>
        </p:txBody>
      </p:sp>
    </p:spTree>
    <p:extLst>
      <p:ext uri="{BB962C8B-B14F-4D97-AF65-F5344CB8AC3E}">
        <p14:creationId xmlns:p14="http://schemas.microsoft.com/office/powerpoint/2010/main" val="3744092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Milestones 2022</a:t>
            </a:r>
          </a:p>
        </p:txBody>
      </p:sp>
      <p:sp>
        <p:nvSpPr>
          <p:cNvPr id="6" name="Rechteck 5"/>
          <p:cNvSpPr/>
          <p:nvPr/>
        </p:nvSpPr>
        <p:spPr>
          <a:xfrm>
            <a:off x="395536" y="1358874"/>
            <a:ext cx="515730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a:ea typeface="+mn-ea"/>
                <a:cs typeface="+mn-cs"/>
              </a:rPr>
              <a:t>Relevant Work Package Milestones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for</a:t>
            </a:r>
            <a:r>
              <a:rPr kumimoji="0" lang="de-DE" sz="1200" b="1" i="0" u="none" strike="noStrike" kern="1200" cap="none" spc="0" normalizeH="0" baseline="0" noProof="0" dirty="0">
                <a:ln>
                  <a:noFill/>
                </a:ln>
                <a:solidFill>
                  <a:prstClr val="black"/>
                </a:solidFill>
                <a:effectLst/>
                <a:uLnTx/>
                <a:uFillTx/>
                <a:latin typeface="Calibri"/>
                <a:ea typeface="+mn-ea"/>
                <a:cs typeface="+mn-cs"/>
              </a:rPr>
              <a:t> SPA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extracted</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from</a:t>
            </a:r>
            <a:r>
              <a:rPr kumimoji="0" lang="de-DE" sz="1200" b="1" i="0" u="none" strike="noStrike" kern="1200" cap="none" spc="0" normalizeH="0" baseline="0" noProof="0" dirty="0">
                <a:ln>
                  <a:noFill/>
                </a:ln>
                <a:solidFill>
                  <a:prstClr val="black"/>
                </a:solidFill>
                <a:effectLst/>
                <a:uLnTx/>
                <a:uFillTx/>
                <a:latin typeface="Calibri"/>
                <a:ea typeface="+mn-ea"/>
                <a:cs typeface="+mn-cs"/>
              </a:rPr>
              <a:t> WPPWIE PMP 2022</a:t>
            </a:r>
          </a:p>
        </p:txBody>
      </p:sp>
      <p:graphicFrame>
        <p:nvGraphicFramePr>
          <p:cNvPr id="8" name="Tabelle 7"/>
          <p:cNvGraphicFramePr>
            <a:graphicFrameLocks noGrp="1"/>
          </p:cNvGraphicFramePr>
          <p:nvPr/>
        </p:nvGraphicFramePr>
        <p:xfrm>
          <a:off x="472858" y="1642421"/>
          <a:ext cx="8229600" cy="2592206"/>
        </p:xfrm>
        <a:graphic>
          <a:graphicData uri="http://schemas.openxmlformats.org/drawingml/2006/table">
            <a:tbl>
              <a:tblPr firstRow="1" firstCol="1" bandRow="1">
                <a:tableStyleId>{5C22544A-7EE6-4342-B048-85BDC9FD1C3A}</a:tableStyleId>
              </a:tblPr>
              <a:tblGrid>
                <a:gridCol w="1552017">
                  <a:extLst>
                    <a:ext uri="{9D8B030D-6E8A-4147-A177-3AD203B41FA5}">
                      <a16:colId xmlns:a16="http://schemas.microsoft.com/office/drawing/2014/main" val="1621520873"/>
                    </a:ext>
                  </a:extLst>
                </a:gridCol>
                <a:gridCol w="1278131">
                  <a:extLst>
                    <a:ext uri="{9D8B030D-6E8A-4147-A177-3AD203B41FA5}">
                      <a16:colId xmlns:a16="http://schemas.microsoft.com/office/drawing/2014/main" val="2839852955"/>
                    </a:ext>
                  </a:extLst>
                </a:gridCol>
                <a:gridCol w="3679192">
                  <a:extLst>
                    <a:ext uri="{9D8B030D-6E8A-4147-A177-3AD203B41FA5}">
                      <a16:colId xmlns:a16="http://schemas.microsoft.com/office/drawing/2014/main" val="2383909151"/>
                    </a:ext>
                  </a:extLst>
                </a:gridCol>
                <a:gridCol w="1720260">
                  <a:extLst>
                    <a:ext uri="{9D8B030D-6E8A-4147-A177-3AD203B41FA5}">
                      <a16:colId xmlns:a16="http://schemas.microsoft.com/office/drawing/2014/main" val="4219246605"/>
                    </a:ext>
                  </a:extLst>
                </a:gridCol>
              </a:tblGrid>
              <a:tr h="925788">
                <a:tc>
                  <a:txBody>
                    <a:bodyPr/>
                    <a:lstStyle/>
                    <a:p>
                      <a:pPr>
                        <a:lnSpc>
                          <a:spcPct val="115000"/>
                        </a:lnSpc>
                        <a:spcAft>
                          <a:spcPts val="300"/>
                        </a:spcAft>
                      </a:pPr>
                      <a:r>
                        <a:rPr lang="en-US" sz="1100" dirty="0">
                          <a:effectLst/>
                        </a:rPr>
                        <a:t>WM28</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b="0" dirty="0">
                          <a:solidFill>
                            <a:schemeClr val="tx1"/>
                          </a:solidFill>
                          <a:effectLst/>
                        </a:rPr>
                        <a:t>SP A</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tc>
                  <a:txBody>
                    <a:bodyPr/>
                    <a:lstStyle/>
                    <a:p>
                      <a:pPr>
                        <a:lnSpc>
                          <a:spcPct val="115000"/>
                        </a:lnSpc>
                        <a:spcAft>
                          <a:spcPts val="300"/>
                        </a:spcAft>
                      </a:pPr>
                      <a:r>
                        <a:rPr lang="en-GB" sz="11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Comparison of W-heavy alloy PFCs with other advanced W materials developed in EUROfusion with focus on combined /sequential high heat flux and  high fluence plasma exposure carried out (DEMO+ITER)</a:t>
                      </a:r>
                      <a:endParaRPr lang="de-DE" sz="1100" b="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nSpc>
                          <a:spcPct val="115000"/>
                        </a:lnSpc>
                        <a:spcAft>
                          <a:spcPts val="300"/>
                        </a:spcAft>
                      </a:pPr>
                      <a:r>
                        <a:rPr lang="en-GB" sz="1100" b="0" dirty="0">
                          <a:solidFill>
                            <a:schemeClr val="tx1"/>
                          </a:solidFill>
                          <a:effectLst/>
                        </a:rPr>
                        <a:t>31.12.2022  </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extLst>
                  <a:ext uri="{0D108BD9-81ED-4DB2-BD59-A6C34878D82A}">
                    <a16:rowId xmlns:a16="http://schemas.microsoft.com/office/drawing/2014/main" val="2704286932"/>
                  </a:ext>
                </a:extLst>
              </a:tr>
              <a:tr h="925788">
                <a:tc>
                  <a:txBody>
                    <a:bodyPr/>
                    <a:lstStyle/>
                    <a:p>
                      <a:pPr>
                        <a:lnSpc>
                          <a:spcPct val="115000"/>
                        </a:lnSpc>
                        <a:spcAft>
                          <a:spcPts val="300"/>
                        </a:spcAft>
                      </a:pPr>
                      <a:r>
                        <a:rPr lang="en-GB" sz="1100" dirty="0">
                          <a:effectLst/>
                        </a:rPr>
                        <a:t>WM29</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SP A</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tc>
                  <a:txBody>
                    <a:bodyPr/>
                    <a:lstStyle/>
                    <a:p>
                      <a:pPr>
                        <a:lnSpc>
                          <a:spcPct val="115000"/>
                        </a:lnSpc>
                        <a:spcAft>
                          <a:spcPts val="300"/>
                        </a:spcAft>
                      </a:pPr>
                      <a:r>
                        <a:rPr lang="en-GB" sz="11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Exposure of DEMO baseline PFC mono-blocks (from WPDIV) in MAGNUM-PSI in  D+Ar and optional with He addition  to high fluence plasmas (DEMO)</a:t>
                      </a:r>
                      <a:endParaRPr lang="de-DE" sz="1100" b="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bg1">
                        <a:lumMod val="95000"/>
                      </a:schemeClr>
                    </a:solidFill>
                  </a:tcPr>
                </a:tc>
                <a:tc>
                  <a:txBody>
                    <a:bodyPr/>
                    <a:lstStyle/>
                    <a:p>
                      <a:pPr>
                        <a:lnSpc>
                          <a:spcPct val="115000"/>
                        </a:lnSpc>
                        <a:spcAft>
                          <a:spcPts val="300"/>
                        </a:spcAft>
                      </a:pPr>
                      <a:r>
                        <a:rPr lang="en-GB" sz="1100" dirty="0">
                          <a:effectLst/>
                        </a:rPr>
                        <a:t>31.12.2022 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extLst>
                  <a:ext uri="{0D108BD9-81ED-4DB2-BD59-A6C34878D82A}">
                    <a16:rowId xmlns:a16="http://schemas.microsoft.com/office/drawing/2014/main" val="1547136608"/>
                  </a:ext>
                </a:extLst>
              </a:tr>
              <a:tr h="740630">
                <a:tc>
                  <a:txBody>
                    <a:bodyPr/>
                    <a:lstStyle/>
                    <a:p>
                      <a:pPr>
                        <a:lnSpc>
                          <a:spcPct val="115000"/>
                        </a:lnSpc>
                        <a:spcAft>
                          <a:spcPts val="300"/>
                        </a:spcAft>
                      </a:pPr>
                      <a:r>
                        <a:rPr lang="en-GB" sz="1100" dirty="0">
                          <a:effectLst/>
                        </a:rPr>
                        <a:t>WM30</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SP A</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tc>
                  <a:txBody>
                    <a:bodyPr/>
                    <a:lstStyle/>
                    <a:p>
                      <a:pPr>
                        <a:lnSpc>
                          <a:spcPct val="115000"/>
                        </a:lnSpc>
                        <a:spcAft>
                          <a:spcPts val="300"/>
                        </a:spcAft>
                      </a:pPr>
                      <a:r>
                        <a:rPr lang="en-GB"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Modelling of W melt experiments in ASDEX Upgrade and WEST with MEMOS-U completed (ITER+DEMO)</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nSpc>
                          <a:spcPct val="115000"/>
                        </a:lnSpc>
                        <a:spcAft>
                          <a:spcPts val="300"/>
                        </a:spcAft>
                      </a:pPr>
                      <a:r>
                        <a:rPr lang="en-GB" sz="1100" dirty="0">
                          <a:effectLst/>
                        </a:rPr>
                        <a:t>31.12.2022 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extLst>
                  <a:ext uri="{0D108BD9-81ED-4DB2-BD59-A6C34878D82A}">
                    <a16:rowId xmlns:a16="http://schemas.microsoft.com/office/drawing/2014/main" val="3745538837"/>
                  </a:ext>
                </a:extLst>
              </a:tr>
            </a:tbl>
          </a:graphicData>
        </a:graphic>
      </p:graphicFrame>
    </p:spTree>
    <p:extLst>
      <p:ext uri="{BB962C8B-B14F-4D97-AF65-F5344CB8AC3E}">
        <p14:creationId xmlns:p14="http://schemas.microsoft.com/office/powerpoint/2010/main" val="667501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B0B20-71D8-54CA-31BB-DB87A3BAA5B9}"/>
              </a:ext>
            </a:extLst>
          </p:cNvPr>
          <p:cNvSpPr>
            <a:spLocks noGrp="1"/>
          </p:cNvSpPr>
          <p:nvPr>
            <p:ph type="title"/>
          </p:nvPr>
        </p:nvSpPr>
        <p:spPr/>
        <p:txBody>
          <a:bodyPr/>
          <a:lstStyle/>
          <a:p>
            <a:endParaRPr lang="en-GB"/>
          </a:p>
        </p:txBody>
      </p:sp>
      <p:sp>
        <p:nvSpPr>
          <p:cNvPr id="9" name="Inhaltsplatzhalter 8">
            <a:extLst>
              <a:ext uri="{FF2B5EF4-FFF2-40B4-BE49-F238E27FC236}">
                <a16:creationId xmlns:a16="http://schemas.microsoft.com/office/drawing/2014/main" id="{BE0AE7C6-D8DA-B51D-F9B4-386A807FCD45}"/>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r>
              <a:rPr lang="de-DE"/>
              <a:t>Seite </a:t>
            </a:r>
            <a:fld id="{A52F4D17-1AD6-42D9-B93A-EB002C62F438}" type="slidenum">
              <a:rPr lang="de-DE" smtClean="0"/>
              <a:pPr/>
              <a:t>40</a:t>
            </a:fld>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sz="2400"/>
              <a:t>Goal</a:t>
            </a:r>
            <a:endParaRPr lang="en-GB" sz="2400" dirty="0"/>
          </a:p>
        </p:txBody>
      </p:sp>
      <p:sp>
        <p:nvSpPr>
          <p:cNvPr id="5" name="Text Placeholder 2"/>
          <p:cNvSpPr txBox="1">
            <a:spLocks/>
          </p:cNvSpPr>
          <p:nvPr/>
        </p:nvSpPr>
        <p:spPr>
          <a:xfrm>
            <a:off x="213851" y="999039"/>
            <a:ext cx="5724636" cy="21597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50"/>
              <a:t>As we can see, the reduced erosion mass loss relies on the surface morphology. It need to be investigated that whether there is a limit of this effect, how does the surface morphology change after long time exposure.  Also, how is the high plasma flux influences this effect.</a:t>
            </a:r>
          </a:p>
          <a:p>
            <a:endParaRPr lang="en-US" sz="1650"/>
          </a:p>
          <a:p>
            <a:r>
              <a:rPr lang="en-US" sz="1650">
                <a:solidFill>
                  <a:srgbClr val="000000"/>
                </a:solidFill>
              </a:rPr>
              <a:t>Due to the open pores, Wf/W give similar D retention compared to pure W. How is the high plasma flux influences this effect (defects?)</a:t>
            </a:r>
            <a:endParaRPr lang="en-GB" sz="1650">
              <a:solidFill>
                <a:srgbClr val="000000"/>
              </a:solidFill>
            </a:endParaRPr>
          </a:p>
          <a:p>
            <a:endParaRPr lang="en-US" sz="1650"/>
          </a:p>
          <a:p>
            <a:endParaRPr lang="en-US" sz="165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3983" y="1491630"/>
            <a:ext cx="2222936" cy="166720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983" y="3162840"/>
            <a:ext cx="2236217" cy="1677162"/>
          </a:xfrm>
          <a:prstGeom prst="rect">
            <a:avLst/>
          </a:prstGeom>
        </p:spPr>
      </p:pic>
      <p:pic>
        <p:nvPicPr>
          <p:cNvPr id="8" name="Grafik 2"/>
          <p:cNvPicPr>
            <a:picLocks noChangeAspect="1"/>
          </p:cNvPicPr>
          <p:nvPr/>
        </p:nvPicPr>
        <p:blipFill>
          <a:blip r:embed="rId4"/>
          <a:stretch>
            <a:fillRect/>
          </a:stretch>
        </p:blipFill>
        <p:spPr>
          <a:xfrm>
            <a:off x="6166902" y="87474"/>
            <a:ext cx="2977098" cy="1488549"/>
          </a:xfrm>
          <a:prstGeom prst="rect">
            <a:avLst/>
          </a:prstGeom>
        </p:spPr>
      </p:pic>
    </p:spTree>
    <p:extLst>
      <p:ext uri="{BB962C8B-B14F-4D97-AF65-F5344CB8AC3E}">
        <p14:creationId xmlns:p14="http://schemas.microsoft.com/office/powerpoint/2010/main" val="2375185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sz="2400"/>
              <a:t>Methods</a:t>
            </a:r>
            <a:endParaRPr lang="en-US" sz="2400" dirty="0"/>
          </a:p>
        </p:txBody>
      </p:sp>
      <p:sp>
        <p:nvSpPr>
          <p:cNvPr id="5" name="Rectangle 4"/>
          <p:cNvSpPr/>
          <p:nvPr/>
        </p:nvSpPr>
        <p:spPr>
          <a:xfrm>
            <a:off x="467544" y="858699"/>
            <a:ext cx="8262918" cy="1592744"/>
          </a:xfrm>
          <a:prstGeom prst="rect">
            <a:avLst/>
          </a:prstGeom>
        </p:spPr>
        <p:txBody>
          <a:bodyPr wrap="square">
            <a:spAutoFit/>
          </a:bodyPr>
          <a:lstStyle/>
          <a:p>
            <a:pPr marL="257175" indent="-257175">
              <a:spcAft>
                <a:spcPts val="900"/>
              </a:spcAft>
              <a:buFont typeface="Wingdings" panose="05000000000000000000" pitchFamily="2" charset="2"/>
              <a:buChar char="q"/>
            </a:pPr>
            <a:r>
              <a:rPr lang="en-US" sz="1500" dirty="0">
                <a:solidFill>
                  <a:prstClr val="black"/>
                </a:solidFill>
                <a:cs typeface="Times New Roman" panose="02020603050405020304" pitchFamily="18" charset="0"/>
              </a:rPr>
              <a:t>Ne   plasma is planned to be used to test the erosion resistance of porous matrix </a:t>
            </a:r>
            <a:r>
              <a:rPr lang="en-US" sz="1500" dirty="0" err="1">
                <a:solidFill>
                  <a:prstClr val="black"/>
                </a:solidFill>
                <a:cs typeface="Times New Roman" panose="02020603050405020304" pitchFamily="18" charset="0"/>
              </a:rPr>
              <a:t>Wf</a:t>
            </a:r>
            <a:r>
              <a:rPr lang="en-US" sz="1500" dirty="0">
                <a:solidFill>
                  <a:prstClr val="black"/>
                </a:solidFill>
                <a:cs typeface="Times New Roman" panose="02020603050405020304" pitchFamily="18" charset="0"/>
              </a:rPr>
              <a:t>/W and compared to ITER-grade W. Relatively long time exposure is planned together with microstructure characterization in between, to characterize the evolution of the erosion procedure. Up to 8x10</a:t>
            </a:r>
            <a:r>
              <a:rPr lang="en-US" sz="1500" baseline="30000" dirty="0">
                <a:solidFill>
                  <a:prstClr val="black"/>
                </a:solidFill>
                <a:cs typeface="Times New Roman" panose="02020603050405020304" pitchFamily="18" charset="0"/>
              </a:rPr>
              <a:t>26</a:t>
            </a:r>
            <a:r>
              <a:rPr lang="en-US" sz="1500" dirty="0">
                <a:solidFill>
                  <a:prstClr val="black"/>
                </a:solidFill>
                <a:cs typeface="Times New Roman" panose="02020603050405020304" pitchFamily="18" charset="0"/>
              </a:rPr>
              <a:t>Ne</a:t>
            </a:r>
            <a:r>
              <a:rPr lang="en-US" sz="1500" baseline="30000" dirty="0">
                <a:solidFill>
                  <a:prstClr val="black"/>
                </a:solidFill>
                <a:cs typeface="Times New Roman" panose="02020603050405020304" pitchFamily="18" charset="0"/>
              </a:rPr>
              <a:t>+</a:t>
            </a:r>
            <a:r>
              <a:rPr lang="en-US" sz="1500" dirty="0">
                <a:solidFill>
                  <a:prstClr val="black"/>
                </a:solidFill>
                <a:cs typeface="Times New Roman" panose="02020603050405020304" pitchFamily="18" charset="0"/>
              </a:rPr>
              <a:t>m</a:t>
            </a:r>
            <a:r>
              <a:rPr lang="en-US" sz="1500" baseline="30000" dirty="0">
                <a:solidFill>
                  <a:prstClr val="black"/>
                </a:solidFill>
                <a:cs typeface="Times New Roman" panose="02020603050405020304" pitchFamily="18" charset="0"/>
              </a:rPr>
              <a:t>-2</a:t>
            </a:r>
            <a:r>
              <a:rPr lang="en-US" sz="1500" dirty="0">
                <a:solidFill>
                  <a:prstClr val="black"/>
                </a:solidFill>
                <a:cs typeface="Times New Roman" panose="02020603050405020304" pitchFamily="18" charset="0"/>
              </a:rPr>
              <a:t> (54V bias).</a:t>
            </a:r>
          </a:p>
          <a:p>
            <a:pPr marL="257175" indent="-257175">
              <a:buFont typeface="Wingdings" panose="05000000000000000000" pitchFamily="2" charset="2"/>
              <a:buChar char="q"/>
            </a:pPr>
            <a:r>
              <a:rPr lang="en-US" sz="1500" dirty="0">
                <a:solidFill>
                  <a:prstClr val="black"/>
                </a:solidFill>
                <a:cs typeface="Times New Roman" panose="02020603050405020304" pitchFamily="18" charset="0"/>
              </a:rPr>
              <a:t>D plasma is planned to be used to test the D retention with high plasma density and flux. Up to 2,3x10</a:t>
            </a:r>
            <a:r>
              <a:rPr lang="en-US" sz="1500" baseline="30000" dirty="0">
                <a:solidFill>
                  <a:prstClr val="black"/>
                </a:solidFill>
                <a:cs typeface="Times New Roman" panose="02020603050405020304" pitchFamily="18" charset="0"/>
              </a:rPr>
              <a:t>27</a:t>
            </a:r>
            <a:r>
              <a:rPr lang="en-US" sz="1500" dirty="0">
                <a:solidFill>
                  <a:prstClr val="black"/>
                </a:solidFill>
                <a:cs typeface="Times New Roman" panose="02020603050405020304" pitchFamily="18" charset="0"/>
              </a:rPr>
              <a:t>D</a:t>
            </a:r>
            <a:r>
              <a:rPr lang="en-US" sz="1500" baseline="30000" dirty="0">
                <a:solidFill>
                  <a:prstClr val="black"/>
                </a:solidFill>
                <a:cs typeface="Times New Roman" panose="02020603050405020304" pitchFamily="18" charset="0"/>
              </a:rPr>
              <a:t>+</a:t>
            </a:r>
            <a:r>
              <a:rPr lang="en-US" sz="1500" dirty="0">
                <a:solidFill>
                  <a:prstClr val="black"/>
                </a:solidFill>
                <a:cs typeface="Times New Roman" panose="02020603050405020304" pitchFamily="18" charset="0"/>
              </a:rPr>
              <a:t>m</a:t>
            </a:r>
            <a:r>
              <a:rPr lang="en-US" sz="1500" baseline="30000" dirty="0">
                <a:solidFill>
                  <a:prstClr val="black"/>
                </a:solidFill>
                <a:cs typeface="Times New Roman" panose="02020603050405020304" pitchFamily="18" charset="0"/>
              </a:rPr>
              <a:t>-2 </a:t>
            </a:r>
            <a:r>
              <a:rPr lang="en-US" sz="1500" dirty="0">
                <a:solidFill>
                  <a:prstClr val="black"/>
                </a:solidFill>
                <a:cs typeface="Times New Roman" panose="02020603050405020304" pitchFamily="18" charset="0"/>
              </a:rPr>
              <a:t>(54V bias)</a:t>
            </a:r>
          </a:p>
        </p:txBody>
      </p:sp>
      <p:sp>
        <p:nvSpPr>
          <p:cNvPr id="6" name="Rectangle 5"/>
          <p:cNvSpPr/>
          <p:nvPr/>
        </p:nvSpPr>
        <p:spPr>
          <a:xfrm>
            <a:off x="1351591" y="2984008"/>
            <a:ext cx="12237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Ne</a:t>
            </a:r>
            <a:r>
              <a:rPr lang="en-US" sz="1350" dirty="0"/>
              <a:t> </a:t>
            </a:r>
            <a:r>
              <a:rPr lang="en-US" sz="1050" dirty="0"/>
              <a:t>plasma</a:t>
            </a:r>
          </a:p>
          <a:p>
            <a:pPr algn="ctr"/>
            <a:r>
              <a:rPr lang="en-US" altLang="zh-CN" sz="1050" dirty="0">
                <a:solidFill>
                  <a:schemeClr val="bg1"/>
                </a:solidFill>
                <a:cs typeface="Times New Roman" panose="02020603050405020304" pitchFamily="18" charset="0"/>
              </a:rPr>
              <a:t>2.5x10</a:t>
            </a:r>
            <a:r>
              <a:rPr lang="en-US" altLang="zh-CN" sz="1050" baseline="30000" dirty="0">
                <a:solidFill>
                  <a:schemeClr val="bg1"/>
                </a:solidFill>
                <a:cs typeface="Times New Roman" panose="02020603050405020304" pitchFamily="18" charset="0"/>
              </a:rPr>
              <a:t>25</a:t>
            </a:r>
            <a:r>
              <a:rPr lang="en-US" altLang="zh-CN" sz="1050" dirty="0">
                <a:solidFill>
                  <a:schemeClr val="bg1"/>
                </a:solidFill>
                <a:cs typeface="Times New Roman" panose="02020603050405020304" pitchFamily="18" charset="0"/>
              </a:rPr>
              <a:t>Ne</a:t>
            </a:r>
            <a:r>
              <a:rPr lang="en-US" altLang="zh-CN" sz="1050" baseline="30000" dirty="0">
                <a:solidFill>
                  <a:schemeClr val="bg1"/>
                </a:solidFill>
                <a:cs typeface="Times New Roman" panose="02020603050405020304" pitchFamily="18" charset="0"/>
              </a:rPr>
              <a:t>+</a:t>
            </a:r>
            <a:r>
              <a:rPr lang="en-US" altLang="zh-CN" sz="1050" dirty="0">
                <a:solidFill>
                  <a:schemeClr val="bg1"/>
                </a:solidFill>
                <a:cs typeface="Times New Roman" panose="02020603050405020304" pitchFamily="18" charset="0"/>
              </a:rPr>
              <a:t>m</a:t>
            </a:r>
            <a:r>
              <a:rPr lang="en-US" altLang="zh-CN" sz="1050" baseline="30000" dirty="0">
                <a:solidFill>
                  <a:schemeClr val="bg1"/>
                </a:solidFill>
                <a:cs typeface="Times New Roman" panose="02020603050405020304" pitchFamily="18" charset="0"/>
              </a:rPr>
              <a:t>-2</a:t>
            </a:r>
            <a:r>
              <a:rPr lang="en-US" sz="1050" dirty="0">
                <a:solidFill>
                  <a:schemeClr val="bg1"/>
                </a:solidFill>
              </a:rPr>
              <a:t> </a:t>
            </a:r>
          </a:p>
        </p:txBody>
      </p:sp>
      <p:sp>
        <p:nvSpPr>
          <p:cNvPr id="7" name="Right Arrow 6"/>
          <p:cNvSpPr/>
          <p:nvPr/>
        </p:nvSpPr>
        <p:spPr>
          <a:xfrm>
            <a:off x="2620681" y="3200032"/>
            <a:ext cx="926021"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a:off x="4843288" y="3200032"/>
            <a:ext cx="99083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Arrow 8"/>
          <p:cNvSpPr/>
          <p:nvPr/>
        </p:nvSpPr>
        <p:spPr>
          <a:xfrm>
            <a:off x="2702862" y="4163476"/>
            <a:ext cx="81009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162988" y="3112649"/>
            <a:ext cx="806439" cy="346249"/>
          </a:xfrm>
          <a:prstGeom prst="rect">
            <a:avLst/>
          </a:prstGeom>
        </p:spPr>
        <p:txBody>
          <a:bodyPr wrap="none" rtlCol="0">
            <a:spAutoFit/>
          </a:bodyPr>
          <a:lstStyle/>
          <a:p>
            <a:pPr defTabSz="685800">
              <a:spcBef>
                <a:spcPct val="0"/>
              </a:spcBef>
            </a:pPr>
            <a:r>
              <a:rPr lang="en-US" sz="1350" dirty="0">
                <a:ea typeface="Verdana" pitchFamily="34" charset="0"/>
                <a:cs typeface="Verdana" pitchFamily="34" charset="0"/>
              </a:rPr>
              <a:t>E</a:t>
            </a:r>
            <a:r>
              <a:rPr lang="en-US" sz="1650" dirty="0" err="1">
                <a:ea typeface="Verdana" pitchFamily="34" charset="0"/>
                <a:cs typeface="Verdana" pitchFamily="34" charset="0"/>
              </a:rPr>
              <a:t>rosion</a:t>
            </a:r>
            <a:endParaRPr lang="en-US" sz="1650" dirty="0">
              <a:ea typeface="Verdana" pitchFamily="34" charset="0"/>
              <a:cs typeface="Verdana" pitchFamily="34" charset="0"/>
            </a:endParaRPr>
          </a:p>
        </p:txBody>
      </p:sp>
      <p:sp>
        <p:nvSpPr>
          <p:cNvPr id="11" name="TextBox 10"/>
          <p:cNvSpPr txBox="1"/>
          <p:nvPr/>
        </p:nvSpPr>
        <p:spPr>
          <a:xfrm>
            <a:off x="162988" y="4147327"/>
            <a:ext cx="1025152" cy="346249"/>
          </a:xfrm>
          <a:prstGeom prst="rect">
            <a:avLst/>
          </a:prstGeom>
        </p:spPr>
        <p:txBody>
          <a:bodyPr wrap="none" rtlCol="0">
            <a:spAutoFit/>
          </a:bodyPr>
          <a:lstStyle/>
          <a:p>
            <a:pPr defTabSz="685800">
              <a:spcBef>
                <a:spcPct val="0"/>
              </a:spcBef>
            </a:pPr>
            <a:r>
              <a:rPr lang="en-US" sz="1650" dirty="0">
                <a:ea typeface="Verdana" pitchFamily="34" charset="0"/>
                <a:cs typeface="Verdana" pitchFamily="34" charset="0"/>
              </a:rPr>
              <a:t>Retention</a:t>
            </a:r>
          </a:p>
        </p:txBody>
      </p:sp>
      <p:sp>
        <p:nvSpPr>
          <p:cNvPr id="12" name="Right Arrow 11"/>
          <p:cNvSpPr/>
          <p:nvPr/>
        </p:nvSpPr>
        <p:spPr>
          <a:xfrm>
            <a:off x="7079956" y="3193162"/>
            <a:ext cx="299561" cy="208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7379517" y="3135732"/>
            <a:ext cx="1999017" cy="323165"/>
          </a:xfrm>
          <a:prstGeom prst="rect">
            <a:avLst/>
          </a:prstGeom>
        </p:spPr>
        <p:txBody>
          <a:bodyPr wrap="square" rtlCol="0">
            <a:spAutoFit/>
          </a:bodyPr>
          <a:lstStyle/>
          <a:p>
            <a:pPr defTabSz="685800">
              <a:spcBef>
                <a:spcPct val="0"/>
              </a:spcBef>
            </a:pPr>
            <a:r>
              <a:rPr lang="en-US" sz="1500" dirty="0">
                <a:ea typeface="Verdana" pitchFamily="34" charset="0"/>
                <a:cs typeface="Verdana" pitchFamily="34" charset="0"/>
              </a:rPr>
              <a:t>Characterization</a:t>
            </a:r>
            <a:endParaRPr lang="en-US" sz="1500" dirty="0" err="1">
              <a:ea typeface="Verdana" pitchFamily="34" charset="0"/>
              <a:cs typeface="Verdana" pitchFamily="34" charset="0"/>
            </a:endParaRPr>
          </a:p>
        </p:txBody>
      </p:sp>
      <p:sp>
        <p:nvSpPr>
          <p:cNvPr id="14" name="TextBox 13"/>
          <p:cNvSpPr txBox="1"/>
          <p:nvPr/>
        </p:nvSpPr>
        <p:spPr>
          <a:xfrm>
            <a:off x="2555149" y="2922220"/>
            <a:ext cx="918841" cy="300082"/>
          </a:xfrm>
          <a:prstGeom prst="rect">
            <a:avLst/>
          </a:prstGeom>
        </p:spPr>
        <p:txBody>
          <a:bodyPr wrap="none" rtlCol="0">
            <a:spAutoFit/>
          </a:bodyPr>
          <a:lstStyle/>
          <a:p>
            <a:pPr defTabSz="685800">
              <a:spcBef>
                <a:spcPct val="0"/>
              </a:spcBef>
            </a:pPr>
            <a:r>
              <a:rPr lang="en-US" sz="1350" dirty="0">
                <a:ea typeface="Verdana" pitchFamily="34" charset="0"/>
                <a:cs typeface="Verdana" pitchFamily="34" charset="0"/>
              </a:rPr>
              <a:t>I</a:t>
            </a:r>
            <a:r>
              <a:rPr lang="en-US" sz="1350" dirty="0" err="1">
                <a:ea typeface="Verdana" pitchFamily="34" charset="0"/>
                <a:cs typeface="Verdana" pitchFamily="34" charset="0"/>
              </a:rPr>
              <a:t>nspection</a:t>
            </a:r>
            <a:endParaRPr lang="en-US" sz="1350" dirty="0">
              <a:ea typeface="Verdana" pitchFamily="34" charset="0"/>
              <a:cs typeface="Verdana" pitchFamily="34" charset="0"/>
            </a:endParaRPr>
          </a:p>
        </p:txBody>
      </p:sp>
      <p:sp>
        <p:nvSpPr>
          <p:cNvPr id="15" name="TextBox 14"/>
          <p:cNvSpPr txBox="1"/>
          <p:nvPr/>
        </p:nvSpPr>
        <p:spPr>
          <a:xfrm>
            <a:off x="4790325" y="2916162"/>
            <a:ext cx="918841" cy="300082"/>
          </a:xfrm>
          <a:prstGeom prst="rect">
            <a:avLst/>
          </a:prstGeom>
        </p:spPr>
        <p:txBody>
          <a:bodyPr wrap="none" rtlCol="0">
            <a:spAutoFit/>
          </a:bodyPr>
          <a:lstStyle/>
          <a:p>
            <a:pPr defTabSz="685800">
              <a:spcBef>
                <a:spcPct val="0"/>
              </a:spcBef>
            </a:pPr>
            <a:r>
              <a:rPr lang="en-US" sz="1350" dirty="0">
                <a:ea typeface="Verdana" pitchFamily="34" charset="0"/>
                <a:cs typeface="Verdana" pitchFamily="34" charset="0"/>
              </a:rPr>
              <a:t>I</a:t>
            </a:r>
            <a:r>
              <a:rPr lang="en-US" sz="1350" dirty="0" err="1">
                <a:ea typeface="Verdana" pitchFamily="34" charset="0"/>
                <a:cs typeface="Verdana" pitchFamily="34" charset="0"/>
              </a:rPr>
              <a:t>nspection</a:t>
            </a:r>
            <a:endParaRPr lang="en-US" sz="1350" dirty="0">
              <a:ea typeface="Verdana" pitchFamily="34" charset="0"/>
              <a:cs typeface="Verdana" pitchFamily="34" charset="0"/>
            </a:endParaRPr>
          </a:p>
        </p:txBody>
      </p:sp>
      <p:sp>
        <p:nvSpPr>
          <p:cNvPr id="16" name="TextBox 15"/>
          <p:cNvSpPr txBox="1"/>
          <p:nvPr/>
        </p:nvSpPr>
        <p:spPr>
          <a:xfrm>
            <a:off x="3615955" y="4109905"/>
            <a:ext cx="455574" cy="300082"/>
          </a:xfrm>
          <a:prstGeom prst="rect">
            <a:avLst/>
          </a:prstGeom>
        </p:spPr>
        <p:txBody>
          <a:bodyPr wrap="none" rtlCol="0">
            <a:spAutoFit/>
          </a:bodyPr>
          <a:lstStyle/>
          <a:p>
            <a:pPr defTabSz="685800">
              <a:spcBef>
                <a:spcPct val="0"/>
              </a:spcBef>
            </a:pPr>
            <a:r>
              <a:rPr lang="en-US" sz="1350" dirty="0">
                <a:ea typeface="Verdana" pitchFamily="34" charset="0"/>
                <a:cs typeface="Verdana" pitchFamily="34" charset="0"/>
              </a:rPr>
              <a:t>TDS</a:t>
            </a:r>
            <a:endParaRPr lang="en-US" sz="1650" dirty="0" err="1">
              <a:ea typeface="Verdana" pitchFamily="34" charset="0"/>
              <a:cs typeface="Verdana" pitchFamily="34" charset="0"/>
            </a:endParaRPr>
          </a:p>
        </p:txBody>
      </p:sp>
      <p:sp>
        <p:nvSpPr>
          <p:cNvPr id="17" name="Rectangle 16"/>
          <p:cNvSpPr/>
          <p:nvPr/>
        </p:nvSpPr>
        <p:spPr>
          <a:xfrm>
            <a:off x="3577629" y="2973279"/>
            <a:ext cx="122487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Ne</a:t>
            </a:r>
            <a:r>
              <a:rPr lang="en-US" sz="1350" dirty="0"/>
              <a:t> </a:t>
            </a:r>
            <a:r>
              <a:rPr lang="en-US" sz="1050" dirty="0"/>
              <a:t>plasma</a:t>
            </a:r>
          </a:p>
          <a:p>
            <a:pPr algn="ctr"/>
            <a:r>
              <a:rPr lang="en-US" altLang="zh-CN" sz="1050" dirty="0">
                <a:solidFill>
                  <a:schemeClr val="bg1"/>
                </a:solidFill>
                <a:cs typeface="Times New Roman" panose="02020603050405020304" pitchFamily="18" charset="0"/>
              </a:rPr>
              <a:t>3,2x10</a:t>
            </a:r>
            <a:r>
              <a:rPr lang="en-US" altLang="zh-CN" sz="1050" baseline="30000" dirty="0">
                <a:solidFill>
                  <a:schemeClr val="bg1"/>
                </a:solidFill>
                <a:cs typeface="Times New Roman" panose="02020603050405020304" pitchFamily="18" charset="0"/>
              </a:rPr>
              <a:t>26</a:t>
            </a:r>
            <a:r>
              <a:rPr lang="en-US" altLang="zh-CN" sz="1050" dirty="0">
                <a:solidFill>
                  <a:schemeClr val="bg1"/>
                </a:solidFill>
                <a:cs typeface="Times New Roman" panose="02020603050405020304" pitchFamily="18" charset="0"/>
              </a:rPr>
              <a:t>Ne</a:t>
            </a:r>
            <a:r>
              <a:rPr lang="en-US" altLang="zh-CN" sz="1050" baseline="30000" dirty="0">
                <a:solidFill>
                  <a:schemeClr val="bg1"/>
                </a:solidFill>
                <a:cs typeface="Times New Roman" panose="02020603050405020304" pitchFamily="18" charset="0"/>
              </a:rPr>
              <a:t>+</a:t>
            </a:r>
            <a:r>
              <a:rPr lang="en-US" altLang="zh-CN" sz="1050" dirty="0">
                <a:solidFill>
                  <a:schemeClr val="bg1"/>
                </a:solidFill>
                <a:cs typeface="Times New Roman" panose="02020603050405020304" pitchFamily="18" charset="0"/>
              </a:rPr>
              <a:t>m</a:t>
            </a:r>
            <a:r>
              <a:rPr lang="en-US" altLang="zh-CN" sz="1050" baseline="30000" dirty="0">
                <a:solidFill>
                  <a:schemeClr val="bg1"/>
                </a:solidFill>
                <a:cs typeface="Times New Roman" panose="02020603050405020304" pitchFamily="18" charset="0"/>
              </a:rPr>
              <a:t>-2</a:t>
            </a:r>
            <a:r>
              <a:rPr lang="en-US" sz="1050" dirty="0">
                <a:solidFill>
                  <a:schemeClr val="bg1"/>
                </a:solidFill>
              </a:rPr>
              <a:t> </a:t>
            </a:r>
          </a:p>
        </p:txBody>
      </p:sp>
      <p:sp>
        <p:nvSpPr>
          <p:cNvPr id="18" name="Rectangle 17"/>
          <p:cNvSpPr/>
          <p:nvPr/>
        </p:nvSpPr>
        <p:spPr>
          <a:xfrm>
            <a:off x="5868144" y="2973279"/>
            <a:ext cx="1180349"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Ne</a:t>
            </a:r>
            <a:r>
              <a:rPr lang="en-US" sz="1350" dirty="0"/>
              <a:t> </a:t>
            </a:r>
            <a:r>
              <a:rPr lang="en-US" sz="1050" dirty="0"/>
              <a:t>plasma</a:t>
            </a:r>
          </a:p>
          <a:p>
            <a:pPr algn="ctr"/>
            <a:r>
              <a:rPr lang="en-US" altLang="zh-CN" sz="1050" dirty="0">
                <a:solidFill>
                  <a:schemeClr val="bg1"/>
                </a:solidFill>
                <a:cs typeface="Times New Roman" panose="02020603050405020304" pitchFamily="18" charset="0"/>
              </a:rPr>
              <a:t>8x10</a:t>
            </a:r>
            <a:r>
              <a:rPr lang="en-US" altLang="zh-CN" sz="1050" baseline="30000" dirty="0">
                <a:solidFill>
                  <a:schemeClr val="bg1"/>
                </a:solidFill>
                <a:cs typeface="Times New Roman" panose="02020603050405020304" pitchFamily="18" charset="0"/>
              </a:rPr>
              <a:t>26</a:t>
            </a:r>
            <a:r>
              <a:rPr lang="en-US" altLang="zh-CN" sz="1050" dirty="0">
                <a:solidFill>
                  <a:schemeClr val="bg1"/>
                </a:solidFill>
                <a:cs typeface="Times New Roman" panose="02020603050405020304" pitchFamily="18" charset="0"/>
              </a:rPr>
              <a:t>Ne</a:t>
            </a:r>
            <a:r>
              <a:rPr lang="en-US" altLang="zh-CN" sz="1050" baseline="30000" dirty="0">
                <a:solidFill>
                  <a:schemeClr val="bg1"/>
                </a:solidFill>
                <a:cs typeface="Times New Roman" panose="02020603050405020304" pitchFamily="18" charset="0"/>
              </a:rPr>
              <a:t>+</a:t>
            </a:r>
            <a:r>
              <a:rPr lang="en-US" altLang="zh-CN" sz="1050" dirty="0">
                <a:solidFill>
                  <a:schemeClr val="bg1"/>
                </a:solidFill>
                <a:cs typeface="Times New Roman" panose="02020603050405020304" pitchFamily="18" charset="0"/>
              </a:rPr>
              <a:t>m</a:t>
            </a:r>
            <a:r>
              <a:rPr lang="en-US" altLang="zh-CN" sz="1050" baseline="30000" dirty="0">
                <a:solidFill>
                  <a:schemeClr val="bg1"/>
                </a:solidFill>
                <a:cs typeface="Times New Roman" panose="02020603050405020304" pitchFamily="18" charset="0"/>
              </a:rPr>
              <a:t>-2</a:t>
            </a:r>
            <a:r>
              <a:rPr lang="en-US" sz="1050" dirty="0">
                <a:solidFill>
                  <a:schemeClr val="bg1"/>
                </a:solidFill>
              </a:rPr>
              <a:t> </a:t>
            </a:r>
          </a:p>
        </p:txBody>
      </p:sp>
      <p:sp>
        <p:nvSpPr>
          <p:cNvPr id="19" name="Rectangle 18"/>
          <p:cNvSpPr/>
          <p:nvPr/>
        </p:nvSpPr>
        <p:spPr>
          <a:xfrm>
            <a:off x="1351591" y="3910704"/>
            <a:ext cx="1231277"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a:t>
            </a:r>
            <a:r>
              <a:rPr lang="en-US" sz="1350" dirty="0"/>
              <a:t> </a:t>
            </a:r>
            <a:r>
              <a:rPr lang="en-US" sz="1050" dirty="0"/>
              <a:t>plasma</a:t>
            </a:r>
          </a:p>
          <a:p>
            <a:pPr algn="ctr"/>
            <a:r>
              <a:rPr lang="en-US" altLang="zh-CN" sz="1050" dirty="0">
                <a:solidFill>
                  <a:schemeClr val="bg1"/>
                </a:solidFill>
                <a:cs typeface="Times New Roman" panose="02020603050405020304" pitchFamily="18" charset="0"/>
              </a:rPr>
              <a:t>2.3x10</a:t>
            </a:r>
            <a:r>
              <a:rPr lang="en-US" altLang="zh-CN" sz="1050" baseline="30000" dirty="0">
                <a:solidFill>
                  <a:schemeClr val="bg1"/>
                </a:solidFill>
                <a:cs typeface="Times New Roman" panose="02020603050405020304" pitchFamily="18" charset="0"/>
              </a:rPr>
              <a:t>27</a:t>
            </a:r>
            <a:r>
              <a:rPr lang="en-US" altLang="zh-CN" sz="1050" dirty="0">
                <a:solidFill>
                  <a:schemeClr val="bg1"/>
                </a:solidFill>
                <a:cs typeface="Times New Roman" panose="02020603050405020304" pitchFamily="18" charset="0"/>
              </a:rPr>
              <a:t>D</a:t>
            </a:r>
            <a:r>
              <a:rPr lang="en-US" altLang="zh-CN" sz="1050" baseline="30000" dirty="0">
                <a:solidFill>
                  <a:schemeClr val="bg1"/>
                </a:solidFill>
                <a:cs typeface="Times New Roman" panose="02020603050405020304" pitchFamily="18" charset="0"/>
              </a:rPr>
              <a:t>+</a:t>
            </a:r>
            <a:r>
              <a:rPr lang="en-US" altLang="zh-CN" sz="1050" dirty="0">
                <a:solidFill>
                  <a:schemeClr val="bg1"/>
                </a:solidFill>
                <a:cs typeface="Times New Roman" panose="02020603050405020304" pitchFamily="18" charset="0"/>
              </a:rPr>
              <a:t>m</a:t>
            </a:r>
            <a:r>
              <a:rPr lang="en-US" altLang="zh-CN" sz="1050" baseline="30000" dirty="0">
                <a:solidFill>
                  <a:schemeClr val="bg1"/>
                </a:solidFill>
                <a:cs typeface="Times New Roman" panose="02020603050405020304" pitchFamily="18" charset="0"/>
              </a:rPr>
              <a:t>-2</a:t>
            </a:r>
            <a:r>
              <a:rPr lang="en-US" sz="1050" dirty="0">
                <a:solidFill>
                  <a:schemeClr val="bg1"/>
                </a:solidFill>
              </a:rPr>
              <a:t> </a:t>
            </a:r>
          </a:p>
        </p:txBody>
      </p:sp>
      <p:sp>
        <p:nvSpPr>
          <p:cNvPr id="2" name="Titel 1">
            <a:extLst>
              <a:ext uri="{FF2B5EF4-FFF2-40B4-BE49-F238E27FC236}">
                <a16:creationId xmlns:a16="http://schemas.microsoft.com/office/drawing/2014/main" id="{0AC335F3-2B7C-3D18-0314-DC2905E3ECA2}"/>
              </a:ext>
            </a:extLst>
          </p:cNvPr>
          <p:cNvSpPr>
            <a:spLocks noGrp="1"/>
          </p:cNvSpPr>
          <p:nvPr>
            <p:ph type="title"/>
          </p:nvPr>
        </p:nvSpPr>
        <p:spPr/>
        <p:txBody>
          <a:bodyPr/>
          <a:lstStyle/>
          <a:p>
            <a:endParaRPr lang="en-GB"/>
          </a:p>
        </p:txBody>
      </p:sp>
      <p:sp>
        <p:nvSpPr>
          <p:cNvPr id="20" name="Inhaltsplatzhalter 19">
            <a:extLst>
              <a:ext uri="{FF2B5EF4-FFF2-40B4-BE49-F238E27FC236}">
                <a16:creationId xmlns:a16="http://schemas.microsoft.com/office/drawing/2014/main" id="{82A4F0DF-B6E6-2273-DFB9-1DAD9F823B0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348188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7E435F71-3568-EA20-C7CC-F2079F8C5B7C}"/>
              </a:ext>
            </a:extLst>
          </p:cNvPr>
          <p:cNvSpPr>
            <a:spLocks noGrp="1"/>
          </p:cNvSpPr>
          <p:nvPr>
            <p:ph type="title"/>
          </p:nvPr>
        </p:nvSpPr>
        <p:spPr/>
        <p:txBody>
          <a:bodyPr/>
          <a:lstStyle/>
          <a:p>
            <a:endParaRPr lang="en-GB"/>
          </a:p>
        </p:txBody>
      </p:sp>
      <p:sp>
        <p:nvSpPr>
          <p:cNvPr id="9" name="Inhaltsplatzhalter 8">
            <a:extLst>
              <a:ext uri="{FF2B5EF4-FFF2-40B4-BE49-F238E27FC236}">
                <a16:creationId xmlns:a16="http://schemas.microsoft.com/office/drawing/2014/main" id="{5E6E7070-725A-7A1B-2196-B72C10D157EC}"/>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r>
              <a:rPr lang="de-DE"/>
              <a:t>Seite </a:t>
            </a:r>
            <a:fld id="{A52F4D17-1AD6-42D9-B93A-EB002C62F438}" type="slidenum">
              <a:rPr lang="de-DE" smtClean="0"/>
              <a:pPr/>
              <a:t>42</a:t>
            </a:fld>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sz="2400" cap="none" dirty="0"/>
              <a:t>Preliminary results erosion</a:t>
            </a:r>
            <a:endParaRPr lang="en-GB" sz="2400" cap="none"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051" t="11465" r="14119" b="15036"/>
          <a:stretch/>
        </p:blipFill>
        <p:spPr>
          <a:xfrm rot="16200000">
            <a:off x="6332130" y="63490"/>
            <a:ext cx="2104693" cy="2584710"/>
          </a:xfrm>
          <a:prstGeom prst="rect">
            <a:avLst/>
          </a:prstGeom>
        </p:spPr>
      </p:pic>
      <p:graphicFrame>
        <p:nvGraphicFramePr>
          <p:cNvPr id="6" name="Object 5"/>
          <p:cNvGraphicFramePr>
            <a:graphicFrameLocks noChangeAspect="1"/>
          </p:cNvGraphicFramePr>
          <p:nvPr/>
        </p:nvGraphicFramePr>
        <p:xfrm>
          <a:off x="683568" y="951570"/>
          <a:ext cx="4234757" cy="3240360"/>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6" name="Object 5"/>
                      <p:cNvPicPr/>
                      <p:nvPr/>
                    </p:nvPicPr>
                    <p:blipFill>
                      <a:blip r:embed="rId4"/>
                      <a:stretch>
                        <a:fillRect/>
                      </a:stretch>
                    </p:blipFill>
                    <p:spPr>
                      <a:xfrm>
                        <a:off x="683568" y="951570"/>
                        <a:ext cx="4234757" cy="3240360"/>
                      </a:xfrm>
                      <a:prstGeom prst="rect">
                        <a:avLst/>
                      </a:prstGeom>
                    </p:spPr>
                  </p:pic>
                </p:oleObj>
              </mc:Fallback>
            </mc:AlternateContent>
          </a:graphicData>
        </a:graphic>
      </p:graphicFrame>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2150" t="27600" r="25850" b="29000"/>
          <a:stretch/>
        </p:blipFill>
        <p:spPr>
          <a:xfrm>
            <a:off x="6103507" y="2624216"/>
            <a:ext cx="2638715" cy="2045004"/>
          </a:xfrm>
          <a:prstGeom prst="rect">
            <a:avLst/>
          </a:prstGeom>
        </p:spPr>
      </p:pic>
      <p:sp>
        <p:nvSpPr>
          <p:cNvPr id="2" name="TextBox 1"/>
          <p:cNvSpPr txBox="1"/>
          <p:nvPr/>
        </p:nvSpPr>
        <p:spPr>
          <a:xfrm>
            <a:off x="381663" y="4191931"/>
            <a:ext cx="4945585" cy="289695"/>
          </a:xfrm>
          <a:prstGeom prst="rect">
            <a:avLst/>
          </a:prstGeom>
          <a:noFill/>
        </p:spPr>
        <p:txBody>
          <a:bodyPr wrap="none" rtlCol="0">
            <a:spAutoFit/>
          </a:bodyPr>
          <a:lstStyle/>
          <a:p>
            <a:pPr algn="l">
              <a:lnSpc>
                <a:spcPct val="95000"/>
              </a:lnSpc>
            </a:pPr>
            <a:r>
              <a:rPr lang="en-US" sz="1350" dirty="0"/>
              <a:t>The mass change is dominated by the re-deposition of the Mo mask</a:t>
            </a:r>
          </a:p>
        </p:txBody>
      </p:sp>
    </p:spTree>
    <p:extLst>
      <p:ext uri="{BB962C8B-B14F-4D97-AF65-F5344CB8AC3E}">
        <p14:creationId xmlns:p14="http://schemas.microsoft.com/office/powerpoint/2010/main" val="3884318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429E1-7151-85D7-EF89-1727716B9C79}"/>
              </a:ext>
            </a:extLst>
          </p:cNvPr>
          <p:cNvSpPr>
            <a:spLocks noGrp="1"/>
          </p:cNvSpPr>
          <p:nvPr>
            <p:ph type="title"/>
          </p:nvPr>
        </p:nvSpPr>
        <p:spPr/>
        <p:txBody>
          <a:bodyPr/>
          <a:lstStyle/>
          <a:p>
            <a:endParaRPr lang="en-GB" dirty="0"/>
          </a:p>
        </p:txBody>
      </p:sp>
      <p:sp>
        <p:nvSpPr>
          <p:cNvPr id="16" name="Inhaltsplatzhalter 15">
            <a:extLst>
              <a:ext uri="{FF2B5EF4-FFF2-40B4-BE49-F238E27FC236}">
                <a16:creationId xmlns:a16="http://schemas.microsoft.com/office/drawing/2014/main" id="{D6B9E693-291D-FE6C-763F-B8DAA639A36B}"/>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r>
              <a:rPr lang="de-DE" dirty="0"/>
              <a:t>Seite </a:t>
            </a:r>
            <a:fld id="{A52F4D17-1AD6-42D9-B93A-EB002C62F438}" type="slidenum">
              <a:rPr lang="de-DE" smtClean="0"/>
              <a:pPr/>
              <a:t>43</a:t>
            </a:fld>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sz="2400" cap="none" dirty="0"/>
              <a:t>Preliminary results erosion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02" y="1707655"/>
            <a:ext cx="2886494" cy="26581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3839" y="1707655"/>
            <a:ext cx="2886494" cy="26581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180" y="1707655"/>
            <a:ext cx="2886494" cy="265816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051" t="11465" r="14119" b="15036"/>
          <a:stretch/>
        </p:blipFill>
        <p:spPr>
          <a:xfrm rot="16200000">
            <a:off x="7186680" y="-184410"/>
            <a:ext cx="1617140" cy="1985960"/>
          </a:xfrm>
          <a:prstGeom prst="rect">
            <a:avLst/>
          </a:prstGeom>
        </p:spPr>
      </p:pic>
      <p:sp>
        <p:nvSpPr>
          <p:cNvPr id="9" name="Oval 8"/>
          <p:cNvSpPr/>
          <p:nvPr/>
        </p:nvSpPr>
        <p:spPr>
          <a:xfrm>
            <a:off x="8352420" y="519522"/>
            <a:ext cx="54006"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7913483" y="843558"/>
            <a:ext cx="108012" cy="127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p:cNvCxnSpPr>
            <a:stCxn id="10" idx="3"/>
          </p:cNvCxnSpPr>
          <p:nvPr/>
        </p:nvCxnSpPr>
        <p:spPr>
          <a:xfrm flipH="1">
            <a:off x="6995382" y="951985"/>
            <a:ext cx="933920" cy="91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2"/>
          </p:cNvCxnSpPr>
          <p:nvPr/>
        </p:nvCxnSpPr>
        <p:spPr>
          <a:xfrm flipH="1">
            <a:off x="2627784" y="573528"/>
            <a:ext cx="5724636" cy="1134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3"/>
            <a:endCxn id="6" idx="0"/>
          </p:cNvCxnSpPr>
          <p:nvPr/>
        </p:nvCxnSpPr>
        <p:spPr>
          <a:xfrm flipH="1">
            <a:off x="4557086" y="611716"/>
            <a:ext cx="3803243" cy="1095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47442" y="4365821"/>
            <a:ext cx="1348126" cy="355482"/>
          </a:xfrm>
          <a:prstGeom prst="rect">
            <a:avLst/>
          </a:prstGeom>
          <a:noFill/>
        </p:spPr>
        <p:txBody>
          <a:bodyPr wrap="none" rtlCol="0">
            <a:spAutoFit/>
          </a:bodyPr>
          <a:lstStyle/>
          <a:p>
            <a:pPr algn="l">
              <a:lnSpc>
                <a:spcPct val="95000"/>
              </a:lnSpc>
            </a:pPr>
            <a:r>
              <a:rPr lang="en-US" dirty="0"/>
              <a:t>Erosion area</a:t>
            </a:r>
          </a:p>
        </p:txBody>
      </p:sp>
      <p:sp>
        <p:nvSpPr>
          <p:cNvPr id="15" name="TextBox 14"/>
          <p:cNvSpPr txBox="1"/>
          <p:nvPr/>
        </p:nvSpPr>
        <p:spPr>
          <a:xfrm>
            <a:off x="7002269" y="4364820"/>
            <a:ext cx="1648400" cy="355482"/>
          </a:xfrm>
          <a:prstGeom prst="rect">
            <a:avLst/>
          </a:prstGeom>
          <a:solidFill>
            <a:schemeClr val="bg1"/>
          </a:solidFill>
        </p:spPr>
        <p:txBody>
          <a:bodyPr wrap="none" rtlCol="0">
            <a:spAutoFit/>
          </a:bodyPr>
          <a:lstStyle/>
          <a:p>
            <a:pPr algn="l">
              <a:lnSpc>
                <a:spcPct val="95000"/>
              </a:lnSpc>
            </a:pPr>
            <a:r>
              <a:rPr lang="en-US" dirty="0"/>
              <a:t>deposition area</a:t>
            </a:r>
          </a:p>
        </p:txBody>
      </p:sp>
    </p:spTree>
    <p:extLst>
      <p:ext uri="{BB962C8B-B14F-4D97-AF65-F5344CB8AC3E}">
        <p14:creationId xmlns:p14="http://schemas.microsoft.com/office/powerpoint/2010/main" val="3210584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r>
              <a:rPr lang="de-DE"/>
              <a:t>Seite </a:t>
            </a:r>
            <a:fld id="{A52F4D17-1AD6-42D9-B93A-EB002C62F438}" type="slidenum">
              <a:rPr lang="de-DE" smtClean="0"/>
              <a:pPr/>
              <a:t>44</a:t>
            </a:fld>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en-US" sz="2400"/>
              <a:t>Summary</a:t>
            </a:r>
            <a:endParaRPr lang="en-GB" sz="2400" dirty="0"/>
          </a:p>
        </p:txBody>
      </p:sp>
      <p:sp>
        <p:nvSpPr>
          <p:cNvPr id="5" name="Text Placeholder 2"/>
          <p:cNvSpPr txBox="1">
            <a:spLocks/>
          </p:cNvSpPr>
          <p:nvPr/>
        </p:nvSpPr>
        <p:spPr>
          <a:xfrm>
            <a:off x="305526" y="897564"/>
            <a:ext cx="7938882" cy="21597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50"/>
              <a:t>Ne plasma exposure has been performed up to  in order to test the erosion properties of  Wf/W</a:t>
            </a:r>
          </a:p>
          <a:p>
            <a:r>
              <a:rPr lang="en-US" sz="1650"/>
              <a:t>D plasma exposure hase been performed up to in order to test the retention of  Wf/W</a:t>
            </a:r>
          </a:p>
          <a:p>
            <a:r>
              <a:rPr lang="en-US" sz="1650"/>
              <a:t>Re-deposition due to the mask need to be optimized.</a:t>
            </a:r>
          </a:p>
          <a:p>
            <a:endParaRPr lang="en-US" sz="1650"/>
          </a:p>
          <a:p>
            <a:endParaRPr lang="en-US" sz="1650"/>
          </a:p>
          <a:p>
            <a:endParaRPr lang="en-US" sz="165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051" t="17451" b="3801"/>
          <a:stretch/>
        </p:blipFill>
        <p:spPr>
          <a:xfrm>
            <a:off x="5758611" y="2382283"/>
            <a:ext cx="3243402" cy="2106234"/>
          </a:xfrm>
          <a:prstGeom prst="rect">
            <a:avLst/>
          </a:prstGeom>
        </p:spPr>
      </p:pic>
    </p:spTree>
    <p:extLst>
      <p:ext uri="{BB962C8B-B14F-4D97-AF65-F5344CB8AC3E}">
        <p14:creationId xmlns:p14="http://schemas.microsoft.com/office/powerpoint/2010/main" val="2020388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
            <a:extLst>
              <a:ext uri="{FF2B5EF4-FFF2-40B4-BE49-F238E27FC236}">
                <a16:creationId xmlns:a16="http://schemas.microsoft.com/office/drawing/2014/main" id="{3EB0350A-803B-4C2C-8E69-EE0D6A6591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1790" y="829701"/>
            <a:ext cx="3112641" cy="190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6">
            <a:extLst>
              <a:ext uri="{FF2B5EF4-FFF2-40B4-BE49-F238E27FC236}">
                <a16:creationId xmlns:a16="http://schemas.microsoft.com/office/drawing/2014/main" id="{B53D5ED6-3BD0-4EFA-9BC5-64D20F6D1A79}"/>
              </a:ext>
            </a:extLst>
          </p:cNvPr>
          <p:cNvSpPr>
            <a:spLocks noGrp="1"/>
          </p:cNvSpPr>
          <p:nvPr>
            <p:ph type="title"/>
          </p:nvPr>
        </p:nvSpPr>
        <p:spPr/>
        <p:txBody>
          <a:bodyPr lIns="0" rIns="0" anchor="b">
            <a:noAutofit/>
          </a:bodyPr>
          <a:lstStyle/>
          <a:p>
            <a:r>
              <a:rPr lang="de-DE" sz="1800" b="1" i="0" u="none" strike="noStrike" dirty="0">
                <a:effectLst/>
                <a:latin typeface="Roboto" panose="02000000000000000000" pitchFamily="2" charset="0"/>
              </a:rPr>
              <a:t>D002 </a:t>
            </a:r>
            <a:r>
              <a:rPr lang="de-DE" sz="1800" b="1" i="0" u="none" strike="noStrike" dirty="0" err="1">
                <a:effectLst/>
                <a:latin typeface="Roboto" panose="02000000000000000000" pitchFamily="2" charset="0"/>
              </a:rPr>
              <a:t>J.Riesch</a:t>
            </a:r>
            <a:r>
              <a:rPr lang="de-DE" sz="1800" b="1" i="0" u="none" strike="noStrike" dirty="0">
                <a:effectLst/>
                <a:latin typeface="Roboto" panose="02000000000000000000" pitchFamily="2" charset="0"/>
              </a:rPr>
              <a:t>, </a:t>
            </a:r>
            <a:r>
              <a:rPr lang="de-DE" sz="1800" b="1" i="0" u="none" strike="noStrike" dirty="0" err="1">
                <a:effectLst/>
                <a:latin typeface="Roboto" panose="02000000000000000000" pitchFamily="2" charset="0"/>
              </a:rPr>
              <a:t>H.Greuner</a:t>
            </a:r>
            <a:r>
              <a:rPr lang="de-DE" sz="1800" b="1" i="0" u="none" strike="noStrike" dirty="0">
                <a:effectLst/>
                <a:latin typeface="Roboto" panose="02000000000000000000" pitchFamily="2" charset="0"/>
              </a:rPr>
              <a:t> </a:t>
            </a:r>
            <a:r>
              <a:rPr lang="de-DE" sz="1800" b="0" i="0" u="none" strike="noStrike" dirty="0">
                <a:effectLst/>
                <a:latin typeface="Roboto" panose="02000000000000000000" pitchFamily="2" charset="0"/>
              </a:rPr>
              <a:t>Performance </a:t>
            </a:r>
            <a:r>
              <a:rPr lang="de-DE" sz="1800" b="0" i="0" u="none" strike="noStrike" dirty="0" err="1">
                <a:effectLst/>
                <a:latin typeface="Roboto" panose="02000000000000000000" pitchFamily="2" charset="0"/>
              </a:rPr>
              <a:t>of</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advanced</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materials</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under</a:t>
            </a:r>
            <a:r>
              <a:rPr lang="de-DE" sz="1800" b="0" i="0" u="none" strike="noStrike" dirty="0">
                <a:effectLst/>
                <a:latin typeface="Roboto" panose="02000000000000000000" pitchFamily="2" charset="0"/>
              </a:rPr>
              <a:t> high </a:t>
            </a:r>
            <a:r>
              <a:rPr lang="de-DE" sz="1800" b="0" i="0" u="none" strike="noStrike" dirty="0" err="1">
                <a:effectLst/>
                <a:latin typeface="Roboto" panose="02000000000000000000" pitchFamily="2" charset="0"/>
              </a:rPr>
              <a:t>heat</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loads</a:t>
            </a:r>
            <a:r>
              <a:rPr lang="de-DE" sz="1800" b="0" i="0" u="none" strike="noStrike" dirty="0">
                <a:effectLst/>
                <a:latin typeface="Roboto" panose="02000000000000000000" pitchFamily="2" charset="0"/>
              </a:rPr>
              <a:t> and </a:t>
            </a:r>
            <a:r>
              <a:rPr lang="de-DE" sz="1800" b="0" i="0" u="none" strike="noStrike" dirty="0" err="1">
                <a:effectLst/>
                <a:latin typeface="Roboto" panose="02000000000000000000" pitchFamily="2" charset="0"/>
              </a:rPr>
              <a:t>their</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microstructural</a:t>
            </a:r>
            <a:r>
              <a:rPr lang="de-DE" sz="1800" b="0" i="0" u="none" strike="noStrike" dirty="0">
                <a:effectLst/>
                <a:latin typeface="Roboto" panose="02000000000000000000" pitchFamily="2" charset="0"/>
              </a:rPr>
              <a:t> </a:t>
            </a:r>
            <a:r>
              <a:rPr lang="de-DE" sz="1800" b="0" i="0" u="none" strike="noStrike" dirty="0" err="1">
                <a:effectLst/>
                <a:latin typeface="Roboto" panose="02000000000000000000" pitchFamily="2" charset="0"/>
              </a:rPr>
              <a:t>characterization</a:t>
            </a:r>
            <a:r>
              <a:rPr lang="de-DE" sz="1800" b="0" i="0" u="none" strike="noStrike" dirty="0">
                <a:effectLst/>
                <a:latin typeface="Roboto" panose="02000000000000000000" pitchFamily="2" charset="0"/>
              </a:rPr>
              <a:t> (MPG)</a:t>
            </a:r>
            <a:endParaRPr lang="de-DE" sz="1800" dirty="0"/>
          </a:p>
        </p:txBody>
      </p:sp>
      <p:sp>
        <p:nvSpPr>
          <p:cNvPr id="4" name="Datumsplatzhalter 3">
            <a:extLst>
              <a:ext uri="{FF2B5EF4-FFF2-40B4-BE49-F238E27FC236}">
                <a16:creationId xmlns:a16="http://schemas.microsoft.com/office/drawing/2014/main" id="{E917CA4F-951E-4611-A7B2-AB8331899929}"/>
              </a:ext>
            </a:extLst>
          </p:cNvPr>
          <p:cNvSpPr>
            <a:spLocks noGrp="1"/>
          </p:cNvSpPr>
          <p:nvPr>
            <p:ph type="dt" sz="half" idx="14"/>
          </p:nvPr>
        </p:nvSpPr>
        <p:spPr/>
        <p:txBody>
          <a:bodyPr/>
          <a:lstStyle/>
          <a:p>
            <a:pPr defTabSz="685800"/>
            <a:r>
              <a:rPr lang="de-DE">
                <a:solidFill>
                  <a:prstClr val="black">
                    <a:lumMod val="75000"/>
                    <a:lumOff val="25000"/>
                  </a:prstClr>
                </a:solidFill>
              </a:rPr>
              <a:t>17.05.2021</a:t>
            </a:r>
            <a:endParaRPr lang="de-DE" dirty="0">
              <a:solidFill>
                <a:prstClr val="black">
                  <a:lumMod val="75000"/>
                  <a:lumOff val="25000"/>
                </a:prstClr>
              </a:solidFill>
            </a:endParaRPr>
          </a:p>
        </p:txBody>
      </p:sp>
      <p:sp>
        <p:nvSpPr>
          <p:cNvPr id="5" name="Foliennummernplatzhalter 4">
            <a:extLst>
              <a:ext uri="{FF2B5EF4-FFF2-40B4-BE49-F238E27FC236}">
                <a16:creationId xmlns:a16="http://schemas.microsoft.com/office/drawing/2014/main" id="{2E684048-D21A-4424-BB44-E940E9BA5CD7}"/>
              </a:ext>
            </a:extLst>
          </p:cNvPr>
          <p:cNvSpPr>
            <a:spLocks noGrp="1"/>
          </p:cNvSpPr>
          <p:nvPr>
            <p:ph type="sldNum" sz="quarter" idx="16"/>
          </p:nvPr>
        </p:nvSpPr>
        <p:spPr/>
        <p:txBody>
          <a:bodyPr/>
          <a:lstStyle/>
          <a:p>
            <a:pPr defTabSz="685800"/>
            <a:fld id="{A52F4D17-1AD6-42D9-B93A-EB002C62F438}" type="slidenum">
              <a:rPr lang="de-DE">
                <a:solidFill>
                  <a:prstClr val="black">
                    <a:lumMod val="75000"/>
                    <a:lumOff val="25000"/>
                  </a:prstClr>
                </a:solidFill>
              </a:rPr>
              <a:pPr defTabSz="685800"/>
              <a:t>45</a:t>
            </a:fld>
            <a:endParaRPr lang="de-DE" dirty="0">
              <a:solidFill>
                <a:prstClr val="black">
                  <a:lumMod val="75000"/>
                  <a:lumOff val="25000"/>
                </a:prstClr>
              </a:solidFill>
            </a:endParaRPr>
          </a:p>
        </p:txBody>
      </p:sp>
      <p:sp>
        <p:nvSpPr>
          <p:cNvPr id="11" name="Inhaltsplatzhalter 10">
            <a:extLst>
              <a:ext uri="{FF2B5EF4-FFF2-40B4-BE49-F238E27FC236}">
                <a16:creationId xmlns:a16="http://schemas.microsoft.com/office/drawing/2014/main" id="{F6799EA1-3058-4147-97F6-0B4C9A8C1E4C}"/>
              </a:ext>
            </a:extLst>
          </p:cNvPr>
          <p:cNvSpPr>
            <a:spLocks noGrp="1"/>
          </p:cNvSpPr>
          <p:nvPr>
            <p:ph idx="1"/>
          </p:nvPr>
        </p:nvSpPr>
        <p:spPr>
          <a:xfrm>
            <a:off x="359835" y="822697"/>
            <a:ext cx="5254532" cy="3828368"/>
          </a:xfrm>
        </p:spPr>
        <p:txBody>
          <a:bodyPr/>
          <a:lstStyle/>
          <a:p>
            <a:pPr marL="0" indent="0">
              <a:buNone/>
            </a:pPr>
            <a:r>
              <a:rPr lang="en-US" dirty="0">
                <a:latin typeface="Arial Narrow" panose="020B0606020202030204" pitchFamily="34" charset="0"/>
              </a:rPr>
              <a:t>Performance of advanced materials under high heat loads and their microstructural characterization</a:t>
            </a:r>
            <a:endParaRPr lang="en-US" b="0" dirty="0"/>
          </a:p>
          <a:p>
            <a:pPr lvl="1"/>
            <a:r>
              <a:rPr lang="en-US" sz="1800" dirty="0">
                <a:solidFill>
                  <a:prstClr val="black"/>
                </a:solidFill>
                <a:latin typeface="Calibri" panose="020F0502020204030204"/>
              </a:rPr>
              <a:t>Use high heat flux facility GLADIS at IPP, </a:t>
            </a:r>
            <a:r>
              <a:rPr lang="en-US" sz="1800" dirty="0" err="1">
                <a:solidFill>
                  <a:prstClr val="black"/>
                </a:solidFill>
                <a:latin typeface="Calibri" panose="020F0502020204030204"/>
              </a:rPr>
              <a:t>Garching</a:t>
            </a:r>
            <a:endParaRPr lang="en-US" sz="1650" dirty="0">
              <a:solidFill>
                <a:prstClr val="black"/>
              </a:solidFill>
              <a:latin typeface="Calibri" panose="020F0502020204030204"/>
            </a:endParaRPr>
          </a:p>
          <a:p>
            <a:pPr lvl="1"/>
            <a:r>
              <a:rPr lang="en-US" sz="1800" dirty="0">
                <a:solidFill>
                  <a:prstClr val="black"/>
                </a:solidFill>
                <a:latin typeface="Calibri" panose="020F0502020204030204"/>
              </a:rPr>
              <a:t>Test advanced W composite based mock-ups until its limits</a:t>
            </a:r>
            <a:endParaRPr lang="en-US" sz="1800" baseline="30000" dirty="0">
              <a:solidFill>
                <a:prstClr val="black"/>
              </a:solidFill>
              <a:latin typeface="Calibri" panose="020F0502020204030204"/>
            </a:endParaRPr>
          </a:p>
          <a:p>
            <a:pPr lvl="1"/>
            <a:r>
              <a:rPr lang="en-US" sz="1800" dirty="0">
                <a:solidFill>
                  <a:prstClr val="black"/>
                </a:solidFill>
                <a:latin typeface="Calibri" panose="020F0502020204030204"/>
              </a:rPr>
              <a:t>Microstructural evaluation by light and</a:t>
            </a:r>
            <a:br>
              <a:rPr lang="en-US" sz="1800" dirty="0">
                <a:solidFill>
                  <a:prstClr val="black"/>
                </a:solidFill>
                <a:latin typeface="Calibri" panose="020F0502020204030204"/>
              </a:rPr>
            </a:br>
            <a:r>
              <a:rPr lang="en-US" sz="1800" dirty="0">
                <a:solidFill>
                  <a:prstClr val="black"/>
                </a:solidFill>
                <a:latin typeface="Calibri" panose="020F0502020204030204"/>
              </a:rPr>
              <a:t>electron microscopy</a:t>
            </a:r>
          </a:p>
          <a:p>
            <a:pPr marL="0" indent="0">
              <a:buNone/>
            </a:pPr>
            <a:r>
              <a:rPr lang="en-US" dirty="0">
                <a:solidFill>
                  <a:prstClr val="black"/>
                </a:solidFill>
                <a:latin typeface="Arial Narrow" panose="020B0606020202030204" pitchFamily="34" charset="0"/>
              </a:rPr>
              <a:t>Effect of hydrogen on the strength of W wire </a:t>
            </a:r>
            <a:endParaRPr lang="en-GB" dirty="0">
              <a:solidFill>
                <a:prstClr val="black"/>
              </a:solidFill>
              <a:latin typeface="Calibri" panose="020F0502020204030204"/>
            </a:endParaRPr>
          </a:p>
          <a:p>
            <a:pPr lvl="1"/>
            <a:r>
              <a:rPr lang="de-DE" sz="1800" dirty="0">
                <a:solidFill>
                  <a:prstClr val="black"/>
                </a:solidFill>
                <a:latin typeface="Calibri" panose="020F0502020204030204"/>
              </a:rPr>
              <a:t>Use in-situ </a:t>
            </a:r>
            <a:r>
              <a:rPr lang="de-DE" sz="1800" dirty="0" err="1">
                <a:solidFill>
                  <a:prstClr val="black"/>
                </a:solidFill>
                <a:latin typeface="Calibri" panose="020F0502020204030204"/>
              </a:rPr>
              <a:t>testing</a:t>
            </a:r>
            <a:r>
              <a:rPr lang="de-DE" sz="1800" dirty="0">
                <a:solidFill>
                  <a:prstClr val="black"/>
                </a:solidFill>
                <a:latin typeface="Calibri" panose="020F0502020204030204"/>
              </a:rPr>
              <a:t> </a:t>
            </a:r>
            <a:r>
              <a:rPr lang="de-DE" sz="1800" dirty="0" err="1">
                <a:solidFill>
                  <a:prstClr val="black"/>
                </a:solidFill>
                <a:latin typeface="Calibri" panose="020F0502020204030204"/>
              </a:rPr>
              <a:t>device</a:t>
            </a:r>
            <a:r>
              <a:rPr lang="de-DE" sz="1800" dirty="0">
                <a:solidFill>
                  <a:prstClr val="black"/>
                </a:solidFill>
                <a:latin typeface="Calibri" panose="020F0502020204030204"/>
              </a:rPr>
              <a:t> GIRAFFE at IPP, Garching</a:t>
            </a:r>
          </a:p>
          <a:p>
            <a:pPr lvl="1"/>
            <a:r>
              <a:rPr lang="de-DE" sz="1800" dirty="0">
                <a:solidFill>
                  <a:prstClr val="black"/>
                </a:solidFill>
                <a:latin typeface="Calibri" panose="020F0502020204030204"/>
              </a:rPr>
              <a:t>Use </a:t>
            </a:r>
            <a:r>
              <a:rPr lang="de-DE" sz="1800" dirty="0" err="1">
                <a:solidFill>
                  <a:prstClr val="black"/>
                </a:solidFill>
                <a:latin typeface="Calibri" panose="020F0502020204030204"/>
              </a:rPr>
              <a:t>keV</a:t>
            </a:r>
            <a:r>
              <a:rPr lang="de-DE" sz="1800" dirty="0">
                <a:solidFill>
                  <a:prstClr val="black"/>
                </a:solidFill>
                <a:latin typeface="Calibri" panose="020F0502020204030204"/>
              </a:rPr>
              <a:t> H/D beam </a:t>
            </a:r>
            <a:r>
              <a:rPr lang="de-DE" sz="1800" dirty="0" err="1">
                <a:solidFill>
                  <a:prstClr val="black"/>
                </a:solidFill>
                <a:latin typeface="Calibri" panose="020F0502020204030204"/>
              </a:rPr>
              <a:t>to</a:t>
            </a:r>
            <a:r>
              <a:rPr lang="de-DE" sz="1800" dirty="0">
                <a:solidFill>
                  <a:prstClr val="black"/>
                </a:solidFill>
                <a:latin typeface="Calibri" panose="020F0502020204030204"/>
              </a:rPr>
              <a:t> </a:t>
            </a:r>
            <a:r>
              <a:rPr lang="de-DE" sz="1800" dirty="0" err="1">
                <a:solidFill>
                  <a:prstClr val="black"/>
                </a:solidFill>
                <a:latin typeface="Calibri" panose="020F0502020204030204"/>
              </a:rPr>
              <a:t>load</a:t>
            </a:r>
            <a:r>
              <a:rPr lang="de-DE" sz="1800" dirty="0">
                <a:solidFill>
                  <a:prstClr val="black"/>
                </a:solidFill>
                <a:latin typeface="Calibri" panose="020F0502020204030204"/>
              </a:rPr>
              <a:t> </a:t>
            </a:r>
            <a:r>
              <a:rPr lang="de-DE" sz="1800" dirty="0" err="1">
                <a:solidFill>
                  <a:prstClr val="black"/>
                </a:solidFill>
                <a:latin typeface="Calibri" panose="020F0502020204030204"/>
              </a:rPr>
              <a:t>very</a:t>
            </a:r>
            <a:r>
              <a:rPr lang="de-DE" sz="1800" dirty="0">
                <a:solidFill>
                  <a:prstClr val="black"/>
                </a:solidFill>
                <a:latin typeface="Calibri" panose="020F0502020204030204"/>
              </a:rPr>
              <a:t> </a:t>
            </a:r>
            <a:r>
              <a:rPr lang="de-DE" sz="1800" dirty="0" err="1">
                <a:solidFill>
                  <a:prstClr val="black"/>
                </a:solidFill>
                <a:latin typeface="Calibri" panose="020F0502020204030204"/>
              </a:rPr>
              <a:t>thin</a:t>
            </a:r>
            <a:r>
              <a:rPr lang="de-DE" sz="1800" dirty="0">
                <a:solidFill>
                  <a:prstClr val="black"/>
                </a:solidFill>
                <a:latin typeface="Calibri" panose="020F0502020204030204"/>
              </a:rPr>
              <a:t> W </a:t>
            </a:r>
            <a:r>
              <a:rPr lang="de-DE" sz="1800" dirty="0" err="1">
                <a:solidFill>
                  <a:prstClr val="black"/>
                </a:solidFill>
                <a:latin typeface="Calibri" panose="020F0502020204030204"/>
              </a:rPr>
              <a:t>wire</a:t>
            </a:r>
            <a:endParaRPr lang="de-DE" sz="1800" dirty="0">
              <a:solidFill>
                <a:prstClr val="black"/>
              </a:solidFill>
              <a:latin typeface="Calibri" panose="020F0502020204030204"/>
            </a:endParaRPr>
          </a:p>
          <a:p>
            <a:pPr lvl="1"/>
            <a:r>
              <a:rPr lang="de-DE" sz="1800" dirty="0" err="1">
                <a:solidFill>
                  <a:prstClr val="black"/>
                </a:solidFill>
                <a:latin typeface="Calibri" panose="020F0502020204030204"/>
              </a:rPr>
              <a:t>Evaluate</a:t>
            </a:r>
            <a:r>
              <a:rPr lang="de-DE" sz="1800" dirty="0">
                <a:solidFill>
                  <a:prstClr val="black"/>
                </a:solidFill>
                <a:latin typeface="Calibri" panose="020F0502020204030204"/>
              </a:rPr>
              <a:t> </a:t>
            </a:r>
            <a:r>
              <a:rPr lang="de-DE" sz="1800" dirty="0" err="1">
                <a:solidFill>
                  <a:prstClr val="black"/>
                </a:solidFill>
                <a:latin typeface="Calibri" panose="020F0502020204030204"/>
              </a:rPr>
              <a:t>change</a:t>
            </a:r>
            <a:r>
              <a:rPr lang="de-DE" sz="1800" dirty="0">
                <a:solidFill>
                  <a:prstClr val="black"/>
                </a:solidFill>
                <a:latin typeface="Calibri" panose="020F0502020204030204"/>
              </a:rPr>
              <a:t> </a:t>
            </a:r>
            <a:r>
              <a:rPr lang="de-DE" sz="1800" dirty="0" err="1">
                <a:solidFill>
                  <a:prstClr val="black"/>
                </a:solidFill>
                <a:latin typeface="Calibri" panose="020F0502020204030204"/>
              </a:rPr>
              <a:t>of</a:t>
            </a:r>
            <a:r>
              <a:rPr lang="de-DE" sz="1800" dirty="0">
                <a:solidFill>
                  <a:prstClr val="black"/>
                </a:solidFill>
                <a:latin typeface="Calibri" panose="020F0502020204030204"/>
              </a:rPr>
              <a:t> stress </a:t>
            </a:r>
            <a:r>
              <a:rPr lang="de-DE" sz="1800" dirty="0" err="1">
                <a:solidFill>
                  <a:prstClr val="black"/>
                </a:solidFill>
                <a:latin typeface="Calibri" panose="020F0502020204030204"/>
              </a:rPr>
              <a:t>state</a:t>
            </a:r>
            <a:r>
              <a:rPr lang="de-DE" sz="1800" dirty="0">
                <a:solidFill>
                  <a:prstClr val="black"/>
                </a:solidFill>
                <a:latin typeface="Calibri" panose="020F0502020204030204"/>
              </a:rPr>
              <a:t> due </a:t>
            </a:r>
            <a:r>
              <a:rPr lang="de-DE" sz="1800" dirty="0" err="1">
                <a:solidFill>
                  <a:prstClr val="black"/>
                </a:solidFill>
                <a:latin typeface="Calibri" panose="020F0502020204030204"/>
              </a:rPr>
              <a:t>to</a:t>
            </a:r>
            <a:r>
              <a:rPr lang="de-DE" sz="1800" dirty="0">
                <a:solidFill>
                  <a:prstClr val="black"/>
                </a:solidFill>
                <a:latin typeface="Calibri" panose="020F0502020204030204"/>
              </a:rPr>
              <a:t> </a:t>
            </a:r>
            <a:r>
              <a:rPr lang="de-DE" sz="1800" dirty="0" err="1">
                <a:solidFill>
                  <a:prstClr val="black"/>
                </a:solidFill>
                <a:latin typeface="Calibri" panose="020F0502020204030204"/>
              </a:rPr>
              <a:t>uptake</a:t>
            </a:r>
            <a:r>
              <a:rPr lang="de-DE" sz="1800" dirty="0">
                <a:solidFill>
                  <a:prstClr val="black"/>
                </a:solidFill>
                <a:latin typeface="Calibri" panose="020F0502020204030204"/>
              </a:rPr>
              <a:t> </a:t>
            </a:r>
            <a:r>
              <a:rPr lang="de-DE" sz="1800" dirty="0" err="1">
                <a:solidFill>
                  <a:prstClr val="black"/>
                </a:solidFill>
                <a:latin typeface="Calibri" panose="020F0502020204030204"/>
              </a:rPr>
              <a:t>of</a:t>
            </a:r>
            <a:r>
              <a:rPr lang="de-DE" sz="1800" dirty="0">
                <a:solidFill>
                  <a:prstClr val="black"/>
                </a:solidFill>
                <a:latin typeface="Calibri" panose="020F0502020204030204"/>
              </a:rPr>
              <a:t> H/D</a:t>
            </a:r>
            <a:endParaRPr lang="en-US" sz="1800" dirty="0"/>
          </a:p>
          <a:p>
            <a:pPr lvl="1"/>
            <a:endParaRPr lang="en-US" dirty="0"/>
          </a:p>
          <a:p>
            <a:pPr marL="0" indent="0">
              <a:buNone/>
            </a:pPr>
            <a:endParaRPr lang="de-DE" dirty="0"/>
          </a:p>
        </p:txBody>
      </p:sp>
      <p:sp>
        <p:nvSpPr>
          <p:cNvPr id="2" name="Fußzeilenplatzhalter 1">
            <a:extLst>
              <a:ext uri="{FF2B5EF4-FFF2-40B4-BE49-F238E27FC236}">
                <a16:creationId xmlns:a16="http://schemas.microsoft.com/office/drawing/2014/main" id="{83140B26-C0A5-44C6-8371-034FE93C2E66}"/>
              </a:ext>
            </a:extLst>
          </p:cNvPr>
          <p:cNvSpPr>
            <a:spLocks noGrp="1"/>
          </p:cNvSpPr>
          <p:nvPr>
            <p:ph type="ftr" sz="quarter" idx="15"/>
          </p:nvPr>
        </p:nvSpPr>
        <p:spPr/>
        <p:txBody>
          <a:bodyPr/>
          <a:lstStyle/>
          <a:p>
            <a:pPr defTabSz="685800"/>
            <a:r>
              <a:rPr lang="en-US">
                <a:solidFill>
                  <a:prstClr val="black">
                    <a:lumMod val="75000"/>
                    <a:lumOff val="25000"/>
                  </a:prstClr>
                </a:solidFill>
              </a:rPr>
              <a:t>Johann Riesch, PFMC-18, 17th-21st May 2021</a:t>
            </a:r>
            <a:endParaRPr lang="de-DE" dirty="0">
              <a:solidFill>
                <a:prstClr val="black">
                  <a:lumMod val="75000"/>
                  <a:lumOff val="25000"/>
                </a:prstClr>
              </a:solidFill>
            </a:endParaRPr>
          </a:p>
        </p:txBody>
      </p:sp>
      <p:sp>
        <p:nvSpPr>
          <p:cNvPr id="14" name="Textfeld 13">
            <a:extLst>
              <a:ext uri="{FF2B5EF4-FFF2-40B4-BE49-F238E27FC236}">
                <a16:creationId xmlns:a16="http://schemas.microsoft.com/office/drawing/2014/main" id="{00DA6C4F-C326-4B24-ABD0-12762B2AB603}"/>
              </a:ext>
            </a:extLst>
          </p:cNvPr>
          <p:cNvSpPr txBox="1"/>
          <p:nvPr/>
        </p:nvSpPr>
        <p:spPr>
          <a:xfrm>
            <a:off x="5729214" y="2309129"/>
            <a:ext cx="2997794" cy="415819"/>
          </a:xfrm>
          <a:prstGeom prst="rect">
            <a:avLst/>
          </a:prstGeom>
          <a:solidFill>
            <a:schemeClr val="bg1"/>
          </a:solidFill>
          <a:ln>
            <a:noFill/>
          </a:ln>
        </p:spPr>
        <p:txBody>
          <a:bodyPr wrap="square" rtlCol="0">
            <a:spAutoFit/>
          </a:bodyPr>
          <a:lstStyle/>
          <a:p>
            <a:pPr defTabSz="685800"/>
            <a:r>
              <a:rPr lang="en-US" sz="1200" b="1" dirty="0" err="1">
                <a:solidFill>
                  <a:srgbClr val="007CC3"/>
                </a:solidFill>
                <a:latin typeface="Arial Narrow"/>
              </a:rPr>
              <a:t>G</a:t>
            </a:r>
            <a:r>
              <a:rPr lang="en-US" sz="1200" dirty="0" err="1">
                <a:solidFill>
                  <a:prstClr val="black"/>
                </a:solidFill>
                <a:latin typeface="Arial Narrow"/>
              </a:rPr>
              <a:t>arching</a:t>
            </a:r>
            <a:r>
              <a:rPr lang="en-US" sz="1200" dirty="0">
                <a:solidFill>
                  <a:prstClr val="black"/>
                </a:solidFill>
                <a:latin typeface="Arial Narrow"/>
              </a:rPr>
              <a:t> </a:t>
            </a:r>
            <a:r>
              <a:rPr lang="en-US" sz="1200" b="1" dirty="0" err="1">
                <a:solidFill>
                  <a:srgbClr val="007CC3"/>
                </a:solidFill>
                <a:latin typeface="Arial Narrow"/>
              </a:rPr>
              <a:t>LA</a:t>
            </a:r>
            <a:r>
              <a:rPr lang="en-US" sz="1200" dirty="0" err="1">
                <a:solidFill>
                  <a:prstClr val="black"/>
                </a:solidFill>
                <a:latin typeface="Arial Narrow"/>
              </a:rPr>
              <a:t>rge</a:t>
            </a:r>
            <a:r>
              <a:rPr lang="en-US" sz="1200" dirty="0">
                <a:solidFill>
                  <a:prstClr val="black"/>
                </a:solidFill>
                <a:latin typeface="Arial Narrow"/>
              </a:rPr>
              <a:t> </a:t>
            </a:r>
            <a:r>
              <a:rPr lang="en-US" sz="1200" b="1" dirty="0" err="1">
                <a:solidFill>
                  <a:srgbClr val="007CC3"/>
                </a:solidFill>
                <a:latin typeface="Arial Narrow"/>
              </a:rPr>
              <a:t>DI</a:t>
            </a:r>
            <a:r>
              <a:rPr lang="en-US" sz="1200" dirty="0" err="1">
                <a:solidFill>
                  <a:prstClr val="black"/>
                </a:solidFill>
                <a:latin typeface="Arial Narrow"/>
              </a:rPr>
              <a:t>vertor</a:t>
            </a:r>
            <a:r>
              <a:rPr lang="en-US" sz="1200" dirty="0">
                <a:solidFill>
                  <a:prstClr val="black"/>
                </a:solidFill>
                <a:latin typeface="Arial Narrow"/>
              </a:rPr>
              <a:t> </a:t>
            </a:r>
            <a:r>
              <a:rPr lang="en-US" sz="1200" b="1" dirty="0">
                <a:solidFill>
                  <a:srgbClr val="007CC3"/>
                </a:solidFill>
                <a:latin typeface="Arial Narrow"/>
              </a:rPr>
              <a:t>S</a:t>
            </a:r>
            <a:r>
              <a:rPr lang="en-US" sz="1200" dirty="0">
                <a:solidFill>
                  <a:prstClr val="black"/>
                </a:solidFill>
                <a:latin typeface="Arial Narrow"/>
              </a:rPr>
              <a:t>ample test facility</a:t>
            </a:r>
            <a:br>
              <a:rPr lang="en-US" sz="1200" dirty="0">
                <a:solidFill>
                  <a:prstClr val="black"/>
                </a:solidFill>
                <a:latin typeface="Arial Narrow"/>
              </a:rPr>
            </a:br>
            <a:r>
              <a:rPr lang="en-US" sz="902" i="1" dirty="0">
                <a:solidFill>
                  <a:srgbClr val="000000"/>
                </a:solidFill>
                <a:latin typeface="Times New Roman"/>
              </a:rPr>
              <a:t>[</a:t>
            </a:r>
            <a:r>
              <a:rPr lang="en-US" sz="902" i="1" dirty="0" err="1">
                <a:solidFill>
                  <a:srgbClr val="000000"/>
                </a:solidFill>
                <a:latin typeface="Times New Roman"/>
              </a:rPr>
              <a:t>Greuner</a:t>
            </a:r>
            <a:r>
              <a:rPr lang="en-US" sz="902" i="1" dirty="0">
                <a:solidFill>
                  <a:srgbClr val="000000"/>
                </a:solidFill>
                <a:latin typeface="Times New Roman"/>
              </a:rPr>
              <a:t> et al. J NUCL MATER 367-370,(2007) 1444-1448] </a:t>
            </a:r>
            <a:endParaRPr lang="de-DE" sz="1200" dirty="0">
              <a:solidFill>
                <a:prstClr val="black"/>
              </a:solidFill>
              <a:latin typeface="Arial Narrow"/>
            </a:endParaRPr>
          </a:p>
        </p:txBody>
      </p:sp>
      <p:grpSp>
        <p:nvGrpSpPr>
          <p:cNvPr id="3" name="Gruppieren 2">
            <a:extLst>
              <a:ext uri="{FF2B5EF4-FFF2-40B4-BE49-F238E27FC236}">
                <a16:creationId xmlns:a16="http://schemas.microsoft.com/office/drawing/2014/main" id="{670EB9C0-EDF8-4965-9537-2C1E9B54F808}"/>
              </a:ext>
            </a:extLst>
          </p:cNvPr>
          <p:cNvGrpSpPr/>
          <p:nvPr/>
        </p:nvGrpSpPr>
        <p:grpSpPr>
          <a:xfrm>
            <a:off x="5667890" y="2825839"/>
            <a:ext cx="3116274" cy="2151797"/>
            <a:chOff x="6128530" y="1528252"/>
            <a:chExt cx="5780286" cy="4237086"/>
          </a:xfrm>
        </p:grpSpPr>
        <p:pic>
          <p:nvPicPr>
            <p:cNvPr id="16" name="Grafik 15">
              <a:extLst>
                <a:ext uri="{FF2B5EF4-FFF2-40B4-BE49-F238E27FC236}">
                  <a16:creationId xmlns:a16="http://schemas.microsoft.com/office/drawing/2014/main" id="{FBDA821B-2A1A-4E02-8DC4-906F7C78D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039" y="1528252"/>
              <a:ext cx="4122777" cy="4237086"/>
            </a:xfrm>
            <a:prstGeom prst="rect">
              <a:avLst/>
            </a:prstGeom>
          </p:spPr>
        </p:pic>
        <p:sp>
          <p:nvSpPr>
            <p:cNvPr id="17" name="Textfeld 16">
              <a:extLst>
                <a:ext uri="{FF2B5EF4-FFF2-40B4-BE49-F238E27FC236}">
                  <a16:creationId xmlns:a16="http://schemas.microsoft.com/office/drawing/2014/main" id="{54D7053D-5BBF-4A3E-9A4C-84BD4BB04560}"/>
                </a:ext>
              </a:extLst>
            </p:cNvPr>
            <p:cNvSpPr txBox="1"/>
            <p:nvPr/>
          </p:nvSpPr>
          <p:spPr>
            <a:xfrm>
              <a:off x="6532065" y="2438276"/>
              <a:ext cx="1496198" cy="499984"/>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cxnSp>
          <p:nvCxnSpPr>
            <p:cNvPr id="18" name="Gerade Verbindung mit Pfeil 17">
              <a:extLst>
                <a:ext uri="{FF2B5EF4-FFF2-40B4-BE49-F238E27FC236}">
                  <a16:creationId xmlns:a16="http://schemas.microsoft.com/office/drawing/2014/main" id="{F95DF389-8DBB-4E5A-9818-AFF17D9247F1}"/>
                </a:ext>
              </a:extLst>
            </p:cNvPr>
            <p:cNvCxnSpPr>
              <a:cxnSpLocks/>
              <a:stCxn id="17" idx="3"/>
            </p:cNvCxnSpPr>
            <p:nvPr/>
          </p:nvCxnSpPr>
          <p:spPr>
            <a:xfrm flipV="1">
              <a:off x="8028263" y="2271084"/>
              <a:ext cx="237221" cy="4171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3C52FBA-3BE0-4574-B070-CFDEEB53B745}"/>
                </a:ext>
              </a:extLst>
            </p:cNvPr>
            <p:cNvSpPr txBox="1"/>
            <p:nvPr/>
          </p:nvSpPr>
          <p:spPr>
            <a:xfrm>
              <a:off x="6874001" y="2862095"/>
              <a:ext cx="1154260" cy="499984"/>
            </a:xfrm>
            <a:prstGeom prst="rect">
              <a:avLst/>
            </a:prstGeom>
            <a:noFill/>
          </p:spPr>
          <p:txBody>
            <a:bodyPr wrap="none" rtlCol="0">
              <a:spAutoFit/>
            </a:bodyPr>
            <a:lstStyle/>
            <a:p>
              <a:pPr algn="r" defTabSz="685800"/>
              <a:r>
                <a:rPr lang="de-DE" sz="1050" dirty="0">
                  <a:solidFill>
                    <a:prstClr val="black"/>
                  </a:solidFill>
                  <a:latin typeface="Arial Narrow"/>
                </a:rPr>
                <a:t>Load </a:t>
              </a:r>
              <a:r>
                <a:rPr lang="de-DE" sz="1050" dirty="0" err="1">
                  <a:solidFill>
                    <a:prstClr val="black"/>
                  </a:solidFill>
                  <a:latin typeface="Arial Narrow"/>
                </a:rPr>
                <a:t>cell</a:t>
              </a:r>
              <a:endParaRPr lang="de-DE" sz="1050" dirty="0">
                <a:solidFill>
                  <a:prstClr val="black"/>
                </a:solidFill>
                <a:latin typeface="Arial Narrow"/>
              </a:endParaRPr>
            </a:p>
          </p:txBody>
        </p:sp>
        <p:sp>
          <p:nvSpPr>
            <p:cNvPr id="23" name="Textfeld 22">
              <a:extLst>
                <a:ext uri="{FF2B5EF4-FFF2-40B4-BE49-F238E27FC236}">
                  <a16:creationId xmlns:a16="http://schemas.microsoft.com/office/drawing/2014/main" id="{6BE0A2A5-8630-45D4-8A98-876C1E6C0B57}"/>
                </a:ext>
              </a:extLst>
            </p:cNvPr>
            <p:cNvSpPr txBox="1"/>
            <p:nvPr/>
          </p:nvSpPr>
          <p:spPr>
            <a:xfrm>
              <a:off x="6995909" y="3282721"/>
              <a:ext cx="1032354" cy="499984"/>
            </a:xfrm>
            <a:prstGeom prst="rect">
              <a:avLst/>
            </a:prstGeom>
            <a:noFill/>
          </p:spPr>
          <p:txBody>
            <a:bodyPr wrap="none" rtlCol="0">
              <a:spAutoFit/>
            </a:bodyPr>
            <a:lstStyle/>
            <a:p>
              <a:pPr algn="r" defTabSz="685800"/>
              <a:r>
                <a:rPr lang="de-DE" sz="1050" dirty="0">
                  <a:solidFill>
                    <a:prstClr val="black"/>
                  </a:solidFill>
                  <a:latin typeface="Arial Narrow"/>
                </a:rPr>
                <a:t>Sample</a:t>
              </a:r>
            </a:p>
          </p:txBody>
        </p:sp>
        <p:sp>
          <p:nvSpPr>
            <p:cNvPr id="24" name="Textfeld 23">
              <a:extLst>
                <a:ext uri="{FF2B5EF4-FFF2-40B4-BE49-F238E27FC236}">
                  <a16:creationId xmlns:a16="http://schemas.microsoft.com/office/drawing/2014/main" id="{6F7120FB-B301-49B7-B67E-15661A55D62A}"/>
                </a:ext>
              </a:extLst>
            </p:cNvPr>
            <p:cNvSpPr txBox="1"/>
            <p:nvPr/>
          </p:nvSpPr>
          <p:spPr>
            <a:xfrm>
              <a:off x="6538878" y="4544592"/>
              <a:ext cx="1496198" cy="499984"/>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sp>
          <p:nvSpPr>
            <p:cNvPr id="25" name="Textfeld 24">
              <a:extLst>
                <a:ext uri="{FF2B5EF4-FFF2-40B4-BE49-F238E27FC236}">
                  <a16:creationId xmlns:a16="http://schemas.microsoft.com/office/drawing/2014/main" id="{AEBF68BB-23C3-463B-846D-A11D666F126F}"/>
                </a:ext>
              </a:extLst>
            </p:cNvPr>
            <p:cNvSpPr txBox="1"/>
            <p:nvPr/>
          </p:nvSpPr>
          <p:spPr>
            <a:xfrm>
              <a:off x="6336691" y="4123968"/>
              <a:ext cx="1698386" cy="499984"/>
            </a:xfrm>
            <a:prstGeom prst="rect">
              <a:avLst/>
            </a:prstGeom>
            <a:noFill/>
          </p:spPr>
          <p:txBody>
            <a:bodyPr wrap="none" rtlCol="0">
              <a:spAutoFit/>
            </a:bodyPr>
            <a:lstStyle/>
            <a:p>
              <a:pPr algn="r" defTabSz="685800"/>
              <a:r>
                <a:rPr lang="de-DE" sz="1050" dirty="0">
                  <a:solidFill>
                    <a:prstClr val="black"/>
                  </a:solidFill>
                  <a:latin typeface="Arial Narrow"/>
                </a:rPr>
                <a:t>Linear </a:t>
              </a:r>
              <a:r>
                <a:rPr lang="de-DE" sz="1050" dirty="0" err="1">
                  <a:solidFill>
                    <a:prstClr val="black"/>
                  </a:solidFill>
                  <a:latin typeface="Arial Narrow"/>
                </a:rPr>
                <a:t>actuator</a:t>
              </a:r>
              <a:endParaRPr lang="de-DE" sz="1050" dirty="0">
                <a:solidFill>
                  <a:prstClr val="black"/>
                </a:solidFill>
                <a:latin typeface="Arial Narrow"/>
              </a:endParaRPr>
            </a:p>
          </p:txBody>
        </p:sp>
        <p:sp>
          <p:nvSpPr>
            <p:cNvPr id="26" name="Textfeld 25">
              <a:extLst>
                <a:ext uri="{FF2B5EF4-FFF2-40B4-BE49-F238E27FC236}">
                  <a16:creationId xmlns:a16="http://schemas.microsoft.com/office/drawing/2014/main" id="{760F79F0-39D4-425F-B11E-FC0714238F41}"/>
                </a:ext>
              </a:extLst>
            </p:cNvPr>
            <p:cNvSpPr txBox="1"/>
            <p:nvPr/>
          </p:nvSpPr>
          <p:spPr>
            <a:xfrm>
              <a:off x="6128530" y="3703344"/>
              <a:ext cx="1903548" cy="499984"/>
            </a:xfrm>
            <a:prstGeom prst="rect">
              <a:avLst/>
            </a:prstGeom>
            <a:noFill/>
          </p:spPr>
          <p:txBody>
            <a:bodyPr wrap="none" rtlCol="0">
              <a:spAutoFit/>
            </a:bodyPr>
            <a:lstStyle/>
            <a:p>
              <a:pPr algn="r" defTabSz="685800"/>
              <a:r>
                <a:rPr lang="de-DE" sz="1050" dirty="0" err="1">
                  <a:solidFill>
                    <a:prstClr val="black"/>
                  </a:solidFill>
                  <a:latin typeface="Arial Narrow"/>
                </a:rPr>
                <a:t>Heating</a:t>
              </a:r>
              <a:r>
                <a:rPr lang="de-DE" sz="1050" dirty="0">
                  <a:solidFill>
                    <a:prstClr val="black"/>
                  </a:solidFill>
                  <a:latin typeface="Arial Narrow"/>
                </a:rPr>
                <a:t> / Cooling</a:t>
              </a:r>
            </a:p>
          </p:txBody>
        </p:sp>
        <p:cxnSp>
          <p:nvCxnSpPr>
            <p:cNvPr id="27" name="Gerade Verbindung mit Pfeil 26">
              <a:extLst>
                <a:ext uri="{FF2B5EF4-FFF2-40B4-BE49-F238E27FC236}">
                  <a16:creationId xmlns:a16="http://schemas.microsoft.com/office/drawing/2014/main" id="{F32409F0-B4A3-4EBB-8462-FE6B8800FF58}"/>
                </a:ext>
              </a:extLst>
            </p:cNvPr>
            <p:cNvCxnSpPr>
              <a:cxnSpLocks/>
              <a:stCxn id="21" idx="3"/>
            </p:cNvCxnSpPr>
            <p:nvPr/>
          </p:nvCxnSpPr>
          <p:spPr>
            <a:xfrm flipV="1">
              <a:off x="8028261" y="2711788"/>
              <a:ext cx="721456" cy="4002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40436135-B9D9-422E-9F59-2FB06805BB93}"/>
                </a:ext>
              </a:extLst>
            </p:cNvPr>
            <p:cNvCxnSpPr>
              <a:cxnSpLocks/>
              <a:stCxn id="23" idx="3"/>
            </p:cNvCxnSpPr>
            <p:nvPr/>
          </p:nvCxnSpPr>
          <p:spPr>
            <a:xfrm flipV="1">
              <a:off x="8028263" y="3467689"/>
              <a:ext cx="841967" cy="65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D97B3DB0-59E9-4C98-AEAE-32BE9F2F89DC}"/>
                </a:ext>
              </a:extLst>
            </p:cNvPr>
            <p:cNvCxnSpPr>
              <a:cxnSpLocks/>
            </p:cNvCxnSpPr>
            <p:nvPr/>
          </p:nvCxnSpPr>
          <p:spPr>
            <a:xfrm flipV="1">
              <a:off x="8035077" y="3749882"/>
              <a:ext cx="297987" cy="91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8E0C2A3B-B18B-4361-8575-58082C469266}"/>
                </a:ext>
              </a:extLst>
            </p:cNvPr>
            <p:cNvCxnSpPr>
              <a:cxnSpLocks/>
              <a:stCxn id="25" idx="3"/>
            </p:cNvCxnSpPr>
            <p:nvPr/>
          </p:nvCxnSpPr>
          <p:spPr>
            <a:xfrm>
              <a:off x="8035078" y="4373960"/>
              <a:ext cx="795675" cy="3230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D84A5D3C-49A3-49B9-A059-81CFBC7F327B}"/>
                </a:ext>
              </a:extLst>
            </p:cNvPr>
            <p:cNvCxnSpPr>
              <a:cxnSpLocks/>
              <a:stCxn id="24" idx="3"/>
            </p:cNvCxnSpPr>
            <p:nvPr/>
          </p:nvCxnSpPr>
          <p:spPr>
            <a:xfrm>
              <a:off x="8035076" y="4794584"/>
              <a:ext cx="230410" cy="273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Textfeld 47">
            <a:extLst>
              <a:ext uri="{FF2B5EF4-FFF2-40B4-BE49-F238E27FC236}">
                <a16:creationId xmlns:a16="http://schemas.microsoft.com/office/drawing/2014/main" id="{CCB96EB2-5898-43EA-8F9A-D78E8E542AD0}"/>
              </a:ext>
            </a:extLst>
          </p:cNvPr>
          <p:cNvSpPr txBox="1"/>
          <p:nvPr/>
        </p:nvSpPr>
        <p:spPr>
          <a:xfrm>
            <a:off x="7865434" y="2972990"/>
            <a:ext cx="1267220" cy="646331"/>
          </a:xfrm>
          <a:prstGeom prst="rect">
            <a:avLst/>
          </a:prstGeom>
          <a:solidFill>
            <a:schemeClr val="bg1"/>
          </a:solidFill>
          <a:ln>
            <a:solidFill>
              <a:schemeClr val="tx1"/>
            </a:solidFill>
          </a:ln>
        </p:spPr>
        <p:txBody>
          <a:bodyPr wrap="square" rtlCol="0">
            <a:spAutoFit/>
          </a:bodyPr>
          <a:lstStyle/>
          <a:p>
            <a:pPr algn="ctr" defTabSz="685800"/>
            <a:r>
              <a:rPr lang="en-US" sz="1200" b="1" dirty="0">
                <a:solidFill>
                  <a:srgbClr val="007CC3"/>
                </a:solidFill>
                <a:latin typeface="Arial Narrow"/>
              </a:rPr>
              <a:t>G</a:t>
            </a:r>
            <a:r>
              <a:rPr lang="en-US" sz="1200" dirty="0">
                <a:solidFill>
                  <a:prstClr val="black"/>
                </a:solidFill>
                <a:latin typeface="Arial Narrow"/>
              </a:rPr>
              <a:t>eneral-purpose</a:t>
            </a:r>
            <a:r>
              <a:rPr lang="en-US" sz="1200" b="1" dirty="0">
                <a:solidFill>
                  <a:srgbClr val="007CC3"/>
                </a:solidFill>
                <a:latin typeface="Arial Narrow"/>
              </a:rPr>
              <a:t> ir</a:t>
            </a:r>
            <a:r>
              <a:rPr lang="en-US" sz="1200" dirty="0">
                <a:solidFill>
                  <a:prstClr val="black"/>
                </a:solidFill>
                <a:latin typeface="Arial Narrow"/>
              </a:rPr>
              <a:t>r</a:t>
            </a:r>
            <a:r>
              <a:rPr lang="en-US" sz="1200" b="1" dirty="0">
                <a:solidFill>
                  <a:srgbClr val="007CC3"/>
                </a:solidFill>
                <a:latin typeface="Arial Narrow"/>
              </a:rPr>
              <a:t>a</a:t>
            </a:r>
            <a:r>
              <a:rPr lang="en-US" sz="1200" dirty="0">
                <a:solidFill>
                  <a:prstClr val="black"/>
                </a:solidFill>
                <a:latin typeface="Arial Narrow"/>
              </a:rPr>
              <a:t>diated </a:t>
            </a:r>
            <a:r>
              <a:rPr lang="en-US" sz="1200" b="1" dirty="0">
                <a:solidFill>
                  <a:srgbClr val="007CC3"/>
                </a:solidFill>
                <a:latin typeface="Arial Narrow"/>
              </a:rPr>
              <a:t>f</a:t>
            </a:r>
            <a:r>
              <a:rPr lang="en-US" sz="1200" dirty="0">
                <a:solidFill>
                  <a:prstClr val="black"/>
                </a:solidFill>
                <a:latin typeface="Arial Narrow"/>
              </a:rPr>
              <a:t>iber and</a:t>
            </a:r>
            <a:r>
              <a:rPr lang="en-US" sz="1200" b="1" dirty="0">
                <a:solidFill>
                  <a:srgbClr val="007CC3"/>
                </a:solidFill>
                <a:latin typeface="Arial Narrow"/>
              </a:rPr>
              <a:t> f</a:t>
            </a:r>
            <a:r>
              <a:rPr lang="en-US" sz="1200" dirty="0">
                <a:solidFill>
                  <a:prstClr val="black"/>
                </a:solidFill>
                <a:latin typeface="Arial Narrow"/>
              </a:rPr>
              <a:t>oil </a:t>
            </a:r>
            <a:r>
              <a:rPr lang="en-US" sz="1200" b="1" dirty="0">
                <a:solidFill>
                  <a:srgbClr val="007CC3"/>
                </a:solidFill>
                <a:latin typeface="Arial Narrow"/>
              </a:rPr>
              <a:t>e</a:t>
            </a:r>
            <a:r>
              <a:rPr lang="en-US" sz="1200" dirty="0">
                <a:solidFill>
                  <a:prstClr val="black"/>
                </a:solidFill>
                <a:latin typeface="Arial Narrow"/>
              </a:rPr>
              <a:t>xperiment</a:t>
            </a:r>
            <a:r>
              <a:rPr lang="en-US" sz="1200" b="1" dirty="0">
                <a:solidFill>
                  <a:srgbClr val="007CC3"/>
                </a:solidFill>
                <a:latin typeface="Arial Narrow"/>
              </a:rPr>
              <a:t> </a:t>
            </a:r>
          </a:p>
        </p:txBody>
      </p:sp>
    </p:spTree>
    <p:extLst>
      <p:ext uri="{BB962C8B-B14F-4D97-AF65-F5344CB8AC3E}">
        <p14:creationId xmlns:p14="http://schemas.microsoft.com/office/powerpoint/2010/main" val="163161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0FFB5-082E-48D8-86A9-39978F78D399}"/>
              </a:ext>
            </a:extLst>
          </p:cNvPr>
          <p:cNvSpPr>
            <a:spLocks noGrp="1"/>
          </p:cNvSpPr>
          <p:nvPr>
            <p:ph type="title"/>
          </p:nvPr>
        </p:nvSpPr>
        <p:spPr/>
        <p:txBody>
          <a:bodyPr/>
          <a:lstStyle/>
          <a:p>
            <a:r>
              <a:rPr lang="de-DE" dirty="0"/>
              <a:t>High </a:t>
            </a:r>
            <a:r>
              <a:rPr lang="de-DE" dirty="0" err="1"/>
              <a:t>heat</a:t>
            </a:r>
            <a:r>
              <a:rPr lang="de-DE" dirty="0"/>
              <a:t> </a:t>
            </a:r>
            <a:r>
              <a:rPr lang="de-DE" dirty="0" err="1"/>
              <a:t>flux</a:t>
            </a:r>
            <a:r>
              <a:rPr lang="de-DE" dirty="0"/>
              <a:t> </a:t>
            </a:r>
            <a:r>
              <a:rPr lang="de-DE" dirty="0" err="1"/>
              <a:t>tests</a:t>
            </a:r>
            <a:r>
              <a:rPr lang="de-DE" dirty="0"/>
              <a:t> – </a:t>
            </a:r>
            <a:r>
              <a:rPr lang="de-DE" dirty="0" err="1"/>
              <a:t>new</a:t>
            </a:r>
            <a:r>
              <a:rPr lang="de-DE" dirty="0"/>
              <a:t> </a:t>
            </a:r>
            <a:r>
              <a:rPr lang="de-DE" dirty="0" err="1"/>
              <a:t>mock-ups</a:t>
            </a:r>
            <a:endParaRPr lang="de-DE" dirty="0"/>
          </a:p>
        </p:txBody>
      </p:sp>
      <p:sp>
        <p:nvSpPr>
          <p:cNvPr id="3" name="Datumsplatzhalter 2">
            <a:extLst>
              <a:ext uri="{FF2B5EF4-FFF2-40B4-BE49-F238E27FC236}">
                <a16:creationId xmlns:a16="http://schemas.microsoft.com/office/drawing/2014/main" id="{AC2C6842-4D46-4258-B08F-7F413F7492CD}"/>
              </a:ext>
            </a:extLst>
          </p:cNvPr>
          <p:cNvSpPr>
            <a:spLocks noGrp="1"/>
          </p:cNvSpPr>
          <p:nvPr>
            <p:ph type="dt" sz="half" idx="14"/>
          </p:nvPr>
        </p:nvSpPr>
        <p:spPr/>
        <p:txBody>
          <a:bodyPr/>
          <a:lstStyle/>
          <a:p>
            <a:pPr defTabSz="685800"/>
            <a:r>
              <a:rPr lang="de-DE">
                <a:solidFill>
                  <a:prstClr val="black">
                    <a:lumMod val="75000"/>
                    <a:lumOff val="25000"/>
                  </a:prstClr>
                </a:solidFill>
              </a:rPr>
              <a:t>17.05.2021</a:t>
            </a:r>
            <a:endParaRPr lang="de-DE" dirty="0">
              <a:solidFill>
                <a:prstClr val="black">
                  <a:lumMod val="75000"/>
                  <a:lumOff val="25000"/>
                </a:prstClr>
              </a:solidFill>
            </a:endParaRPr>
          </a:p>
        </p:txBody>
      </p:sp>
      <p:sp>
        <p:nvSpPr>
          <p:cNvPr id="4" name="Fußzeilenplatzhalter 3">
            <a:extLst>
              <a:ext uri="{FF2B5EF4-FFF2-40B4-BE49-F238E27FC236}">
                <a16:creationId xmlns:a16="http://schemas.microsoft.com/office/drawing/2014/main" id="{EEA82EFA-5C9B-441C-8F1C-BDB707DC9137}"/>
              </a:ext>
            </a:extLst>
          </p:cNvPr>
          <p:cNvSpPr>
            <a:spLocks noGrp="1"/>
          </p:cNvSpPr>
          <p:nvPr>
            <p:ph type="ftr" sz="quarter" idx="15"/>
          </p:nvPr>
        </p:nvSpPr>
        <p:spPr/>
        <p:txBody>
          <a:bodyPr/>
          <a:lstStyle/>
          <a:p>
            <a:pPr defTabSz="685800"/>
            <a:r>
              <a:rPr lang="en-US">
                <a:solidFill>
                  <a:prstClr val="black">
                    <a:lumMod val="75000"/>
                    <a:lumOff val="25000"/>
                  </a:prstClr>
                </a:solidFill>
              </a:rPr>
              <a:t>Johann Riesch, SPA Mid Term Meeting, September 2021</a:t>
            </a:r>
            <a:endParaRPr lang="de-DE" dirty="0">
              <a:solidFill>
                <a:prstClr val="black">
                  <a:lumMod val="75000"/>
                  <a:lumOff val="25000"/>
                </a:prstClr>
              </a:solidFill>
            </a:endParaRPr>
          </a:p>
        </p:txBody>
      </p:sp>
      <p:sp>
        <p:nvSpPr>
          <p:cNvPr id="5" name="Foliennummernplatzhalter 4">
            <a:extLst>
              <a:ext uri="{FF2B5EF4-FFF2-40B4-BE49-F238E27FC236}">
                <a16:creationId xmlns:a16="http://schemas.microsoft.com/office/drawing/2014/main" id="{D265810C-4475-4368-ABFA-4BC40BC7F4D2}"/>
              </a:ext>
            </a:extLst>
          </p:cNvPr>
          <p:cNvSpPr>
            <a:spLocks noGrp="1"/>
          </p:cNvSpPr>
          <p:nvPr>
            <p:ph type="sldNum" sz="quarter" idx="16"/>
          </p:nvPr>
        </p:nvSpPr>
        <p:spPr/>
        <p:txBody>
          <a:bodyPr/>
          <a:lstStyle/>
          <a:p>
            <a:pPr defTabSz="685800"/>
            <a:fld id="{31AA536C-85F5-4A1B-A111-7CE00A08BCBC}" type="slidenum">
              <a:rPr lang="de-DE">
                <a:solidFill>
                  <a:prstClr val="black">
                    <a:lumMod val="75000"/>
                    <a:lumOff val="25000"/>
                  </a:prstClr>
                </a:solidFill>
              </a:rPr>
              <a:pPr defTabSz="685800"/>
              <a:t>46</a:t>
            </a:fld>
            <a:endParaRPr lang="de-DE" dirty="0">
              <a:solidFill>
                <a:prstClr val="black">
                  <a:lumMod val="75000"/>
                  <a:lumOff val="25000"/>
                </a:prstClr>
              </a:solidFill>
            </a:endParaRPr>
          </a:p>
        </p:txBody>
      </p:sp>
      <p:sp>
        <p:nvSpPr>
          <p:cNvPr id="9" name="Inhaltsplatzhalter 10">
            <a:extLst>
              <a:ext uri="{FF2B5EF4-FFF2-40B4-BE49-F238E27FC236}">
                <a16:creationId xmlns:a16="http://schemas.microsoft.com/office/drawing/2014/main" id="{5D693C59-E684-4667-AE07-1C8346AA2D6C}"/>
              </a:ext>
            </a:extLst>
          </p:cNvPr>
          <p:cNvSpPr txBox="1">
            <a:spLocks/>
          </p:cNvSpPr>
          <p:nvPr/>
        </p:nvSpPr>
        <p:spPr>
          <a:xfrm>
            <a:off x="359835" y="822697"/>
            <a:ext cx="5489636" cy="3828368"/>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lang="de-DE" sz="2400" b="1" kern="1200" smtClean="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000" b="0" kern="1200" dirty="0" smtClean="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1800" kern="1200" dirty="0" smtClean="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600" kern="1200" dirty="0" smtClean="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800" dirty="0">
                <a:solidFill>
                  <a:prstClr val="black"/>
                </a:solidFill>
                <a:latin typeface="Arial Narrow" panose="020B0606020202030204" pitchFamily="34" charset="0"/>
              </a:rPr>
              <a:t>Mono-Block concept according to WPDIV</a:t>
            </a:r>
            <a:endParaRPr lang="en-US" sz="1800" b="0" dirty="0">
              <a:solidFill>
                <a:prstClr val="black"/>
              </a:solidFill>
              <a:latin typeface="Arial Narrow"/>
            </a:endParaRPr>
          </a:p>
          <a:p>
            <a:pPr marL="514350" lvl="1" indent="-171450" defTabSz="685800">
              <a:spcBef>
                <a:spcPts val="375"/>
              </a:spcBef>
            </a:pPr>
            <a:r>
              <a:rPr lang="en-US" sz="1800" dirty="0">
                <a:solidFill>
                  <a:prstClr val="black"/>
                </a:solidFill>
                <a:latin typeface="Calibri" panose="020F0502020204030204"/>
              </a:rPr>
              <a:t>Manufacturing within WPMAT in collaboration with ENEA</a:t>
            </a:r>
            <a:endParaRPr lang="en-US" sz="165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Aim: direct comparison to </a:t>
            </a:r>
            <a:r>
              <a:rPr lang="en-US" sz="1800" dirty="0" err="1">
                <a:solidFill>
                  <a:prstClr val="black"/>
                </a:solidFill>
                <a:latin typeface="Calibri" panose="020F0502020204030204"/>
              </a:rPr>
              <a:t>conventionsl</a:t>
            </a:r>
            <a:r>
              <a:rPr lang="en-US" sz="1800" dirty="0">
                <a:solidFill>
                  <a:prstClr val="black"/>
                </a:solidFill>
                <a:latin typeface="Calibri" panose="020F0502020204030204"/>
              </a:rPr>
              <a:t> W materials</a:t>
            </a:r>
            <a:endParaRPr lang="en-US" sz="1800" baseline="300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Status: blocks cut, manufacturing of mock-up on- going</a:t>
            </a:r>
          </a:p>
          <a:p>
            <a:pPr marL="0" indent="0" defTabSz="685800">
              <a:spcBef>
                <a:spcPts val="750"/>
              </a:spcBef>
              <a:buNone/>
            </a:pPr>
            <a:r>
              <a:rPr lang="en-US" sz="1800" dirty="0">
                <a:solidFill>
                  <a:prstClr val="black"/>
                </a:solidFill>
                <a:latin typeface="Arial Narrow" panose="020B0606020202030204" pitchFamily="34" charset="0"/>
              </a:rPr>
              <a:t>Large scale flat-tile mock-ups </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Aim: investigate the effect of size on the performance of </a:t>
            </a:r>
            <a:r>
              <a:rPr lang="en-US" sz="1800" dirty="0" err="1">
                <a:solidFill>
                  <a:prstClr val="black"/>
                </a:solidFill>
                <a:latin typeface="Calibri" panose="020F0502020204030204"/>
              </a:rPr>
              <a:t>W</a:t>
            </a:r>
            <a:r>
              <a:rPr lang="en-US" sz="1800" baseline="-25000" dirty="0" err="1">
                <a:solidFill>
                  <a:prstClr val="black"/>
                </a:solidFill>
                <a:latin typeface="Calibri" panose="020F0502020204030204"/>
              </a:rPr>
              <a:t>f</a:t>
            </a:r>
            <a:r>
              <a:rPr lang="en-US" sz="1800" dirty="0">
                <a:solidFill>
                  <a:prstClr val="black"/>
                </a:solidFill>
                <a:latin typeface="Calibri" panose="020F0502020204030204"/>
              </a:rPr>
              <a:t>/W composite mock-ups</a:t>
            </a:r>
            <a:br>
              <a:rPr lang="en-US" sz="1800" dirty="0">
                <a:solidFill>
                  <a:prstClr val="black"/>
                </a:solidFill>
                <a:latin typeface="Calibri" panose="020F0502020204030204"/>
              </a:rPr>
            </a:br>
            <a:r>
              <a:rPr lang="en-US" sz="1800" dirty="0">
                <a:solidFill>
                  <a:prstClr val="black"/>
                </a:solidFill>
                <a:latin typeface="Calibri" panose="020F0502020204030204"/>
                <a:sym typeface="Wingdings" panose="05000000000000000000" pitchFamily="2" charset="2"/>
              </a:rPr>
              <a:t> does the composite concept allow for larger flat tile sizes?</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Status: tiles cut and soldered, final machining of mock-ups on-going, pre-characterization planned in September, first tests planned in October</a:t>
            </a:r>
            <a:endParaRPr lang="en-US" sz="1500" dirty="0">
              <a:solidFill>
                <a:prstClr val="black"/>
              </a:solidFill>
              <a:latin typeface="Arial Narrow"/>
            </a:endParaRPr>
          </a:p>
          <a:p>
            <a:pPr marL="0" indent="0" defTabSz="685800">
              <a:spcBef>
                <a:spcPts val="750"/>
              </a:spcBef>
              <a:buNone/>
            </a:pPr>
            <a:endParaRPr lang="en-US" sz="1800" dirty="0">
              <a:solidFill>
                <a:prstClr val="black"/>
              </a:solidFill>
              <a:latin typeface="Arial Narrow"/>
            </a:endParaRPr>
          </a:p>
        </p:txBody>
      </p:sp>
      <p:pic>
        <p:nvPicPr>
          <p:cNvPr id="10" name="Inhaltsplatzhalter 6">
            <a:extLst>
              <a:ext uri="{FF2B5EF4-FFF2-40B4-BE49-F238E27FC236}">
                <a16:creationId xmlns:a16="http://schemas.microsoft.com/office/drawing/2014/main" id="{44EC25FF-2885-4CF7-A258-1D6B9B9C8D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1517" y="2809018"/>
            <a:ext cx="2528308" cy="1671050"/>
          </a:xfrm>
        </p:spPr>
      </p:pic>
      <p:pic>
        <p:nvPicPr>
          <p:cNvPr id="11" name="Grafik 10" descr="Ein Bild, das Kasten, Kante, Zement, Beton enthält.&#10;&#10;Automatisch generierte Beschreibung">
            <a:extLst>
              <a:ext uri="{FF2B5EF4-FFF2-40B4-BE49-F238E27FC236}">
                <a16:creationId xmlns:a16="http://schemas.microsoft.com/office/drawing/2014/main" id="{149439BC-5CFF-45A2-9B04-12F2F0C0D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846" y="1019727"/>
            <a:ext cx="2002797" cy="1502098"/>
          </a:xfrm>
          <a:prstGeom prst="rect">
            <a:avLst/>
          </a:prstGeom>
        </p:spPr>
      </p:pic>
    </p:spTree>
    <p:extLst>
      <p:ext uri="{BB962C8B-B14F-4D97-AF65-F5344CB8AC3E}">
        <p14:creationId xmlns:p14="http://schemas.microsoft.com/office/powerpoint/2010/main" val="39349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0FFB5-082E-48D8-86A9-39978F78D399}"/>
              </a:ext>
            </a:extLst>
          </p:cNvPr>
          <p:cNvSpPr>
            <a:spLocks noGrp="1"/>
          </p:cNvSpPr>
          <p:nvPr>
            <p:ph type="title"/>
          </p:nvPr>
        </p:nvSpPr>
        <p:spPr/>
        <p:txBody>
          <a:bodyPr/>
          <a:lstStyle/>
          <a:p>
            <a:r>
              <a:rPr lang="de-DE" dirty="0" err="1"/>
              <a:t>Effect</a:t>
            </a:r>
            <a:r>
              <a:rPr lang="de-DE" dirty="0"/>
              <a:t> of hydrogen on </a:t>
            </a:r>
            <a:r>
              <a:rPr lang="de-DE" dirty="0" err="1"/>
              <a:t>strength</a:t>
            </a:r>
            <a:endParaRPr lang="de-DE" dirty="0"/>
          </a:p>
        </p:txBody>
      </p:sp>
      <p:sp>
        <p:nvSpPr>
          <p:cNvPr id="3" name="Datumsplatzhalter 2">
            <a:extLst>
              <a:ext uri="{FF2B5EF4-FFF2-40B4-BE49-F238E27FC236}">
                <a16:creationId xmlns:a16="http://schemas.microsoft.com/office/drawing/2014/main" id="{AC2C6842-4D46-4258-B08F-7F413F7492CD}"/>
              </a:ext>
            </a:extLst>
          </p:cNvPr>
          <p:cNvSpPr>
            <a:spLocks noGrp="1"/>
          </p:cNvSpPr>
          <p:nvPr>
            <p:ph type="dt" sz="half" idx="14"/>
          </p:nvPr>
        </p:nvSpPr>
        <p:spPr/>
        <p:txBody>
          <a:bodyPr/>
          <a:lstStyle/>
          <a:p>
            <a:pPr defTabSz="685800"/>
            <a:r>
              <a:rPr lang="de-DE">
                <a:solidFill>
                  <a:prstClr val="black">
                    <a:lumMod val="75000"/>
                    <a:lumOff val="25000"/>
                  </a:prstClr>
                </a:solidFill>
              </a:rPr>
              <a:t>17.05.2021</a:t>
            </a:r>
            <a:endParaRPr lang="de-DE" dirty="0">
              <a:solidFill>
                <a:prstClr val="black">
                  <a:lumMod val="75000"/>
                  <a:lumOff val="25000"/>
                </a:prstClr>
              </a:solidFill>
            </a:endParaRPr>
          </a:p>
        </p:txBody>
      </p:sp>
      <p:sp>
        <p:nvSpPr>
          <p:cNvPr id="4" name="Fußzeilenplatzhalter 3">
            <a:extLst>
              <a:ext uri="{FF2B5EF4-FFF2-40B4-BE49-F238E27FC236}">
                <a16:creationId xmlns:a16="http://schemas.microsoft.com/office/drawing/2014/main" id="{EEA82EFA-5C9B-441C-8F1C-BDB707DC9137}"/>
              </a:ext>
            </a:extLst>
          </p:cNvPr>
          <p:cNvSpPr>
            <a:spLocks noGrp="1"/>
          </p:cNvSpPr>
          <p:nvPr>
            <p:ph type="ftr" sz="quarter" idx="15"/>
          </p:nvPr>
        </p:nvSpPr>
        <p:spPr/>
        <p:txBody>
          <a:bodyPr/>
          <a:lstStyle/>
          <a:p>
            <a:pPr defTabSz="685800"/>
            <a:r>
              <a:rPr lang="en-US">
                <a:solidFill>
                  <a:prstClr val="black">
                    <a:lumMod val="75000"/>
                    <a:lumOff val="25000"/>
                  </a:prstClr>
                </a:solidFill>
              </a:rPr>
              <a:t>Johann Riesch, SPA Mid Term Meeting, September 2021</a:t>
            </a:r>
            <a:endParaRPr lang="de-DE" dirty="0">
              <a:solidFill>
                <a:prstClr val="black">
                  <a:lumMod val="75000"/>
                  <a:lumOff val="25000"/>
                </a:prstClr>
              </a:solidFill>
            </a:endParaRPr>
          </a:p>
        </p:txBody>
      </p:sp>
      <p:sp>
        <p:nvSpPr>
          <p:cNvPr id="5" name="Foliennummernplatzhalter 4">
            <a:extLst>
              <a:ext uri="{FF2B5EF4-FFF2-40B4-BE49-F238E27FC236}">
                <a16:creationId xmlns:a16="http://schemas.microsoft.com/office/drawing/2014/main" id="{D265810C-4475-4368-ABFA-4BC40BC7F4D2}"/>
              </a:ext>
            </a:extLst>
          </p:cNvPr>
          <p:cNvSpPr>
            <a:spLocks noGrp="1"/>
          </p:cNvSpPr>
          <p:nvPr>
            <p:ph type="sldNum" sz="quarter" idx="16"/>
          </p:nvPr>
        </p:nvSpPr>
        <p:spPr/>
        <p:txBody>
          <a:bodyPr/>
          <a:lstStyle/>
          <a:p>
            <a:pPr defTabSz="685800"/>
            <a:fld id="{31AA536C-85F5-4A1B-A111-7CE00A08BCBC}" type="slidenum">
              <a:rPr lang="de-DE">
                <a:solidFill>
                  <a:prstClr val="black">
                    <a:lumMod val="75000"/>
                    <a:lumOff val="25000"/>
                  </a:prstClr>
                </a:solidFill>
              </a:rPr>
              <a:pPr defTabSz="685800"/>
              <a:t>47</a:t>
            </a:fld>
            <a:endParaRPr lang="de-DE" dirty="0">
              <a:solidFill>
                <a:prstClr val="black">
                  <a:lumMod val="75000"/>
                  <a:lumOff val="25000"/>
                </a:prstClr>
              </a:solidFill>
            </a:endParaRPr>
          </a:p>
        </p:txBody>
      </p:sp>
      <p:sp>
        <p:nvSpPr>
          <p:cNvPr id="7" name="Inhaltsplatzhalter 10">
            <a:extLst>
              <a:ext uri="{FF2B5EF4-FFF2-40B4-BE49-F238E27FC236}">
                <a16:creationId xmlns:a16="http://schemas.microsoft.com/office/drawing/2014/main" id="{0F5579D6-334A-4125-BFA4-56A570DFEC38}"/>
              </a:ext>
            </a:extLst>
          </p:cNvPr>
          <p:cNvSpPr txBox="1">
            <a:spLocks/>
          </p:cNvSpPr>
          <p:nvPr/>
        </p:nvSpPr>
        <p:spPr>
          <a:xfrm>
            <a:off x="359835" y="822697"/>
            <a:ext cx="5254532" cy="3828368"/>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lang="de-DE" sz="2400" b="1" kern="1200" smtClean="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000" b="0" kern="1200" dirty="0" smtClean="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1800" kern="1200" dirty="0" smtClean="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600" kern="1200" dirty="0" smtClean="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800" dirty="0">
                <a:solidFill>
                  <a:prstClr val="black"/>
                </a:solidFill>
                <a:latin typeface="Arial Narrow" panose="020B0606020202030204" pitchFamily="34" charset="0"/>
              </a:rPr>
              <a:t>Plasma source installed at GIRAFFE and tested</a:t>
            </a:r>
            <a:endParaRPr lang="en-US" sz="1800" b="0" dirty="0">
              <a:solidFill>
                <a:prstClr val="black"/>
              </a:solidFill>
              <a:latin typeface="Arial Narrow"/>
            </a:endParaRPr>
          </a:p>
          <a:p>
            <a:pPr marL="514350" lvl="1" indent="-171450" defTabSz="685800">
              <a:spcBef>
                <a:spcPts val="375"/>
              </a:spcBef>
            </a:pPr>
            <a:r>
              <a:rPr lang="en-US" sz="1800" dirty="0">
                <a:solidFill>
                  <a:prstClr val="black"/>
                </a:solidFill>
                <a:latin typeface="Calibri" panose="020F0502020204030204"/>
              </a:rPr>
              <a:t>ECR ion gun (</a:t>
            </a:r>
            <a:r>
              <a:rPr lang="en-US" sz="1800" dirty="0" err="1">
                <a:solidFill>
                  <a:prstClr val="black"/>
                </a:solidFill>
                <a:latin typeface="Calibri" panose="020F0502020204030204"/>
              </a:rPr>
              <a:t>Tectra</a:t>
            </a:r>
            <a:r>
              <a:rPr lang="en-US" sz="1800" dirty="0">
                <a:solidFill>
                  <a:prstClr val="black"/>
                </a:solidFill>
                <a:latin typeface="Calibri" panose="020F0502020204030204"/>
              </a:rPr>
              <a:t> Gen II)</a:t>
            </a:r>
          </a:p>
          <a:p>
            <a:pPr marL="857250" lvl="2" indent="-171450" defTabSz="685800">
              <a:spcBef>
                <a:spcPts val="375"/>
              </a:spcBef>
            </a:pPr>
            <a:r>
              <a:rPr lang="en-US" sz="1650" dirty="0">
                <a:solidFill>
                  <a:prstClr val="black"/>
                </a:solidFill>
                <a:latin typeface="Calibri" panose="020F0502020204030204"/>
              </a:rPr>
              <a:t>energy range of 25 eV – 5 KeV, total beam current of 1mA (at 5 kV)</a:t>
            </a:r>
          </a:p>
          <a:p>
            <a:pPr marL="857250" lvl="2" indent="-171450" defTabSz="685800">
              <a:spcBef>
                <a:spcPts val="375"/>
              </a:spcBef>
            </a:pPr>
            <a:r>
              <a:rPr lang="en-US" sz="1650" dirty="0">
                <a:solidFill>
                  <a:prstClr val="black"/>
                </a:solidFill>
                <a:latin typeface="Calibri" panose="020F0502020204030204"/>
              </a:rPr>
              <a:t>e.g. 1x10</a:t>
            </a:r>
            <a:r>
              <a:rPr lang="en-US" sz="1650" baseline="30000" dirty="0">
                <a:solidFill>
                  <a:prstClr val="black"/>
                </a:solidFill>
                <a:latin typeface="Calibri" panose="020F0502020204030204"/>
              </a:rPr>
              <a:t>18</a:t>
            </a:r>
            <a:r>
              <a:rPr lang="en-US" sz="1650" dirty="0">
                <a:solidFill>
                  <a:prstClr val="black"/>
                </a:solidFill>
                <a:latin typeface="Calibri" panose="020F0502020204030204"/>
              </a:rPr>
              <a:t> D ions / m</a:t>
            </a:r>
            <a:r>
              <a:rPr lang="en-US" sz="1650" baseline="30000" dirty="0">
                <a:solidFill>
                  <a:prstClr val="black"/>
                </a:solidFill>
                <a:latin typeface="Calibri" panose="020F0502020204030204"/>
              </a:rPr>
              <a:t>2</a:t>
            </a:r>
            <a:r>
              <a:rPr lang="en-US" sz="1650" dirty="0">
                <a:solidFill>
                  <a:prstClr val="black"/>
                </a:solidFill>
                <a:latin typeface="Calibri" panose="020F0502020204030204"/>
              </a:rPr>
              <a:t>s at 300 eV</a:t>
            </a:r>
          </a:p>
          <a:p>
            <a:pPr marL="514350" lvl="1" indent="-171450" defTabSz="685800">
              <a:spcBef>
                <a:spcPts val="375"/>
              </a:spcBef>
            </a:pPr>
            <a:r>
              <a:rPr lang="en-US" sz="1800" dirty="0">
                <a:solidFill>
                  <a:prstClr val="black"/>
                </a:solidFill>
                <a:latin typeface="Calibri" panose="020F0502020204030204"/>
              </a:rPr>
              <a:t>Hardware adoptions in progress</a:t>
            </a:r>
          </a:p>
          <a:p>
            <a:pPr marL="857250" lvl="2" indent="-171450" defTabSz="685800">
              <a:spcBef>
                <a:spcPts val="375"/>
              </a:spcBef>
            </a:pPr>
            <a:r>
              <a:rPr lang="en-US" sz="1650" dirty="0">
                <a:solidFill>
                  <a:prstClr val="black"/>
                </a:solidFill>
                <a:latin typeface="Calibri" panose="020F0502020204030204"/>
              </a:rPr>
              <a:t>guiding pipe, beam sensors, …</a:t>
            </a:r>
          </a:p>
          <a:p>
            <a:pPr marL="0" indent="0" defTabSz="685800">
              <a:spcBef>
                <a:spcPts val="750"/>
              </a:spcBef>
              <a:buNone/>
            </a:pPr>
            <a:r>
              <a:rPr lang="en-US" sz="1800" dirty="0">
                <a:solidFill>
                  <a:prstClr val="black"/>
                </a:solidFill>
                <a:latin typeface="Arial Narrow" panose="020B0606020202030204" pitchFamily="34" charset="0"/>
              </a:rPr>
              <a:t>First tests planned for October</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Stress relaxation by D</a:t>
            </a:r>
          </a:p>
          <a:p>
            <a:pPr marL="857250" lvl="2" indent="-171450" defTabSz="685800">
              <a:spcBef>
                <a:spcPts val="375"/>
              </a:spcBef>
            </a:pPr>
            <a:r>
              <a:rPr lang="en-US" sz="1650" dirty="0">
                <a:solidFill>
                  <a:prstClr val="black"/>
                </a:solidFill>
                <a:latin typeface="Calibri" panose="020F0502020204030204"/>
              </a:rPr>
              <a:t>load sample to dedicated load and hold it there</a:t>
            </a:r>
          </a:p>
          <a:p>
            <a:pPr marL="857250" lvl="2" indent="-171450" defTabSz="685800">
              <a:spcBef>
                <a:spcPts val="375"/>
              </a:spcBef>
            </a:pPr>
            <a:r>
              <a:rPr lang="en-US" sz="1650" dirty="0">
                <a:solidFill>
                  <a:prstClr val="black"/>
                </a:solidFill>
                <a:latin typeface="Calibri" panose="020F0502020204030204"/>
              </a:rPr>
              <a:t>load sample with D beam and monitor load</a:t>
            </a:r>
          </a:p>
          <a:p>
            <a:pPr marL="514350" lvl="1" indent="-171450" defTabSz="685800">
              <a:spcBef>
                <a:spcPts val="375"/>
              </a:spcBef>
            </a:pPr>
            <a:r>
              <a:rPr lang="en-US" sz="1800" dirty="0">
                <a:solidFill>
                  <a:prstClr val="black"/>
                </a:solidFill>
                <a:latin typeface="Calibri" panose="020F0502020204030204"/>
              </a:rPr>
              <a:t>Midterm: investigate synergies between D effect and irradiation damage</a:t>
            </a:r>
            <a:endParaRPr lang="en-US" sz="1800" dirty="0">
              <a:solidFill>
                <a:prstClr val="black"/>
              </a:solidFill>
              <a:latin typeface="Arial Narrow"/>
            </a:endParaRPr>
          </a:p>
          <a:p>
            <a:pPr marL="514350" lvl="1" indent="-171450" defTabSz="685800">
              <a:spcBef>
                <a:spcPts val="375"/>
              </a:spcBef>
            </a:pPr>
            <a:endParaRPr lang="en-US" sz="1500" dirty="0">
              <a:solidFill>
                <a:prstClr val="black"/>
              </a:solidFill>
              <a:latin typeface="Arial Narrow"/>
            </a:endParaRPr>
          </a:p>
          <a:p>
            <a:pPr marL="0" indent="0" defTabSz="685800">
              <a:spcBef>
                <a:spcPts val="750"/>
              </a:spcBef>
              <a:buNone/>
            </a:pPr>
            <a:endParaRPr lang="en-US" sz="1800" dirty="0">
              <a:solidFill>
                <a:prstClr val="black"/>
              </a:solidFill>
              <a:latin typeface="Arial Narrow"/>
            </a:endParaRPr>
          </a:p>
        </p:txBody>
      </p:sp>
      <p:grpSp>
        <p:nvGrpSpPr>
          <p:cNvPr id="8" name="Gruppieren 7">
            <a:extLst>
              <a:ext uri="{FF2B5EF4-FFF2-40B4-BE49-F238E27FC236}">
                <a16:creationId xmlns:a16="http://schemas.microsoft.com/office/drawing/2014/main" id="{91D4FC1F-4404-4DA0-BF10-9A769CAF9571}"/>
              </a:ext>
            </a:extLst>
          </p:cNvPr>
          <p:cNvGrpSpPr/>
          <p:nvPr/>
        </p:nvGrpSpPr>
        <p:grpSpPr>
          <a:xfrm>
            <a:off x="5699689" y="1697736"/>
            <a:ext cx="3444311" cy="2899583"/>
            <a:chOff x="6386767" y="1528252"/>
            <a:chExt cx="5522049" cy="4237086"/>
          </a:xfrm>
        </p:grpSpPr>
        <p:pic>
          <p:nvPicPr>
            <p:cNvPr id="9" name="Grafik 8">
              <a:extLst>
                <a:ext uri="{FF2B5EF4-FFF2-40B4-BE49-F238E27FC236}">
                  <a16:creationId xmlns:a16="http://schemas.microsoft.com/office/drawing/2014/main" id="{1FF73163-761E-45E4-AF35-533281107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039" y="1528252"/>
              <a:ext cx="4122777" cy="4237086"/>
            </a:xfrm>
            <a:prstGeom prst="rect">
              <a:avLst/>
            </a:prstGeom>
          </p:spPr>
        </p:pic>
        <p:sp>
          <p:nvSpPr>
            <p:cNvPr id="10" name="Textfeld 9">
              <a:extLst>
                <a:ext uri="{FF2B5EF4-FFF2-40B4-BE49-F238E27FC236}">
                  <a16:creationId xmlns:a16="http://schemas.microsoft.com/office/drawing/2014/main" id="{33AA458C-98BC-4A66-AB75-26D1F80DE66B}"/>
                </a:ext>
              </a:extLst>
            </p:cNvPr>
            <p:cNvSpPr txBox="1"/>
            <p:nvPr/>
          </p:nvSpPr>
          <p:spPr>
            <a:xfrm>
              <a:off x="6735040" y="2438275"/>
              <a:ext cx="1293223" cy="371041"/>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cxnSp>
          <p:nvCxnSpPr>
            <p:cNvPr id="11" name="Gerade Verbindung mit Pfeil 10">
              <a:extLst>
                <a:ext uri="{FF2B5EF4-FFF2-40B4-BE49-F238E27FC236}">
                  <a16:creationId xmlns:a16="http://schemas.microsoft.com/office/drawing/2014/main" id="{3D977D60-8BC1-44F9-9F61-1459025DB16B}"/>
                </a:ext>
              </a:extLst>
            </p:cNvPr>
            <p:cNvCxnSpPr>
              <a:cxnSpLocks/>
              <a:stCxn id="10" idx="3"/>
            </p:cNvCxnSpPr>
            <p:nvPr/>
          </p:nvCxnSpPr>
          <p:spPr>
            <a:xfrm flipV="1">
              <a:off x="8028263" y="2271085"/>
              <a:ext cx="237223" cy="352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ED04B1E-A862-4E49-9BE8-6A403172D8D7}"/>
                </a:ext>
              </a:extLst>
            </p:cNvPr>
            <p:cNvSpPr txBox="1"/>
            <p:nvPr/>
          </p:nvSpPr>
          <p:spPr>
            <a:xfrm>
              <a:off x="7030592" y="2862096"/>
              <a:ext cx="997672" cy="371041"/>
            </a:xfrm>
            <a:prstGeom prst="rect">
              <a:avLst/>
            </a:prstGeom>
            <a:noFill/>
          </p:spPr>
          <p:txBody>
            <a:bodyPr wrap="none" rtlCol="0">
              <a:spAutoFit/>
            </a:bodyPr>
            <a:lstStyle/>
            <a:p>
              <a:pPr algn="r" defTabSz="685800"/>
              <a:r>
                <a:rPr lang="de-DE" sz="1050" dirty="0">
                  <a:solidFill>
                    <a:prstClr val="black"/>
                  </a:solidFill>
                  <a:latin typeface="Arial Narrow"/>
                </a:rPr>
                <a:t>Load </a:t>
              </a:r>
              <a:r>
                <a:rPr lang="de-DE" sz="1050" dirty="0" err="1">
                  <a:solidFill>
                    <a:prstClr val="black"/>
                  </a:solidFill>
                  <a:latin typeface="Arial Narrow"/>
                </a:rPr>
                <a:t>cell</a:t>
              </a:r>
              <a:endParaRPr lang="de-DE" sz="1050" dirty="0">
                <a:solidFill>
                  <a:prstClr val="black"/>
                </a:solidFill>
                <a:latin typeface="Arial Narrow"/>
              </a:endParaRPr>
            </a:p>
          </p:txBody>
        </p:sp>
        <p:sp>
          <p:nvSpPr>
            <p:cNvPr id="13" name="Textfeld 12">
              <a:extLst>
                <a:ext uri="{FF2B5EF4-FFF2-40B4-BE49-F238E27FC236}">
                  <a16:creationId xmlns:a16="http://schemas.microsoft.com/office/drawing/2014/main" id="{F555E766-5855-4887-9014-C601EFE3719E}"/>
                </a:ext>
              </a:extLst>
            </p:cNvPr>
            <p:cNvSpPr txBox="1"/>
            <p:nvPr/>
          </p:nvSpPr>
          <p:spPr>
            <a:xfrm>
              <a:off x="7135960" y="3282721"/>
              <a:ext cx="892304" cy="371041"/>
            </a:xfrm>
            <a:prstGeom prst="rect">
              <a:avLst/>
            </a:prstGeom>
            <a:noFill/>
          </p:spPr>
          <p:txBody>
            <a:bodyPr wrap="none" rtlCol="0">
              <a:spAutoFit/>
            </a:bodyPr>
            <a:lstStyle/>
            <a:p>
              <a:pPr algn="r" defTabSz="685800"/>
              <a:r>
                <a:rPr lang="de-DE" sz="1050" dirty="0">
                  <a:solidFill>
                    <a:prstClr val="black"/>
                  </a:solidFill>
                  <a:latin typeface="Arial Narrow"/>
                </a:rPr>
                <a:t>Sample</a:t>
              </a:r>
            </a:p>
          </p:txBody>
        </p:sp>
        <p:sp>
          <p:nvSpPr>
            <p:cNvPr id="14" name="Textfeld 13">
              <a:extLst>
                <a:ext uri="{FF2B5EF4-FFF2-40B4-BE49-F238E27FC236}">
                  <a16:creationId xmlns:a16="http://schemas.microsoft.com/office/drawing/2014/main" id="{A44A1267-FB23-411D-8896-4E058CDA5785}"/>
                </a:ext>
              </a:extLst>
            </p:cNvPr>
            <p:cNvSpPr txBox="1"/>
            <p:nvPr/>
          </p:nvSpPr>
          <p:spPr>
            <a:xfrm>
              <a:off x="6741854" y="4544592"/>
              <a:ext cx="1293223" cy="371041"/>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sp>
          <p:nvSpPr>
            <p:cNvPr id="15" name="Textfeld 14">
              <a:extLst>
                <a:ext uri="{FF2B5EF4-FFF2-40B4-BE49-F238E27FC236}">
                  <a16:creationId xmlns:a16="http://schemas.microsoft.com/office/drawing/2014/main" id="{BC2DEB66-7565-488C-BAA4-C040769DE276}"/>
                </a:ext>
              </a:extLst>
            </p:cNvPr>
            <p:cNvSpPr txBox="1"/>
            <p:nvPr/>
          </p:nvSpPr>
          <p:spPr>
            <a:xfrm>
              <a:off x="6567094" y="4123968"/>
              <a:ext cx="1467982" cy="371041"/>
            </a:xfrm>
            <a:prstGeom prst="rect">
              <a:avLst/>
            </a:prstGeom>
            <a:noFill/>
          </p:spPr>
          <p:txBody>
            <a:bodyPr wrap="none" rtlCol="0">
              <a:spAutoFit/>
            </a:bodyPr>
            <a:lstStyle/>
            <a:p>
              <a:pPr algn="r" defTabSz="685800"/>
              <a:r>
                <a:rPr lang="de-DE" sz="1050" dirty="0">
                  <a:solidFill>
                    <a:prstClr val="black"/>
                  </a:solidFill>
                  <a:latin typeface="Arial Narrow"/>
                </a:rPr>
                <a:t>Linear </a:t>
              </a:r>
              <a:r>
                <a:rPr lang="de-DE" sz="1050" dirty="0" err="1">
                  <a:solidFill>
                    <a:prstClr val="black"/>
                  </a:solidFill>
                  <a:latin typeface="Arial Narrow"/>
                </a:rPr>
                <a:t>actuator</a:t>
              </a:r>
              <a:endParaRPr lang="de-DE" sz="1050" dirty="0">
                <a:solidFill>
                  <a:prstClr val="black"/>
                </a:solidFill>
                <a:latin typeface="Arial Narrow"/>
              </a:endParaRPr>
            </a:p>
          </p:txBody>
        </p:sp>
        <p:sp>
          <p:nvSpPr>
            <p:cNvPr id="16" name="Textfeld 15">
              <a:extLst>
                <a:ext uri="{FF2B5EF4-FFF2-40B4-BE49-F238E27FC236}">
                  <a16:creationId xmlns:a16="http://schemas.microsoft.com/office/drawing/2014/main" id="{91D03FE7-85EE-4123-A2CC-DDCBC4397152}"/>
                </a:ext>
              </a:extLst>
            </p:cNvPr>
            <p:cNvSpPr txBox="1"/>
            <p:nvPr/>
          </p:nvSpPr>
          <p:spPr>
            <a:xfrm>
              <a:off x="6386767" y="3703344"/>
              <a:ext cx="1645312" cy="371041"/>
            </a:xfrm>
            <a:prstGeom prst="rect">
              <a:avLst/>
            </a:prstGeom>
            <a:noFill/>
          </p:spPr>
          <p:txBody>
            <a:bodyPr wrap="none" rtlCol="0">
              <a:spAutoFit/>
            </a:bodyPr>
            <a:lstStyle/>
            <a:p>
              <a:pPr algn="r" defTabSz="685800"/>
              <a:r>
                <a:rPr lang="de-DE" sz="1050" dirty="0" err="1">
                  <a:solidFill>
                    <a:prstClr val="black"/>
                  </a:solidFill>
                  <a:latin typeface="Arial Narrow"/>
                </a:rPr>
                <a:t>Heating</a:t>
              </a:r>
              <a:r>
                <a:rPr lang="de-DE" sz="1050" dirty="0">
                  <a:solidFill>
                    <a:prstClr val="black"/>
                  </a:solidFill>
                  <a:latin typeface="Arial Narrow"/>
                </a:rPr>
                <a:t> / Cooling</a:t>
              </a:r>
            </a:p>
          </p:txBody>
        </p:sp>
        <p:cxnSp>
          <p:nvCxnSpPr>
            <p:cNvPr id="17" name="Gerade Verbindung mit Pfeil 16">
              <a:extLst>
                <a:ext uri="{FF2B5EF4-FFF2-40B4-BE49-F238E27FC236}">
                  <a16:creationId xmlns:a16="http://schemas.microsoft.com/office/drawing/2014/main" id="{80E93DE5-7A3E-4220-B869-648726EEA499}"/>
                </a:ext>
              </a:extLst>
            </p:cNvPr>
            <p:cNvCxnSpPr>
              <a:cxnSpLocks/>
              <a:stCxn id="12" idx="3"/>
            </p:cNvCxnSpPr>
            <p:nvPr/>
          </p:nvCxnSpPr>
          <p:spPr>
            <a:xfrm flipV="1">
              <a:off x="8028264" y="2711791"/>
              <a:ext cx="721454" cy="3358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FFC799DD-95F0-4B47-A013-B0FE5DDC32BC}"/>
                </a:ext>
              </a:extLst>
            </p:cNvPr>
            <p:cNvCxnSpPr>
              <a:cxnSpLocks/>
              <a:stCxn id="13" idx="3"/>
            </p:cNvCxnSpPr>
            <p:nvPr/>
          </p:nvCxnSpPr>
          <p:spPr>
            <a:xfrm flipV="1">
              <a:off x="8028264" y="3467690"/>
              <a:ext cx="841966" cy="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5DFFC394-D91E-48B2-9E7D-AEC9ED70D3A4}"/>
                </a:ext>
              </a:extLst>
            </p:cNvPr>
            <p:cNvCxnSpPr>
              <a:cxnSpLocks/>
            </p:cNvCxnSpPr>
            <p:nvPr/>
          </p:nvCxnSpPr>
          <p:spPr>
            <a:xfrm flipV="1">
              <a:off x="8035077" y="3749882"/>
              <a:ext cx="297987" cy="91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C85AEBFA-34A8-449D-91D6-8DE6F916561B}"/>
                </a:ext>
              </a:extLst>
            </p:cNvPr>
            <p:cNvCxnSpPr>
              <a:cxnSpLocks/>
              <a:stCxn id="15" idx="3"/>
            </p:cNvCxnSpPr>
            <p:nvPr/>
          </p:nvCxnSpPr>
          <p:spPr>
            <a:xfrm>
              <a:off x="8035076" y="4309488"/>
              <a:ext cx="795677" cy="387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2E318B3-953C-4EDD-9F94-7742F097DF70}"/>
                </a:ext>
              </a:extLst>
            </p:cNvPr>
            <p:cNvCxnSpPr>
              <a:cxnSpLocks/>
              <a:stCxn id="14" idx="3"/>
            </p:cNvCxnSpPr>
            <p:nvPr/>
          </p:nvCxnSpPr>
          <p:spPr>
            <a:xfrm>
              <a:off x="8035077" y="4730113"/>
              <a:ext cx="230409" cy="3374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EA90E21A-502B-44E0-B3C3-5204EDB8E837}"/>
              </a:ext>
            </a:extLst>
          </p:cNvPr>
          <p:cNvSpPr txBox="1"/>
          <p:nvPr/>
        </p:nvSpPr>
        <p:spPr>
          <a:xfrm>
            <a:off x="6383303" y="951096"/>
            <a:ext cx="1932748" cy="692497"/>
          </a:xfrm>
          <a:prstGeom prst="rect">
            <a:avLst/>
          </a:prstGeom>
          <a:solidFill>
            <a:schemeClr val="bg1"/>
          </a:solidFill>
          <a:ln>
            <a:solidFill>
              <a:schemeClr val="tx1"/>
            </a:solidFill>
          </a:ln>
        </p:spPr>
        <p:txBody>
          <a:bodyPr wrap="square" rtlCol="0">
            <a:spAutoFit/>
          </a:bodyPr>
          <a:lstStyle/>
          <a:p>
            <a:pPr defTabSz="685800"/>
            <a:r>
              <a:rPr lang="en-US" sz="1500" b="1" dirty="0">
                <a:solidFill>
                  <a:srgbClr val="007CC3"/>
                </a:solidFill>
                <a:latin typeface="Arial Narrow"/>
              </a:rPr>
              <a:t>Giraffe</a:t>
            </a:r>
            <a:br>
              <a:rPr lang="en-US" sz="1200" b="1" dirty="0">
                <a:solidFill>
                  <a:srgbClr val="007CC3"/>
                </a:solidFill>
                <a:latin typeface="Arial Narrow"/>
              </a:rPr>
            </a:br>
            <a:r>
              <a:rPr lang="en-US" sz="1200" b="1" dirty="0">
                <a:solidFill>
                  <a:srgbClr val="007CC3"/>
                </a:solidFill>
                <a:latin typeface="Arial Narrow"/>
              </a:rPr>
              <a:t> </a:t>
            </a:r>
            <a:r>
              <a:rPr lang="en-US" sz="1200" dirty="0">
                <a:solidFill>
                  <a:prstClr val="black"/>
                </a:solidFill>
                <a:latin typeface="Arial Narrow"/>
              </a:rPr>
              <a:t>(</a:t>
            </a:r>
            <a:r>
              <a:rPr lang="en-US" sz="1200" b="1" dirty="0">
                <a:solidFill>
                  <a:srgbClr val="007CC3"/>
                </a:solidFill>
                <a:latin typeface="Arial Narrow"/>
              </a:rPr>
              <a:t>G</a:t>
            </a:r>
            <a:r>
              <a:rPr lang="en-US" sz="1200" dirty="0">
                <a:solidFill>
                  <a:prstClr val="black"/>
                </a:solidFill>
                <a:latin typeface="Arial Narrow"/>
              </a:rPr>
              <a:t>eneral-purpose</a:t>
            </a:r>
            <a:r>
              <a:rPr lang="en-US" sz="1200" b="1" dirty="0">
                <a:solidFill>
                  <a:srgbClr val="007CC3"/>
                </a:solidFill>
                <a:latin typeface="Arial Narrow"/>
              </a:rPr>
              <a:t> ir</a:t>
            </a:r>
            <a:r>
              <a:rPr lang="en-US" sz="1200" dirty="0">
                <a:solidFill>
                  <a:prstClr val="black"/>
                </a:solidFill>
                <a:latin typeface="Arial Narrow"/>
              </a:rPr>
              <a:t>r</a:t>
            </a:r>
            <a:r>
              <a:rPr lang="en-US" sz="1200" b="1" dirty="0">
                <a:solidFill>
                  <a:srgbClr val="007CC3"/>
                </a:solidFill>
                <a:latin typeface="Arial Narrow"/>
              </a:rPr>
              <a:t>a</a:t>
            </a:r>
            <a:r>
              <a:rPr lang="en-US" sz="1200" dirty="0">
                <a:solidFill>
                  <a:prstClr val="black"/>
                </a:solidFill>
                <a:latin typeface="Arial Narrow"/>
              </a:rPr>
              <a:t>diated </a:t>
            </a:r>
            <a:r>
              <a:rPr lang="en-US" sz="1200" b="1" dirty="0">
                <a:solidFill>
                  <a:srgbClr val="007CC3"/>
                </a:solidFill>
                <a:latin typeface="Arial Narrow"/>
              </a:rPr>
              <a:t>f</a:t>
            </a:r>
            <a:r>
              <a:rPr lang="en-US" sz="1200" dirty="0">
                <a:solidFill>
                  <a:prstClr val="black"/>
                </a:solidFill>
                <a:latin typeface="Arial Narrow"/>
              </a:rPr>
              <a:t>iber and</a:t>
            </a:r>
            <a:r>
              <a:rPr lang="en-US" sz="1200" b="1" dirty="0">
                <a:solidFill>
                  <a:srgbClr val="007CC3"/>
                </a:solidFill>
                <a:latin typeface="Arial Narrow"/>
              </a:rPr>
              <a:t> f</a:t>
            </a:r>
            <a:r>
              <a:rPr lang="en-US" sz="1200" dirty="0">
                <a:solidFill>
                  <a:prstClr val="black"/>
                </a:solidFill>
                <a:latin typeface="Arial Narrow"/>
              </a:rPr>
              <a:t>oil </a:t>
            </a:r>
            <a:r>
              <a:rPr lang="en-US" sz="1200" b="1" dirty="0">
                <a:solidFill>
                  <a:srgbClr val="007CC3"/>
                </a:solidFill>
                <a:latin typeface="Arial Narrow"/>
              </a:rPr>
              <a:t>e</a:t>
            </a:r>
            <a:r>
              <a:rPr lang="en-US" sz="1200" dirty="0">
                <a:solidFill>
                  <a:prstClr val="black"/>
                </a:solidFill>
                <a:latin typeface="Arial Narrow"/>
              </a:rPr>
              <a:t>xperiment)</a:t>
            </a:r>
            <a:r>
              <a:rPr lang="en-US" sz="1200" b="1" dirty="0">
                <a:solidFill>
                  <a:srgbClr val="007CC3"/>
                </a:solidFill>
                <a:latin typeface="Arial Narrow"/>
              </a:rPr>
              <a:t> </a:t>
            </a:r>
          </a:p>
        </p:txBody>
      </p:sp>
    </p:spTree>
    <p:extLst>
      <p:ext uri="{BB962C8B-B14F-4D97-AF65-F5344CB8AC3E}">
        <p14:creationId xmlns:p14="http://schemas.microsoft.com/office/powerpoint/2010/main" val="6289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Work plan for 2021-2025</a:t>
            </a:r>
          </a:p>
        </p:txBody>
      </p:sp>
      <p:sp>
        <p:nvSpPr>
          <p:cNvPr id="7" name="Content Placeholder 6"/>
          <p:cNvSpPr>
            <a:spLocks noGrp="1"/>
          </p:cNvSpPr>
          <p:nvPr>
            <p:ph idx="1"/>
          </p:nvPr>
        </p:nvSpPr>
        <p:spPr/>
        <p:txBody>
          <a:bodyPr>
            <a:normAutofit fontScale="85000" lnSpcReduction="20000"/>
          </a:bodyPr>
          <a:lstStyle/>
          <a:p>
            <a:r>
              <a:rPr lang="en-US" dirty="0"/>
              <a:t>Investigate effect of high- and low- temperature neutron irradiation in W fibers and W yarns/braids. K-doped fibers should be considered.</a:t>
            </a:r>
          </a:p>
          <a:p>
            <a:pPr lvl="1"/>
            <a:r>
              <a:rPr lang="en-US" dirty="0"/>
              <a:t>Tensile strength</a:t>
            </a:r>
          </a:p>
          <a:p>
            <a:pPr lvl="1"/>
            <a:r>
              <a:rPr lang="en-US" dirty="0"/>
              <a:t>Microstructure </a:t>
            </a:r>
          </a:p>
          <a:p>
            <a:r>
              <a:rPr lang="en-US" dirty="0"/>
              <a:t>Strategy:</a:t>
            </a:r>
          </a:p>
          <a:p>
            <a:pPr lvl="1"/>
            <a:r>
              <a:rPr lang="en-US" dirty="0"/>
              <a:t>Develop tensile testing procedure in hot cells</a:t>
            </a:r>
          </a:p>
          <a:p>
            <a:pPr lvl="2"/>
            <a:r>
              <a:rPr lang="en-US" dirty="0"/>
              <a:t>For 145 µm wire</a:t>
            </a:r>
          </a:p>
          <a:p>
            <a:pPr lvl="2"/>
            <a:r>
              <a:rPr lang="en-US" dirty="0"/>
              <a:t>For relevant braids/yarns</a:t>
            </a:r>
          </a:p>
          <a:p>
            <a:pPr lvl="1"/>
            <a:r>
              <a:rPr lang="en-US" dirty="0"/>
              <a:t>Irradiation</a:t>
            </a:r>
          </a:p>
          <a:p>
            <a:pPr lvl="2"/>
            <a:r>
              <a:rPr lang="en-US" dirty="0"/>
              <a:t>Temperature= low (50-70), 300-400, 600, 800, 1200°C </a:t>
            </a:r>
          </a:p>
          <a:p>
            <a:pPr lvl="2"/>
            <a:r>
              <a:rPr lang="en-US" dirty="0"/>
              <a:t>Damage level = 0.15-0.2; 0.5, 1 </a:t>
            </a:r>
            <a:r>
              <a:rPr lang="en-US" dirty="0" err="1"/>
              <a:t>dpa</a:t>
            </a:r>
            <a:endParaRPr lang="en-US" dirty="0"/>
          </a:p>
          <a:p>
            <a:pPr lvl="1"/>
            <a:r>
              <a:rPr lang="en-US" dirty="0"/>
              <a:t>Post Irradiation examination</a:t>
            </a:r>
          </a:p>
          <a:p>
            <a:pPr lvl="2"/>
            <a:r>
              <a:rPr lang="en-US" dirty="0"/>
              <a:t>Tests in the temperature range RT-600°C</a:t>
            </a:r>
          </a:p>
          <a:p>
            <a:pPr lvl="2"/>
            <a:r>
              <a:rPr lang="en-US" dirty="0"/>
              <a:t>SEM</a:t>
            </a:r>
          </a:p>
          <a:p>
            <a:pPr lvl="2"/>
            <a:r>
              <a:rPr lang="en-US" dirty="0"/>
              <a:t>FIB + TEM/APT (up to interest of other collaborators)</a:t>
            </a:r>
          </a:p>
        </p:txBody>
      </p:sp>
      <p:sp>
        <p:nvSpPr>
          <p:cNvPr id="5" name="Slide Number Placeholder 4"/>
          <p:cNvSpPr>
            <a:spLocks noGrp="1"/>
          </p:cNvSpPr>
          <p:nvPr>
            <p:ph type="sldNum" sz="quarter" idx="4294967295"/>
          </p:nvPr>
        </p:nvSpPr>
        <p:spPr>
          <a:xfrm>
            <a:off x="7086600" y="4860131"/>
            <a:ext cx="2057400" cy="172641"/>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814E660-BF25-4843-B2A0-93C6E2B6253B}" type="slidenum">
              <a:rPr kumimoji="0" lang="en-BE" sz="750" b="1" i="0" u="none" strike="noStrike" kern="1200" cap="none" spc="0" normalizeH="0" baseline="0" noProof="0">
                <a:ln>
                  <a:noFill/>
                </a:ln>
                <a:solidFill>
                  <a:prstClr val="black"/>
                </a:solidFill>
                <a:effectLst/>
                <a:uLnTx/>
                <a:uFillTx/>
                <a:latin typeface="Segoe UI"/>
                <a:cs typeface="Segoe UI Semibold" panose="020B0702040204020203"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BE" sz="750" b="1" i="0" u="none" strike="noStrike" kern="1200" cap="none" spc="0" normalizeH="0" baseline="0" noProof="0" dirty="0">
              <a:ln>
                <a:noFill/>
              </a:ln>
              <a:solidFill>
                <a:prstClr val="black"/>
              </a:solidFill>
              <a:effectLst/>
              <a:uLnTx/>
              <a:uFillTx/>
              <a:latin typeface="Segoe UI"/>
              <a:cs typeface="Segoe UI Semibold" panose="020B0702040204020203"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1571" y="2449204"/>
            <a:ext cx="1867630" cy="1116200"/>
          </a:xfrm>
          <a:prstGeom prst="rect">
            <a:avLst/>
          </a:prstGeom>
        </p:spPr>
      </p:pic>
      <p:pic>
        <p:nvPicPr>
          <p:cNvPr id="9"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8355" y="2449204"/>
            <a:ext cx="1523286" cy="1141165"/>
          </a:xfrm>
          <a:prstGeom prst="rect">
            <a:avLst/>
          </a:prstGeom>
        </p:spPr>
      </p:pic>
      <p:pic>
        <p:nvPicPr>
          <p:cNvPr id="10" name="Рисунок 22" descr="specimen in clamp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49" y="1554040"/>
            <a:ext cx="2201044" cy="792838"/>
          </a:xfrm>
          <a:prstGeom prst="rect">
            <a:avLst/>
          </a:prstGeom>
          <a:noFill/>
          <a:ln>
            <a:noFill/>
          </a:ln>
        </p:spPr>
      </p:pic>
      <p:pic>
        <p:nvPicPr>
          <p:cNvPr id="11" name="Рисунок 2" descr="C:\Users\Илья Волков\Desktop\Холдер в тяге.JPG"/>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44802" y="875790"/>
            <a:ext cx="792839" cy="2149340"/>
          </a:xfrm>
          <a:prstGeom prst="rect">
            <a:avLst/>
          </a:prstGeom>
          <a:noFill/>
          <a:ln>
            <a:noFill/>
          </a:ln>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1710" y="3667731"/>
            <a:ext cx="1814702" cy="1292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8355" y="3667730"/>
            <a:ext cx="1728245" cy="129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1A4BC755-52F0-0570-8129-32B23B4E88CD}"/>
              </a:ext>
            </a:extLst>
          </p:cNvPr>
          <p:cNvSpPr txBox="1"/>
          <p:nvPr/>
        </p:nvSpPr>
        <p:spPr>
          <a:xfrm>
            <a:off x="4716016" y="126843"/>
            <a:ext cx="46001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D003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Results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from</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tests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of</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small-scale</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samples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of</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W and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other</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advanced</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materials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and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components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(LPP-ERM/KMS)</a:t>
            </a:r>
            <a:endParaRPr kumimoji="0" lang="en-GB" sz="16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6447589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 of activities over FP8 period</a:t>
            </a:r>
          </a:p>
        </p:txBody>
      </p:sp>
      <p:sp>
        <p:nvSpPr>
          <p:cNvPr id="8" name="Content Placeholder 7"/>
          <p:cNvSpPr>
            <a:spLocks noGrp="1"/>
          </p:cNvSpPr>
          <p:nvPr>
            <p:ph idx="1"/>
          </p:nvPr>
        </p:nvSpPr>
        <p:spPr/>
        <p:txBody>
          <a:bodyPr/>
          <a:lstStyle/>
          <a:p>
            <a:r>
              <a:rPr lang="en-US" dirty="0"/>
              <a:t>Tensile testing of individual wires</a:t>
            </a:r>
          </a:p>
          <a:p>
            <a:r>
              <a:rPr lang="en-US" dirty="0"/>
              <a:t>Effect of high-T annealing on wire strength &amp; ductility</a:t>
            </a:r>
          </a:p>
          <a:p>
            <a:r>
              <a:rPr lang="en-US" dirty="0"/>
              <a:t>Morphology of wire microstructure vs. annealing temperature</a:t>
            </a:r>
          </a:p>
          <a:p>
            <a:r>
              <a:rPr lang="en-US" dirty="0"/>
              <a:t>Fracture modes of wires vs. </a:t>
            </a:r>
            <a:r>
              <a:rPr lang="en-US" dirty="0" err="1"/>
              <a:t>T</a:t>
            </a:r>
            <a:r>
              <a:rPr lang="en-US" baseline="-25000" dirty="0" err="1"/>
              <a:t>anneal</a:t>
            </a:r>
            <a:endParaRPr lang="en-US" baseline="-25000" dirty="0"/>
          </a:p>
          <a:p>
            <a:r>
              <a:rPr lang="en-US" dirty="0"/>
              <a:t>Testing of </a:t>
            </a:r>
            <a:r>
              <a:rPr lang="en-US" dirty="0" err="1"/>
              <a:t>Wf</a:t>
            </a:r>
            <a:r>
              <a:rPr lang="en-US" dirty="0"/>
              <a:t>-W composites</a:t>
            </a:r>
          </a:p>
          <a:p>
            <a:r>
              <a:rPr lang="en-US" dirty="0"/>
              <a:t>Effect of neutron irradiation on </a:t>
            </a:r>
            <a:r>
              <a:rPr lang="en-US" dirty="0" err="1"/>
              <a:t>Wf</a:t>
            </a:r>
            <a:r>
              <a:rPr lang="en-US" dirty="0"/>
              <a:t>-W </a:t>
            </a:r>
          </a:p>
          <a:p>
            <a:pPr marL="66675" indent="0">
              <a:buNone/>
            </a:pPr>
            <a:r>
              <a:rPr lang="en-US" dirty="0"/>
              <a:t>composites </a:t>
            </a:r>
          </a:p>
          <a:p>
            <a:r>
              <a:rPr lang="en-US" dirty="0"/>
              <a:t>Microstructure of as-irradiated </a:t>
            </a:r>
            <a:r>
              <a:rPr lang="en-US" dirty="0" err="1"/>
              <a:t>Wf</a:t>
            </a:r>
            <a:r>
              <a:rPr lang="en-US" dirty="0"/>
              <a:t>-W</a:t>
            </a:r>
          </a:p>
          <a:p>
            <a:pPr marL="66675" indent="0">
              <a:buNone/>
            </a:pPr>
            <a:r>
              <a:rPr lang="en-US" dirty="0"/>
              <a:t>composites</a:t>
            </a:r>
          </a:p>
        </p:txBody>
      </p:sp>
      <p:pic>
        <p:nvPicPr>
          <p:cNvPr id="9" name="Picture 8"/>
          <p:cNvPicPr>
            <a:picLocks noChangeAspect="1"/>
          </p:cNvPicPr>
          <p:nvPr/>
        </p:nvPicPr>
        <p:blipFill>
          <a:blip r:embed="rId2"/>
          <a:stretch>
            <a:fillRect/>
          </a:stretch>
        </p:blipFill>
        <p:spPr>
          <a:xfrm>
            <a:off x="4394372" y="2202351"/>
            <a:ext cx="4651656" cy="2675705"/>
          </a:xfrm>
          <a:prstGeom prst="rect">
            <a:avLst/>
          </a:prstGeom>
        </p:spPr>
      </p:pic>
      <p:graphicFrame>
        <p:nvGraphicFramePr>
          <p:cNvPr id="10" name="Object 9"/>
          <p:cNvGraphicFramePr>
            <a:graphicFrameLocks noChangeAspect="1"/>
          </p:cNvGraphicFramePr>
          <p:nvPr/>
        </p:nvGraphicFramePr>
        <p:xfrm>
          <a:off x="6544492" y="31923"/>
          <a:ext cx="2836487" cy="2170429"/>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10" name="Object 9"/>
                      <p:cNvPicPr/>
                      <p:nvPr/>
                    </p:nvPicPr>
                    <p:blipFill>
                      <a:blip r:embed="rId4"/>
                      <a:stretch>
                        <a:fillRect/>
                      </a:stretch>
                    </p:blipFill>
                    <p:spPr>
                      <a:xfrm>
                        <a:off x="6544492" y="31923"/>
                        <a:ext cx="2836487" cy="2170429"/>
                      </a:xfrm>
                      <a:prstGeom prst="rect">
                        <a:avLst/>
                      </a:prstGeom>
                    </p:spPr>
                  </p:pic>
                </p:oleObj>
              </mc:Fallback>
            </mc:AlternateContent>
          </a:graphicData>
        </a:graphic>
      </p:graphicFrame>
      <p:pic>
        <p:nvPicPr>
          <p:cNvPr id="17" name="Picture 16"/>
          <p:cNvPicPr>
            <a:picLocks noChangeAspect="1"/>
          </p:cNvPicPr>
          <p:nvPr/>
        </p:nvPicPr>
        <p:blipFill>
          <a:blip r:embed="rId5"/>
          <a:stretch>
            <a:fillRect/>
          </a:stretch>
        </p:blipFill>
        <p:spPr>
          <a:xfrm>
            <a:off x="4002206" y="823664"/>
            <a:ext cx="2731700" cy="683220"/>
          </a:xfrm>
          <a:prstGeom prst="rect">
            <a:avLst/>
          </a:prstGeom>
        </p:spPr>
      </p:pic>
    </p:spTree>
    <p:extLst>
      <p:ext uri="{BB962C8B-B14F-4D97-AF65-F5344CB8AC3E}">
        <p14:creationId xmlns:p14="http://schemas.microsoft.com/office/powerpoint/2010/main" val="14139931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A </a:t>
            </a:r>
            <a:r>
              <a:rPr lang="de-DE" dirty="0" err="1"/>
              <a:t>Deliverables</a:t>
            </a:r>
            <a:r>
              <a:rPr lang="de-DE" dirty="0"/>
              <a:t> 2022</a:t>
            </a:r>
          </a:p>
        </p:txBody>
      </p:sp>
      <p:sp>
        <p:nvSpPr>
          <p:cNvPr id="3" name="Inhaltsplatzhalter 2"/>
          <p:cNvSpPr>
            <a:spLocks noGrp="1"/>
          </p:cNvSpPr>
          <p:nvPr>
            <p:ph idx="1"/>
          </p:nvPr>
        </p:nvSpPr>
        <p:spPr/>
        <p:txBody>
          <a:bodyPr/>
          <a:lstStyle/>
          <a:p>
            <a:endParaRPr lang="de-DE"/>
          </a:p>
        </p:txBody>
      </p:sp>
      <p:graphicFrame>
        <p:nvGraphicFramePr>
          <p:cNvPr id="6" name="Tabelle 5">
            <a:extLst>
              <a:ext uri="{FF2B5EF4-FFF2-40B4-BE49-F238E27FC236}">
                <a16:creationId xmlns:a16="http://schemas.microsoft.com/office/drawing/2014/main" id="{0136E465-2706-C240-8778-9D172A2D5B73}"/>
              </a:ext>
            </a:extLst>
          </p:cNvPr>
          <p:cNvGraphicFramePr>
            <a:graphicFrameLocks noGrp="1"/>
          </p:cNvGraphicFramePr>
          <p:nvPr/>
        </p:nvGraphicFramePr>
        <p:xfrm>
          <a:off x="323528" y="699542"/>
          <a:ext cx="8229601" cy="3900514"/>
        </p:xfrm>
        <a:graphic>
          <a:graphicData uri="http://schemas.openxmlformats.org/drawingml/2006/table">
            <a:tbl>
              <a:tblPr firstRow="1" firstCol="1" bandRow="1">
                <a:tableStyleId>{5C22544A-7EE6-4342-B048-85BDC9FD1C3A}</a:tableStyleId>
              </a:tblPr>
              <a:tblGrid>
                <a:gridCol w="1068478">
                  <a:extLst>
                    <a:ext uri="{9D8B030D-6E8A-4147-A177-3AD203B41FA5}">
                      <a16:colId xmlns:a16="http://schemas.microsoft.com/office/drawing/2014/main" val="3295903648"/>
                    </a:ext>
                  </a:extLst>
                </a:gridCol>
                <a:gridCol w="1525924">
                  <a:extLst>
                    <a:ext uri="{9D8B030D-6E8A-4147-A177-3AD203B41FA5}">
                      <a16:colId xmlns:a16="http://schemas.microsoft.com/office/drawing/2014/main" val="3579185569"/>
                    </a:ext>
                  </a:extLst>
                </a:gridCol>
                <a:gridCol w="5635199">
                  <a:extLst>
                    <a:ext uri="{9D8B030D-6E8A-4147-A177-3AD203B41FA5}">
                      <a16:colId xmlns:a16="http://schemas.microsoft.com/office/drawing/2014/main" val="2214424688"/>
                    </a:ext>
                  </a:extLst>
                </a:gridCol>
              </a:tblGrid>
              <a:tr h="172120">
                <a:tc>
                  <a:txBody>
                    <a:bodyPr/>
                    <a:lstStyle/>
                    <a:p>
                      <a:pPr>
                        <a:lnSpc>
                          <a:spcPct val="115000"/>
                        </a:lnSpc>
                        <a:spcAft>
                          <a:spcPts val="300"/>
                        </a:spcAft>
                      </a:pPr>
                      <a:r>
                        <a:rPr lang="en-GB" sz="900" dirty="0">
                          <a:effectLst/>
                        </a:rPr>
                        <a:t>Activity</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nchor="ctr"/>
                </a:tc>
                <a:tc>
                  <a:txBody>
                    <a:bodyPr/>
                    <a:lstStyle/>
                    <a:p>
                      <a:pPr marL="22225">
                        <a:lnSpc>
                          <a:spcPct val="115000"/>
                        </a:lnSpc>
                        <a:spcAft>
                          <a:spcPts val="300"/>
                        </a:spcAft>
                      </a:pPr>
                      <a:r>
                        <a:rPr lang="en-GB" sz="900" dirty="0">
                          <a:effectLst/>
                        </a:rPr>
                        <a:t>Deliverable</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marL="22225">
                        <a:lnSpc>
                          <a:spcPct val="115000"/>
                        </a:lnSpc>
                        <a:spcAft>
                          <a:spcPts val="300"/>
                        </a:spcAft>
                      </a:pPr>
                      <a:r>
                        <a:rPr lang="en-GB" sz="900">
                          <a:effectLst/>
                        </a:rPr>
                        <a:t>Title </a:t>
                      </a:r>
                      <a:endParaRPr lang="de-DE"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nchor="ctr"/>
                </a:tc>
                <a:extLst>
                  <a:ext uri="{0D108BD9-81ED-4DB2-BD59-A6C34878D82A}">
                    <a16:rowId xmlns:a16="http://schemas.microsoft.com/office/drawing/2014/main" val="3516543041"/>
                  </a:ext>
                </a:extLst>
              </a:tr>
              <a:tr h="258119">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Damage threshold for different W materials at varying loading conditions in matrix form /  Understanding the damage mechanisms and changes in material properties and changes in the retention behavior (FZJ)</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16538810"/>
                  </a:ext>
                </a:extLst>
              </a:tr>
              <a:tr h="125206">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a:effectLst/>
                          <a:latin typeface="Calibri" panose="020F0502020204030204" pitchFamily="34" charset="0"/>
                          <a:ea typeface="SimSun" panose="02010600030101010101" pitchFamily="2" charset="-122"/>
                          <a:cs typeface="Calibri" panose="020F0502020204030204" pitchFamily="34" charset="0"/>
                        </a:rPr>
                        <a:t>Pre-crack damage evolution and erosion under transient loading (DIFFER)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60957729"/>
                  </a:ext>
                </a:extLst>
              </a:tr>
              <a:tr h="125206">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Qualification of OLMAT as HHF facility in comparison with QSPA and GLADIS (CIEMAT)</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3954908"/>
                  </a:ext>
                </a:extLst>
              </a:tr>
              <a:tr h="258119">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D004</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Qualification of W-Heavy Alloys for use in W7-X in conjunction with test on new tungsten mock-ups (WPMAT) and PFUs for WEST (WPTE) (MPG)</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21858428"/>
                  </a:ext>
                </a:extLst>
              </a:tr>
              <a:tr h="125206">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Qualification of current baseline materials under transient (HHF plasma load with QSPA) and steady state loading (PSI-2, JUDITH) (KIPT)</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61634569"/>
                  </a:ext>
                </a:extLst>
              </a:tr>
              <a:tr h="125206">
                <a:tc>
                  <a:txBody>
                    <a:bodyPr/>
                    <a:lstStyle/>
                    <a:p>
                      <a:pPr marL="21590">
                        <a:lnSpc>
                          <a:spcPct val="115000"/>
                        </a:lnSpc>
                        <a:spcAft>
                          <a:spcPts val="300"/>
                        </a:spcAft>
                      </a:pPr>
                      <a:r>
                        <a:rPr lang="de-DE" sz="900" b="1" dirty="0">
                          <a:effectLst/>
                        </a:rPr>
                        <a:t>PWIE-SP A.2.</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a:effectLst/>
                          <a:latin typeface="Calibri" panose="020F0502020204030204" pitchFamily="34" charset="0"/>
                          <a:ea typeface="SimSun" panose="02010600030101010101" pitchFamily="2" charset="-122"/>
                          <a:cs typeface="Calibri" panose="020F0502020204030204" pitchFamily="34" charset="0"/>
                        </a:rPr>
                        <a:t>Influence of plasma on Rx under slow transient loading (DIFFER)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06174878"/>
                  </a:ext>
                </a:extLst>
              </a:tr>
              <a:tr h="48695">
                <a:tc>
                  <a:txBody>
                    <a:bodyPr/>
                    <a:lstStyle/>
                    <a:p>
                      <a:pPr marL="21590">
                        <a:lnSpc>
                          <a:spcPct val="115000"/>
                        </a:lnSpc>
                        <a:spcAft>
                          <a:spcPts val="300"/>
                        </a:spcAft>
                      </a:pPr>
                      <a:r>
                        <a:rPr lang="de-DE" sz="900" b="1" dirty="0">
                          <a:effectLst/>
                        </a:rPr>
                        <a:t>PWIE-SP A.2.</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spc="-15" dirty="0">
                          <a:effectLst/>
                          <a:latin typeface="Calibri" panose="020F0502020204030204" pitchFamily="34" charset="0"/>
                          <a:ea typeface="SimSun" panose="02010600030101010101" pitchFamily="2" charset="-122"/>
                          <a:cs typeface="Calibri" panose="020F0502020204030204" pitchFamily="34" charset="0"/>
                        </a:rPr>
                        <a:t>Pre- and post-characterization of samples (MPG)</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96210331"/>
                  </a:ext>
                </a:extLst>
              </a:tr>
              <a:tr h="258119">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Analysis of Material behavior e.g. (W</a:t>
                      </a:r>
                      <a:r>
                        <a:rPr lang="en-US" sz="900" spc="-15" baseline="-25000">
                          <a:effectLst/>
                          <a:latin typeface="Calibri" panose="020F0502020204030204" pitchFamily="34" charset="0"/>
                          <a:ea typeface="SimSun" panose="02010600030101010101" pitchFamily="2" charset="-122"/>
                          <a:cs typeface="Calibri" panose="020F0502020204030204" pitchFamily="34" charset="0"/>
                        </a:rPr>
                        <a:t>f</a:t>
                      </a:r>
                      <a:r>
                        <a:rPr lang="en-US" sz="900" spc="-15">
                          <a:effectLst/>
                          <a:latin typeface="Calibri" panose="020F0502020204030204" pitchFamily="34" charset="0"/>
                          <a:ea typeface="SimSun" panose="02010600030101010101" pitchFamily="2" charset="-122"/>
                          <a:cs typeface="Calibri" panose="020F0502020204030204" pitchFamily="34" charset="0"/>
                        </a:rPr>
                        <a:t>/W) under Plasma and heat loading regarding mechanical properties e.g. cracking, embrittlement, and microstructure. Link to SP A4 (FZJ)</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86354641"/>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Performance of advanced materials under high heat loads and their microstructural characterization (MPG)</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67290027"/>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Results from tests of small-scale samples of W and other advanced materials and components (LPP-ERM/KMS)</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42296763"/>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D004</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Investigation of advanced materials under ELM-like/disruption transient loading and subsequent analysis (KIPT)</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413553142"/>
                  </a:ext>
                </a:extLst>
              </a:tr>
              <a:tr h="258119">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spc="-15">
                          <a:effectLst/>
                          <a:latin typeface="Calibri" panose="020F0502020204030204" pitchFamily="34" charset="0"/>
                          <a:ea typeface="SimSun" panose="02010600030101010101" pitchFamily="2" charset="-122"/>
                          <a:cs typeface="Calibri" panose="020F0502020204030204" pitchFamily="34" charset="0"/>
                        </a:rPr>
                        <a:t>Exposure of advanced materials in Magnum-PSI and subsequent analysis</a:t>
                      </a:r>
                      <a:r>
                        <a:rPr lang="en-US" sz="900">
                          <a:effectLst/>
                          <a:latin typeface="Calibri" panose="020F0502020204030204" pitchFamily="34" charset="0"/>
                          <a:ea typeface="SimSun" panose="02010600030101010101" pitchFamily="2" charset="-122"/>
                          <a:cs typeface="Calibri" panose="020F0502020204030204" pitchFamily="34" charset="0"/>
                        </a:rPr>
                        <a:t> including thermal shock response of CVD-W to pulsed plasma (DIFFER)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48533124"/>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D006</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dirty="0">
                          <a:effectLst/>
                          <a:latin typeface="Calibri" panose="020F0502020204030204" pitchFamily="34" charset="0"/>
                          <a:ea typeface="SimSun" panose="02010600030101010101" pitchFamily="2" charset="-122"/>
                          <a:cs typeface="Calibri" panose="020F0502020204030204" pitchFamily="34" charset="0"/>
                        </a:rPr>
                        <a:t> Effect of energetic ion irradiation on the strength of W wire (MPG)</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39794465"/>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Assessment of hydrogen impact on material properties linked to ITER relevant PFUs (CEA)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99552690"/>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a:effectLst/>
                          <a:latin typeface="Calibri" panose="020F0502020204030204" pitchFamily="34" charset="0"/>
                          <a:ea typeface="SimSun" panose="02010600030101010101" pitchFamily="2" charset="-122"/>
                          <a:cs typeface="Calibri" panose="020F0502020204030204" pitchFamily="34" charset="0"/>
                        </a:rPr>
                        <a:t>Annealing of chosen tungsten-based materials and quantification of recrystallization kinetics (DTU)</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16341709"/>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Development and validation of the MEMOS-U code (link with WPTE – WEST/AUG) (VR)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00524302"/>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Influence of plasma pre irradiation with heat loads near surface recrystallization on surface damaging with heat loads above the melting threshold  (KIPT)</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7516244"/>
                  </a:ext>
                </a:extLst>
              </a:tr>
              <a:tr h="258119">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D006</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Analysis for PSI-2 exposed materials, focusing on recrystallization (FZJ)</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15194395"/>
                  </a:ext>
                </a:extLst>
              </a:tr>
            </a:tbl>
          </a:graphicData>
        </a:graphic>
      </p:graphicFrame>
    </p:spTree>
    <p:extLst>
      <p:ext uri="{BB962C8B-B14F-4D97-AF65-F5344CB8AC3E}">
        <p14:creationId xmlns:p14="http://schemas.microsoft.com/office/powerpoint/2010/main" val="1788832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Proposal to use bending tests with small-punch stage, explain the available standard and what can be extracted</a:t>
            </a:r>
            <a:br>
              <a:rPr lang="en-US" dirty="0"/>
            </a:br>
            <a:endParaRPr lang="en-US" dirty="0"/>
          </a:p>
        </p:txBody>
      </p:sp>
      <p:sp>
        <p:nvSpPr>
          <p:cNvPr id="3" name="Content Placeholder 2"/>
          <p:cNvSpPr>
            <a:spLocks noGrp="1"/>
          </p:cNvSpPr>
          <p:nvPr>
            <p:ph idx="1"/>
          </p:nvPr>
        </p:nvSpPr>
        <p:spPr>
          <a:xfrm>
            <a:off x="265815" y="1091789"/>
            <a:ext cx="5958637" cy="3588544"/>
          </a:xfrm>
        </p:spPr>
        <p:txBody>
          <a:bodyPr/>
          <a:lstStyle/>
          <a:p>
            <a:r>
              <a:rPr lang="en-US" dirty="0"/>
              <a:t>In FP8, strength and ductility of W fibers was assessed by tensile testing</a:t>
            </a:r>
          </a:p>
          <a:p>
            <a:r>
              <a:rPr lang="en-US" dirty="0"/>
              <a:t>Fixing the wire needs carful manual operation</a:t>
            </a:r>
          </a:p>
          <a:p>
            <a:r>
              <a:rPr lang="en-US" dirty="0"/>
              <a:t>Performing such fixation in Hot Cell is challenging</a:t>
            </a:r>
          </a:p>
          <a:p>
            <a:r>
              <a:rPr lang="en-US" dirty="0"/>
              <a:t>We suggest to perform “bend-like” test because</a:t>
            </a:r>
          </a:p>
          <a:p>
            <a:pPr lvl="1"/>
            <a:r>
              <a:rPr lang="en-US" dirty="0"/>
              <a:t>Sample mounting is much easier (robust)</a:t>
            </a:r>
          </a:p>
          <a:p>
            <a:pPr lvl="1"/>
            <a:r>
              <a:rPr lang="en-US" dirty="0"/>
              <a:t>Test mode should allow to reveal UTS and DBTT</a:t>
            </a:r>
          </a:p>
          <a:p>
            <a:pPr lvl="1"/>
            <a:r>
              <a:rPr lang="en-US" dirty="0"/>
              <a:t>For macro-samples, EN standard is issued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675" y="1105225"/>
            <a:ext cx="2504606" cy="40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22" descr="specimen in clamp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2634" y="4187956"/>
            <a:ext cx="2436890" cy="879158"/>
          </a:xfrm>
          <a:prstGeom prst="rect">
            <a:avLst/>
          </a:prstGeom>
          <a:noFill/>
          <a:ln>
            <a:noFill/>
          </a:ln>
        </p:spPr>
      </p:pic>
      <p:pic>
        <p:nvPicPr>
          <p:cNvPr id="6" name="Рисунок 2" descr="C:\Users\Илья Волков\Desktop\Холдер в тяге.JPG"/>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639418" y="1900346"/>
            <a:ext cx="880258" cy="2212608"/>
          </a:xfrm>
          <a:prstGeom prst="rect">
            <a:avLst/>
          </a:prstGeom>
          <a:noFill/>
          <a:ln>
            <a:noFill/>
          </a:ln>
        </p:spPr>
      </p:pic>
      <p:cxnSp>
        <p:nvCxnSpPr>
          <p:cNvPr id="8" name="Straight Arrow Connector 7"/>
          <p:cNvCxnSpPr/>
          <p:nvPr/>
        </p:nvCxnSpPr>
        <p:spPr>
          <a:xfrm>
            <a:off x="6279524" y="3393669"/>
            <a:ext cx="692331" cy="82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2636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actions</a:t>
            </a:r>
          </a:p>
        </p:txBody>
      </p:sp>
      <p:sp>
        <p:nvSpPr>
          <p:cNvPr id="3" name="Content Placeholder 2"/>
          <p:cNvSpPr>
            <a:spLocks noGrp="1"/>
          </p:cNvSpPr>
          <p:nvPr>
            <p:ph idx="1"/>
          </p:nvPr>
        </p:nvSpPr>
        <p:spPr/>
        <p:txBody>
          <a:bodyPr/>
          <a:lstStyle/>
          <a:p>
            <a:r>
              <a:rPr lang="en-US" dirty="0"/>
              <a:t>2022</a:t>
            </a:r>
          </a:p>
          <a:p>
            <a:pPr lvl="1"/>
            <a:r>
              <a:rPr lang="en-US" dirty="0"/>
              <a:t>Qualification tests using SPT setup at RT and Elevated temperature to establish </a:t>
            </a:r>
          </a:p>
          <a:p>
            <a:pPr lvl="2"/>
            <a:r>
              <a:rPr lang="en-US" dirty="0"/>
              <a:t>DBTT of W wires/yarns in non-irradiated state</a:t>
            </a:r>
          </a:p>
          <a:p>
            <a:pPr lvl="2"/>
            <a:r>
              <a:rPr lang="en-US" dirty="0"/>
              <a:t>Establish relationship between tensile strength and SPT strength in non-irradiated state</a:t>
            </a:r>
          </a:p>
          <a:p>
            <a:pPr lvl="2"/>
            <a:r>
              <a:rPr lang="en-US" dirty="0"/>
              <a:t>Perform SEM analysis of the SPT-tested samples and compare with Tensile-tested samples</a:t>
            </a:r>
          </a:p>
          <a:p>
            <a:r>
              <a:rPr lang="en-US" dirty="0"/>
              <a:t>2023</a:t>
            </a:r>
          </a:p>
          <a:p>
            <a:pPr lvl="1"/>
            <a:r>
              <a:rPr lang="en-US" dirty="0"/>
              <a:t>Start irradiation</a:t>
            </a:r>
          </a:p>
          <a:p>
            <a:pPr lvl="1"/>
            <a:r>
              <a:rPr lang="en-US" dirty="0"/>
              <a:t>Extract first samples irradiated at 0.2 </a:t>
            </a:r>
            <a:r>
              <a:rPr lang="en-US" dirty="0" err="1"/>
              <a:t>dpa</a:t>
            </a:r>
            <a:r>
              <a:rPr lang="en-US" dirty="0"/>
              <a:t> and perform SPT test &amp; SEM</a:t>
            </a:r>
          </a:p>
        </p:txBody>
      </p:sp>
    </p:spTree>
    <p:extLst>
      <p:ext uri="{BB962C8B-B14F-4D97-AF65-F5344CB8AC3E}">
        <p14:creationId xmlns:p14="http://schemas.microsoft.com/office/powerpoint/2010/main" val="182375752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139371-5D96-53AE-176C-806CA449BF6A}"/>
              </a:ext>
            </a:extLst>
          </p:cNvPr>
          <p:cNvSpPr>
            <a:spLocks noGrp="1"/>
          </p:cNvSpPr>
          <p:nvPr>
            <p:ph type="title"/>
          </p:nvPr>
        </p:nvSpPr>
        <p:spPr/>
        <p:txBody>
          <a:bodyPr/>
          <a:lstStyle/>
          <a:p>
            <a:r>
              <a:rPr lang="en-GB" dirty="0"/>
              <a:t>KIPT work on advanced Materials in SPA3</a:t>
            </a:r>
          </a:p>
        </p:txBody>
      </p:sp>
      <p:sp>
        <p:nvSpPr>
          <p:cNvPr id="4" name="Fußzeilenplatzhalter 3">
            <a:extLst>
              <a:ext uri="{FF2B5EF4-FFF2-40B4-BE49-F238E27FC236}">
                <a16:creationId xmlns:a16="http://schemas.microsoft.com/office/drawing/2014/main" id="{1CAABFB6-AE1E-DEA6-7BAC-CBEA57B99AAF}"/>
              </a:ext>
            </a:extLst>
          </p:cNvPr>
          <p:cNvSpPr>
            <a:spLocks noGrp="1"/>
          </p:cNvSpPr>
          <p:nvPr>
            <p:ph type="ftr" sz="quarter" idx="11"/>
          </p:nvPr>
        </p:nvSpPr>
        <p:spPr/>
        <p:txBody>
          <a:bodyPr/>
          <a:lstStyle/>
          <a:p>
            <a:r>
              <a:rPr lang="en-US"/>
              <a:t>Johann Riesch, SPA Mid Term Meeting, September 2021</a:t>
            </a:r>
            <a:endParaRPr lang="de-DE" dirty="0"/>
          </a:p>
        </p:txBody>
      </p:sp>
      <p:sp>
        <p:nvSpPr>
          <p:cNvPr id="3" name="Datumsplatzhalter 2">
            <a:extLst>
              <a:ext uri="{FF2B5EF4-FFF2-40B4-BE49-F238E27FC236}">
                <a16:creationId xmlns:a16="http://schemas.microsoft.com/office/drawing/2014/main" id="{F4CC041E-78A5-C6A3-0AC6-7ECD12FD8825}"/>
              </a:ext>
            </a:extLst>
          </p:cNvPr>
          <p:cNvSpPr>
            <a:spLocks noGrp="1"/>
          </p:cNvSpPr>
          <p:nvPr>
            <p:ph type="dt" sz="half" idx="4294967295"/>
          </p:nvPr>
        </p:nvSpPr>
        <p:spPr>
          <a:xfrm>
            <a:off x="0" y="4767263"/>
            <a:ext cx="835025" cy="274637"/>
          </a:xfrm>
          <a:prstGeom prst="rect">
            <a:avLst/>
          </a:prstGeom>
        </p:spPr>
        <p:txBody>
          <a:bodyPr/>
          <a:lstStyle/>
          <a:p>
            <a:r>
              <a:rPr lang="de-DE"/>
              <a:t>17.05.2021</a:t>
            </a:r>
            <a:endParaRPr lang="de-DE" dirty="0"/>
          </a:p>
        </p:txBody>
      </p:sp>
      <p:sp>
        <p:nvSpPr>
          <p:cNvPr id="5" name="Foliennummernplatzhalter 4">
            <a:extLst>
              <a:ext uri="{FF2B5EF4-FFF2-40B4-BE49-F238E27FC236}">
                <a16:creationId xmlns:a16="http://schemas.microsoft.com/office/drawing/2014/main" id="{910A8ECD-1A43-AC58-D13B-A3BC5BA52E90}"/>
              </a:ext>
            </a:extLst>
          </p:cNvPr>
          <p:cNvSpPr>
            <a:spLocks noGrp="1"/>
          </p:cNvSpPr>
          <p:nvPr>
            <p:ph type="sldNum" sz="quarter" idx="4294967295"/>
          </p:nvPr>
        </p:nvSpPr>
        <p:spPr>
          <a:xfrm>
            <a:off x="8334375" y="4767263"/>
            <a:ext cx="809625" cy="274637"/>
          </a:xfrm>
          <a:prstGeom prst="rect">
            <a:avLst/>
          </a:prstGeom>
        </p:spPr>
        <p:txBody>
          <a:bodyPr/>
          <a:lstStyle/>
          <a:p>
            <a:fld id="{31AA536C-85F5-4A1B-A111-7CE00A08BCBC}" type="slidenum">
              <a:rPr lang="de-DE" smtClean="0"/>
              <a:pPr/>
              <a:t>52</a:t>
            </a:fld>
            <a:endParaRPr lang="de-DE" dirty="0"/>
          </a:p>
        </p:txBody>
      </p:sp>
      <p:pic>
        <p:nvPicPr>
          <p:cNvPr id="9" name="Grafik 8">
            <a:extLst>
              <a:ext uri="{FF2B5EF4-FFF2-40B4-BE49-F238E27FC236}">
                <a16:creationId xmlns:a16="http://schemas.microsoft.com/office/drawing/2014/main" id="{2DCD5691-5E9C-0B95-45CC-D4CF8EF36172}"/>
              </a:ext>
            </a:extLst>
          </p:cNvPr>
          <p:cNvPicPr>
            <a:picLocks noChangeAspect="1"/>
          </p:cNvPicPr>
          <p:nvPr/>
        </p:nvPicPr>
        <p:blipFill>
          <a:blip r:embed="rId2"/>
          <a:stretch>
            <a:fillRect/>
          </a:stretch>
        </p:blipFill>
        <p:spPr>
          <a:xfrm>
            <a:off x="467544" y="1564701"/>
            <a:ext cx="7772400" cy="3099752"/>
          </a:xfrm>
          <a:prstGeom prst="rect">
            <a:avLst/>
          </a:prstGeom>
        </p:spPr>
      </p:pic>
      <p:sp>
        <p:nvSpPr>
          <p:cNvPr id="11" name="Textfeld 10">
            <a:extLst>
              <a:ext uri="{FF2B5EF4-FFF2-40B4-BE49-F238E27FC236}">
                <a16:creationId xmlns:a16="http://schemas.microsoft.com/office/drawing/2014/main" id="{648090FB-38B6-FDDC-11BB-3D3940500B03}"/>
              </a:ext>
            </a:extLst>
          </p:cNvPr>
          <p:cNvSpPr txBox="1"/>
          <p:nvPr/>
        </p:nvSpPr>
        <p:spPr>
          <a:xfrm>
            <a:off x="107504" y="470625"/>
            <a:ext cx="8208912" cy="646331"/>
          </a:xfrm>
          <a:prstGeom prst="rect">
            <a:avLst/>
          </a:prstGeom>
          <a:noFill/>
        </p:spPr>
        <p:txBody>
          <a:bodyPr wrap="square">
            <a:spAutoFit/>
          </a:bodyPr>
          <a:lstStyle/>
          <a:p>
            <a:pPr algn="l"/>
            <a:r>
              <a:rPr lang="de-DE" b="1" i="0" u="none" strike="noStrike" dirty="0">
                <a:effectLst/>
                <a:latin typeface="Roboto" panose="02000000000000000000" pitchFamily="2" charset="0"/>
              </a:rPr>
              <a:t>D004, </a:t>
            </a:r>
            <a:r>
              <a:rPr lang="de-DE" b="1" i="0" u="none" strike="noStrike" dirty="0" err="1">
                <a:effectLst/>
                <a:latin typeface="Roboto" panose="02000000000000000000" pitchFamily="2" charset="0"/>
              </a:rPr>
              <a:t>V.Makhlai</a:t>
            </a:r>
            <a:r>
              <a:rPr lang="de-DE" b="1" dirty="0">
                <a:latin typeface="Liberation Sans"/>
              </a:rPr>
              <a:t> </a:t>
            </a:r>
            <a:r>
              <a:rPr lang="de-DE" b="0" i="0" u="none" strike="noStrike" dirty="0">
                <a:effectLst/>
                <a:latin typeface="Roboto" panose="02000000000000000000" pitchFamily="2" charset="0"/>
              </a:rPr>
              <a:t>Investigation </a:t>
            </a:r>
            <a:r>
              <a:rPr lang="de-DE" b="0" i="0" u="none" strike="noStrike" dirty="0" err="1">
                <a:effectLst/>
                <a:latin typeface="Roboto" panose="02000000000000000000" pitchFamily="2" charset="0"/>
              </a:rPr>
              <a:t>of</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advanced</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materials</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under</a:t>
            </a:r>
            <a:r>
              <a:rPr lang="de-DE" b="0" i="0" u="none" strike="noStrike" dirty="0">
                <a:effectLst/>
                <a:latin typeface="Roboto" panose="02000000000000000000" pitchFamily="2" charset="0"/>
              </a:rPr>
              <a:t> ELM-like/</a:t>
            </a:r>
            <a:r>
              <a:rPr lang="de-DE" b="0" i="0" u="none" strike="noStrike" dirty="0" err="1">
                <a:effectLst/>
                <a:latin typeface="Roboto" panose="02000000000000000000" pitchFamily="2" charset="0"/>
              </a:rPr>
              <a:t>disruption</a:t>
            </a:r>
            <a:r>
              <a:rPr lang="de-DE" b="0" i="0" u="none" strike="noStrike" dirty="0">
                <a:effectLst/>
                <a:latin typeface="Roboto" panose="02000000000000000000" pitchFamily="2" charset="0"/>
              </a:rPr>
              <a:t> transient </a:t>
            </a:r>
            <a:r>
              <a:rPr lang="de-DE" b="0" i="0" u="none" strike="noStrike" dirty="0" err="1">
                <a:effectLst/>
                <a:latin typeface="Roboto" panose="02000000000000000000" pitchFamily="2" charset="0"/>
              </a:rPr>
              <a:t>loading</a:t>
            </a:r>
            <a:r>
              <a:rPr lang="de-DE" b="0" i="0" u="none" strike="noStrike" dirty="0">
                <a:effectLst/>
                <a:latin typeface="Roboto" panose="02000000000000000000" pitchFamily="2" charset="0"/>
              </a:rPr>
              <a:t> and subsequent </a:t>
            </a:r>
            <a:r>
              <a:rPr lang="de-DE" b="0" i="0" u="none" strike="noStrike" dirty="0" err="1">
                <a:effectLst/>
                <a:latin typeface="Roboto" panose="02000000000000000000" pitchFamily="2" charset="0"/>
              </a:rPr>
              <a:t>analysis</a:t>
            </a:r>
            <a:r>
              <a:rPr lang="de-DE" b="0" i="0" u="none" strike="noStrike" dirty="0">
                <a:effectLst/>
                <a:latin typeface="Roboto" panose="02000000000000000000" pitchFamily="2" charset="0"/>
              </a:rPr>
              <a:t> (KIPT)</a:t>
            </a:r>
          </a:p>
        </p:txBody>
      </p:sp>
    </p:spTree>
    <p:extLst>
      <p:ext uri="{BB962C8B-B14F-4D97-AF65-F5344CB8AC3E}">
        <p14:creationId xmlns:p14="http://schemas.microsoft.com/office/powerpoint/2010/main" val="2285599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4</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7283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769382" cy="342900"/>
          </a:xfrm>
        </p:spPr>
        <p:txBody>
          <a:bodyPr/>
          <a:lstStyle/>
          <a:p>
            <a:r>
              <a:rPr lang="de-DE" dirty="0"/>
              <a:t>SPA.4:</a:t>
            </a:r>
            <a:r>
              <a:rPr lang="en-US" dirty="0"/>
              <a:t>High Temperature  / </a:t>
            </a:r>
            <a:r>
              <a:rPr lang="en-US" dirty="0" err="1"/>
              <a:t>Recryst</a:t>
            </a:r>
            <a:r>
              <a:rPr lang="en-US" dirty="0"/>
              <a:t>. &amp; Melting</a:t>
            </a:r>
            <a:r>
              <a:rPr lang="de-DE" dirty="0"/>
              <a:t> </a:t>
            </a:r>
          </a:p>
        </p:txBody>
      </p:sp>
      <p:sp>
        <p:nvSpPr>
          <p:cNvPr id="5" name="Textfeld 4"/>
          <p:cNvSpPr txBox="1"/>
          <p:nvPr/>
        </p:nvSpPr>
        <p:spPr>
          <a:xfrm>
            <a:off x="107504" y="555526"/>
            <a:ext cx="8928992" cy="2862322"/>
          </a:xfrm>
          <a:prstGeom prst="rect">
            <a:avLst/>
          </a:prstGeom>
          <a:noFill/>
          <a:ln w="12700">
            <a:noFill/>
          </a:ln>
        </p:spPr>
        <p:txBody>
          <a:bodyPr wrap="square" rtlCol="0">
            <a:spAutoFit/>
          </a:bodyPr>
          <a:lstStyle/>
          <a:p>
            <a:r>
              <a:rPr lang="en-US" sz="1200" b="1" dirty="0"/>
              <a:t>Tasks to be performed:</a:t>
            </a:r>
            <a:endParaRPr lang="de-DE" sz="1200" dirty="0"/>
          </a:p>
          <a:p>
            <a:pPr marL="171450" lvl="0" indent="-171450">
              <a:buFont typeface="Arial" panose="020B0604020202020204" pitchFamily="34" charset="0"/>
              <a:buChar char="•"/>
            </a:pPr>
            <a:r>
              <a:rPr lang="en-US" sz="1200" dirty="0"/>
              <a:t>Characterization of microstructural changes caused by plasma exposure. Tungsten-based material exposed to different plasma conditions will be investigated in terms of mechanical and microstructural depth profiles. Heterogeneities will be traced in hardness and orientation maps and the locally dominating restauration mechanism identified. (DTU)</a:t>
            </a:r>
            <a:endParaRPr lang="de-DE" sz="1200" dirty="0"/>
          </a:p>
          <a:p>
            <a:pPr marL="171450" lvl="0" indent="-171450">
              <a:buFont typeface="Arial" panose="020B0604020202020204" pitchFamily="34" charset="0"/>
              <a:buChar char="•"/>
            </a:pPr>
            <a:r>
              <a:rPr lang="en-US" sz="1200" dirty="0"/>
              <a:t>Tungsten material exposures in the QSPA under giant ELMs or disruptions with pronounced surface melting (KIPT). Characterization of dust in QSPA experiments: size analysis, influence of B field on trajectories. Stick effects at the surface. </a:t>
            </a:r>
            <a:endParaRPr lang="de-DE" sz="1200" dirty="0"/>
          </a:p>
          <a:p>
            <a:pPr marL="171450" lvl="0" indent="-171450">
              <a:buFont typeface="Arial" panose="020B0604020202020204" pitchFamily="34" charset="0"/>
              <a:buChar char="•"/>
            </a:pPr>
            <a:r>
              <a:rPr lang="en-US" sz="1200" dirty="0"/>
              <a:t>Plasma heat loads which causes surface recrystallization and changes in Microstructure and melt threshold (QSPA/PSI-2/GLADIS) (KIPT, CEA, VR)</a:t>
            </a:r>
            <a:endParaRPr lang="de-DE" sz="1200" dirty="0"/>
          </a:p>
          <a:p>
            <a:pPr marL="171450" lvl="0" indent="-171450">
              <a:buFont typeface="Arial" panose="020B0604020202020204" pitchFamily="34" charset="0"/>
              <a:buChar char="•"/>
            </a:pPr>
            <a:r>
              <a:rPr lang="en-US" sz="1200" dirty="0"/>
              <a:t>Assessment of effect of H and He on W recrystallization with links to WP TE (FZJ, DTU, CEA)</a:t>
            </a:r>
            <a:endParaRPr lang="de-DE" sz="1200" dirty="0"/>
          </a:p>
          <a:p>
            <a:pPr marL="171450" lvl="0" indent="-171450">
              <a:buFont typeface="Arial" panose="020B0604020202020204" pitchFamily="34" charset="0"/>
              <a:buChar char="•"/>
            </a:pPr>
            <a:r>
              <a:rPr lang="en-US" sz="1200" dirty="0"/>
              <a:t>Joint activities with WP TE on damaged components (e.g. melting) (VR)</a:t>
            </a:r>
            <a:endParaRPr lang="de-DE" sz="1200" dirty="0"/>
          </a:p>
          <a:p>
            <a:pPr marL="171450" lvl="0" indent="-171450">
              <a:buFont typeface="Arial" panose="020B0604020202020204" pitchFamily="34" charset="0"/>
              <a:buChar char="•"/>
            </a:pPr>
            <a:r>
              <a:rPr lang="en-US" sz="1200" dirty="0"/>
              <a:t>Experiments on Recrystallization in PSI-2 linked with SP A1 (FZJ, DTU)</a:t>
            </a:r>
            <a:endParaRPr lang="de-DE" sz="1200" dirty="0"/>
          </a:p>
          <a:p>
            <a:pPr marL="171450" lvl="0" indent="-171450">
              <a:buFont typeface="Arial" panose="020B0604020202020204" pitchFamily="34" charset="0"/>
              <a:buChar char="•"/>
            </a:pPr>
            <a:r>
              <a:rPr lang="en-US" sz="1200" dirty="0"/>
              <a:t>Development of the MEMOS-U code Comprehensive validation activities. (link with WP TE (WEST, AUG) and SP B) (VR)</a:t>
            </a:r>
            <a:endParaRPr lang="de-DE" sz="1200" dirty="0"/>
          </a:p>
          <a:p>
            <a:pPr marL="628650" lvl="1" indent="-171450">
              <a:buFont typeface="Arial" panose="020B0604020202020204" pitchFamily="34" charset="0"/>
              <a:buChar char="•"/>
            </a:pPr>
            <a:r>
              <a:rPr lang="en-US" sz="1200" dirty="0"/>
              <a:t>Sensitivity of MEMOS-U to thermionic property uncertainties. Parametric simulation studies with MEMOS-U. Implementation of active cooling. </a:t>
            </a:r>
            <a:endParaRPr lang="de-DE" sz="1200" dirty="0"/>
          </a:p>
          <a:p>
            <a:pPr marL="628650" lvl="1" indent="-171450">
              <a:buFont typeface="Arial" panose="020B0604020202020204" pitchFamily="34" charset="0"/>
              <a:buChar char="•"/>
            </a:pPr>
            <a:r>
              <a:rPr lang="en-US" sz="1200" dirty="0"/>
              <a:t>Link to SP D (Plasma Background)</a:t>
            </a:r>
            <a:endParaRPr lang="de-DE" sz="1200" dirty="0"/>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A3 : </a:t>
            </a:r>
            <a:r>
              <a:rPr lang="en-US" sz="900" dirty="0">
                <a:solidFill>
                  <a:srgbClr val="FF0000"/>
                </a:solidFill>
                <a:latin typeface="Arial" panose="020B0604020202020204" pitchFamily="34" charset="0"/>
                <a:cs typeface="Arial" panose="020B0604020202020204" pitchFamily="34" charset="0"/>
              </a:rPr>
              <a:t>T001-D001, T001-D002 , T001-D003, T001-D004, T001-D005, T001-D006</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latin typeface="Arial" panose="020B0604020202020204" pitchFamily="34" charset="0"/>
                <a:cs typeface="Arial" panose="020B0604020202020204" pitchFamily="34" charset="0"/>
              </a:rPr>
              <a:t>2022 on track , further work in 2023</a:t>
            </a: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Exposures under SPA1, SPA2,SPA3 , QSPA #5d, </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34 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CEA,DTU,VR,FZJ</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251520" y="3595353"/>
            <a:ext cx="3456384" cy="646331"/>
          </a:xfrm>
          <a:prstGeom prst="rect">
            <a:avLst/>
          </a:prstGeom>
          <a:noFill/>
        </p:spPr>
        <p:txBody>
          <a:bodyPr wrap="square" rtlCol="0">
            <a:spAutoFit/>
          </a:bodyPr>
          <a:lstStyle/>
          <a:p>
            <a:r>
              <a:rPr lang="de-DE" dirty="0" err="1"/>
              <a:t>Issues</a:t>
            </a:r>
            <a:r>
              <a:rPr lang="de-DE" dirty="0"/>
              <a:t>: Generally not </a:t>
            </a:r>
            <a:r>
              <a:rPr lang="de-DE" dirty="0" err="1"/>
              <a:t>enough</a:t>
            </a:r>
            <a:r>
              <a:rPr lang="de-DE" dirty="0"/>
              <a:t> PM / Ukraine War</a:t>
            </a:r>
          </a:p>
        </p:txBody>
      </p:sp>
    </p:spTree>
    <p:extLst>
      <p:ext uri="{BB962C8B-B14F-4D97-AF65-F5344CB8AC3E}">
        <p14:creationId xmlns:p14="http://schemas.microsoft.com/office/powerpoint/2010/main" val="17813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4</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352055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A2A64-E62C-E6EB-B44E-2DF21022E948}"/>
              </a:ext>
            </a:extLst>
          </p:cNvPr>
          <p:cNvSpPr>
            <a:spLocks noGrp="1"/>
          </p:cNvSpPr>
          <p:nvPr>
            <p:ph type="title"/>
          </p:nvPr>
        </p:nvSpPr>
        <p:spPr/>
        <p:txBody>
          <a:bodyPr/>
          <a:lstStyle/>
          <a:p>
            <a:r>
              <a:rPr lang="en-GB" dirty="0"/>
              <a:t>Work on WEST &amp; Tungsten PFU</a:t>
            </a:r>
          </a:p>
        </p:txBody>
      </p:sp>
      <p:sp>
        <p:nvSpPr>
          <p:cNvPr id="3" name="Inhaltsplatzhalter 2">
            <a:extLst>
              <a:ext uri="{FF2B5EF4-FFF2-40B4-BE49-F238E27FC236}">
                <a16:creationId xmlns:a16="http://schemas.microsoft.com/office/drawing/2014/main" id="{C4EAB1AE-4AB2-856B-5604-A776883A852A}"/>
              </a:ext>
            </a:extLst>
          </p:cNvPr>
          <p:cNvSpPr>
            <a:spLocks noGrp="1"/>
          </p:cNvSpPr>
          <p:nvPr>
            <p:ph idx="1"/>
          </p:nvPr>
        </p:nvSpPr>
        <p:spPr/>
        <p:txBody>
          <a:bodyPr>
            <a:normAutofit fontScale="92500" lnSpcReduction="10000"/>
          </a:bodyPr>
          <a:lstStyle/>
          <a:p>
            <a:r>
              <a:rPr lang="en-GB" dirty="0"/>
              <a:t>See highlight Talk</a:t>
            </a:r>
          </a:p>
          <a:p>
            <a:endParaRPr lang="en-GB" dirty="0"/>
          </a:p>
          <a:p>
            <a:r>
              <a:rPr lang="en-US" sz="2400" dirty="0"/>
              <a:t>Global strategy</a:t>
            </a:r>
          </a:p>
          <a:p>
            <a:pPr marL="342900" indent="-342900">
              <a:buFont typeface="Arial" panose="020B0604020202020204" pitchFamily="34" charset="0"/>
              <a:buChar char="•"/>
            </a:pPr>
            <a:r>
              <a:rPr lang="en-US" dirty="0"/>
              <a:t>Use of WEST to assess and model tokamak plasma impact on recrystallization and softening</a:t>
            </a:r>
          </a:p>
          <a:p>
            <a:pPr marL="342900" indent="-342900">
              <a:buFont typeface="Arial" panose="020B0604020202020204" pitchFamily="34" charset="0"/>
              <a:buChar char="•"/>
            </a:pPr>
            <a:r>
              <a:rPr lang="en-US" dirty="0"/>
              <a:t>Assess: what are the properties we plan to investigate ?</a:t>
            </a:r>
          </a:p>
          <a:p>
            <a:pPr lvl="1"/>
            <a:r>
              <a:rPr lang="en-US" dirty="0"/>
              <a:t>Loss of mechanical properties -&gt; Hardness measurements</a:t>
            </a:r>
          </a:p>
          <a:p>
            <a:pPr lvl="1"/>
            <a:r>
              <a:rPr lang="en-US" dirty="0"/>
              <a:t>Modification of the microstructure -&gt; EBSD measurements</a:t>
            </a:r>
          </a:p>
          <a:p>
            <a:pPr marL="342900" indent="-342900">
              <a:buFont typeface="Arial" panose="020B0604020202020204" pitchFamily="34" charset="0"/>
              <a:buChar char="•"/>
            </a:pPr>
            <a:r>
              <a:rPr lang="en-US" dirty="0"/>
              <a:t>For what </a:t>
            </a:r>
            <a:r>
              <a:rPr lang="en-US" dirty="0" err="1"/>
              <a:t>modelization</a:t>
            </a:r>
            <a:r>
              <a:rPr lang="en-US" dirty="0"/>
              <a:t> ?</a:t>
            </a:r>
          </a:p>
          <a:p>
            <a:pPr lvl="1"/>
            <a:r>
              <a:rPr lang="en-US" dirty="0"/>
              <a:t>Impact on recrystallization and softening kinetics.</a:t>
            </a:r>
            <a:endParaRPr lang="en-GB" dirty="0"/>
          </a:p>
        </p:txBody>
      </p:sp>
      <p:sp>
        <p:nvSpPr>
          <p:cNvPr id="4" name="Fußzeilenplatzhalter 3">
            <a:extLst>
              <a:ext uri="{FF2B5EF4-FFF2-40B4-BE49-F238E27FC236}">
                <a16:creationId xmlns:a16="http://schemas.microsoft.com/office/drawing/2014/main" id="{FB7345CE-4487-7849-7E16-ACCDAB1D8DFB}"/>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Meeting  | Zoom | 24.01.2022 | Page </a:t>
            </a:r>
            <a:fld id="{6A6D9FA1-99C7-4910-8E32-B85D378B0060}" type="slidenum">
              <a:rPr lang="en-GB" smtClean="0"/>
              <a:pPr algn="r"/>
              <a:t>56</a:t>
            </a:fld>
            <a:endParaRPr lang="en-GB" dirty="0"/>
          </a:p>
        </p:txBody>
      </p:sp>
      <p:sp>
        <p:nvSpPr>
          <p:cNvPr id="7" name="Textfeld 6">
            <a:extLst>
              <a:ext uri="{FF2B5EF4-FFF2-40B4-BE49-F238E27FC236}">
                <a16:creationId xmlns:a16="http://schemas.microsoft.com/office/drawing/2014/main" id="{6670D4EE-F0F3-7100-C40F-BA1CA67BCEA6}"/>
              </a:ext>
            </a:extLst>
          </p:cNvPr>
          <p:cNvSpPr txBox="1"/>
          <p:nvPr/>
        </p:nvSpPr>
        <p:spPr>
          <a:xfrm>
            <a:off x="107504" y="532635"/>
            <a:ext cx="6264696" cy="646331"/>
          </a:xfrm>
          <a:prstGeom prst="rect">
            <a:avLst/>
          </a:prstGeom>
          <a:noFill/>
        </p:spPr>
        <p:txBody>
          <a:bodyPr wrap="square">
            <a:spAutoFit/>
          </a:bodyPr>
          <a:lstStyle/>
          <a:p>
            <a:pPr algn="l"/>
            <a:r>
              <a:rPr lang="de-DE" b="1" i="0" u="none" strike="noStrike" dirty="0">
                <a:effectLst/>
                <a:latin typeface="Roboto" panose="02000000000000000000" pitchFamily="2" charset="0"/>
              </a:rPr>
              <a:t>D001 </a:t>
            </a:r>
            <a:r>
              <a:rPr lang="de-DE" b="1" i="0" u="none" strike="noStrike" dirty="0" err="1">
                <a:effectLst/>
                <a:latin typeface="Roboto" panose="02000000000000000000" pitchFamily="2" charset="0"/>
              </a:rPr>
              <a:t>M.Richou</a:t>
            </a:r>
            <a:r>
              <a:rPr lang="de-DE" b="1" i="0" u="none" strike="noStrike" dirty="0">
                <a:effectLst/>
                <a:latin typeface="Roboto" panose="02000000000000000000" pitchFamily="2" charset="0"/>
              </a:rPr>
              <a:t> </a:t>
            </a:r>
            <a:r>
              <a:rPr lang="de-DE" b="0" i="0" u="none" strike="noStrike" dirty="0">
                <a:effectLst/>
                <a:latin typeface="Roboto" panose="02000000000000000000" pitchFamily="2" charset="0"/>
              </a:rPr>
              <a:t>Assessment </a:t>
            </a:r>
            <a:r>
              <a:rPr lang="de-DE" b="0" i="0" u="none" strike="noStrike" dirty="0" err="1">
                <a:effectLst/>
                <a:latin typeface="Roboto" panose="02000000000000000000" pitchFamily="2" charset="0"/>
              </a:rPr>
              <a:t>of</a:t>
            </a:r>
            <a:r>
              <a:rPr lang="de-DE" b="0" i="0" u="none" strike="noStrike" dirty="0">
                <a:effectLst/>
                <a:latin typeface="Roboto" panose="02000000000000000000" pitchFamily="2" charset="0"/>
              </a:rPr>
              <a:t> hydrogen </a:t>
            </a:r>
            <a:r>
              <a:rPr lang="de-DE" b="0" i="0" u="none" strike="noStrike" dirty="0" err="1">
                <a:effectLst/>
                <a:latin typeface="Roboto" panose="02000000000000000000" pitchFamily="2" charset="0"/>
              </a:rPr>
              <a:t>impact</a:t>
            </a:r>
            <a:r>
              <a:rPr lang="de-DE" b="0" i="0" u="none" strike="noStrike" dirty="0">
                <a:effectLst/>
                <a:latin typeface="Roboto" panose="02000000000000000000" pitchFamily="2" charset="0"/>
              </a:rPr>
              <a:t> on material </a:t>
            </a:r>
            <a:r>
              <a:rPr lang="de-DE" b="0" i="0" u="none" strike="noStrike" dirty="0" err="1">
                <a:effectLst/>
                <a:latin typeface="Roboto" panose="02000000000000000000" pitchFamily="2" charset="0"/>
              </a:rPr>
              <a:t>properties</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linked</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to</a:t>
            </a:r>
            <a:r>
              <a:rPr lang="de-DE" b="0" i="0" u="none" strike="noStrike" dirty="0">
                <a:effectLst/>
                <a:latin typeface="Roboto" panose="02000000000000000000" pitchFamily="2" charset="0"/>
              </a:rPr>
              <a:t> ITER relevant PFUs (CEA)</a:t>
            </a:r>
          </a:p>
        </p:txBody>
      </p:sp>
      <p:sp>
        <p:nvSpPr>
          <p:cNvPr id="11" name="Rectangle 10">
            <a:extLst>
              <a:ext uri="{FF2B5EF4-FFF2-40B4-BE49-F238E27FC236}">
                <a16:creationId xmlns:a16="http://schemas.microsoft.com/office/drawing/2014/main" id="{79A9EE0D-53CB-BE59-2169-9DF0DCCE0532}"/>
              </a:ext>
            </a:extLst>
          </p:cNvPr>
          <p:cNvSpPr/>
          <p:nvPr/>
        </p:nvSpPr>
        <p:spPr>
          <a:xfrm>
            <a:off x="8244408" y="4200523"/>
            <a:ext cx="727856" cy="587829"/>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2" name="Picture 25" descr="cea_logo_typo2_small.png">
            <a:extLst>
              <a:ext uri="{FF2B5EF4-FFF2-40B4-BE49-F238E27FC236}">
                <a16:creationId xmlns:a16="http://schemas.microsoft.com/office/drawing/2014/main" id="{C6BC0640-E71F-B5A2-8833-B26BFA834D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5973" y="4390007"/>
            <a:ext cx="459254" cy="259863"/>
          </a:xfrm>
          <a:prstGeom prst="rect">
            <a:avLst/>
          </a:prstGeom>
        </p:spPr>
      </p:pic>
    </p:spTree>
    <p:extLst>
      <p:ext uri="{BB962C8B-B14F-4D97-AF65-F5344CB8AC3E}">
        <p14:creationId xmlns:p14="http://schemas.microsoft.com/office/powerpoint/2010/main" val="3130162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486E7-2BA5-8664-507C-9584BC100378}"/>
              </a:ext>
            </a:extLst>
          </p:cNvPr>
          <p:cNvSpPr>
            <a:spLocks noGrp="1"/>
          </p:cNvSpPr>
          <p:nvPr>
            <p:ph type="title"/>
          </p:nvPr>
        </p:nvSpPr>
        <p:spPr/>
        <p:txBody>
          <a:bodyPr/>
          <a:lstStyle/>
          <a:p>
            <a:r>
              <a:rPr lang="en-GB" dirty="0"/>
              <a:t>Work at DTU </a:t>
            </a:r>
          </a:p>
        </p:txBody>
      </p:sp>
      <p:sp>
        <p:nvSpPr>
          <p:cNvPr id="4" name="Fußzeilenplatzhalter 3">
            <a:extLst>
              <a:ext uri="{FF2B5EF4-FFF2-40B4-BE49-F238E27FC236}">
                <a16:creationId xmlns:a16="http://schemas.microsoft.com/office/drawing/2014/main" id="{DEF7461E-33B4-E3CC-E745-62A52599A998}"/>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Meeting  | Zoom | 24.01.2022 | Page </a:t>
            </a:r>
            <a:fld id="{6A6D9FA1-99C7-4910-8E32-B85D378B0060}" type="slidenum">
              <a:rPr lang="en-GB" smtClean="0"/>
              <a:pPr algn="r"/>
              <a:t>57</a:t>
            </a:fld>
            <a:endParaRPr lang="en-GB" dirty="0"/>
          </a:p>
        </p:txBody>
      </p:sp>
      <p:sp>
        <p:nvSpPr>
          <p:cNvPr id="6" name="Textfeld 5">
            <a:extLst>
              <a:ext uri="{FF2B5EF4-FFF2-40B4-BE49-F238E27FC236}">
                <a16:creationId xmlns:a16="http://schemas.microsoft.com/office/drawing/2014/main" id="{7EF64816-4143-F26A-1564-08D1B3E0C8B2}"/>
              </a:ext>
            </a:extLst>
          </p:cNvPr>
          <p:cNvSpPr txBox="1"/>
          <p:nvPr/>
        </p:nvSpPr>
        <p:spPr>
          <a:xfrm>
            <a:off x="5080" y="555526"/>
            <a:ext cx="7807279" cy="646331"/>
          </a:xfrm>
          <a:prstGeom prst="rect">
            <a:avLst/>
          </a:prstGeom>
          <a:noFill/>
        </p:spPr>
        <p:txBody>
          <a:bodyPr wrap="square">
            <a:spAutoFit/>
          </a:bodyPr>
          <a:lstStyle/>
          <a:p>
            <a:r>
              <a:rPr lang="de-DE" i="1" dirty="0">
                <a:effectLst/>
                <a:latin typeface="Helvetica" pitchFamily="2" charset="0"/>
              </a:rPr>
              <a:t>D002 </a:t>
            </a:r>
            <a:r>
              <a:rPr lang="de-DE" i="1" dirty="0" err="1">
                <a:effectLst/>
                <a:latin typeface="Helvetica" pitchFamily="2" charset="0"/>
              </a:rPr>
              <a:t>Annealing</a:t>
            </a:r>
            <a:r>
              <a:rPr lang="de-DE" i="1" dirty="0">
                <a:effectLst/>
                <a:latin typeface="Helvetica" pitchFamily="2" charset="0"/>
              </a:rPr>
              <a:t> </a:t>
            </a:r>
            <a:r>
              <a:rPr lang="de-DE" i="1" dirty="0" err="1">
                <a:effectLst/>
                <a:latin typeface="Helvetica" pitchFamily="2" charset="0"/>
              </a:rPr>
              <a:t>of</a:t>
            </a:r>
            <a:r>
              <a:rPr lang="de-DE" i="1" dirty="0">
                <a:effectLst/>
                <a:latin typeface="Helvetica" pitchFamily="2" charset="0"/>
              </a:rPr>
              <a:t> </a:t>
            </a:r>
            <a:r>
              <a:rPr lang="de-DE" i="1" dirty="0" err="1">
                <a:effectLst/>
                <a:latin typeface="Helvetica" pitchFamily="2" charset="0"/>
              </a:rPr>
              <a:t>chosen</a:t>
            </a:r>
            <a:r>
              <a:rPr lang="de-DE" i="1" dirty="0">
                <a:effectLst/>
                <a:latin typeface="Helvetica" pitchFamily="2" charset="0"/>
              </a:rPr>
              <a:t> </a:t>
            </a:r>
            <a:r>
              <a:rPr lang="de-DE" i="1" dirty="0" err="1">
                <a:effectLst/>
                <a:latin typeface="Helvetica" pitchFamily="2" charset="0"/>
              </a:rPr>
              <a:t>tungsten-based</a:t>
            </a:r>
            <a:r>
              <a:rPr lang="de-DE" i="1" dirty="0">
                <a:effectLst/>
                <a:latin typeface="Helvetica" pitchFamily="2" charset="0"/>
              </a:rPr>
              <a:t> </a:t>
            </a:r>
            <a:r>
              <a:rPr lang="de-DE" i="1" dirty="0" err="1">
                <a:effectLst/>
                <a:latin typeface="Helvetica" pitchFamily="2" charset="0"/>
              </a:rPr>
              <a:t>materials</a:t>
            </a:r>
            <a:r>
              <a:rPr lang="de-DE" i="1" dirty="0">
                <a:effectLst/>
                <a:latin typeface="Helvetica" pitchFamily="2" charset="0"/>
              </a:rPr>
              <a:t> and </a:t>
            </a:r>
            <a:r>
              <a:rPr lang="de-DE" i="1" dirty="0" err="1">
                <a:effectLst/>
                <a:latin typeface="Helvetica" pitchFamily="2" charset="0"/>
              </a:rPr>
              <a:t>quantification</a:t>
            </a:r>
            <a:r>
              <a:rPr lang="de-DE" i="1" dirty="0">
                <a:effectLst/>
                <a:latin typeface="Helvetica" pitchFamily="2" charset="0"/>
              </a:rPr>
              <a:t> </a:t>
            </a:r>
            <a:r>
              <a:rPr lang="de-DE" i="1" dirty="0" err="1">
                <a:effectLst/>
                <a:latin typeface="Helvetica" pitchFamily="2" charset="0"/>
              </a:rPr>
              <a:t>of</a:t>
            </a:r>
            <a:r>
              <a:rPr lang="de-DE" i="1" dirty="0">
                <a:effectLst/>
                <a:latin typeface="Helvetica" pitchFamily="2" charset="0"/>
              </a:rPr>
              <a:t> </a:t>
            </a:r>
            <a:r>
              <a:rPr lang="de-DE" i="1" dirty="0" err="1">
                <a:effectLst/>
                <a:latin typeface="Helvetica" pitchFamily="2" charset="0"/>
              </a:rPr>
              <a:t>recrystallization</a:t>
            </a:r>
            <a:r>
              <a:rPr lang="de-DE" i="1" dirty="0">
                <a:effectLst/>
                <a:latin typeface="Helvetica" pitchFamily="2" charset="0"/>
              </a:rPr>
              <a:t> </a:t>
            </a:r>
            <a:r>
              <a:rPr lang="de-DE" i="1" dirty="0" err="1">
                <a:effectLst/>
                <a:latin typeface="Helvetica" pitchFamily="2" charset="0"/>
              </a:rPr>
              <a:t>kinetics</a:t>
            </a:r>
            <a:endParaRPr lang="de-DE" dirty="0">
              <a:effectLst/>
              <a:latin typeface="Helvetica" pitchFamily="2" charset="0"/>
            </a:endParaRPr>
          </a:p>
        </p:txBody>
      </p:sp>
      <p:pic>
        <p:nvPicPr>
          <p:cNvPr id="7" name="Grafik 6">
            <a:extLst>
              <a:ext uri="{FF2B5EF4-FFF2-40B4-BE49-F238E27FC236}">
                <a16:creationId xmlns:a16="http://schemas.microsoft.com/office/drawing/2014/main" id="{7112B3FA-73C0-E857-959D-E35F69FA72CA}"/>
              </a:ext>
            </a:extLst>
          </p:cNvPr>
          <p:cNvPicPr>
            <a:picLocks noChangeAspect="1"/>
          </p:cNvPicPr>
          <p:nvPr/>
        </p:nvPicPr>
        <p:blipFill>
          <a:blip r:embed="rId2"/>
          <a:stretch>
            <a:fillRect/>
          </a:stretch>
        </p:blipFill>
        <p:spPr>
          <a:xfrm>
            <a:off x="8560739" y="4330525"/>
            <a:ext cx="252121" cy="368176"/>
          </a:xfrm>
          <a:prstGeom prst="rect">
            <a:avLst/>
          </a:prstGeom>
        </p:spPr>
      </p:pic>
      <p:pic>
        <p:nvPicPr>
          <p:cNvPr id="8" name="Grafik 7">
            <a:extLst>
              <a:ext uri="{FF2B5EF4-FFF2-40B4-BE49-F238E27FC236}">
                <a16:creationId xmlns:a16="http://schemas.microsoft.com/office/drawing/2014/main" id="{4CB13732-2877-F768-0E47-54D016FD3600}"/>
              </a:ext>
            </a:extLst>
          </p:cNvPr>
          <p:cNvPicPr>
            <a:picLocks noChangeAspect="1"/>
          </p:cNvPicPr>
          <p:nvPr/>
        </p:nvPicPr>
        <p:blipFill>
          <a:blip r:embed="rId3"/>
          <a:stretch>
            <a:fillRect/>
          </a:stretch>
        </p:blipFill>
        <p:spPr>
          <a:xfrm>
            <a:off x="539552" y="1332230"/>
            <a:ext cx="7772400" cy="3279287"/>
          </a:xfrm>
          <a:prstGeom prst="rect">
            <a:avLst/>
          </a:prstGeom>
        </p:spPr>
      </p:pic>
      <p:sp>
        <p:nvSpPr>
          <p:cNvPr id="10" name="Textfeld 9">
            <a:extLst>
              <a:ext uri="{FF2B5EF4-FFF2-40B4-BE49-F238E27FC236}">
                <a16:creationId xmlns:a16="http://schemas.microsoft.com/office/drawing/2014/main" id="{F568B76C-9EAE-FB52-0F84-3A444B8D005F}"/>
              </a:ext>
            </a:extLst>
          </p:cNvPr>
          <p:cNvSpPr txBox="1"/>
          <p:nvPr/>
        </p:nvSpPr>
        <p:spPr>
          <a:xfrm>
            <a:off x="5724128" y="82253"/>
            <a:ext cx="4666504" cy="369332"/>
          </a:xfrm>
          <a:prstGeom prst="rect">
            <a:avLst/>
          </a:prstGeom>
          <a:noFill/>
        </p:spPr>
        <p:txBody>
          <a:bodyPr wrap="square">
            <a:spAutoFit/>
          </a:bodyPr>
          <a:lstStyle/>
          <a:p>
            <a:r>
              <a:rPr lang="en-GB" dirty="0"/>
              <a:t>See highlight Talk</a:t>
            </a:r>
          </a:p>
        </p:txBody>
      </p:sp>
    </p:spTree>
    <p:extLst>
      <p:ext uri="{BB962C8B-B14F-4D97-AF65-F5344CB8AC3E}">
        <p14:creationId xmlns:p14="http://schemas.microsoft.com/office/powerpoint/2010/main" val="3342136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1A257-96C2-8CFA-B364-16A0267DF681}"/>
              </a:ext>
            </a:extLst>
          </p:cNvPr>
          <p:cNvSpPr>
            <a:spLocks noGrp="1"/>
          </p:cNvSpPr>
          <p:nvPr>
            <p:ph type="title"/>
          </p:nvPr>
        </p:nvSpPr>
        <p:spPr/>
        <p:txBody>
          <a:bodyPr/>
          <a:lstStyle/>
          <a:p>
            <a:r>
              <a:rPr lang="en-GB" dirty="0"/>
              <a:t>CT at DTU 3D imaging </a:t>
            </a:r>
            <a:r>
              <a:rPr lang="en-GB" dirty="0" err="1"/>
              <a:t>center</a:t>
            </a:r>
            <a:endParaRPr lang="en-GB" dirty="0"/>
          </a:p>
        </p:txBody>
      </p:sp>
      <p:sp>
        <p:nvSpPr>
          <p:cNvPr id="4" name="Fußzeilenplatzhalter 3">
            <a:extLst>
              <a:ext uri="{FF2B5EF4-FFF2-40B4-BE49-F238E27FC236}">
                <a16:creationId xmlns:a16="http://schemas.microsoft.com/office/drawing/2014/main" id="{C632CC29-18C3-FD75-4AC0-CCDDDD00E740}"/>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58</a:t>
            </a:fld>
            <a:endParaRPr lang="en-GB" dirty="0"/>
          </a:p>
        </p:txBody>
      </p:sp>
      <p:pic>
        <p:nvPicPr>
          <p:cNvPr id="5" name="Grafik 4">
            <a:extLst>
              <a:ext uri="{FF2B5EF4-FFF2-40B4-BE49-F238E27FC236}">
                <a16:creationId xmlns:a16="http://schemas.microsoft.com/office/drawing/2014/main" id="{F77424C2-3AC4-B072-FC5B-F56AEC36241C}"/>
              </a:ext>
            </a:extLst>
          </p:cNvPr>
          <p:cNvPicPr>
            <a:picLocks noChangeAspect="1"/>
          </p:cNvPicPr>
          <p:nvPr/>
        </p:nvPicPr>
        <p:blipFill>
          <a:blip r:embed="rId2"/>
          <a:stretch>
            <a:fillRect/>
          </a:stretch>
        </p:blipFill>
        <p:spPr>
          <a:xfrm>
            <a:off x="685800" y="643950"/>
            <a:ext cx="7772400" cy="3855600"/>
          </a:xfrm>
          <a:prstGeom prst="rect">
            <a:avLst/>
          </a:prstGeom>
        </p:spPr>
      </p:pic>
    </p:spTree>
    <p:extLst>
      <p:ext uri="{BB962C8B-B14F-4D97-AF65-F5344CB8AC3E}">
        <p14:creationId xmlns:p14="http://schemas.microsoft.com/office/powerpoint/2010/main" val="1819355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080ED-F1C5-893E-ADB2-BADF58F77D76}"/>
              </a:ext>
            </a:extLst>
          </p:cNvPr>
          <p:cNvSpPr>
            <a:spLocks noGrp="1"/>
          </p:cNvSpPr>
          <p:nvPr>
            <p:ph type="title"/>
          </p:nvPr>
        </p:nvSpPr>
        <p:spPr/>
        <p:txBody>
          <a:bodyPr/>
          <a:lstStyle/>
          <a:p>
            <a:r>
              <a:rPr lang="en-GB" dirty="0"/>
              <a:t>PM tungsten fibre reinforced tungsten</a:t>
            </a:r>
          </a:p>
        </p:txBody>
      </p:sp>
      <p:sp>
        <p:nvSpPr>
          <p:cNvPr id="4" name="Fußzeilenplatzhalter 3">
            <a:extLst>
              <a:ext uri="{FF2B5EF4-FFF2-40B4-BE49-F238E27FC236}">
                <a16:creationId xmlns:a16="http://schemas.microsoft.com/office/drawing/2014/main" id="{30FA1C4F-3F04-E67B-9841-142C8EBFD002}"/>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59</a:t>
            </a:fld>
            <a:endParaRPr lang="en-GB" dirty="0"/>
          </a:p>
        </p:txBody>
      </p:sp>
      <p:pic>
        <p:nvPicPr>
          <p:cNvPr id="5" name="Grafik 4">
            <a:extLst>
              <a:ext uri="{FF2B5EF4-FFF2-40B4-BE49-F238E27FC236}">
                <a16:creationId xmlns:a16="http://schemas.microsoft.com/office/drawing/2014/main" id="{3C045FA8-47A7-5C32-EFE4-2012ED966306}"/>
              </a:ext>
            </a:extLst>
          </p:cNvPr>
          <p:cNvPicPr>
            <a:picLocks noChangeAspect="1"/>
          </p:cNvPicPr>
          <p:nvPr/>
        </p:nvPicPr>
        <p:blipFill>
          <a:blip r:embed="rId2"/>
          <a:stretch>
            <a:fillRect/>
          </a:stretch>
        </p:blipFill>
        <p:spPr>
          <a:xfrm>
            <a:off x="685800" y="769588"/>
            <a:ext cx="7772400" cy="3604323"/>
          </a:xfrm>
          <a:prstGeom prst="rect">
            <a:avLst/>
          </a:prstGeom>
        </p:spPr>
      </p:pic>
    </p:spTree>
    <p:extLst>
      <p:ext uri="{BB962C8B-B14F-4D97-AF65-F5344CB8AC3E}">
        <p14:creationId xmlns:p14="http://schemas.microsoft.com/office/powerpoint/2010/main" val="238215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91A65A3-B01A-304A-8759-E9CF5E78FDCA}"/>
              </a:ext>
            </a:extLst>
          </p:cNvPr>
          <p:cNvSpPr>
            <a:spLocks noGrp="1"/>
          </p:cNvSpPr>
          <p:nvPr>
            <p:ph idx="1"/>
          </p:nvPr>
        </p:nvSpPr>
        <p:spPr/>
        <p:txBody>
          <a:bodyPr>
            <a:normAutofit fontScale="55000" lnSpcReduction="20000"/>
          </a:bodyPr>
          <a:lstStyle/>
          <a:p>
            <a:r>
              <a:rPr lang="de-DE" dirty="0"/>
              <a:t>D-SPA1 </a:t>
            </a:r>
            <a:r>
              <a:rPr lang="de-DE" dirty="0" err="1"/>
              <a:t>Provide</a:t>
            </a:r>
            <a:r>
              <a:rPr lang="de-DE" dirty="0"/>
              <a:t> </a:t>
            </a:r>
            <a:r>
              <a:rPr lang="de-DE" dirty="0" err="1"/>
              <a:t>the</a:t>
            </a:r>
            <a:r>
              <a:rPr lang="de-DE" dirty="0"/>
              <a:t> </a:t>
            </a:r>
            <a:r>
              <a:rPr lang="de-DE" dirty="0" err="1"/>
              <a:t>data</a:t>
            </a:r>
            <a:r>
              <a:rPr lang="de-DE" dirty="0"/>
              <a:t>, </a:t>
            </a:r>
            <a:r>
              <a:rPr lang="de-DE" dirty="0" err="1"/>
              <a:t>and</a:t>
            </a:r>
            <a:r>
              <a:rPr lang="de-DE" dirty="0"/>
              <a:t> experimental </a:t>
            </a:r>
            <a:r>
              <a:rPr lang="de-DE" dirty="0" err="1"/>
              <a:t>validation</a:t>
            </a:r>
            <a:r>
              <a:rPr lang="de-DE" dirty="0"/>
              <a:t> </a:t>
            </a:r>
            <a:r>
              <a:rPr lang="de-DE" dirty="0" err="1"/>
              <a:t>needed</a:t>
            </a:r>
            <a:r>
              <a:rPr lang="de-DE" dirty="0"/>
              <a:t> </a:t>
            </a:r>
            <a:r>
              <a:rPr lang="de-DE" dirty="0" err="1"/>
              <a:t>for</a:t>
            </a:r>
            <a:r>
              <a:rPr lang="de-DE" dirty="0"/>
              <a:t> </a:t>
            </a:r>
            <a:r>
              <a:rPr lang="de-DE" dirty="0" err="1"/>
              <a:t>utilisation</a:t>
            </a:r>
            <a:r>
              <a:rPr lang="de-DE" dirty="0"/>
              <a:t> </a:t>
            </a:r>
            <a:r>
              <a:rPr lang="de-DE" dirty="0" err="1"/>
              <a:t>of</a:t>
            </a:r>
            <a:r>
              <a:rPr lang="de-DE" dirty="0"/>
              <a:t> </a:t>
            </a:r>
            <a:r>
              <a:rPr lang="de-DE" dirty="0" err="1"/>
              <a:t>current</a:t>
            </a:r>
            <a:r>
              <a:rPr lang="de-DE" dirty="0"/>
              <a:t> </a:t>
            </a:r>
            <a:r>
              <a:rPr lang="de-DE" dirty="0" err="1"/>
              <a:t>baseline</a:t>
            </a:r>
            <a:r>
              <a:rPr lang="de-DE" dirty="0"/>
              <a:t> </a:t>
            </a:r>
            <a:r>
              <a:rPr lang="de-DE" dirty="0" err="1"/>
              <a:t>materials</a:t>
            </a:r>
            <a:r>
              <a:rPr lang="de-DE" dirty="0"/>
              <a:t> in ITER,W7-X </a:t>
            </a:r>
            <a:r>
              <a:rPr lang="de-DE" dirty="0" err="1"/>
              <a:t>and</a:t>
            </a:r>
            <a:r>
              <a:rPr lang="de-DE" dirty="0"/>
              <a:t> JT60-SA </a:t>
            </a:r>
            <a:r>
              <a:rPr lang="de-DE" dirty="0" err="1"/>
              <a:t>by</a:t>
            </a:r>
            <a:r>
              <a:rPr lang="de-DE" dirty="0"/>
              <a:t> </a:t>
            </a:r>
            <a:r>
              <a:rPr lang="de-DE" dirty="0" err="1"/>
              <a:t>means</a:t>
            </a:r>
            <a:r>
              <a:rPr lang="de-DE" dirty="0"/>
              <a:t> </a:t>
            </a:r>
            <a:r>
              <a:rPr lang="de-DE" dirty="0" err="1"/>
              <a:t>of</a:t>
            </a:r>
            <a:r>
              <a:rPr lang="de-DE" dirty="0"/>
              <a:t> </a:t>
            </a:r>
            <a:r>
              <a:rPr lang="de-DE" dirty="0" err="1"/>
              <a:t>Synergistic</a:t>
            </a:r>
            <a:r>
              <a:rPr lang="de-DE" dirty="0"/>
              <a:t> </a:t>
            </a:r>
            <a:r>
              <a:rPr lang="de-DE" dirty="0" err="1"/>
              <a:t>exposures</a:t>
            </a:r>
            <a:r>
              <a:rPr lang="de-DE" dirty="0"/>
              <a:t> in HHF </a:t>
            </a:r>
            <a:r>
              <a:rPr lang="de-DE" dirty="0" err="1"/>
              <a:t>and</a:t>
            </a:r>
            <a:r>
              <a:rPr lang="de-DE" dirty="0"/>
              <a:t> Linear Plasma Devices. </a:t>
            </a:r>
            <a:r>
              <a:rPr lang="en-US" dirty="0"/>
              <a:t>Power load capabilities and damage thresholds. </a:t>
            </a:r>
          </a:p>
          <a:p>
            <a:r>
              <a:rPr lang="de-DE" dirty="0"/>
              <a:t>D-SPA2 </a:t>
            </a:r>
            <a:r>
              <a:rPr lang="de-DE" dirty="0" err="1"/>
              <a:t>Provide</a:t>
            </a:r>
            <a:r>
              <a:rPr lang="de-DE" dirty="0"/>
              <a:t> </a:t>
            </a:r>
            <a:r>
              <a:rPr lang="de-DE" dirty="0" err="1"/>
              <a:t>the</a:t>
            </a:r>
            <a:r>
              <a:rPr lang="de-DE" dirty="0"/>
              <a:t> </a:t>
            </a:r>
            <a:r>
              <a:rPr lang="de-DE" dirty="0" err="1"/>
              <a:t>necessary</a:t>
            </a:r>
            <a:r>
              <a:rPr lang="de-DE" dirty="0"/>
              <a:t> </a:t>
            </a:r>
            <a:r>
              <a:rPr lang="de-DE" dirty="0" err="1"/>
              <a:t>experiments</a:t>
            </a:r>
            <a:r>
              <a:rPr lang="de-DE" dirty="0"/>
              <a:t> to </a:t>
            </a:r>
            <a:r>
              <a:rPr lang="en-US" dirty="0"/>
              <a:t>allow extrapolation of data from existing materials studies towards the effect of high flux and fluence on materials and components. </a:t>
            </a:r>
          </a:p>
          <a:p>
            <a:r>
              <a:rPr lang="en-US" dirty="0"/>
              <a:t>D-SPA3 Develop qualification methods for advanced materials for ITER &amp; beyond by different thermomechanical test procedures, heat load treatment techniques, and laboratory experiments as well as linear plasma devices.</a:t>
            </a:r>
          </a:p>
          <a:p>
            <a:r>
              <a:rPr lang="en-US" dirty="0"/>
              <a:t>D-SPA3 Develop tools to assess damage of components under conditions close or above melting temperature as provide understanding of recrystallisation processes of components at high temperature</a:t>
            </a:r>
            <a:endParaRPr lang="de-DE" dirty="0"/>
          </a:p>
          <a:p>
            <a:endParaRPr lang="de-DE" dirty="0"/>
          </a:p>
        </p:txBody>
      </p:sp>
      <p:sp>
        <p:nvSpPr>
          <p:cNvPr id="3" name="Textplatzhalter 2">
            <a:extLst>
              <a:ext uri="{FF2B5EF4-FFF2-40B4-BE49-F238E27FC236}">
                <a16:creationId xmlns:a16="http://schemas.microsoft.com/office/drawing/2014/main" id="{867842B1-D0E8-3A48-A60F-556A13F34EB0}"/>
              </a:ext>
            </a:extLst>
          </p:cNvPr>
          <p:cNvSpPr>
            <a:spLocks noGrp="1"/>
          </p:cNvSpPr>
          <p:nvPr>
            <p:ph type="body" sz="quarter" idx="15"/>
          </p:nvPr>
        </p:nvSpPr>
        <p:spPr/>
        <p:txBody>
          <a:bodyPr/>
          <a:lstStyle/>
          <a:p>
            <a:r>
              <a:rPr lang="de-DE" dirty="0" err="1"/>
              <a:t>Deliverables</a:t>
            </a:r>
            <a:endParaRPr lang="de-DE" dirty="0"/>
          </a:p>
        </p:txBody>
      </p:sp>
      <p:sp>
        <p:nvSpPr>
          <p:cNvPr id="4" name="Titel 3">
            <a:extLst>
              <a:ext uri="{FF2B5EF4-FFF2-40B4-BE49-F238E27FC236}">
                <a16:creationId xmlns:a16="http://schemas.microsoft.com/office/drawing/2014/main" id="{927D9B8C-4937-5F4F-8AC0-3EF5D77BA50E}"/>
              </a:ext>
            </a:extLst>
          </p:cNvPr>
          <p:cNvSpPr>
            <a:spLocks noGrp="1"/>
          </p:cNvSpPr>
          <p:nvPr>
            <p:ph type="title"/>
          </p:nvPr>
        </p:nvSpPr>
        <p:spPr/>
        <p:txBody>
          <a:bodyPr>
            <a:normAutofit fontScale="90000"/>
          </a:bodyPr>
          <a:lstStyle/>
          <a:p>
            <a:r>
              <a:rPr lang="de-DE" dirty="0" err="1"/>
              <a:t>For</a:t>
            </a:r>
            <a:r>
              <a:rPr lang="de-DE" dirty="0"/>
              <a:t> 2022</a:t>
            </a:r>
          </a:p>
        </p:txBody>
      </p:sp>
      <p:sp>
        <p:nvSpPr>
          <p:cNvPr id="5" name="Foliennummernplatzhalter 4">
            <a:extLst>
              <a:ext uri="{FF2B5EF4-FFF2-40B4-BE49-F238E27FC236}">
                <a16:creationId xmlns:a16="http://schemas.microsoft.com/office/drawing/2014/main" id="{5CB4A340-BBE9-D043-BE42-D3708EF8DAC3}"/>
              </a:ext>
            </a:extLst>
          </p:cNvPr>
          <p:cNvSpPr>
            <a:spLocks noGrp="1"/>
          </p:cNvSpPr>
          <p:nvPr>
            <p:ph type="sldNum" sz="quarter" idx="18"/>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AC048D0-1DD0-4748-98A8-8479AD1DAED7}" type="slidenum">
              <a:rPr kumimoji="0" lang="de-DE" sz="9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a:t>
            </a:fld>
            <a:endParaRPr kumimoji="0" lang="de-DE" sz="9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50126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D852C-7305-4743-276F-2D0E9892D966}"/>
              </a:ext>
            </a:extLst>
          </p:cNvPr>
          <p:cNvSpPr>
            <a:spLocks noGrp="1"/>
          </p:cNvSpPr>
          <p:nvPr>
            <p:ph type="title"/>
          </p:nvPr>
        </p:nvSpPr>
        <p:spPr/>
        <p:txBody>
          <a:bodyPr/>
          <a:lstStyle/>
          <a:p>
            <a:r>
              <a:rPr lang="en-GB" dirty="0"/>
              <a:t>Work at KTH also linked to WPTE / ITER</a:t>
            </a:r>
          </a:p>
        </p:txBody>
      </p:sp>
      <p:sp>
        <p:nvSpPr>
          <p:cNvPr id="5" name="Textfeld 4">
            <a:extLst>
              <a:ext uri="{FF2B5EF4-FFF2-40B4-BE49-F238E27FC236}">
                <a16:creationId xmlns:a16="http://schemas.microsoft.com/office/drawing/2014/main" id="{82968464-88EE-56E9-B11C-F98650A93997}"/>
              </a:ext>
            </a:extLst>
          </p:cNvPr>
          <p:cNvSpPr txBox="1"/>
          <p:nvPr/>
        </p:nvSpPr>
        <p:spPr>
          <a:xfrm>
            <a:off x="35496" y="483518"/>
            <a:ext cx="6696744" cy="646331"/>
          </a:xfrm>
          <a:prstGeom prst="rect">
            <a:avLst/>
          </a:prstGeom>
          <a:noFill/>
        </p:spPr>
        <p:txBody>
          <a:bodyPr wrap="square">
            <a:spAutoFit/>
          </a:bodyPr>
          <a:lstStyle/>
          <a:p>
            <a:pPr algn="l"/>
            <a:r>
              <a:rPr lang="de-DE" b="1" i="0" u="none" strike="noStrike" dirty="0">
                <a:effectLst/>
                <a:latin typeface="Roboto" panose="02000000000000000000" pitchFamily="2" charset="0"/>
              </a:rPr>
              <a:t>D003 </a:t>
            </a:r>
            <a:r>
              <a:rPr lang="de-DE" b="1" i="0" u="none" strike="noStrike" dirty="0" err="1">
                <a:effectLst/>
                <a:latin typeface="Roboto" panose="02000000000000000000" pitchFamily="2" charset="0"/>
              </a:rPr>
              <a:t>S.Ratynskaia</a:t>
            </a:r>
            <a:r>
              <a:rPr lang="de-DE" b="1" dirty="0">
                <a:latin typeface="Liberation Sans"/>
              </a:rPr>
              <a:t> </a:t>
            </a:r>
            <a:r>
              <a:rPr lang="de-DE" b="0" i="0" u="none" strike="noStrike" dirty="0">
                <a:effectLst/>
                <a:latin typeface="Roboto" panose="02000000000000000000" pitchFamily="2" charset="0"/>
              </a:rPr>
              <a:t>Development and </a:t>
            </a:r>
            <a:r>
              <a:rPr lang="de-DE" b="0" i="0" u="none" strike="noStrike" dirty="0" err="1">
                <a:effectLst/>
                <a:latin typeface="Roboto" panose="02000000000000000000" pitchFamily="2" charset="0"/>
              </a:rPr>
              <a:t>validation</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of</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the</a:t>
            </a:r>
            <a:r>
              <a:rPr lang="de-DE" b="0" i="0" u="none" strike="noStrike" dirty="0">
                <a:effectLst/>
                <a:latin typeface="Roboto" panose="02000000000000000000" pitchFamily="2" charset="0"/>
              </a:rPr>
              <a:t> MEMOS-U code (link </a:t>
            </a:r>
            <a:r>
              <a:rPr lang="de-DE" b="0" i="0" u="none" strike="noStrike" dirty="0" err="1">
                <a:effectLst/>
                <a:latin typeface="Roboto" panose="02000000000000000000" pitchFamily="2" charset="0"/>
              </a:rPr>
              <a:t>with</a:t>
            </a:r>
            <a:r>
              <a:rPr lang="de-DE" b="0" i="0" u="none" strike="noStrike" dirty="0">
                <a:effectLst/>
                <a:latin typeface="Roboto" panose="02000000000000000000" pitchFamily="2" charset="0"/>
              </a:rPr>
              <a:t> WP TE – WEST/AUG) (VR)</a:t>
            </a:r>
          </a:p>
        </p:txBody>
      </p:sp>
      <p:pic>
        <p:nvPicPr>
          <p:cNvPr id="6" name="Grafik 5">
            <a:extLst>
              <a:ext uri="{FF2B5EF4-FFF2-40B4-BE49-F238E27FC236}">
                <a16:creationId xmlns:a16="http://schemas.microsoft.com/office/drawing/2014/main" id="{D0B645CC-56FB-D621-38A0-0B9955B387FC}"/>
              </a:ext>
            </a:extLst>
          </p:cNvPr>
          <p:cNvPicPr>
            <a:picLocks noChangeAspect="1"/>
          </p:cNvPicPr>
          <p:nvPr/>
        </p:nvPicPr>
        <p:blipFill>
          <a:blip r:embed="rId2"/>
          <a:stretch>
            <a:fillRect/>
          </a:stretch>
        </p:blipFill>
        <p:spPr>
          <a:xfrm>
            <a:off x="611560" y="1134651"/>
            <a:ext cx="7772400" cy="3792511"/>
          </a:xfrm>
          <a:prstGeom prst="rect">
            <a:avLst/>
          </a:prstGeom>
        </p:spPr>
      </p:pic>
    </p:spTree>
    <p:extLst>
      <p:ext uri="{BB962C8B-B14F-4D97-AF65-F5344CB8AC3E}">
        <p14:creationId xmlns:p14="http://schemas.microsoft.com/office/powerpoint/2010/main" val="564956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1BBDA-C742-B385-439E-8A1EBBA2CF84}"/>
              </a:ext>
            </a:extLst>
          </p:cNvPr>
          <p:cNvSpPr>
            <a:spLocks noGrp="1"/>
          </p:cNvSpPr>
          <p:nvPr>
            <p:ph type="title"/>
          </p:nvPr>
        </p:nvSpPr>
        <p:spPr/>
        <p:txBody>
          <a:bodyPr/>
          <a:lstStyle/>
          <a:p>
            <a:r>
              <a:rPr lang="en-GB" sz="1600" dirty="0"/>
              <a:t>ITER-like actively cooled W leading edge melting experiment in WEST </a:t>
            </a:r>
          </a:p>
        </p:txBody>
      </p:sp>
      <p:sp>
        <p:nvSpPr>
          <p:cNvPr id="4" name="Fußzeilenplatzhalter 3">
            <a:extLst>
              <a:ext uri="{FF2B5EF4-FFF2-40B4-BE49-F238E27FC236}">
                <a16:creationId xmlns:a16="http://schemas.microsoft.com/office/drawing/2014/main" id="{71D4DED2-F7F8-9946-840F-9178D2317BB6}"/>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61</a:t>
            </a:fld>
            <a:endParaRPr lang="en-GB" dirty="0"/>
          </a:p>
        </p:txBody>
      </p:sp>
      <p:pic>
        <p:nvPicPr>
          <p:cNvPr id="5" name="Grafik 4">
            <a:extLst>
              <a:ext uri="{FF2B5EF4-FFF2-40B4-BE49-F238E27FC236}">
                <a16:creationId xmlns:a16="http://schemas.microsoft.com/office/drawing/2014/main" id="{627D6D2A-3E4B-A227-D278-385D4D355853}"/>
              </a:ext>
            </a:extLst>
          </p:cNvPr>
          <p:cNvPicPr>
            <a:picLocks noChangeAspect="1"/>
          </p:cNvPicPr>
          <p:nvPr/>
        </p:nvPicPr>
        <p:blipFill>
          <a:blip r:embed="rId2"/>
          <a:stretch>
            <a:fillRect/>
          </a:stretch>
        </p:blipFill>
        <p:spPr>
          <a:xfrm>
            <a:off x="899592" y="771550"/>
            <a:ext cx="7054552" cy="3963986"/>
          </a:xfrm>
          <a:prstGeom prst="rect">
            <a:avLst/>
          </a:prstGeom>
        </p:spPr>
      </p:pic>
    </p:spTree>
    <p:extLst>
      <p:ext uri="{BB962C8B-B14F-4D97-AF65-F5344CB8AC3E}">
        <p14:creationId xmlns:p14="http://schemas.microsoft.com/office/powerpoint/2010/main" val="1790235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FD7E0-1438-6A0D-8329-AC6B2283E0C5}"/>
              </a:ext>
            </a:extLst>
          </p:cNvPr>
          <p:cNvSpPr>
            <a:spLocks noGrp="1"/>
          </p:cNvSpPr>
          <p:nvPr>
            <p:ph type="title"/>
          </p:nvPr>
        </p:nvSpPr>
        <p:spPr/>
        <p:txBody>
          <a:bodyPr/>
          <a:lstStyle/>
          <a:p>
            <a:r>
              <a:rPr lang="en-GB" dirty="0"/>
              <a:t>Modelling Results</a:t>
            </a:r>
          </a:p>
        </p:txBody>
      </p:sp>
      <p:sp>
        <p:nvSpPr>
          <p:cNvPr id="4" name="Fußzeilenplatzhalter 3">
            <a:extLst>
              <a:ext uri="{FF2B5EF4-FFF2-40B4-BE49-F238E27FC236}">
                <a16:creationId xmlns:a16="http://schemas.microsoft.com/office/drawing/2014/main" id="{4CDDADEA-FF0A-4DB2-3C4A-0D19822802FE}"/>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62</a:t>
            </a:fld>
            <a:endParaRPr lang="en-GB" dirty="0"/>
          </a:p>
        </p:txBody>
      </p:sp>
      <p:pic>
        <p:nvPicPr>
          <p:cNvPr id="5" name="Grafik 4">
            <a:extLst>
              <a:ext uri="{FF2B5EF4-FFF2-40B4-BE49-F238E27FC236}">
                <a16:creationId xmlns:a16="http://schemas.microsoft.com/office/drawing/2014/main" id="{455138E5-216B-9530-57AF-4E5238830127}"/>
              </a:ext>
            </a:extLst>
          </p:cNvPr>
          <p:cNvPicPr>
            <a:picLocks noChangeAspect="1"/>
          </p:cNvPicPr>
          <p:nvPr/>
        </p:nvPicPr>
        <p:blipFill>
          <a:blip r:embed="rId2"/>
          <a:stretch>
            <a:fillRect/>
          </a:stretch>
        </p:blipFill>
        <p:spPr>
          <a:xfrm>
            <a:off x="899592" y="843558"/>
            <a:ext cx="6834814" cy="3838993"/>
          </a:xfrm>
          <a:prstGeom prst="rect">
            <a:avLst/>
          </a:prstGeom>
        </p:spPr>
      </p:pic>
      <p:sp>
        <p:nvSpPr>
          <p:cNvPr id="6" name="Rechteck 5">
            <a:extLst>
              <a:ext uri="{FF2B5EF4-FFF2-40B4-BE49-F238E27FC236}">
                <a16:creationId xmlns:a16="http://schemas.microsoft.com/office/drawing/2014/main" id="{13F1C449-D77F-C76E-285D-C29EA3F15C11}"/>
              </a:ext>
            </a:extLst>
          </p:cNvPr>
          <p:cNvSpPr/>
          <p:nvPr/>
        </p:nvSpPr>
        <p:spPr>
          <a:xfrm>
            <a:off x="971600" y="747544"/>
            <a:ext cx="2088232" cy="456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9393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7AA67-1B36-0F2F-C96A-F05E569A6141}"/>
              </a:ext>
            </a:extLst>
          </p:cNvPr>
          <p:cNvSpPr>
            <a:spLocks noGrp="1"/>
          </p:cNvSpPr>
          <p:nvPr>
            <p:ph type="title"/>
          </p:nvPr>
        </p:nvSpPr>
        <p:spPr/>
        <p:txBody>
          <a:bodyPr/>
          <a:lstStyle/>
          <a:p>
            <a:r>
              <a:rPr lang="en-GB" dirty="0"/>
              <a:t>Code Additions</a:t>
            </a:r>
          </a:p>
        </p:txBody>
      </p:sp>
      <p:sp>
        <p:nvSpPr>
          <p:cNvPr id="4" name="Fußzeilenplatzhalter 3">
            <a:extLst>
              <a:ext uri="{FF2B5EF4-FFF2-40B4-BE49-F238E27FC236}">
                <a16:creationId xmlns:a16="http://schemas.microsoft.com/office/drawing/2014/main" id="{FF7A648F-898F-91C6-DFEB-142EA8BA4A6E}"/>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63</a:t>
            </a:fld>
            <a:endParaRPr lang="en-GB" dirty="0"/>
          </a:p>
        </p:txBody>
      </p:sp>
      <p:sp>
        <p:nvSpPr>
          <p:cNvPr id="6" name="Textfeld 5">
            <a:extLst>
              <a:ext uri="{FF2B5EF4-FFF2-40B4-BE49-F238E27FC236}">
                <a16:creationId xmlns:a16="http://schemas.microsoft.com/office/drawing/2014/main" id="{F6D96FC5-8144-2950-111D-85718037619B}"/>
              </a:ext>
            </a:extLst>
          </p:cNvPr>
          <p:cNvSpPr txBox="1"/>
          <p:nvPr/>
        </p:nvSpPr>
        <p:spPr>
          <a:xfrm>
            <a:off x="35496" y="555526"/>
            <a:ext cx="8352928" cy="923330"/>
          </a:xfrm>
          <a:prstGeom prst="rect">
            <a:avLst/>
          </a:prstGeom>
          <a:noFill/>
        </p:spPr>
        <p:txBody>
          <a:bodyPr wrap="square">
            <a:spAutoFit/>
          </a:bodyPr>
          <a:lstStyle/>
          <a:p>
            <a:r>
              <a:rPr lang="de-DE" dirty="0" err="1">
                <a:effectLst/>
                <a:latin typeface="Arial" panose="020B0604020202020204" pitchFamily="34" charset="0"/>
              </a:rPr>
              <a:t>Updating</a:t>
            </a:r>
            <a:r>
              <a:rPr lang="de-DE" dirty="0">
                <a:effectLst/>
                <a:latin typeface="Arial" panose="020B0604020202020204" pitchFamily="34" charset="0"/>
              </a:rPr>
              <a:t> </a:t>
            </a:r>
            <a:r>
              <a:rPr lang="de-DE" dirty="0" err="1">
                <a:effectLst/>
                <a:latin typeface="Arial" panose="020B0604020202020204" pitchFamily="34" charset="0"/>
              </a:rPr>
              <a:t>physics</a:t>
            </a:r>
            <a:r>
              <a:rPr lang="de-DE" dirty="0">
                <a:effectLst/>
                <a:latin typeface="Arial" panose="020B0604020202020204" pitchFamily="34" charset="0"/>
              </a:rPr>
              <a:t> </a:t>
            </a:r>
            <a:r>
              <a:rPr lang="de-DE" dirty="0" err="1">
                <a:effectLst/>
                <a:latin typeface="Arial" panose="020B0604020202020204" pitchFamily="34" charset="0"/>
              </a:rPr>
              <a:t>model</a:t>
            </a:r>
            <a:r>
              <a:rPr lang="de-DE" dirty="0">
                <a:effectLst/>
                <a:latin typeface="Arial" panose="020B0604020202020204" pitchFamily="34" charset="0"/>
              </a:rPr>
              <a:t> </a:t>
            </a:r>
            <a:r>
              <a:rPr lang="de-DE" dirty="0" err="1">
                <a:effectLst/>
                <a:latin typeface="Arial" panose="020B0604020202020204" pitchFamily="34" charset="0"/>
              </a:rPr>
              <a:t>for</a:t>
            </a:r>
            <a:r>
              <a:rPr lang="de-DE" dirty="0">
                <a:effectLst/>
                <a:latin typeface="Arial" panose="020B0604020202020204" pitchFamily="34" charset="0"/>
              </a:rPr>
              <a:t> </a:t>
            </a:r>
            <a:r>
              <a:rPr lang="de-DE" dirty="0" err="1">
                <a:effectLst/>
                <a:latin typeface="Arial" panose="020B0604020202020204" pitchFamily="34" charset="0"/>
              </a:rPr>
              <a:t>reactor</a:t>
            </a:r>
            <a:r>
              <a:rPr lang="de-DE" dirty="0">
                <a:effectLst/>
                <a:latin typeface="Arial" panose="020B0604020202020204" pitchFamily="34" charset="0"/>
              </a:rPr>
              <a:t> </a:t>
            </a:r>
            <a:r>
              <a:rPr lang="de-DE" dirty="0" err="1">
                <a:effectLst/>
                <a:latin typeface="Arial" panose="020B0604020202020204" pitchFamily="34" charset="0"/>
              </a:rPr>
              <a:t>regimes</a:t>
            </a:r>
            <a:r>
              <a:rPr lang="de-DE" dirty="0">
                <a:effectLst/>
                <a:latin typeface="Arial" panose="020B0604020202020204" pitchFamily="34" charset="0"/>
              </a:rPr>
              <a:t>: </a:t>
            </a:r>
            <a:r>
              <a:rPr lang="de-DE" dirty="0" err="1">
                <a:effectLst/>
                <a:latin typeface="Arial" panose="020B0604020202020204" pitchFamily="34" charset="0"/>
              </a:rPr>
              <a:t>vxB</a:t>
            </a:r>
            <a:r>
              <a:rPr lang="de-DE" dirty="0">
                <a:effectLst/>
                <a:latin typeface="Arial" panose="020B0604020202020204" pitchFamily="34" charset="0"/>
              </a:rPr>
              <a:t> in </a:t>
            </a:r>
            <a:r>
              <a:rPr lang="de-DE" dirty="0" err="1">
                <a:effectLst/>
                <a:latin typeface="Arial" panose="020B0604020202020204" pitchFamily="34" charset="0"/>
              </a:rPr>
              <a:t>the</a:t>
            </a:r>
            <a:r>
              <a:rPr lang="de-DE" dirty="0">
                <a:effectLst/>
                <a:latin typeface="Arial" panose="020B0604020202020204" pitchFamily="34" charset="0"/>
              </a:rPr>
              <a:t> </a:t>
            </a:r>
            <a:r>
              <a:rPr lang="de-DE" dirty="0" err="1">
                <a:effectLst/>
                <a:latin typeface="Arial" panose="020B0604020202020204" pitchFamily="34" charset="0"/>
              </a:rPr>
              <a:t>current</a:t>
            </a:r>
            <a:r>
              <a:rPr lang="de-DE" dirty="0">
                <a:effectLst/>
                <a:latin typeface="Arial" panose="020B0604020202020204" pitchFamily="34" charset="0"/>
              </a:rPr>
              <a:t> </a:t>
            </a:r>
            <a:r>
              <a:rPr lang="de-DE" dirty="0" err="1">
                <a:effectLst/>
                <a:latin typeface="Arial" panose="020B0604020202020204" pitchFamily="34" charset="0"/>
              </a:rPr>
              <a:t>solver</a:t>
            </a:r>
            <a:r>
              <a:rPr lang="de-DE" dirty="0">
                <a:effectLst/>
                <a:latin typeface="Arial" panose="020B0604020202020204" pitchFamily="34" charset="0"/>
              </a:rPr>
              <a:t>, multi-</a:t>
            </a:r>
            <a:r>
              <a:rPr lang="de-DE" dirty="0" err="1">
                <a:effectLst/>
                <a:latin typeface="Arial" panose="020B0604020202020204" pitchFamily="34" charset="0"/>
              </a:rPr>
              <a:t>emissive</a:t>
            </a:r>
            <a:r>
              <a:rPr lang="de-DE" dirty="0">
                <a:effectLst/>
                <a:latin typeface="Arial" panose="020B0604020202020204" pitchFamily="34" charset="0"/>
              </a:rPr>
              <a:t> </a:t>
            </a:r>
            <a:r>
              <a:rPr lang="de-DE" dirty="0" err="1">
                <a:effectLst/>
                <a:latin typeface="Arial" panose="020B0604020202020204" pitchFamily="34" charset="0"/>
              </a:rPr>
              <a:t>magnetized</a:t>
            </a:r>
            <a:r>
              <a:rPr lang="de-DE" dirty="0">
                <a:effectLst/>
                <a:latin typeface="Arial" panose="020B0604020202020204" pitchFamily="34" charset="0"/>
              </a:rPr>
              <a:t> </a:t>
            </a:r>
            <a:r>
              <a:rPr lang="de-DE" dirty="0" err="1">
                <a:effectLst/>
                <a:latin typeface="Arial" panose="020B0604020202020204" pitchFamily="34" charset="0"/>
              </a:rPr>
              <a:t>sheaths</a:t>
            </a:r>
            <a:r>
              <a:rPr lang="de-DE" dirty="0">
                <a:effectLst/>
                <a:latin typeface="Arial" panose="020B0604020202020204" pitchFamily="34" charset="0"/>
              </a:rPr>
              <a:t>, </a:t>
            </a:r>
            <a:r>
              <a:rPr lang="de-DE" dirty="0" err="1">
                <a:effectLst/>
                <a:latin typeface="Arial" panose="020B0604020202020204" pitchFamily="34" charset="0"/>
              </a:rPr>
              <a:t>volumetric</a:t>
            </a:r>
            <a:r>
              <a:rPr lang="de-DE" dirty="0">
                <a:effectLst/>
                <a:latin typeface="Arial" panose="020B0604020202020204" pitchFamily="34" charset="0"/>
              </a:rPr>
              <a:t> </a:t>
            </a:r>
            <a:r>
              <a:rPr lang="de-DE" dirty="0" err="1">
                <a:effectLst/>
                <a:latin typeface="Arial" panose="020B0604020202020204" pitchFamily="34" charset="0"/>
              </a:rPr>
              <a:t>heat</a:t>
            </a:r>
            <a:r>
              <a:rPr lang="de-DE" dirty="0">
                <a:effectLst/>
                <a:latin typeface="Arial" panose="020B0604020202020204" pitchFamily="34" charset="0"/>
              </a:rPr>
              <a:t> source </a:t>
            </a:r>
            <a:r>
              <a:rPr lang="de-DE" dirty="0" err="1">
                <a:effectLst/>
                <a:latin typeface="Arial" panose="020B0604020202020204" pitchFamily="34" charset="0"/>
              </a:rPr>
              <a:t>for</a:t>
            </a:r>
            <a:r>
              <a:rPr lang="de-DE" dirty="0">
                <a:effectLst/>
                <a:latin typeface="Arial" panose="020B0604020202020204" pitchFamily="34" charset="0"/>
              </a:rPr>
              <a:t> </a:t>
            </a:r>
            <a:r>
              <a:rPr lang="de-DE" dirty="0" err="1">
                <a:effectLst/>
                <a:latin typeface="Arial" panose="020B0604020202020204" pitchFamily="34" charset="0"/>
              </a:rPr>
              <a:t>modelling</a:t>
            </a:r>
            <a:r>
              <a:rPr lang="de-DE" dirty="0">
                <a:effectLst/>
                <a:latin typeface="Arial" panose="020B0604020202020204" pitchFamily="34" charset="0"/>
              </a:rPr>
              <a:t> </a:t>
            </a:r>
            <a:r>
              <a:rPr lang="de-DE" dirty="0" err="1">
                <a:effectLst/>
                <a:latin typeface="Arial" panose="020B0604020202020204" pitchFamily="34" charset="0"/>
              </a:rPr>
              <a:t>of</a:t>
            </a:r>
            <a:r>
              <a:rPr lang="de-DE" dirty="0">
                <a:effectLst/>
                <a:latin typeface="Arial" panose="020B0604020202020204" pitchFamily="34" charset="0"/>
              </a:rPr>
              <a:t> RE-</a:t>
            </a:r>
            <a:r>
              <a:rPr lang="de-DE" dirty="0" err="1">
                <a:effectLst/>
                <a:latin typeface="Arial" panose="020B0604020202020204" pitchFamily="34" charset="0"/>
              </a:rPr>
              <a:t>induced</a:t>
            </a:r>
            <a:r>
              <a:rPr lang="de-DE" dirty="0">
                <a:effectLst/>
                <a:latin typeface="Arial" panose="020B0604020202020204" pitchFamily="34" charset="0"/>
              </a:rPr>
              <a:t> </a:t>
            </a:r>
            <a:r>
              <a:rPr lang="de-DE" dirty="0" err="1">
                <a:effectLst/>
                <a:latin typeface="Arial" panose="020B0604020202020204" pitchFamily="34" charset="0"/>
              </a:rPr>
              <a:t>melting</a:t>
            </a:r>
            <a:endParaRPr lang="de-DE" dirty="0">
              <a:effectLst/>
              <a:latin typeface="Arial" panose="020B0604020202020204" pitchFamily="34" charset="0"/>
            </a:endParaRPr>
          </a:p>
        </p:txBody>
      </p:sp>
      <p:pic>
        <p:nvPicPr>
          <p:cNvPr id="7" name="Grafik 6">
            <a:extLst>
              <a:ext uri="{FF2B5EF4-FFF2-40B4-BE49-F238E27FC236}">
                <a16:creationId xmlns:a16="http://schemas.microsoft.com/office/drawing/2014/main" id="{CAD169DE-F9FE-E94B-3210-179DB159887C}"/>
              </a:ext>
            </a:extLst>
          </p:cNvPr>
          <p:cNvPicPr>
            <a:picLocks noChangeAspect="1"/>
          </p:cNvPicPr>
          <p:nvPr/>
        </p:nvPicPr>
        <p:blipFill>
          <a:blip r:embed="rId2"/>
          <a:stretch>
            <a:fillRect/>
          </a:stretch>
        </p:blipFill>
        <p:spPr>
          <a:xfrm>
            <a:off x="1692796" y="1609229"/>
            <a:ext cx="5758408" cy="3150827"/>
          </a:xfrm>
          <a:prstGeom prst="rect">
            <a:avLst/>
          </a:prstGeom>
        </p:spPr>
      </p:pic>
    </p:spTree>
    <p:extLst>
      <p:ext uri="{BB962C8B-B14F-4D97-AF65-F5344CB8AC3E}">
        <p14:creationId xmlns:p14="http://schemas.microsoft.com/office/powerpoint/2010/main" val="3178142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D69CC-080E-708E-AAF2-5A63F28200A4}"/>
              </a:ext>
            </a:extLst>
          </p:cNvPr>
          <p:cNvSpPr>
            <a:spLocks noGrp="1"/>
          </p:cNvSpPr>
          <p:nvPr>
            <p:ph type="title"/>
          </p:nvPr>
        </p:nvSpPr>
        <p:spPr/>
        <p:txBody>
          <a:bodyPr/>
          <a:lstStyle/>
          <a:p>
            <a:r>
              <a:rPr lang="en-GB" dirty="0"/>
              <a:t>KIPT work / Ukraine</a:t>
            </a:r>
          </a:p>
        </p:txBody>
      </p:sp>
      <p:sp>
        <p:nvSpPr>
          <p:cNvPr id="4" name="Fußzeilenplatzhalter 3">
            <a:extLst>
              <a:ext uri="{FF2B5EF4-FFF2-40B4-BE49-F238E27FC236}">
                <a16:creationId xmlns:a16="http://schemas.microsoft.com/office/drawing/2014/main" id="{F1582ECA-9440-73B8-B4C1-1954EE55378B}"/>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64</a:t>
            </a:fld>
            <a:endParaRPr lang="en-GB" dirty="0"/>
          </a:p>
        </p:txBody>
      </p:sp>
      <p:sp>
        <p:nvSpPr>
          <p:cNvPr id="6" name="Textfeld 5">
            <a:extLst>
              <a:ext uri="{FF2B5EF4-FFF2-40B4-BE49-F238E27FC236}">
                <a16:creationId xmlns:a16="http://schemas.microsoft.com/office/drawing/2014/main" id="{D84827CD-E51F-28DA-D24C-284067933647}"/>
              </a:ext>
            </a:extLst>
          </p:cNvPr>
          <p:cNvSpPr txBox="1"/>
          <p:nvPr/>
        </p:nvSpPr>
        <p:spPr>
          <a:xfrm>
            <a:off x="-61609" y="483518"/>
            <a:ext cx="6601123" cy="923330"/>
          </a:xfrm>
          <a:prstGeom prst="rect">
            <a:avLst/>
          </a:prstGeom>
          <a:noFill/>
        </p:spPr>
        <p:txBody>
          <a:bodyPr wrap="square">
            <a:spAutoFit/>
          </a:bodyPr>
          <a:lstStyle/>
          <a:p>
            <a:r>
              <a:rPr lang="de-DE" b="1" dirty="0">
                <a:effectLst/>
                <a:latin typeface="Arial" panose="020B0604020202020204" pitchFamily="34" charset="0"/>
              </a:rPr>
              <a:t>D005: </a:t>
            </a:r>
            <a:r>
              <a:rPr lang="de-DE" b="1" dirty="0" err="1">
                <a:effectLst/>
                <a:latin typeface="Arial" panose="020B0604020202020204" pitchFamily="34" charset="0"/>
              </a:rPr>
              <a:t>Influence</a:t>
            </a:r>
            <a:r>
              <a:rPr lang="de-DE" b="1" dirty="0">
                <a:effectLst/>
                <a:latin typeface="Arial" panose="020B0604020202020204" pitchFamily="34" charset="0"/>
              </a:rPr>
              <a:t> </a:t>
            </a:r>
            <a:r>
              <a:rPr lang="de-DE" b="1" dirty="0" err="1">
                <a:effectLst/>
                <a:latin typeface="Arial" panose="020B0604020202020204" pitchFamily="34" charset="0"/>
              </a:rPr>
              <a:t>of</a:t>
            </a:r>
            <a:r>
              <a:rPr lang="de-DE" b="1" dirty="0">
                <a:effectLst/>
                <a:latin typeface="Arial" panose="020B0604020202020204" pitchFamily="34" charset="0"/>
              </a:rPr>
              <a:t> </a:t>
            </a:r>
            <a:r>
              <a:rPr lang="de-DE" b="1" dirty="0" err="1">
                <a:effectLst/>
                <a:latin typeface="Arial" panose="020B0604020202020204" pitchFamily="34" charset="0"/>
              </a:rPr>
              <a:t>plasma</a:t>
            </a:r>
            <a:r>
              <a:rPr lang="de-DE" b="1" dirty="0">
                <a:effectLst/>
                <a:latin typeface="Arial" panose="020B0604020202020204" pitchFamily="34" charset="0"/>
              </a:rPr>
              <a:t> </a:t>
            </a:r>
            <a:r>
              <a:rPr lang="de-DE" b="1" dirty="0" err="1">
                <a:effectLst/>
                <a:latin typeface="Arial" panose="020B0604020202020204" pitchFamily="34" charset="0"/>
              </a:rPr>
              <a:t>pre</a:t>
            </a:r>
            <a:r>
              <a:rPr lang="de-DE" b="1" dirty="0">
                <a:effectLst/>
                <a:latin typeface="Arial" panose="020B0604020202020204" pitchFamily="34" charset="0"/>
              </a:rPr>
              <a:t> </a:t>
            </a:r>
            <a:r>
              <a:rPr lang="de-DE" b="1" dirty="0" err="1">
                <a:effectLst/>
                <a:latin typeface="Arial" panose="020B0604020202020204" pitchFamily="34" charset="0"/>
              </a:rPr>
              <a:t>irradiation</a:t>
            </a:r>
            <a:r>
              <a:rPr lang="de-DE" b="1" dirty="0">
                <a:effectLst/>
                <a:latin typeface="Arial" panose="020B0604020202020204" pitchFamily="34" charset="0"/>
              </a:rPr>
              <a:t> </a:t>
            </a:r>
            <a:r>
              <a:rPr lang="de-DE" b="1" dirty="0" err="1">
                <a:effectLst/>
                <a:latin typeface="Arial" panose="020B0604020202020204" pitchFamily="34" charset="0"/>
              </a:rPr>
              <a:t>with</a:t>
            </a:r>
            <a:r>
              <a:rPr lang="de-DE" b="1" dirty="0">
                <a:effectLst/>
                <a:latin typeface="Arial" panose="020B0604020202020204" pitchFamily="34" charset="0"/>
              </a:rPr>
              <a:t> </a:t>
            </a:r>
            <a:r>
              <a:rPr lang="de-DE" b="1" dirty="0" err="1">
                <a:effectLst/>
                <a:latin typeface="Arial" panose="020B0604020202020204" pitchFamily="34" charset="0"/>
              </a:rPr>
              <a:t>heat</a:t>
            </a:r>
            <a:r>
              <a:rPr lang="de-DE" b="1" dirty="0">
                <a:effectLst/>
                <a:latin typeface="Arial" panose="020B0604020202020204" pitchFamily="34" charset="0"/>
              </a:rPr>
              <a:t> </a:t>
            </a:r>
            <a:r>
              <a:rPr lang="de-DE" b="1" dirty="0" err="1">
                <a:effectLst/>
                <a:latin typeface="Arial" panose="020B0604020202020204" pitchFamily="34" charset="0"/>
              </a:rPr>
              <a:t>loads</a:t>
            </a:r>
            <a:r>
              <a:rPr lang="de-DE" b="1" dirty="0">
                <a:effectLst/>
                <a:latin typeface="Arial" panose="020B0604020202020204" pitchFamily="34" charset="0"/>
              </a:rPr>
              <a:t> </a:t>
            </a:r>
            <a:r>
              <a:rPr lang="de-DE" b="1" dirty="0" err="1">
                <a:effectLst/>
                <a:latin typeface="Arial" panose="020B0604020202020204" pitchFamily="34" charset="0"/>
              </a:rPr>
              <a:t>near</a:t>
            </a:r>
            <a:r>
              <a:rPr lang="de-DE" b="1" dirty="0">
                <a:effectLst/>
                <a:latin typeface="Arial" panose="020B0604020202020204" pitchFamily="34" charset="0"/>
              </a:rPr>
              <a:t> </a:t>
            </a:r>
            <a:r>
              <a:rPr lang="de-DE" b="1" dirty="0" err="1">
                <a:effectLst/>
                <a:latin typeface="Arial" panose="020B0604020202020204" pitchFamily="34" charset="0"/>
              </a:rPr>
              <a:t>surface</a:t>
            </a:r>
            <a:r>
              <a:rPr lang="de-DE" b="1" dirty="0">
                <a:effectLst/>
                <a:latin typeface="Arial" panose="020B0604020202020204" pitchFamily="34" charset="0"/>
              </a:rPr>
              <a:t> </a:t>
            </a:r>
            <a:r>
              <a:rPr lang="de-DE" b="1" dirty="0" err="1">
                <a:effectLst/>
                <a:latin typeface="Arial" panose="020B0604020202020204" pitchFamily="34" charset="0"/>
              </a:rPr>
              <a:t>recrystallization</a:t>
            </a:r>
            <a:r>
              <a:rPr lang="de-DE" b="1" dirty="0">
                <a:effectLst/>
                <a:latin typeface="Arial" panose="020B0604020202020204" pitchFamily="34" charset="0"/>
              </a:rPr>
              <a:t> on </a:t>
            </a:r>
            <a:r>
              <a:rPr lang="de-DE" b="1" dirty="0" err="1">
                <a:effectLst/>
                <a:latin typeface="Arial" panose="020B0604020202020204" pitchFamily="34" charset="0"/>
              </a:rPr>
              <a:t>surface</a:t>
            </a:r>
            <a:r>
              <a:rPr lang="de-DE" b="1" dirty="0">
                <a:effectLst/>
                <a:latin typeface="Arial" panose="020B0604020202020204" pitchFamily="34" charset="0"/>
              </a:rPr>
              <a:t> </a:t>
            </a:r>
            <a:r>
              <a:rPr lang="de-DE" b="1" dirty="0" err="1">
                <a:effectLst/>
                <a:latin typeface="Arial" panose="020B0604020202020204" pitchFamily="34" charset="0"/>
              </a:rPr>
              <a:t>damaging</a:t>
            </a:r>
            <a:r>
              <a:rPr lang="de-DE" b="1" dirty="0">
                <a:effectLst/>
                <a:latin typeface="Arial" panose="020B0604020202020204" pitchFamily="34" charset="0"/>
              </a:rPr>
              <a:t> </a:t>
            </a:r>
            <a:r>
              <a:rPr lang="de-DE" b="1" dirty="0" err="1">
                <a:effectLst/>
                <a:latin typeface="Arial" panose="020B0604020202020204" pitchFamily="34" charset="0"/>
              </a:rPr>
              <a:t>with</a:t>
            </a:r>
            <a:r>
              <a:rPr lang="de-DE" b="1" dirty="0">
                <a:effectLst/>
                <a:latin typeface="Arial" panose="020B0604020202020204" pitchFamily="34" charset="0"/>
              </a:rPr>
              <a:t> </a:t>
            </a:r>
            <a:r>
              <a:rPr lang="de-DE" b="1" dirty="0" err="1">
                <a:effectLst/>
                <a:latin typeface="Arial" panose="020B0604020202020204" pitchFamily="34" charset="0"/>
              </a:rPr>
              <a:t>heat</a:t>
            </a:r>
            <a:r>
              <a:rPr lang="de-DE" b="1" dirty="0">
                <a:effectLst/>
                <a:latin typeface="Arial" panose="020B0604020202020204" pitchFamily="34" charset="0"/>
              </a:rPr>
              <a:t> </a:t>
            </a:r>
            <a:r>
              <a:rPr lang="de-DE" b="1" dirty="0" err="1">
                <a:effectLst/>
                <a:latin typeface="Arial" panose="020B0604020202020204" pitchFamily="34" charset="0"/>
              </a:rPr>
              <a:t>loads</a:t>
            </a:r>
            <a:r>
              <a:rPr lang="de-DE" b="1" dirty="0">
                <a:effectLst/>
                <a:latin typeface="Arial" panose="020B0604020202020204" pitchFamily="34" charset="0"/>
              </a:rPr>
              <a:t> </a:t>
            </a:r>
            <a:r>
              <a:rPr lang="de-DE" b="1" dirty="0" err="1">
                <a:effectLst/>
                <a:latin typeface="Arial" panose="020B0604020202020204" pitchFamily="34" charset="0"/>
              </a:rPr>
              <a:t>above</a:t>
            </a:r>
            <a:r>
              <a:rPr lang="de-DE" b="1" dirty="0">
                <a:effectLst/>
                <a:latin typeface="Arial" panose="020B0604020202020204" pitchFamily="34" charset="0"/>
              </a:rPr>
              <a:t> </a:t>
            </a:r>
            <a:r>
              <a:rPr lang="de-DE" b="1" dirty="0" err="1">
                <a:effectLst/>
                <a:latin typeface="Arial" panose="020B0604020202020204" pitchFamily="34" charset="0"/>
              </a:rPr>
              <a:t>the</a:t>
            </a:r>
            <a:r>
              <a:rPr lang="de-DE" b="1" dirty="0">
                <a:effectLst/>
                <a:latin typeface="Arial" panose="020B0604020202020204" pitchFamily="34" charset="0"/>
              </a:rPr>
              <a:t> </a:t>
            </a:r>
            <a:r>
              <a:rPr lang="de-DE" b="1" dirty="0" err="1">
                <a:effectLst/>
                <a:latin typeface="Arial" panose="020B0604020202020204" pitchFamily="34" charset="0"/>
              </a:rPr>
              <a:t>melting</a:t>
            </a:r>
            <a:r>
              <a:rPr lang="de-DE" b="1" dirty="0">
                <a:effectLst/>
                <a:latin typeface="Arial" panose="020B0604020202020204" pitchFamily="34" charset="0"/>
              </a:rPr>
              <a:t> </a:t>
            </a:r>
            <a:r>
              <a:rPr lang="de-DE" b="1" dirty="0" err="1">
                <a:effectLst/>
                <a:latin typeface="Arial" panose="020B0604020202020204" pitchFamily="34" charset="0"/>
              </a:rPr>
              <a:t>threshold</a:t>
            </a:r>
            <a:endParaRPr lang="de-DE" dirty="0">
              <a:effectLst/>
              <a:latin typeface="Arial" panose="020B0604020202020204" pitchFamily="34" charset="0"/>
            </a:endParaRPr>
          </a:p>
        </p:txBody>
      </p:sp>
      <p:sp>
        <p:nvSpPr>
          <p:cNvPr id="8" name="Textfeld 7">
            <a:extLst>
              <a:ext uri="{FF2B5EF4-FFF2-40B4-BE49-F238E27FC236}">
                <a16:creationId xmlns:a16="http://schemas.microsoft.com/office/drawing/2014/main" id="{F34EF0BF-F917-0A99-348A-016BC19F6049}"/>
              </a:ext>
            </a:extLst>
          </p:cNvPr>
          <p:cNvSpPr txBox="1"/>
          <p:nvPr/>
        </p:nvSpPr>
        <p:spPr>
          <a:xfrm>
            <a:off x="135211" y="4383742"/>
            <a:ext cx="4664438" cy="369332"/>
          </a:xfrm>
          <a:prstGeom prst="rect">
            <a:avLst/>
          </a:prstGeom>
          <a:noFill/>
        </p:spPr>
        <p:txBody>
          <a:bodyPr wrap="square">
            <a:spAutoFit/>
          </a:bodyPr>
          <a:lstStyle/>
          <a:p>
            <a:r>
              <a:rPr lang="de-DE" dirty="0">
                <a:solidFill>
                  <a:srgbClr val="0000FF"/>
                </a:solidFill>
                <a:effectLst/>
                <a:latin typeface="Arial" panose="020B0604020202020204" pitchFamily="34" charset="0"/>
              </a:rPr>
              <a:t>Further Experiments will </a:t>
            </a:r>
            <a:r>
              <a:rPr lang="de-DE" dirty="0" err="1">
                <a:solidFill>
                  <a:srgbClr val="0000FF"/>
                </a:solidFill>
                <a:effectLst/>
                <a:latin typeface="Arial" panose="020B0604020202020204" pitchFamily="34" charset="0"/>
              </a:rPr>
              <a:t>be</a:t>
            </a:r>
            <a:r>
              <a:rPr lang="de-DE" dirty="0">
                <a:solidFill>
                  <a:srgbClr val="0000FF"/>
                </a:solidFill>
                <a:effectLst/>
                <a:latin typeface="Arial" panose="020B0604020202020204" pitchFamily="34" charset="0"/>
              </a:rPr>
              <a:t> </a:t>
            </a:r>
            <a:r>
              <a:rPr lang="de-DE" dirty="0" err="1">
                <a:solidFill>
                  <a:srgbClr val="0000FF"/>
                </a:solidFill>
                <a:effectLst/>
                <a:latin typeface="Arial" panose="020B0604020202020204" pitchFamily="34" charset="0"/>
              </a:rPr>
              <a:t>shifted</a:t>
            </a:r>
            <a:r>
              <a:rPr lang="de-DE" dirty="0">
                <a:solidFill>
                  <a:srgbClr val="0000FF"/>
                </a:solidFill>
                <a:effectLst/>
                <a:latin typeface="Arial" panose="020B0604020202020204" pitchFamily="34" charset="0"/>
              </a:rPr>
              <a:t> </a:t>
            </a:r>
            <a:r>
              <a:rPr lang="de-DE" dirty="0" err="1">
                <a:solidFill>
                  <a:srgbClr val="0000FF"/>
                </a:solidFill>
                <a:effectLst/>
                <a:latin typeface="Arial" panose="020B0604020202020204" pitchFamily="34" charset="0"/>
              </a:rPr>
              <a:t>to</a:t>
            </a:r>
            <a:r>
              <a:rPr lang="de-DE" dirty="0">
                <a:solidFill>
                  <a:srgbClr val="0000FF"/>
                </a:solidFill>
                <a:effectLst/>
                <a:latin typeface="Arial" panose="020B0604020202020204" pitchFamily="34" charset="0"/>
              </a:rPr>
              <a:t> 2023.</a:t>
            </a:r>
          </a:p>
        </p:txBody>
      </p:sp>
      <p:pic>
        <p:nvPicPr>
          <p:cNvPr id="9" name="Grafik 8">
            <a:extLst>
              <a:ext uri="{FF2B5EF4-FFF2-40B4-BE49-F238E27FC236}">
                <a16:creationId xmlns:a16="http://schemas.microsoft.com/office/drawing/2014/main" id="{70214039-521B-D135-F3FF-376690107E9F}"/>
              </a:ext>
            </a:extLst>
          </p:cNvPr>
          <p:cNvPicPr>
            <a:picLocks noChangeAspect="1"/>
          </p:cNvPicPr>
          <p:nvPr/>
        </p:nvPicPr>
        <p:blipFill>
          <a:blip r:embed="rId2"/>
          <a:stretch>
            <a:fillRect/>
          </a:stretch>
        </p:blipFill>
        <p:spPr>
          <a:xfrm>
            <a:off x="107504" y="1465213"/>
            <a:ext cx="4570610" cy="2332183"/>
          </a:xfrm>
          <a:prstGeom prst="rect">
            <a:avLst/>
          </a:prstGeom>
        </p:spPr>
      </p:pic>
      <p:pic>
        <p:nvPicPr>
          <p:cNvPr id="10" name="Grafik 9">
            <a:extLst>
              <a:ext uri="{FF2B5EF4-FFF2-40B4-BE49-F238E27FC236}">
                <a16:creationId xmlns:a16="http://schemas.microsoft.com/office/drawing/2014/main" id="{87B526CC-4CEB-D1A8-C528-47FE2844EA78}"/>
              </a:ext>
            </a:extLst>
          </p:cNvPr>
          <p:cNvPicPr>
            <a:picLocks noChangeAspect="1"/>
          </p:cNvPicPr>
          <p:nvPr/>
        </p:nvPicPr>
        <p:blipFill>
          <a:blip r:embed="rId3"/>
          <a:stretch>
            <a:fillRect/>
          </a:stretch>
        </p:blipFill>
        <p:spPr>
          <a:xfrm>
            <a:off x="4690179" y="3257246"/>
            <a:ext cx="4617989" cy="1339974"/>
          </a:xfrm>
          <a:prstGeom prst="rect">
            <a:avLst/>
          </a:prstGeom>
        </p:spPr>
      </p:pic>
      <p:pic>
        <p:nvPicPr>
          <p:cNvPr id="11" name="Grafik 10">
            <a:extLst>
              <a:ext uri="{FF2B5EF4-FFF2-40B4-BE49-F238E27FC236}">
                <a16:creationId xmlns:a16="http://schemas.microsoft.com/office/drawing/2014/main" id="{B3E7BE81-55D0-B2F2-183D-555F150A481C}"/>
              </a:ext>
            </a:extLst>
          </p:cNvPr>
          <p:cNvPicPr>
            <a:picLocks noChangeAspect="1"/>
          </p:cNvPicPr>
          <p:nvPr/>
        </p:nvPicPr>
        <p:blipFill>
          <a:blip r:embed="rId4"/>
          <a:stretch>
            <a:fillRect/>
          </a:stretch>
        </p:blipFill>
        <p:spPr>
          <a:xfrm>
            <a:off x="5125881" y="1396038"/>
            <a:ext cx="3454152" cy="1632464"/>
          </a:xfrm>
          <a:prstGeom prst="rect">
            <a:avLst/>
          </a:prstGeom>
        </p:spPr>
      </p:pic>
    </p:spTree>
    <p:extLst>
      <p:ext uri="{BB962C8B-B14F-4D97-AF65-F5344CB8AC3E}">
        <p14:creationId xmlns:p14="http://schemas.microsoft.com/office/powerpoint/2010/main" val="694796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a:t>
            </a:r>
            <a:r>
              <a:rPr lang="en-US" sz="2800" dirty="0" err="1"/>
              <a:t>Dicussion</a:t>
            </a:r>
            <a:r>
              <a:rPr lang="en-US" sz="2800" dirty="0"/>
              <a:t> 2023</a:t>
            </a:r>
            <a:endParaRPr lang="en-US" sz="20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
        <p:nvSpPr>
          <p:cNvPr id="6" name="Untertitel 5">
            <a:extLst>
              <a:ext uri="{FF2B5EF4-FFF2-40B4-BE49-F238E27FC236}">
                <a16:creationId xmlns:a16="http://schemas.microsoft.com/office/drawing/2014/main" id="{21762917-435E-31D3-CB63-08C5D73EE26F}"/>
              </a:ext>
            </a:extLst>
          </p:cNvPr>
          <p:cNvSpPr>
            <a:spLocks noGrp="1"/>
          </p:cNvSpPr>
          <p:nvPr>
            <p:ph type="subTitle" idx="1"/>
          </p:nvPr>
        </p:nvSpPr>
        <p:spPr/>
        <p:txBody>
          <a:bodyPr>
            <a:normAutofit fontScale="85000" lnSpcReduction="20000"/>
          </a:bodyPr>
          <a:lstStyle/>
          <a:p>
            <a:r>
              <a:rPr lang="en-GB" dirty="0"/>
              <a:t>Continuations &amp; More</a:t>
            </a:r>
          </a:p>
        </p:txBody>
      </p:sp>
    </p:spTree>
    <p:extLst>
      <p:ext uri="{BB962C8B-B14F-4D97-AF65-F5344CB8AC3E}">
        <p14:creationId xmlns:p14="http://schemas.microsoft.com/office/powerpoint/2010/main" val="3550330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Milestones 2023</a:t>
            </a:r>
          </a:p>
        </p:txBody>
      </p:sp>
      <p:sp>
        <p:nvSpPr>
          <p:cNvPr id="6" name="Rechteck 5"/>
          <p:cNvSpPr/>
          <p:nvPr/>
        </p:nvSpPr>
        <p:spPr>
          <a:xfrm>
            <a:off x="395536" y="1358874"/>
            <a:ext cx="515730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a:ea typeface="+mn-ea"/>
                <a:cs typeface="+mn-cs"/>
              </a:rPr>
              <a:t>Relevant Work Package Milestones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for</a:t>
            </a:r>
            <a:r>
              <a:rPr kumimoji="0" lang="de-DE" sz="1200" b="1" i="0" u="none" strike="noStrike" kern="1200" cap="none" spc="0" normalizeH="0" baseline="0" noProof="0" dirty="0">
                <a:ln>
                  <a:noFill/>
                </a:ln>
                <a:solidFill>
                  <a:prstClr val="black"/>
                </a:solidFill>
                <a:effectLst/>
                <a:uLnTx/>
                <a:uFillTx/>
                <a:latin typeface="Calibri"/>
                <a:ea typeface="+mn-ea"/>
                <a:cs typeface="+mn-cs"/>
              </a:rPr>
              <a:t> SPA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extracted</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from</a:t>
            </a:r>
            <a:r>
              <a:rPr kumimoji="0" lang="de-DE" sz="1200" b="1" i="0" u="none" strike="noStrike" kern="1200" cap="none" spc="0" normalizeH="0" baseline="0" noProof="0" dirty="0">
                <a:ln>
                  <a:noFill/>
                </a:ln>
                <a:solidFill>
                  <a:prstClr val="black"/>
                </a:solidFill>
                <a:effectLst/>
                <a:uLnTx/>
                <a:uFillTx/>
                <a:latin typeface="Calibri"/>
                <a:ea typeface="+mn-ea"/>
                <a:cs typeface="+mn-cs"/>
              </a:rPr>
              <a:t> WPPWIE PMP 2022</a:t>
            </a:r>
          </a:p>
        </p:txBody>
      </p:sp>
      <p:graphicFrame>
        <p:nvGraphicFramePr>
          <p:cNvPr id="8" name="Tabelle 7"/>
          <p:cNvGraphicFramePr>
            <a:graphicFrameLocks noGrp="1"/>
          </p:cNvGraphicFramePr>
          <p:nvPr>
            <p:extLst>
              <p:ext uri="{D42A27DB-BD31-4B8C-83A1-F6EECF244321}">
                <p14:modId xmlns:p14="http://schemas.microsoft.com/office/powerpoint/2010/main" val="1745755968"/>
              </p:ext>
            </p:extLst>
          </p:nvPr>
        </p:nvGraphicFramePr>
        <p:xfrm>
          <a:off x="472858" y="1642421"/>
          <a:ext cx="8229600" cy="2592206"/>
        </p:xfrm>
        <a:graphic>
          <a:graphicData uri="http://schemas.openxmlformats.org/drawingml/2006/table">
            <a:tbl>
              <a:tblPr firstRow="1" firstCol="1" bandRow="1">
                <a:tableStyleId>{5C22544A-7EE6-4342-B048-85BDC9FD1C3A}</a:tableStyleId>
              </a:tblPr>
              <a:tblGrid>
                <a:gridCol w="1552017">
                  <a:extLst>
                    <a:ext uri="{9D8B030D-6E8A-4147-A177-3AD203B41FA5}">
                      <a16:colId xmlns:a16="http://schemas.microsoft.com/office/drawing/2014/main" val="1621520873"/>
                    </a:ext>
                  </a:extLst>
                </a:gridCol>
                <a:gridCol w="1278131">
                  <a:extLst>
                    <a:ext uri="{9D8B030D-6E8A-4147-A177-3AD203B41FA5}">
                      <a16:colId xmlns:a16="http://schemas.microsoft.com/office/drawing/2014/main" val="2839852955"/>
                    </a:ext>
                  </a:extLst>
                </a:gridCol>
                <a:gridCol w="3679192">
                  <a:extLst>
                    <a:ext uri="{9D8B030D-6E8A-4147-A177-3AD203B41FA5}">
                      <a16:colId xmlns:a16="http://schemas.microsoft.com/office/drawing/2014/main" val="2383909151"/>
                    </a:ext>
                  </a:extLst>
                </a:gridCol>
                <a:gridCol w="1720260">
                  <a:extLst>
                    <a:ext uri="{9D8B030D-6E8A-4147-A177-3AD203B41FA5}">
                      <a16:colId xmlns:a16="http://schemas.microsoft.com/office/drawing/2014/main" val="4219246605"/>
                    </a:ext>
                  </a:extLst>
                </a:gridCol>
              </a:tblGrid>
              <a:tr h="925788">
                <a:tc>
                  <a:txBody>
                    <a:bodyPr/>
                    <a:lstStyle/>
                    <a:p>
                      <a:pPr>
                        <a:lnSpc>
                          <a:spcPct val="115000"/>
                        </a:lnSpc>
                        <a:spcAft>
                          <a:spcPts val="300"/>
                        </a:spcAft>
                      </a:pPr>
                      <a:r>
                        <a:rPr lang="en-US" sz="1100" dirty="0">
                          <a:effectLst/>
                        </a:rPr>
                        <a:t>WMXX</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b="0" dirty="0">
                          <a:solidFill>
                            <a:schemeClr val="tx1"/>
                          </a:solidFill>
                          <a:effectLst/>
                        </a:rPr>
                        <a:t>SP A</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tc>
                  <a:txBody>
                    <a:bodyPr/>
                    <a:lstStyle/>
                    <a:p>
                      <a:pPr>
                        <a:lnSpc>
                          <a:spcPct val="115000"/>
                        </a:lnSpc>
                        <a:spcAft>
                          <a:spcPts val="300"/>
                        </a:spcAft>
                      </a:pPr>
                      <a:r>
                        <a:rPr lang="en-GB"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Asses the Viability of Materials for DEMO </a:t>
                      </a:r>
                    </a:p>
                    <a:p>
                      <a:pPr>
                        <a:lnSpc>
                          <a:spcPct val="115000"/>
                        </a:lnSpc>
                        <a:spcAft>
                          <a:spcPts val="300"/>
                        </a:spcAft>
                      </a:pPr>
                      <a:r>
                        <a:rPr lang="en-GB"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Including prototype materials such as KIT VPS on Steel as well as lifetime assessment linked to WEST / Magnum / JUDITH</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nSpc>
                          <a:spcPct val="115000"/>
                        </a:lnSpc>
                        <a:spcAft>
                          <a:spcPts val="300"/>
                        </a:spcAft>
                      </a:pPr>
                      <a:r>
                        <a:rPr lang="en-GB" sz="1100" b="0" dirty="0">
                          <a:solidFill>
                            <a:schemeClr val="tx1"/>
                          </a:solidFill>
                          <a:effectLst/>
                        </a:rPr>
                        <a:t>31.12.2023 </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extLst>
                  <a:ext uri="{0D108BD9-81ED-4DB2-BD59-A6C34878D82A}">
                    <a16:rowId xmlns:a16="http://schemas.microsoft.com/office/drawing/2014/main" val="2704286932"/>
                  </a:ext>
                </a:extLst>
              </a:tr>
              <a:tr h="925788">
                <a:tc>
                  <a:txBody>
                    <a:bodyPr/>
                    <a:lstStyle/>
                    <a:p>
                      <a:pPr>
                        <a:lnSpc>
                          <a:spcPct val="115000"/>
                        </a:lnSpc>
                        <a:spcAft>
                          <a:spcPts val="300"/>
                        </a:spcAft>
                      </a:pPr>
                      <a:r>
                        <a:rPr lang="en-GB" sz="1100" dirty="0">
                          <a:effectLst/>
                        </a:rPr>
                        <a:t>WMXX</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SP A</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tc>
                  <a:txBody>
                    <a:bodyPr/>
                    <a:lstStyle/>
                    <a:p>
                      <a:pPr>
                        <a:lnSpc>
                          <a:spcPct val="115000"/>
                        </a:lnSpc>
                        <a:spcAft>
                          <a:spcPts val="300"/>
                        </a:spcAft>
                      </a:pPr>
                      <a:r>
                        <a:rPr lang="en-GB"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Exposure of DEMO baseline PFC mono-blocks (from WPDIV) in MAGNUM-PSI</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bg1">
                        <a:lumMod val="95000"/>
                      </a:schemeClr>
                    </a:solidFill>
                  </a:tcPr>
                </a:tc>
                <a:tc>
                  <a:txBody>
                    <a:bodyPr/>
                    <a:lstStyle/>
                    <a:p>
                      <a:pPr>
                        <a:lnSpc>
                          <a:spcPct val="115000"/>
                        </a:lnSpc>
                        <a:spcAft>
                          <a:spcPts val="300"/>
                        </a:spcAft>
                      </a:pPr>
                      <a:r>
                        <a:rPr lang="en-GB" sz="1100" dirty="0">
                          <a:effectLst/>
                        </a:rPr>
                        <a:t>31.12.2023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extLst>
                  <a:ext uri="{0D108BD9-81ED-4DB2-BD59-A6C34878D82A}">
                    <a16:rowId xmlns:a16="http://schemas.microsoft.com/office/drawing/2014/main" val="1547136608"/>
                  </a:ext>
                </a:extLst>
              </a:tr>
              <a:tr h="740630">
                <a:tc>
                  <a:txBody>
                    <a:bodyPr/>
                    <a:lstStyle/>
                    <a:p>
                      <a:pPr>
                        <a:lnSpc>
                          <a:spcPct val="115000"/>
                        </a:lnSpc>
                        <a:spcAft>
                          <a:spcPts val="300"/>
                        </a:spcAft>
                      </a:pPr>
                      <a:r>
                        <a:rPr lang="en-GB" sz="1100" dirty="0">
                          <a:effectLst/>
                        </a:rPr>
                        <a:t>WMXX</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SP A</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tc>
                  <a:txBody>
                    <a:bodyPr/>
                    <a:lstStyle/>
                    <a:p>
                      <a:pPr>
                        <a:lnSpc>
                          <a:spcPct val="115000"/>
                        </a:lnSpc>
                        <a:spcAft>
                          <a:spcPts val="300"/>
                        </a:spcAft>
                      </a:pPr>
                      <a:r>
                        <a:rPr lang="en-GB"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Work on WEST Materials regarding recrystallisation. Further studies on Material recrystallisation incl. µ-CT work.</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nSpc>
                          <a:spcPct val="115000"/>
                        </a:lnSpc>
                        <a:spcAft>
                          <a:spcPts val="300"/>
                        </a:spcAft>
                      </a:pPr>
                      <a:r>
                        <a:rPr lang="en-GB" sz="1100" dirty="0">
                          <a:effectLst/>
                        </a:rPr>
                        <a:t>31.12.2023 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extLst>
                  <a:ext uri="{0D108BD9-81ED-4DB2-BD59-A6C34878D82A}">
                    <a16:rowId xmlns:a16="http://schemas.microsoft.com/office/drawing/2014/main" val="3745538837"/>
                  </a:ext>
                </a:extLst>
              </a:tr>
            </a:tbl>
          </a:graphicData>
        </a:graphic>
      </p:graphicFrame>
    </p:spTree>
    <p:extLst>
      <p:ext uri="{BB962C8B-B14F-4D97-AF65-F5344CB8AC3E}">
        <p14:creationId xmlns:p14="http://schemas.microsoft.com/office/powerpoint/2010/main" val="2954089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A Tasks 2023</a:t>
            </a:r>
          </a:p>
        </p:txBody>
      </p:sp>
      <p:sp>
        <p:nvSpPr>
          <p:cNvPr id="5" name="Inhaltsplatzhalter 7">
            <a:extLst>
              <a:ext uri="{FF2B5EF4-FFF2-40B4-BE49-F238E27FC236}">
                <a16:creationId xmlns:a16="http://schemas.microsoft.com/office/drawing/2014/main" id="{1E24C8B4-04F5-BC43-ADD0-94EB61D92662}"/>
              </a:ext>
            </a:extLst>
          </p:cNvPr>
          <p:cNvSpPr>
            <a:spLocks noGrp="1"/>
          </p:cNvSpPr>
          <p:nvPr>
            <p:ph idx="1"/>
          </p:nvPr>
        </p:nvSpPr>
        <p:spPr>
          <a:xfrm>
            <a:off x="278606" y="2355726"/>
            <a:ext cx="8586788" cy="2267391"/>
          </a:xfrm>
        </p:spPr>
        <p:txBody>
          <a:bodyPr numCol="4">
            <a:normAutofit lnSpcReduction="10000"/>
          </a:bodyPr>
          <a:lstStyle/>
          <a:p>
            <a:pPr marL="0" indent="0">
              <a:buNone/>
            </a:pPr>
            <a:r>
              <a:rPr lang="de-DE" sz="1200" b="1" dirty="0"/>
              <a:t>SP A1</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Include KIT FGMs</a:t>
            </a:r>
          </a:p>
          <a:p>
            <a:r>
              <a:rPr lang="de-DE" sz="1200" dirty="0"/>
              <a:t>Include </a:t>
            </a:r>
            <a:r>
              <a:rPr lang="de-DE" sz="1200" dirty="0" err="1"/>
              <a:t>Pre-damage</a:t>
            </a:r>
            <a:r>
              <a:rPr lang="de-DE" sz="1200" dirty="0"/>
              <a:t> </a:t>
            </a:r>
            <a:r>
              <a:rPr lang="de-DE" sz="1200" dirty="0" err="1"/>
              <a:t>of</a:t>
            </a:r>
            <a:r>
              <a:rPr lang="de-DE" sz="1200" dirty="0"/>
              <a:t> W</a:t>
            </a:r>
          </a:p>
          <a:p>
            <a:r>
              <a:rPr lang="de-DE" sz="1200" dirty="0"/>
              <a:t>Lifetime </a:t>
            </a:r>
            <a:r>
              <a:rPr lang="de-DE" sz="1200" dirty="0" err="1"/>
              <a:t>assesment</a:t>
            </a:r>
            <a:br>
              <a:rPr lang="de-DE" sz="1200" dirty="0"/>
            </a:br>
            <a:endParaRPr lang="de-DE" sz="1200" dirty="0"/>
          </a:p>
          <a:p>
            <a:endParaRPr lang="de-DE" sz="1200" dirty="0"/>
          </a:p>
          <a:p>
            <a:endParaRPr lang="de-DE" sz="1200" dirty="0"/>
          </a:p>
          <a:p>
            <a:endParaRPr lang="de-DE" sz="1200" dirty="0"/>
          </a:p>
          <a:p>
            <a:endParaRPr lang="de-DE" sz="1200" dirty="0"/>
          </a:p>
          <a:p>
            <a:pPr marL="0" indent="0">
              <a:buNone/>
            </a:pPr>
            <a:r>
              <a:rPr lang="de-DE" sz="1200" b="1" dirty="0"/>
              <a:t>SP A2</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err="1"/>
              <a:t>Choose</a:t>
            </a:r>
            <a:r>
              <a:rPr lang="de-DE" sz="1200" dirty="0"/>
              <a:t> </a:t>
            </a:r>
            <a:r>
              <a:rPr lang="de-DE" sz="1200" dirty="0" err="1"/>
              <a:t>new</a:t>
            </a:r>
            <a:r>
              <a:rPr lang="de-DE" sz="1200" dirty="0"/>
              <a:t> Materials / </a:t>
            </a:r>
            <a:r>
              <a:rPr lang="de-DE" sz="1200" dirty="0" err="1"/>
              <a:t>Mockups</a:t>
            </a:r>
            <a:r>
              <a:rPr lang="de-DE" sz="1200" dirty="0"/>
              <a:t> </a:t>
            </a:r>
          </a:p>
          <a:p>
            <a:pPr lvl="1"/>
            <a:r>
              <a:rPr lang="de-DE" sz="1200" i="1" dirty="0"/>
              <a:t>PRD/MAT/DIV</a:t>
            </a:r>
          </a:p>
          <a:p>
            <a:pPr lvl="1"/>
            <a:r>
              <a:rPr lang="de-DE" sz="1200" i="1" dirty="0"/>
              <a:t>Slow </a:t>
            </a:r>
            <a:r>
              <a:rPr lang="de-DE" sz="1200" i="1" dirty="0" err="1"/>
              <a:t>transients</a:t>
            </a:r>
            <a:r>
              <a:rPr lang="de-DE" sz="1200" i="1" dirty="0"/>
              <a:t> + </a:t>
            </a:r>
            <a:r>
              <a:rPr lang="de-DE" sz="1200" i="1" dirty="0" err="1"/>
              <a:t>analysis</a:t>
            </a:r>
            <a:endParaRPr lang="de-DE" sz="1200" i="1" dirty="0"/>
          </a:p>
          <a:p>
            <a:pPr lvl="1"/>
            <a:endParaRPr lang="de-DE" sz="1200" i="1" dirty="0"/>
          </a:p>
          <a:p>
            <a:pPr lvl="2"/>
            <a:endParaRPr lang="de-DE" sz="1200" i="1" dirty="0"/>
          </a:p>
          <a:p>
            <a:pPr marL="914400" lvl="2" indent="0">
              <a:buNone/>
            </a:pPr>
            <a:endParaRPr lang="de-DE" sz="1200" i="1" dirty="0"/>
          </a:p>
          <a:p>
            <a:pPr marL="338138" lvl="2" indent="0">
              <a:buNone/>
            </a:pPr>
            <a:r>
              <a:rPr lang="de-DE" sz="1200" b="1" dirty="0"/>
              <a:t>SP A3</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New Material </a:t>
            </a:r>
            <a:r>
              <a:rPr lang="de-DE" sz="1200" dirty="0" err="1"/>
              <a:t>Types</a:t>
            </a:r>
            <a:r>
              <a:rPr lang="de-DE" sz="1200" dirty="0"/>
              <a:t> / Samples</a:t>
            </a:r>
          </a:p>
          <a:p>
            <a:r>
              <a:rPr lang="de-DE" sz="1200" dirty="0" err="1"/>
              <a:t>Synergistic</a:t>
            </a:r>
            <a:r>
              <a:rPr lang="de-DE" sz="1200" dirty="0"/>
              <a:t> Loads on SMART-W</a:t>
            </a:r>
          </a:p>
          <a:p>
            <a:endParaRPr lang="de-DE" sz="1200" dirty="0"/>
          </a:p>
          <a:p>
            <a:endParaRPr lang="de-DE" sz="1200" dirty="0"/>
          </a:p>
          <a:p>
            <a:endParaRPr lang="de-DE" sz="1200" dirty="0"/>
          </a:p>
          <a:p>
            <a:endParaRPr lang="de-DE" sz="1200" dirty="0"/>
          </a:p>
          <a:p>
            <a:pPr marL="0" indent="0">
              <a:buNone/>
            </a:pPr>
            <a:r>
              <a:rPr lang="de-DE" sz="1200" b="1" dirty="0"/>
              <a:t>SP A4</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µm-  CT Analyse von </a:t>
            </a:r>
            <a:r>
              <a:rPr lang="de-DE" sz="1200" dirty="0" err="1"/>
              <a:t>Compositen</a:t>
            </a:r>
            <a:endParaRPr lang="de-DE" sz="1200" dirty="0"/>
          </a:p>
          <a:p>
            <a:r>
              <a:rPr lang="de-DE" sz="1200" dirty="0"/>
              <a:t>Further </a:t>
            </a:r>
            <a:r>
              <a:rPr lang="de-DE" sz="1200" dirty="0" err="1"/>
              <a:t>extension</a:t>
            </a:r>
            <a:r>
              <a:rPr lang="de-DE" sz="1200" dirty="0"/>
              <a:t> </a:t>
            </a:r>
            <a:r>
              <a:rPr lang="de-DE" sz="1200" dirty="0" err="1"/>
              <a:t>of</a:t>
            </a:r>
            <a:r>
              <a:rPr lang="de-DE" sz="1200" dirty="0"/>
              <a:t> </a:t>
            </a:r>
            <a:r>
              <a:rPr lang="de-DE" sz="1200" dirty="0" err="1"/>
              <a:t>Rcrystallisation</a:t>
            </a:r>
            <a:r>
              <a:rPr lang="de-DE" sz="1200" dirty="0"/>
              <a:t> </a:t>
            </a:r>
            <a:r>
              <a:rPr lang="de-DE" sz="1200" dirty="0" err="1"/>
              <a:t>activities</a:t>
            </a:r>
            <a:r>
              <a:rPr lang="de-DE" sz="1200" dirty="0"/>
              <a:t> DTU.CEA.FZJ</a:t>
            </a:r>
          </a:p>
          <a:p>
            <a:endParaRPr lang="de-DE" sz="1200" dirty="0"/>
          </a:p>
        </p:txBody>
      </p:sp>
      <p:sp>
        <p:nvSpPr>
          <p:cNvPr id="6" name="Inhaltsplatzhalter 7">
            <a:extLst>
              <a:ext uri="{FF2B5EF4-FFF2-40B4-BE49-F238E27FC236}">
                <a16:creationId xmlns:a16="http://schemas.microsoft.com/office/drawing/2014/main" id="{FC509E05-4033-4945-BB16-6B189F6F8AF2}"/>
              </a:ext>
            </a:extLst>
          </p:cNvPr>
          <p:cNvSpPr txBox="1">
            <a:spLocks/>
          </p:cNvSpPr>
          <p:nvPr/>
        </p:nvSpPr>
        <p:spPr>
          <a:xfrm>
            <a:off x="278606" y="1200750"/>
            <a:ext cx="8586788" cy="1358950"/>
          </a:xfrm>
          <a:prstGeom prst="rect">
            <a:avLst/>
          </a:prstGeom>
        </p:spPr>
        <p:txBody>
          <a:bodyPr vert="horz" lIns="91440" tIns="45720" rIns="91440" bIns="45720" numCol="4" rtlCol="0">
            <a:normAutofit fontScale="77500" lnSpcReduction="2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A1</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Synergistic Load Studies of Plasma-Facing Materials for ITER &amp; DEMO</a:t>
            </a: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b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A2</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Particle Fluence Exposures of Plasma-Facing Components for ITER</a:t>
            </a: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A3</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Materials under thermo-mechanical and plasma loads</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A4</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Temperature performance of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Armour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Materials: Recrystallization and Melting</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9116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5342E-61F2-29C3-9FCE-A409AC1FF948}"/>
              </a:ext>
            </a:extLst>
          </p:cNvPr>
          <p:cNvSpPr>
            <a:spLocks noGrp="1"/>
          </p:cNvSpPr>
          <p:nvPr>
            <p:ph type="title"/>
          </p:nvPr>
        </p:nvSpPr>
        <p:spPr/>
        <p:txBody>
          <a:bodyPr/>
          <a:lstStyle/>
          <a:p>
            <a:r>
              <a:rPr lang="en-GB" dirty="0"/>
              <a:t>General Comments</a:t>
            </a:r>
          </a:p>
        </p:txBody>
      </p:sp>
      <p:sp>
        <p:nvSpPr>
          <p:cNvPr id="3" name="Inhaltsplatzhalter 2">
            <a:extLst>
              <a:ext uri="{FF2B5EF4-FFF2-40B4-BE49-F238E27FC236}">
                <a16:creationId xmlns:a16="http://schemas.microsoft.com/office/drawing/2014/main" id="{1649C387-8AAE-7687-5FBE-12E12E6A33AD}"/>
              </a:ext>
            </a:extLst>
          </p:cNvPr>
          <p:cNvSpPr>
            <a:spLocks noGrp="1"/>
          </p:cNvSpPr>
          <p:nvPr>
            <p:ph idx="1"/>
          </p:nvPr>
        </p:nvSpPr>
        <p:spPr/>
        <p:txBody>
          <a:bodyPr/>
          <a:lstStyle/>
          <a:p>
            <a:r>
              <a:rPr lang="en-GB" dirty="0"/>
              <a:t>Most work will continue through to 2023</a:t>
            </a:r>
          </a:p>
          <a:p>
            <a:r>
              <a:rPr lang="en-GB" dirty="0"/>
              <a:t>New Materials will be added to the studies in SPA 1 / 3</a:t>
            </a:r>
          </a:p>
          <a:p>
            <a:r>
              <a:rPr lang="en-GB" dirty="0"/>
              <a:t>Additional analysis techniques added to SPA 4</a:t>
            </a:r>
          </a:p>
          <a:p>
            <a:r>
              <a:rPr lang="en-GB" dirty="0"/>
              <a:t>Focus shifts to ITER Lifetime and DEMO</a:t>
            </a:r>
          </a:p>
          <a:p>
            <a:endParaRPr lang="en-GB" dirty="0"/>
          </a:p>
          <a:p>
            <a:r>
              <a:rPr lang="en-GB" dirty="0"/>
              <a:t>See if materials can be obtained used by start ups to elaborate potential in </a:t>
            </a:r>
            <a:r>
              <a:rPr lang="en-GB" dirty="0" err="1"/>
              <a:t>DEMo</a:t>
            </a:r>
            <a:r>
              <a:rPr lang="en-GB" dirty="0"/>
              <a:t> programme (externally funded ?) </a:t>
            </a:r>
          </a:p>
        </p:txBody>
      </p:sp>
      <p:sp>
        <p:nvSpPr>
          <p:cNvPr id="4" name="Fußzeilenplatzhalter 3">
            <a:extLst>
              <a:ext uri="{FF2B5EF4-FFF2-40B4-BE49-F238E27FC236}">
                <a16:creationId xmlns:a16="http://schemas.microsoft.com/office/drawing/2014/main" id="{60120EFA-3DDF-268D-016F-00CEF9A55087}"/>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68</a:t>
            </a:fld>
            <a:endParaRPr lang="en-GB" dirty="0"/>
          </a:p>
        </p:txBody>
      </p:sp>
    </p:spTree>
    <p:extLst>
      <p:ext uri="{BB962C8B-B14F-4D97-AF65-F5344CB8AC3E}">
        <p14:creationId xmlns:p14="http://schemas.microsoft.com/office/powerpoint/2010/main" val="35013208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1</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035105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A Tasks 2022</a:t>
            </a:r>
          </a:p>
        </p:txBody>
      </p:sp>
      <p:sp>
        <p:nvSpPr>
          <p:cNvPr id="5" name="Inhaltsplatzhalter 7">
            <a:extLst>
              <a:ext uri="{FF2B5EF4-FFF2-40B4-BE49-F238E27FC236}">
                <a16:creationId xmlns:a16="http://schemas.microsoft.com/office/drawing/2014/main" id="{1E24C8B4-04F5-BC43-ADD0-94EB61D92662}"/>
              </a:ext>
            </a:extLst>
          </p:cNvPr>
          <p:cNvSpPr>
            <a:spLocks noGrp="1"/>
          </p:cNvSpPr>
          <p:nvPr>
            <p:ph idx="1"/>
          </p:nvPr>
        </p:nvSpPr>
        <p:spPr>
          <a:xfrm>
            <a:off x="278606" y="2355726"/>
            <a:ext cx="8586788" cy="2267391"/>
          </a:xfrm>
        </p:spPr>
        <p:txBody>
          <a:bodyPr numCol="4">
            <a:normAutofit/>
          </a:bodyPr>
          <a:lstStyle/>
          <a:p>
            <a:pPr marL="0" indent="0">
              <a:buNone/>
            </a:pPr>
            <a:r>
              <a:rPr lang="de-DE" sz="1200" b="1" dirty="0"/>
              <a:t>SP A1</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Evaluation </a:t>
            </a:r>
            <a:r>
              <a:rPr lang="de-DE" sz="1200" dirty="0" err="1"/>
              <a:t>of</a:t>
            </a:r>
            <a:r>
              <a:rPr lang="de-DE" sz="1200" dirty="0"/>
              <a:t> OLMAT / CIEMAT </a:t>
            </a:r>
            <a:r>
              <a:rPr lang="de-DE" sz="1200" dirty="0" err="1"/>
              <a:t>and</a:t>
            </a:r>
            <a:r>
              <a:rPr lang="de-DE" sz="1200" dirty="0"/>
              <a:t> </a:t>
            </a:r>
            <a:r>
              <a:rPr lang="de-DE" sz="1200" dirty="0" err="1"/>
              <a:t>adaption</a:t>
            </a:r>
            <a:r>
              <a:rPr lang="de-DE" sz="1200" dirty="0"/>
              <a:t> </a:t>
            </a:r>
            <a:r>
              <a:rPr lang="de-DE" sz="1200" dirty="0" err="1"/>
              <a:t>for</a:t>
            </a:r>
            <a:r>
              <a:rPr lang="de-DE" sz="1200" dirty="0"/>
              <a:t> 2022</a:t>
            </a:r>
            <a:br>
              <a:rPr lang="de-DE" sz="1200" dirty="0"/>
            </a:br>
            <a:endParaRPr lang="de-DE" sz="1200" dirty="0"/>
          </a:p>
          <a:p>
            <a:endParaRPr lang="de-DE" sz="1200" dirty="0"/>
          </a:p>
          <a:p>
            <a:endParaRPr lang="de-DE" sz="1200" dirty="0"/>
          </a:p>
          <a:p>
            <a:endParaRPr lang="de-DE" sz="1200" dirty="0"/>
          </a:p>
          <a:p>
            <a:pPr marL="0" indent="0">
              <a:buNone/>
            </a:pPr>
            <a:r>
              <a:rPr lang="de-DE" sz="1200" b="1" dirty="0"/>
              <a:t>SP A2</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err="1"/>
              <a:t>Choose</a:t>
            </a:r>
            <a:r>
              <a:rPr lang="de-DE" sz="1200" dirty="0"/>
              <a:t> </a:t>
            </a:r>
            <a:r>
              <a:rPr lang="de-DE" sz="1200" dirty="0" err="1"/>
              <a:t>new</a:t>
            </a:r>
            <a:r>
              <a:rPr lang="de-DE" sz="1200" dirty="0"/>
              <a:t> Materials / </a:t>
            </a:r>
            <a:r>
              <a:rPr lang="de-DE" sz="1200" dirty="0" err="1"/>
              <a:t>Mockups</a:t>
            </a:r>
            <a:r>
              <a:rPr lang="de-DE" sz="1200" dirty="0"/>
              <a:t> </a:t>
            </a:r>
          </a:p>
          <a:p>
            <a:pPr lvl="1"/>
            <a:r>
              <a:rPr lang="de-DE" sz="1200" i="1" dirty="0"/>
              <a:t>PRD/MAT/DIV</a:t>
            </a:r>
          </a:p>
          <a:p>
            <a:pPr lvl="2"/>
            <a:endParaRPr lang="de-DE" sz="1200" i="1" dirty="0"/>
          </a:p>
          <a:p>
            <a:pPr lvl="2"/>
            <a:endParaRPr lang="de-DE" sz="1200" i="1" dirty="0"/>
          </a:p>
          <a:p>
            <a:pPr lvl="2"/>
            <a:endParaRPr lang="de-DE" sz="1200" i="1" dirty="0"/>
          </a:p>
          <a:p>
            <a:pPr marL="914400" lvl="2" indent="0">
              <a:buNone/>
            </a:pPr>
            <a:endParaRPr lang="de-DE" sz="1200" i="1" dirty="0"/>
          </a:p>
          <a:p>
            <a:pPr marL="338138" lvl="2" indent="0">
              <a:buNone/>
            </a:pPr>
            <a:r>
              <a:rPr lang="de-DE" sz="1200" b="1" dirty="0"/>
              <a:t>SP A3</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New Material </a:t>
            </a:r>
            <a:r>
              <a:rPr lang="de-DE" sz="1200" dirty="0" err="1"/>
              <a:t>Types</a:t>
            </a:r>
            <a:r>
              <a:rPr lang="de-DE" sz="1200" dirty="0"/>
              <a:t> / Samples</a:t>
            </a:r>
          </a:p>
          <a:p>
            <a:r>
              <a:rPr lang="de-DE" sz="1200" dirty="0" err="1"/>
              <a:t>Synergistic</a:t>
            </a:r>
            <a:r>
              <a:rPr lang="de-DE" sz="1200" dirty="0"/>
              <a:t> Loads on SMART-W</a:t>
            </a:r>
          </a:p>
          <a:p>
            <a:endParaRPr lang="de-DE" sz="1200" dirty="0"/>
          </a:p>
          <a:p>
            <a:endParaRPr lang="de-DE" sz="1200" dirty="0"/>
          </a:p>
          <a:p>
            <a:endParaRPr lang="de-DE" sz="1200" dirty="0"/>
          </a:p>
          <a:p>
            <a:pPr marL="0" indent="0">
              <a:buNone/>
            </a:pPr>
            <a:r>
              <a:rPr lang="de-DE" sz="1200" b="1" dirty="0"/>
              <a:t>SP A4</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err="1"/>
              <a:t>removal</a:t>
            </a:r>
            <a:r>
              <a:rPr lang="de-DE" sz="1200" dirty="0"/>
              <a:t> to TOKES </a:t>
            </a:r>
            <a:r>
              <a:rPr lang="de-DE" sz="1200" dirty="0" err="1"/>
              <a:t>activities</a:t>
            </a:r>
            <a:r>
              <a:rPr lang="de-DE" sz="1200" dirty="0"/>
              <a:t> due to EEG</a:t>
            </a:r>
          </a:p>
          <a:p>
            <a:r>
              <a:rPr lang="de-DE" sz="1200" dirty="0"/>
              <a:t>Further </a:t>
            </a:r>
            <a:r>
              <a:rPr lang="de-DE" sz="1200" dirty="0" err="1"/>
              <a:t>extension</a:t>
            </a:r>
            <a:r>
              <a:rPr lang="de-DE" sz="1200" dirty="0"/>
              <a:t> </a:t>
            </a:r>
            <a:r>
              <a:rPr lang="de-DE" sz="1200" dirty="0" err="1"/>
              <a:t>of</a:t>
            </a:r>
            <a:r>
              <a:rPr lang="de-DE" sz="1200" dirty="0"/>
              <a:t> </a:t>
            </a:r>
            <a:r>
              <a:rPr lang="de-DE" sz="1200" dirty="0" err="1"/>
              <a:t>Rcrystallisation</a:t>
            </a:r>
            <a:r>
              <a:rPr lang="de-DE" sz="1200" dirty="0"/>
              <a:t> </a:t>
            </a:r>
            <a:r>
              <a:rPr lang="de-DE" sz="1200" dirty="0" err="1"/>
              <a:t>activities</a:t>
            </a:r>
            <a:r>
              <a:rPr lang="de-DE" sz="1200" dirty="0"/>
              <a:t> DTU.CEA.FZJ</a:t>
            </a:r>
          </a:p>
          <a:p>
            <a:endParaRPr lang="de-DE" sz="1200" dirty="0"/>
          </a:p>
        </p:txBody>
      </p:sp>
      <p:sp>
        <p:nvSpPr>
          <p:cNvPr id="6" name="Inhaltsplatzhalter 7">
            <a:extLst>
              <a:ext uri="{FF2B5EF4-FFF2-40B4-BE49-F238E27FC236}">
                <a16:creationId xmlns:a16="http://schemas.microsoft.com/office/drawing/2014/main" id="{FC509E05-4033-4945-BB16-6B189F6F8AF2}"/>
              </a:ext>
            </a:extLst>
          </p:cNvPr>
          <p:cNvSpPr txBox="1">
            <a:spLocks/>
          </p:cNvSpPr>
          <p:nvPr/>
        </p:nvSpPr>
        <p:spPr>
          <a:xfrm>
            <a:off x="278606" y="1200750"/>
            <a:ext cx="8586788" cy="1358950"/>
          </a:xfrm>
          <a:prstGeom prst="rect">
            <a:avLst/>
          </a:prstGeom>
        </p:spPr>
        <p:txBody>
          <a:bodyPr vert="horz" lIns="91440" tIns="45720" rIns="91440" bIns="45720" numCol="4" rtlCol="0">
            <a:normAutofit fontScale="77500" lnSpcReduction="2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A1</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Synergistic Load Studies of Plasma-Facing Materials for ITER &amp; DEMO</a:t>
            </a: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b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A2</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Particle Fluence Exposures of Plasma-Facing Components for ITER</a:t>
            </a: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A3</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Materials under thermo-mechanical and plasma loads</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A4</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Temperature performance of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Armour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Materials: Recrystallization and Melting</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59572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DC00A-2949-A683-02A5-55F5AF8BB408}"/>
              </a:ext>
            </a:extLst>
          </p:cNvPr>
          <p:cNvSpPr>
            <a:spLocks noGrp="1"/>
          </p:cNvSpPr>
          <p:nvPr>
            <p:ph type="title"/>
          </p:nvPr>
        </p:nvSpPr>
        <p:spPr/>
        <p:txBody>
          <a:bodyPr/>
          <a:lstStyle/>
          <a:p>
            <a:r>
              <a:rPr lang="en-GB" dirty="0"/>
              <a:t>FZJ</a:t>
            </a:r>
          </a:p>
        </p:txBody>
      </p:sp>
      <p:sp>
        <p:nvSpPr>
          <p:cNvPr id="3" name="Inhaltsplatzhalter 2">
            <a:extLst>
              <a:ext uri="{FF2B5EF4-FFF2-40B4-BE49-F238E27FC236}">
                <a16:creationId xmlns:a16="http://schemas.microsoft.com/office/drawing/2014/main" id="{00378248-C2A3-860A-AA14-36211F2F26A1}"/>
              </a:ext>
            </a:extLst>
          </p:cNvPr>
          <p:cNvSpPr>
            <a:spLocks noGrp="1"/>
          </p:cNvSpPr>
          <p:nvPr>
            <p:ph idx="1"/>
          </p:nvPr>
        </p:nvSpPr>
        <p:spPr/>
        <p:txBody>
          <a:bodyPr/>
          <a:lstStyle/>
          <a:p>
            <a:r>
              <a:rPr lang="en-GB" dirty="0"/>
              <a:t>Continuation of Work</a:t>
            </a:r>
          </a:p>
          <a:p>
            <a:r>
              <a:rPr lang="en-GB" dirty="0"/>
              <a:t>Finalize Analysis of PIM Material</a:t>
            </a:r>
          </a:p>
          <a:p>
            <a:r>
              <a:rPr lang="en-GB" dirty="0"/>
              <a:t>Add Lifetime Assessment and Pre-damage Studies related to ITER / WEST </a:t>
            </a:r>
          </a:p>
          <a:p>
            <a:r>
              <a:rPr lang="en-GB" dirty="0"/>
              <a:t>FGM Studies in PSI-2 based on Materials supplied by KIT </a:t>
            </a:r>
          </a:p>
        </p:txBody>
      </p:sp>
      <p:sp>
        <p:nvSpPr>
          <p:cNvPr id="4" name="Fußzeilenplatzhalter 3">
            <a:extLst>
              <a:ext uri="{FF2B5EF4-FFF2-40B4-BE49-F238E27FC236}">
                <a16:creationId xmlns:a16="http://schemas.microsoft.com/office/drawing/2014/main" id="{C32834AE-86E4-35BA-8315-4E9CC6D7EBAB}"/>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70</a:t>
            </a:fld>
            <a:endParaRPr lang="en-GB" dirty="0"/>
          </a:p>
        </p:txBody>
      </p:sp>
    </p:spTree>
    <p:extLst>
      <p:ext uri="{BB962C8B-B14F-4D97-AF65-F5344CB8AC3E}">
        <p14:creationId xmlns:p14="http://schemas.microsoft.com/office/powerpoint/2010/main" val="2244866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4393B-FDC0-A366-8A52-43453976AAE2}"/>
              </a:ext>
            </a:extLst>
          </p:cNvPr>
          <p:cNvSpPr>
            <a:spLocks noGrp="1"/>
          </p:cNvSpPr>
          <p:nvPr>
            <p:ph type="title"/>
          </p:nvPr>
        </p:nvSpPr>
        <p:spPr/>
        <p:txBody>
          <a:bodyPr/>
          <a:lstStyle/>
          <a:p>
            <a:r>
              <a:rPr lang="en-GB" dirty="0"/>
              <a:t>IPP</a:t>
            </a:r>
          </a:p>
        </p:txBody>
      </p:sp>
      <p:sp>
        <p:nvSpPr>
          <p:cNvPr id="3" name="Inhaltsplatzhalter 2">
            <a:extLst>
              <a:ext uri="{FF2B5EF4-FFF2-40B4-BE49-F238E27FC236}">
                <a16:creationId xmlns:a16="http://schemas.microsoft.com/office/drawing/2014/main" id="{3F86344A-FAD6-D0DC-BDA5-4343F8E1ECEF}"/>
              </a:ext>
            </a:extLst>
          </p:cNvPr>
          <p:cNvSpPr>
            <a:spLocks noGrp="1"/>
          </p:cNvSpPr>
          <p:nvPr>
            <p:ph idx="1"/>
          </p:nvPr>
        </p:nvSpPr>
        <p:spPr/>
        <p:txBody>
          <a:bodyPr/>
          <a:lstStyle/>
          <a:p>
            <a:r>
              <a:rPr lang="en-GB" dirty="0"/>
              <a:t>Continuation of work</a:t>
            </a:r>
          </a:p>
          <a:p>
            <a:r>
              <a:rPr lang="en-GB" dirty="0"/>
              <a:t>Further Studies on Materials related to W7-X / JT60 SA</a:t>
            </a:r>
          </a:p>
          <a:p>
            <a:r>
              <a:rPr lang="en-GB" dirty="0"/>
              <a:t>Work on W Heavy Alloys </a:t>
            </a:r>
          </a:p>
          <a:p>
            <a:r>
              <a:rPr lang="en-GB" dirty="0"/>
              <a:t>Work on ITER Materials</a:t>
            </a:r>
          </a:p>
          <a:p>
            <a:r>
              <a:rPr lang="en-GB" dirty="0"/>
              <a:t>TBC</a:t>
            </a:r>
          </a:p>
          <a:p>
            <a:endParaRPr lang="en-GB" dirty="0"/>
          </a:p>
        </p:txBody>
      </p:sp>
      <p:sp>
        <p:nvSpPr>
          <p:cNvPr id="4" name="Fußzeilenplatzhalter 3">
            <a:extLst>
              <a:ext uri="{FF2B5EF4-FFF2-40B4-BE49-F238E27FC236}">
                <a16:creationId xmlns:a16="http://schemas.microsoft.com/office/drawing/2014/main" id="{446B7A51-98DD-F426-1CAD-8AE18EB618C4}"/>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71</a:t>
            </a:fld>
            <a:endParaRPr lang="en-GB" dirty="0"/>
          </a:p>
        </p:txBody>
      </p:sp>
    </p:spTree>
    <p:extLst>
      <p:ext uri="{BB962C8B-B14F-4D97-AF65-F5344CB8AC3E}">
        <p14:creationId xmlns:p14="http://schemas.microsoft.com/office/powerpoint/2010/main" val="2440957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C4354-D7FA-669C-E1B8-DDF5F5528C77}"/>
              </a:ext>
            </a:extLst>
          </p:cNvPr>
          <p:cNvSpPr>
            <a:spLocks noGrp="1"/>
          </p:cNvSpPr>
          <p:nvPr>
            <p:ph type="title"/>
          </p:nvPr>
        </p:nvSpPr>
        <p:spPr/>
        <p:txBody>
          <a:bodyPr/>
          <a:lstStyle/>
          <a:p>
            <a:r>
              <a:rPr lang="en-GB" dirty="0"/>
              <a:t>KIPT</a:t>
            </a:r>
          </a:p>
        </p:txBody>
      </p:sp>
      <p:sp>
        <p:nvSpPr>
          <p:cNvPr id="3" name="Inhaltsplatzhalter 2">
            <a:extLst>
              <a:ext uri="{FF2B5EF4-FFF2-40B4-BE49-F238E27FC236}">
                <a16:creationId xmlns:a16="http://schemas.microsoft.com/office/drawing/2014/main" id="{1487426A-083A-6621-D29F-D212628264D3}"/>
              </a:ext>
            </a:extLst>
          </p:cNvPr>
          <p:cNvSpPr>
            <a:spLocks noGrp="1"/>
          </p:cNvSpPr>
          <p:nvPr>
            <p:ph idx="1"/>
          </p:nvPr>
        </p:nvSpPr>
        <p:spPr/>
        <p:txBody>
          <a:bodyPr/>
          <a:lstStyle/>
          <a:p>
            <a:r>
              <a:rPr lang="en-GB" dirty="0"/>
              <a:t>Likely PM will be retained and Machine time to be shifted into 2024 </a:t>
            </a:r>
          </a:p>
        </p:txBody>
      </p:sp>
      <p:sp>
        <p:nvSpPr>
          <p:cNvPr id="4" name="Fußzeilenplatzhalter 3">
            <a:extLst>
              <a:ext uri="{FF2B5EF4-FFF2-40B4-BE49-F238E27FC236}">
                <a16:creationId xmlns:a16="http://schemas.microsoft.com/office/drawing/2014/main" id="{8743B264-FB46-04FA-4E89-3784251C608D}"/>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72</a:t>
            </a:fld>
            <a:endParaRPr lang="en-GB" dirty="0"/>
          </a:p>
        </p:txBody>
      </p:sp>
    </p:spTree>
    <p:extLst>
      <p:ext uri="{BB962C8B-B14F-4D97-AF65-F5344CB8AC3E}">
        <p14:creationId xmlns:p14="http://schemas.microsoft.com/office/powerpoint/2010/main" val="4226086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6C14D-1962-380A-BD62-848A1729F3BD}"/>
              </a:ext>
            </a:extLst>
          </p:cNvPr>
          <p:cNvSpPr>
            <a:spLocks noGrp="1"/>
          </p:cNvSpPr>
          <p:nvPr>
            <p:ph type="title"/>
          </p:nvPr>
        </p:nvSpPr>
        <p:spPr/>
        <p:txBody>
          <a:bodyPr/>
          <a:lstStyle/>
          <a:p>
            <a:r>
              <a:rPr lang="en-GB" dirty="0"/>
              <a:t>Differ</a:t>
            </a:r>
          </a:p>
        </p:txBody>
      </p:sp>
      <p:sp>
        <p:nvSpPr>
          <p:cNvPr id="3" name="Inhaltsplatzhalter 2">
            <a:extLst>
              <a:ext uri="{FF2B5EF4-FFF2-40B4-BE49-F238E27FC236}">
                <a16:creationId xmlns:a16="http://schemas.microsoft.com/office/drawing/2014/main" id="{87833B6F-F150-FB10-EEE8-FC393C60CB68}"/>
              </a:ext>
            </a:extLst>
          </p:cNvPr>
          <p:cNvSpPr>
            <a:spLocks noGrp="1"/>
          </p:cNvSpPr>
          <p:nvPr>
            <p:ph idx="1"/>
          </p:nvPr>
        </p:nvSpPr>
        <p:spPr/>
        <p:txBody>
          <a:bodyPr/>
          <a:lstStyle/>
          <a:p>
            <a:r>
              <a:rPr lang="en-GB" dirty="0"/>
              <a:t>Continuation of work plus </a:t>
            </a:r>
          </a:p>
          <a:p>
            <a:pPr lvl="1"/>
            <a:r>
              <a:rPr lang="en-GB" dirty="0"/>
              <a:t>Lifetime Assessment and Pre-damage Studies related to ITER / WEST </a:t>
            </a:r>
          </a:p>
          <a:p>
            <a:endParaRPr lang="en-GB" dirty="0"/>
          </a:p>
        </p:txBody>
      </p:sp>
      <p:sp>
        <p:nvSpPr>
          <p:cNvPr id="4" name="Fußzeilenplatzhalter 3">
            <a:extLst>
              <a:ext uri="{FF2B5EF4-FFF2-40B4-BE49-F238E27FC236}">
                <a16:creationId xmlns:a16="http://schemas.microsoft.com/office/drawing/2014/main" id="{6EB998A4-572C-40E0-32F0-04E7E7668F81}"/>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73</a:t>
            </a:fld>
            <a:endParaRPr lang="en-GB" dirty="0"/>
          </a:p>
        </p:txBody>
      </p:sp>
    </p:spTree>
    <p:extLst>
      <p:ext uri="{BB962C8B-B14F-4D97-AF65-F5344CB8AC3E}">
        <p14:creationId xmlns:p14="http://schemas.microsoft.com/office/powerpoint/2010/main" val="888154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F0CCB-7150-DB48-444A-F48B60F94419}"/>
              </a:ext>
            </a:extLst>
          </p:cNvPr>
          <p:cNvSpPr>
            <a:spLocks noGrp="1"/>
          </p:cNvSpPr>
          <p:nvPr>
            <p:ph type="title"/>
          </p:nvPr>
        </p:nvSpPr>
        <p:spPr/>
        <p:txBody>
          <a:bodyPr/>
          <a:lstStyle/>
          <a:p>
            <a:r>
              <a:rPr lang="en-GB" dirty="0" err="1"/>
              <a:t>Ciemat</a:t>
            </a:r>
            <a:endParaRPr lang="en-GB" dirty="0"/>
          </a:p>
        </p:txBody>
      </p:sp>
      <p:sp>
        <p:nvSpPr>
          <p:cNvPr id="3" name="Inhaltsplatzhalter 2">
            <a:extLst>
              <a:ext uri="{FF2B5EF4-FFF2-40B4-BE49-F238E27FC236}">
                <a16:creationId xmlns:a16="http://schemas.microsoft.com/office/drawing/2014/main" id="{6763A112-B30C-D2CB-0182-66D852403BE8}"/>
              </a:ext>
            </a:extLst>
          </p:cNvPr>
          <p:cNvSpPr>
            <a:spLocks noGrp="1"/>
          </p:cNvSpPr>
          <p:nvPr>
            <p:ph idx="1"/>
          </p:nvPr>
        </p:nvSpPr>
        <p:spPr/>
        <p:txBody>
          <a:bodyPr/>
          <a:lstStyle/>
          <a:p>
            <a:r>
              <a:rPr lang="en-GB" dirty="0" err="1"/>
              <a:t>Contiuation</a:t>
            </a:r>
            <a:r>
              <a:rPr lang="en-GB" dirty="0"/>
              <a:t> of work </a:t>
            </a:r>
          </a:p>
          <a:p>
            <a:r>
              <a:rPr lang="en-GB" dirty="0"/>
              <a:t>Especially new materials </a:t>
            </a:r>
          </a:p>
          <a:p>
            <a:r>
              <a:rPr lang="en-GB" dirty="0"/>
              <a:t>Use of Laser for Crack studies on Edges</a:t>
            </a:r>
          </a:p>
        </p:txBody>
      </p:sp>
      <p:sp>
        <p:nvSpPr>
          <p:cNvPr id="4" name="Fußzeilenplatzhalter 3">
            <a:extLst>
              <a:ext uri="{FF2B5EF4-FFF2-40B4-BE49-F238E27FC236}">
                <a16:creationId xmlns:a16="http://schemas.microsoft.com/office/drawing/2014/main" id="{BF67CF04-2A44-5F64-F4FE-7E63E0F5DDBB}"/>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74</a:t>
            </a:fld>
            <a:endParaRPr lang="en-GB" dirty="0"/>
          </a:p>
        </p:txBody>
      </p:sp>
    </p:spTree>
    <p:extLst>
      <p:ext uri="{BB962C8B-B14F-4D97-AF65-F5344CB8AC3E}">
        <p14:creationId xmlns:p14="http://schemas.microsoft.com/office/powerpoint/2010/main" val="3989074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2</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770345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FA441-CD0D-4978-A361-1DAA9DDA1687}"/>
              </a:ext>
            </a:extLst>
          </p:cNvPr>
          <p:cNvSpPr>
            <a:spLocks noGrp="1"/>
          </p:cNvSpPr>
          <p:nvPr>
            <p:ph type="title"/>
          </p:nvPr>
        </p:nvSpPr>
        <p:spPr/>
        <p:txBody>
          <a:bodyPr/>
          <a:lstStyle/>
          <a:p>
            <a:r>
              <a:rPr lang="en-US" dirty="0"/>
              <a:t>Expected lifetime limits for ELM-like loading in ITER</a:t>
            </a:r>
          </a:p>
        </p:txBody>
      </p:sp>
      <p:sp>
        <p:nvSpPr>
          <p:cNvPr id="3" name="Content Placeholder 2">
            <a:extLst>
              <a:ext uri="{FF2B5EF4-FFF2-40B4-BE49-F238E27FC236}">
                <a16:creationId xmlns:a16="http://schemas.microsoft.com/office/drawing/2014/main" id="{47FC3AAD-BB41-4827-8377-5AE178F2CE82}"/>
              </a:ext>
            </a:extLst>
          </p:cNvPr>
          <p:cNvSpPr>
            <a:spLocks noGrp="1"/>
          </p:cNvSpPr>
          <p:nvPr>
            <p:ph idx="1"/>
          </p:nvPr>
        </p:nvSpPr>
        <p:spPr>
          <a:xfrm>
            <a:off x="859923" y="1326798"/>
            <a:ext cx="3035803" cy="3102328"/>
          </a:xfrm>
        </p:spPr>
        <p:txBody>
          <a:bodyPr/>
          <a:lstStyle/>
          <a:p>
            <a:pPr marL="0" indent="0" algn="just">
              <a:buNone/>
            </a:pPr>
            <a:r>
              <a:rPr lang="en-US" dirty="0"/>
              <a:t>Multi-machine scaling now gives a good regression to estimate unmitigated type-I ELM-loads in ITER</a:t>
            </a:r>
          </a:p>
        </p:txBody>
      </p:sp>
      <p:sp>
        <p:nvSpPr>
          <p:cNvPr id="4" name="Date Placeholder 3">
            <a:extLst>
              <a:ext uri="{FF2B5EF4-FFF2-40B4-BE49-F238E27FC236}">
                <a16:creationId xmlns:a16="http://schemas.microsoft.com/office/drawing/2014/main" id="{2761CE20-EAD4-4687-A81A-356027C929BE}"/>
              </a:ext>
            </a:extLst>
          </p:cNvPr>
          <p:cNvSpPr>
            <a:spLocks noGrp="1"/>
          </p:cNvSpPr>
          <p:nvPr>
            <p:ph type="dt" sz="half" idx="2"/>
          </p:nvPr>
        </p:nvSpPr>
        <p:spPr/>
        <p:txBody>
          <a:bodyPr/>
          <a:lstStyle/>
          <a:p>
            <a:pPr defTabSz="685800"/>
            <a:r>
              <a:rPr lang="nl-NL">
                <a:solidFill>
                  <a:srgbClr val="42677F">
                    <a:lumMod val="40000"/>
                    <a:lumOff val="60000"/>
                  </a:srgbClr>
                </a:solidFill>
                <a:latin typeface="Open Sans"/>
              </a:rPr>
              <a:t>January 27th 2021</a:t>
            </a:r>
            <a:endParaRPr lang="nl-NL" dirty="0">
              <a:solidFill>
                <a:srgbClr val="42677F">
                  <a:lumMod val="40000"/>
                  <a:lumOff val="60000"/>
                </a:srgbClr>
              </a:solidFill>
              <a:latin typeface="Open Sans"/>
            </a:endParaRPr>
          </a:p>
        </p:txBody>
      </p:sp>
      <p:sp>
        <p:nvSpPr>
          <p:cNvPr id="5" name="Footer Placeholder 4">
            <a:extLst>
              <a:ext uri="{FF2B5EF4-FFF2-40B4-BE49-F238E27FC236}">
                <a16:creationId xmlns:a16="http://schemas.microsoft.com/office/drawing/2014/main" id="{023CE8F5-D10E-41B5-9955-0055719279F8}"/>
              </a:ext>
            </a:extLst>
          </p:cNvPr>
          <p:cNvSpPr>
            <a:spLocks noGrp="1"/>
          </p:cNvSpPr>
          <p:nvPr>
            <p:ph type="ftr" sz="quarter" idx="3"/>
          </p:nvPr>
        </p:nvSpPr>
        <p:spPr/>
        <p:txBody>
          <a:bodyPr/>
          <a:lstStyle/>
          <a:p>
            <a:pPr defTabSz="685800"/>
            <a:r>
              <a:rPr lang="nl-NL">
                <a:solidFill>
                  <a:srgbClr val="42677F">
                    <a:lumMod val="40000"/>
                    <a:lumOff val="60000"/>
                  </a:srgbClr>
                </a:solidFill>
                <a:latin typeface="Open Sans"/>
              </a:rPr>
              <a:t>Tom Morgan |  PSI-24 Conference</a:t>
            </a:r>
            <a:endParaRPr lang="nl-NL" dirty="0">
              <a:solidFill>
                <a:srgbClr val="42677F">
                  <a:lumMod val="40000"/>
                  <a:lumOff val="60000"/>
                </a:srgbClr>
              </a:solidFill>
              <a:latin typeface="Open Sans"/>
            </a:endParaRPr>
          </a:p>
        </p:txBody>
      </p:sp>
      <p:sp>
        <p:nvSpPr>
          <p:cNvPr id="6" name="Slide Number Placeholder 5">
            <a:extLst>
              <a:ext uri="{FF2B5EF4-FFF2-40B4-BE49-F238E27FC236}">
                <a16:creationId xmlns:a16="http://schemas.microsoft.com/office/drawing/2014/main" id="{0D816438-D881-4164-8428-AEBA2DC2A822}"/>
              </a:ext>
            </a:extLst>
          </p:cNvPr>
          <p:cNvSpPr>
            <a:spLocks noGrp="1"/>
          </p:cNvSpPr>
          <p:nvPr>
            <p:ph type="sldNum" sz="quarter" idx="4"/>
          </p:nvPr>
        </p:nvSpPr>
        <p:spPr/>
        <p:txBody>
          <a:bodyPr/>
          <a:lstStyle/>
          <a:p>
            <a:pPr defTabSz="685800"/>
            <a:fld id="{CF26CF14-CA55-4C05-9804-096C821AFF5B}" type="slidenum">
              <a:rPr lang="nl-NL">
                <a:solidFill>
                  <a:srgbClr val="42677F">
                    <a:lumMod val="40000"/>
                    <a:lumOff val="60000"/>
                  </a:srgbClr>
                </a:solidFill>
                <a:latin typeface="Open Sans"/>
              </a:rPr>
              <a:pPr defTabSz="685800"/>
              <a:t>76</a:t>
            </a:fld>
            <a:endParaRPr lang="nl-NL" dirty="0">
              <a:solidFill>
                <a:srgbClr val="42677F">
                  <a:lumMod val="40000"/>
                  <a:lumOff val="60000"/>
                </a:srgbClr>
              </a:solidFill>
              <a:latin typeface="Open Sans"/>
            </a:endParaRPr>
          </a:p>
        </p:txBody>
      </p:sp>
      <p:pic>
        <p:nvPicPr>
          <p:cNvPr id="7" name="Picture 11" descr="image003">
            <a:extLst>
              <a:ext uri="{FF2B5EF4-FFF2-40B4-BE49-F238E27FC236}">
                <a16:creationId xmlns:a16="http://schemas.microsoft.com/office/drawing/2014/main" id="{047582FD-7577-4434-A994-B466E8257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878" y="2224846"/>
            <a:ext cx="2536919" cy="20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89D440C-B1B1-4268-A500-8DBDE26569CD}"/>
              </a:ext>
            </a:extLst>
          </p:cNvPr>
          <p:cNvSpPr txBox="1"/>
          <p:nvPr/>
        </p:nvSpPr>
        <p:spPr>
          <a:xfrm>
            <a:off x="5840274" y="4225297"/>
            <a:ext cx="1732455" cy="323165"/>
          </a:xfrm>
          <a:prstGeom prst="rect">
            <a:avLst/>
          </a:prstGeom>
          <a:noFill/>
        </p:spPr>
        <p:txBody>
          <a:bodyPr wrap="square" rtlCol="0">
            <a:spAutoFit/>
          </a:bodyPr>
          <a:lstStyle/>
          <a:p>
            <a:pPr defTabSz="685800"/>
            <a:r>
              <a:rPr lang="en-US" sz="750" dirty="0">
                <a:solidFill>
                  <a:srgbClr val="A0A0A0"/>
                </a:solidFill>
                <a:latin typeface="Open Sans"/>
                <a:cs typeface="Arial" panose="020B0604020202020204" pitchFamily="34" charset="0"/>
              </a:rPr>
              <a:t>J.P. Gunn et al.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Fusion</a:t>
            </a:r>
            <a:r>
              <a:rPr lang="en-US" sz="750" dirty="0">
                <a:solidFill>
                  <a:srgbClr val="A0A0A0"/>
                </a:solidFill>
                <a:latin typeface="Open Sans"/>
                <a:cs typeface="Arial" panose="020B0604020202020204" pitchFamily="34" charset="0"/>
              </a:rPr>
              <a:t> (2017)</a:t>
            </a:r>
          </a:p>
          <a:p>
            <a:pPr defTabSz="685800"/>
            <a:r>
              <a:rPr lang="en-US" sz="750" dirty="0">
                <a:solidFill>
                  <a:srgbClr val="A0A0A0"/>
                </a:solidFill>
                <a:latin typeface="Open Sans"/>
                <a:cs typeface="Arial" panose="020B0604020202020204" pitchFamily="34" charset="0"/>
              </a:rPr>
              <a:t>R.A. Pitts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Mater. Energy</a:t>
            </a:r>
            <a:r>
              <a:rPr lang="en-US" sz="750" dirty="0">
                <a:solidFill>
                  <a:srgbClr val="A0A0A0"/>
                </a:solidFill>
                <a:latin typeface="Open Sans"/>
                <a:cs typeface="Arial" panose="020B0604020202020204" pitchFamily="34" charset="0"/>
              </a:rPr>
              <a:t> (2019)</a:t>
            </a:r>
            <a:endParaRPr lang="en-GB" sz="750" dirty="0">
              <a:solidFill>
                <a:srgbClr val="A0A0A0"/>
              </a:solidFill>
              <a:latin typeface="Open Sans"/>
              <a:cs typeface="Arial" panose="020B0604020202020204" pitchFamily="34" charset="0"/>
            </a:endParaRPr>
          </a:p>
        </p:txBody>
      </p:sp>
      <p:pic>
        <p:nvPicPr>
          <p:cNvPr id="12" name="Picture 11">
            <a:extLst>
              <a:ext uri="{FF2B5EF4-FFF2-40B4-BE49-F238E27FC236}">
                <a16:creationId xmlns:a16="http://schemas.microsoft.com/office/drawing/2014/main" id="{20AF4C6A-EAE6-4EDF-823F-EA273B1956F5}"/>
              </a:ext>
            </a:extLst>
          </p:cNvPr>
          <p:cNvPicPr>
            <a:picLocks noChangeAspect="1"/>
          </p:cNvPicPr>
          <p:nvPr/>
        </p:nvPicPr>
        <p:blipFill>
          <a:blip r:embed="rId3"/>
          <a:stretch>
            <a:fillRect/>
          </a:stretch>
        </p:blipFill>
        <p:spPr>
          <a:xfrm>
            <a:off x="1027838" y="1951957"/>
            <a:ext cx="2772897" cy="2318399"/>
          </a:xfrm>
          <a:prstGeom prst="rect">
            <a:avLst/>
          </a:prstGeom>
        </p:spPr>
      </p:pic>
      <p:sp>
        <p:nvSpPr>
          <p:cNvPr id="13" name="TextBox 12">
            <a:extLst>
              <a:ext uri="{FF2B5EF4-FFF2-40B4-BE49-F238E27FC236}">
                <a16:creationId xmlns:a16="http://schemas.microsoft.com/office/drawing/2014/main" id="{DEF8DDF2-CFF7-4C5C-B712-1D116F5D860A}"/>
              </a:ext>
            </a:extLst>
          </p:cNvPr>
          <p:cNvSpPr txBox="1"/>
          <p:nvPr/>
        </p:nvSpPr>
        <p:spPr>
          <a:xfrm>
            <a:off x="1409700" y="4270356"/>
            <a:ext cx="1959006" cy="207749"/>
          </a:xfrm>
          <a:prstGeom prst="rect">
            <a:avLst/>
          </a:prstGeom>
          <a:noFill/>
        </p:spPr>
        <p:txBody>
          <a:bodyPr wrap="square" rtlCol="0">
            <a:spAutoFit/>
          </a:bodyPr>
          <a:lstStyle/>
          <a:p>
            <a:pPr defTabSz="685800"/>
            <a:r>
              <a:rPr lang="en-US" sz="750" dirty="0">
                <a:solidFill>
                  <a:srgbClr val="A0A0A0"/>
                </a:solidFill>
                <a:latin typeface="Open Sans"/>
                <a:cs typeface="Arial" panose="020B0604020202020204" pitchFamily="34" charset="0"/>
              </a:rPr>
              <a:t>T. </a:t>
            </a:r>
            <a:r>
              <a:rPr lang="en-US" sz="750" dirty="0" err="1">
                <a:solidFill>
                  <a:srgbClr val="A0A0A0"/>
                </a:solidFill>
                <a:latin typeface="Open Sans"/>
                <a:cs typeface="Arial" panose="020B0604020202020204" pitchFamily="34" charset="0"/>
              </a:rPr>
              <a:t>Eich</a:t>
            </a:r>
            <a:r>
              <a:rPr lang="en-US" sz="750" dirty="0">
                <a:solidFill>
                  <a:srgbClr val="A0A0A0"/>
                </a:solidFill>
                <a:latin typeface="Open Sans"/>
                <a:cs typeface="Arial" panose="020B0604020202020204" pitchFamily="34" charset="0"/>
              </a:rPr>
              <a:t> et al.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Mater. Energy</a:t>
            </a:r>
            <a:r>
              <a:rPr lang="en-US" sz="750" dirty="0">
                <a:solidFill>
                  <a:srgbClr val="A0A0A0"/>
                </a:solidFill>
                <a:latin typeface="Open Sans"/>
                <a:cs typeface="Arial" panose="020B0604020202020204" pitchFamily="34" charset="0"/>
              </a:rPr>
              <a:t> (2017)</a:t>
            </a:r>
            <a:endParaRPr lang="en-GB" sz="750" dirty="0">
              <a:solidFill>
                <a:srgbClr val="A0A0A0"/>
              </a:solidFill>
              <a:latin typeface="Open Sans"/>
              <a:cs typeface="Arial" panose="020B0604020202020204" pitchFamily="34" charset="0"/>
            </a:endParaRPr>
          </a:p>
        </p:txBody>
      </p:sp>
      <p:sp>
        <p:nvSpPr>
          <p:cNvPr id="14" name="Content Placeholder 2">
            <a:extLst>
              <a:ext uri="{FF2B5EF4-FFF2-40B4-BE49-F238E27FC236}">
                <a16:creationId xmlns:a16="http://schemas.microsoft.com/office/drawing/2014/main" id="{CA567F42-8A6A-4124-AAD4-10F3EB0B0AB7}"/>
              </a:ext>
            </a:extLst>
          </p:cNvPr>
          <p:cNvSpPr txBox="1">
            <a:spLocks/>
          </p:cNvSpPr>
          <p:nvPr/>
        </p:nvSpPr>
        <p:spPr>
          <a:xfrm>
            <a:off x="4860021" y="1327597"/>
            <a:ext cx="3240436" cy="3102328"/>
          </a:xfrm>
          <a:prstGeom prst="rect">
            <a:avLst/>
          </a:prstGeom>
        </p:spPr>
        <p:txBody>
          <a:bodyPr vert="horz" lIns="0" tIns="0" rIns="0" bIns="0" rtlCol="0">
            <a:normAutofit/>
          </a:bodyPr>
          <a:lstStyle>
            <a:lvl1pPr marL="203200" indent="-203200" algn="l" defTabSz="914400" rtl="0" eaLnBrk="1" latinLnBrk="0" hangingPunct="1">
              <a:lnSpc>
                <a:spcPct val="90000"/>
              </a:lnSpc>
              <a:spcBef>
                <a:spcPts val="1000"/>
              </a:spcBef>
              <a:buSzPct val="120000"/>
              <a:buFont typeface="Arial" panose="020B0604020202020204" pitchFamily="34" charset="0"/>
              <a:buChar char="•"/>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pPr>
            <a:r>
              <a:rPr lang="en-US" sz="1350" dirty="0">
                <a:solidFill>
                  <a:srgbClr val="000000"/>
                </a:solidFill>
                <a:latin typeface="Open Sans"/>
              </a:rPr>
              <a:t>Taking this scaling and translating it into operational limits for the divertor implies that very strong ELM mitigation is required to avoid edge melting</a:t>
            </a:r>
          </a:p>
        </p:txBody>
      </p:sp>
    </p:spTree>
    <p:extLst>
      <p:ext uri="{BB962C8B-B14F-4D97-AF65-F5344CB8AC3E}">
        <p14:creationId xmlns:p14="http://schemas.microsoft.com/office/powerpoint/2010/main" val="2721592197"/>
      </p:ext>
    </p:extLst>
  </p:cSld>
  <p:clrMapOvr>
    <a:masterClrMapping/>
  </p:clrMapOvr>
  <mc:AlternateContent xmlns:mc="http://schemas.openxmlformats.org/markup-compatibility/2006" xmlns:p14="http://schemas.microsoft.com/office/powerpoint/2010/main">
    <mc:Choice Requires="p14">
      <p:transition spd="med" p14:dur="700" advTm="41086">
        <p:fade/>
      </p:transition>
    </mc:Choice>
    <mc:Fallback xmlns="">
      <p:transition spd="med" advTm="41086">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A380-69A4-4648-BBEF-03196F52F589}"/>
              </a:ext>
            </a:extLst>
          </p:cNvPr>
          <p:cNvSpPr>
            <a:spLocks noGrp="1"/>
          </p:cNvSpPr>
          <p:nvPr>
            <p:ph type="title"/>
          </p:nvPr>
        </p:nvSpPr>
        <p:spPr>
          <a:xfrm>
            <a:off x="270000" y="57610"/>
            <a:ext cx="7510946" cy="847800"/>
          </a:xfrm>
        </p:spPr>
        <p:txBody>
          <a:bodyPr/>
          <a:lstStyle/>
          <a:p>
            <a:r>
              <a:rPr lang="en-US" dirty="0"/>
              <a:t>Avoiding surface damage fatigue implies even lower limits</a:t>
            </a:r>
          </a:p>
        </p:txBody>
      </p:sp>
      <p:sp>
        <p:nvSpPr>
          <p:cNvPr id="3" name="Content Placeholder 2">
            <a:extLst>
              <a:ext uri="{FF2B5EF4-FFF2-40B4-BE49-F238E27FC236}">
                <a16:creationId xmlns:a16="http://schemas.microsoft.com/office/drawing/2014/main" id="{CC097155-358C-471E-BED4-AC47F60D0E7B}"/>
              </a:ext>
            </a:extLst>
          </p:cNvPr>
          <p:cNvSpPr>
            <a:spLocks noGrp="1"/>
          </p:cNvSpPr>
          <p:nvPr>
            <p:ph idx="1"/>
          </p:nvPr>
        </p:nvSpPr>
        <p:spPr>
          <a:xfrm>
            <a:off x="612273" y="1187142"/>
            <a:ext cx="3359653" cy="3102328"/>
          </a:xfrm>
        </p:spPr>
        <p:txBody>
          <a:bodyPr>
            <a:normAutofit lnSpcReduction="10000"/>
          </a:bodyPr>
          <a:lstStyle/>
          <a:p>
            <a:pPr marL="0" indent="0">
              <a:buNone/>
            </a:pPr>
            <a:r>
              <a:rPr lang="en-US" dirty="0"/>
              <a:t>PFCs are also vulnerable to surface crack-network development due to fatigue failure (~10</a:t>
            </a:r>
            <a:r>
              <a:rPr lang="en-US" baseline="30000" dirty="0"/>
              <a:t>6</a:t>
            </a:r>
            <a:r>
              <a:rPr lang="en-US" dirty="0"/>
              <a:t> ELMs in ~100 DT shots ITER</a:t>
            </a:r>
            <a:r>
              <a:rPr lang="en-US" baseline="30000" dirty="0"/>
              <a:t>*</a:t>
            </a:r>
            <a:r>
              <a:rPr lang="en-US" dirty="0"/>
              <a:t>)</a:t>
            </a:r>
          </a:p>
          <a:p>
            <a:pPr marL="0" indent="0">
              <a:buNone/>
            </a:pPr>
            <a:endParaRPr lang="en-US" dirty="0"/>
          </a:p>
          <a:p>
            <a:pPr marL="0" indent="0">
              <a:buNone/>
            </a:pPr>
            <a:r>
              <a:rPr lang="en-US" dirty="0"/>
              <a:t>Threshold for this is significantly lower than toroidal gap edge melting</a:t>
            </a:r>
          </a:p>
          <a:p>
            <a:pPr marL="0" indent="0">
              <a:buNone/>
            </a:pPr>
            <a:endParaRPr lang="en-US" dirty="0"/>
          </a:p>
          <a:p>
            <a:pPr marL="0" indent="0">
              <a:buNone/>
            </a:pPr>
            <a:r>
              <a:rPr lang="en-US" dirty="0"/>
              <a:t>How significant is this damage for PFC performance?</a:t>
            </a:r>
          </a:p>
          <a:p>
            <a:pPr lvl="1"/>
            <a:r>
              <a:rPr lang="en-US" dirty="0">
                <a:solidFill>
                  <a:schemeClr val="accent1"/>
                </a:solidFill>
              </a:rPr>
              <a:t>Risk to increase likelihood of macro-cracking through stress concentration?</a:t>
            </a:r>
          </a:p>
          <a:p>
            <a:pPr lvl="1"/>
            <a:r>
              <a:rPr lang="en-US" dirty="0">
                <a:solidFill>
                  <a:schemeClr val="accent1"/>
                </a:solidFill>
              </a:rPr>
              <a:t>Can the strong roughening created increase erosion?</a:t>
            </a:r>
          </a:p>
          <a:p>
            <a:pPr lvl="1"/>
            <a:r>
              <a:rPr lang="en-US" dirty="0">
                <a:solidFill>
                  <a:schemeClr val="accent1"/>
                </a:solidFill>
              </a:rPr>
              <a:t>Can the isolated grains caused by cracking be lost or melt?</a:t>
            </a:r>
          </a:p>
        </p:txBody>
      </p:sp>
      <p:sp>
        <p:nvSpPr>
          <p:cNvPr id="4" name="Date Placeholder 3">
            <a:extLst>
              <a:ext uri="{FF2B5EF4-FFF2-40B4-BE49-F238E27FC236}">
                <a16:creationId xmlns:a16="http://schemas.microsoft.com/office/drawing/2014/main" id="{BB1EBEAB-63FF-4446-947B-3A021AC8CC34}"/>
              </a:ext>
            </a:extLst>
          </p:cNvPr>
          <p:cNvSpPr>
            <a:spLocks noGrp="1"/>
          </p:cNvSpPr>
          <p:nvPr>
            <p:ph type="dt" sz="half" idx="2"/>
          </p:nvPr>
        </p:nvSpPr>
        <p:spPr/>
        <p:txBody>
          <a:bodyPr/>
          <a:lstStyle/>
          <a:p>
            <a:pPr defTabSz="685800"/>
            <a:r>
              <a:rPr lang="nl-NL">
                <a:solidFill>
                  <a:srgbClr val="42677F">
                    <a:lumMod val="40000"/>
                    <a:lumOff val="60000"/>
                  </a:srgbClr>
                </a:solidFill>
                <a:latin typeface="Open Sans"/>
              </a:rPr>
              <a:t>January 27th 2021</a:t>
            </a:r>
            <a:endParaRPr lang="nl-NL" dirty="0">
              <a:solidFill>
                <a:srgbClr val="42677F">
                  <a:lumMod val="40000"/>
                  <a:lumOff val="60000"/>
                </a:srgbClr>
              </a:solidFill>
              <a:latin typeface="Open Sans"/>
            </a:endParaRPr>
          </a:p>
        </p:txBody>
      </p:sp>
      <p:sp>
        <p:nvSpPr>
          <p:cNvPr id="5" name="Footer Placeholder 4">
            <a:extLst>
              <a:ext uri="{FF2B5EF4-FFF2-40B4-BE49-F238E27FC236}">
                <a16:creationId xmlns:a16="http://schemas.microsoft.com/office/drawing/2014/main" id="{FB5D4B40-05A8-4879-AF8F-13F3A168158D}"/>
              </a:ext>
            </a:extLst>
          </p:cNvPr>
          <p:cNvSpPr>
            <a:spLocks noGrp="1"/>
          </p:cNvSpPr>
          <p:nvPr>
            <p:ph type="ftr" sz="quarter" idx="3"/>
          </p:nvPr>
        </p:nvSpPr>
        <p:spPr/>
        <p:txBody>
          <a:bodyPr/>
          <a:lstStyle/>
          <a:p>
            <a:pPr defTabSz="685800"/>
            <a:r>
              <a:rPr lang="nl-NL">
                <a:solidFill>
                  <a:srgbClr val="42677F">
                    <a:lumMod val="40000"/>
                    <a:lumOff val="60000"/>
                  </a:srgbClr>
                </a:solidFill>
                <a:latin typeface="Open Sans"/>
              </a:rPr>
              <a:t>Tom Morgan |  PSI-24 Conference</a:t>
            </a:r>
            <a:endParaRPr lang="nl-NL" dirty="0">
              <a:solidFill>
                <a:srgbClr val="42677F">
                  <a:lumMod val="40000"/>
                  <a:lumOff val="60000"/>
                </a:srgbClr>
              </a:solidFill>
              <a:latin typeface="Open Sans"/>
            </a:endParaRPr>
          </a:p>
        </p:txBody>
      </p:sp>
      <p:sp>
        <p:nvSpPr>
          <p:cNvPr id="6" name="Slide Number Placeholder 5">
            <a:extLst>
              <a:ext uri="{FF2B5EF4-FFF2-40B4-BE49-F238E27FC236}">
                <a16:creationId xmlns:a16="http://schemas.microsoft.com/office/drawing/2014/main" id="{A6763FCE-8487-4501-A434-78D6849B57DA}"/>
              </a:ext>
            </a:extLst>
          </p:cNvPr>
          <p:cNvSpPr>
            <a:spLocks noGrp="1"/>
          </p:cNvSpPr>
          <p:nvPr>
            <p:ph type="sldNum" sz="quarter" idx="4"/>
          </p:nvPr>
        </p:nvSpPr>
        <p:spPr>
          <a:xfrm>
            <a:off x="8100456" y="4551034"/>
            <a:ext cx="590852" cy="273844"/>
          </a:xfrm>
        </p:spPr>
        <p:txBody>
          <a:bodyPr/>
          <a:lstStyle/>
          <a:p>
            <a:pPr defTabSz="685800"/>
            <a:fld id="{CF26CF14-CA55-4C05-9804-096C821AFF5B}" type="slidenum">
              <a:rPr lang="nl-NL">
                <a:solidFill>
                  <a:srgbClr val="42677F">
                    <a:lumMod val="40000"/>
                    <a:lumOff val="60000"/>
                  </a:srgbClr>
                </a:solidFill>
                <a:latin typeface="Open Sans"/>
              </a:rPr>
              <a:pPr defTabSz="685800"/>
              <a:t>77</a:t>
            </a:fld>
            <a:endParaRPr lang="nl-NL" dirty="0">
              <a:solidFill>
                <a:srgbClr val="42677F">
                  <a:lumMod val="40000"/>
                  <a:lumOff val="60000"/>
                </a:srgbClr>
              </a:solidFill>
              <a:latin typeface="Open Sans"/>
            </a:endParaRPr>
          </a:p>
        </p:txBody>
      </p:sp>
      <p:grpSp>
        <p:nvGrpSpPr>
          <p:cNvPr id="22" name="Group 21">
            <a:extLst>
              <a:ext uri="{FF2B5EF4-FFF2-40B4-BE49-F238E27FC236}">
                <a16:creationId xmlns:a16="http://schemas.microsoft.com/office/drawing/2014/main" id="{7DCC17F4-62F3-479C-BABC-1E2E8F606B71}"/>
              </a:ext>
            </a:extLst>
          </p:cNvPr>
          <p:cNvGrpSpPr/>
          <p:nvPr/>
        </p:nvGrpSpPr>
        <p:grpSpPr>
          <a:xfrm>
            <a:off x="4300838" y="1185327"/>
            <a:ext cx="4161889" cy="3359512"/>
            <a:chOff x="5481262" y="1388727"/>
            <a:chExt cx="6107150" cy="4929743"/>
          </a:xfrm>
        </p:grpSpPr>
        <p:pic>
          <p:nvPicPr>
            <p:cNvPr id="7" name="Picture 6">
              <a:extLst>
                <a:ext uri="{FF2B5EF4-FFF2-40B4-BE49-F238E27FC236}">
                  <a16:creationId xmlns:a16="http://schemas.microsoft.com/office/drawing/2014/main" id="{71101206-6ADA-4F01-BB01-400CC06823E2}"/>
                </a:ext>
              </a:extLst>
            </p:cNvPr>
            <p:cNvPicPr>
              <a:picLocks noChangeAspect="1"/>
            </p:cNvPicPr>
            <p:nvPr/>
          </p:nvPicPr>
          <p:blipFill>
            <a:blip r:embed="rId2"/>
            <a:stretch>
              <a:fillRect/>
            </a:stretch>
          </p:blipFill>
          <p:spPr>
            <a:xfrm>
              <a:off x="5481262" y="4299930"/>
              <a:ext cx="3111339" cy="1744212"/>
            </a:xfrm>
            <a:prstGeom prst="rect">
              <a:avLst/>
            </a:prstGeom>
          </p:spPr>
        </p:pic>
        <p:pic>
          <p:nvPicPr>
            <p:cNvPr id="9" name="Picture 8">
              <a:extLst>
                <a:ext uri="{FF2B5EF4-FFF2-40B4-BE49-F238E27FC236}">
                  <a16:creationId xmlns:a16="http://schemas.microsoft.com/office/drawing/2014/main" id="{DFFFA94D-7FD0-4645-A5B7-37012422AFA2}"/>
                </a:ext>
              </a:extLst>
            </p:cNvPr>
            <p:cNvPicPr>
              <a:picLocks noChangeAspect="1"/>
            </p:cNvPicPr>
            <p:nvPr/>
          </p:nvPicPr>
          <p:blipFill rotWithShape="1">
            <a:blip r:embed="rId3"/>
            <a:srcRect l="56979"/>
            <a:stretch/>
          </p:blipFill>
          <p:spPr>
            <a:xfrm>
              <a:off x="8739861" y="1388727"/>
              <a:ext cx="2848551" cy="2365840"/>
            </a:xfrm>
            <a:prstGeom prst="rect">
              <a:avLst/>
            </a:prstGeom>
          </p:spPr>
        </p:pic>
        <p:pic>
          <p:nvPicPr>
            <p:cNvPr id="18" name="Picture 17">
              <a:extLst>
                <a:ext uri="{FF2B5EF4-FFF2-40B4-BE49-F238E27FC236}">
                  <a16:creationId xmlns:a16="http://schemas.microsoft.com/office/drawing/2014/main" id="{B0ED1F1D-8DBC-40BE-A843-D43E5824FBAC}"/>
                </a:ext>
              </a:extLst>
            </p:cNvPr>
            <p:cNvPicPr>
              <a:picLocks noChangeAspect="1"/>
            </p:cNvPicPr>
            <p:nvPr/>
          </p:nvPicPr>
          <p:blipFill rotWithShape="1">
            <a:blip r:embed="rId4"/>
            <a:srcRect l="1" r="2028"/>
            <a:stretch/>
          </p:blipFill>
          <p:spPr>
            <a:xfrm>
              <a:off x="5481262" y="1388728"/>
              <a:ext cx="3111338" cy="2698595"/>
            </a:xfrm>
            <a:prstGeom prst="rect">
              <a:avLst/>
            </a:prstGeom>
          </p:spPr>
        </p:pic>
        <p:sp>
          <p:nvSpPr>
            <p:cNvPr id="19" name="TextBox 18">
              <a:extLst>
                <a:ext uri="{FF2B5EF4-FFF2-40B4-BE49-F238E27FC236}">
                  <a16:creationId xmlns:a16="http://schemas.microsoft.com/office/drawing/2014/main" id="{A7FC7D8B-8980-4A0D-8835-104E81812B8B}"/>
                </a:ext>
              </a:extLst>
            </p:cNvPr>
            <p:cNvSpPr txBox="1"/>
            <p:nvPr/>
          </p:nvSpPr>
          <p:spPr>
            <a:xfrm>
              <a:off x="5590162" y="5979747"/>
              <a:ext cx="3048980" cy="338723"/>
            </a:xfrm>
            <a:prstGeom prst="rect">
              <a:avLst/>
            </a:prstGeom>
            <a:noFill/>
          </p:spPr>
          <p:txBody>
            <a:bodyPr wrap="none" rtlCol="0">
              <a:spAutoFit/>
            </a:bodyPr>
            <a:lstStyle/>
            <a:p>
              <a:pPr defTabSz="685800"/>
              <a:r>
                <a:rPr lang="fr-FR" sz="900" dirty="0" err="1">
                  <a:solidFill>
                    <a:srgbClr val="A0A0A0"/>
                  </a:solidFill>
                  <a:latin typeface="Open Sans"/>
                </a:rPr>
                <a:t>Pintsuk</a:t>
              </a:r>
              <a:r>
                <a:rPr lang="fr-FR" sz="900" dirty="0">
                  <a:solidFill>
                    <a:srgbClr val="A0A0A0"/>
                  </a:solidFill>
                  <a:latin typeface="Open Sans"/>
                </a:rPr>
                <a:t> et al. </a:t>
              </a:r>
              <a:r>
                <a:rPr lang="fr-FR" sz="900" i="1" dirty="0">
                  <a:solidFill>
                    <a:srgbClr val="A0A0A0"/>
                  </a:solidFill>
                  <a:latin typeface="Open Sans"/>
                </a:rPr>
                <a:t>Fusion Eng. Des.</a:t>
              </a:r>
              <a:r>
                <a:rPr lang="fr-FR" sz="900" dirty="0">
                  <a:solidFill>
                    <a:srgbClr val="A0A0A0"/>
                  </a:solidFill>
                  <a:latin typeface="Open Sans"/>
                </a:rPr>
                <a:t> (2013)</a:t>
              </a:r>
              <a:endParaRPr lang="en-US" sz="900" dirty="0">
                <a:solidFill>
                  <a:srgbClr val="42677F"/>
                </a:solidFill>
                <a:latin typeface="Open Sans"/>
              </a:endParaRPr>
            </a:p>
          </p:txBody>
        </p:sp>
        <p:pic>
          <p:nvPicPr>
            <p:cNvPr id="21" name="Picture 20">
              <a:extLst>
                <a:ext uri="{FF2B5EF4-FFF2-40B4-BE49-F238E27FC236}">
                  <a16:creationId xmlns:a16="http://schemas.microsoft.com/office/drawing/2014/main" id="{7B4CAFD6-4D5E-4208-A6D6-8A8264176CEE}"/>
                </a:ext>
              </a:extLst>
            </p:cNvPr>
            <p:cNvPicPr>
              <a:picLocks noChangeAspect="1"/>
            </p:cNvPicPr>
            <p:nvPr/>
          </p:nvPicPr>
          <p:blipFill rotWithShape="1">
            <a:blip r:embed="rId3"/>
            <a:srcRect l="4951" r="48760"/>
            <a:stretch/>
          </p:blipFill>
          <p:spPr>
            <a:xfrm>
              <a:off x="8739861" y="3760417"/>
              <a:ext cx="2848551" cy="2159446"/>
            </a:xfrm>
            <a:prstGeom prst="rect">
              <a:avLst/>
            </a:prstGeom>
          </p:spPr>
        </p:pic>
      </p:grpSp>
      <p:sp>
        <p:nvSpPr>
          <p:cNvPr id="23" name="TextBox 22">
            <a:extLst>
              <a:ext uri="{FF2B5EF4-FFF2-40B4-BE49-F238E27FC236}">
                <a16:creationId xmlns:a16="http://schemas.microsoft.com/office/drawing/2014/main" id="{C6973B92-EACB-4D2A-B2D8-CC3F784B51E4}"/>
              </a:ext>
            </a:extLst>
          </p:cNvPr>
          <p:cNvSpPr txBox="1"/>
          <p:nvPr/>
        </p:nvSpPr>
        <p:spPr>
          <a:xfrm>
            <a:off x="6483682" y="4314007"/>
            <a:ext cx="2133918" cy="230832"/>
          </a:xfrm>
          <a:prstGeom prst="rect">
            <a:avLst/>
          </a:prstGeom>
          <a:noFill/>
        </p:spPr>
        <p:txBody>
          <a:bodyPr wrap="none" rtlCol="0">
            <a:spAutoFit/>
          </a:bodyPr>
          <a:lstStyle/>
          <a:p>
            <a:pPr defTabSz="685800"/>
            <a:r>
              <a:rPr lang="fr-FR" sz="900" dirty="0">
                <a:solidFill>
                  <a:srgbClr val="A0A0A0"/>
                </a:solidFill>
                <a:latin typeface="Open Sans"/>
              </a:rPr>
              <a:t>Wirtz et al. </a:t>
            </a:r>
            <a:r>
              <a:rPr lang="fr-FR" sz="900" i="1" dirty="0" err="1">
                <a:solidFill>
                  <a:srgbClr val="A0A0A0"/>
                </a:solidFill>
                <a:latin typeface="Open Sans"/>
              </a:rPr>
              <a:t>Nucl</a:t>
            </a:r>
            <a:r>
              <a:rPr lang="fr-FR" sz="900" i="1" dirty="0">
                <a:solidFill>
                  <a:srgbClr val="A0A0A0"/>
                </a:solidFill>
                <a:latin typeface="Open Sans"/>
              </a:rPr>
              <a:t>. Mater. Energy</a:t>
            </a:r>
            <a:r>
              <a:rPr lang="fr-FR" sz="900" dirty="0">
                <a:solidFill>
                  <a:srgbClr val="A0A0A0"/>
                </a:solidFill>
                <a:latin typeface="Open Sans"/>
              </a:rPr>
              <a:t> (2017)</a:t>
            </a:r>
            <a:endParaRPr lang="en-US" sz="900" dirty="0">
              <a:solidFill>
                <a:srgbClr val="42677F"/>
              </a:solidFill>
              <a:latin typeface="Open Sans"/>
            </a:endParaRPr>
          </a:p>
        </p:txBody>
      </p:sp>
      <p:sp>
        <p:nvSpPr>
          <p:cNvPr id="8" name="TextBox 7">
            <a:extLst>
              <a:ext uri="{FF2B5EF4-FFF2-40B4-BE49-F238E27FC236}">
                <a16:creationId xmlns:a16="http://schemas.microsoft.com/office/drawing/2014/main" id="{503B8DDA-AAC2-48F4-9E31-9D860A24E77D}"/>
              </a:ext>
            </a:extLst>
          </p:cNvPr>
          <p:cNvSpPr txBox="1"/>
          <p:nvPr/>
        </p:nvSpPr>
        <p:spPr>
          <a:xfrm>
            <a:off x="4549779" y="4690756"/>
            <a:ext cx="1766830" cy="207749"/>
          </a:xfrm>
          <a:prstGeom prst="rect">
            <a:avLst/>
          </a:prstGeom>
          <a:noFill/>
        </p:spPr>
        <p:txBody>
          <a:bodyPr wrap="none" rtlCol="0">
            <a:spAutoFit/>
          </a:bodyPr>
          <a:lstStyle/>
          <a:p>
            <a:pPr defTabSz="685800"/>
            <a:r>
              <a:rPr lang="en-US" sz="750" baseline="30000" dirty="0">
                <a:solidFill>
                  <a:srgbClr val="A0A0A0"/>
                </a:solidFill>
                <a:latin typeface="Open Sans"/>
                <a:cs typeface="Arial" panose="020B0604020202020204" pitchFamily="34" charset="0"/>
              </a:rPr>
              <a:t>*</a:t>
            </a:r>
            <a:r>
              <a:rPr lang="en-US" sz="750" dirty="0">
                <a:solidFill>
                  <a:srgbClr val="A0A0A0"/>
                </a:solidFill>
                <a:latin typeface="Open Sans"/>
                <a:cs typeface="Arial" panose="020B0604020202020204" pitchFamily="34" charset="0"/>
              </a:rPr>
              <a:t>R.A. Pitts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Mater. Energy</a:t>
            </a:r>
            <a:r>
              <a:rPr lang="en-US" sz="750" dirty="0">
                <a:solidFill>
                  <a:srgbClr val="A0A0A0"/>
                </a:solidFill>
                <a:latin typeface="Open Sans"/>
                <a:cs typeface="Arial" panose="020B0604020202020204" pitchFamily="34" charset="0"/>
              </a:rPr>
              <a:t> (2019)</a:t>
            </a:r>
            <a:endParaRPr lang="en-GB" sz="750" dirty="0">
              <a:solidFill>
                <a:srgbClr val="A0A0A0"/>
              </a:solidFill>
              <a:latin typeface="Open Sans"/>
              <a:cs typeface="Arial" panose="020B0604020202020204" pitchFamily="34" charset="0"/>
            </a:endParaRPr>
          </a:p>
        </p:txBody>
      </p:sp>
    </p:spTree>
    <p:extLst>
      <p:ext uri="{BB962C8B-B14F-4D97-AF65-F5344CB8AC3E}">
        <p14:creationId xmlns:p14="http://schemas.microsoft.com/office/powerpoint/2010/main" val="476538216"/>
      </p:ext>
    </p:extLst>
  </p:cSld>
  <p:clrMapOvr>
    <a:masterClrMapping/>
  </p:clrMapOvr>
  <mc:AlternateContent xmlns:mc="http://schemas.openxmlformats.org/markup-compatibility/2006" xmlns:p14="http://schemas.microsoft.com/office/powerpoint/2010/main">
    <mc:Choice Requires="p14">
      <p:transition spd="med" p14:dur="700" advTm="106751">
        <p:fade/>
      </p:transition>
    </mc:Choice>
    <mc:Fallback xmlns="">
      <p:transition spd="med" advTm="106751">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6C14D-1962-380A-BD62-848A1729F3BD}"/>
              </a:ext>
            </a:extLst>
          </p:cNvPr>
          <p:cNvSpPr>
            <a:spLocks noGrp="1"/>
          </p:cNvSpPr>
          <p:nvPr>
            <p:ph type="title"/>
          </p:nvPr>
        </p:nvSpPr>
        <p:spPr/>
        <p:txBody>
          <a:bodyPr/>
          <a:lstStyle/>
          <a:p>
            <a:r>
              <a:rPr lang="en-GB" dirty="0"/>
              <a:t>Differ</a:t>
            </a:r>
          </a:p>
        </p:txBody>
      </p:sp>
      <p:sp>
        <p:nvSpPr>
          <p:cNvPr id="3" name="Inhaltsplatzhalter 2">
            <a:extLst>
              <a:ext uri="{FF2B5EF4-FFF2-40B4-BE49-F238E27FC236}">
                <a16:creationId xmlns:a16="http://schemas.microsoft.com/office/drawing/2014/main" id="{87833B6F-F150-FB10-EEE8-FC393C60CB68}"/>
              </a:ext>
            </a:extLst>
          </p:cNvPr>
          <p:cNvSpPr>
            <a:spLocks noGrp="1"/>
          </p:cNvSpPr>
          <p:nvPr>
            <p:ph idx="1"/>
          </p:nvPr>
        </p:nvSpPr>
        <p:spPr/>
        <p:txBody>
          <a:bodyPr/>
          <a:lstStyle/>
          <a:p>
            <a:r>
              <a:rPr lang="en-GB" dirty="0"/>
              <a:t>Continuation of work plus </a:t>
            </a:r>
          </a:p>
          <a:p>
            <a:pPr lvl="1"/>
            <a:r>
              <a:rPr lang="en-GB" dirty="0"/>
              <a:t>Lifetime Assessment and Pre-damage Studies related to ITER / WEST </a:t>
            </a:r>
          </a:p>
          <a:p>
            <a:endParaRPr lang="en-GB" dirty="0"/>
          </a:p>
        </p:txBody>
      </p:sp>
      <p:sp>
        <p:nvSpPr>
          <p:cNvPr id="4" name="Fußzeilenplatzhalter 3">
            <a:extLst>
              <a:ext uri="{FF2B5EF4-FFF2-40B4-BE49-F238E27FC236}">
                <a16:creationId xmlns:a16="http://schemas.microsoft.com/office/drawing/2014/main" id="{6EB998A4-572C-40E0-32F0-04E7E7668F8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Jan W. Coenen</a:t>
            </a:r>
            <a:r>
              <a:rPr kumimoji="0" lang="en-GB"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WPPWIE Project Review Meeting  | 14.10.2022 |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5465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90099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E744E-CEF9-BD63-C763-3927B5C65760}"/>
              </a:ext>
            </a:extLst>
          </p:cNvPr>
          <p:cNvSpPr>
            <a:spLocks noGrp="1"/>
          </p:cNvSpPr>
          <p:nvPr>
            <p:ph type="title"/>
          </p:nvPr>
        </p:nvSpPr>
        <p:spPr/>
        <p:txBody>
          <a:bodyPr/>
          <a:lstStyle/>
          <a:p>
            <a:r>
              <a:rPr lang="en-GB" dirty="0"/>
              <a:t>General Comments</a:t>
            </a:r>
          </a:p>
        </p:txBody>
      </p:sp>
      <p:sp>
        <p:nvSpPr>
          <p:cNvPr id="3" name="Inhaltsplatzhalter 2">
            <a:extLst>
              <a:ext uri="{FF2B5EF4-FFF2-40B4-BE49-F238E27FC236}">
                <a16:creationId xmlns:a16="http://schemas.microsoft.com/office/drawing/2014/main" id="{14322853-D1DB-31BC-67F1-43D0ACCB9457}"/>
              </a:ext>
            </a:extLst>
          </p:cNvPr>
          <p:cNvSpPr>
            <a:spLocks noGrp="1"/>
          </p:cNvSpPr>
          <p:nvPr>
            <p:ph idx="1"/>
          </p:nvPr>
        </p:nvSpPr>
        <p:spPr/>
        <p:txBody>
          <a:bodyPr/>
          <a:lstStyle/>
          <a:p>
            <a:r>
              <a:rPr lang="en-GB" dirty="0"/>
              <a:t>Main delays in 2022 due to </a:t>
            </a:r>
          </a:p>
          <a:p>
            <a:pPr lvl="1"/>
            <a:r>
              <a:rPr lang="en-GB" dirty="0"/>
              <a:t>Ukrainian War </a:t>
            </a:r>
          </a:p>
          <a:p>
            <a:pPr lvl="1"/>
            <a:r>
              <a:rPr lang="en-GB" dirty="0"/>
              <a:t>Late signing of </a:t>
            </a:r>
            <a:r>
              <a:rPr lang="en-GB" dirty="0" err="1"/>
              <a:t>EUROfusion</a:t>
            </a:r>
            <a:r>
              <a:rPr lang="en-GB" dirty="0"/>
              <a:t> Agreement in 2021</a:t>
            </a:r>
          </a:p>
          <a:p>
            <a:pPr lvl="1"/>
            <a:r>
              <a:rPr lang="en-GB" dirty="0"/>
              <a:t>Magnum out of operation in large part of 2022</a:t>
            </a:r>
          </a:p>
        </p:txBody>
      </p:sp>
    </p:spTree>
    <p:extLst>
      <p:ext uri="{BB962C8B-B14F-4D97-AF65-F5344CB8AC3E}">
        <p14:creationId xmlns:p14="http://schemas.microsoft.com/office/powerpoint/2010/main" val="724352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60897-EBDA-8E91-7588-5E86E61FB4BD}"/>
              </a:ext>
            </a:extLst>
          </p:cNvPr>
          <p:cNvSpPr>
            <a:spLocks noGrp="1"/>
          </p:cNvSpPr>
          <p:nvPr>
            <p:ph type="title"/>
          </p:nvPr>
        </p:nvSpPr>
        <p:spPr/>
        <p:txBody>
          <a:bodyPr/>
          <a:lstStyle/>
          <a:p>
            <a:r>
              <a:rPr lang="en-GB" dirty="0"/>
              <a:t>FZJ</a:t>
            </a:r>
          </a:p>
        </p:txBody>
      </p:sp>
      <p:sp>
        <p:nvSpPr>
          <p:cNvPr id="3" name="Inhaltsplatzhalter 2">
            <a:extLst>
              <a:ext uri="{FF2B5EF4-FFF2-40B4-BE49-F238E27FC236}">
                <a16:creationId xmlns:a16="http://schemas.microsoft.com/office/drawing/2014/main" id="{890DB53C-8FB2-20F4-FD09-2E0F9683D43D}"/>
              </a:ext>
            </a:extLst>
          </p:cNvPr>
          <p:cNvSpPr>
            <a:spLocks noGrp="1"/>
          </p:cNvSpPr>
          <p:nvPr>
            <p:ph idx="1"/>
          </p:nvPr>
        </p:nvSpPr>
        <p:spPr/>
        <p:txBody>
          <a:bodyPr/>
          <a:lstStyle/>
          <a:p>
            <a:r>
              <a:rPr lang="en-GB" dirty="0"/>
              <a:t>Continuation of work</a:t>
            </a:r>
          </a:p>
          <a:p>
            <a:r>
              <a:rPr lang="en-GB" dirty="0"/>
              <a:t>Focus on SMART – W / </a:t>
            </a:r>
            <a:r>
              <a:rPr lang="en-GB" dirty="0" err="1"/>
              <a:t>Wf</a:t>
            </a:r>
            <a:r>
              <a:rPr lang="en-GB" dirty="0"/>
              <a:t>/W </a:t>
            </a:r>
          </a:p>
        </p:txBody>
      </p:sp>
      <p:sp>
        <p:nvSpPr>
          <p:cNvPr id="4" name="Fußzeilenplatzhalter 3">
            <a:extLst>
              <a:ext uri="{FF2B5EF4-FFF2-40B4-BE49-F238E27FC236}">
                <a16:creationId xmlns:a16="http://schemas.microsoft.com/office/drawing/2014/main" id="{4BC2AD7F-4908-EDCB-72AC-AB2E75F189C1}"/>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80</a:t>
            </a:fld>
            <a:endParaRPr lang="en-GB" dirty="0"/>
          </a:p>
        </p:txBody>
      </p:sp>
    </p:spTree>
    <p:extLst>
      <p:ext uri="{BB962C8B-B14F-4D97-AF65-F5344CB8AC3E}">
        <p14:creationId xmlns:p14="http://schemas.microsoft.com/office/powerpoint/2010/main" val="38009278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DDE91-4BD4-E7B2-22BB-4B10243B0026}"/>
              </a:ext>
            </a:extLst>
          </p:cNvPr>
          <p:cNvSpPr>
            <a:spLocks noGrp="1"/>
          </p:cNvSpPr>
          <p:nvPr>
            <p:ph type="title"/>
          </p:nvPr>
        </p:nvSpPr>
        <p:spPr/>
        <p:txBody>
          <a:bodyPr/>
          <a:lstStyle/>
          <a:p>
            <a:r>
              <a:rPr lang="en-GB" dirty="0"/>
              <a:t>SCK-CEN</a:t>
            </a:r>
          </a:p>
        </p:txBody>
      </p:sp>
      <p:sp>
        <p:nvSpPr>
          <p:cNvPr id="3" name="Inhaltsplatzhalter 2">
            <a:extLst>
              <a:ext uri="{FF2B5EF4-FFF2-40B4-BE49-F238E27FC236}">
                <a16:creationId xmlns:a16="http://schemas.microsoft.com/office/drawing/2014/main" id="{233D425B-81FC-9C0A-234F-279E81003D58}"/>
              </a:ext>
            </a:extLst>
          </p:cNvPr>
          <p:cNvSpPr>
            <a:spLocks noGrp="1"/>
          </p:cNvSpPr>
          <p:nvPr>
            <p:ph idx="1"/>
          </p:nvPr>
        </p:nvSpPr>
        <p:spPr/>
        <p:txBody>
          <a:bodyPr/>
          <a:lstStyle/>
          <a:p>
            <a:r>
              <a:rPr lang="en-GB" dirty="0"/>
              <a:t>Finalization of 2021 / 2022 task</a:t>
            </a:r>
          </a:p>
          <a:p>
            <a:r>
              <a:rPr lang="en-GB" dirty="0"/>
              <a:t>Then iterate for new tasks</a:t>
            </a:r>
          </a:p>
          <a:p>
            <a:endParaRPr lang="en-GB" dirty="0"/>
          </a:p>
          <a:p>
            <a:r>
              <a:rPr lang="en-US" dirty="0"/>
              <a:t>2023</a:t>
            </a:r>
          </a:p>
          <a:p>
            <a:pPr lvl="1"/>
            <a:r>
              <a:rPr lang="en-US" dirty="0"/>
              <a:t>Start irradiation</a:t>
            </a:r>
          </a:p>
          <a:p>
            <a:pPr lvl="1"/>
            <a:r>
              <a:rPr lang="en-US" dirty="0"/>
              <a:t>Extract first samples irradiated at 0.2 </a:t>
            </a:r>
            <a:r>
              <a:rPr lang="en-US" dirty="0" err="1"/>
              <a:t>dpa</a:t>
            </a:r>
            <a:r>
              <a:rPr lang="en-US" dirty="0"/>
              <a:t> and perform SPT test &amp; SEM</a:t>
            </a:r>
          </a:p>
          <a:p>
            <a:r>
              <a:rPr lang="en-GB" dirty="0"/>
              <a:t> </a:t>
            </a:r>
          </a:p>
        </p:txBody>
      </p:sp>
      <p:sp>
        <p:nvSpPr>
          <p:cNvPr id="4" name="Fußzeilenplatzhalter 3">
            <a:extLst>
              <a:ext uri="{FF2B5EF4-FFF2-40B4-BE49-F238E27FC236}">
                <a16:creationId xmlns:a16="http://schemas.microsoft.com/office/drawing/2014/main" id="{9C87E66A-2EBF-23EB-47CB-90069EDB670D}"/>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81</a:t>
            </a:fld>
            <a:endParaRPr lang="en-GB" dirty="0"/>
          </a:p>
        </p:txBody>
      </p:sp>
    </p:spTree>
    <p:extLst>
      <p:ext uri="{BB962C8B-B14F-4D97-AF65-F5344CB8AC3E}">
        <p14:creationId xmlns:p14="http://schemas.microsoft.com/office/powerpoint/2010/main" val="3548148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8E437-8030-A1D7-E05F-C3E8A737BB16}"/>
              </a:ext>
            </a:extLst>
          </p:cNvPr>
          <p:cNvSpPr>
            <a:spLocks noGrp="1"/>
          </p:cNvSpPr>
          <p:nvPr>
            <p:ph type="title"/>
          </p:nvPr>
        </p:nvSpPr>
        <p:spPr/>
        <p:txBody>
          <a:bodyPr/>
          <a:lstStyle/>
          <a:p>
            <a:r>
              <a:rPr lang="en-GB" dirty="0"/>
              <a:t>Differ</a:t>
            </a:r>
          </a:p>
        </p:txBody>
      </p:sp>
      <p:sp>
        <p:nvSpPr>
          <p:cNvPr id="3" name="Inhaltsplatzhalter 2">
            <a:extLst>
              <a:ext uri="{FF2B5EF4-FFF2-40B4-BE49-F238E27FC236}">
                <a16:creationId xmlns:a16="http://schemas.microsoft.com/office/drawing/2014/main" id="{07EC83D9-D813-40AB-1EB2-B213F74E602A}"/>
              </a:ext>
            </a:extLst>
          </p:cNvPr>
          <p:cNvSpPr>
            <a:spLocks noGrp="1"/>
          </p:cNvSpPr>
          <p:nvPr>
            <p:ph idx="1"/>
          </p:nvPr>
        </p:nvSpPr>
        <p:spPr/>
        <p:txBody>
          <a:bodyPr/>
          <a:lstStyle/>
          <a:p>
            <a:r>
              <a:rPr lang="en-GB" dirty="0"/>
              <a:t>Continuation of work</a:t>
            </a:r>
          </a:p>
          <a:p>
            <a:r>
              <a:rPr lang="en-GB" dirty="0"/>
              <a:t>Lifetime assessment of new materials</a:t>
            </a:r>
          </a:p>
          <a:p>
            <a:pPr lvl="1"/>
            <a:r>
              <a:rPr lang="de-DE" dirty="0">
                <a:solidFill>
                  <a:srgbClr val="1D1D1D"/>
                </a:solidFill>
                <a:effectLst/>
                <a:latin typeface="Avenir Next" panose="020B0503020202020204" pitchFamily="34" charset="0"/>
              </a:rPr>
              <a:t>Slow </a:t>
            </a:r>
            <a:r>
              <a:rPr lang="de-DE" dirty="0" err="1">
                <a:solidFill>
                  <a:srgbClr val="1D1D1D"/>
                </a:solidFill>
                <a:effectLst/>
                <a:latin typeface="Avenir Next" panose="020B0503020202020204" pitchFamily="34" charset="0"/>
              </a:rPr>
              <a:t>transients</a:t>
            </a:r>
            <a:r>
              <a:rPr lang="de-DE" dirty="0">
                <a:solidFill>
                  <a:srgbClr val="1D1D1D"/>
                </a:solidFill>
                <a:effectLst/>
                <a:latin typeface="Avenir Next" panose="020B0503020202020204" pitchFamily="34" charset="0"/>
              </a:rPr>
              <a:t> + </a:t>
            </a:r>
            <a:r>
              <a:rPr lang="de-DE" dirty="0" err="1">
                <a:solidFill>
                  <a:srgbClr val="1D1D1D"/>
                </a:solidFill>
                <a:effectLst/>
                <a:latin typeface="Avenir Next" panose="020B0503020202020204" pitchFamily="34" charset="0"/>
              </a:rPr>
              <a:t>analysis</a:t>
            </a:r>
            <a:r>
              <a:rPr lang="de-DE" dirty="0">
                <a:solidFill>
                  <a:srgbClr val="1D1D1D"/>
                </a:solidFill>
                <a:effectLst/>
                <a:latin typeface="Avenir Next" panose="020B0503020202020204" pitchFamily="34" charset="0"/>
              </a:rPr>
              <a:t> on </a:t>
            </a:r>
            <a:r>
              <a:rPr lang="de-DE" dirty="0" err="1">
                <a:solidFill>
                  <a:srgbClr val="1D1D1D"/>
                </a:solidFill>
                <a:effectLst/>
                <a:latin typeface="Avenir Next" panose="020B0503020202020204" pitchFamily="34" charset="0"/>
              </a:rPr>
              <a:t>previously</a:t>
            </a:r>
            <a:r>
              <a:rPr lang="de-DE" dirty="0">
                <a:solidFill>
                  <a:srgbClr val="1D1D1D"/>
                </a:solidFill>
                <a:effectLst/>
                <a:latin typeface="Avenir Next" panose="020B0503020202020204" pitchFamily="34" charset="0"/>
              </a:rPr>
              <a:t> </a:t>
            </a:r>
            <a:r>
              <a:rPr lang="de-DE" dirty="0" err="1">
                <a:solidFill>
                  <a:srgbClr val="1D1D1D"/>
                </a:solidFill>
                <a:effectLst/>
                <a:latin typeface="Avenir Next" panose="020B0503020202020204" pitchFamily="34" charset="0"/>
              </a:rPr>
              <a:t>used</a:t>
            </a:r>
            <a:r>
              <a:rPr lang="de-DE" dirty="0">
                <a:solidFill>
                  <a:srgbClr val="1D1D1D"/>
                </a:solidFill>
                <a:effectLst/>
                <a:latin typeface="Avenir Next" panose="020B0503020202020204" pitchFamily="34" charset="0"/>
              </a:rPr>
              <a:t> ENA </a:t>
            </a:r>
            <a:r>
              <a:rPr lang="de-DE" dirty="0" err="1">
                <a:solidFill>
                  <a:srgbClr val="1D1D1D"/>
                </a:solidFill>
                <a:effectLst/>
                <a:latin typeface="Avenir Next" panose="020B0503020202020204" pitchFamily="34" charset="0"/>
              </a:rPr>
              <a:t>mockups</a:t>
            </a:r>
            <a:endParaRPr lang="de-DE" dirty="0">
              <a:solidFill>
                <a:srgbClr val="1D1D1D"/>
              </a:solidFill>
              <a:effectLst/>
              <a:latin typeface="Avenir Next" panose="020B0503020202020204" pitchFamily="34" charset="0"/>
            </a:endParaRPr>
          </a:p>
          <a:p>
            <a:pPr lvl="1"/>
            <a:r>
              <a:rPr lang="de-DE" dirty="0" err="1">
                <a:solidFill>
                  <a:srgbClr val="1D1D1D"/>
                </a:solidFill>
                <a:latin typeface="Avenir Next" panose="020B0503020202020204" pitchFamily="34" charset="0"/>
              </a:rPr>
              <a:t>Melting</a:t>
            </a:r>
            <a:r>
              <a:rPr lang="de-DE" dirty="0">
                <a:solidFill>
                  <a:srgbClr val="1D1D1D"/>
                </a:solidFill>
                <a:latin typeface="Avenir Next" panose="020B0503020202020204" pitchFamily="34" charset="0"/>
              </a:rPr>
              <a:t> and </a:t>
            </a:r>
            <a:r>
              <a:rPr lang="de-DE" dirty="0" err="1">
                <a:solidFill>
                  <a:srgbClr val="1D1D1D"/>
                </a:solidFill>
                <a:latin typeface="Avenir Next" panose="020B0503020202020204" pitchFamily="34" charset="0"/>
              </a:rPr>
              <a:t>predamage</a:t>
            </a:r>
            <a:r>
              <a:rPr lang="de-DE" dirty="0">
                <a:solidFill>
                  <a:srgbClr val="1D1D1D"/>
                </a:solidFill>
                <a:latin typeface="Avenir Next" panose="020B0503020202020204" pitchFamily="34" charset="0"/>
              </a:rPr>
              <a:t> on </a:t>
            </a:r>
            <a:r>
              <a:rPr lang="de-DE" dirty="0" err="1">
                <a:solidFill>
                  <a:srgbClr val="1D1D1D"/>
                </a:solidFill>
                <a:latin typeface="Avenir Next" panose="020B0503020202020204" pitchFamily="34" charset="0"/>
              </a:rPr>
              <a:t>existing</a:t>
            </a:r>
            <a:r>
              <a:rPr lang="de-DE" dirty="0">
                <a:solidFill>
                  <a:srgbClr val="1D1D1D"/>
                </a:solidFill>
                <a:latin typeface="Avenir Next" panose="020B0503020202020204" pitchFamily="34" charset="0"/>
              </a:rPr>
              <a:t> </a:t>
            </a:r>
            <a:r>
              <a:rPr lang="de-DE" dirty="0" err="1">
                <a:solidFill>
                  <a:srgbClr val="1D1D1D"/>
                </a:solidFill>
                <a:latin typeface="Avenir Next" panose="020B0503020202020204" pitchFamily="34" charset="0"/>
              </a:rPr>
              <a:t>mnoblock</a:t>
            </a:r>
            <a:r>
              <a:rPr lang="de-DE" dirty="0">
                <a:solidFill>
                  <a:srgbClr val="1D1D1D"/>
                </a:solidFill>
                <a:latin typeface="Avenir Next" panose="020B0503020202020204" pitchFamily="34" charset="0"/>
              </a:rPr>
              <a:t> </a:t>
            </a:r>
            <a:r>
              <a:rPr lang="de-DE" dirty="0" err="1">
                <a:solidFill>
                  <a:srgbClr val="1D1D1D"/>
                </a:solidFill>
                <a:latin typeface="Avenir Next" panose="020B0503020202020204" pitchFamily="34" charset="0"/>
              </a:rPr>
              <a:t>chains</a:t>
            </a:r>
            <a:endParaRPr lang="de-DE" dirty="0">
              <a:solidFill>
                <a:srgbClr val="1D1D1D"/>
              </a:solidFill>
              <a:effectLst/>
              <a:latin typeface="Avenir Next" panose="020B0503020202020204" pitchFamily="34" charset="0"/>
            </a:endParaRPr>
          </a:p>
          <a:p>
            <a:endParaRPr lang="en-GB" dirty="0"/>
          </a:p>
        </p:txBody>
      </p:sp>
      <p:sp>
        <p:nvSpPr>
          <p:cNvPr id="4" name="Fußzeilenplatzhalter 3">
            <a:extLst>
              <a:ext uri="{FF2B5EF4-FFF2-40B4-BE49-F238E27FC236}">
                <a16:creationId xmlns:a16="http://schemas.microsoft.com/office/drawing/2014/main" id="{6C551824-C1F8-CEEB-E1BB-269AD80B5AF2}"/>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82</a:t>
            </a:fld>
            <a:endParaRPr lang="en-GB" dirty="0"/>
          </a:p>
        </p:txBody>
      </p:sp>
    </p:spTree>
    <p:extLst>
      <p:ext uri="{BB962C8B-B14F-4D97-AF65-F5344CB8AC3E}">
        <p14:creationId xmlns:p14="http://schemas.microsoft.com/office/powerpoint/2010/main" val="2519492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A4A2-B6D7-9059-C0E1-B878A63007A1}"/>
              </a:ext>
            </a:extLst>
          </p:cNvPr>
          <p:cNvSpPr>
            <a:spLocks noGrp="1"/>
          </p:cNvSpPr>
          <p:nvPr>
            <p:ph type="title"/>
          </p:nvPr>
        </p:nvSpPr>
        <p:spPr/>
        <p:txBody>
          <a:bodyPr/>
          <a:lstStyle/>
          <a:p>
            <a:r>
              <a:rPr lang="en-GB" dirty="0"/>
              <a:t>IPP MPG</a:t>
            </a:r>
          </a:p>
        </p:txBody>
      </p:sp>
      <p:sp>
        <p:nvSpPr>
          <p:cNvPr id="3" name="Inhaltsplatzhalter 2">
            <a:extLst>
              <a:ext uri="{FF2B5EF4-FFF2-40B4-BE49-F238E27FC236}">
                <a16:creationId xmlns:a16="http://schemas.microsoft.com/office/drawing/2014/main" id="{2FA89444-402F-D252-8185-03E1752A172E}"/>
              </a:ext>
            </a:extLst>
          </p:cNvPr>
          <p:cNvSpPr>
            <a:spLocks noGrp="1"/>
          </p:cNvSpPr>
          <p:nvPr>
            <p:ph idx="1"/>
          </p:nvPr>
        </p:nvSpPr>
        <p:spPr/>
        <p:txBody>
          <a:bodyPr/>
          <a:lstStyle/>
          <a:p>
            <a:r>
              <a:rPr lang="en-GB" dirty="0"/>
              <a:t>Continuation of work</a:t>
            </a:r>
          </a:p>
          <a:p>
            <a:pPr lvl="1"/>
            <a:r>
              <a:rPr lang="en-GB" dirty="0"/>
              <a:t>Analysis – </a:t>
            </a:r>
            <a:r>
              <a:rPr lang="en-GB" dirty="0" err="1"/>
              <a:t>prost</a:t>
            </a:r>
            <a:r>
              <a:rPr lang="en-GB" dirty="0"/>
              <a:t> and </a:t>
            </a:r>
            <a:r>
              <a:rPr lang="en-GB" dirty="0" err="1"/>
              <a:t>precharacterisation</a:t>
            </a:r>
            <a:r>
              <a:rPr lang="en-GB" dirty="0"/>
              <a:t> of chains used </a:t>
            </a:r>
            <a:r>
              <a:rPr lang="en-GB"/>
              <a:t>in Magnum</a:t>
            </a:r>
            <a:endParaRPr lang="en-GB" dirty="0"/>
          </a:p>
          <a:p>
            <a:r>
              <a:rPr lang="en-GB" dirty="0"/>
              <a:t>Further Use of Giraffe etc.</a:t>
            </a:r>
          </a:p>
        </p:txBody>
      </p:sp>
      <p:sp>
        <p:nvSpPr>
          <p:cNvPr id="4" name="Fußzeilenplatzhalter 3">
            <a:extLst>
              <a:ext uri="{FF2B5EF4-FFF2-40B4-BE49-F238E27FC236}">
                <a16:creationId xmlns:a16="http://schemas.microsoft.com/office/drawing/2014/main" id="{E0BBED05-5F8C-04F9-12A1-00CA9E5077CB}"/>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83</a:t>
            </a:fld>
            <a:endParaRPr lang="en-GB" dirty="0"/>
          </a:p>
        </p:txBody>
      </p:sp>
    </p:spTree>
    <p:extLst>
      <p:ext uri="{BB962C8B-B14F-4D97-AF65-F5344CB8AC3E}">
        <p14:creationId xmlns:p14="http://schemas.microsoft.com/office/powerpoint/2010/main" val="1364380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4</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9270400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5342B3-2E11-9E42-EF8D-E2D8E26D5023}"/>
              </a:ext>
            </a:extLst>
          </p:cNvPr>
          <p:cNvSpPr>
            <a:spLocks noGrp="1"/>
          </p:cNvSpPr>
          <p:nvPr>
            <p:ph type="title"/>
          </p:nvPr>
        </p:nvSpPr>
        <p:spPr/>
        <p:txBody>
          <a:bodyPr/>
          <a:lstStyle/>
          <a:p>
            <a:r>
              <a:rPr lang="en-GB" dirty="0"/>
              <a:t>CEA</a:t>
            </a:r>
          </a:p>
        </p:txBody>
      </p:sp>
      <p:sp>
        <p:nvSpPr>
          <p:cNvPr id="3" name="Inhaltsplatzhalter 2">
            <a:extLst>
              <a:ext uri="{FF2B5EF4-FFF2-40B4-BE49-F238E27FC236}">
                <a16:creationId xmlns:a16="http://schemas.microsoft.com/office/drawing/2014/main" id="{7B6CC989-45F5-CD5A-5C4E-B8CB20F8862C}"/>
              </a:ext>
            </a:extLst>
          </p:cNvPr>
          <p:cNvSpPr>
            <a:spLocks noGrp="1"/>
          </p:cNvSpPr>
          <p:nvPr>
            <p:ph idx="1"/>
          </p:nvPr>
        </p:nvSpPr>
        <p:spPr/>
        <p:txBody>
          <a:bodyPr/>
          <a:lstStyle/>
          <a:p>
            <a:r>
              <a:rPr lang="en-GB" dirty="0"/>
              <a:t>Pre-damage studies ?</a:t>
            </a:r>
          </a:p>
          <a:p>
            <a:r>
              <a:rPr lang="en-GB" dirty="0"/>
              <a:t>Recrystallisation and </a:t>
            </a:r>
            <a:r>
              <a:rPr lang="en-GB" dirty="0" err="1"/>
              <a:t>effets</a:t>
            </a:r>
            <a:r>
              <a:rPr lang="en-GB" dirty="0"/>
              <a:t> for WEST PFUs</a:t>
            </a:r>
          </a:p>
        </p:txBody>
      </p:sp>
      <p:sp>
        <p:nvSpPr>
          <p:cNvPr id="4" name="Fußzeilenplatzhalter 3">
            <a:extLst>
              <a:ext uri="{FF2B5EF4-FFF2-40B4-BE49-F238E27FC236}">
                <a16:creationId xmlns:a16="http://schemas.microsoft.com/office/drawing/2014/main" id="{E7BB4126-969E-A5CC-389A-372D5525B6FF}"/>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85</a:t>
            </a:fld>
            <a:endParaRPr lang="en-GB" dirty="0"/>
          </a:p>
        </p:txBody>
      </p:sp>
    </p:spTree>
    <p:extLst>
      <p:ext uri="{BB962C8B-B14F-4D97-AF65-F5344CB8AC3E}">
        <p14:creationId xmlns:p14="http://schemas.microsoft.com/office/powerpoint/2010/main" val="1240305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C4354-D7FA-669C-E1B8-DDF5F5528C77}"/>
              </a:ext>
            </a:extLst>
          </p:cNvPr>
          <p:cNvSpPr>
            <a:spLocks noGrp="1"/>
          </p:cNvSpPr>
          <p:nvPr>
            <p:ph type="title"/>
          </p:nvPr>
        </p:nvSpPr>
        <p:spPr/>
        <p:txBody>
          <a:bodyPr/>
          <a:lstStyle/>
          <a:p>
            <a:r>
              <a:rPr lang="en-GB" dirty="0"/>
              <a:t>KIPT</a:t>
            </a:r>
          </a:p>
        </p:txBody>
      </p:sp>
      <p:sp>
        <p:nvSpPr>
          <p:cNvPr id="3" name="Inhaltsplatzhalter 2">
            <a:extLst>
              <a:ext uri="{FF2B5EF4-FFF2-40B4-BE49-F238E27FC236}">
                <a16:creationId xmlns:a16="http://schemas.microsoft.com/office/drawing/2014/main" id="{1487426A-083A-6621-D29F-D212628264D3}"/>
              </a:ext>
            </a:extLst>
          </p:cNvPr>
          <p:cNvSpPr>
            <a:spLocks noGrp="1"/>
          </p:cNvSpPr>
          <p:nvPr>
            <p:ph idx="1"/>
          </p:nvPr>
        </p:nvSpPr>
        <p:spPr/>
        <p:txBody>
          <a:bodyPr/>
          <a:lstStyle/>
          <a:p>
            <a:r>
              <a:rPr lang="en-GB" dirty="0"/>
              <a:t>Likely PM will be retained and Machine time to be shifted into 2024 </a:t>
            </a:r>
          </a:p>
        </p:txBody>
      </p:sp>
      <p:sp>
        <p:nvSpPr>
          <p:cNvPr id="4" name="Fußzeilenplatzhalter 3">
            <a:extLst>
              <a:ext uri="{FF2B5EF4-FFF2-40B4-BE49-F238E27FC236}">
                <a16:creationId xmlns:a16="http://schemas.microsoft.com/office/drawing/2014/main" id="{8743B264-FB46-04FA-4E89-3784251C608D}"/>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86</a:t>
            </a:fld>
            <a:endParaRPr lang="en-GB" dirty="0"/>
          </a:p>
        </p:txBody>
      </p:sp>
    </p:spTree>
    <p:extLst>
      <p:ext uri="{BB962C8B-B14F-4D97-AF65-F5344CB8AC3E}">
        <p14:creationId xmlns:p14="http://schemas.microsoft.com/office/powerpoint/2010/main" val="21035606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4DD8C-D8CA-EACB-ADFD-A1A523549E17}"/>
              </a:ext>
            </a:extLst>
          </p:cNvPr>
          <p:cNvSpPr>
            <a:spLocks noGrp="1"/>
          </p:cNvSpPr>
          <p:nvPr>
            <p:ph type="title"/>
          </p:nvPr>
        </p:nvSpPr>
        <p:spPr/>
        <p:txBody>
          <a:bodyPr/>
          <a:lstStyle/>
          <a:p>
            <a:r>
              <a:rPr lang="en-GB" dirty="0"/>
              <a:t>DTU</a:t>
            </a:r>
          </a:p>
        </p:txBody>
      </p:sp>
      <p:sp>
        <p:nvSpPr>
          <p:cNvPr id="3" name="Inhaltsplatzhalter 2">
            <a:extLst>
              <a:ext uri="{FF2B5EF4-FFF2-40B4-BE49-F238E27FC236}">
                <a16:creationId xmlns:a16="http://schemas.microsoft.com/office/drawing/2014/main" id="{C1DCFDE1-8C0B-2AA9-28A1-D41174CB05F3}"/>
              </a:ext>
            </a:extLst>
          </p:cNvPr>
          <p:cNvSpPr>
            <a:spLocks noGrp="1"/>
          </p:cNvSpPr>
          <p:nvPr>
            <p:ph idx="1"/>
          </p:nvPr>
        </p:nvSpPr>
        <p:spPr/>
        <p:txBody>
          <a:bodyPr/>
          <a:lstStyle/>
          <a:p>
            <a:r>
              <a:rPr lang="en-GB" dirty="0"/>
              <a:t>Extension of use of µ-CT on new materials </a:t>
            </a:r>
          </a:p>
          <a:p>
            <a:r>
              <a:rPr lang="en-GB" dirty="0" err="1"/>
              <a:t>Recystrallisation</a:t>
            </a:r>
            <a:r>
              <a:rPr lang="en-GB" dirty="0"/>
              <a:t> studies on ITER and DEMO Materials</a:t>
            </a:r>
          </a:p>
        </p:txBody>
      </p:sp>
      <p:sp>
        <p:nvSpPr>
          <p:cNvPr id="4" name="Fußzeilenplatzhalter 3">
            <a:extLst>
              <a:ext uri="{FF2B5EF4-FFF2-40B4-BE49-F238E27FC236}">
                <a16:creationId xmlns:a16="http://schemas.microsoft.com/office/drawing/2014/main" id="{F83FB442-51A7-805D-D653-14CD1B95E8AD}"/>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87</a:t>
            </a:fld>
            <a:endParaRPr lang="en-GB" dirty="0"/>
          </a:p>
        </p:txBody>
      </p:sp>
    </p:spTree>
    <p:extLst>
      <p:ext uri="{BB962C8B-B14F-4D97-AF65-F5344CB8AC3E}">
        <p14:creationId xmlns:p14="http://schemas.microsoft.com/office/powerpoint/2010/main" val="3641780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431BA-26E8-C83A-29C0-012228EE5D8E}"/>
              </a:ext>
            </a:extLst>
          </p:cNvPr>
          <p:cNvSpPr>
            <a:spLocks noGrp="1"/>
          </p:cNvSpPr>
          <p:nvPr>
            <p:ph type="title"/>
          </p:nvPr>
        </p:nvSpPr>
        <p:spPr/>
        <p:txBody>
          <a:bodyPr/>
          <a:lstStyle/>
          <a:p>
            <a:r>
              <a:rPr lang="en-GB" dirty="0"/>
              <a:t>KTH</a:t>
            </a:r>
          </a:p>
        </p:txBody>
      </p:sp>
      <p:sp>
        <p:nvSpPr>
          <p:cNvPr id="4" name="Fußzeilenplatzhalter 3">
            <a:extLst>
              <a:ext uri="{FF2B5EF4-FFF2-40B4-BE49-F238E27FC236}">
                <a16:creationId xmlns:a16="http://schemas.microsoft.com/office/drawing/2014/main" id="{C2E76F65-907F-E8CF-644F-974805522E96}"/>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Project Review Meeting  | 14.10.2022 | Page </a:t>
            </a:r>
            <a:fld id="{6A6D9FA1-99C7-4910-8E32-B85D378B0060}" type="slidenum">
              <a:rPr lang="en-GB" smtClean="0"/>
              <a:pPr algn="r"/>
              <a:t>88</a:t>
            </a:fld>
            <a:endParaRPr lang="en-GB" dirty="0"/>
          </a:p>
        </p:txBody>
      </p:sp>
      <p:pic>
        <p:nvPicPr>
          <p:cNvPr id="5" name="Grafik 4">
            <a:extLst>
              <a:ext uri="{FF2B5EF4-FFF2-40B4-BE49-F238E27FC236}">
                <a16:creationId xmlns:a16="http://schemas.microsoft.com/office/drawing/2014/main" id="{F4B2A18F-F135-73A9-517B-51D624511766}"/>
              </a:ext>
            </a:extLst>
          </p:cNvPr>
          <p:cNvPicPr>
            <a:picLocks noChangeAspect="1"/>
          </p:cNvPicPr>
          <p:nvPr/>
        </p:nvPicPr>
        <p:blipFill>
          <a:blip r:embed="rId2"/>
          <a:stretch>
            <a:fillRect/>
          </a:stretch>
        </p:blipFill>
        <p:spPr>
          <a:xfrm>
            <a:off x="685800" y="921806"/>
            <a:ext cx="7772400" cy="3299887"/>
          </a:xfrm>
          <a:prstGeom prst="rect">
            <a:avLst/>
          </a:prstGeom>
        </p:spPr>
      </p:pic>
    </p:spTree>
    <p:extLst>
      <p:ext uri="{BB962C8B-B14F-4D97-AF65-F5344CB8AC3E}">
        <p14:creationId xmlns:p14="http://schemas.microsoft.com/office/powerpoint/2010/main" val="1187371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Add </a:t>
            </a:r>
            <a:r>
              <a:rPr lang="en-US" sz="2800" dirty="0" err="1"/>
              <a:t>Ons</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98649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1</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866991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7"/>
          </p:nvPr>
        </p:nvSpPr>
        <p:spPr>
          <a:xfrm>
            <a:off x="322485" y="202445"/>
            <a:ext cx="5616624" cy="432048"/>
          </a:xfrm>
        </p:spPr>
        <p:txBody>
          <a:bodyPr>
            <a:normAutofit/>
          </a:bodyPr>
          <a:lstStyle/>
          <a:p>
            <a:r>
              <a:rPr lang="en-US" sz="2400" dirty="0"/>
              <a:t>Crack formation for tungsten armor</a:t>
            </a:r>
          </a:p>
        </p:txBody>
      </p:sp>
      <p:pic>
        <p:nvPicPr>
          <p:cNvPr id="8" name="Picture 2" descr="C:\Users\muyuan.E2MMUYUAN\Pictures\PEEQ_5thcyc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486" y="2014838"/>
            <a:ext cx="1852199" cy="22952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126" y="934939"/>
            <a:ext cx="5035955" cy="987450"/>
          </a:xfrm>
          <a:prstGeom prst="rect">
            <a:avLst/>
          </a:prstGeom>
          <a:ln>
            <a:noFill/>
          </a:ln>
        </p:spPr>
        <p:txBody>
          <a:bodyPr wrap="square">
            <a:spAutoFit/>
          </a:bodyPr>
          <a:lstStyle/>
          <a:p>
            <a:pPr marL="214313" indent="-214313" defTabSz="342900">
              <a:spcBef>
                <a:spcPts val="45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Intrinsic </a:t>
            </a:r>
            <a:r>
              <a:rPr lang="en-US" dirty="0">
                <a:solidFill>
                  <a:srgbClr val="C00000"/>
                </a:solidFill>
                <a:latin typeface="Arial" panose="020B0604020202020204" pitchFamily="34" charset="0"/>
                <a:cs typeface="Arial" panose="020B0604020202020204" pitchFamily="34" charset="0"/>
              </a:rPr>
              <a:t>brittleness</a:t>
            </a:r>
            <a:r>
              <a:rPr lang="en-US" dirty="0">
                <a:solidFill>
                  <a:prstClr val="black"/>
                </a:solidFill>
                <a:latin typeface="Arial" panose="020B0604020202020204" pitchFamily="34" charset="0"/>
                <a:cs typeface="Arial" panose="020B0604020202020204" pitchFamily="34" charset="0"/>
              </a:rPr>
              <a:t> of tungsten material</a:t>
            </a:r>
          </a:p>
          <a:p>
            <a:pPr marL="214313" indent="-214313" defTabSz="342900">
              <a:spcBef>
                <a:spcPts val="45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Thermal heat load at the </a:t>
            </a:r>
            <a:r>
              <a:rPr lang="en-US" dirty="0" err="1">
                <a:solidFill>
                  <a:prstClr val="black"/>
                </a:solidFill>
                <a:latin typeface="Arial" panose="020B0604020202020204" pitchFamily="34" charset="0"/>
                <a:cs typeface="Arial" panose="020B0604020202020204" pitchFamily="34" charset="0"/>
              </a:rPr>
              <a:t>divertor</a:t>
            </a:r>
            <a:r>
              <a:rPr lang="en-US" dirty="0">
                <a:solidFill>
                  <a:prstClr val="black"/>
                </a:solidFill>
                <a:latin typeface="Arial" panose="020B0604020202020204" pitchFamily="34" charset="0"/>
                <a:cs typeface="Arial" panose="020B0604020202020204" pitchFamily="34" charset="0"/>
              </a:rPr>
              <a:t>: </a:t>
            </a:r>
            <a:r>
              <a:rPr lang="en-US" dirty="0">
                <a:solidFill>
                  <a:srgbClr val="0067B4"/>
                </a:solidFill>
                <a:latin typeface="Arial" panose="020B0604020202020204" pitchFamily="34" charset="0"/>
                <a:cs typeface="Arial" panose="020B0604020202020204" pitchFamily="34" charset="0"/>
              </a:rPr>
              <a:t>thermal stress </a:t>
            </a:r>
            <a:r>
              <a:rPr lang="en-US" dirty="0">
                <a:solidFill>
                  <a:prstClr val="black"/>
                </a:solidFill>
                <a:latin typeface="Arial" panose="020B0604020202020204" pitchFamily="34" charset="0"/>
                <a:cs typeface="Arial" panose="020B0604020202020204" pitchFamily="34" charset="0"/>
              </a:rPr>
              <a:t>and </a:t>
            </a:r>
            <a:r>
              <a:rPr lang="en-US" dirty="0">
                <a:solidFill>
                  <a:srgbClr val="0067B4"/>
                </a:solidFill>
                <a:latin typeface="Arial" panose="020B0604020202020204" pitchFamily="34" charset="0"/>
                <a:cs typeface="Arial" panose="020B0604020202020204" pitchFamily="34" charset="0"/>
              </a:rPr>
              <a:t>thermal fatigue</a:t>
            </a:r>
          </a:p>
        </p:txBody>
      </p:sp>
      <p:grpSp>
        <p:nvGrpSpPr>
          <p:cNvPr id="10" name="Gruppieren 13"/>
          <p:cNvGrpSpPr/>
          <p:nvPr/>
        </p:nvGrpSpPr>
        <p:grpSpPr>
          <a:xfrm>
            <a:off x="2326276" y="2755396"/>
            <a:ext cx="3242805" cy="1593237"/>
            <a:chOff x="1870364" y="3747946"/>
            <a:chExt cx="5956589" cy="2926557"/>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364" y="3747946"/>
              <a:ext cx="5956589" cy="231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6"/>
            <p:cNvSpPr/>
            <p:nvPr/>
          </p:nvSpPr>
          <p:spPr>
            <a:xfrm>
              <a:off x="1870364" y="6059457"/>
              <a:ext cx="5956589" cy="615046"/>
            </a:xfrm>
            <a:prstGeom prst="rect">
              <a:avLst/>
            </a:prstGeom>
          </p:spPr>
          <p:txBody>
            <a:bodyPr wrap="square">
              <a:spAutoFit/>
            </a:bodyPr>
            <a:lstStyle/>
            <a:p>
              <a:pPr defTabSz="342900">
                <a:defRPr/>
              </a:pPr>
              <a:r>
                <a:rPr lang="en-US" sz="788" dirty="0">
                  <a:solidFill>
                    <a:prstClr val="black"/>
                  </a:solidFill>
                  <a:latin typeface="Arial"/>
                </a:rPr>
                <a:t>G. Pintsuk et al. / Fusion Engineering and Design 88 (2013) 1858– 1861 1861 </a:t>
              </a:r>
            </a:p>
          </p:txBody>
        </p:sp>
      </p:grpSp>
      <p:sp>
        <p:nvSpPr>
          <p:cNvPr id="13" name="TextBox 12"/>
          <p:cNvSpPr txBox="1"/>
          <p:nvPr/>
        </p:nvSpPr>
        <p:spPr>
          <a:xfrm>
            <a:off x="6429032" y="3518349"/>
            <a:ext cx="2090637" cy="323165"/>
          </a:xfrm>
          <a:prstGeom prst="rect">
            <a:avLst/>
          </a:prstGeom>
          <a:noFill/>
        </p:spPr>
        <p:txBody>
          <a:bodyPr wrap="none" rtlCol="0">
            <a:spAutoFit/>
          </a:bodyPr>
          <a:lstStyle/>
          <a:p>
            <a:pPr defTabSz="342900">
              <a:defRPr/>
            </a:pPr>
            <a:r>
              <a:rPr lang="en-US" sz="1500" dirty="0">
                <a:solidFill>
                  <a:prstClr val="black"/>
                </a:solidFill>
                <a:latin typeface="Arial" panose="020B0604020202020204" pitchFamily="34" charset="0"/>
                <a:cs typeface="Arial" panose="020B0604020202020204" pitchFamily="34" charset="0"/>
              </a:rPr>
              <a:t>Neutron </a:t>
            </a:r>
            <a:r>
              <a:rPr lang="en-US" sz="1500" dirty="0">
                <a:solidFill>
                  <a:srgbClr val="C00000"/>
                </a:solidFill>
                <a:latin typeface="Arial" panose="020B0604020202020204" pitchFamily="34" charset="0"/>
                <a:cs typeface="Arial" panose="020B0604020202020204" pitchFamily="34" charset="0"/>
              </a:rPr>
              <a:t>embrittlement</a:t>
            </a:r>
          </a:p>
        </p:txBody>
      </p:sp>
      <p:sp>
        <p:nvSpPr>
          <p:cNvPr id="15" name="TextBox 14"/>
          <p:cNvSpPr txBox="1"/>
          <p:nvPr/>
        </p:nvSpPr>
        <p:spPr>
          <a:xfrm>
            <a:off x="5720672" y="4126960"/>
            <a:ext cx="3361818" cy="300082"/>
          </a:xfrm>
          <a:prstGeom prst="rect">
            <a:avLst/>
          </a:prstGeom>
          <a:noFill/>
          <a:ln>
            <a:solidFill>
              <a:schemeClr val="tx1"/>
            </a:solidFill>
          </a:ln>
        </p:spPr>
        <p:txBody>
          <a:bodyPr wrap="none" rtlCol="0">
            <a:spAutoFit/>
          </a:bodyPr>
          <a:lstStyle/>
          <a:p>
            <a:pPr defTabSz="342900">
              <a:defRPr/>
            </a:pPr>
            <a:r>
              <a:rPr lang="en-US" sz="1350" b="1" i="1" dirty="0">
                <a:solidFill>
                  <a:prstClr val="black"/>
                </a:solidFill>
                <a:latin typeface="Arial" panose="020B0604020202020204" pitchFamily="34" charset="0"/>
                <a:cs typeface="Arial" panose="020B0604020202020204" pitchFamily="34" charset="0"/>
              </a:rPr>
              <a:t>A damage resilient material is required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373" y="588668"/>
            <a:ext cx="2590577" cy="2542603"/>
          </a:xfrm>
          <a:prstGeom prst="rect">
            <a:avLst/>
          </a:prstGeom>
        </p:spPr>
      </p:pic>
      <p:sp>
        <p:nvSpPr>
          <p:cNvPr id="6" name="Rectangle 5"/>
          <p:cNvSpPr/>
          <p:nvPr/>
        </p:nvSpPr>
        <p:spPr>
          <a:xfrm>
            <a:off x="6906387" y="3102552"/>
            <a:ext cx="1936434" cy="438582"/>
          </a:xfrm>
          <a:prstGeom prst="rect">
            <a:avLst/>
          </a:prstGeom>
        </p:spPr>
        <p:txBody>
          <a:bodyPr wrap="square">
            <a:spAutoFit/>
          </a:bodyPr>
          <a:lstStyle/>
          <a:p>
            <a:pPr defTabSz="342900">
              <a:defRPr/>
            </a:pPr>
            <a:r>
              <a:rPr lang="en-US" sz="750" i="1" dirty="0">
                <a:solidFill>
                  <a:prstClr val="black"/>
                </a:solidFill>
                <a:latin typeface="Arial"/>
              </a:rPr>
              <a:t>H Bolt, et al; Journal of Nuclear Materials, Volumes 307–311, Part 1, 2002, Pages 43-52</a:t>
            </a:r>
          </a:p>
        </p:txBody>
      </p:sp>
      <p:sp>
        <p:nvSpPr>
          <p:cNvPr id="7" name="Foliennummernplatzhalter 6"/>
          <p:cNvSpPr>
            <a:spLocks noGrp="1"/>
          </p:cNvSpPr>
          <p:nvPr>
            <p:ph type="sldNum" sz="quarter" idx="4294967295"/>
          </p:nvPr>
        </p:nvSpPr>
        <p:spPr>
          <a:xfrm>
            <a:off x="4363718" y="4785996"/>
            <a:ext cx="540000" cy="165832"/>
          </a:xfrm>
          <a:prstGeom prst="rect">
            <a:avLst/>
          </a:prstGeom>
        </p:spPr>
        <p:txBody>
          <a:bodyPr vert="horz" lIns="0" tIns="0" rIns="0" bIns="0" rtlCol="0" anchor="t" anchorCtr="0">
            <a:noAutofit/>
          </a:bodyPr>
          <a:lstStyle>
            <a:defPPr>
              <a:defRPr lang="en-US"/>
            </a:defPPr>
            <a:lvl1pPr marL="0" algn="l"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de-DE"/>
              <a:t>Seite </a:t>
            </a:r>
            <a:fld id="{A52F4D17-1AD6-42D9-B93A-EB002C62F438}" type="slidenum">
              <a:rPr lang="de-DE" smtClean="0"/>
              <a:pPr defTabSz="342900">
                <a:defRPr/>
              </a:pPr>
              <a:t>90</a:t>
            </a:fld>
            <a:endParaRPr lang="de-DE" dirty="0">
              <a:solidFill>
                <a:srgbClr val="023D6B"/>
              </a:solidFill>
              <a:latin typeface="Arial"/>
            </a:endParaRPr>
          </a:p>
        </p:txBody>
      </p:sp>
      <p:sp>
        <p:nvSpPr>
          <p:cNvPr id="17" name="Rectangle 16"/>
          <p:cNvSpPr/>
          <p:nvPr/>
        </p:nvSpPr>
        <p:spPr>
          <a:xfrm>
            <a:off x="434329" y="4263455"/>
            <a:ext cx="1628510" cy="542456"/>
          </a:xfrm>
          <a:prstGeom prst="rect">
            <a:avLst/>
          </a:prstGeom>
        </p:spPr>
        <p:txBody>
          <a:bodyPr wrap="square">
            <a:spAutoFit/>
          </a:bodyPr>
          <a:lstStyle/>
          <a:p>
            <a:pPr defTabSz="342900">
              <a:defRPr/>
            </a:pPr>
            <a:r>
              <a:rPr lang="en-US" sz="675" dirty="0">
                <a:solidFill>
                  <a:prstClr val="black"/>
                </a:solidFill>
                <a:latin typeface="Arial"/>
              </a:rPr>
              <a:t>Accumulated equivalent plastic strain field in the tungsten armor block after the 5th HHF load cycle at 20 MW/m</a:t>
            </a:r>
            <a:r>
              <a:rPr lang="en-US" sz="675" baseline="30000" dirty="0">
                <a:solidFill>
                  <a:prstClr val="black"/>
                </a:solidFill>
                <a:latin typeface="Arial"/>
              </a:rPr>
              <a:t>2</a:t>
            </a:r>
            <a:r>
              <a:rPr lang="en-US" sz="675" dirty="0">
                <a:solidFill>
                  <a:prstClr val="black"/>
                </a:solidFill>
                <a:latin typeface="Arial"/>
              </a:rPr>
              <a:t>.</a:t>
            </a:r>
          </a:p>
          <a:p>
            <a:pPr defTabSz="342900">
              <a:defRPr/>
            </a:pPr>
            <a:r>
              <a:rPr lang="en-US" sz="675" dirty="0">
                <a:solidFill>
                  <a:prstClr val="black"/>
                </a:solidFill>
                <a:latin typeface="Arial" panose="020B0604020202020204" pitchFamily="34" charset="0"/>
                <a:cs typeface="Arial" panose="020B0604020202020204" pitchFamily="34" charset="0"/>
              </a:rPr>
              <a:t>-</a:t>
            </a:r>
            <a:r>
              <a:rPr lang="en-US" sz="675" dirty="0" err="1">
                <a:solidFill>
                  <a:prstClr val="black"/>
                </a:solidFill>
                <a:latin typeface="Arial" panose="020B0604020202020204" pitchFamily="34" charset="0"/>
                <a:cs typeface="Arial" panose="020B0604020202020204" pitchFamily="34" charset="0"/>
              </a:rPr>
              <a:t>M.Li</a:t>
            </a:r>
            <a:r>
              <a:rPr lang="en-US" sz="675" dirty="0">
                <a:solidFill>
                  <a:prstClr val="black"/>
                </a:solidFill>
                <a:latin typeface="Arial" panose="020B0604020202020204" pitchFamily="34" charset="0"/>
                <a:cs typeface="Arial" panose="020B0604020202020204" pitchFamily="34" charset="0"/>
              </a:rPr>
              <a:t> 2015.</a:t>
            </a:r>
          </a:p>
          <a:p>
            <a:pPr defTabSz="342900">
              <a:defRPr/>
            </a:pPr>
            <a:endParaRPr lang="en-US" sz="225" dirty="0">
              <a:solidFill>
                <a:prstClr val="black"/>
              </a:solidFill>
              <a:latin typeface="Calibri" panose="020F0502020204030204" pitchFamily="34" charset="0"/>
            </a:endParaRPr>
          </a:p>
        </p:txBody>
      </p:sp>
    </p:spTree>
    <p:extLst>
      <p:ext uri="{BB962C8B-B14F-4D97-AF65-F5344CB8AC3E}">
        <p14:creationId xmlns:p14="http://schemas.microsoft.com/office/powerpoint/2010/main" val="14900114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none" dirty="0"/>
              <a:t>Solution: Tungsten fiber reinforced tungsten composites</a:t>
            </a:r>
          </a:p>
        </p:txBody>
      </p:sp>
      <p:sp>
        <p:nvSpPr>
          <p:cNvPr id="6" name="Slide Number Placeholder 5"/>
          <p:cNvSpPr>
            <a:spLocks noGrp="1"/>
          </p:cNvSpPr>
          <p:nvPr>
            <p:ph type="sldNum" sz="quarter" idx="14"/>
          </p:nvPr>
        </p:nvSpPr>
        <p:spPr/>
        <p:txBody>
          <a:bodyPr/>
          <a:lstStyle/>
          <a:p>
            <a:pPr defTabSz="342900">
              <a:defRPr/>
            </a:pPr>
            <a:fld id="{A52F4D17-1AD6-42D9-B93A-EB002C62F438}" type="slidenum">
              <a:rPr lang="en-US">
                <a:solidFill>
                  <a:srgbClr val="023D6B"/>
                </a:solidFill>
                <a:latin typeface="Arial"/>
              </a:rPr>
              <a:pPr defTabSz="342900">
                <a:defRPr/>
              </a:pPr>
              <a:t>91</a:t>
            </a:fld>
            <a:endParaRPr lang="en-US" dirty="0">
              <a:solidFill>
                <a:srgbClr val="023D6B"/>
              </a:solidFill>
              <a:latin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29" y="1167595"/>
            <a:ext cx="1668057" cy="2374568"/>
          </a:xfrm>
          <a:prstGeom prst="rect">
            <a:avLst/>
          </a:prstGeom>
        </p:spPr>
      </p:pic>
      <p:pic>
        <p:nvPicPr>
          <p:cNvPr id="10" name="image12.png"/>
          <p:cNvPicPr>
            <a:picLocks noChangeAspect="1"/>
          </p:cNvPicPr>
          <p:nvPr/>
        </p:nvPicPr>
        <p:blipFill>
          <a:blip r:embed="rId4"/>
          <a:stretch>
            <a:fillRect/>
          </a:stretch>
        </p:blipFill>
        <p:spPr>
          <a:xfrm>
            <a:off x="5510185" y="2214092"/>
            <a:ext cx="2278116" cy="2064488"/>
          </a:xfrm>
          <a:prstGeom prst="rect">
            <a:avLst/>
          </a:prstGeom>
          <a:ln w="12700">
            <a:miter lim="400000"/>
          </a:ln>
        </p:spPr>
      </p:pic>
      <p:sp>
        <p:nvSpPr>
          <p:cNvPr id="11" name="TextBox 10"/>
          <p:cNvSpPr txBox="1"/>
          <p:nvPr/>
        </p:nvSpPr>
        <p:spPr>
          <a:xfrm>
            <a:off x="5569123" y="1538972"/>
            <a:ext cx="2160240" cy="507831"/>
          </a:xfrm>
          <a:prstGeom prst="rect">
            <a:avLst/>
          </a:prstGeom>
          <a:noFill/>
          <a:ln w="28575">
            <a:solidFill>
              <a:schemeClr val="tx1"/>
            </a:solidFill>
          </a:ln>
        </p:spPr>
        <p:txBody>
          <a:bodyPr wrap="square" rtlCol="0">
            <a:spAutoFit/>
          </a:bodyPr>
          <a:lstStyle/>
          <a:p>
            <a:pPr defTabSz="342900">
              <a:defRPr/>
            </a:pPr>
            <a:r>
              <a:rPr lang="en-US" sz="1350" b="1" dirty="0">
                <a:solidFill>
                  <a:prstClr val="black"/>
                </a:solidFill>
                <a:latin typeface="Arial"/>
              </a:rPr>
              <a:t>Pseudo ductile behavior</a:t>
            </a:r>
          </a:p>
        </p:txBody>
      </p:sp>
      <p:sp>
        <p:nvSpPr>
          <p:cNvPr id="14" name="Textfeld 4"/>
          <p:cNvSpPr txBox="1"/>
          <p:nvPr/>
        </p:nvSpPr>
        <p:spPr>
          <a:xfrm>
            <a:off x="510683" y="3555575"/>
            <a:ext cx="1750917" cy="784830"/>
          </a:xfrm>
          <a:prstGeom prst="rect">
            <a:avLst/>
          </a:prstGeom>
          <a:noFill/>
          <a:ln w="38100">
            <a:solidFill>
              <a:srgbClr val="005B82"/>
            </a:solidFill>
          </a:ln>
        </p:spPr>
        <p:txBody>
          <a:bodyPr wrap="square" rtlCol="0">
            <a:spAutoFit/>
          </a:bodyPr>
          <a:lstStyle/>
          <a:p>
            <a:pPr defTabSz="342900">
              <a:defRPr/>
            </a:pPr>
            <a:r>
              <a:rPr lang="en-US" sz="1500" b="1" dirty="0">
                <a:solidFill>
                  <a:prstClr val="black"/>
                </a:solidFill>
                <a:latin typeface="Arial" panose="020B0604020202020204" pitchFamily="34" charset="0"/>
                <a:cs typeface="Arial" panose="020B0604020202020204" pitchFamily="34" charset="0"/>
                <a:sym typeface="Wingdings" panose="05000000000000000000" pitchFamily="2" charset="2"/>
              </a:rPr>
              <a:t>Tungsten fiber-reinforced tungsten (W</a:t>
            </a:r>
            <a:r>
              <a:rPr lang="en-US" sz="1500" b="1" baseline="-25000" dirty="0">
                <a:solidFill>
                  <a:prstClr val="black"/>
                </a:solidFill>
                <a:latin typeface="Arial" panose="020B0604020202020204" pitchFamily="34" charset="0"/>
                <a:cs typeface="Arial" panose="020B0604020202020204" pitchFamily="34" charset="0"/>
                <a:sym typeface="Wingdings" panose="05000000000000000000" pitchFamily="2" charset="2"/>
              </a:rPr>
              <a:t>f</a:t>
            </a:r>
            <a:r>
              <a:rPr lang="en-US" sz="1500" b="1" dirty="0">
                <a:solidFill>
                  <a:prstClr val="black"/>
                </a:solidFill>
                <a:latin typeface="Arial" panose="020B0604020202020204" pitchFamily="34" charset="0"/>
                <a:cs typeface="Arial" panose="020B0604020202020204" pitchFamily="34" charset="0"/>
                <a:sym typeface="Wingdings" panose="05000000000000000000" pitchFamily="2" charset="2"/>
              </a:rPr>
              <a:t>/W)</a:t>
            </a:r>
            <a:endParaRPr lang="en-US" sz="1500" b="1" dirty="0">
              <a:solidFill>
                <a:prstClr val="black"/>
              </a:solidFill>
              <a:latin typeface="Arial" panose="020B0604020202020204" pitchFamily="34" charset="0"/>
              <a:cs typeface="Arial" panose="020B0604020202020204" pitchFamily="34" charset="0"/>
            </a:endParaRPr>
          </a:p>
        </p:txBody>
      </p:sp>
      <p:pic>
        <p:nvPicPr>
          <p:cNvPr id="12" name="Grafik 39"/>
          <p:cNvPicPr>
            <a:picLocks noChangeAspect="1"/>
          </p:cNvPicPr>
          <p:nvPr/>
        </p:nvPicPr>
        <p:blipFill rotWithShape="1">
          <a:blip r:embed="rId5" cstate="print">
            <a:extLst>
              <a:ext uri="{28A0092B-C50C-407E-A947-70E740481C1C}">
                <a14:useLocalDpi xmlns:a14="http://schemas.microsoft.com/office/drawing/2010/main" val="0"/>
              </a:ext>
            </a:extLst>
          </a:blip>
          <a:srcRect l="12326" r="19600"/>
          <a:stretch/>
        </p:blipFill>
        <p:spPr>
          <a:xfrm>
            <a:off x="2767055" y="1167595"/>
            <a:ext cx="2192999" cy="3352505"/>
          </a:xfrm>
          <a:prstGeom prst="rect">
            <a:avLst/>
          </a:prstGeom>
        </p:spPr>
      </p:pic>
    </p:spTree>
    <p:custDataLst>
      <p:tags r:id="rId1"/>
    </p:custDataLst>
    <p:extLst>
      <p:ext uri="{BB962C8B-B14F-4D97-AF65-F5344CB8AC3E}">
        <p14:creationId xmlns:p14="http://schemas.microsoft.com/office/powerpoint/2010/main" val="24723291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Porous matrix composites</a:t>
            </a:r>
          </a:p>
        </p:txBody>
      </p:sp>
      <p:sp>
        <p:nvSpPr>
          <p:cNvPr id="5" name="Slide Number Placeholder 4"/>
          <p:cNvSpPr>
            <a:spLocks noGrp="1"/>
          </p:cNvSpPr>
          <p:nvPr>
            <p:ph type="sldNum" sz="quarter" idx="14"/>
          </p:nvPr>
        </p:nvSpPr>
        <p:spPr/>
        <p:txBody>
          <a:bodyPr/>
          <a:lstStyle/>
          <a:p>
            <a:pPr defTabSz="342900">
              <a:defRPr/>
            </a:pPr>
            <a:fld id="{A52F4D17-1AD6-42D9-B93A-EB002C62F438}" type="slidenum">
              <a:rPr lang="de-DE">
                <a:solidFill>
                  <a:srgbClr val="023D6B"/>
                </a:solidFill>
                <a:latin typeface="Arial"/>
              </a:rPr>
              <a:pPr defTabSz="342900">
                <a:defRPr/>
              </a:pPr>
              <a:t>92</a:t>
            </a:fld>
            <a:endParaRPr lang="de-DE" dirty="0">
              <a:solidFill>
                <a:srgbClr val="023D6B"/>
              </a:solidFill>
              <a:latin typeface="Arial"/>
            </a:endParaRPr>
          </a:p>
        </p:txBody>
      </p:sp>
      <p:sp>
        <p:nvSpPr>
          <p:cNvPr id="7" name="TextBox 6"/>
          <p:cNvSpPr txBox="1"/>
          <p:nvPr/>
        </p:nvSpPr>
        <p:spPr>
          <a:xfrm>
            <a:off x="242646" y="763507"/>
            <a:ext cx="5557932" cy="355482"/>
          </a:xfrm>
          <a:prstGeom prst="rect">
            <a:avLst/>
          </a:prstGeom>
          <a:noFill/>
        </p:spPr>
        <p:txBody>
          <a:bodyPr wrap="none" rtlCol="0">
            <a:spAutoFit/>
          </a:bodyPr>
          <a:lstStyle/>
          <a:p>
            <a:pPr defTabSz="342900">
              <a:lnSpc>
                <a:spcPct val="95000"/>
              </a:lnSpc>
              <a:defRPr/>
            </a:pPr>
            <a:r>
              <a:rPr lang="en-US" dirty="0">
                <a:solidFill>
                  <a:prstClr val="black"/>
                </a:solidFill>
                <a:latin typeface="Arial"/>
              </a:rPr>
              <a:t>It is the same principle like weak interface composite</a:t>
            </a:r>
          </a:p>
        </p:txBody>
      </p:sp>
      <p:sp>
        <p:nvSpPr>
          <p:cNvPr id="8" name="TextBox 7"/>
          <p:cNvSpPr txBox="1"/>
          <p:nvPr/>
        </p:nvSpPr>
        <p:spPr>
          <a:xfrm>
            <a:off x="3942933" y="3876633"/>
            <a:ext cx="1782198" cy="881780"/>
          </a:xfrm>
          <a:prstGeom prst="rect">
            <a:avLst/>
          </a:prstGeom>
          <a:noFill/>
        </p:spPr>
        <p:txBody>
          <a:bodyPr wrap="square" rtlCol="0">
            <a:spAutoFit/>
          </a:bodyPr>
          <a:lstStyle/>
          <a:p>
            <a:pPr defTabSz="342900">
              <a:lnSpc>
                <a:spcPct val="95000"/>
              </a:lnSpc>
              <a:defRPr/>
            </a:pPr>
            <a:r>
              <a:rPr lang="en-US" dirty="0">
                <a:solidFill>
                  <a:prstClr val="black"/>
                </a:solidFill>
                <a:latin typeface="Arial"/>
              </a:rPr>
              <a:t>Examples:</a:t>
            </a:r>
          </a:p>
          <a:p>
            <a:pPr marL="257175" indent="-257175" defTabSz="342900">
              <a:lnSpc>
                <a:spcPct val="95000"/>
              </a:lnSpc>
              <a:buFont typeface="Wingdings" panose="05000000000000000000" pitchFamily="2" charset="2"/>
              <a:buChar char="q"/>
              <a:defRPr/>
            </a:pPr>
            <a:r>
              <a:rPr lang="en-US" dirty="0">
                <a:solidFill>
                  <a:prstClr val="black"/>
                </a:solidFill>
                <a:latin typeface="Arial"/>
              </a:rPr>
              <a:t>SiC/SiC</a:t>
            </a:r>
          </a:p>
          <a:p>
            <a:pPr marL="257175" indent="-257175" defTabSz="342900">
              <a:lnSpc>
                <a:spcPct val="95000"/>
              </a:lnSpc>
              <a:buFont typeface="Wingdings" panose="05000000000000000000" pitchFamily="2" charset="2"/>
              <a:buChar char="q"/>
              <a:defRPr/>
            </a:pPr>
            <a:r>
              <a:rPr lang="en-US" dirty="0">
                <a:solidFill>
                  <a:prstClr val="black"/>
                </a:solidFill>
                <a:latin typeface="Arial"/>
              </a:rPr>
              <a:t>CFC</a:t>
            </a:r>
          </a:p>
        </p:txBody>
      </p:sp>
      <p:sp>
        <p:nvSpPr>
          <p:cNvPr id="9" name="Rectangle 8"/>
          <p:cNvSpPr/>
          <p:nvPr/>
        </p:nvSpPr>
        <p:spPr>
          <a:xfrm>
            <a:off x="914496" y="3200847"/>
            <a:ext cx="7438443" cy="715581"/>
          </a:xfrm>
          <a:prstGeom prst="rect">
            <a:avLst/>
          </a:prstGeom>
        </p:spPr>
        <p:txBody>
          <a:bodyPr wrap="square">
            <a:spAutoFit/>
          </a:bodyPr>
          <a:lstStyle/>
          <a:p>
            <a:pPr defTabSz="342900">
              <a:defRPr/>
            </a:pPr>
            <a:r>
              <a:rPr lang="en-US" sz="1350" dirty="0">
                <a:solidFill>
                  <a:prstClr val="black"/>
                </a:solidFill>
                <a:latin typeface="AdvPS_POR"/>
              </a:rPr>
              <a:t>“a controlled amount of fine scale matrix porosity, obviating the need for a fiber coating.</a:t>
            </a:r>
          </a:p>
          <a:p>
            <a:pPr defTabSz="342900">
              <a:defRPr/>
            </a:pPr>
            <a:r>
              <a:rPr lang="en-US" sz="1350" dirty="0">
                <a:solidFill>
                  <a:prstClr val="black"/>
                </a:solidFill>
                <a:latin typeface="Arial"/>
              </a:rPr>
              <a:t>This approach can be viewed as an extension of the porous coating concept wherein crack deflection occurs because of the low fracture toughness of the porous interphase.”</a:t>
            </a:r>
          </a:p>
        </p:txBody>
      </p:sp>
      <p:grpSp>
        <p:nvGrpSpPr>
          <p:cNvPr id="10" name="Group 9"/>
          <p:cNvGrpSpPr/>
          <p:nvPr/>
        </p:nvGrpSpPr>
        <p:grpSpPr>
          <a:xfrm>
            <a:off x="1223628" y="1256050"/>
            <a:ext cx="2529754" cy="1766012"/>
            <a:chOff x="1043607" y="782918"/>
            <a:chExt cx="3373005" cy="2354683"/>
          </a:xfrm>
        </p:grpSpPr>
        <p:grpSp>
          <p:nvGrpSpPr>
            <p:cNvPr id="11" name="Group 10"/>
            <p:cNvGrpSpPr/>
            <p:nvPr/>
          </p:nvGrpSpPr>
          <p:grpSpPr>
            <a:xfrm>
              <a:off x="1043607" y="782918"/>
              <a:ext cx="3373005" cy="2354683"/>
              <a:chOff x="1043607" y="782918"/>
              <a:chExt cx="3373005" cy="2354683"/>
            </a:xfrm>
          </p:grpSpPr>
          <p:grpSp>
            <p:nvGrpSpPr>
              <p:cNvPr id="13" name="Group 12"/>
              <p:cNvGrpSpPr/>
              <p:nvPr/>
            </p:nvGrpSpPr>
            <p:grpSpPr>
              <a:xfrm>
                <a:off x="1043607" y="782918"/>
                <a:ext cx="3373005" cy="2348753"/>
                <a:chOff x="1043607" y="782918"/>
                <a:chExt cx="3373005" cy="2348753"/>
              </a:xfrm>
            </p:grpSpPr>
            <p:sp>
              <p:nvSpPr>
                <p:cNvPr id="18" name="Freeform 17"/>
                <p:cNvSpPr/>
                <p:nvPr/>
              </p:nvSpPr>
              <p:spPr>
                <a:xfrm>
                  <a:off x="1733176" y="782918"/>
                  <a:ext cx="2683436" cy="2348753"/>
                </a:xfrm>
                <a:custGeom>
                  <a:avLst/>
                  <a:gdLst>
                    <a:gd name="connsiteX0" fmla="*/ 17930 w 2683436"/>
                    <a:gd name="connsiteY0" fmla="*/ 23906 h 2348753"/>
                    <a:gd name="connsiteX1" fmla="*/ 0 w 2683436"/>
                    <a:gd name="connsiteY1" fmla="*/ 143435 h 2348753"/>
                    <a:gd name="connsiteX2" fmla="*/ 29883 w 2683436"/>
                    <a:gd name="connsiteY2" fmla="*/ 239058 h 2348753"/>
                    <a:gd name="connsiteX3" fmla="*/ 35859 w 2683436"/>
                    <a:gd name="connsiteY3" fmla="*/ 316753 h 2348753"/>
                    <a:gd name="connsiteX4" fmla="*/ 23906 w 2683436"/>
                    <a:gd name="connsiteY4" fmla="*/ 424329 h 2348753"/>
                    <a:gd name="connsiteX5" fmla="*/ 17930 w 2683436"/>
                    <a:gd name="connsiteY5" fmla="*/ 519953 h 2348753"/>
                    <a:gd name="connsiteX6" fmla="*/ 23906 w 2683436"/>
                    <a:gd name="connsiteY6" fmla="*/ 621553 h 2348753"/>
                    <a:gd name="connsiteX7" fmla="*/ 29883 w 2683436"/>
                    <a:gd name="connsiteY7" fmla="*/ 806823 h 2348753"/>
                    <a:gd name="connsiteX8" fmla="*/ 5977 w 2683436"/>
                    <a:gd name="connsiteY8" fmla="*/ 950258 h 2348753"/>
                    <a:gd name="connsiteX9" fmla="*/ 11953 w 2683436"/>
                    <a:gd name="connsiteY9" fmla="*/ 1153458 h 2348753"/>
                    <a:gd name="connsiteX10" fmla="*/ 17930 w 2683436"/>
                    <a:gd name="connsiteY10" fmla="*/ 1308847 h 2348753"/>
                    <a:gd name="connsiteX11" fmla="*/ 17930 w 2683436"/>
                    <a:gd name="connsiteY11" fmla="*/ 1440329 h 2348753"/>
                    <a:gd name="connsiteX12" fmla="*/ 11953 w 2683436"/>
                    <a:gd name="connsiteY12" fmla="*/ 1494117 h 2348753"/>
                    <a:gd name="connsiteX13" fmla="*/ 11953 w 2683436"/>
                    <a:gd name="connsiteY13" fmla="*/ 1625600 h 2348753"/>
                    <a:gd name="connsiteX14" fmla="*/ 11953 w 2683436"/>
                    <a:gd name="connsiteY14" fmla="*/ 2002117 h 2348753"/>
                    <a:gd name="connsiteX15" fmla="*/ 0 w 2683436"/>
                    <a:gd name="connsiteY15" fmla="*/ 2061882 h 2348753"/>
                    <a:gd name="connsiteX16" fmla="*/ 23906 w 2683436"/>
                    <a:gd name="connsiteY16" fmla="*/ 2157506 h 2348753"/>
                    <a:gd name="connsiteX17" fmla="*/ 17930 w 2683436"/>
                    <a:gd name="connsiteY17" fmla="*/ 2294964 h 2348753"/>
                    <a:gd name="connsiteX18" fmla="*/ 5977 w 2683436"/>
                    <a:gd name="connsiteY18" fmla="*/ 2342776 h 2348753"/>
                    <a:gd name="connsiteX19" fmla="*/ 137459 w 2683436"/>
                    <a:gd name="connsiteY19" fmla="*/ 2312894 h 2348753"/>
                    <a:gd name="connsiteX20" fmla="*/ 274918 w 2683436"/>
                    <a:gd name="connsiteY20" fmla="*/ 2300941 h 2348753"/>
                    <a:gd name="connsiteX21" fmla="*/ 400424 w 2683436"/>
                    <a:gd name="connsiteY21" fmla="*/ 2342776 h 2348753"/>
                    <a:gd name="connsiteX22" fmla="*/ 490071 w 2683436"/>
                    <a:gd name="connsiteY22" fmla="*/ 2294964 h 2348753"/>
                    <a:gd name="connsiteX23" fmla="*/ 585695 w 2683436"/>
                    <a:gd name="connsiteY23" fmla="*/ 2294964 h 2348753"/>
                    <a:gd name="connsiteX24" fmla="*/ 687295 w 2683436"/>
                    <a:gd name="connsiteY24" fmla="*/ 2324847 h 2348753"/>
                    <a:gd name="connsiteX25" fmla="*/ 800848 w 2683436"/>
                    <a:gd name="connsiteY25" fmla="*/ 2342776 h 2348753"/>
                    <a:gd name="connsiteX26" fmla="*/ 878542 w 2683436"/>
                    <a:gd name="connsiteY26" fmla="*/ 2342776 h 2348753"/>
                    <a:gd name="connsiteX27" fmla="*/ 980142 w 2683436"/>
                    <a:gd name="connsiteY27" fmla="*/ 2324847 h 2348753"/>
                    <a:gd name="connsiteX28" fmla="*/ 1063812 w 2683436"/>
                    <a:gd name="connsiteY28" fmla="*/ 2306917 h 2348753"/>
                    <a:gd name="connsiteX29" fmla="*/ 1177365 w 2683436"/>
                    <a:gd name="connsiteY29" fmla="*/ 2300941 h 2348753"/>
                    <a:gd name="connsiteX30" fmla="*/ 1332753 w 2683436"/>
                    <a:gd name="connsiteY30" fmla="*/ 2324847 h 2348753"/>
                    <a:gd name="connsiteX31" fmla="*/ 1506071 w 2683436"/>
                    <a:gd name="connsiteY31" fmla="*/ 2336800 h 2348753"/>
                    <a:gd name="connsiteX32" fmla="*/ 1667436 w 2683436"/>
                    <a:gd name="connsiteY32" fmla="*/ 2324847 h 2348753"/>
                    <a:gd name="connsiteX33" fmla="*/ 1828800 w 2683436"/>
                    <a:gd name="connsiteY33" fmla="*/ 2324847 h 2348753"/>
                    <a:gd name="connsiteX34" fmla="*/ 2014071 w 2683436"/>
                    <a:gd name="connsiteY34" fmla="*/ 2312894 h 2348753"/>
                    <a:gd name="connsiteX35" fmla="*/ 2073836 w 2683436"/>
                    <a:gd name="connsiteY35" fmla="*/ 2306917 h 2348753"/>
                    <a:gd name="connsiteX36" fmla="*/ 2211295 w 2683436"/>
                    <a:gd name="connsiteY36" fmla="*/ 2318870 h 2348753"/>
                    <a:gd name="connsiteX37" fmla="*/ 2253130 w 2683436"/>
                    <a:gd name="connsiteY37" fmla="*/ 2348753 h 2348753"/>
                    <a:gd name="connsiteX38" fmla="*/ 2324848 w 2683436"/>
                    <a:gd name="connsiteY38" fmla="*/ 2336800 h 2348753"/>
                    <a:gd name="connsiteX39" fmla="*/ 2444377 w 2683436"/>
                    <a:gd name="connsiteY39" fmla="*/ 2312894 h 2348753"/>
                    <a:gd name="connsiteX40" fmla="*/ 2641600 w 2683436"/>
                    <a:gd name="connsiteY40" fmla="*/ 2306917 h 2348753"/>
                    <a:gd name="connsiteX41" fmla="*/ 2641600 w 2683436"/>
                    <a:gd name="connsiteY41" fmla="*/ 2306917 h 2348753"/>
                    <a:gd name="connsiteX42" fmla="*/ 2665506 w 2683436"/>
                    <a:gd name="connsiteY42" fmla="*/ 2199341 h 2348753"/>
                    <a:gd name="connsiteX43" fmla="*/ 2677459 w 2683436"/>
                    <a:gd name="connsiteY43" fmla="*/ 1703294 h 2348753"/>
                    <a:gd name="connsiteX44" fmla="*/ 2677459 w 2683436"/>
                    <a:gd name="connsiteY44" fmla="*/ 1553882 h 2348753"/>
                    <a:gd name="connsiteX45" fmla="*/ 2653553 w 2683436"/>
                    <a:gd name="connsiteY45" fmla="*/ 1476188 h 2348753"/>
                    <a:gd name="connsiteX46" fmla="*/ 2629648 w 2683436"/>
                    <a:gd name="connsiteY46" fmla="*/ 1386541 h 2348753"/>
                    <a:gd name="connsiteX47" fmla="*/ 2677459 w 2683436"/>
                    <a:gd name="connsiteY47" fmla="*/ 1272988 h 2348753"/>
                    <a:gd name="connsiteX48" fmla="*/ 2683436 w 2683436"/>
                    <a:gd name="connsiteY48" fmla="*/ 1117600 h 2348753"/>
                    <a:gd name="connsiteX49" fmla="*/ 2653553 w 2683436"/>
                    <a:gd name="connsiteY49" fmla="*/ 992094 h 2348753"/>
                    <a:gd name="connsiteX50" fmla="*/ 2641600 w 2683436"/>
                    <a:gd name="connsiteY50" fmla="*/ 902447 h 2348753"/>
                    <a:gd name="connsiteX51" fmla="*/ 2653553 w 2683436"/>
                    <a:gd name="connsiteY51" fmla="*/ 376517 h 2348753"/>
                    <a:gd name="connsiteX52" fmla="*/ 2653553 w 2683436"/>
                    <a:gd name="connsiteY52" fmla="*/ 262964 h 2348753"/>
                    <a:gd name="connsiteX53" fmla="*/ 2629648 w 2683436"/>
                    <a:gd name="connsiteY53" fmla="*/ 137458 h 2348753"/>
                    <a:gd name="connsiteX54" fmla="*/ 2647577 w 2683436"/>
                    <a:gd name="connsiteY54" fmla="*/ 11953 h 2348753"/>
                    <a:gd name="connsiteX55" fmla="*/ 2653553 w 2683436"/>
                    <a:gd name="connsiteY55" fmla="*/ 0 h 2348753"/>
                    <a:gd name="connsiteX56" fmla="*/ 2551953 w 2683436"/>
                    <a:gd name="connsiteY56" fmla="*/ 0 h 2348753"/>
                    <a:gd name="connsiteX57" fmla="*/ 2384612 w 2683436"/>
                    <a:gd name="connsiteY57" fmla="*/ 35858 h 2348753"/>
                    <a:gd name="connsiteX58" fmla="*/ 2288989 w 2683436"/>
                    <a:gd name="connsiteY58" fmla="*/ 23906 h 2348753"/>
                    <a:gd name="connsiteX59" fmla="*/ 2288989 w 2683436"/>
                    <a:gd name="connsiteY59" fmla="*/ 23906 h 2348753"/>
                    <a:gd name="connsiteX60" fmla="*/ 2127624 w 2683436"/>
                    <a:gd name="connsiteY60" fmla="*/ 17929 h 2348753"/>
                    <a:gd name="connsiteX61" fmla="*/ 2061883 w 2683436"/>
                    <a:gd name="connsiteY61" fmla="*/ 29882 h 2348753"/>
                    <a:gd name="connsiteX62" fmla="*/ 1990165 w 2683436"/>
                    <a:gd name="connsiteY62" fmla="*/ 17929 h 2348753"/>
                    <a:gd name="connsiteX63" fmla="*/ 1954306 w 2683436"/>
                    <a:gd name="connsiteY63" fmla="*/ 41835 h 2348753"/>
                    <a:gd name="connsiteX64" fmla="*/ 1852706 w 2683436"/>
                    <a:gd name="connsiteY64" fmla="*/ 11953 h 2348753"/>
                    <a:gd name="connsiteX65" fmla="*/ 1751106 w 2683436"/>
                    <a:gd name="connsiteY65" fmla="*/ 11953 h 2348753"/>
                    <a:gd name="connsiteX66" fmla="*/ 1727200 w 2683436"/>
                    <a:gd name="connsiteY66" fmla="*/ 23906 h 2348753"/>
                    <a:gd name="connsiteX67" fmla="*/ 1637553 w 2683436"/>
                    <a:gd name="connsiteY67" fmla="*/ 23906 h 2348753"/>
                    <a:gd name="connsiteX68" fmla="*/ 1547906 w 2683436"/>
                    <a:gd name="connsiteY68" fmla="*/ 17929 h 2348753"/>
                    <a:gd name="connsiteX69" fmla="*/ 1428377 w 2683436"/>
                    <a:gd name="connsiteY69" fmla="*/ 11953 h 2348753"/>
                    <a:gd name="connsiteX70" fmla="*/ 1380565 w 2683436"/>
                    <a:gd name="connsiteY70" fmla="*/ 23906 h 2348753"/>
                    <a:gd name="connsiteX71" fmla="*/ 1296895 w 2683436"/>
                    <a:gd name="connsiteY71" fmla="*/ 29882 h 2348753"/>
                    <a:gd name="connsiteX72" fmla="*/ 1177365 w 2683436"/>
                    <a:gd name="connsiteY72" fmla="*/ 29882 h 2348753"/>
                    <a:gd name="connsiteX73" fmla="*/ 1063812 w 2683436"/>
                    <a:gd name="connsiteY73" fmla="*/ 17929 h 2348753"/>
                    <a:gd name="connsiteX74" fmla="*/ 998071 w 2683436"/>
                    <a:gd name="connsiteY74" fmla="*/ 11953 h 2348753"/>
                    <a:gd name="connsiteX75" fmla="*/ 956236 w 2683436"/>
                    <a:gd name="connsiteY75" fmla="*/ 17929 h 2348753"/>
                    <a:gd name="connsiteX76" fmla="*/ 753036 w 2683436"/>
                    <a:gd name="connsiteY76" fmla="*/ 29882 h 2348753"/>
                    <a:gd name="connsiteX77" fmla="*/ 717177 w 2683436"/>
                    <a:gd name="connsiteY77" fmla="*/ 29882 h 2348753"/>
                    <a:gd name="connsiteX78" fmla="*/ 657412 w 2683436"/>
                    <a:gd name="connsiteY78" fmla="*/ 29882 h 2348753"/>
                    <a:gd name="connsiteX79" fmla="*/ 418353 w 2683436"/>
                    <a:gd name="connsiteY79" fmla="*/ 35858 h 2348753"/>
                    <a:gd name="connsiteX80" fmla="*/ 322730 w 2683436"/>
                    <a:gd name="connsiteY80" fmla="*/ 29882 h 2348753"/>
                    <a:gd name="connsiteX81" fmla="*/ 17930 w 2683436"/>
                    <a:gd name="connsiteY81" fmla="*/ 23906 h 234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83436" h="2348753">
                      <a:moveTo>
                        <a:pt x="17930" y="23906"/>
                      </a:moveTo>
                      <a:lnTo>
                        <a:pt x="0" y="143435"/>
                      </a:lnTo>
                      <a:lnTo>
                        <a:pt x="29883" y="239058"/>
                      </a:lnTo>
                      <a:lnTo>
                        <a:pt x="35859" y="316753"/>
                      </a:lnTo>
                      <a:lnTo>
                        <a:pt x="23906" y="424329"/>
                      </a:lnTo>
                      <a:lnTo>
                        <a:pt x="17930" y="519953"/>
                      </a:lnTo>
                      <a:lnTo>
                        <a:pt x="23906" y="621553"/>
                      </a:lnTo>
                      <a:lnTo>
                        <a:pt x="29883" y="806823"/>
                      </a:lnTo>
                      <a:lnTo>
                        <a:pt x="5977" y="950258"/>
                      </a:lnTo>
                      <a:lnTo>
                        <a:pt x="11953" y="1153458"/>
                      </a:lnTo>
                      <a:lnTo>
                        <a:pt x="17930" y="1308847"/>
                      </a:lnTo>
                      <a:lnTo>
                        <a:pt x="17930" y="1440329"/>
                      </a:lnTo>
                      <a:lnTo>
                        <a:pt x="11953" y="1494117"/>
                      </a:lnTo>
                      <a:lnTo>
                        <a:pt x="11953" y="1625600"/>
                      </a:lnTo>
                      <a:lnTo>
                        <a:pt x="11953" y="2002117"/>
                      </a:lnTo>
                      <a:lnTo>
                        <a:pt x="0" y="2061882"/>
                      </a:lnTo>
                      <a:lnTo>
                        <a:pt x="23906" y="2157506"/>
                      </a:lnTo>
                      <a:lnTo>
                        <a:pt x="17930" y="2294964"/>
                      </a:lnTo>
                      <a:lnTo>
                        <a:pt x="5977" y="2342776"/>
                      </a:lnTo>
                      <a:lnTo>
                        <a:pt x="137459" y="2312894"/>
                      </a:lnTo>
                      <a:lnTo>
                        <a:pt x="274918" y="2300941"/>
                      </a:lnTo>
                      <a:lnTo>
                        <a:pt x="400424" y="2342776"/>
                      </a:lnTo>
                      <a:lnTo>
                        <a:pt x="490071" y="2294964"/>
                      </a:lnTo>
                      <a:lnTo>
                        <a:pt x="585695" y="2294964"/>
                      </a:lnTo>
                      <a:lnTo>
                        <a:pt x="687295" y="2324847"/>
                      </a:lnTo>
                      <a:lnTo>
                        <a:pt x="800848" y="2342776"/>
                      </a:lnTo>
                      <a:lnTo>
                        <a:pt x="878542" y="2342776"/>
                      </a:lnTo>
                      <a:lnTo>
                        <a:pt x="980142" y="2324847"/>
                      </a:lnTo>
                      <a:lnTo>
                        <a:pt x="1063812" y="2306917"/>
                      </a:lnTo>
                      <a:lnTo>
                        <a:pt x="1177365" y="2300941"/>
                      </a:lnTo>
                      <a:lnTo>
                        <a:pt x="1332753" y="2324847"/>
                      </a:lnTo>
                      <a:lnTo>
                        <a:pt x="1506071" y="2336800"/>
                      </a:lnTo>
                      <a:lnTo>
                        <a:pt x="1667436" y="2324847"/>
                      </a:lnTo>
                      <a:lnTo>
                        <a:pt x="1828800" y="2324847"/>
                      </a:lnTo>
                      <a:lnTo>
                        <a:pt x="2014071" y="2312894"/>
                      </a:lnTo>
                      <a:lnTo>
                        <a:pt x="2073836" y="2306917"/>
                      </a:lnTo>
                      <a:lnTo>
                        <a:pt x="2211295" y="2318870"/>
                      </a:lnTo>
                      <a:lnTo>
                        <a:pt x="2253130" y="2348753"/>
                      </a:lnTo>
                      <a:lnTo>
                        <a:pt x="2324848" y="2336800"/>
                      </a:lnTo>
                      <a:lnTo>
                        <a:pt x="2444377" y="2312894"/>
                      </a:lnTo>
                      <a:lnTo>
                        <a:pt x="2641600" y="2306917"/>
                      </a:lnTo>
                      <a:lnTo>
                        <a:pt x="2641600" y="2306917"/>
                      </a:lnTo>
                      <a:lnTo>
                        <a:pt x="2665506" y="2199341"/>
                      </a:lnTo>
                      <a:lnTo>
                        <a:pt x="2677459" y="1703294"/>
                      </a:lnTo>
                      <a:lnTo>
                        <a:pt x="2677459" y="1553882"/>
                      </a:lnTo>
                      <a:lnTo>
                        <a:pt x="2653553" y="1476188"/>
                      </a:lnTo>
                      <a:lnTo>
                        <a:pt x="2629648" y="1386541"/>
                      </a:lnTo>
                      <a:lnTo>
                        <a:pt x="2677459" y="1272988"/>
                      </a:lnTo>
                      <a:lnTo>
                        <a:pt x="2683436" y="1117600"/>
                      </a:lnTo>
                      <a:lnTo>
                        <a:pt x="2653553" y="992094"/>
                      </a:lnTo>
                      <a:lnTo>
                        <a:pt x="2641600" y="902447"/>
                      </a:lnTo>
                      <a:lnTo>
                        <a:pt x="2653553" y="376517"/>
                      </a:lnTo>
                      <a:lnTo>
                        <a:pt x="2653553" y="262964"/>
                      </a:lnTo>
                      <a:lnTo>
                        <a:pt x="2629648" y="137458"/>
                      </a:lnTo>
                      <a:lnTo>
                        <a:pt x="2647577" y="11953"/>
                      </a:lnTo>
                      <a:lnTo>
                        <a:pt x="2653553" y="0"/>
                      </a:lnTo>
                      <a:lnTo>
                        <a:pt x="2551953" y="0"/>
                      </a:lnTo>
                      <a:lnTo>
                        <a:pt x="2384612" y="35858"/>
                      </a:lnTo>
                      <a:lnTo>
                        <a:pt x="2288989" y="23906"/>
                      </a:lnTo>
                      <a:lnTo>
                        <a:pt x="2288989" y="23906"/>
                      </a:lnTo>
                      <a:lnTo>
                        <a:pt x="2127624" y="17929"/>
                      </a:lnTo>
                      <a:lnTo>
                        <a:pt x="2061883" y="29882"/>
                      </a:lnTo>
                      <a:lnTo>
                        <a:pt x="1990165" y="17929"/>
                      </a:lnTo>
                      <a:lnTo>
                        <a:pt x="1954306" y="41835"/>
                      </a:lnTo>
                      <a:lnTo>
                        <a:pt x="1852706" y="11953"/>
                      </a:lnTo>
                      <a:lnTo>
                        <a:pt x="1751106" y="11953"/>
                      </a:lnTo>
                      <a:lnTo>
                        <a:pt x="1727200" y="23906"/>
                      </a:lnTo>
                      <a:lnTo>
                        <a:pt x="1637553" y="23906"/>
                      </a:lnTo>
                      <a:lnTo>
                        <a:pt x="1547906" y="17929"/>
                      </a:lnTo>
                      <a:lnTo>
                        <a:pt x="1428377" y="11953"/>
                      </a:lnTo>
                      <a:lnTo>
                        <a:pt x="1380565" y="23906"/>
                      </a:lnTo>
                      <a:lnTo>
                        <a:pt x="1296895" y="29882"/>
                      </a:lnTo>
                      <a:lnTo>
                        <a:pt x="1177365" y="29882"/>
                      </a:lnTo>
                      <a:lnTo>
                        <a:pt x="1063812" y="17929"/>
                      </a:lnTo>
                      <a:lnTo>
                        <a:pt x="998071" y="11953"/>
                      </a:lnTo>
                      <a:lnTo>
                        <a:pt x="956236" y="17929"/>
                      </a:lnTo>
                      <a:lnTo>
                        <a:pt x="753036" y="29882"/>
                      </a:lnTo>
                      <a:lnTo>
                        <a:pt x="717177" y="29882"/>
                      </a:lnTo>
                      <a:lnTo>
                        <a:pt x="657412" y="29882"/>
                      </a:lnTo>
                      <a:lnTo>
                        <a:pt x="418353" y="35858"/>
                      </a:lnTo>
                      <a:lnTo>
                        <a:pt x="322730" y="29882"/>
                      </a:lnTo>
                      <a:lnTo>
                        <a:pt x="17930" y="23906"/>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19" name="Rectangle 18"/>
                <p:cNvSpPr/>
                <p:nvPr/>
              </p:nvSpPr>
              <p:spPr>
                <a:xfrm>
                  <a:off x="2375415" y="1773903"/>
                  <a:ext cx="162887" cy="10081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black"/>
                    </a:solidFill>
                    <a:latin typeface="Arial"/>
                  </a:endParaRPr>
                </a:p>
              </p:txBody>
            </p:sp>
            <p:sp>
              <p:nvSpPr>
                <p:cNvPr id="20" name="Rectangle 19"/>
                <p:cNvSpPr/>
                <p:nvPr/>
              </p:nvSpPr>
              <p:spPr>
                <a:xfrm>
                  <a:off x="2037600" y="1340768"/>
                  <a:ext cx="136800" cy="1152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black"/>
                    </a:solidFill>
                    <a:latin typeface="Arial"/>
                  </a:endParaRPr>
                </a:p>
              </p:txBody>
            </p:sp>
            <p:sp>
              <p:nvSpPr>
                <p:cNvPr id="21" name="Rectangle 20"/>
                <p:cNvSpPr/>
                <p:nvPr/>
              </p:nvSpPr>
              <p:spPr>
                <a:xfrm>
                  <a:off x="3052800" y="818043"/>
                  <a:ext cx="108000" cy="2294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22" name="Rectangle 21"/>
                <p:cNvSpPr/>
                <p:nvPr/>
              </p:nvSpPr>
              <p:spPr>
                <a:xfrm>
                  <a:off x="3371344" y="818043"/>
                  <a:ext cx="108000" cy="2294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23" name="Rectangle 22"/>
                <p:cNvSpPr/>
                <p:nvPr/>
              </p:nvSpPr>
              <p:spPr>
                <a:xfrm>
                  <a:off x="3691912" y="818042"/>
                  <a:ext cx="108000" cy="2294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24" name="Rectangle 23"/>
                <p:cNvSpPr/>
                <p:nvPr/>
              </p:nvSpPr>
              <p:spPr>
                <a:xfrm>
                  <a:off x="4019728" y="818042"/>
                  <a:ext cx="108000" cy="2294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25" name="Freeform 24"/>
                <p:cNvSpPr/>
                <p:nvPr/>
              </p:nvSpPr>
              <p:spPr>
                <a:xfrm>
                  <a:off x="1745129" y="1649506"/>
                  <a:ext cx="1314824" cy="693270"/>
                </a:xfrm>
                <a:custGeom>
                  <a:avLst/>
                  <a:gdLst>
                    <a:gd name="connsiteX0" fmla="*/ 5977 w 1314824"/>
                    <a:gd name="connsiteY0" fmla="*/ 292847 h 693270"/>
                    <a:gd name="connsiteX1" fmla="*/ 77695 w 1314824"/>
                    <a:gd name="connsiteY1" fmla="*/ 316753 h 693270"/>
                    <a:gd name="connsiteX2" fmla="*/ 131483 w 1314824"/>
                    <a:gd name="connsiteY2" fmla="*/ 292847 h 693270"/>
                    <a:gd name="connsiteX3" fmla="*/ 197224 w 1314824"/>
                    <a:gd name="connsiteY3" fmla="*/ 292847 h 693270"/>
                    <a:gd name="connsiteX4" fmla="*/ 239059 w 1314824"/>
                    <a:gd name="connsiteY4" fmla="*/ 316753 h 693270"/>
                    <a:gd name="connsiteX5" fmla="*/ 286871 w 1314824"/>
                    <a:gd name="connsiteY5" fmla="*/ 298823 h 693270"/>
                    <a:gd name="connsiteX6" fmla="*/ 430306 w 1314824"/>
                    <a:gd name="connsiteY6" fmla="*/ 304800 h 693270"/>
                    <a:gd name="connsiteX7" fmla="*/ 513977 w 1314824"/>
                    <a:gd name="connsiteY7" fmla="*/ 292847 h 693270"/>
                    <a:gd name="connsiteX8" fmla="*/ 573742 w 1314824"/>
                    <a:gd name="connsiteY8" fmla="*/ 304800 h 693270"/>
                    <a:gd name="connsiteX9" fmla="*/ 621553 w 1314824"/>
                    <a:gd name="connsiteY9" fmla="*/ 304800 h 693270"/>
                    <a:gd name="connsiteX10" fmla="*/ 651436 w 1314824"/>
                    <a:gd name="connsiteY10" fmla="*/ 304800 h 693270"/>
                    <a:gd name="connsiteX11" fmla="*/ 776942 w 1314824"/>
                    <a:gd name="connsiteY11" fmla="*/ 292847 h 693270"/>
                    <a:gd name="connsiteX12" fmla="*/ 824753 w 1314824"/>
                    <a:gd name="connsiteY12" fmla="*/ 292847 h 693270"/>
                    <a:gd name="connsiteX13" fmla="*/ 914400 w 1314824"/>
                    <a:gd name="connsiteY13" fmla="*/ 298823 h 693270"/>
                    <a:gd name="connsiteX14" fmla="*/ 962212 w 1314824"/>
                    <a:gd name="connsiteY14" fmla="*/ 280894 h 693270"/>
                    <a:gd name="connsiteX15" fmla="*/ 1093695 w 1314824"/>
                    <a:gd name="connsiteY15" fmla="*/ 292847 h 693270"/>
                    <a:gd name="connsiteX16" fmla="*/ 1165412 w 1314824"/>
                    <a:gd name="connsiteY16" fmla="*/ 298823 h 693270"/>
                    <a:gd name="connsiteX17" fmla="*/ 1237130 w 1314824"/>
                    <a:gd name="connsiteY17" fmla="*/ 310776 h 693270"/>
                    <a:gd name="connsiteX18" fmla="*/ 1296895 w 1314824"/>
                    <a:gd name="connsiteY18" fmla="*/ 304800 h 693270"/>
                    <a:gd name="connsiteX19" fmla="*/ 1296895 w 1314824"/>
                    <a:gd name="connsiteY19" fmla="*/ 0 h 693270"/>
                    <a:gd name="connsiteX20" fmla="*/ 1314824 w 1314824"/>
                    <a:gd name="connsiteY20" fmla="*/ 693270 h 693270"/>
                    <a:gd name="connsiteX21" fmla="*/ 1284942 w 1314824"/>
                    <a:gd name="connsiteY21" fmla="*/ 370541 h 693270"/>
                    <a:gd name="connsiteX22" fmla="*/ 1207247 w 1314824"/>
                    <a:gd name="connsiteY22" fmla="*/ 352612 h 693270"/>
                    <a:gd name="connsiteX23" fmla="*/ 1135530 w 1314824"/>
                    <a:gd name="connsiteY23" fmla="*/ 382494 h 693270"/>
                    <a:gd name="connsiteX24" fmla="*/ 1075765 w 1314824"/>
                    <a:gd name="connsiteY24" fmla="*/ 388470 h 693270"/>
                    <a:gd name="connsiteX25" fmla="*/ 956236 w 1314824"/>
                    <a:gd name="connsiteY25" fmla="*/ 394447 h 693270"/>
                    <a:gd name="connsiteX26" fmla="*/ 842683 w 1314824"/>
                    <a:gd name="connsiteY26" fmla="*/ 388470 h 693270"/>
                    <a:gd name="connsiteX27" fmla="*/ 800847 w 1314824"/>
                    <a:gd name="connsiteY27" fmla="*/ 394447 h 693270"/>
                    <a:gd name="connsiteX28" fmla="*/ 776942 w 1314824"/>
                    <a:gd name="connsiteY28" fmla="*/ 400423 h 693270"/>
                    <a:gd name="connsiteX29" fmla="*/ 627530 w 1314824"/>
                    <a:gd name="connsiteY29" fmla="*/ 406400 h 693270"/>
                    <a:gd name="connsiteX30" fmla="*/ 531906 w 1314824"/>
                    <a:gd name="connsiteY30" fmla="*/ 412376 h 693270"/>
                    <a:gd name="connsiteX31" fmla="*/ 454212 w 1314824"/>
                    <a:gd name="connsiteY31" fmla="*/ 418353 h 693270"/>
                    <a:gd name="connsiteX32" fmla="*/ 430306 w 1314824"/>
                    <a:gd name="connsiteY32" fmla="*/ 424329 h 693270"/>
                    <a:gd name="connsiteX33" fmla="*/ 406400 w 1314824"/>
                    <a:gd name="connsiteY33" fmla="*/ 424329 h 693270"/>
                    <a:gd name="connsiteX34" fmla="*/ 274918 w 1314824"/>
                    <a:gd name="connsiteY34" fmla="*/ 436282 h 693270"/>
                    <a:gd name="connsiteX35" fmla="*/ 203200 w 1314824"/>
                    <a:gd name="connsiteY35" fmla="*/ 436282 h 693270"/>
                    <a:gd name="connsiteX36" fmla="*/ 119530 w 1314824"/>
                    <a:gd name="connsiteY36" fmla="*/ 442259 h 693270"/>
                    <a:gd name="connsiteX37" fmla="*/ 0 w 1314824"/>
                    <a:gd name="connsiteY37" fmla="*/ 448235 h 693270"/>
                    <a:gd name="connsiteX38" fmla="*/ 5977 w 1314824"/>
                    <a:gd name="connsiteY38" fmla="*/ 292847 h 6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14824" h="693270">
                      <a:moveTo>
                        <a:pt x="5977" y="292847"/>
                      </a:moveTo>
                      <a:lnTo>
                        <a:pt x="77695" y="316753"/>
                      </a:lnTo>
                      <a:lnTo>
                        <a:pt x="131483" y="292847"/>
                      </a:lnTo>
                      <a:lnTo>
                        <a:pt x="197224" y="292847"/>
                      </a:lnTo>
                      <a:lnTo>
                        <a:pt x="239059" y="316753"/>
                      </a:lnTo>
                      <a:lnTo>
                        <a:pt x="286871" y="298823"/>
                      </a:lnTo>
                      <a:lnTo>
                        <a:pt x="430306" y="304800"/>
                      </a:lnTo>
                      <a:lnTo>
                        <a:pt x="513977" y="292847"/>
                      </a:lnTo>
                      <a:lnTo>
                        <a:pt x="573742" y="304800"/>
                      </a:lnTo>
                      <a:lnTo>
                        <a:pt x="621553" y="304800"/>
                      </a:lnTo>
                      <a:lnTo>
                        <a:pt x="651436" y="304800"/>
                      </a:lnTo>
                      <a:lnTo>
                        <a:pt x="776942" y="292847"/>
                      </a:lnTo>
                      <a:lnTo>
                        <a:pt x="824753" y="292847"/>
                      </a:lnTo>
                      <a:lnTo>
                        <a:pt x="914400" y="298823"/>
                      </a:lnTo>
                      <a:lnTo>
                        <a:pt x="962212" y="280894"/>
                      </a:lnTo>
                      <a:lnTo>
                        <a:pt x="1093695" y="292847"/>
                      </a:lnTo>
                      <a:lnTo>
                        <a:pt x="1165412" y="298823"/>
                      </a:lnTo>
                      <a:lnTo>
                        <a:pt x="1237130" y="310776"/>
                      </a:lnTo>
                      <a:lnTo>
                        <a:pt x="1296895" y="304800"/>
                      </a:lnTo>
                      <a:lnTo>
                        <a:pt x="1296895" y="0"/>
                      </a:lnTo>
                      <a:lnTo>
                        <a:pt x="1314824" y="693270"/>
                      </a:lnTo>
                      <a:lnTo>
                        <a:pt x="1284942" y="370541"/>
                      </a:lnTo>
                      <a:lnTo>
                        <a:pt x="1207247" y="352612"/>
                      </a:lnTo>
                      <a:lnTo>
                        <a:pt x="1135530" y="382494"/>
                      </a:lnTo>
                      <a:lnTo>
                        <a:pt x="1075765" y="388470"/>
                      </a:lnTo>
                      <a:lnTo>
                        <a:pt x="956236" y="394447"/>
                      </a:lnTo>
                      <a:lnTo>
                        <a:pt x="842683" y="388470"/>
                      </a:lnTo>
                      <a:lnTo>
                        <a:pt x="800847" y="394447"/>
                      </a:lnTo>
                      <a:lnTo>
                        <a:pt x="776942" y="400423"/>
                      </a:lnTo>
                      <a:lnTo>
                        <a:pt x="627530" y="406400"/>
                      </a:lnTo>
                      <a:lnTo>
                        <a:pt x="531906" y="412376"/>
                      </a:lnTo>
                      <a:lnTo>
                        <a:pt x="454212" y="418353"/>
                      </a:lnTo>
                      <a:lnTo>
                        <a:pt x="430306" y="424329"/>
                      </a:lnTo>
                      <a:lnTo>
                        <a:pt x="406400" y="424329"/>
                      </a:lnTo>
                      <a:lnTo>
                        <a:pt x="274918" y="436282"/>
                      </a:lnTo>
                      <a:lnTo>
                        <a:pt x="203200" y="436282"/>
                      </a:lnTo>
                      <a:lnTo>
                        <a:pt x="119530" y="442259"/>
                      </a:lnTo>
                      <a:lnTo>
                        <a:pt x="0" y="448235"/>
                      </a:lnTo>
                      <a:lnTo>
                        <a:pt x="5977" y="29284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26" name="Rectangle 25"/>
                <p:cNvSpPr/>
                <p:nvPr/>
              </p:nvSpPr>
              <p:spPr>
                <a:xfrm>
                  <a:off x="2051720" y="821402"/>
                  <a:ext cx="108000" cy="2294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27" name="Rectangle 26"/>
                <p:cNvSpPr/>
                <p:nvPr/>
              </p:nvSpPr>
              <p:spPr>
                <a:xfrm>
                  <a:off x="2401283" y="818042"/>
                  <a:ext cx="108000" cy="2294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28" name="Rectangle 27"/>
                <p:cNvSpPr/>
                <p:nvPr/>
              </p:nvSpPr>
              <p:spPr>
                <a:xfrm>
                  <a:off x="2700000" y="1513764"/>
                  <a:ext cx="136800" cy="829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black"/>
                    </a:solidFill>
                    <a:latin typeface="Arial"/>
                  </a:endParaRPr>
                </a:p>
              </p:txBody>
            </p:sp>
            <p:sp>
              <p:nvSpPr>
                <p:cNvPr id="29" name="Rectangle 28"/>
                <p:cNvSpPr/>
                <p:nvPr/>
              </p:nvSpPr>
              <p:spPr>
                <a:xfrm>
                  <a:off x="2712544" y="792000"/>
                  <a:ext cx="108000" cy="2294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cxnSp>
              <p:nvCxnSpPr>
                <p:cNvPr id="30" name="Straight Arrow Connector 29"/>
                <p:cNvCxnSpPr/>
                <p:nvPr/>
              </p:nvCxnSpPr>
              <p:spPr>
                <a:xfrm flipV="1">
                  <a:off x="1979712" y="1412776"/>
                  <a:ext cx="0" cy="28803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214000" y="1502488"/>
                  <a:ext cx="0" cy="28803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979712" y="2204864"/>
                  <a:ext cx="0" cy="28803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216184" y="2132856"/>
                  <a:ext cx="0" cy="28803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1766207" y="1439655"/>
                      <a:ext cx="233140" cy="350865"/>
                    </a:xfrm>
                    <a:prstGeom prst="rect">
                      <a:avLst/>
                    </a:prstGeom>
                    <a:noFill/>
                  </p:spPr>
                  <p:txBody>
                    <a:bodyPr wrap="none" lIns="0" tIns="0" rIns="0" bIns="0" rtlCol="0">
                      <a:spAutoFit/>
                    </a:bodyPr>
                    <a:lstStyle/>
                    <a:p>
                      <a:pPr defTabSz="342900">
                        <a:lnSpc>
                          <a:spcPct val="95000"/>
                        </a:lnSpc>
                        <a:defRPr/>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ea typeface="Cambria Math" panose="02040503050406030204" pitchFamily="18" charset="0"/>
                              </a:rPr>
                              <m:t>𝜏</m:t>
                            </m:r>
                          </m:oMath>
                        </m:oMathPara>
                      </a14:m>
                      <a:endParaRPr lang="en-US" dirty="0" err="1">
                        <a:solidFill>
                          <a:prstClr val="black"/>
                        </a:solidFill>
                        <a:latin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66207" y="1439655"/>
                      <a:ext cx="233140" cy="350865"/>
                    </a:xfrm>
                    <a:prstGeom prst="rect">
                      <a:avLst/>
                    </a:prstGeom>
                    <a:blipFill>
                      <a:blip r:embed="rId2"/>
                      <a:stretch>
                        <a:fillRect l="-14286" r="-14286"/>
                      </a:stretch>
                    </a:blipFill>
                  </p:spPr>
                  <p:txBody>
                    <a:bodyPr/>
                    <a:lstStyle/>
                    <a:p>
                      <a:r>
                        <a:rPr lang="en-GB">
                          <a:noFill/>
                        </a:rPr>
                        <a:t> </a:t>
                      </a:r>
                    </a:p>
                  </p:txBody>
                </p:sp>
              </mc:Fallback>
            </mc:AlternateContent>
            <p:cxnSp>
              <p:nvCxnSpPr>
                <p:cNvPr id="35" name="Straight Arrow Connector 34"/>
                <p:cNvCxnSpPr/>
                <p:nvPr/>
              </p:nvCxnSpPr>
              <p:spPr>
                <a:xfrm flipV="1">
                  <a:off x="1587919" y="2009546"/>
                  <a:ext cx="139210" cy="34697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043607" y="2342776"/>
                  <a:ext cx="840269" cy="43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r>
                    <a:rPr lang="en-US" sz="900" dirty="0">
                      <a:solidFill>
                        <a:prstClr val="black"/>
                      </a:solidFill>
                      <a:latin typeface="Arial"/>
                    </a:rPr>
                    <a:t>Matrix Cracking </a:t>
                  </a:r>
                </a:p>
              </p:txBody>
            </p:sp>
            <p:cxnSp>
              <p:nvCxnSpPr>
                <p:cNvPr id="37" name="Straight Arrow Connector 36"/>
                <p:cNvCxnSpPr>
                  <a:endCxn id="25" idx="21"/>
                </p:cNvCxnSpPr>
                <p:nvPr/>
              </p:nvCxnSpPr>
              <p:spPr>
                <a:xfrm flipH="1" flipV="1">
                  <a:off x="3030071" y="2020047"/>
                  <a:ext cx="205566" cy="25682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244071" y="2165524"/>
                  <a:ext cx="1004698" cy="438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r>
                    <a:rPr lang="en-US" sz="900" dirty="0">
                      <a:solidFill>
                        <a:prstClr val="black"/>
                      </a:solidFill>
                      <a:latin typeface="Arial"/>
                    </a:rPr>
                    <a:t>Crack Front </a:t>
                  </a:r>
                  <a:r>
                    <a:rPr lang="en-US" sz="900" dirty="0" err="1">
                      <a:solidFill>
                        <a:prstClr val="black"/>
                      </a:solidFill>
                      <a:latin typeface="Arial"/>
                    </a:rPr>
                    <a:t>Debonding</a:t>
                  </a:r>
                  <a:endParaRPr lang="en-US" sz="900" dirty="0">
                    <a:solidFill>
                      <a:prstClr val="black"/>
                    </a:solidFill>
                    <a:latin typeface="Arial"/>
                  </a:endParaRPr>
                </a:p>
              </p:txBody>
            </p:sp>
            <p:cxnSp>
              <p:nvCxnSpPr>
                <p:cNvPr id="39" name="Straight Arrow Connector 38"/>
                <p:cNvCxnSpPr/>
                <p:nvPr/>
              </p:nvCxnSpPr>
              <p:spPr>
                <a:xfrm flipH="1">
                  <a:off x="2831967" y="1412596"/>
                  <a:ext cx="380904" cy="37792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218428" y="1209501"/>
                  <a:ext cx="1029107" cy="438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r>
                    <a:rPr lang="en-US" sz="900" dirty="0">
                      <a:solidFill>
                        <a:prstClr val="black"/>
                      </a:solidFill>
                      <a:latin typeface="Arial"/>
                    </a:rPr>
                    <a:t>Interface </a:t>
                  </a:r>
                  <a:r>
                    <a:rPr lang="en-US" sz="900" dirty="0" err="1">
                      <a:solidFill>
                        <a:prstClr val="black"/>
                      </a:solidFill>
                      <a:latin typeface="Arial"/>
                    </a:rPr>
                    <a:t>debonding</a:t>
                  </a:r>
                  <a:endParaRPr lang="en-US" sz="900" dirty="0">
                    <a:solidFill>
                      <a:prstClr val="black"/>
                    </a:solidFill>
                    <a:latin typeface="Arial"/>
                  </a:endParaRPr>
                </a:p>
              </p:txBody>
            </p:sp>
          </p:grpSp>
          <p:sp>
            <p:nvSpPr>
              <p:cNvPr id="14" name="Rectangle 13"/>
              <p:cNvSpPr/>
              <p:nvPr/>
            </p:nvSpPr>
            <p:spPr>
              <a:xfrm>
                <a:off x="2044827" y="1826761"/>
                <a:ext cx="124824" cy="900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15" name="Rectangle 14"/>
              <p:cNvSpPr/>
              <p:nvPr/>
            </p:nvSpPr>
            <p:spPr>
              <a:xfrm>
                <a:off x="2391352" y="2321560"/>
                <a:ext cx="132629" cy="563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dirty="0" err="1">
                  <a:solidFill>
                    <a:prstClr val="white"/>
                  </a:solidFill>
                  <a:latin typeface="Arial"/>
                </a:endParaRPr>
              </a:p>
            </p:txBody>
          </p:sp>
          <p:sp>
            <p:nvSpPr>
              <p:cNvPr id="16" name="Rectangle 15"/>
              <p:cNvSpPr/>
              <p:nvPr/>
            </p:nvSpPr>
            <p:spPr>
              <a:xfrm>
                <a:off x="2716805" y="2699449"/>
                <a:ext cx="1029107" cy="438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r>
                  <a:rPr lang="en-US" sz="900" dirty="0">
                    <a:solidFill>
                      <a:prstClr val="black"/>
                    </a:solidFill>
                    <a:latin typeface="Arial"/>
                  </a:rPr>
                  <a:t>Fiber pull-out</a:t>
                </a:r>
              </a:p>
            </p:txBody>
          </p:sp>
          <p:cxnSp>
            <p:nvCxnSpPr>
              <p:cNvPr id="17" name="Straight Arrow Connector 16"/>
              <p:cNvCxnSpPr>
                <a:stCxn id="16" idx="1"/>
              </p:cNvCxnSpPr>
              <p:nvPr/>
            </p:nvCxnSpPr>
            <p:spPr>
              <a:xfrm flipH="1" flipV="1">
                <a:off x="2509207" y="2269612"/>
                <a:ext cx="207598" cy="64891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25722" y="853251"/>
              <a:ext cx="417208" cy="473976"/>
            </a:xfrm>
            <a:prstGeom prst="rect">
              <a:avLst/>
            </a:prstGeom>
            <a:noFill/>
          </p:spPr>
          <p:txBody>
            <a:bodyPr wrap="none" rtlCol="0">
              <a:spAutoFit/>
            </a:bodyPr>
            <a:lstStyle/>
            <a:p>
              <a:pPr defTabSz="342900">
                <a:lnSpc>
                  <a:spcPct val="95000"/>
                </a:lnSpc>
                <a:defRPr/>
              </a:pPr>
              <a:r>
                <a:rPr lang="en-US" dirty="0">
                  <a:solidFill>
                    <a:prstClr val="black"/>
                  </a:solidFill>
                  <a:latin typeface="Arial"/>
                </a:rPr>
                <a:t>a</a:t>
              </a:r>
            </a:p>
          </p:txBody>
        </p:sp>
      </p:grpSp>
      <p:pic>
        <p:nvPicPr>
          <p:cNvPr id="41" name="Picture 40"/>
          <p:cNvPicPr>
            <a:picLocks noChangeAspect="1"/>
          </p:cNvPicPr>
          <p:nvPr/>
        </p:nvPicPr>
        <p:blipFill rotWithShape="1">
          <a:blip r:embed="rId3"/>
          <a:srcRect b="6186"/>
          <a:stretch/>
        </p:blipFill>
        <p:spPr>
          <a:xfrm>
            <a:off x="4633718" y="1271329"/>
            <a:ext cx="2594284" cy="1754096"/>
          </a:xfrm>
          <a:prstGeom prst="rect">
            <a:avLst/>
          </a:prstGeom>
        </p:spPr>
      </p:pic>
    </p:spTree>
    <p:extLst>
      <p:ext uri="{BB962C8B-B14F-4D97-AF65-F5344CB8AC3E}">
        <p14:creationId xmlns:p14="http://schemas.microsoft.com/office/powerpoint/2010/main" val="8273211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defTabSz="685800"/>
            <a:fld id="{A52F4D17-1AD6-42D9-B93A-EB002C62F438}" type="slidenum">
              <a:rPr lang="de-DE">
                <a:solidFill>
                  <a:srgbClr val="023D6B"/>
                </a:solidFill>
                <a:latin typeface="Arial"/>
              </a:rPr>
              <a:pPr defTabSz="685800"/>
              <a:t>93</a:t>
            </a:fld>
            <a:endParaRPr lang="de-DE" dirty="0">
              <a:solidFill>
                <a:srgbClr val="023D6B"/>
              </a:solidFill>
              <a:latin typeface="Arial"/>
            </a:endParaRPr>
          </a:p>
        </p:txBody>
      </p:sp>
      <p:sp>
        <p:nvSpPr>
          <p:cNvPr id="7" name="Title 1"/>
          <p:cNvSpPr>
            <a:spLocks noGrp="1"/>
          </p:cNvSpPr>
          <p:nvPr>
            <p:ph type="title"/>
          </p:nvPr>
        </p:nvSpPr>
        <p:spPr>
          <a:xfrm>
            <a:off x="278606" y="243000"/>
            <a:ext cx="8586788" cy="843585"/>
          </a:xfrm>
        </p:spPr>
        <p:txBody>
          <a:bodyPr/>
          <a:lstStyle/>
          <a:p>
            <a:r>
              <a:rPr lang="en-US" cap="none" dirty="0"/>
              <a:t>Production upscaling</a:t>
            </a:r>
          </a:p>
        </p:txBody>
      </p:sp>
      <p:sp>
        <p:nvSpPr>
          <p:cNvPr id="8" name="Rectangle 7"/>
          <p:cNvSpPr/>
          <p:nvPr/>
        </p:nvSpPr>
        <p:spPr>
          <a:xfrm>
            <a:off x="4642324" y="2935022"/>
            <a:ext cx="4501676" cy="415498"/>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2406" indent="-202406" defTabSz="685800">
              <a:buFont typeface="Wingdings" panose="05000000000000000000" pitchFamily="2" charset="2"/>
              <a:buChar char="Ø"/>
            </a:pPr>
            <a:r>
              <a:rPr lang="en-US" altLang="zh-CN" sz="1050" dirty="0">
                <a:solidFill>
                  <a:srgbClr val="004B6C"/>
                </a:solidFill>
                <a:latin typeface="Arial" panose="020B0604020202020204" pitchFamily="34" charset="0"/>
                <a:cs typeface="Arial" panose="020B0604020202020204" pitchFamily="34" charset="0"/>
              </a:rPr>
              <a:t>S</a:t>
            </a:r>
            <a:r>
              <a:rPr lang="en-US" sz="1050" dirty="0">
                <a:solidFill>
                  <a:srgbClr val="004B6C"/>
                </a:solidFill>
                <a:latin typeface="Arial" panose="020B0604020202020204" pitchFamily="34" charset="0"/>
                <a:cs typeface="Arial" panose="020B0604020202020204" pitchFamily="34" charset="0"/>
              </a:rPr>
              <a:t>ample with a dimension of 105 mm x 30(25) mm has been produced</a:t>
            </a:r>
          </a:p>
        </p:txBody>
      </p:sp>
      <p:pic>
        <p:nvPicPr>
          <p:cNvPr id="9"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6343" b="26901"/>
          <a:stretch/>
        </p:blipFill>
        <p:spPr>
          <a:xfrm>
            <a:off x="247888" y="2644414"/>
            <a:ext cx="1752122" cy="2082959"/>
          </a:xfrm>
          <a:prstGeom prst="rect">
            <a:avLst/>
          </a:prstGeom>
          <a:ln>
            <a:noFill/>
          </a:ln>
          <a:effectLst>
            <a:softEdge rad="112500"/>
          </a:effectLst>
        </p:spPr>
      </p:pic>
      <p:sp>
        <p:nvSpPr>
          <p:cNvPr id="10" name="TextBox 10"/>
          <p:cNvSpPr txBox="1"/>
          <p:nvPr/>
        </p:nvSpPr>
        <p:spPr>
          <a:xfrm>
            <a:off x="2089631" y="2914444"/>
            <a:ext cx="1944216" cy="794064"/>
          </a:xfrm>
          <a:prstGeom prst="rect">
            <a:avLst/>
          </a:prstGeom>
          <a:noFill/>
        </p:spPr>
        <p:txBody>
          <a:bodyPr wrap="square" rtlCol="0">
            <a:spAutoFit/>
          </a:bodyPr>
          <a:lstStyle/>
          <a:p>
            <a:pPr defTabSz="685800">
              <a:lnSpc>
                <a:spcPct val="95000"/>
              </a:lnSpc>
            </a:pPr>
            <a:r>
              <a:rPr lang="en-US" sz="1200" dirty="0">
                <a:solidFill>
                  <a:prstClr val="black"/>
                </a:solidFill>
                <a:latin typeface="Arial"/>
              </a:rPr>
              <a:t>Large scale FAST</a:t>
            </a:r>
            <a:r>
              <a:rPr lang="en-US" altLang="zh-CN" sz="1200" dirty="0">
                <a:solidFill>
                  <a:prstClr val="black"/>
                </a:solidFill>
                <a:latin typeface="Arial"/>
              </a:rPr>
              <a:t>/SPS</a:t>
            </a:r>
            <a:r>
              <a:rPr lang="en-US" sz="1200" dirty="0">
                <a:solidFill>
                  <a:prstClr val="black"/>
                </a:solidFill>
                <a:latin typeface="Arial"/>
              </a:rPr>
              <a:t> facility in HFUT, sample geometry up to 300 mm in diameter</a:t>
            </a:r>
          </a:p>
        </p:txBody>
      </p:sp>
      <p:pic>
        <p:nvPicPr>
          <p:cNvPr id="11" name="Picture 11"/>
          <p:cNvPicPr>
            <a:picLocks noChangeAspect="1"/>
          </p:cNvPicPr>
          <p:nvPr/>
        </p:nvPicPr>
        <p:blipFill>
          <a:blip r:embed="rId3"/>
          <a:stretch>
            <a:fillRect/>
          </a:stretch>
        </p:blipFill>
        <p:spPr>
          <a:xfrm>
            <a:off x="3044340" y="3743865"/>
            <a:ext cx="1051454" cy="697280"/>
          </a:xfrm>
          <a:prstGeom prst="rect">
            <a:avLst/>
          </a:prstGeom>
        </p:spPr>
      </p:pic>
      <p:pic>
        <p:nvPicPr>
          <p:cNvPr id="12" name="Picture 2" descr="https://upload.wikimedia.org/wikipedia/en/thumb/a/ab/Hefei_University_of_Technology_logo.png/220px-Hefei_University_of_Technology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288" y="3697813"/>
            <a:ext cx="819173" cy="7893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634" y="1347355"/>
            <a:ext cx="3279580" cy="1587668"/>
          </a:xfrm>
          <a:prstGeom prst="rect">
            <a:avLst/>
          </a:prstGeom>
        </p:spPr>
      </p:pic>
      <p:pic>
        <p:nvPicPr>
          <p:cNvPr id="14" name="Grafik 2"/>
          <p:cNvPicPr>
            <a:picLocks noChangeAspect="1"/>
          </p:cNvPicPr>
          <p:nvPr/>
        </p:nvPicPr>
        <p:blipFill>
          <a:blip r:embed="rId6"/>
          <a:stretch>
            <a:fillRect/>
          </a:stretch>
        </p:blipFill>
        <p:spPr>
          <a:xfrm>
            <a:off x="7907727" y="265057"/>
            <a:ext cx="1000029" cy="958361"/>
          </a:xfrm>
          <a:prstGeom prst="rect">
            <a:avLst/>
          </a:prstGeom>
        </p:spPr>
      </p:pic>
      <p:pic>
        <p:nvPicPr>
          <p:cNvPr id="15" name="Picture 6" descr="http://www.sciencemag.org/sites/default/files/styles/article_main_large/public/images/si-Iter%20divertor.jpg?itok=TSh0Wajk"/>
          <p:cNvPicPr>
            <a:picLocks noChangeAspect="1" noChangeArrowheads="1"/>
          </p:cNvPicPr>
          <p:nvPr/>
        </p:nvPicPr>
        <p:blipFill rotWithShape="1">
          <a:blip r:embed="rId7">
            <a:extLst>
              <a:ext uri="{28A0092B-C50C-407E-A947-70E740481C1C}">
                <a14:useLocalDpi xmlns:a14="http://schemas.microsoft.com/office/drawing/2010/main" val="0"/>
              </a:ext>
            </a:extLst>
          </a:blip>
          <a:srcRect l="22083" t="26042" r="21901" b="25903"/>
          <a:stretch/>
        </p:blipFill>
        <p:spPr bwMode="auto">
          <a:xfrm>
            <a:off x="1780674" y="1562605"/>
            <a:ext cx="2391515" cy="1154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606" y="726028"/>
            <a:ext cx="2332247" cy="644015"/>
          </a:xfrm>
          <a:prstGeom prst="rect">
            <a:avLst/>
          </a:prstGeom>
        </p:spPr>
      </p:pic>
      <p:sp>
        <p:nvSpPr>
          <p:cNvPr id="17" name="Down Arrow 16"/>
          <p:cNvSpPr/>
          <p:nvPr/>
        </p:nvSpPr>
        <p:spPr>
          <a:xfrm rot="20473494">
            <a:off x="1283615" y="1424602"/>
            <a:ext cx="567063" cy="52655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5000"/>
              </a:lnSpc>
            </a:pPr>
            <a:endParaRPr lang="en-US" sz="1350" dirty="0" err="1">
              <a:solidFill>
                <a:prstClr val="white"/>
              </a:solidFill>
              <a:latin typeface="Arial"/>
            </a:endParaRPr>
          </a:p>
        </p:txBody>
      </p:sp>
      <p:pic>
        <p:nvPicPr>
          <p:cNvPr id="18" name="Picture 17"/>
          <p:cNvPicPr>
            <a:picLocks noChangeAspect="1"/>
          </p:cNvPicPr>
          <p:nvPr/>
        </p:nvPicPr>
        <p:blipFill>
          <a:blip r:embed="rId9"/>
          <a:stretch>
            <a:fillRect/>
          </a:stretch>
        </p:blipFill>
        <p:spPr>
          <a:xfrm>
            <a:off x="7087722" y="466892"/>
            <a:ext cx="707470" cy="636512"/>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8F93765D-E338-A94E-B389-0D83EA9260E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97" b="17953"/>
          <a:stretch/>
        </p:blipFill>
        <p:spPr>
          <a:xfrm>
            <a:off x="5313634" y="3297544"/>
            <a:ext cx="3731961" cy="1579916"/>
          </a:xfrm>
          <a:prstGeom prst="rect">
            <a:avLst/>
          </a:prstGeom>
        </p:spPr>
      </p:pic>
      <p:sp>
        <p:nvSpPr>
          <p:cNvPr id="20" name="Textfeld 19">
            <a:extLst>
              <a:ext uri="{FF2B5EF4-FFF2-40B4-BE49-F238E27FC236}">
                <a16:creationId xmlns:a16="http://schemas.microsoft.com/office/drawing/2014/main" id="{BEC8D279-E287-E24D-AA7C-B0FFAF206022}"/>
              </a:ext>
            </a:extLst>
          </p:cNvPr>
          <p:cNvSpPr txBox="1"/>
          <p:nvPr/>
        </p:nvSpPr>
        <p:spPr>
          <a:xfrm rot="17445558">
            <a:off x="4979208" y="3852998"/>
            <a:ext cx="1120820" cy="201978"/>
          </a:xfrm>
          <a:prstGeom prst="rect">
            <a:avLst/>
          </a:prstGeom>
          <a:solidFill>
            <a:schemeClr val="bg1"/>
          </a:solidFill>
        </p:spPr>
        <p:txBody>
          <a:bodyPr wrap="none" rtlCol="0">
            <a:spAutoFit/>
          </a:bodyPr>
          <a:lstStyle/>
          <a:p>
            <a:pPr defTabSz="685800">
              <a:lnSpc>
                <a:spcPct val="95000"/>
              </a:lnSpc>
            </a:pPr>
            <a:r>
              <a:rPr lang="de-DE" sz="750" dirty="0">
                <a:solidFill>
                  <a:prstClr val="black"/>
                </a:solidFill>
                <a:latin typeface="Arial"/>
              </a:rPr>
              <a:t>Large </a:t>
            </a:r>
            <a:r>
              <a:rPr lang="de-DE" sz="750" dirty="0" err="1">
                <a:solidFill>
                  <a:prstClr val="black"/>
                </a:solidFill>
                <a:latin typeface="Arial"/>
              </a:rPr>
              <a:t>Scale</a:t>
            </a:r>
            <a:r>
              <a:rPr lang="de-DE" sz="750" dirty="0">
                <a:solidFill>
                  <a:prstClr val="black"/>
                </a:solidFill>
                <a:latin typeface="Arial"/>
              </a:rPr>
              <a:t> PM </a:t>
            </a:r>
            <a:r>
              <a:rPr lang="de-DE" sz="750" dirty="0" err="1">
                <a:solidFill>
                  <a:prstClr val="black"/>
                </a:solidFill>
                <a:latin typeface="Arial"/>
              </a:rPr>
              <a:t>W</a:t>
            </a:r>
            <a:r>
              <a:rPr lang="de-DE" sz="750" baseline="-25000" dirty="0" err="1">
                <a:solidFill>
                  <a:prstClr val="black"/>
                </a:solidFill>
                <a:latin typeface="Arial"/>
              </a:rPr>
              <a:t>f</a:t>
            </a:r>
            <a:r>
              <a:rPr lang="de-DE" sz="750" dirty="0">
                <a:solidFill>
                  <a:prstClr val="black"/>
                </a:solidFill>
                <a:latin typeface="Arial"/>
              </a:rPr>
              <a:t>/W</a:t>
            </a:r>
          </a:p>
        </p:txBody>
      </p:sp>
    </p:spTree>
    <p:extLst>
      <p:ext uri="{BB962C8B-B14F-4D97-AF65-F5344CB8AC3E}">
        <p14:creationId xmlns:p14="http://schemas.microsoft.com/office/powerpoint/2010/main" val="583580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Application projects</a:t>
            </a:r>
          </a:p>
        </p:txBody>
      </p:sp>
      <p:sp>
        <p:nvSpPr>
          <p:cNvPr id="4" name="Slide Number Placeholder 3"/>
          <p:cNvSpPr>
            <a:spLocks noGrp="1"/>
          </p:cNvSpPr>
          <p:nvPr>
            <p:ph type="sldNum" sz="quarter" idx="14"/>
          </p:nvPr>
        </p:nvSpPr>
        <p:spPr>
          <a:xfrm>
            <a:off x="5009194" y="4780590"/>
            <a:ext cx="540000" cy="165832"/>
          </a:xfrm>
        </p:spPr>
        <p:txBody>
          <a:bodyPr/>
          <a:lstStyle/>
          <a:p>
            <a:pPr defTabSz="685800"/>
            <a:fld id="{A52F4D17-1AD6-42D9-B93A-EB002C62F438}" type="slidenum">
              <a:rPr lang="de-DE">
                <a:solidFill>
                  <a:srgbClr val="023D6B"/>
                </a:solidFill>
                <a:latin typeface="Arial"/>
              </a:rPr>
              <a:pPr defTabSz="685800"/>
              <a:t>94</a:t>
            </a:fld>
            <a:endParaRPr lang="de-DE" dirty="0">
              <a:solidFill>
                <a:srgbClr val="023D6B"/>
              </a:solidFill>
              <a:latin typeface="Arial"/>
            </a:endParaRPr>
          </a:p>
        </p:txBody>
      </p:sp>
      <p:pic>
        <p:nvPicPr>
          <p:cNvPr id="22" name="Picture 44"/>
          <p:cNvPicPr>
            <a:picLocks noChangeAspect="1"/>
          </p:cNvPicPr>
          <p:nvPr/>
        </p:nvPicPr>
        <p:blipFill rotWithShape="1">
          <a:blip r:embed="rId3">
            <a:extLst>
              <a:ext uri="{28A0092B-C50C-407E-A947-70E740481C1C}">
                <a14:useLocalDpi xmlns:a14="http://schemas.microsoft.com/office/drawing/2010/main" val="0"/>
              </a:ext>
            </a:extLst>
          </a:blip>
          <a:srcRect l="16772" t="11620" r="6629" b="3859"/>
          <a:stretch/>
        </p:blipFill>
        <p:spPr>
          <a:xfrm>
            <a:off x="2796995" y="995184"/>
            <a:ext cx="1705073" cy="1411095"/>
          </a:xfrm>
          <a:prstGeom prst="rect">
            <a:avLst/>
          </a:prstGeom>
        </p:spPr>
      </p:pic>
      <p:sp>
        <p:nvSpPr>
          <p:cNvPr id="23" name="TextBox 57"/>
          <p:cNvSpPr txBox="1"/>
          <p:nvPr/>
        </p:nvSpPr>
        <p:spPr>
          <a:xfrm>
            <a:off x="2332147" y="2453368"/>
            <a:ext cx="2685899" cy="39934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95000"/>
              </a:lnSpc>
              <a:defRPr/>
            </a:pPr>
            <a:r>
              <a:rPr lang="en-US" altLang="zh-CN" sz="1050" dirty="0" err="1">
                <a:solidFill>
                  <a:prstClr val="black"/>
                </a:solidFill>
                <a:latin typeface="Arial"/>
              </a:rPr>
              <a:t>W</a:t>
            </a:r>
            <a:r>
              <a:rPr lang="en-US" altLang="zh-CN" sz="1050" baseline="-25000" dirty="0" err="1">
                <a:solidFill>
                  <a:prstClr val="black"/>
                </a:solidFill>
                <a:latin typeface="Arial"/>
              </a:rPr>
              <a:t>f</a:t>
            </a:r>
            <a:r>
              <a:rPr lang="en-US" altLang="zh-CN" sz="1050" dirty="0">
                <a:solidFill>
                  <a:prstClr val="black"/>
                </a:solidFill>
                <a:latin typeface="Arial"/>
              </a:rPr>
              <a:t>/W Application in foundry industry </a:t>
            </a:r>
          </a:p>
          <a:p>
            <a:pPr algn="ctr" defTabSz="685800">
              <a:lnSpc>
                <a:spcPct val="95000"/>
              </a:lnSpc>
              <a:defRPr/>
            </a:pPr>
            <a:r>
              <a:rPr lang="en-US" altLang="zh-CN" sz="1050" dirty="0">
                <a:solidFill>
                  <a:prstClr val="black"/>
                </a:solidFill>
                <a:latin typeface="Arial"/>
              </a:rPr>
              <a:t>Melt guiding part</a:t>
            </a:r>
            <a:endParaRPr lang="en-US" sz="1050" dirty="0">
              <a:solidFill>
                <a:prstClr val="black"/>
              </a:solidFill>
              <a:latin typeface="Arial"/>
            </a:endParaRPr>
          </a:p>
        </p:txBody>
      </p:sp>
      <p:sp>
        <p:nvSpPr>
          <p:cNvPr id="24" name="TextBox 9"/>
          <p:cNvSpPr txBox="1"/>
          <p:nvPr/>
        </p:nvSpPr>
        <p:spPr>
          <a:xfrm>
            <a:off x="6941929" y="2242757"/>
            <a:ext cx="2036413" cy="552844"/>
          </a:xfrm>
          <a:prstGeom prst="rect">
            <a:avLst/>
          </a:prstGeom>
          <a:noFill/>
        </p:spPr>
        <p:txBody>
          <a:bodyPr wrap="square" rtlCol="0">
            <a:spAutoFit/>
          </a:bodyPr>
          <a:lstStyle/>
          <a:p>
            <a:pPr algn="ctr" defTabSz="685800">
              <a:lnSpc>
                <a:spcPct val="95000"/>
              </a:lnSpc>
            </a:pPr>
            <a:r>
              <a:rPr lang="en-US" altLang="zh-CN" sz="1050" dirty="0">
                <a:solidFill>
                  <a:prstClr val="black"/>
                </a:solidFill>
                <a:latin typeface="Arial"/>
              </a:rPr>
              <a:t>Mechanical tests with different size up to 84 mm x 20mm x 10 mm</a:t>
            </a:r>
            <a:endParaRPr lang="en-US" sz="1050" dirty="0">
              <a:solidFill>
                <a:prstClr val="black"/>
              </a:solidFill>
              <a:latin typeface="Arial"/>
            </a:endParaRPr>
          </a:p>
        </p:txBody>
      </p:sp>
      <p:pic>
        <p:nvPicPr>
          <p:cNvPr id="25"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08" b="91749" l="14736" r="96748">
                        <a14:foregroundMark x1="6911" y1="86248" x2="56504" y2="83104"/>
                        <a14:foregroundMark x1="56504" y1="83104" x2="96748" y2="86248"/>
                        <a14:foregroundMark x1="14736" y1="80550" x2="16362" y2="91749"/>
                        <a14:foregroundMark x1="32724" y1="12770" x2="51931" y2="5108"/>
                        <a14:foregroundMark x1="36179" y1="7662" x2="39329" y2="10020"/>
                      </a14:backgroundRemoval>
                    </a14:imgEffect>
                  </a14:imgLayer>
                </a14:imgProps>
              </a:ext>
              <a:ext uri="{28A0092B-C50C-407E-A947-70E740481C1C}">
                <a14:useLocalDpi xmlns:a14="http://schemas.microsoft.com/office/drawing/2010/main" val="0"/>
              </a:ext>
            </a:extLst>
          </a:blip>
          <a:srcRect l="14594" r="20867"/>
          <a:stretch/>
        </p:blipFill>
        <p:spPr>
          <a:xfrm>
            <a:off x="2870864" y="3153943"/>
            <a:ext cx="1575698" cy="1263470"/>
          </a:xfrm>
          <a:prstGeom prst="rect">
            <a:avLst/>
          </a:prstGeom>
        </p:spPr>
      </p:pic>
      <p:sp>
        <p:nvSpPr>
          <p:cNvPr id="26" name="TextBox 11"/>
          <p:cNvSpPr txBox="1"/>
          <p:nvPr/>
        </p:nvSpPr>
        <p:spPr>
          <a:xfrm>
            <a:off x="2870864" y="4382363"/>
            <a:ext cx="2003056" cy="552844"/>
          </a:xfrm>
          <a:prstGeom prst="rect">
            <a:avLst/>
          </a:prstGeom>
          <a:noFill/>
        </p:spPr>
        <p:txBody>
          <a:bodyPr wrap="square" rtlCol="0">
            <a:spAutoFit/>
          </a:bodyPr>
          <a:lstStyle/>
          <a:p>
            <a:pPr algn="ctr" defTabSz="685800">
              <a:lnSpc>
                <a:spcPct val="95000"/>
              </a:lnSpc>
            </a:pPr>
            <a:r>
              <a:rPr lang="en-US" sz="1050" dirty="0">
                <a:solidFill>
                  <a:prstClr val="black"/>
                </a:solidFill>
                <a:latin typeface="Arial"/>
              </a:rPr>
              <a:t>Component design, </a:t>
            </a:r>
            <a:r>
              <a:rPr lang="en-US" sz="1050" dirty="0" err="1">
                <a:solidFill>
                  <a:prstClr val="black"/>
                </a:solidFill>
                <a:latin typeface="Arial"/>
              </a:rPr>
              <a:t>W</a:t>
            </a:r>
            <a:r>
              <a:rPr lang="en-US" sz="1050" baseline="-25000" dirty="0" err="1">
                <a:solidFill>
                  <a:prstClr val="black"/>
                </a:solidFill>
                <a:latin typeface="Arial"/>
              </a:rPr>
              <a:t>f</a:t>
            </a:r>
            <a:r>
              <a:rPr lang="en-US" sz="1050" dirty="0">
                <a:solidFill>
                  <a:prstClr val="black"/>
                </a:solidFill>
                <a:latin typeface="Arial"/>
              </a:rPr>
              <a:t>/W joint with steel via V</a:t>
            </a:r>
          </a:p>
          <a:p>
            <a:pPr algn="ctr" defTabSz="685800">
              <a:lnSpc>
                <a:spcPct val="95000"/>
              </a:lnSpc>
            </a:pPr>
            <a:r>
              <a:rPr lang="en-US" sz="1050" dirty="0">
                <a:solidFill>
                  <a:prstClr val="black"/>
                </a:solidFill>
                <a:latin typeface="Arial"/>
              </a:rPr>
              <a:t>20 mm to 105 mm in diameter</a:t>
            </a:r>
          </a:p>
        </p:txBody>
      </p:sp>
      <p:pic>
        <p:nvPicPr>
          <p:cNvPr id="27" name="Picture 1"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14" y="2156775"/>
            <a:ext cx="1728788"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124" y="307639"/>
            <a:ext cx="2539900" cy="310017"/>
          </a:xfrm>
          <a:prstGeom prst="rect">
            <a:avLst/>
          </a:prstGeom>
        </p:spPr>
      </p:pic>
      <p:pic>
        <p:nvPicPr>
          <p:cNvPr id="29" name="Picture 14"/>
          <p:cNvPicPr>
            <a:picLocks noChangeAspect="1"/>
          </p:cNvPicPr>
          <p:nvPr/>
        </p:nvPicPr>
        <p:blipFill>
          <a:blip r:embed="rId8"/>
          <a:stretch>
            <a:fillRect/>
          </a:stretch>
        </p:blipFill>
        <p:spPr>
          <a:xfrm>
            <a:off x="3556100" y="239122"/>
            <a:ext cx="1665294" cy="377665"/>
          </a:xfrm>
          <a:prstGeom prst="rect">
            <a:avLst/>
          </a:prstGeom>
        </p:spPr>
      </p:pic>
      <p:pic>
        <p:nvPicPr>
          <p:cNvPr id="30" name="Picture 2" descr="https://upload.wikimedia.org/wikipedia/en/thumb/a/ab/Hefei_University_of_Technology_logo.png/220px-Hefei_University_of_Technology_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06" y="1367390"/>
            <a:ext cx="819173" cy="7893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t="25773" b="30312"/>
          <a:stretch/>
        </p:blipFill>
        <p:spPr>
          <a:xfrm>
            <a:off x="5360526" y="3169891"/>
            <a:ext cx="2991512" cy="985276"/>
          </a:xfrm>
          <a:prstGeom prst="rect">
            <a:avLst/>
          </a:prstGeom>
        </p:spPr>
      </p:pic>
      <p:sp>
        <p:nvSpPr>
          <p:cNvPr id="32" name="TextBox 18"/>
          <p:cNvSpPr txBox="1"/>
          <p:nvPr/>
        </p:nvSpPr>
        <p:spPr>
          <a:xfrm>
            <a:off x="5342124" y="4184454"/>
            <a:ext cx="1544012" cy="245837"/>
          </a:xfrm>
          <a:prstGeom prst="rect">
            <a:avLst/>
          </a:prstGeom>
          <a:noFill/>
        </p:spPr>
        <p:txBody>
          <a:bodyPr wrap="none" rtlCol="0">
            <a:spAutoFit/>
          </a:bodyPr>
          <a:lstStyle/>
          <a:p>
            <a:pPr defTabSz="685800">
              <a:lnSpc>
                <a:spcPct val="95000"/>
              </a:lnSpc>
            </a:pPr>
            <a:r>
              <a:rPr lang="en-US" sz="1050" dirty="0" err="1">
                <a:solidFill>
                  <a:prstClr val="black"/>
                </a:solidFill>
                <a:latin typeface="Arial"/>
              </a:rPr>
              <a:t>W</a:t>
            </a:r>
            <a:r>
              <a:rPr lang="en-US" sz="1050" baseline="-25000" dirty="0" err="1">
                <a:solidFill>
                  <a:prstClr val="black"/>
                </a:solidFill>
                <a:latin typeface="Arial"/>
              </a:rPr>
              <a:t>f</a:t>
            </a:r>
            <a:r>
              <a:rPr lang="en-US" sz="1050" dirty="0">
                <a:solidFill>
                  <a:prstClr val="black"/>
                </a:solidFill>
                <a:latin typeface="Arial"/>
              </a:rPr>
              <a:t>/W joint with Copper</a:t>
            </a:r>
          </a:p>
        </p:txBody>
      </p:sp>
      <p:pic>
        <p:nvPicPr>
          <p:cNvPr id="33" name="Picture 15"/>
          <p:cNvPicPr/>
          <p:nvPr/>
        </p:nvPicPr>
        <p:blipFill>
          <a:blip r:embed="rId11">
            <a:extLst>
              <a:ext uri="{28A0092B-C50C-407E-A947-70E740481C1C}">
                <a14:useLocalDpi xmlns:a14="http://schemas.microsoft.com/office/drawing/2010/main" val="0"/>
              </a:ext>
            </a:extLst>
          </a:blip>
          <a:srcRect/>
          <a:stretch>
            <a:fillRect/>
          </a:stretch>
        </p:blipFill>
        <p:spPr bwMode="auto">
          <a:xfrm>
            <a:off x="350767" y="838851"/>
            <a:ext cx="1609261" cy="461498"/>
          </a:xfrm>
          <a:prstGeom prst="rect">
            <a:avLst/>
          </a:prstGeom>
          <a:noFill/>
          <a:ln>
            <a:noFill/>
          </a:ln>
        </p:spPr>
      </p:pic>
      <p:grpSp>
        <p:nvGrpSpPr>
          <p:cNvPr id="35" name="Gruppieren 34">
            <a:extLst>
              <a:ext uri="{FF2B5EF4-FFF2-40B4-BE49-F238E27FC236}">
                <a16:creationId xmlns:a16="http://schemas.microsoft.com/office/drawing/2014/main" id="{6E7D3016-14CF-C348-9875-AD83FDF59C8C}"/>
              </a:ext>
            </a:extLst>
          </p:cNvPr>
          <p:cNvGrpSpPr/>
          <p:nvPr/>
        </p:nvGrpSpPr>
        <p:grpSpPr>
          <a:xfrm>
            <a:off x="7272301" y="3401625"/>
            <a:ext cx="1744105" cy="1140574"/>
            <a:chOff x="358775" y="2401061"/>
            <a:chExt cx="6112009" cy="3997007"/>
          </a:xfrm>
        </p:grpSpPr>
        <p:pic>
          <p:nvPicPr>
            <p:cNvPr id="36" name="Picture 8">
              <a:extLst>
                <a:ext uri="{FF2B5EF4-FFF2-40B4-BE49-F238E27FC236}">
                  <a16:creationId xmlns:a16="http://schemas.microsoft.com/office/drawing/2014/main" id="{06918403-A43D-6C4F-BF01-AEC747C2358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167" b="76825" l="17127" r="80847"/>
                      </a14:imgEffect>
                    </a14:imgLayer>
                  </a14:imgProps>
                </a:ext>
              </a:extLst>
            </a:blip>
            <a:srcRect l="9321" t="20636" r="11076" b="18324"/>
            <a:stretch/>
          </p:blipFill>
          <p:spPr>
            <a:xfrm>
              <a:off x="4191676" y="2401061"/>
              <a:ext cx="2145720" cy="2137773"/>
            </a:xfrm>
            <a:prstGeom prst="rect">
              <a:avLst/>
            </a:prstGeom>
          </p:spPr>
        </p:pic>
        <p:pic>
          <p:nvPicPr>
            <p:cNvPr id="37" name="Picture 9">
              <a:extLst>
                <a:ext uri="{FF2B5EF4-FFF2-40B4-BE49-F238E27FC236}">
                  <a16:creationId xmlns:a16="http://schemas.microsoft.com/office/drawing/2014/main" id="{F7A598B9-C061-8E4E-8254-BD18B656FA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2842124" y="2113957"/>
              <a:ext cx="1070061" cy="6036760"/>
            </a:xfrm>
            <a:prstGeom prst="rect">
              <a:avLst/>
            </a:prstGeom>
          </p:spPr>
        </p:pic>
        <p:sp>
          <p:nvSpPr>
            <p:cNvPr id="38" name="Rectangle 10">
              <a:extLst>
                <a:ext uri="{FF2B5EF4-FFF2-40B4-BE49-F238E27FC236}">
                  <a16:creationId xmlns:a16="http://schemas.microsoft.com/office/drawing/2014/main" id="{678D2CA1-37AA-D947-B89E-154F3B288E66}"/>
                </a:ext>
              </a:extLst>
            </p:cNvPr>
            <p:cNvSpPr/>
            <p:nvPr/>
          </p:nvSpPr>
          <p:spPr>
            <a:xfrm>
              <a:off x="5442215" y="3710927"/>
              <a:ext cx="288032" cy="720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lnSpc>
                  <a:spcPct val="95000"/>
                </a:lnSpc>
                <a:defRPr/>
              </a:pPr>
              <a:endParaRPr lang="en-US" sz="750" dirty="0" err="1">
                <a:solidFill>
                  <a:prstClr val="white"/>
                </a:solidFill>
                <a:latin typeface="Arial"/>
              </a:endParaRPr>
            </a:p>
          </p:txBody>
        </p:sp>
        <p:cxnSp>
          <p:nvCxnSpPr>
            <p:cNvPr id="39" name="Straight Connector 12">
              <a:extLst>
                <a:ext uri="{FF2B5EF4-FFF2-40B4-BE49-F238E27FC236}">
                  <a16:creationId xmlns:a16="http://schemas.microsoft.com/office/drawing/2014/main" id="{2058ED52-D9BD-2843-B503-EEB4CACE065B}"/>
                </a:ext>
              </a:extLst>
            </p:cNvPr>
            <p:cNvCxnSpPr>
              <a:stCxn id="38" idx="1"/>
            </p:cNvCxnSpPr>
            <p:nvPr/>
          </p:nvCxnSpPr>
          <p:spPr>
            <a:xfrm flipH="1">
              <a:off x="371476" y="3746931"/>
              <a:ext cx="5070739" cy="8503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14">
              <a:extLst>
                <a:ext uri="{FF2B5EF4-FFF2-40B4-BE49-F238E27FC236}">
                  <a16:creationId xmlns:a16="http://schemas.microsoft.com/office/drawing/2014/main" id="{265E14F4-383E-AF4D-A14F-26FDDBD65A57}"/>
                </a:ext>
              </a:extLst>
            </p:cNvPr>
            <p:cNvCxnSpPr>
              <a:stCxn id="38" idx="3"/>
            </p:cNvCxnSpPr>
            <p:nvPr/>
          </p:nvCxnSpPr>
          <p:spPr>
            <a:xfrm>
              <a:off x="5730247" y="3746931"/>
              <a:ext cx="665288" cy="8503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15">
              <a:extLst>
                <a:ext uri="{FF2B5EF4-FFF2-40B4-BE49-F238E27FC236}">
                  <a16:creationId xmlns:a16="http://schemas.microsoft.com/office/drawing/2014/main" id="{5A30519B-B338-3543-A3C2-7EDF4A82C40A}"/>
                </a:ext>
              </a:extLst>
            </p:cNvPr>
            <p:cNvSpPr txBox="1"/>
            <p:nvPr/>
          </p:nvSpPr>
          <p:spPr>
            <a:xfrm>
              <a:off x="1054356" y="5728682"/>
              <a:ext cx="5416428" cy="669386"/>
            </a:xfrm>
            <a:prstGeom prst="rect">
              <a:avLst/>
            </a:prstGeom>
            <a:noFill/>
          </p:spPr>
          <p:txBody>
            <a:bodyPr wrap="none" rtlCol="0">
              <a:spAutoFit/>
            </a:bodyPr>
            <a:lstStyle/>
            <a:p>
              <a:pPr defTabSz="342900">
                <a:lnSpc>
                  <a:spcPct val="95000"/>
                </a:lnSpc>
                <a:defRPr/>
              </a:pPr>
              <a:r>
                <a:rPr lang="en-US" sz="675" dirty="0">
                  <a:solidFill>
                    <a:prstClr val="black"/>
                  </a:solidFill>
                  <a:latin typeface="Arial"/>
                </a:rPr>
                <a:t>Cu infiltration into the porous matrix</a:t>
              </a:r>
            </a:p>
          </p:txBody>
        </p:sp>
      </p:grpSp>
      <p:pic>
        <p:nvPicPr>
          <p:cNvPr id="42" name="Grafik 41">
            <a:extLst>
              <a:ext uri="{FF2B5EF4-FFF2-40B4-BE49-F238E27FC236}">
                <a16:creationId xmlns:a16="http://schemas.microsoft.com/office/drawing/2014/main" id="{79C4F9E7-58CB-344D-A5B6-DBF13F61D1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5828" y="1349785"/>
            <a:ext cx="496418" cy="756083"/>
          </a:xfrm>
          <a:prstGeom prst="rect">
            <a:avLst/>
          </a:prstGeom>
        </p:spPr>
      </p:pic>
      <p:pic>
        <p:nvPicPr>
          <p:cNvPr id="43" name="Grafik 20">
            <a:extLst>
              <a:ext uri="{FF2B5EF4-FFF2-40B4-BE49-F238E27FC236}">
                <a16:creationId xmlns:a16="http://schemas.microsoft.com/office/drawing/2014/main" id="{8A8E35C8-4916-5F40-B820-4B147B93F280}"/>
              </a:ext>
            </a:extLst>
          </p:cNvPr>
          <p:cNvPicPr>
            <a:picLocks noChangeAspect="1"/>
          </p:cNvPicPr>
          <p:nvPr/>
        </p:nvPicPr>
        <p:blipFill>
          <a:blip r:embed="rId16" cstate="print">
            <a:extLst>
              <a:ext uri="{BEBA8EAE-BF5A-486C-A8C5-ECC9F3942E4B}">
                <a14:imgProps xmlns:a14="http://schemas.microsoft.com/office/drawing/2010/main">
                  <a14:imgLayer r:embed="rId1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786457" y="1446350"/>
            <a:ext cx="2208476" cy="690953"/>
          </a:xfrm>
          <a:prstGeom prst="rect">
            <a:avLst/>
          </a:prstGeom>
        </p:spPr>
      </p:pic>
      <p:pic>
        <p:nvPicPr>
          <p:cNvPr id="3" name="Picture 2"/>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l="9333" t="14029" r="11188" b="17466"/>
          <a:stretch/>
        </p:blipFill>
        <p:spPr>
          <a:xfrm>
            <a:off x="350767" y="3210223"/>
            <a:ext cx="2005673" cy="1296578"/>
          </a:xfrm>
          <a:prstGeom prst="rect">
            <a:avLst/>
          </a:prstGeom>
        </p:spPr>
      </p:pic>
      <p:sp>
        <p:nvSpPr>
          <p:cNvPr id="44" name="TextBox 11"/>
          <p:cNvSpPr txBox="1"/>
          <p:nvPr/>
        </p:nvSpPr>
        <p:spPr>
          <a:xfrm>
            <a:off x="295830" y="4551504"/>
            <a:ext cx="2196904" cy="245837"/>
          </a:xfrm>
          <a:prstGeom prst="rect">
            <a:avLst/>
          </a:prstGeom>
          <a:noFill/>
        </p:spPr>
        <p:txBody>
          <a:bodyPr wrap="square" rtlCol="0">
            <a:spAutoFit/>
          </a:bodyPr>
          <a:lstStyle/>
          <a:p>
            <a:pPr algn="ctr" defTabSz="685800">
              <a:lnSpc>
                <a:spcPct val="95000"/>
              </a:lnSpc>
            </a:pPr>
            <a:r>
              <a:rPr lang="en-US" sz="1050" dirty="0" err="1">
                <a:solidFill>
                  <a:prstClr val="black"/>
                </a:solidFill>
                <a:latin typeface="Arial"/>
              </a:rPr>
              <a:t>W</a:t>
            </a:r>
            <a:r>
              <a:rPr lang="en-US" sz="1050" baseline="-25000" dirty="0" err="1">
                <a:solidFill>
                  <a:prstClr val="black"/>
                </a:solidFill>
                <a:latin typeface="Arial"/>
              </a:rPr>
              <a:t>f</a:t>
            </a:r>
            <a:r>
              <a:rPr lang="en-US" sz="1050" dirty="0">
                <a:solidFill>
                  <a:prstClr val="black"/>
                </a:solidFill>
                <a:latin typeface="Arial"/>
              </a:rPr>
              <a:t>/W </a:t>
            </a:r>
            <a:r>
              <a:rPr lang="en-US" sz="1050" dirty="0" err="1">
                <a:solidFill>
                  <a:prstClr val="black"/>
                </a:solidFill>
                <a:latin typeface="Arial"/>
              </a:rPr>
              <a:t>monoblocks</a:t>
            </a:r>
            <a:r>
              <a:rPr lang="en-US" sz="1050" dirty="0">
                <a:solidFill>
                  <a:prstClr val="black"/>
                </a:solidFill>
                <a:latin typeface="Arial"/>
              </a:rPr>
              <a:t>, 28x12x23 mm</a:t>
            </a:r>
          </a:p>
        </p:txBody>
      </p:sp>
      <p:pic>
        <p:nvPicPr>
          <p:cNvPr id="5" name="Pictur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97887" y="1019962"/>
            <a:ext cx="1938212" cy="1452941"/>
          </a:xfrm>
          <a:prstGeom prst="rect">
            <a:avLst/>
          </a:prstGeom>
        </p:spPr>
      </p:pic>
      <p:sp>
        <p:nvSpPr>
          <p:cNvPr id="45" name="TextBox 9"/>
          <p:cNvSpPr txBox="1"/>
          <p:nvPr/>
        </p:nvSpPr>
        <p:spPr>
          <a:xfrm>
            <a:off x="4819869" y="2267501"/>
            <a:ext cx="2036413" cy="399340"/>
          </a:xfrm>
          <a:prstGeom prst="rect">
            <a:avLst/>
          </a:prstGeom>
          <a:noFill/>
        </p:spPr>
        <p:txBody>
          <a:bodyPr wrap="square" rtlCol="0">
            <a:spAutoFit/>
          </a:bodyPr>
          <a:lstStyle/>
          <a:p>
            <a:pPr algn="ctr" defTabSz="685800">
              <a:lnSpc>
                <a:spcPct val="95000"/>
              </a:lnSpc>
            </a:pPr>
            <a:r>
              <a:rPr lang="en-US" altLang="zh-CN" sz="1050" dirty="0">
                <a:solidFill>
                  <a:prstClr val="black"/>
                </a:solidFill>
                <a:latin typeface="Arial"/>
              </a:rPr>
              <a:t>Flat tiles design with </a:t>
            </a:r>
            <a:r>
              <a:rPr lang="en-US" altLang="zh-CN" sz="1050" dirty="0" err="1">
                <a:solidFill>
                  <a:prstClr val="black"/>
                </a:solidFill>
                <a:latin typeface="Arial"/>
              </a:rPr>
              <a:t>W</a:t>
            </a:r>
            <a:r>
              <a:rPr lang="en-US" altLang="zh-CN" sz="1050" baseline="-25000" dirty="0" err="1">
                <a:solidFill>
                  <a:prstClr val="black"/>
                </a:solidFill>
                <a:latin typeface="Arial"/>
              </a:rPr>
              <a:t>f</a:t>
            </a:r>
            <a:r>
              <a:rPr lang="en-US" altLang="zh-CN" sz="1050" dirty="0">
                <a:solidFill>
                  <a:prstClr val="black"/>
                </a:solidFill>
                <a:latin typeface="Arial"/>
              </a:rPr>
              <a:t>/W</a:t>
            </a:r>
          </a:p>
          <a:p>
            <a:pPr algn="ctr" defTabSz="685800">
              <a:lnSpc>
                <a:spcPct val="95000"/>
              </a:lnSpc>
            </a:pPr>
            <a:r>
              <a:rPr lang="de-DE" sz="1050" dirty="0">
                <a:solidFill>
                  <a:prstClr val="black"/>
                </a:solidFill>
                <a:latin typeface="Arial"/>
              </a:rPr>
              <a:t>Up to 23x28x8 mm</a:t>
            </a:r>
            <a:endParaRPr lang="en-US" sz="1050" dirty="0">
              <a:solidFill>
                <a:prstClr val="black"/>
              </a:solidFill>
              <a:latin typeface="Arial"/>
            </a:endParaRPr>
          </a:p>
        </p:txBody>
      </p:sp>
    </p:spTree>
    <p:extLst>
      <p:ext uri="{BB962C8B-B14F-4D97-AF65-F5344CB8AC3E}">
        <p14:creationId xmlns:p14="http://schemas.microsoft.com/office/powerpoint/2010/main" val="734472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Long fiber </a:t>
            </a:r>
            <a:r>
              <a:rPr lang="en-US" cap="none" dirty="0" err="1"/>
              <a:t>W</a:t>
            </a:r>
            <a:r>
              <a:rPr lang="en-US" cap="none" baseline="-25000" dirty="0" err="1"/>
              <a:t>f</a:t>
            </a:r>
            <a:r>
              <a:rPr lang="en-US" cap="none" dirty="0"/>
              <a:t>/W</a:t>
            </a:r>
          </a:p>
        </p:txBody>
      </p:sp>
      <p:sp>
        <p:nvSpPr>
          <p:cNvPr id="4" name="Slide Number Placeholder 3"/>
          <p:cNvSpPr>
            <a:spLocks noGrp="1"/>
          </p:cNvSpPr>
          <p:nvPr>
            <p:ph type="sldNum" sz="quarter" idx="14"/>
          </p:nvPr>
        </p:nvSpPr>
        <p:spPr>
          <a:xfrm>
            <a:off x="4785199" y="4814571"/>
            <a:ext cx="540000" cy="165832"/>
          </a:xfrm>
        </p:spPr>
        <p:txBody>
          <a:bodyPr/>
          <a:lstStyle/>
          <a:p>
            <a:pPr defTabSz="685800"/>
            <a:fld id="{A52F4D17-1AD6-42D9-B93A-EB002C62F438}" type="slidenum">
              <a:rPr lang="de-DE">
                <a:solidFill>
                  <a:srgbClr val="023D6B"/>
                </a:solidFill>
                <a:latin typeface="Arial"/>
              </a:rPr>
              <a:pPr defTabSz="685800"/>
              <a:t>95</a:t>
            </a:fld>
            <a:endParaRPr lang="de-DE" dirty="0">
              <a:solidFill>
                <a:srgbClr val="023D6B"/>
              </a:solidFill>
              <a:latin typeface="Arial"/>
            </a:endParaRPr>
          </a:p>
        </p:txBody>
      </p:sp>
      <p:sp>
        <p:nvSpPr>
          <p:cNvPr id="5" name="Text Placeholder 4"/>
          <p:cNvSpPr>
            <a:spLocks noGrp="1"/>
          </p:cNvSpPr>
          <p:nvPr>
            <p:ph type="body" sz="quarter" idx="15"/>
          </p:nvPr>
        </p:nvSpPr>
        <p:spPr/>
        <p:txBody>
          <a:bodyPr/>
          <a:lstStyle/>
          <a:p>
            <a:r>
              <a:rPr lang="en-US" dirty="0"/>
              <a:t>Production </a:t>
            </a:r>
          </a:p>
        </p:txBody>
      </p:sp>
      <p:graphicFrame>
        <p:nvGraphicFramePr>
          <p:cNvPr id="21" name="Diagram 20"/>
          <p:cNvGraphicFramePr/>
          <p:nvPr/>
        </p:nvGraphicFramePr>
        <p:xfrm>
          <a:off x="428621" y="634340"/>
          <a:ext cx="8508210" cy="1480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6" name="Straight Connector 25"/>
          <p:cNvCxnSpPr/>
          <p:nvPr/>
        </p:nvCxnSpPr>
        <p:spPr>
          <a:xfrm>
            <a:off x="3172541" y="1204886"/>
            <a:ext cx="0" cy="31313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76121" y="1156120"/>
            <a:ext cx="0" cy="31801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27496" y="1156120"/>
            <a:ext cx="0" cy="316968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7"/>
          <a:stretch>
            <a:fillRect/>
          </a:stretch>
        </p:blipFill>
        <p:spPr>
          <a:xfrm>
            <a:off x="5155361" y="2144935"/>
            <a:ext cx="1312320" cy="1483787"/>
          </a:xfrm>
          <a:prstGeom prst="rect">
            <a:avLst/>
          </a:prstGeom>
        </p:spPr>
      </p:pic>
      <p:pic>
        <p:nvPicPr>
          <p:cNvPr id="39" name="Grafik 18"/>
          <p:cNvPicPr>
            <a:picLocks noChangeAspect="1"/>
          </p:cNvPicPr>
          <p:nvPr/>
        </p:nvPicPr>
        <p:blipFill>
          <a:blip r:embed="rId8"/>
          <a:stretch>
            <a:fillRect/>
          </a:stretch>
        </p:blipFill>
        <p:spPr>
          <a:xfrm>
            <a:off x="3212218" y="2553722"/>
            <a:ext cx="1550654" cy="894369"/>
          </a:xfrm>
          <a:prstGeom prst="rect">
            <a:avLst/>
          </a:prstGeom>
        </p:spPr>
      </p:pic>
      <p:pic>
        <p:nvPicPr>
          <p:cNvPr id="43" name="Picture 3"/>
          <p:cNvPicPr>
            <a:picLocks noChangeAspect="1"/>
          </p:cNvPicPr>
          <p:nvPr/>
        </p:nvPicPr>
        <p:blipFill>
          <a:blip r:embed="rId9"/>
          <a:stretch>
            <a:fillRect/>
          </a:stretch>
        </p:blipFill>
        <p:spPr>
          <a:xfrm>
            <a:off x="7059826" y="2055244"/>
            <a:ext cx="1080869" cy="1138013"/>
          </a:xfrm>
          <a:prstGeom prst="rect">
            <a:avLst/>
          </a:prstGeom>
        </p:spPr>
      </p:pic>
      <p:pic>
        <p:nvPicPr>
          <p:cNvPr id="44" name="Picture 43"/>
          <p:cNvPicPr>
            <a:picLocks noChangeAspect="1"/>
          </p:cNvPicPr>
          <p:nvPr/>
        </p:nvPicPr>
        <p:blipFill rotWithShape="1">
          <a:blip r:embed="rId10" cstate="print">
            <a:extLst>
              <a:ext uri="{28A0092B-C50C-407E-A947-70E740481C1C}">
                <a14:useLocalDpi xmlns:a14="http://schemas.microsoft.com/office/drawing/2010/main" val="0"/>
              </a:ext>
            </a:extLst>
          </a:blip>
          <a:srcRect l="20314" t="21988" r="27994" b="11217"/>
          <a:stretch/>
        </p:blipFill>
        <p:spPr>
          <a:xfrm rot="5400000">
            <a:off x="7214570" y="3405033"/>
            <a:ext cx="892969" cy="865390"/>
          </a:xfrm>
          <a:prstGeom prst="rect">
            <a:avLst/>
          </a:prstGeom>
        </p:spPr>
      </p:pic>
      <p:pic>
        <p:nvPicPr>
          <p:cNvPr id="45" name="Grafik 138"/>
          <p:cNvPicPr/>
          <p:nvPr/>
        </p:nvPicPr>
        <p:blipFill rotWithShape="1">
          <a:blip r:embed="rId11"/>
          <a:srcRect r="40346" b="49456"/>
          <a:stretch/>
        </p:blipFill>
        <p:spPr>
          <a:xfrm>
            <a:off x="176850" y="2055243"/>
            <a:ext cx="2943266" cy="895259"/>
          </a:xfrm>
          <a:prstGeom prst="rect">
            <a:avLst/>
          </a:prstGeom>
        </p:spPr>
      </p:pic>
      <p:pic>
        <p:nvPicPr>
          <p:cNvPr id="46" name="Grafik 19"/>
          <p:cNvPicPr>
            <a:picLocks noChangeAspect="1"/>
          </p:cNvPicPr>
          <p:nvPr/>
        </p:nvPicPr>
        <p:blipFill>
          <a:blip r:embed="rId12"/>
          <a:stretch>
            <a:fillRect/>
          </a:stretch>
        </p:blipFill>
        <p:spPr>
          <a:xfrm>
            <a:off x="1490444" y="3205207"/>
            <a:ext cx="1540622" cy="938907"/>
          </a:xfrm>
          <a:prstGeom prst="rect">
            <a:avLst/>
          </a:prstGeom>
        </p:spPr>
      </p:pic>
      <p:pic>
        <p:nvPicPr>
          <p:cNvPr id="47" name="Picture 46"/>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8804" b="75344" l="33657" r="65434">
                        <a14:foregroundMark x1="64160" y1="53759" x2="64160" y2="53759"/>
                        <a14:foregroundMark x1="33717" y1="53759" x2="33717" y2="53759"/>
                        <a14:foregroundMark x1="65434" y1="55214" x2="65434" y2="55214"/>
                      </a14:backgroundRemoval>
                    </a14:imgEffect>
                  </a14:imgLayer>
                </a14:imgProps>
              </a:ext>
              <a:ext uri="{28A0092B-C50C-407E-A947-70E740481C1C}">
                <a14:useLocalDpi xmlns:a14="http://schemas.microsoft.com/office/drawing/2010/main" val="0"/>
              </a:ext>
            </a:extLst>
          </a:blip>
          <a:srcRect l="31389" t="34444" r="33333" b="20000"/>
          <a:stretch/>
        </p:blipFill>
        <p:spPr>
          <a:xfrm>
            <a:off x="233709" y="3205207"/>
            <a:ext cx="1154295" cy="1117939"/>
          </a:xfrm>
          <a:prstGeom prst="rect">
            <a:avLst/>
          </a:prstGeom>
        </p:spPr>
      </p:pic>
    </p:spTree>
    <p:extLst>
      <p:ext uri="{BB962C8B-B14F-4D97-AF65-F5344CB8AC3E}">
        <p14:creationId xmlns:p14="http://schemas.microsoft.com/office/powerpoint/2010/main" val="27230574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defTabSz="685800"/>
            <a:fld id="{A52F4D17-1AD6-42D9-B93A-EB002C62F438}" type="slidenum">
              <a:rPr lang="de-DE">
                <a:solidFill>
                  <a:srgbClr val="023D6B"/>
                </a:solidFill>
                <a:latin typeface="Arial"/>
              </a:rPr>
              <a:pPr defTabSz="685800"/>
              <a:t>96</a:t>
            </a:fld>
            <a:endParaRPr lang="de-DE" dirty="0">
              <a:solidFill>
                <a:srgbClr val="023D6B"/>
              </a:solidFill>
              <a:latin typeface="Arial"/>
            </a:endParaRPr>
          </a:p>
        </p:txBody>
      </p:sp>
      <p:sp>
        <p:nvSpPr>
          <p:cNvPr id="7" name="Title 1"/>
          <p:cNvSpPr>
            <a:spLocks noGrp="1"/>
          </p:cNvSpPr>
          <p:nvPr>
            <p:ph type="title"/>
          </p:nvPr>
        </p:nvSpPr>
        <p:spPr>
          <a:xfrm>
            <a:off x="278606" y="243000"/>
            <a:ext cx="8586788" cy="843585"/>
          </a:xfrm>
        </p:spPr>
        <p:txBody>
          <a:bodyPr/>
          <a:lstStyle/>
          <a:p>
            <a:r>
              <a:rPr lang="en-US" cap="none" dirty="0"/>
              <a:t>Long fiber </a:t>
            </a:r>
            <a:r>
              <a:rPr lang="en-US" cap="none" dirty="0" err="1"/>
              <a:t>W</a:t>
            </a:r>
            <a:r>
              <a:rPr lang="en-US" cap="none" baseline="-25000" dirty="0" err="1"/>
              <a:t>f</a:t>
            </a:r>
            <a:r>
              <a:rPr lang="en-US" cap="none" dirty="0"/>
              <a:t>/W</a:t>
            </a:r>
          </a:p>
        </p:txBody>
      </p:sp>
      <p:sp>
        <p:nvSpPr>
          <p:cNvPr id="8" name="Text Placeholder 4"/>
          <p:cNvSpPr>
            <a:spLocks noGrp="1"/>
          </p:cNvSpPr>
          <p:nvPr>
            <p:ph type="body" sz="quarter" idx="15"/>
          </p:nvPr>
        </p:nvSpPr>
        <p:spPr>
          <a:xfrm>
            <a:off x="269081" y="704089"/>
            <a:ext cx="8586787" cy="382496"/>
          </a:xfrm>
        </p:spPr>
        <p:txBody>
          <a:bodyPr/>
          <a:lstStyle/>
          <a:p>
            <a:r>
              <a:rPr lang="en-US" dirty="0"/>
              <a:t>Microstructure </a:t>
            </a:r>
          </a:p>
        </p:txBody>
      </p:sp>
      <p:grpSp>
        <p:nvGrpSpPr>
          <p:cNvPr id="18" name="Group 17"/>
          <p:cNvGrpSpPr/>
          <p:nvPr/>
        </p:nvGrpSpPr>
        <p:grpSpPr>
          <a:xfrm>
            <a:off x="893170" y="1119078"/>
            <a:ext cx="3771699" cy="2960429"/>
            <a:chOff x="1162318" y="1462962"/>
            <a:chExt cx="5028932" cy="3947238"/>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0000" b="11509"/>
            <a:stretch/>
          </p:blipFill>
          <p:spPr>
            <a:xfrm>
              <a:off x="1162318" y="1462962"/>
              <a:ext cx="5028932" cy="3947238"/>
            </a:xfrm>
            <a:prstGeom prst="rect">
              <a:avLst/>
            </a:prstGeom>
            <a:ln w="38100">
              <a:solidFill>
                <a:schemeClr val="tx1"/>
              </a:solidFill>
            </a:ln>
          </p:spPr>
        </p:pic>
        <p:sp>
          <p:nvSpPr>
            <p:cNvPr id="12" name="Rectangle 11"/>
            <p:cNvSpPr/>
            <p:nvPr/>
          </p:nvSpPr>
          <p:spPr>
            <a:xfrm>
              <a:off x="5210175" y="4995348"/>
              <a:ext cx="981075" cy="4148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r>
                <a:rPr lang="en-US" sz="1200" b="1" dirty="0">
                  <a:solidFill>
                    <a:prstClr val="black"/>
                  </a:solidFill>
                  <a:latin typeface="Calibri" panose="020F0502020204030204" pitchFamily="34" charset="0"/>
                </a:rPr>
                <a:t>200 </a:t>
              </a:r>
              <a:r>
                <a:rPr lang="de-DE" sz="1200" b="1" dirty="0">
                  <a:solidFill>
                    <a:prstClr val="black"/>
                  </a:solidFill>
                  <a:latin typeface="Calibri" panose="020F0502020204030204" pitchFamily="34" charset="0"/>
                </a:rPr>
                <a:t>µm</a:t>
              </a:r>
              <a:endParaRPr lang="en-US" sz="1200" b="1" dirty="0">
                <a:solidFill>
                  <a:prstClr val="black"/>
                </a:solidFill>
                <a:latin typeface="Calibri" panose="020F0502020204030204" pitchFamily="34" charset="0"/>
              </a:endParaRPr>
            </a:p>
          </p:txBody>
        </p:sp>
        <p:cxnSp>
          <p:nvCxnSpPr>
            <p:cNvPr id="13" name="Straight Connector 12"/>
            <p:cNvCxnSpPr/>
            <p:nvPr/>
          </p:nvCxnSpPr>
          <p:spPr>
            <a:xfrm>
              <a:off x="5281449" y="5320406"/>
              <a:ext cx="8907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925149" y="1119079"/>
            <a:ext cx="2730212" cy="2540123"/>
            <a:chOff x="7467600" y="1448780"/>
            <a:chExt cx="3981450" cy="370424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963"/>
            <a:stretch/>
          </p:blipFill>
          <p:spPr>
            <a:xfrm>
              <a:off x="7467600" y="1448780"/>
              <a:ext cx="3981450" cy="3704245"/>
            </a:xfrm>
            <a:prstGeom prst="rect">
              <a:avLst/>
            </a:prstGeom>
            <a:ln w="38100">
              <a:solidFill>
                <a:schemeClr val="tx1"/>
              </a:solidFill>
              <a:prstDash val="dash"/>
            </a:ln>
          </p:spPr>
        </p:pic>
        <p:sp>
          <p:nvSpPr>
            <p:cNvPr id="15" name="Rectangle 14"/>
            <p:cNvSpPr/>
            <p:nvPr/>
          </p:nvSpPr>
          <p:spPr>
            <a:xfrm>
              <a:off x="10467975" y="4719123"/>
              <a:ext cx="981075" cy="4148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r>
                <a:rPr lang="en-US" sz="1200" b="1" dirty="0">
                  <a:solidFill>
                    <a:prstClr val="black"/>
                  </a:solidFill>
                  <a:latin typeface="Calibri" panose="020F0502020204030204" pitchFamily="34" charset="0"/>
                </a:rPr>
                <a:t>50 </a:t>
              </a:r>
              <a:r>
                <a:rPr lang="de-DE" sz="1200" b="1" dirty="0">
                  <a:solidFill>
                    <a:prstClr val="black"/>
                  </a:solidFill>
                  <a:latin typeface="Calibri" panose="020F0502020204030204" pitchFamily="34" charset="0"/>
                </a:rPr>
                <a:t>µm</a:t>
              </a:r>
              <a:endParaRPr lang="en-US" sz="1200" b="1" dirty="0">
                <a:solidFill>
                  <a:prstClr val="black"/>
                </a:solidFill>
                <a:latin typeface="Calibri" panose="020F0502020204030204" pitchFamily="34" charset="0"/>
              </a:endParaRPr>
            </a:p>
          </p:txBody>
        </p:sp>
        <p:cxnSp>
          <p:nvCxnSpPr>
            <p:cNvPr id="16" name="Straight Connector 15"/>
            <p:cNvCxnSpPr/>
            <p:nvPr/>
          </p:nvCxnSpPr>
          <p:spPr>
            <a:xfrm>
              <a:off x="10529887" y="5069663"/>
              <a:ext cx="8572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backgroundMark x1="43723" y1="65724" x2="43723" y2="65724"/>
                        <a14:backgroundMark x1="53305" y1="61277" x2="53305" y2="61277"/>
                        <a14:backgroundMark x1="58460" y1="62005" x2="58460" y2="62005"/>
                        <a14:backgroundMark x1="77623" y1="52789" x2="77623" y2="52789"/>
                        <a14:backgroundMark x1="80291" y1="48666" x2="80291" y2="48666"/>
                        <a14:backgroundMark x1="41965" y1="25384" x2="41965" y2="25384"/>
                      </a14:backgroundRemoval>
                    </a14:imgEffect>
                  </a14:imgLayer>
                </a14:imgProps>
              </a:ext>
              <a:ext uri="{28A0092B-C50C-407E-A947-70E740481C1C}">
                <a14:useLocalDpi xmlns:a14="http://schemas.microsoft.com/office/drawing/2010/main" val="0"/>
              </a:ext>
            </a:extLst>
          </a:blip>
          <a:srcRect l="18835" t="15410" r="15924" b="33219"/>
          <a:stretch/>
        </p:blipFill>
        <p:spPr>
          <a:xfrm>
            <a:off x="7181021" y="168308"/>
            <a:ext cx="1814513" cy="1071563"/>
          </a:xfrm>
          <a:prstGeom prst="rect">
            <a:avLst/>
          </a:prstGeom>
        </p:spPr>
      </p:pic>
      <p:sp>
        <p:nvSpPr>
          <p:cNvPr id="21" name="Rectangle 20"/>
          <p:cNvSpPr/>
          <p:nvPr/>
        </p:nvSpPr>
        <p:spPr>
          <a:xfrm>
            <a:off x="2343151" y="1664920"/>
            <a:ext cx="714374" cy="578643"/>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5000"/>
              </a:lnSpc>
            </a:pPr>
            <a:endParaRPr lang="en-US" dirty="0" err="1">
              <a:solidFill>
                <a:prstClr val="white"/>
              </a:solidFill>
              <a:latin typeface="Arial"/>
            </a:endParaRPr>
          </a:p>
        </p:txBody>
      </p:sp>
      <p:cxnSp>
        <p:nvCxnSpPr>
          <p:cNvPr id="22" name="Straight Connector 21"/>
          <p:cNvCxnSpPr/>
          <p:nvPr/>
        </p:nvCxnSpPr>
        <p:spPr>
          <a:xfrm flipV="1">
            <a:off x="3057524" y="1108442"/>
            <a:ext cx="1867625" cy="55647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57524" y="2243563"/>
            <a:ext cx="1867625" cy="141563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35323" y="4178836"/>
            <a:ext cx="4854301" cy="750205"/>
          </a:xfrm>
          <a:prstGeom prst="rect">
            <a:avLst/>
          </a:prstGeom>
          <a:noFill/>
        </p:spPr>
        <p:txBody>
          <a:bodyPr wrap="square" rtlCol="0">
            <a:spAutoFit/>
          </a:bodyPr>
          <a:lstStyle/>
          <a:p>
            <a:pPr marL="257175" indent="-257175" defTabSz="685800">
              <a:lnSpc>
                <a:spcPct val="95000"/>
              </a:lnSpc>
              <a:buFont typeface="Wingdings" panose="05000000000000000000" pitchFamily="2" charset="2"/>
              <a:buChar char="Ø"/>
            </a:pPr>
            <a:r>
              <a:rPr lang="en-US" sz="1500" dirty="0">
                <a:solidFill>
                  <a:prstClr val="black"/>
                </a:solidFill>
                <a:latin typeface="Arial"/>
              </a:rPr>
              <a:t>Interface impacted by SPS process but remain intact</a:t>
            </a:r>
          </a:p>
          <a:p>
            <a:pPr marL="257175" indent="-257175" defTabSz="685800">
              <a:lnSpc>
                <a:spcPct val="95000"/>
              </a:lnSpc>
              <a:buFont typeface="Wingdings" panose="05000000000000000000" pitchFamily="2" charset="2"/>
              <a:buChar char="Ø"/>
            </a:pPr>
            <a:r>
              <a:rPr lang="en-US" sz="1500" dirty="0">
                <a:solidFill>
                  <a:prstClr val="black"/>
                </a:solidFill>
                <a:latin typeface="Arial"/>
              </a:rPr>
              <a:t>Fiber arrangement may need to be improved</a:t>
            </a:r>
          </a:p>
        </p:txBody>
      </p:sp>
    </p:spTree>
    <p:extLst>
      <p:ext uri="{BB962C8B-B14F-4D97-AF65-F5344CB8AC3E}">
        <p14:creationId xmlns:p14="http://schemas.microsoft.com/office/powerpoint/2010/main" val="38712670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defTabSz="685800"/>
            <a:fld id="{A52F4D17-1AD6-42D9-B93A-EB002C62F438}" type="slidenum">
              <a:rPr lang="de-DE">
                <a:solidFill>
                  <a:srgbClr val="023D6B"/>
                </a:solidFill>
                <a:latin typeface="Arial"/>
              </a:rPr>
              <a:pPr defTabSz="685800"/>
              <a:t>97</a:t>
            </a:fld>
            <a:endParaRPr lang="de-DE" dirty="0">
              <a:solidFill>
                <a:srgbClr val="023D6B"/>
              </a:solidFill>
              <a:latin typeface="Arial"/>
            </a:endParaRPr>
          </a:p>
        </p:txBody>
      </p:sp>
      <p:sp>
        <p:nvSpPr>
          <p:cNvPr id="7" name="Title 1"/>
          <p:cNvSpPr>
            <a:spLocks noGrp="1"/>
          </p:cNvSpPr>
          <p:nvPr>
            <p:ph type="title"/>
          </p:nvPr>
        </p:nvSpPr>
        <p:spPr>
          <a:xfrm>
            <a:off x="278606" y="243000"/>
            <a:ext cx="8586788" cy="843585"/>
          </a:xfrm>
        </p:spPr>
        <p:txBody>
          <a:bodyPr/>
          <a:lstStyle/>
          <a:p>
            <a:r>
              <a:rPr lang="en-US" cap="none" dirty="0"/>
              <a:t>Long fiber </a:t>
            </a:r>
            <a:r>
              <a:rPr lang="en-US" cap="none" dirty="0" err="1"/>
              <a:t>W</a:t>
            </a:r>
            <a:r>
              <a:rPr lang="en-US" cap="none" baseline="-25000" dirty="0" err="1"/>
              <a:t>f</a:t>
            </a:r>
            <a:r>
              <a:rPr lang="en-US" cap="none" dirty="0"/>
              <a:t>/W</a:t>
            </a:r>
          </a:p>
        </p:txBody>
      </p:sp>
      <p:sp>
        <p:nvSpPr>
          <p:cNvPr id="8" name="Text Placeholder 4"/>
          <p:cNvSpPr>
            <a:spLocks noGrp="1"/>
          </p:cNvSpPr>
          <p:nvPr>
            <p:ph type="body" sz="quarter" idx="15"/>
          </p:nvPr>
        </p:nvSpPr>
        <p:spPr>
          <a:xfrm>
            <a:off x="269081" y="704089"/>
            <a:ext cx="8586787" cy="382496"/>
          </a:xfrm>
        </p:spPr>
        <p:txBody>
          <a:bodyPr/>
          <a:lstStyle/>
          <a:p>
            <a:r>
              <a:rPr lang="en-US" dirty="0"/>
              <a:t>Mechanical properties </a:t>
            </a:r>
          </a:p>
        </p:txBody>
      </p:sp>
      <p:grpSp>
        <p:nvGrpSpPr>
          <p:cNvPr id="22" name="Group 21"/>
          <p:cNvGrpSpPr/>
          <p:nvPr/>
        </p:nvGrpSpPr>
        <p:grpSpPr>
          <a:xfrm>
            <a:off x="6082969" y="264153"/>
            <a:ext cx="2772899" cy="1262368"/>
            <a:chOff x="4716369" y="1597187"/>
            <a:chExt cx="6746566" cy="3071386"/>
          </a:xfrm>
        </p:grpSpPr>
        <p:pic>
          <p:nvPicPr>
            <p:cNvPr id="14" name="Picture 13"/>
            <p:cNvPicPr>
              <a:picLocks noChangeAspect="1"/>
            </p:cNvPicPr>
            <p:nvPr/>
          </p:nvPicPr>
          <p:blipFill>
            <a:blip r:embed="rId2"/>
            <a:stretch>
              <a:fillRect/>
            </a:stretch>
          </p:blipFill>
          <p:spPr>
            <a:xfrm>
              <a:off x="9198321" y="1695450"/>
              <a:ext cx="2264614" cy="287486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2965" t="17546" b="19260"/>
            <a:stretch/>
          </p:blipFill>
          <p:spPr>
            <a:xfrm>
              <a:off x="4716369" y="1597187"/>
              <a:ext cx="4230095" cy="3071386"/>
            </a:xfrm>
            <a:prstGeom prst="rect">
              <a:avLst/>
            </a:prstGeom>
          </p:spPr>
        </p:pic>
        <p:sp>
          <p:nvSpPr>
            <p:cNvPr id="16" name="Rectangle 15"/>
            <p:cNvSpPr/>
            <p:nvPr/>
          </p:nvSpPr>
          <p:spPr>
            <a:xfrm>
              <a:off x="7553325" y="2524125"/>
              <a:ext cx="409575" cy="438150"/>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5000"/>
                </a:lnSpc>
              </a:pPr>
              <a:endParaRPr lang="en-US" dirty="0" err="1">
                <a:solidFill>
                  <a:prstClr val="white"/>
                </a:solidFill>
                <a:latin typeface="Arial"/>
              </a:endParaRPr>
            </a:p>
          </p:txBody>
        </p:sp>
        <p:cxnSp>
          <p:nvCxnSpPr>
            <p:cNvPr id="18" name="Straight Connector 17"/>
            <p:cNvCxnSpPr/>
            <p:nvPr/>
          </p:nvCxnSpPr>
          <p:spPr>
            <a:xfrm flipV="1">
              <a:off x="7962900" y="1695450"/>
              <a:ext cx="1235421" cy="82867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62900" y="2962275"/>
              <a:ext cx="1235421" cy="160803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790380" y="4111424"/>
            <a:ext cx="7843838" cy="311624"/>
          </a:xfrm>
          <a:prstGeom prst="rect">
            <a:avLst/>
          </a:prstGeom>
          <a:noFill/>
          <a:ln>
            <a:solidFill>
              <a:schemeClr val="tx1"/>
            </a:solidFill>
          </a:ln>
        </p:spPr>
        <p:txBody>
          <a:bodyPr wrap="square" rtlCol="0">
            <a:spAutoFit/>
          </a:bodyPr>
          <a:lstStyle/>
          <a:p>
            <a:pPr defTabSz="685800">
              <a:lnSpc>
                <a:spcPct val="95000"/>
              </a:lnSpc>
            </a:pPr>
            <a:r>
              <a:rPr lang="en-US" sz="1500" dirty="0">
                <a:solidFill>
                  <a:prstClr val="black"/>
                </a:solidFill>
                <a:latin typeface="Arial"/>
              </a:rPr>
              <a:t>Long fiber </a:t>
            </a:r>
            <a:r>
              <a:rPr lang="en-US" sz="1500" dirty="0" err="1">
                <a:solidFill>
                  <a:prstClr val="black"/>
                </a:solidFill>
                <a:latin typeface="Arial"/>
              </a:rPr>
              <a:t>W</a:t>
            </a:r>
            <a:r>
              <a:rPr lang="en-US" sz="1500" baseline="-25000" dirty="0" err="1">
                <a:solidFill>
                  <a:prstClr val="black"/>
                </a:solidFill>
                <a:latin typeface="Arial"/>
              </a:rPr>
              <a:t>f</a:t>
            </a:r>
            <a:r>
              <a:rPr lang="en-US" sz="1500" dirty="0">
                <a:solidFill>
                  <a:prstClr val="black"/>
                </a:solidFill>
                <a:latin typeface="Arial"/>
              </a:rPr>
              <a:t>/W show more promising mechanical properties compared to short fiber </a:t>
            </a:r>
            <a:r>
              <a:rPr lang="en-US" sz="1500" dirty="0" err="1">
                <a:solidFill>
                  <a:prstClr val="black"/>
                </a:solidFill>
                <a:latin typeface="Arial"/>
              </a:rPr>
              <a:t>W</a:t>
            </a:r>
            <a:r>
              <a:rPr lang="en-US" sz="1500" baseline="-25000" dirty="0" err="1">
                <a:solidFill>
                  <a:prstClr val="black"/>
                </a:solidFill>
                <a:latin typeface="Arial"/>
              </a:rPr>
              <a:t>f</a:t>
            </a:r>
            <a:r>
              <a:rPr lang="en-US" sz="1500" dirty="0">
                <a:solidFill>
                  <a:prstClr val="black"/>
                </a:solidFill>
                <a:latin typeface="Arial"/>
              </a:rPr>
              <a:t>/W</a:t>
            </a:r>
          </a:p>
        </p:txBody>
      </p:sp>
      <p:pic>
        <p:nvPicPr>
          <p:cNvPr id="17"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313" t="4058" b="3769"/>
          <a:stretch/>
        </p:blipFill>
        <p:spPr>
          <a:xfrm>
            <a:off x="278606" y="1086585"/>
            <a:ext cx="3896273" cy="2902441"/>
          </a:xfrm>
          <a:prstGeom prst="rect">
            <a:avLst/>
          </a:prstGeom>
        </p:spPr>
      </p:pic>
      <p:graphicFrame>
        <p:nvGraphicFramePr>
          <p:cNvPr id="19" name="Table 7"/>
          <p:cNvGraphicFramePr>
            <a:graphicFrameLocks noGrp="1"/>
          </p:cNvGraphicFramePr>
          <p:nvPr/>
        </p:nvGraphicFramePr>
        <p:xfrm>
          <a:off x="4333658" y="1907501"/>
          <a:ext cx="4522210" cy="1882140"/>
        </p:xfrm>
        <a:graphic>
          <a:graphicData uri="http://schemas.openxmlformats.org/drawingml/2006/table">
            <a:tbl>
              <a:tblPr firstRow="1" bandRow="1">
                <a:tableStyleId>{5C22544A-7EE6-4342-B048-85BDC9FD1C3A}</a:tableStyleId>
              </a:tblPr>
              <a:tblGrid>
                <a:gridCol w="969044">
                  <a:extLst>
                    <a:ext uri="{9D8B030D-6E8A-4147-A177-3AD203B41FA5}">
                      <a16:colId xmlns:a16="http://schemas.microsoft.com/office/drawing/2014/main" val="20000"/>
                    </a:ext>
                  </a:extLst>
                </a:gridCol>
                <a:gridCol w="1153625">
                  <a:extLst>
                    <a:ext uri="{9D8B030D-6E8A-4147-A177-3AD203B41FA5}">
                      <a16:colId xmlns:a16="http://schemas.microsoft.com/office/drawing/2014/main" val="20001"/>
                    </a:ext>
                  </a:extLst>
                </a:gridCol>
                <a:gridCol w="1245915">
                  <a:extLst>
                    <a:ext uri="{9D8B030D-6E8A-4147-A177-3AD203B41FA5}">
                      <a16:colId xmlns:a16="http://schemas.microsoft.com/office/drawing/2014/main" val="20002"/>
                    </a:ext>
                  </a:extLst>
                </a:gridCol>
                <a:gridCol w="1153625">
                  <a:extLst>
                    <a:ext uri="{9D8B030D-6E8A-4147-A177-3AD203B41FA5}">
                      <a16:colId xmlns:a16="http://schemas.microsoft.com/office/drawing/2014/main" val="2029052908"/>
                    </a:ext>
                  </a:extLst>
                </a:gridCol>
              </a:tblGrid>
              <a:tr h="548640">
                <a:tc>
                  <a:txBody>
                    <a:bodyPr/>
                    <a:lstStyle/>
                    <a:p>
                      <a:pPr algn="ctr"/>
                      <a:r>
                        <a:rPr lang="en-US" sz="1100" dirty="0"/>
                        <a:t>Samples</a:t>
                      </a:r>
                    </a:p>
                  </a:txBody>
                  <a:tcPr marL="68580" marR="68580" marT="34290" marB="34290" anchor="ctr"/>
                </a:tc>
                <a:tc>
                  <a:txBody>
                    <a:bodyPr/>
                    <a:lstStyle/>
                    <a:p>
                      <a:pPr algn="ctr"/>
                      <a:r>
                        <a:rPr lang="en-US" sz="1100" dirty="0"/>
                        <a:t>Fracture energy density (kJ/m</a:t>
                      </a:r>
                      <a:r>
                        <a:rPr lang="en-US" sz="1100" baseline="30000" dirty="0"/>
                        <a:t>2</a:t>
                      </a:r>
                      <a:r>
                        <a:rPr lang="en-US" sz="1100" dirty="0"/>
                        <a:t>)</a:t>
                      </a:r>
                    </a:p>
                  </a:txBody>
                  <a:tcPr marL="68580" marR="68580" marT="34290" marB="34290" anchor="ctr"/>
                </a:tc>
                <a:tc>
                  <a:txBody>
                    <a:bodyPr/>
                    <a:lstStyle/>
                    <a:p>
                      <a:pPr algn="ctr"/>
                      <a:r>
                        <a:rPr lang="en-US" sz="1100" dirty="0"/>
                        <a:t>Fracture toughness,</a:t>
                      </a:r>
                      <a:r>
                        <a:rPr lang="en-US" sz="1100" baseline="0" dirty="0"/>
                        <a:t> </a:t>
                      </a:r>
                      <a:r>
                        <a:rPr lang="en-US" sz="1100" baseline="0" dirty="0" err="1"/>
                        <a:t>K</a:t>
                      </a:r>
                      <a:r>
                        <a:rPr lang="en-US" sz="1100" baseline="-25000" dirty="0" err="1"/>
                        <a:t>q</a:t>
                      </a:r>
                      <a:r>
                        <a:rPr lang="en-US" sz="1100" baseline="0" dirty="0"/>
                        <a:t>(MPa m</a:t>
                      </a:r>
                      <a:r>
                        <a:rPr lang="en-US" sz="1100" baseline="30000" dirty="0"/>
                        <a:t>0.5</a:t>
                      </a:r>
                      <a:r>
                        <a:rPr lang="en-US" sz="1100" baseline="-25000" dirty="0"/>
                        <a:t>)</a:t>
                      </a:r>
                    </a:p>
                  </a:txBody>
                  <a:tcPr marL="68580" marR="68580" marT="34290" marB="34290" anchor="ctr"/>
                </a:tc>
                <a:tc>
                  <a:txBody>
                    <a:bodyPr/>
                    <a:lstStyle/>
                    <a:p>
                      <a:pPr algn="ctr"/>
                      <a:r>
                        <a:rPr lang="en-US" sz="1100" baseline="0" dirty="0"/>
                        <a:t>Flexural strength (MPa)</a:t>
                      </a:r>
                    </a:p>
                  </a:txBody>
                  <a:tcPr marL="68580" marR="68580" marT="34290" marB="34290" anchor="ctr"/>
                </a:tc>
                <a:extLst>
                  <a:ext uri="{0D108BD9-81ED-4DB2-BD59-A6C34878D82A}">
                    <a16:rowId xmlns:a16="http://schemas.microsoft.com/office/drawing/2014/main" val="10000"/>
                  </a:ext>
                </a:extLst>
              </a:tr>
              <a:tr h="278130">
                <a:tc>
                  <a:txBody>
                    <a:bodyPr/>
                    <a:lstStyle/>
                    <a:p>
                      <a:pPr algn="ctr"/>
                      <a:r>
                        <a:rPr lang="en-US" sz="1100" dirty="0"/>
                        <a:t>Pure tungsten</a:t>
                      </a:r>
                    </a:p>
                  </a:txBody>
                  <a:tcPr marL="68580" marR="68580" marT="34290" marB="34290" anchor="ctr"/>
                </a:tc>
                <a:tc>
                  <a:txBody>
                    <a:bodyPr/>
                    <a:lstStyle/>
                    <a:p>
                      <a:pPr algn="ctr"/>
                      <a:r>
                        <a:rPr lang="en-US" sz="1100" dirty="0">
                          <a:latin typeface="+mn-lt"/>
                        </a:rPr>
                        <a:t>0.1±0.0</a:t>
                      </a:r>
                    </a:p>
                  </a:txBody>
                  <a:tcPr marL="68580" marR="68580" marT="34290" marB="3429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sz="1100" dirty="0"/>
                        <a:t>5.5</a:t>
                      </a:r>
                      <a:r>
                        <a:rPr lang="en-US" sz="1100" dirty="0">
                          <a:latin typeface="+mn-lt"/>
                        </a:rPr>
                        <a:t>±0.0</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sz="1100" dirty="0"/>
                        <a:t>381</a:t>
                      </a:r>
                      <a:r>
                        <a:rPr lang="en-US" sz="1100" dirty="0">
                          <a:latin typeface="+mn-lt"/>
                        </a:rPr>
                        <a:t>±46</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1"/>
                  </a:ext>
                </a:extLst>
              </a:tr>
              <a:tr h="278130">
                <a:tc>
                  <a:txBody>
                    <a:bodyPr/>
                    <a:lstStyle/>
                    <a:p>
                      <a:pPr algn="ctr"/>
                      <a:r>
                        <a:rPr lang="en-US" sz="1100" dirty="0"/>
                        <a:t>W</a:t>
                      </a:r>
                      <a:r>
                        <a:rPr lang="en-US" sz="1100" baseline="-25000" dirty="0"/>
                        <a:t>f</a:t>
                      </a:r>
                      <a:r>
                        <a:rPr lang="en-US" sz="1100" dirty="0"/>
                        <a:t>/W</a:t>
                      </a:r>
                    </a:p>
                  </a:txBody>
                  <a:tcPr marL="68580" marR="68580" marT="34290" marB="34290" anchor="ctr"/>
                </a:tc>
                <a:tc>
                  <a:txBody>
                    <a:bodyPr/>
                    <a:lstStyle/>
                    <a:p>
                      <a:pPr algn="ctr"/>
                      <a:r>
                        <a:rPr lang="en-US" sz="1100" dirty="0"/>
                        <a:t>1.9</a:t>
                      </a:r>
                      <a:r>
                        <a:rPr lang="en-US" sz="1100" dirty="0">
                          <a:latin typeface="+mn-lt"/>
                        </a:rPr>
                        <a:t>±0,7</a:t>
                      </a:r>
                      <a:endParaRPr lang="en-US" sz="1100" dirty="0"/>
                    </a:p>
                  </a:txBody>
                  <a:tcPr marL="68580" marR="68580" marT="34290" marB="3429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sz="1100" dirty="0"/>
                        <a:t>25.5</a:t>
                      </a:r>
                      <a:r>
                        <a:rPr lang="en-US" sz="1100" dirty="0">
                          <a:latin typeface="+mn-lt"/>
                        </a:rPr>
                        <a:t>±7.8</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sz="1100" dirty="0"/>
                        <a:t>221</a:t>
                      </a:r>
                      <a:r>
                        <a:rPr lang="en-US" sz="1100" dirty="0">
                          <a:latin typeface="+mn-lt"/>
                        </a:rPr>
                        <a:t>±17</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2"/>
                  </a:ext>
                </a:extLst>
              </a:tr>
              <a:tr h="388620">
                <a:tc>
                  <a:txBody>
                    <a:bodyPr/>
                    <a:lstStyle/>
                    <a:p>
                      <a:pPr algn="ctr"/>
                      <a:r>
                        <a:rPr lang="en-US" sz="1100" dirty="0"/>
                        <a:t>Porous matrix </a:t>
                      </a:r>
                      <a:r>
                        <a:rPr lang="en-US" sz="1100" dirty="0" err="1"/>
                        <a:t>W</a:t>
                      </a:r>
                      <a:r>
                        <a:rPr lang="en-US" sz="1100" baseline="-25000" dirty="0" err="1"/>
                        <a:t>f</a:t>
                      </a:r>
                      <a:r>
                        <a:rPr lang="en-US" sz="1100" dirty="0"/>
                        <a:t>/W</a:t>
                      </a:r>
                    </a:p>
                  </a:txBody>
                  <a:tcPr marL="68580" marR="68580" marT="34290" marB="34290" anchor="ctr"/>
                </a:tc>
                <a:tc>
                  <a:txBody>
                    <a:bodyPr/>
                    <a:lstStyle/>
                    <a:p>
                      <a:pPr algn="ctr"/>
                      <a:r>
                        <a:rPr lang="en-US" sz="1100" kern="1200" dirty="0">
                          <a:solidFill>
                            <a:schemeClr val="dk1"/>
                          </a:solidFill>
                          <a:effectLst/>
                          <a:latin typeface="+mn-lt"/>
                          <a:ea typeface="+mn-ea"/>
                          <a:cs typeface="+mn-cs"/>
                        </a:rPr>
                        <a:t>3.3±1.0</a:t>
                      </a:r>
                      <a:endParaRPr lang="en-US" sz="1100" dirty="0"/>
                    </a:p>
                  </a:txBody>
                  <a:tcPr marL="68580" marR="68580" marT="34290" marB="3429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sz="1100" kern="1200" dirty="0">
                          <a:solidFill>
                            <a:schemeClr val="dk1"/>
                          </a:solidFill>
                          <a:effectLst/>
                          <a:latin typeface="+mn-lt"/>
                          <a:ea typeface="+mn-ea"/>
                          <a:cs typeface="+mn-cs"/>
                        </a:rPr>
                        <a:t>21±7.1</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sz="1100" dirty="0"/>
                        <a:t>235</a:t>
                      </a:r>
                      <a:r>
                        <a:rPr lang="en-US" sz="1100" dirty="0">
                          <a:latin typeface="+mn-lt"/>
                        </a:rPr>
                        <a:t>±10</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623550396"/>
                  </a:ext>
                </a:extLst>
              </a:tr>
              <a:tr h="388620">
                <a:tc>
                  <a:txBody>
                    <a:bodyPr/>
                    <a:lstStyle/>
                    <a:p>
                      <a:pPr algn="ctr"/>
                      <a:r>
                        <a:rPr lang="en-US" altLang="zh-CN" sz="1100" dirty="0"/>
                        <a:t>Long fiber </a:t>
                      </a:r>
                      <a:r>
                        <a:rPr lang="en-US" altLang="zh-CN" sz="1100" dirty="0" err="1"/>
                        <a:t>W</a:t>
                      </a:r>
                      <a:r>
                        <a:rPr lang="en-US" altLang="zh-CN" sz="1100" baseline="-25000" dirty="0" err="1"/>
                        <a:t>f</a:t>
                      </a:r>
                      <a:r>
                        <a:rPr lang="en-US" altLang="zh-CN" sz="1100" dirty="0"/>
                        <a:t>/W</a:t>
                      </a:r>
                      <a:endParaRPr lang="en-US" sz="11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11.6</a:t>
                      </a:r>
                      <a:r>
                        <a:rPr lang="en-US" sz="1100" kern="1200" dirty="0">
                          <a:solidFill>
                            <a:schemeClr val="dk1"/>
                          </a:solidFill>
                          <a:effectLst/>
                          <a:latin typeface="+mn-lt"/>
                          <a:ea typeface="+mn-ea"/>
                          <a:cs typeface="+mn-cs"/>
                        </a:rPr>
                        <a:t>±3.1</a:t>
                      </a:r>
                      <a:endParaRPr lang="en-US" sz="1100" dirty="0"/>
                    </a:p>
                  </a:txBody>
                  <a:tcPr marL="68580" marR="68580" marT="34290" marB="3429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67.6</a:t>
                      </a:r>
                      <a:r>
                        <a:rPr lang="en-US" sz="1100" kern="1200" dirty="0">
                          <a:solidFill>
                            <a:schemeClr val="dk1"/>
                          </a:solidFill>
                          <a:effectLst/>
                          <a:latin typeface="+mn-lt"/>
                          <a:ea typeface="+mn-ea"/>
                          <a:cs typeface="+mn-cs"/>
                        </a:rPr>
                        <a:t>±15.0</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sz="1100" dirty="0"/>
                        <a:t>495</a:t>
                      </a:r>
                      <a:r>
                        <a:rPr lang="en-US" sz="1100" dirty="0">
                          <a:latin typeface="+mn-lt"/>
                        </a:rPr>
                        <a:t>±78</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967212663"/>
                  </a:ext>
                </a:extLst>
              </a:tr>
            </a:tbl>
          </a:graphicData>
        </a:graphic>
      </p:graphicFrame>
      <p:grpSp>
        <p:nvGrpSpPr>
          <p:cNvPr id="21" name="Gruppieren 15"/>
          <p:cNvGrpSpPr/>
          <p:nvPr/>
        </p:nvGrpSpPr>
        <p:grpSpPr>
          <a:xfrm>
            <a:off x="4230752" y="1202156"/>
            <a:ext cx="805931" cy="589773"/>
            <a:chOff x="7776268" y="1126182"/>
            <a:chExt cx="1993901" cy="1459119"/>
          </a:xfrm>
        </p:grpSpPr>
        <p:grpSp>
          <p:nvGrpSpPr>
            <p:cNvPr id="23" name="Gruppieren 16"/>
            <p:cNvGrpSpPr/>
            <p:nvPr/>
          </p:nvGrpSpPr>
          <p:grpSpPr>
            <a:xfrm>
              <a:off x="7776268" y="1126182"/>
              <a:ext cx="1993901" cy="1459119"/>
              <a:chOff x="7776268" y="1126182"/>
              <a:chExt cx="1993901" cy="1459119"/>
            </a:xfrm>
          </p:grpSpPr>
          <p:grpSp>
            <p:nvGrpSpPr>
              <p:cNvPr id="58" name="Gruppieren 62"/>
              <p:cNvGrpSpPr/>
              <p:nvPr/>
            </p:nvGrpSpPr>
            <p:grpSpPr>
              <a:xfrm>
                <a:off x="7776268" y="1445600"/>
                <a:ext cx="1993901" cy="1079501"/>
                <a:chOff x="3492500" y="1434346"/>
                <a:chExt cx="1993901" cy="1079500"/>
              </a:xfrm>
            </p:grpSpPr>
            <p:pic>
              <p:nvPicPr>
                <p:cNvPr id="62" name="Picture 5" descr="\\AFS\.ipp-garching.mpg.de\mf\data\WfW\Irradiation\Eurofusion-2018\Probenherstellung\CVD-Proben.png" hidden="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84" t="13883" r="67647" b="76021"/>
                <a:stretch/>
              </p:blipFill>
              <p:spPr bwMode="auto">
                <a:xfrm>
                  <a:off x="3492500" y="1434346"/>
                  <a:ext cx="1993900" cy="1079500"/>
                </a:xfrm>
                <a:prstGeom prst="rect">
                  <a:avLst/>
                </a:prstGeom>
                <a:noFill/>
                <a:extLst>
                  <a:ext uri="{909E8E84-426E-40DD-AFC4-6F175D3DCCD1}">
                    <a14:hiddenFill xmlns:a14="http://schemas.microsoft.com/office/drawing/2010/main">
                      <a:solidFill>
                        <a:srgbClr val="FFFFFF"/>
                      </a:solidFill>
                    </a14:hiddenFill>
                  </a:ext>
                </a:extLst>
              </p:spPr>
            </p:pic>
            <p:sp>
              <p:nvSpPr>
                <p:cNvPr id="63" name="Rechteck 65"/>
                <p:cNvSpPr/>
                <p:nvPr/>
              </p:nvSpPr>
              <p:spPr>
                <a:xfrm>
                  <a:off x="4917715" y="2158310"/>
                  <a:ext cx="568686" cy="3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defTabSz="685800"/>
                  <a:endParaRPr lang="en-US" sz="1350" dirty="0">
                    <a:solidFill>
                      <a:prstClr val="black"/>
                    </a:solidFill>
                    <a:latin typeface="Arial"/>
                  </a:endParaRPr>
                </a:p>
              </p:txBody>
            </p:sp>
          </p:grpSp>
          <p:cxnSp>
            <p:nvCxnSpPr>
              <p:cNvPr id="59" name="Gerade Verbindung mit Pfeil 59"/>
              <p:cNvCxnSpPr/>
              <p:nvPr/>
            </p:nvCxnSpPr>
            <p:spPr>
              <a:xfrm flipV="1">
                <a:off x="8830877" y="2116084"/>
                <a:ext cx="0" cy="46921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mit Pfeil 60"/>
              <p:cNvCxnSpPr/>
              <p:nvPr/>
            </p:nvCxnSpPr>
            <p:spPr>
              <a:xfrm>
                <a:off x="7989714" y="1445599"/>
                <a:ext cx="0" cy="468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Gerade Verbindung mit Pfeil 61"/>
              <p:cNvCxnSpPr/>
              <p:nvPr/>
            </p:nvCxnSpPr>
            <p:spPr>
              <a:xfrm>
                <a:off x="9447963" y="1126182"/>
                <a:ext cx="0" cy="468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Long fibre Sample"/>
            <p:cNvGrpSpPr/>
            <p:nvPr/>
          </p:nvGrpSpPr>
          <p:grpSpPr>
            <a:xfrm>
              <a:off x="7879080" y="1572233"/>
              <a:ext cx="1793058" cy="728419"/>
              <a:chOff x="2697403" y="1927576"/>
              <a:chExt cx="6339470" cy="2575370"/>
            </a:xfrm>
          </p:grpSpPr>
          <p:sp>
            <p:nvSpPr>
              <p:cNvPr id="26" name="Wire"/>
              <p:cNvSpPr/>
              <p:nvPr/>
            </p:nvSpPr>
            <p:spPr>
              <a:xfrm rot="15407577">
                <a:off x="5675700" y="-243645"/>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27" name="Wire"/>
              <p:cNvSpPr/>
              <p:nvPr/>
            </p:nvSpPr>
            <p:spPr>
              <a:xfrm rot="15407577">
                <a:off x="5807565" y="-171735"/>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28" name="Wire"/>
              <p:cNvSpPr/>
              <p:nvPr/>
            </p:nvSpPr>
            <p:spPr>
              <a:xfrm rot="15407577">
                <a:off x="5939431" y="-10161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29" name="Wire"/>
              <p:cNvSpPr/>
              <p:nvPr/>
            </p:nvSpPr>
            <p:spPr>
              <a:xfrm rot="15407577">
                <a:off x="5675700" y="-7672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0" name="Wire"/>
              <p:cNvSpPr/>
              <p:nvPr/>
            </p:nvSpPr>
            <p:spPr>
              <a:xfrm rot="15407577">
                <a:off x="5807565" y="-481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1" name="Wire"/>
              <p:cNvSpPr/>
              <p:nvPr/>
            </p:nvSpPr>
            <p:spPr>
              <a:xfrm rot="15407577">
                <a:off x="5939431" y="65308"/>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2" name="Wire"/>
              <p:cNvSpPr/>
              <p:nvPr/>
            </p:nvSpPr>
            <p:spPr>
              <a:xfrm rot="15407577">
                <a:off x="5675697" y="9820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3" name="Wire"/>
              <p:cNvSpPr/>
              <p:nvPr/>
            </p:nvSpPr>
            <p:spPr>
              <a:xfrm rot="15407577">
                <a:off x="5807562" y="17011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4" name="Wire"/>
              <p:cNvSpPr/>
              <p:nvPr/>
            </p:nvSpPr>
            <p:spPr>
              <a:xfrm rot="15407577">
                <a:off x="5939428" y="240235"/>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5" name="Wire"/>
              <p:cNvSpPr/>
              <p:nvPr/>
            </p:nvSpPr>
            <p:spPr>
              <a:xfrm rot="15407577">
                <a:off x="5675693" y="289481"/>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6" name="Wire"/>
              <p:cNvSpPr/>
              <p:nvPr/>
            </p:nvSpPr>
            <p:spPr>
              <a:xfrm rot="15407577">
                <a:off x="5807558" y="361391"/>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7" name="Wire"/>
              <p:cNvSpPr/>
              <p:nvPr/>
            </p:nvSpPr>
            <p:spPr>
              <a:xfrm rot="15407577">
                <a:off x="5939424" y="431512"/>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8" name="Wire"/>
              <p:cNvSpPr/>
              <p:nvPr/>
            </p:nvSpPr>
            <p:spPr>
              <a:xfrm rot="15407577">
                <a:off x="5675702" y="44925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39" name="Wire"/>
              <p:cNvSpPr/>
              <p:nvPr/>
            </p:nvSpPr>
            <p:spPr>
              <a:xfrm rot="15407577">
                <a:off x="5807567" y="52116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sp>
            <p:nvSpPr>
              <p:cNvPr id="40" name="Wire"/>
              <p:cNvSpPr/>
              <p:nvPr/>
            </p:nvSpPr>
            <p:spPr>
              <a:xfrm rot="15407577">
                <a:off x="5939433" y="59128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rial"/>
                </a:endParaRPr>
              </a:p>
            </p:txBody>
          </p:sp>
          <p:grpSp>
            <p:nvGrpSpPr>
              <p:cNvPr id="41" name="KLST-Sample"/>
              <p:cNvGrpSpPr/>
              <p:nvPr/>
            </p:nvGrpSpPr>
            <p:grpSpPr>
              <a:xfrm>
                <a:off x="2742593" y="1927576"/>
                <a:ext cx="6284926" cy="2575370"/>
                <a:chOff x="2742593" y="1927576"/>
                <a:chExt cx="6284926" cy="2575370"/>
              </a:xfrm>
            </p:grpSpPr>
            <p:cxnSp>
              <p:nvCxnSpPr>
                <p:cNvPr id="42" name="Gerader Verbinder 42"/>
                <p:cNvCxnSpPr/>
                <p:nvPr/>
              </p:nvCxnSpPr>
              <p:spPr>
                <a:xfrm flipV="1">
                  <a:off x="3161654" y="2882685"/>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3"/>
                <p:cNvCxnSpPr/>
                <p:nvPr/>
              </p:nvCxnSpPr>
              <p:spPr>
                <a:xfrm flipV="1">
                  <a:off x="2742593" y="2656028"/>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4"/>
                <p:cNvCxnSpPr/>
                <p:nvPr/>
              </p:nvCxnSpPr>
              <p:spPr>
                <a:xfrm flipV="1">
                  <a:off x="6237822" y="2154233"/>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5"/>
                <p:cNvCxnSpPr/>
                <p:nvPr/>
              </p:nvCxnSpPr>
              <p:spPr>
                <a:xfrm flipV="1">
                  <a:off x="5818761" y="1927576"/>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6"/>
                <p:cNvCxnSpPr/>
                <p:nvPr/>
              </p:nvCxnSpPr>
              <p:spPr>
                <a:xfrm>
                  <a:off x="5532288" y="2656028"/>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7"/>
                <p:cNvCxnSpPr/>
                <p:nvPr/>
              </p:nvCxnSpPr>
              <p:spPr>
                <a:xfrm>
                  <a:off x="5818761" y="2578505"/>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8"/>
                <p:cNvCxnSpPr/>
                <p:nvPr/>
              </p:nvCxnSpPr>
              <p:spPr>
                <a:xfrm>
                  <a:off x="2742593" y="3306957"/>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9"/>
                <p:cNvCxnSpPr/>
                <p:nvPr/>
              </p:nvCxnSpPr>
              <p:spPr>
                <a:xfrm>
                  <a:off x="8608458" y="1927576"/>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50"/>
                <p:cNvCxnSpPr/>
                <p:nvPr/>
              </p:nvCxnSpPr>
              <p:spPr>
                <a:xfrm>
                  <a:off x="3161654" y="3533614"/>
                  <a:ext cx="0" cy="969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1"/>
                <p:cNvCxnSpPr/>
                <p:nvPr/>
              </p:nvCxnSpPr>
              <p:spPr>
                <a:xfrm>
                  <a:off x="2742593" y="3306957"/>
                  <a:ext cx="0" cy="969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2"/>
                <p:cNvCxnSpPr/>
                <p:nvPr/>
              </p:nvCxnSpPr>
              <p:spPr>
                <a:xfrm>
                  <a:off x="2742593" y="4276287"/>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3"/>
                <p:cNvCxnSpPr/>
                <p:nvPr/>
              </p:nvCxnSpPr>
              <p:spPr>
                <a:xfrm flipV="1">
                  <a:off x="3161654" y="3119727"/>
                  <a:ext cx="5865865" cy="13832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4"/>
                <p:cNvCxnSpPr/>
                <p:nvPr/>
              </p:nvCxnSpPr>
              <p:spPr>
                <a:xfrm>
                  <a:off x="9027519" y="2154233"/>
                  <a:ext cx="0" cy="969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5"/>
                <p:cNvCxnSpPr/>
                <p:nvPr/>
              </p:nvCxnSpPr>
              <p:spPr>
                <a:xfrm>
                  <a:off x="5951349" y="2882685"/>
                  <a:ext cx="154608" cy="2184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6"/>
                <p:cNvCxnSpPr/>
                <p:nvPr/>
              </p:nvCxnSpPr>
              <p:spPr>
                <a:xfrm flipH="1">
                  <a:off x="6105957" y="2805162"/>
                  <a:ext cx="131865" cy="296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7"/>
                <p:cNvCxnSpPr>
                  <a:cxnSpLocks noChangeAspect="1"/>
                </p:cNvCxnSpPr>
                <p:nvPr/>
              </p:nvCxnSpPr>
              <p:spPr>
                <a:xfrm flipH="1">
                  <a:off x="5733822" y="2578505"/>
                  <a:ext cx="84051" cy="188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2500234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defTabSz="685800"/>
            <a:fld id="{A52F4D17-1AD6-42D9-B93A-EB002C62F438}" type="slidenum">
              <a:rPr lang="de-DE">
                <a:solidFill>
                  <a:srgbClr val="023D6B"/>
                </a:solidFill>
                <a:latin typeface="Arial"/>
              </a:rPr>
              <a:pPr defTabSz="685800"/>
              <a:t>98</a:t>
            </a:fld>
            <a:endParaRPr lang="de-DE" dirty="0">
              <a:solidFill>
                <a:srgbClr val="023D6B"/>
              </a:solidFill>
              <a:latin typeface="Arial"/>
            </a:endParaRPr>
          </a:p>
        </p:txBody>
      </p:sp>
      <p:sp>
        <p:nvSpPr>
          <p:cNvPr id="7" name="Title 1"/>
          <p:cNvSpPr>
            <a:spLocks noGrp="1"/>
          </p:cNvSpPr>
          <p:nvPr>
            <p:ph type="title"/>
          </p:nvPr>
        </p:nvSpPr>
        <p:spPr>
          <a:xfrm>
            <a:off x="278606" y="243000"/>
            <a:ext cx="8586788" cy="843585"/>
          </a:xfrm>
        </p:spPr>
        <p:txBody>
          <a:bodyPr/>
          <a:lstStyle/>
          <a:p>
            <a:r>
              <a:rPr lang="en-US" cap="none" dirty="0"/>
              <a:t>Long fiber </a:t>
            </a:r>
            <a:r>
              <a:rPr lang="en-US" cap="none" dirty="0" err="1"/>
              <a:t>W</a:t>
            </a:r>
            <a:r>
              <a:rPr lang="en-US" cap="none" baseline="-25000" dirty="0" err="1"/>
              <a:t>f</a:t>
            </a:r>
            <a:r>
              <a:rPr lang="en-US" cap="none" dirty="0"/>
              <a:t>/W</a:t>
            </a:r>
          </a:p>
        </p:txBody>
      </p:sp>
      <p:sp>
        <p:nvSpPr>
          <p:cNvPr id="8" name="Text Placeholder 4"/>
          <p:cNvSpPr>
            <a:spLocks noGrp="1"/>
          </p:cNvSpPr>
          <p:nvPr>
            <p:ph type="body" sz="quarter" idx="15"/>
          </p:nvPr>
        </p:nvSpPr>
        <p:spPr>
          <a:xfrm>
            <a:off x="269081" y="704089"/>
            <a:ext cx="8586787" cy="382496"/>
          </a:xfrm>
        </p:spPr>
        <p:txBody>
          <a:bodyPr/>
          <a:lstStyle/>
          <a:p>
            <a:r>
              <a:rPr lang="en-US" dirty="0"/>
              <a:t>Thermal shock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957" t="40960" r="46330" b="21328"/>
          <a:stretch/>
        </p:blipFill>
        <p:spPr>
          <a:xfrm>
            <a:off x="485432" y="1091320"/>
            <a:ext cx="1620180" cy="1782199"/>
          </a:xfrm>
          <a:prstGeom prst="rect">
            <a:avLst/>
          </a:prstGeom>
        </p:spPr>
      </p:pic>
      <p:cxnSp>
        <p:nvCxnSpPr>
          <p:cNvPr id="10" name="Straight Arrow Connector 9"/>
          <p:cNvCxnSpPr/>
          <p:nvPr/>
        </p:nvCxnSpPr>
        <p:spPr>
          <a:xfrm flipH="1">
            <a:off x="1212499" y="1904656"/>
            <a:ext cx="405044" cy="3024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374516" y="2501968"/>
            <a:ext cx="243027" cy="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19558" y="1576633"/>
            <a:ext cx="1188132" cy="618631"/>
          </a:xfrm>
          <a:prstGeom prst="rect">
            <a:avLst/>
          </a:prstGeom>
          <a:solidFill>
            <a:schemeClr val="bg1"/>
          </a:solidFill>
        </p:spPr>
        <p:txBody>
          <a:bodyPr wrap="square" rtlCol="0">
            <a:spAutoFit/>
          </a:bodyPr>
          <a:lstStyle/>
          <a:p>
            <a:pPr defTabSz="685800">
              <a:lnSpc>
                <a:spcPct val="95000"/>
              </a:lnSpc>
            </a:pPr>
            <a:r>
              <a:rPr lang="en-US" sz="1200" dirty="0">
                <a:solidFill>
                  <a:prstClr val="black"/>
                </a:solidFill>
                <a:latin typeface="Arial"/>
              </a:rPr>
              <a:t>Fiber vertical to the loading surface</a:t>
            </a:r>
          </a:p>
        </p:txBody>
      </p:sp>
      <p:sp>
        <p:nvSpPr>
          <p:cNvPr id="13" name="TextBox 12"/>
          <p:cNvSpPr txBox="1"/>
          <p:nvPr/>
        </p:nvSpPr>
        <p:spPr>
          <a:xfrm>
            <a:off x="1617543" y="2204194"/>
            <a:ext cx="1188132" cy="618631"/>
          </a:xfrm>
          <a:prstGeom prst="rect">
            <a:avLst/>
          </a:prstGeom>
          <a:solidFill>
            <a:schemeClr val="bg1"/>
          </a:solidFill>
        </p:spPr>
        <p:txBody>
          <a:bodyPr wrap="square" rtlCol="0">
            <a:spAutoFit/>
          </a:bodyPr>
          <a:lstStyle/>
          <a:p>
            <a:pPr defTabSz="685800">
              <a:lnSpc>
                <a:spcPct val="95000"/>
              </a:lnSpc>
            </a:pPr>
            <a:r>
              <a:rPr lang="en-US" sz="1200" dirty="0">
                <a:solidFill>
                  <a:prstClr val="black"/>
                </a:solidFill>
                <a:latin typeface="Arial"/>
              </a:rPr>
              <a:t>Fiber parallel to the loading surface</a:t>
            </a:r>
          </a:p>
        </p:txBody>
      </p:sp>
      <p:sp>
        <p:nvSpPr>
          <p:cNvPr id="14" name="TextBox 13"/>
          <p:cNvSpPr txBox="1"/>
          <p:nvPr/>
        </p:nvSpPr>
        <p:spPr>
          <a:xfrm>
            <a:off x="392963" y="3282524"/>
            <a:ext cx="2484276" cy="1186479"/>
          </a:xfrm>
          <a:prstGeom prst="rect">
            <a:avLst/>
          </a:prstGeom>
          <a:noFill/>
        </p:spPr>
        <p:txBody>
          <a:bodyPr wrap="square" rtlCol="0">
            <a:spAutoFit/>
          </a:bodyPr>
          <a:lstStyle/>
          <a:p>
            <a:pPr defTabSz="685800">
              <a:lnSpc>
                <a:spcPct val="95000"/>
              </a:lnSpc>
            </a:pPr>
            <a:r>
              <a:rPr lang="en-US" dirty="0">
                <a:solidFill>
                  <a:prstClr val="black"/>
                </a:solidFill>
                <a:latin typeface="Arial"/>
              </a:rPr>
              <a:t>Loading condition</a:t>
            </a:r>
          </a:p>
          <a:p>
            <a:pPr defTabSz="685800"/>
            <a:r>
              <a:rPr lang="pt-BR" b="1" dirty="0">
                <a:solidFill>
                  <a:srgbClr val="000000"/>
                </a:solidFill>
                <a:latin typeface="Arial" panose="020B0604020202020204" pitchFamily="34" charset="0"/>
              </a:rPr>
              <a:t>L</a:t>
            </a:r>
            <a:r>
              <a:rPr lang="pt-BR" sz="1050" b="1" dirty="0">
                <a:solidFill>
                  <a:srgbClr val="000000"/>
                </a:solidFill>
                <a:latin typeface="Arial" panose="020B0604020202020204" pitchFamily="34" charset="0"/>
              </a:rPr>
              <a:t>abs </a:t>
            </a:r>
            <a:r>
              <a:rPr lang="pt-BR" b="1" dirty="0">
                <a:solidFill>
                  <a:srgbClr val="000000"/>
                </a:solidFill>
                <a:latin typeface="Arial" panose="020B0604020202020204" pitchFamily="34" charset="0"/>
              </a:rPr>
              <a:t>= 0.38 GW/m</a:t>
            </a:r>
            <a:r>
              <a:rPr lang="pt-BR" sz="1500" b="1" baseline="30000" dirty="0">
                <a:solidFill>
                  <a:srgbClr val="000000"/>
                </a:solidFill>
                <a:latin typeface="Arial" panose="020B0604020202020204" pitchFamily="34" charset="0"/>
              </a:rPr>
              <a:t>2</a:t>
            </a:r>
            <a:r>
              <a:rPr lang="pt-BR" b="1" dirty="0">
                <a:solidFill>
                  <a:srgbClr val="000000"/>
                </a:solidFill>
                <a:latin typeface="Arial" panose="020B0604020202020204" pitchFamily="34" charset="0"/>
              </a:rPr>
              <a:t>, T</a:t>
            </a:r>
            <a:r>
              <a:rPr lang="pt-BR" sz="1050" b="1" dirty="0">
                <a:solidFill>
                  <a:srgbClr val="000000"/>
                </a:solidFill>
                <a:latin typeface="Arial" panose="020B0604020202020204" pitchFamily="34" charset="0"/>
              </a:rPr>
              <a:t>base </a:t>
            </a:r>
            <a:r>
              <a:rPr lang="pt-BR" b="1" dirty="0">
                <a:solidFill>
                  <a:srgbClr val="000000"/>
                </a:solidFill>
                <a:latin typeface="Arial" panose="020B0604020202020204" pitchFamily="34" charset="0"/>
              </a:rPr>
              <a:t>= RT, n = 100 pulses </a:t>
            </a:r>
            <a:endParaRPr lang="en-US" dirty="0">
              <a:solidFill>
                <a:prstClr val="black"/>
              </a:solidFill>
              <a:latin typeface="Arial"/>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97383" y="1049564"/>
            <a:ext cx="2768757" cy="2768757"/>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94696" y="1037314"/>
            <a:ext cx="2781008" cy="2781008"/>
          </a:xfrm>
          <a:prstGeom prst="rect">
            <a:avLst/>
          </a:prstGeom>
          <a:ln>
            <a:noFill/>
          </a:ln>
        </p:spPr>
      </p:pic>
      <p:sp>
        <p:nvSpPr>
          <p:cNvPr id="17" name="TextBox 16"/>
          <p:cNvSpPr txBox="1"/>
          <p:nvPr/>
        </p:nvSpPr>
        <p:spPr>
          <a:xfrm>
            <a:off x="3516511" y="4037396"/>
            <a:ext cx="4750018" cy="355482"/>
          </a:xfrm>
          <a:prstGeom prst="rect">
            <a:avLst/>
          </a:prstGeom>
          <a:noFill/>
        </p:spPr>
        <p:txBody>
          <a:bodyPr wrap="none" rtlCol="0">
            <a:spAutoFit/>
          </a:bodyPr>
          <a:lstStyle/>
          <a:p>
            <a:pPr defTabSz="685800">
              <a:lnSpc>
                <a:spcPct val="95000"/>
              </a:lnSpc>
            </a:pPr>
            <a:r>
              <a:rPr lang="en-US" dirty="0">
                <a:solidFill>
                  <a:prstClr val="black"/>
                </a:solidFill>
                <a:latin typeface="Arial"/>
              </a:rPr>
              <a:t>After the loading: crack bridging by the fibers</a:t>
            </a:r>
          </a:p>
        </p:txBody>
      </p:sp>
      <p:sp>
        <p:nvSpPr>
          <p:cNvPr id="18" name="Freeform 17"/>
          <p:cNvSpPr/>
          <p:nvPr/>
        </p:nvSpPr>
        <p:spPr>
          <a:xfrm>
            <a:off x="3516511" y="1887253"/>
            <a:ext cx="158949" cy="433982"/>
          </a:xfrm>
          <a:custGeom>
            <a:avLst/>
            <a:gdLst>
              <a:gd name="connsiteX0" fmla="*/ 111919 w 211932"/>
              <a:gd name="connsiteY0" fmla="*/ 0 h 578643"/>
              <a:gd name="connsiteX1" fmla="*/ 107157 w 211932"/>
              <a:gd name="connsiteY1" fmla="*/ 11906 h 578643"/>
              <a:gd name="connsiteX2" fmla="*/ 102394 w 211932"/>
              <a:gd name="connsiteY2" fmla="*/ 19050 h 578643"/>
              <a:gd name="connsiteX3" fmla="*/ 100013 w 211932"/>
              <a:gd name="connsiteY3" fmla="*/ 26193 h 578643"/>
              <a:gd name="connsiteX4" fmla="*/ 90488 w 211932"/>
              <a:gd name="connsiteY4" fmla="*/ 40481 h 578643"/>
              <a:gd name="connsiteX5" fmla="*/ 85725 w 211932"/>
              <a:gd name="connsiteY5" fmla="*/ 47625 h 578643"/>
              <a:gd name="connsiteX6" fmla="*/ 80963 w 211932"/>
              <a:gd name="connsiteY6" fmla="*/ 54768 h 578643"/>
              <a:gd name="connsiteX7" fmla="*/ 69057 w 211932"/>
              <a:gd name="connsiteY7" fmla="*/ 76200 h 578643"/>
              <a:gd name="connsiteX8" fmla="*/ 59532 w 211932"/>
              <a:gd name="connsiteY8" fmla="*/ 90487 h 578643"/>
              <a:gd name="connsiteX9" fmla="*/ 54769 w 211932"/>
              <a:gd name="connsiteY9" fmla="*/ 97631 h 578643"/>
              <a:gd name="connsiteX10" fmla="*/ 47625 w 211932"/>
              <a:gd name="connsiteY10" fmla="*/ 100012 h 578643"/>
              <a:gd name="connsiteX11" fmla="*/ 35719 w 211932"/>
              <a:gd name="connsiteY11" fmla="*/ 116681 h 578643"/>
              <a:gd name="connsiteX12" fmla="*/ 33338 w 211932"/>
              <a:gd name="connsiteY12" fmla="*/ 123825 h 578643"/>
              <a:gd name="connsiteX13" fmla="*/ 26194 w 211932"/>
              <a:gd name="connsiteY13" fmla="*/ 128587 h 578643"/>
              <a:gd name="connsiteX14" fmla="*/ 21432 w 211932"/>
              <a:gd name="connsiteY14" fmla="*/ 142875 h 578643"/>
              <a:gd name="connsiteX15" fmla="*/ 28575 w 211932"/>
              <a:gd name="connsiteY15" fmla="*/ 161925 h 578643"/>
              <a:gd name="connsiteX16" fmla="*/ 50007 w 211932"/>
              <a:gd name="connsiteY16" fmla="*/ 169068 h 578643"/>
              <a:gd name="connsiteX17" fmla="*/ 57150 w 211932"/>
              <a:gd name="connsiteY17" fmla="*/ 171450 h 578643"/>
              <a:gd name="connsiteX18" fmla="*/ 59532 w 211932"/>
              <a:gd name="connsiteY18" fmla="*/ 178593 h 578643"/>
              <a:gd name="connsiteX19" fmla="*/ 52388 w 211932"/>
              <a:gd name="connsiteY19" fmla="*/ 183356 h 578643"/>
              <a:gd name="connsiteX20" fmla="*/ 50007 w 211932"/>
              <a:gd name="connsiteY20" fmla="*/ 190500 h 578643"/>
              <a:gd name="connsiteX21" fmla="*/ 42863 w 211932"/>
              <a:gd name="connsiteY21" fmla="*/ 197643 h 578643"/>
              <a:gd name="connsiteX22" fmla="*/ 33338 w 211932"/>
              <a:gd name="connsiteY22" fmla="*/ 209550 h 578643"/>
              <a:gd name="connsiteX23" fmla="*/ 30957 w 211932"/>
              <a:gd name="connsiteY23" fmla="*/ 216693 h 578643"/>
              <a:gd name="connsiteX24" fmla="*/ 26194 w 211932"/>
              <a:gd name="connsiteY24" fmla="*/ 223837 h 578643"/>
              <a:gd name="connsiteX25" fmla="*/ 16669 w 211932"/>
              <a:gd name="connsiteY25" fmla="*/ 245268 h 578643"/>
              <a:gd name="connsiteX26" fmla="*/ 11907 w 211932"/>
              <a:gd name="connsiteY26" fmla="*/ 259556 h 578643"/>
              <a:gd name="connsiteX27" fmla="*/ 0 w 211932"/>
              <a:gd name="connsiteY27" fmla="*/ 280987 h 578643"/>
              <a:gd name="connsiteX28" fmla="*/ 4763 w 211932"/>
              <a:gd name="connsiteY28" fmla="*/ 304800 h 578643"/>
              <a:gd name="connsiteX29" fmla="*/ 9525 w 211932"/>
              <a:gd name="connsiteY29" fmla="*/ 311943 h 578643"/>
              <a:gd name="connsiteX30" fmla="*/ 16669 w 211932"/>
              <a:gd name="connsiteY30" fmla="*/ 319087 h 578643"/>
              <a:gd name="connsiteX31" fmla="*/ 19050 w 211932"/>
              <a:gd name="connsiteY31" fmla="*/ 326231 h 578643"/>
              <a:gd name="connsiteX32" fmla="*/ 30957 w 211932"/>
              <a:gd name="connsiteY32" fmla="*/ 340518 h 578643"/>
              <a:gd name="connsiteX33" fmla="*/ 33338 w 211932"/>
              <a:gd name="connsiteY33" fmla="*/ 347662 h 578643"/>
              <a:gd name="connsiteX34" fmla="*/ 42863 w 211932"/>
              <a:gd name="connsiteY34" fmla="*/ 361950 h 578643"/>
              <a:gd name="connsiteX35" fmla="*/ 52388 w 211932"/>
              <a:gd name="connsiteY35" fmla="*/ 376237 h 578643"/>
              <a:gd name="connsiteX36" fmla="*/ 57150 w 211932"/>
              <a:gd name="connsiteY36" fmla="*/ 383381 h 578643"/>
              <a:gd name="connsiteX37" fmla="*/ 64294 w 211932"/>
              <a:gd name="connsiteY37" fmla="*/ 397668 h 578643"/>
              <a:gd name="connsiteX38" fmla="*/ 71438 w 211932"/>
              <a:gd name="connsiteY38" fmla="*/ 407193 h 578643"/>
              <a:gd name="connsiteX39" fmla="*/ 92869 w 211932"/>
              <a:gd name="connsiteY39" fmla="*/ 419100 h 578643"/>
              <a:gd name="connsiteX40" fmla="*/ 107157 w 211932"/>
              <a:gd name="connsiteY40" fmla="*/ 426243 h 578643"/>
              <a:gd name="connsiteX41" fmla="*/ 111919 w 211932"/>
              <a:gd name="connsiteY41" fmla="*/ 433387 h 578643"/>
              <a:gd name="connsiteX42" fmla="*/ 126207 w 211932"/>
              <a:gd name="connsiteY42" fmla="*/ 447675 h 578643"/>
              <a:gd name="connsiteX43" fmla="*/ 138113 w 211932"/>
              <a:gd name="connsiteY43" fmla="*/ 459581 h 578643"/>
              <a:gd name="connsiteX44" fmla="*/ 147638 w 211932"/>
              <a:gd name="connsiteY44" fmla="*/ 471487 h 578643"/>
              <a:gd name="connsiteX45" fmla="*/ 159544 w 211932"/>
              <a:gd name="connsiteY45" fmla="*/ 483393 h 578643"/>
              <a:gd name="connsiteX46" fmla="*/ 164307 w 211932"/>
              <a:gd name="connsiteY46" fmla="*/ 490537 h 578643"/>
              <a:gd name="connsiteX47" fmla="*/ 166688 w 211932"/>
              <a:gd name="connsiteY47" fmla="*/ 497681 h 578643"/>
              <a:gd name="connsiteX48" fmla="*/ 176213 w 211932"/>
              <a:gd name="connsiteY48" fmla="*/ 511968 h 578643"/>
              <a:gd name="connsiteX49" fmla="*/ 180975 w 211932"/>
              <a:gd name="connsiteY49" fmla="*/ 526256 h 578643"/>
              <a:gd name="connsiteX50" fmla="*/ 195263 w 211932"/>
              <a:gd name="connsiteY50" fmla="*/ 547687 h 578643"/>
              <a:gd name="connsiteX51" fmla="*/ 200025 w 211932"/>
              <a:gd name="connsiteY51" fmla="*/ 554831 h 578643"/>
              <a:gd name="connsiteX52" fmla="*/ 207169 w 211932"/>
              <a:gd name="connsiteY52" fmla="*/ 569118 h 578643"/>
              <a:gd name="connsiteX53" fmla="*/ 211932 w 211932"/>
              <a:gd name="connsiteY53" fmla="*/ 578643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1932" h="578643">
                <a:moveTo>
                  <a:pt x="111919" y="0"/>
                </a:moveTo>
                <a:cubicBezTo>
                  <a:pt x="110332" y="3969"/>
                  <a:pt x="109069" y="8083"/>
                  <a:pt x="107157" y="11906"/>
                </a:cubicBezTo>
                <a:cubicBezTo>
                  <a:pt x="105877" y="14466"/>
                  <a:pt x="103674" y="16490"/>
                  <a:pt x="102394" y="19050"/>
                </a:cubicBezTo>
                <a:cubicBezTo>
                  <a:pt x="101272" y="21295"/>
                  <a:pt x="101232" y="23999"/>
                  <a:pt x="100013" y="26193"/>
                </a:cubicBezTo>
                <a:cubicBezTo>
                  <a:pt x="97233" y="31197"/>
                  <a:pt x="93663" y="35718"/>
                  <a:pt x="90488" y="40481"/>
                </a:cubicBezTo>
                <a:lnTo>
                  <a:pt x="85725" y="47625"/>
                </a:lnTo>
                <a:lnTo>
                  <a:pt x="80963" y="54768"/>
                </a:lnTo>
                <a:cubicBezTo>
                  <a:pt x="76773" y="67341"/>
                  <a:pt x="79973" y="59826"/>
                  <a:pt x="69057" y="76200"/>
                </a:cubicBezTo>
                <a:lnTo>
                  <a:pt x="59532" y="90487"/>
                </a:lnTo>
                <a:cubicBezTo>
                  <a:pt x="57944" y="92868"/>
                  <a:pt x="57484" y="96726"/>
                  <a:pt x="54769" y="97631"/>
                </a:cubicBezTo>
                <a:lnTo>
                  <a:pt x="47625" y="100012"/>
                </a:lnTo>
                <a:cubicBezTo>
                  <a:pt x="42069" y="116681"/>
                  <a:pt x="47626" y="112713"/>
                  <a:pt x="35719" y="116681"/>
                </a:cubicBezTo>
                <a:cubicBezTo>
                  <a:pt x="34925" y="119062"/>
                  <a:pt x="34906" y="121865"/>
                  <a:pt x="33338" y="123825"/>
                </a:cubicBezTo>
                <a:cubicBezTo>
                  <a:pt x="31550" y="126060"/>
                  <a:pt x="27711" y="126160"/>
                  <a:pt x="26194" y="128587"/>
                </a:cubicBezTo>
                <a:cubicBezTo>
                  <a:pt x="23533" y="132844"/>
                  <a:pt x="21432" y="142875"/>
                  <a:pt x="21432" y="142875"/>
                </a:cubicBezTo>
                <a:cubicBezTo>
                  <a:pt x="22392" y="147676"/>
                  <a:pt x="22970" y="158422"/>
                  <a:pt x="28575" y="161925"/>
                </a:cubicBezTo>
                <a:cubicBezTo>
                  <a:pt x="28577" y="161926"/>
                  <a:pt x="46434" y="167877"/>
                  <a:pt x="50007" y="169068"/>
                </a:cubicBezTo>
                <a:lnTo>
                  <a:pt x="57150" y="171450"/>
                </a:lnTo>
                <a:cubicBezTo>
                  <a:pt x="57944" y="173831"/>
                  <a:pt x="60464" y="176263"/>
                  <a:pt x="59532" y="178593"/>
                </a:cubicBezTo>
                <a:cubicBezTo>
                  <a:pt x="58469" y="181250"/>
                  <a:pt x="54176" y="181121"/>
                  <a:pt x="52388" y="183356"/>
                </a:cubicBezTo>
                <a:cubicBezTo>
                  <a:pt x="50820" y="185316"/>
                  <a:pt x="51399" y="188411"/>
                  <a:pt x="50007" y="190500"/>
                </a:cubicBezTo>
                <a:cubicBezTo>
                  <a:pt x="48139" y="193302"/>
                  <a:pt x="45244" y="195262"/>
                  <a:pt x="42863" y="197643"/>
                </a:cubicBezTo>
                <a:cubicBezTo>
                  <a:pt x="36879" y="215597"/>
                  <a:pt x="45647" y="194164"/>
                  <a:pt x="33338" y="209550"/>
                </a:cubicBezTo>
                <a:cubicBezTo>
                  <a:pt x="31770" y="211510"/>
                  <a:pt x="32079" y="214448"/>
                  <a:pt x="30957" y="216693"/>
                </a:cubicBezTo>
                <a:cubicBezTo>
                  <a:pt x="29677" y="219253"/>
                  <a:pt x="27782" y="221456"/>
                  <a:pt x="26194" y="223837"/>
                </a:cubicBezTo>
                <a:cubicBezTo>
                  <a:pt x="20527" y="240840"/>
                  <a:pt x="24217" y="233948"/>
                  <a:pt x="16669" y="245268"/>
                </a:cubicBezTo>
                <a:cubicBezTo>
                  <a:pt x="15082" y="250031"/>
                  <a:pt x="14692" y="255379"/>
                  <a:pt x="11907" y="259556"/>
                </a:cubicBezTo>
                <a:cubicBezTo>
                  <a:pt x="990" y="275932"/>
                  <a:pt x="4192" y="268413"/>
                  <a:pt x="0" y="280987"/>
                </a:cubicBezTo>
                <a:cubicBezTo>
                  <a:pt x="877" y="287126"/>
                  <a:pt x="1439" y="298152"/>
                  <a:pt x="4763" y="304800"/>
                </a:cubicBezTo>
                <a:cubicBezTo>
                  <a:pt x="6043" y="307360"/>
                  <a:pt x="7693" y="309745"/>
                  <a:pt x="9525" y="311943"/>
                </a:cubicBezTo>
                <a:cubicBezTo>
                  <a:pt x="11681" y="314530"/>
                  <a:pt x="14288" y="316706"/>
                  <a:pt x="16669" y="319087"/>
                </a:cubicBezTo>
                <a:cubicBezTo>
                  <a:pt x="17463" y="321468"/>
                  <a:pt x="17927" y="323986"/>
                  <a:pt x="19050" y="326231"/>
                </a:cubicBezTo>
                <a:cubicBezTo>
                  <a:pt x="22365" y="332862"/>
                  <a:pt x="25690" y="335252"/>
                  <a:pt x="30957" y="340518"/>
                </a:cubicBezTo>
                <a:cubicBezTo>
                  <a:pt x="31751" y="342899"/>
                  <a:pt x="32119" y="345468"/>
                  <a:pt x="33338" y="347662"/>
                </a:cubicBezTo>
                <a:cubicBezTo>
                  <a:pt x="36118" y="352666"/>
                  <a:pt x="39688" y="357187"/>
                  <a:pt x="42863" y="361950"/>
                </a:cubicBezTo>
                <a:lnTo>
                  <a:pt x="52388" y="376237"/>
                </a:lnTo>
                <a:cubicBezTo>
                  <a:pt x="53975" y="378618"/>
                  <a:pt x="56245" y="380666"/>
                  <a:pt x="57150" y="383381"/>
                </a:cubicBezTo>
                <a:cubicBezTo>
                  <a:pt x="60099" y="392227"/>
                  <a:pt x="58525" y="389591"/>
                  <a:pt x="64294" y="397668"/>
                </a:cubicBezTo>
                <a:cubicBezTo>
                  <a:pt x="66601" y="400898"/>
                  <a:pt x="68472" y="404556"/>
                  <a:pt x="71438" y="407193"/>
                </a:cubicBezTo>
                <a:cubicBezTo>
                  <a:pt x="90737" y="424348"/>
                  <a:pt x="79013" y="412172"/>
                  <a:pt x="92869" y="419100"/>
                </a:cubicBezTo>
                <a:cubicBezTo>
                  <a:pt x="111327" y="428329"/>
                  <a:pt x="89207" y="420260"/>
                  <a:pt x="107157" y="426243"/>
                </a:cubicBezTo>
                <a:cubicBezTo>
                  <a:pt x="108744" y="428624"/>
                  <a:pt x="110018" y="431248"/>
                  <a:pt x="111919" y="433387"/>
                </a:cubicBezTo>
                <a:cubicBezTo>
                  <a:pt x="116394" y="438421"/>
                  <a:pt x="122471" y="442071"/>
                  <a:pt x="126207" y="447675"/>
                </a:cubicBezTo>
                <a:cubicBezTo>
                  <a:pt x="132557" y="457199"/>
                  <a:pt x="128588" y="453231"/>
                  <a:pt x="138113" y="459581"/>
                </a:cubicBezTo>
                <a:cubicBezTo>
                  <a:pt x="142749" y="473490"/>
                  <a:pt x="136866" y="460715"/>
                  <a:pt x="147638" y="471487"/>
                </a:cubicBezTo>
                <a:cubicBezTo>
                  <a:pt x="163513" y="487362"/>
                  <a:pt x="140493" y="470694"/>
                  <a:pt x="159544" y="483393"/>
                </a:cubicBezTo>
                <a:cubicBezTo>
                  <a:pt x="161132" y="485774"/>
                  <a:pt x="163027" y="487977"/>
                  <a:pt x="164307" y="490537"/>
                </a:cubicBezTo>
                <a:cubicBezTo>
                  <a:pt x="165430" y="492782"/>
                  <a:pt x="165469" y="495487"/>
                  <a:pt x="166688" y="497681"/>
                </a:cubicBezTo>
                <a:cubicBezTo>
                  <a:pt x="169468" y="502684"/>
                  <a:pt x="176213" y="511968"/>
                  <a:pt x="176213" y="511968"/>
                </a:cubicBezTo>
                <a:cubicBezTo>
                  <a:pt x="177800" y="516731"/>
                  <a:pt x="178190" y="522079"/>
                  <a:pt x="180975" y="526256"/>
                </a:cubicBezTo>
                <a:lnTo>
                  <a:pt x="195263" y="547687"/>
                </a:lnTo>
                <a:cubicBezTo>
                  <a:pt x="196850" y="550068"/>
                  <a:pt x="199120" y="552116"/>
                  <a:pt x="200025" y="554831"/>
                </a:cubicBezTo>
                <a:cubicBezTo>
                  <a:pt x="203312" y="564690"/>
                  <a:pt x="201015" y="559886"/>
                  <a:pt x="207169" y="569118"/>
                </a:cubicBezTo>
                <a:cubicBezTo>
                  <a:pt x="209905" y="577327"/>
                  <a:pt x="207775" y="574487"/>
                  <a:pt x="211932" y="5786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19" name="Freeform 18"/>
          <p:cNvSpPr/>
          <p:nvPr/>
        </p:nvSpPr>
        <p:spPr>
          <a:xfrm>
            <a:off x="3587949" y="1556854"/>
            <a:ext cx="619819" cy="450056"/>
          </a:xfrm>
          <a:custGeom>
            <a:avLst/>
            <a:gdLst>
              <a:gd name="connsiteX0" fmla="*/ 19050 w 826425"/>
              <a:gd name="connsiteY0" fmla="*/ 433388 h 600075"/>
              <a:gd name="connsiteX1" fmla="*/ 14288 w 826425"/>
              <a:gd name="connsiteY1" fmla="*/ 445294 h 600075"/>
              <a:gd name="connsiteX2" fmla="*/ 9525 w 826425"/>
              <a:gd name="connsiteY2" fmla="*/ 452438 h 600075"/>
              <a:gd name="connsiteX3" fmla="*/ 7144 w 826425"/>
              <a:gd name="connsiteY3" fmla="*/ 459582 h 600075"/>
              <a:gd name="connsiteX4" fmla="*/ 0 w 826425"/>
              <a:gd name="connsiteY4" fmla="*/ 473869 h 600075"/>
              <a:gd name="connsiteX5" fmla="*/ 2382 w 826425"/>
              <a:gd name="connsiteY5" fmla="*/ 516732 h 600075"/>
              <a:gd name="connsiteX6" fmla="*/ 7144 w 826425"/>
              <a:gd name="connsiteY6" fmla="*/ 535782 h 600075"/>
              <a:gd name="connsiteX7" fmla="*/ 14288 w 826425"/>
              <a:gd name="connsiteY7" fmla="*/ 540544 h 600075"/>
              <a:gd name="connsiteX8" fmla="*/ 21432 w 826425"/>
              <a:gd name="connsiteY8" fmla="*/ 547688 h 600075"/>
              <a:gd name="connsiteX9" fmla="*/ 35719 w 826425"/>
              <a:gd name="connsiteY9" fmla="*/ 554832 h 600075"/>
              <a:gd name="connsiteX10" fmla="*/ 52388 w 826425"/>
              <a:gd name="connsiteY10" fmla="*/ 561975 h 600075"/>
              <a:gd name="connsiteX11" fmla="*/ 59532 w 826425"/>
              <a:gd name="connsiteY11" fmla="*/ 566738 h 600075"/>
              <a:gd name="connsiteX12" fmla="*/ 80963 w 826425"/>
              <a:gd name="connsiteY12" fmla="*/ 571500 h 600075"/>
              <a:gd name="connsiteX13" fmla="*/ 116682 w 826425"/>
              <a:gd name="connsiteY13" fmla="*/ 578644 h 600075"/>
              <a:gd name="connsiteX14" fmla="*/ 161925 w 826425"/>
              <a:gd name="connsiteY14" fmla="*/ 573882 h 600075"/>
              <a:gd name="connsiteX15" fmla="*/ 169069 w 826425"/>
              <a:gd name="connsiteY15" fmla="*/ 571500 h 600075"/>
              <a:gd name="connsiteX16" fmla="*/ 207169 w 826425"/>
              <a:gd name="connsiteY16" fmla="*/ 573882 h 600075"/>
              <a:gd name="connsiteX17" fmla="*/ 219075 w 826425"/>
              <a:gd name="connsiteY17" fmla="*/ 576263 h 600075"/>
              <a:gd name="connsiteX18" fmla="*/ 266700 w 826425"/>
              <a:gd name="connsiteY18" fmla="*/ 581025 h 600075"/>
              <a:gd name="connsiteX19" fmla="*/ 292894 w 826425"/>
              <a:gd name="connsiteY19" fmla="*/ 583407 h 600075"/>
              <a:gd name="connsiteX20" fmla="*/ 369094 w 826425"/>
              <a:gd name="connsiteY20" fmla="*/ 592932 h 600075"/>
              <a:gd name="connsiteX21" fmla="*/ 542925 w 826425"/>
              <a:gd name="connsiteY21" fmla="*/ 600075 h 600075"/>
              <a:gd name="connsiteX22" fmla="*/ 821532 w 826425"/>
              <a:gd name="connsiteY22" fmla="*/ 597694 h 600075"/>
              <a:gd name="connsiteX23" fmla="*/ 826294 w 826425"/>
              <a:gd name="connsiteY23" fmla="*/ 588169 h 600075"/>
              <a:gd name="connsiteX24" fmla="*/ 823913 w 826425"/>
              <a:gd name="connsiteY24" fmla="*/ 538163 h 600075"/>
              <a:gd name="connsiteX25" fmla="*/ 812007 w 826425"/>
              <a:gd name="connsiteY25" fmla="*/ 450057 h 600075"/>
              <a:gd name="connsiteX26" fmla="*/ 804863 w 826425"/>
              <a:gd name="connsiteY26" fmla="*/ 411957 h 600075"/>
              <a:gd name="connsiteX27" fmla="*/ 790575 w 826425"/>
              <a:gd name="connsiteY27" fmla="*/ 354807 h 600075"/>
              <a:gd name="connsiteX28" fmla="*/ 783432 w 826425"/>
              <a:gd name="connsiteY28" fmla="*/ 307182 h 600075"/>
              <a:gd name="connsiteX29" fmla="*/ 778669 w 826425"/>
              <a:gd name="connsiteY29" fmla="*/ 269082 h 600075"/>
              <a:gd name="connsiteX30" fmla="*/ 754857 w 826425"/>
              <a:gd name="connsiteY30" fmla="*/ 185738 h 600075"/>
              <a:gd name="connsiteX31" fmla="*/ 747713 w 826425"/>
              <a:gd name="connsiteY31" fmla="*/ 157163 h 600075"/>
              <a:gd name="connsiteX32" fmla="*/ 735807 w 826425"/>
              <a:gd name="connsiteY32" fmla="*/ 123825 h 600075"/>
              <a:gd name="connsiteX33" fmla="*/ 731044 w 826425"/>
              <a:gd name="connsiteY33" fmla="*/ 107157 h 600075"/>
              <a:gd name="connsiteX34" fmla="*/ 723900 w 826425"/>
              <a:gd name="connsiteY34" fmla="*/ 88107 h 600075"/>
              <a:gd name="connsiteX35" fmla="*/ 714375 w 826425"/>
              <a:gd name="connsiteY35" fmla="*/ 57150 h 600075"/>
              <a:gd name="connsiteX36" fmla="*/ 707232 w 826425"/>
              <a:gd name="connsiteY36" fmla="*/ 35719 h 600075"/>
              <a:gd name="connsiteX37" fmla="*/ 697707 w 826425"/>
              <a:gd name="connsiteY37" fmla="*/ 21432 h 600075"/>
              <a:gd name="connsiteX38" fmla="*/ 688182 w 826425"/>
              <a:gd name="connsiteY38" fmla="*/ 14288 h 600075"/>
              <a:gd name="connsiteX39" fmla="*/ 659607 w 826425"/>
              <a:gd name="connsiteY39" fmla="*/ 2382 h 600075"/>
              <a:gd name="connsiteX40" fmla="*/ 640557 w 826425"/>
              <a:gd name="connsiteY40" fmla="*/ 0 h 600075"/>
              <a:gd name="connsiteX41" fmla="*/ 635794 w 826425"/>
              <a:gd name="connsiteY41" fmla="*/ 7144 h 600075"/>
              <a:gd name="connsiteX42" fmla="*/ 633413 w 826425"/>
              <a:gd name="connsiteY42" fmla="*/ 16669 h 600075"/>
              <a:gd name="connsiteX43" fmla="*/ 631032 w 826425"/>
              <a:gd name="connsiteY43" fmla="*/ 28575 h 600075"/>
              <a:gd name="connsiteX44" fmla="*/ 628650 w 826425"/>
              <a:gd name="connsiteY44" fmla="*/ 42863 h 600075"/>
              <a:gd name="connsiteX45" fmla="*/ 621507 w 826425"/>
              <a:gd name="connsiteY45" fmla="*/ 61913 h 600075"/>
              <a:gd name="connsiteX46" fmla="*/ 616744 w 826425"/>
              <a:gd name="connsiteY46" fmla="*/ 80963 h 600075"/>
              <a:gd name="connsiteX47" fmla="*/ 611982 w 826425"/>
              <a:gd name="connsiteY47" fmla="*/ 107157 h 600075"/>
              <a:gd name="connsiteX48" fmla="*/ 607219 w 826425"/>
              <a:gd name="connsiteY48" fmla="*/ 116682 h 600075"/>
              <a:gd name="connsiteX49" fmla="*/ 602457 w 826425"/>
              <a:gd name="connsiteY49" fmla="*/ 147638 h 600075"/>
              <a:gd name="connsiteX50" fmla="*/ 595313 w 826425"/>
              <a:gd name="connsiteY50" fmla="*/ 164307 h 600075"/>
              <a:gd name="connsiteX51" fmla="*/ 585788 w 826425"/>
              <a:gd name="connsiteY51" fmla="*/ 190500 h 600075"/>
              <a:gd name="connsiteX52" fmla="*/ 583407 w 826425"/>
              <a:gd name="connsiteY52" fmla="*/ 197644 h 600075"/>
              <a:gd name="connsiteX53" fmla="*/ 578644 w 826425"/>
              <a:gd name="connsiteY53" fmla="*/ 20478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6425" h="600075">
                <a:moveTo>
                  <a:pt x="19050" y="433388"/>
                </a:moveTo>
                <a:cubicBezTo>
                  <a:pt x="17463" y="437357"/>
                  <a:pt x="16200" y="441471"/>
                  <a:pt x="14288" y="445294"/>
                </a:cubicBezTo>
                <a:cubicBezTo>
                  <a:pt x="13008" y="447854"/>
                  <a:pt x="10805" y="449878"/>
                  <a:pt x="9525" y="452438"/>
                </a:cubicBezTo>
                <a:cubicBezTo>
                  <a:pt x="8402" y="454683"/>
                  <a:pt x="8266" y="457337"/>
                  <a:pt x="7144" y="459582"/>
                </a:cubicBezTo>
                <a:cubicBezTo>
                  <a:pt x="-2092" y="478054"/>
                  <a:pt x="5990" y="455904"/>
                  <a:pt x="0" y="473869"/>
                </a:cubicBezTo>
                <a:cubicBezTo>
                  <a:pt x="794" y="488157"/>
                  <a:pt x="1142" y="502476"/>
                  <a:pt x="2382" y="516732"/>
                </a:cubicBezTo>
                <a:cubicBezTo>
                  <a:pt x="2425" y="517230"/>
                  <a:pt x="5238" y="533400"/>
                  <a:pt x="7144" y="535782"/>
                </a:cubicBezTo>
                <a:cubicBezTo>
                  <a:pt x="8932" y="538017"/>
                  <a:pt x="12089" y="538712"/>
                  <a:pt x="14288" y="540544"/>
                </a:cubicBezTo>
                <a:cubicBezTo>
                  <a:pt x="16875" y="542700"/>
                  <a:pt x="18845" y="545532"/>
                  <a:pt x="21432" y="547688"/>
                </a:cubicBezTo>
                <a:cubicBezTo>
                  <a:pt x="29504" y="554415"/>
                  <a:pt x="26877" y="551043"/>
                  <a:pt x="35719" y="554832"/>
                </a:cubicBezTo>
                <a:cubicBezTo>
                  <a:pt x="56304" y="563654"/>
                  <a:pt x="35643" y="556394"/>
                  <a:pt x="52388" y="561975"/>
                </a:cubicBezTo>
                <a:cubicBezTo>
                  <a:pt x="54769" y="563563"/>
                  <a:pt x="56901" y="565611"/>
                  <a:pt x="59532" y="566738"/>
                </a:cubicBezTo>
                <a:cubicBezTo>
                  <a:pt x="62740" y="568113"/>
                  <a:pt x="78515" y="570935"/>
                  <a:pt x="80963" y="571500"/>
                </a:cubicBezTo>
                <a:cubicBezTo>
                  <a:pt x="110819" y="578390"/>
                  <a:pt x="88936" y="574681"/>
                  <a:pt x="116682" y="578644"/>
                </a:cubicBezTo>
                <a:cubicBezTo>
                  <a:pt x="129048" y="577614"/>
                  <a:pt x="148597" y="576548"/>
                  <a:pt x="161925" y="573882"/>
                </a:cubicBezTo>
                <a:cubicBezTo>
                  <a:pt x="164386" y="573390"/>
                  <a:pt x="166688" y="572294"/>
                  <a:pt x="169069" y="571500"/>
                </a:cubicBezTo>
                <a:cubicBezTo>
                  <a:pt x="181769" y="572294"/>
                  <a:pt x="194502" y="572675"/>
                  <a:pt x="207169" y="573882"/>
                </a:cubicBezTo>
                <a:cubicBezTo>
                  <a:pt x="211198" y="574266"/>
                  <a:pt x="215057" y="575781"/>
                  <a:pt x="219075" y="576263"/>
                </a:cubicBezTo>
                <a:cubicBezTo>
                  <a:pt x="234916" y="578164"/>
                  <a:pt x="250820" y="579488"/>
                  <a:pt x="266700" y="581025"/>
                </a:cubicBezTo>
                <a:cubicBezTo>
                  <a:pt x="275427" y="581870"/>
                  <a:pt x="284246" y="581966"/>
                  <a:pt x="292894" y="583407"/>
                </a:cubicBezTo>
                <a:cubicBezTo>
                  <a:pt x="328733" y="589379"/>
                  <a:pt x="325861" y="589541"/>
                  <a:pt x="369094" y="592932"/>
                </a:cubicBezTo>
                <a:cubicBezTo>
                  <a:pt x="448895" y="599191"/>
                  <a:pt x="455177" y="597986"/>
                  <a:pt x="542925" y="600075"/>
                </a:cubicBezTo>
                <a:lnTo>
                  <a:pt x="821532" y="597694"/>
                </a:lnTo>
                <a:cubicBezTo>
                  <a:pt x="825079" y="597545"/>
                  <a:pt x="826152" y="591716"/>
                  <a:pt x="826294" y="588169"/>
                </a:cubicBezTo>
                <a:cubicBezTo>
                  <a:pt x="826961" y="571495"/>
                  <a:pt x="824922" y="554820"/>
                  <a:pt x="823913" y="538163"/>
                </a:cubicBezTo>
                <a:cubicBezTo>
                  <a:pt x="821926" y="505374"/>
                  <a:pt x="818705" y="485779"/>
                  <a:pt x="812007" y="450057"/>
                </a:cubicBezTo>
                <a:cubicBezTo>
                  <a:pt x="809626" y="437357"/>
                  <a:pt x="807699" y="424563"/>
                  <a:pt x="804863" y="411957"/>
                </a:cubicBezTo>
                <a:cubicBezTo>
                  <a:pt x="800552" y="392800"/>
                  <a:pt x="794510" y="374045"/>
                  <a:pt x="790575" y="354807"/>
                </a:cubicBezTo>
                <a:cubicBezTo>
                  <a:pt x="787358" y="339080"/>
                  <a:pt x="785640" y="323082"/>
                  <a:pt x="783432" y="307182"/>
                </a:cubicBezTo>
                <a:cubicBezTo>
                  <a:pt x="781671" y="294505"/>
                  <a:pt x="781600" y="281541"/>
                  <a:pt x="778669" y="269082"/>
                </a:cubicBezTo>
                <a:cubicBezTo>
                  <a:pt x="772051" y="240957"/>
                  <a:pt x="762559" y="213585"/>
                  <a:pt x="754857" y="185738"/>
                </a:cubicBezTo>
                <a:cubicBezTo>
                  <a:pt x="752240" y="176275"/>
                  <a:pt x="751015" y="166409"/>
                  <a:pt x="747713" y="157163"/>
                </a:cubicBezTo>
                <a:cubicBezTo>
                  <a:pt x="743744" y="146050"/>
                  <a:pt x="739539" y="135020"/>
                  <a:pt x="735807" y="123825"/>
                </a:cubicBezTo>
                <a:cubicBezTo>
                  <a:pt x="733980" y="118343"/>
                  <a:pt x="732871" y="112639"/>
                  <a:pt x="731044" y="107157"/>
                </a:cubicBezTo>
                <a:cubicBezTo>
                  <a:pt x="728899" y="100723"/>
                  <a:pt x="726181" y="94494"/>
                  <a:pt x="723900" y="88107"/>
                </a:cubicBezTo>
                <a:cubicBezTo>
                  <a:pt x="720636" y="78966"/>
                  <a:pt x="716690" y="66410"/>
                  <a:pt x="714375" y="57150"/>
                </a:cubicBezTo>
                <a:cubicBezTo>
                  <a:pt x="711049" y="43848"/>
                  <a:pt x="714022" y="47035"/>
                  <a:pt x="707232" y="35719"/>
                </a:cubicBezTo>
                <a:cubicBezTo>
                  <a:pt x="704287" y="30811"/>
                  <a:pt x="702286" y="24866"/>
                  <a:pt x="697707" y="21432"/>
                </a:cubicBezTo>
                <a:cubicBezTo>
                  <a:pt x="694532" y="19051"/>
                  <a:pt x="691610" y="16288"/>
                  <a:pt x="688182" y="14288"/>
                </a:cubicBezTo>
                <a:cubicBezTo>
                  <a:pt x="677718" y="8184"/>
                  <a:pt x="670712" y="4233"/>
                  <a:pt x="659607" y="2382"/>
                </a:cubicBezTo>
                <a:cubicBezTo>
                  <a:pt x="653295" y="1330"/>
                  <a:pt x="646907" y="794"/>
                  <a:pt x="640557" y="0"/>
                </a:cubicBezTo>
                <a:cubicBezTo>
                  <a:pt x="638969" y="2381"/>
                  <a:pt x="636921" y="4513"/>
                  <a:pt x="635794" y="7144"/>
                </a:cubicBezTo>
                <a:cubicBezTo>
                  <a:pt x="634505" y="10152"/>
                  <a:pt x="634123" y="13474"/>
                  <a:pt x="633413" y="16669"/>
                </a:cubicBezTo>
                <a:cubicBezTo>
                  <a:pt x="632535" y="20620"/>
                  <a:pt x="631756" y="24593"/>
                  <a:pt x="631032" y="28575"/>
                </a:cubicBezTo>
                <a:cubicBezTo>
                  <a:pt x="630168" y="33326"/>
                  <a:pt x="629697" y="38150"/>
                  <a:pt x="628650" y="42863"/>
                </a:cubicBezTo>
                <a:cubicBezTo>
                  <a:pt x="627389" y="48536"/>
                  <a:pt x="622992" y="57086"/>
                  <a:pt x="621507" y="61913"/>
                </a:cubicBezTo>
                <a:cubicBezTo>
                  <a:pt x="619582" y="68169"/>
                  <a:pt x="618028" y="74545"/>
                  <a:pt x="616744" y="80963"/>
                </a:cubicBezTo>
                <a:cubicBezTo>
                  <a:pt x="615130" y="89031"/>
                  <a:pt x="615007" y="99091"/>
                  <a:pt x="611982" y="107157"/>
                </a:cubicBezTo>
                <a:cubicBezTo>
                  <a:pt x="610736" y="110481"/>
                  <a:pt x="608807" y="113507"/>
                  <a:pt x="607219" y="116682"/>
                </a:cubicBezTo>
                <a:cubicBezTo>
                  <a:pt x="606460" y="121993"/>
                  <a:pt x="603777" y="141696"/>
                  <a:pt x="602457" y="147638"/>
                </a:cubicBezTo>
                <a:cubicBezTo>
                  <a:pt x="600828" y="154969"/>
                  <a:pt x="598545" y="157035"/>
                  <a:pt x="595313" y="164307"/>
                </a:cubicBezTo>
                <a:cubicBezTo>
                  <a:pt x="590892" y="174255"/>
                  <a:pt x="589311" y="179931"/>
                  <a:pt x="585788" y="190500"/>
                </a:cubicBezTo>
                <a:lnTo>
                  <a:pt x="583407" y="197644"/>
                </a:lnTo>
                <a:cubicBezTo>
                  <a:pt x="580775" y="205541"/>
                  <a:pt x="583535" y="204788"/>
                  <a:pt x="578644" y="20478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0" name="Freeform 19"/>
          <p:cNvSpPr/>
          <p:nvPr/>
        </p:nvSpPr>
        <p:spPr>
          <a:xfrm>
            <a:off x="3527227" y="1889039"/>
            <a:ext cx="146447" cy="430411"/>
          </a:xfrm>
          <a:custGeom>
            <a:avLst/>
            <a:gdLst>
              <a:gd name="connsiteX0" fmla="*/ 92869 w 195262"/>
              <a:gd name="connsiteY0" fmla="*/ 0 h 573881"/>
              <a:gd name="connsiteX1" fmla="*/ 90487 w 195262"/>
              <a:gd name="connsiteY1" fmla="*/ 14287 h 573881"/>
              <a:gd name="connsiteX2" fmla="*/ 85725 w 195262"/>
              <a:gd name="connsiteY2" fmla="*/ 23812 h 573881"/>
              <a:gd name="connsiteX3" fmla="*/ 83344 w 195262"/>
              <a:gd name="connsiteY3" fmla="*/ 30956 h 573881"/>
              <a:gd name="connsiteX4" fmla="*/ 78581 w 195262"/>
              <a:gd name="connsiteY4" fmla="*/ 38100 h 573881"/>
              <a:gd name="connsiteX5" fmla="*/ 69056 w 195262"/>
              <a:gd name="connsiteY5" fmla="*/ 54769 h 573881"/>
              <a:gd name="connsiteX6" fmla="*/ 66675 w 195262"/>
              <a:gd name="connsiteY6" fmla="*/ 61912 h 573881"/>
              <a:gd name="connsiteX7" fmla="*/ 61912 w 195262"/>
              <a:gd name="connsiteY7" fmla="*/ 71437 h 573881"/>
              <a:gd name="connsiteX8" fmla="*/ 59531 w 195262"/>
              <a:gd name="connsiteY8" fmla="*/ 83344 h 573881"/>
              <a:gd name="connsiteX9" fmla="*/ 54769 w 195262"/>
              <a:gd name="connsiteY9" fmla="*/ 92869 h 573881"/>
              <a:gd name="connsiteX10" fmla="*/ 45244 w 195262"/>
              <a:gd name="connsiteY10" fmla="*/ 111919 h 573881"/>
              <a:gd name="connsiteX11" fmla="*/ 38100 w 195262"/>
              <a:gd name="connsiteY11" fmla="*/ 130969 h 573881"/>
              <a:gd name="connsiteX12" fmla="*/ 35719 w 195262"/>
              <a:gd name="connsiteY12" fmla="*/ 138112 h 573881"/>
              <a:gd name="connsiteX13" fmla="*/ 30956 w 195262"/>
              <a:gd name="connsiteY13" fmla="*/ 147637 h 573881"/>
              <a:gd name="connsiteX14" fmla="*/ 23812 w 195262"/>
              <a:gd name="connsiteY14" fmla="*/ 161925 h 573881"/>
              <a:gd name="connsiteX15" fmla="*/ 16669 w 195262"/>
              <a:gd name="connsiteY15" fmla="*/ 183356 h 573881"/>
              <a:gd name="connsiteX16" fmla="*/ 14287 w 195262"/>
              <a:gd name="connsiteY16" fmla="*/ 190500 h 573881"/>
              <a:gd name="connsiteX17" fmla="*/ 9525 w 195262"/>
              <a:gd name="connsiteY17" fmla="*/ 197644 h 573881"/>
              <a:gd name="connsiteX18" fmla="*/ 2381 w 195262"/>
              <a:gd name="connsiteY18" fmla="*/ 211931 h 573881"/>
              <a:gd name="connsiteX19" fmla="*/ 0 w 195262"/>
              <a:gd name="connsiteY19" fmla="*/ 219075 h 573881"/>
              <a:gd name="connsiteX20" fmla="*/ 2381 w 195262"/>
              <a:gd name="connsiteY20" fmla="*/ 230981 h 573881"/>
              <a:gd name="connsiteX21" fmla="*/ 11906 w 195262"/>
              <a:gd name="connsiteY21" fmla="*/ 252412 h 573881"/>
              <a:gd name="connsiteX22" fmla="*/ 14287 w 195262"/>
              <a:gd name="connsiteY22" fmla="*/ 259556 h 573881"/>
              <a:gd name="connsiteX23" fmla="*/ 19050 w 195262"/>
              <a:gd name="connsiteY23" fmla="*/ 366712 h 573881"/>
              <a:gd name="connsiteX24" fmla="*/ 28575 w 195262"/>
              <a:gd name="connsiteY24" fmla="*/ 378619 h 573881"/>
              <a:gd name="connsiteX25" fmla="*/ 40481 w 195262"/>
              <a:gd name="connsiteY25" fmla="*/ 390525 h 573881"/>
              <a:gd name="connsiteX26" fmla="*/ 54769 w 195262"/>
              <a:gd name="connsiteY26" fmla="*/ 395287 h 573881"/>
              <a:gd name="connsiteX27" fmla="*/ 61912 w 195262"/>
              <a:gd name="connsiteY27" fmla="*/ 400050 h 573881"/>
              <a:gd name="connsiteX28" fmla="*/ 76200 w 195262"/>
              <a:gd name="connsiteY28" fmla="*/ 404812 h 573881"/>
              <a:gd name="connsiteX29" fmla="*/ 83344 w 195262"/>
              <a:gd name="connsiteY29" fmla="*/ 409575 h 573881"/>
              <a:gd name="connsiteX30" fmla="*/ 90487 w 195262"/>
              <a:gd name="connsiteY30" fmla="*/ 411956 h 573881"/>
              <a:gd name="connsiteX31" fmla="*/ 97631 w 195262"/>
              <a:gd name="connsiteY31" fmla="*/ 419100 h 573881"/>
              <a:gd name="connsiteX32" fmla="*/ 114300 w 195262"/>
              <a:gd name="connsiteY32" fmla="*/ 428625 h 573881"/>
              <a:gd name="connsiteX33" fmla="*/ 128587 w 195262"/>
              <a:gd name="connsiteY33" fmla="*/ 440531 h 573881"/>
              <a:gd name="connsiteX34" fmla="*/ 145256 w 195262"/>
              <a:gd name="connsiteY34" fmla="*/ 459581 h 573881"/>
              <a:gd name="connsiteX35" fmla="*/ 154781 w 195262"/>
              <a:gd name="connsiteY35" fmla="*/ 469106 h 573881"/>
              <a:gd name="connsiteX36" fmla="*/ 169069 w 195262"/>
              <a:gd name="connsiteY36" fmla="*/ 481012 h 573881"/>
              <a:gd name="connsiteX37" fmla="*/ 171450 w 195262"/>
              <a:gd name="connsiteY37" fmla="*/ 488156 h 573881"/>
              <a:gd name="connsiteX38" fmla="*/ 180975 w 195262"/>
              <a:gd name="connsiteY38" fmla="*/ 502444 h 573881"/>
              <a:gd name="connsiteX39" fmla="*/ 185737 w 195262"/>
              <a:gd name="connsiteY39" fmla="*/ 521494 h 573881"/>
              <a:gd name="connsiteX40" fmla="*/ 190500 w 195262"/>
              <a:gd name="connsiteY40" fmla="*/ 538162 h 573881"/>
              <a:gd name="connsiteX41" fmla="*/ 192881 w 195262"/>
              <a:gd name="connsiteY41" fmla="*/ 547687 h 573881"/>
              <a:gd name="connsiteX42" fmla="*/ 195262 w 195262"/>
              <a:gd name="connsiteY42" fmla="*/ 573881 h 5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5262" h="573881">
                <a:moveTo>
                  <a:pt x="92869" y="0"/>
                </a:moveTo>
                <a:cubicBezTo>
                  <a:pt x="92075" y="4762"/>
                  <a:pt x="91874" y="9663"/>
                  <a:pt x="90487" y="14287"/>
                </a:cubicBezTo>
                <a:cubicBezTo>
                  <a:pt x="89467" y="17687"/>
                  <a:pt x="87123" y="20549"/>
                  <a:pt x="85725" y="23812"/>
                </a:cubicBezTo>
                <a:cubicBezTo>
                  <a:pt x="84736" y="26119"/>
                  <a:pt x="84467" y="28711"/>
                  <a:pt x="83344" y="30956"/>
                </a:cubicBezTo>
                <a:cubicBezTo>
                  <a:pt x="82064" y="33516"/>
                  <a:pt x="80001" y="35615"/>
                  <a:pt x="78581" y="38100"/>
                </a:cubicBezTo>
                <a:cubicBezTo>
                  <a:pt x="66496" y="59249"/>
                  <a:pt x="80661" y="37363"/>
                  <a:pt x="69056" y="54769"/>
                </a:cubicBezTo>
                <a:cubicBezTo>
                  <a:pt x="68262" y="57150"/>
                  <a:pt x="67664" y="59605"/>
                  <a:pt x="66675" y="61912"/>
                </a:cubicBezTo>
                <a:cubicBezTo>
                  <a:pt x="65277" y="65175"/>
                  <a:pt x="63035" y="68069"/>
                  <a:pt x="61912" y="71437"/>
                </a:cubicBezTo>
                <a:cubicBezTo>
                  <a:pt x="60632" y="75277"/>
                  <a:pt x="60811" y="79504"/>
                  <a:pt x="59531" y="83344"/>
                </a:cubicBezTo>
                <a:cubicBezTo>
                  <a:pt x="58409" y="86712"/>
                  <a:pt x="56211" y="89625"/>
                  <a:pt x="54769" y="92869"/>
                </a:cubicBezTo>
                <a:cubicBezTo>
                  <a:pt x="47003" y="110343"/>
                  <a:pt x="53676" y="99269"/>
                  <a:pt x="45244" y="111919"/>
                </a:cubicBezTo>
                <a:cubicBezTo>
                  <a:pt x="40648" y="134890"/>
                  <a:pt x="46275" y="114617"/>
                  <a:pt x="38100" y="130969"/>
                </a:cubicBezTo>
                <a:cubicBezTo>
                  <a:pt x="36978" y="133214"/>
                  <a:pt x="36708" y="135805"/>
                  <a:pt x="35719" y="138112"/>
                </a:cubicBezTo>
                <a:cubicBezTo>
                  <a:pt x="34321" y="141375"/>
                  <a:pt x="32354" y="144374"/>
                  <a:pt x="30956" y="147637"/>
                </a:cubicBezTo>
                <a:cubicBezTo>
                  <a:pt x="25040" y="161442"/>
                  <a:pt x="32967" y="148194"/>
                  <a:pt x="23812" y="161925"/>
                </a:cubicBezTo>
                <a:lnTo>
                  <a:pt x="16669" y="183356"/>
                </a:lnTo>
                <a:cubicBezTo>
                  <a:pt x="15875" y="185737"/>
                  <a:pt x="15679" y="188411"/>
                  <a:pt x="14287" y="190500"/>
                </a:cubicBezTo>
                <a:cubicBezTo>
                  <a:pt x="12700" y="192881"/>
                  <a:pt x="10805" y="195084"/>
                  <a:pt x="9525" y="197644"/>
                </a:cubicBezTo>
                <a:cubicBezTo>
                  <a:pt x="-329" y="217353"/>
                  <a:pt x="16026" y="191465"/>
                  <a:pt x="2381" y="211931"/>
                </a:cubicBezTo>
                <a:cubicBezTo>
                  <a:pt x="1587" y="214312"/>
                  <a:pt x="0" y="216565"/>
                  <a:pt x="0" y="219075"/>
                </a:cubicBezTo>
                <a:cubicBezTo>
                  <a:pt x="0" y="223122"/>
                  <a:pt x="1316" y="227076"/>
                  <a:pt x="2381" y="230981"/>
                </a:cubicBezTo>
                <a:cubicBezTo>
                  <a:pt x="6305" y="245367"/>
                  <a:pt x="5354" y="242583"/>
                  <a:pt x="11906" y="252412"/>
                </a:cubicBezTo>
                <a:cubicBezTo>
                  <a:pt x="12700" y="254793"/>
                  <a:pt x="13597" y="257142"/>
                  <a:pt x="14287" y="259556"/>
                </a:cubicBezTo>
                <a:cubicBezTo>
                  <a:pt x="24543" y="295450"/>
                  <a:pt x="16820" y="317644"/>
                  <a:pt x="19050" y="366712"/>
                </a:cubicBezTo>
                <a:cubicBezTo>
                  <a:pt x="19409" y="374620"/>
                  <a:pt x="22679" y="374688"/>
                  <a:pt x="28575" y="378619"/>
                </a:cubicBezTo>
                <a:cubicBezTo>
                  <a:pt x="32919" y="385135"/>
                  <a:pt x="32962" y="387183"/>
                  <a:pt x="40481" y="390525"/>
                </a:cubicBezTo>
                <a:cubicBezTo>
                  <a:pt x="45069" y="392564"/>
                  <a:pt x="54769" y="395287"/>
                  <a:pt x="54769" y="395287"/>
                </a:cubicBezTo>
                <a:cubicBezTo>
                  <a:pt x="57150" y="396875"/>
                  <a:pt x="59297" y="398888"/>
                  <a:pt x="61912" y="400050"/>
                </a:cubicBezTo>
                <a:cubicBezTo>
                  <a:pt x="66500" y="402089"/>
                  <a:pt x="76200" y="404812"/>
                  <a:pt x="76200" y="404812"/>
                </a:cubicBezTo>
                <a:cubicBezTo>
                  <a:pt x="78581" y="406400"/>
                  <a:pt x="80784" y="408295"/>
                  <a:pt x="83344" y="409575"/>
                </a:cubicBezTo>
                <a:cubicBezTo>
                  <a:pt x="85589" y="410697"/>
                  <a:pt x="88399" y="410564"/>
                  <a:pt x="90487" y="411956"/>
                </a:cubicBezTo>
                <a:cubicBezTo>
                  <a:pt x="93289" y="413824"/>
                  <a:pt x="94891" y="417143"/>
                  <a:pt x="97631" y="419100"/>
                </a:cubicBezTo>
                <a:cubicBezTo>
                  <a:pt x="104173" y="423773"/>
                  <a:pt x="108672" y="422997"/>
                  <a:pt x="114300" y="428625"/>
                </a:cubicBezTo>
                <a:cubicBezTo>
                  <a:pt x="127274" y="441599"/>
                  <a:pt x="114944" y="435983"/>
                  <a:pt x="128587" y="440531"/>
                </a:cubicBezTo>
                <a:cubicBezTo>
                  <a:pt x="148829" y="454026"/>
                  <a:pt x="117474" y="431799"/>
                  <a:pt x="145256" y="459581"/>
                </a:cubicBezTo>
                <a:cubicBezTo>
                  <a:pt x="148431" y="462756"/>
                  <a:pt x="151372" y="466184"/>
                  <a:pt x="154781" y="469106"/>
                </a:cubicBezTo>
                <a:cubicBezTo>
                  <a:pt x="178001" y="489009"/>
                  <a:pt x="144283" y="456230"/>
                  <a:pt x="169069" y="481012"/>
                </a:cubicBezTo>
                <a:cubicBezTo>
                  <a:pt x="169863" y="483393"/>
                  <a:pt x="170231" y="485962"/>
                  <a:pt x="171450" y="488156"/>
                </a:cubicBezTo>
                <a:cubicBezTo>
                  <a:pt x="174230" y="493160"/>
                  <a:pt x="180975" y="502444"/>
                  <a:pt x="180975" y="502444"/>
                </a:cubicBezTo>
                <a:cubicBezTo>
                  <a:pt x="185231" y="515213"/>
                  <a:pt x="181904" y="504246"/>
                  <a:pt x="185737" y="521494"/>
                </a:cubicBezTo>
                <a:cubicBezTo>
                  <a:pt x="189458" y="538238"/>
                  <a:pt x="186524" y="524245"/>
                  <a:pt x="190500" y="538162"/>
                </a:cubicBezTo>
                <a:cubicBezTo>
                  <a:pt x="191399" y="541309"/>
                  <a:pt x="192087" y="544512"/>
                  <a:pt x="192881" y="547687"/>
                </a:cubicBezTo>
                <a:lnTo>
                  <a:pt x="195262" y="573881"/>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1" name="Freeform 20"/>
          <p:cNvSpPr/>
          <p:nvPr/>
        </p:nvSpPr>
        <p:spPr>
          <a:xfrm>
            <a:off x="4573786" y="1871179"/>
            <a:ext cx="196454" cy="446485"/>
          </a:xfrm>
          <a:custGeom>
            <a:avLst/>
            <a:gdLst>
              <a:gd name="connsiteX0" fmla="*/ 0 w 261938"/>
              <a:gd name="connsiteY0" fmla="*/ 0 h 595313"/>
              <a:gd name="connsiteX1" fmla="*/ 23813 w 261938"/>
              <a:gd name="connsiteY1" fmla="*/ 4763 h 595313"/>
              <a:gd name="connsiteX2" fmla="*/ 30957 w 261938"/>
              <a:gd name="connsiteY2" fmla="*/ 9525 h 595313"/>
              <a:gd name="connsiteX3" fmla="*/ 38100 w 261938"/>
              <a:gd name="connsiteY3" fmla="*/ 11907 h 595313"/>
              <a:gd name="connsiteX4" fmla="*/ 52388 w 261938"/>
              <a:gd name="connsiteY4" fmla="*/ 21432 h 595313"/>
              <a:gd name="connsiteX5" fmla="*/ 61913 w 261938"/>
              <a:gd name="connsiteY5" fmla="*/ 33338 h 595313"/>
              <a:gd name="connsiteX6" fmla="*/ 66675 w 261938"/>
              <a:gd name="connsiteY6" fmla="*/ 40482 h 595313"/>
              <a:gd name="connsiteX7" fmla="*/ 73819 w 261938"/>
              <a:gd name="connsiteY7" fmla="*/ 47625 h 595313"/>
              <a:gd name="connsiteX8" fmla="*/ 83344 w 261938"/>
              <a:gd name="connsiteY8" fmla="*/ 61913 h 595313"/>
              <a:gd name="connsiteX9" fmla="*/ 83344 w 261938"/>
              <a:gd name="connsiteY9" fmla="*/ 114300 h 595313"/>
              <a:gd name="connsiteX10" fmla="*/ 78582 w 261938"/>
              <a:gd name="connsiteY10" fmla="*/ 121444 h 595313"/>
              <a:gd name="connsiteX11" fmla="*/ 76200 w 261938"/>
              <a:gd name="connsiteY11" fmla="*/ 128588 h 595313"/>
              <a:gd name="connsiteX12" fmla="*/ 78582 w 261938"/>
              <a:gd name="connsiteY12" fmla="*/ 135732 h 595313"/>
              <a:gd name="connsiteX13" fmla="*/ 85725 w 261938"/>
              <a:gd name="connsiteY13" fmla="*/ 138113 h 595313"/>
              <a:gd name="connsiteX14" fmla="*/ 92869 w 261938"/>
              <a:gd name="connsiteY14" fmla="*/ 142875 h 595313"/>
              <a:gd name="connsiteX15" fmla="*/ 107157 w 261938"/>
              <a:gd name="connsiteY15" fmla="*/ 147638 h 595313"/>
              <a:gd name="connsiteX16" fmla="*/ 116682 w 261938"/>
              <a:gd name="connsiteY16" fmla="*/ 161925 h 595313"/>
              <a:gd name="connsiteX17" fmla="*/ 121444 w 261938"/>
              <a:gd name="connsiteY17" fmla="*/ 169069 h 595313"/>
              <a:gd name="connsiteX18" fmla="*/ 128588 w 261938"/>
              <a:gd name="connsiteY18" fmla="*/ 183357 h 595313"/>
              <a:gd name="connsiteX19" fmla="*/ 133350 w 261938"/>
              <a:gd name="connsiteY19" fmla="*/ 226219 h 595313"/>
              <a:gd name="connsiteX20" fmla="*/ 138113 w 261938"/>
              <a:gd name="connsiteY20" fmla="*/ 242888 h 595313"/>
              <a:gd name="connsiteX21" fmla="*/ 135732 w 261938"/>
              <a:gd name="connsiteY21" fmla="*/ 254794 h 595313"/>
              <a:gd name="connsiteX22" fmla="*/ 135732 w 261938"/>
              <a:gd name="connsiteY22" fmla="*/ 288132 h 595313"/>
              <a:gd name="connsiteX23" fmla="*/ 121444 w 261938"/>
              <a:gd name="connsiteY23" fmla="*/ 295275 h 595313"/>
              <a:gd name="connsiteX24" fmla="*/ 102394 w 261938"/>
              <a:gd name="connsiteY24" fmla="*/ 311944 h 595313"/>
              <a:gd name="connsiteX25" fmla="*/ 97632 w 261938"/>
              <a:gd name="connsiteY25" fmla="*/ 326232 h 595313"/>
              <a:gd name="connsiteX26" fmla="*/ 95250 w 261938"/>
              <a:gd name="connsiteY26" fmla="*/ 333375 h 595313"/>
              <a:gd name="connsiteX27" fmla="*/ 100013 w 261938"/>
              <a:gd name="connsiteY27" fmla="*/ 364332 h 595313"/>
              <a:gd name="connsiteX28" fmla="*/ 102394 w 261938"/>
              <a:gd name="connsiteY28" fmla="*/ 371475 h 595313"/>
              <a:gd name="connsiteX29" fmla="*/ 109538 w 261938"/>
              <a:gd name="connsiteY29" fmla="*/ 373857 h 595313"/>
              <a:gd name="connsiteX30" fmla="*/ 114300 w 261938"/>
              <a:gd name="connsiteY30" fmla="*/ 381000 h 595313"/>
              <a:gd name="connsiteX31" fmla="*/ 121444 w 261938"/>
              <a:gd name="connsiteY31" fmla="*/ 383382 h 595313"/>
              <a:gd name="connsiteX32" fmla="*/ 138113 w 261938"/>
              <a:gd name="connsiteY32" fmla="*/ 402432 h 595313"/>
              <a:gd name="connsiteX33" fmla="*/ 147638 w 261938"/>
              <a:gd name="connsiteY33" fmla="*/ 414338 h 595313"/>
              <a:gd name="connsiteX34" fmla="*/ 159544 w 261938"/>
              <a:gd name="connsiteY34" fmla="*/ 423863 h 595313"/>
              <a:gd name="connsiteX35" fmla="*/ 166688 w 261938"/>
              <a:gd name="connsiteY35" fmla="*/ 431007 h 595313"/>
              <a:gd name="connsiteX36" fmla="*/ 171450 w 261938"/>
              <a:gd name="connsiteY36" fmla="*/ 438150 h 595313"/>
              <a:gd name="connsiteX37" fmla="*/ 185738 w 261938"/>
              <a:gd name="connsiteY37" fmla="*/ 452438 h 595313"/>
              <a:gd name="connsiteX38" fmla="*/ 197644 w 261938"/>
              <a:gd name="connsiteY38" fmla="*/ 466725 h 595313"/>
              <a:gd name="connsiteX39" fmla="*/ 209550 w 261938"/>
              <a:gd name="connsiteY39" fmla="*/ 478632 h 595313"/>
              <a:gd name="connsiteX40" fmla="*/ 216694 w 261938"/>
              <a:gd name="connsiteY40" fmla="*/ 495300 h 595313"/>
              <a:gd name="connsiteX41" fmla="*/ 223838 w 261938"/>
              <a:gd name="connsiteY41" fmla="*/ 502444 h 595313"/>
              <a:gd name="connsiteX42" fmla="*/ 235744 w 261938"/>
              <a:gd name="connsiteY42" fmla="*/ 514350 h 595313"/>
              <a:gd name="connsiteX43" fmla="*/ 242888 w 261938"/>
              <a:gd name="connsiteY43" fmla="*/ 528638 h 595313"/>
              <a:gd name="connsiteX44" fmla="*/ 250032 w 261938"/>
              <a:gd name="connsiteY44" fmla="*/ 542925 h 595313"/>
              <a:gd name="connsiteX45" fmla="*/ 252413 w 261938"/>
              <a:gd name="connsiteY45" fmla="*/ 550069 h 595313"/>
              <a:gd name="connsiteX46" fmla="*/ 257175 w 261938"/>
              <a:gd name="connsiteY46" fmla="*/ 571500 h 595313"/>
              <a:gd name="connsiteX47" fmla="*/ 259557 w 261938"/>
              <a:gd name="connsiteY47" fmla="*/ 585788 h 595313"/>
              <a:gd name="connsiteX48" fmla="*/ 261938 w 261938"/>
              <a:gd name="connsiteY48" fmla="*/ 595313 h 5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1938" h="595313">
                <a:moveTo>
                  <a:pt x="0" y="0"/>
                </a:moveTo>
                <a:cubicBezTo>
                  <a:pt x="7938" y="1588"/>
                  <a:pt x="17077" y="273"/>
                  <a:pt x="23813" y="4763"/>
                </a:cubicBezTo>
                <a:cubicBezTo>
                  <a:pt x="26194" y="6350"/>
                  <a:pt x="28397" y="8245"/>
                  <a:pt x="30957" y="9525"/>
                </a:cubicBezTo>
                <a:cubicBezTo>
                  <a:pt x="33202" y="10648"/>
                  <a:pt x="35906" y="10688"/>
                  <a:pt x="38100" y="11907"/>
                </a:cubicBezTo>
                <a:cubicBezTo>
                  <a:pt x="43104" y="14687"/>
                  <a:pt x="52388" y="21432"/>
                  <a:pt x="52388" y="21432"/>
                </a:cubicBezTo>
                <a:cubicBezTo>
                  <a:pt x="57024" y="35339"/>
                  <a:pt x="51142" y="22566"/>
                  <a:pt x="61913" y="33338"/>
                </a:cubicBezTo>
                <a:cubicBezTo>
                  <a:pt x="63937" y="35362"/>
                  <a:pt x="64843" y="38283"/>
                  <a:pt x="66675" y="40482"/>
                </a:cubicBezTo>
                <a:cubicBezTo>
                  <a:pt x="68831" y="43069"/>
                  <a:pt x="71752" y="44967"/>
                  <a:pt x="73819" y="47625"/>
                </a:cubicBezTo>
                <a:cubicBezTo>
                  <a:pt x="77333" y="52143"/>
                  <a:pt x="83344" y="61913"/>
                  <a:pt x="83344" y="61913"/>
                </a:cubicBezTo>
                <a:cubicBezTo>
                  <a:pt x="88609" y="82976"/>
                  <a:pt x="88469" y="78421"/>
                  <a:pt x="83344" y="114300"/>
                </a:cubicBezTo>
                <a:cubicBezTo>
                  <a:pt x="82939" y="117133"/>
                  <a:pt x="79862" y="118884"/>
                  <a:pt x="78582" y="121444"/>
                </a:cubicBezTo>
                <a:cubicBezTo>
                  <a:pt x="77459" y="123689"/>
                  <a:pt x="76994" y="126207"/>
                  <a:pt x="76200" y="128588"/>
                </a:cubicBezTo>
                <a:cubicBezTo>
                  <a:pt x="76994" y="130969"/>
                  <a:pt x="76807" y="133957"/>
                  <a:pt x="78582" y="135732"/>
                </a:cubicBezTo>
                <a:cubicBezTo>
                  <a:pt x="80357" y="137507"/>
                  <a:pt x="83480" y="136991"/>
                  <a:pt x="85725" y="138113"/>
                </a:cubicBezTo>
                <a:cubicBezTo>
                  <a:pt x="88285" y="139393"/>
                  <a:pt x="90254" y="141713"/>
                  <a:pt x="92869" y="142875"/>
                </a:cubicBezTo>
                <a:cubicBezTo>
                  <a:pt x="97457" y="144914"/>
                  <a:pt x="107157" y="147638"/>
                  <a:pt x="107157" y="147638"/>
                </a:cubicBezTo>
                <a:lnTo>
                  <a:pt x="116682" y="161925"/>
                </a:lnTo>
                <a:cubicBezTo>
                  <a:pt x="118269" y="164306"/>
                  <a:pt x="120539" y="166354"/>
                  <a:pt x="121444" y="169069"/>
                </a:cubicBezTo>
                <a:cubicBezTo>
                  <a:pt x="124730" y="178928"/>
                  <a:pt x="122433" y="174125"/>
                  <a:pt x="128588" y="183357"/>
                </a:cubicBezTo>
                <a:cubicBezTo>
                  <a:pt x="135196" y="203182"/>
                  <a:pt x="128645" y="181524"/>
                  <a:pt x="133350" y="226219"/>
                </a:cubicBezTo>
                <a:cubicBezTo>
                  <a:pt x="133809" y="230584"/>
                  <a:pt x="136639" y="238465"/>
                  <a:pt x="138113" y="242888"/>
                </a:cubicBezTo>
                <a:cubicBezTo>
                  <a:pt x="137319" y="246857"/>
                  <a:pt x="135732" y="250747"/>
                  <a:pt x="135732" y="254794"/>
                </a:cubicBezTo>
                <a:cubicBezTo>
                  <a:pt x="135732" y="255242"/>
                  <a:pt x="141632" y="280757"/>
                  <a:pt x="135732" y="288132"/>
                </a:cubicBezTo>
                <a:cubicBezTo>
                  <a:pt x="132375" y="292328"/>
                  <a:pt x="126149" y="293707"/>
                  <a:pt x="121444" y="295275"/>
                </a:cubicBezTo>
                <a:cubicBezTo>
                  <a:pt x="104776" y="306388"/>
                  <a:pt x="110332" y="300038"/>
                  <a:pt x="102394" y="311944"/>
                </a:cubicBezTo>
                <a:lnTo>
                  <a:pt x="97632" y="326232"/>
                </a:lnTo>
                <a:lnTo>
                  <a:pt x="95250" y="333375"/>
                </a:lnTo>
                <a:cubicBezTo>
                  <a:pt x="97169" y="350644"/>
                  <a:pt x="96264" y="351210"/>
                  <a:pt x="100013" y="364332"/>
                </a:cubicBezTo>
                <a:cubicBezTo>
                  <a:pt x="100702" y="366745"/>
                  <a:pt x="100619" y="369700"/>
                  <a:pt x="102394" y="371475"/>
                </a:cubicBezTo>
                <a:cubicBezTo>
                  <a:pt x="104169" y="373250"/>
                  <a:pt x="107157" y="373063"/>
                  <a:pt x="109538" y="373857"/>
                </a:cubicBezTo>
                <a:cubicBezTo>
                  <a:pt x="111125" y="376238"/>
                  <a:pt x="112065" y="379212"/>
                  <a:pt x="114300" y="381000"/>
                </a:cubicBezTo>
                <a:cubicBezTo>
                  <a:pt x="116260" y="382568"/>
                  <a:pt x="119669" y="381607"/>
                  <a:pt x="121444" y="383382"/>
                </a:cubicBezTo>
                <a:cubicBezTo>
                  <a:pt x="149226" y="411164"/>
                  <a:pt x="117871" y="388937"/>
                  <a:pt x="138113" y="402432"/>
                </a:cubicBezTo>
                <a:cubicBezTo>
                  <a:pt x="142749" y="416339"/>
                  <a:pt x="136867" y="403566"/>
                  <a:pt x="147638" y="414338"/>
                </a:cubicBezTo>
                <a:cubicBezTo>
                  <a:pt x="158408" y="425109"/>
                  <a:pt x="145636" y="419228"/>
                  <a:pt x="159544" y="423863"/>
                </a:cubicBezTo>
                <a:cubicBezTo>
                  <a:pt x="161925" y="426244"/>
                  <a:pt x="164532" y="428420"/>
                  <a:pt x="166688" y="431007"/>
                </a:cubicBezTo>
                <a:cubicBezTo>
                  <a:pt x="168520" y="433205"/>
                  <a:pt x="169549" y="436011"/>
                  <a:pt x="171450" y="438150"/>
                </a:cubicBezTo>
                <a:cubicBezTo>
                  <a:pt x="175925" y="443184"/>
                  <a:pt x="182002" y="446834"/>
                  <a:pt x="185738" y="452438"/>
                </a:cubicBezTo>
                <a:cubicBezTo>
                  <a:pt x="197557" y="470169"/>
                  <a:pt x="182370" y="448398"/>
                  <a:pt x="197644" y="466725"/>
                </a:cubicBezTo>
                <a:cubicBezTo>
                  <a:pt x="207569" y="478633"/>
                  <a:pt x="196452" y="469898"/>
                  <a:pt x="209550" y="478632"/>
                </a:cubicBezTo>
                <a:cubicBezTo>
                  <a:pt x="211493" y="484458"/>
                  <a:pt x="213019" y="490154"/>
                  <a:pt x="216694" y="495300"/>
                </a:cubicBezTo>
                <a:cubicBezTo>
                  <a:pt x="218651" y="498040"/>
                  <a:pt x="221682" y="499857"/>
                  <a:pt x="223838" y="502444"/>
                </a:cubicBezTo>
                <a:cubicBezTo>
                  <a:pt x="233759" y="514350"/>
                  <a:pt x="222647" y="505620"/>
                  <a:pt x="235744" y="514350"/>
                </a:cubicBezTo>
                <a:cubicBezTo>
                  <a:pt x="241729" y="532306"/>
                  <a:pt x="233656" y="510173"/>
                  <a:pt x="242888" y="528638"/>
                </a:cubicBezTo>
                <a:cubicBezTo>
                  <a:pt x="252744" y="548350"/>
                  <a:pt x="236386" y="522460"/>
                  <a:pt x="250032" y="542925"/>
                </a:cubicBezTo>
                <a:cubicBezTo>
                  <a:pt x="250826" y="545306"/>
                  <a:pt x="251723" y="547655"/>
                  <a:pt x="252413" y="550069"/>
                </a:cubicBezTo>
                <a:cubicBezTo>
                  <a:pt x="254324" y="556759"/>
                  <a:pt x="255947" y="564746"/>
                  <a:pt x="257175" y="571500"/>
                </a:cubicBezTo>
                <a:cubicBezTo>
                  <a:pt x="258039" y="576251"/>
                  <a:pt x="258610" y="581053"/>
                  <a:pt x="259557" y="585788"/>
                </a:cubicBezTo>
                <a:cubicBezTo>
                  <a:pt x="260199" y="588997"/>
                  <a:pt x="261938" y="595313"/>
                  <a:pt x="261938" y="595313"/>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2" name="Freeform 21"/>
          <p:cNvSpPr/>
          <p:nvPr/>
        </p:nvSpPr>
        <p:spPr>
          <a:xfrm>
            <a:off x="4613077" y="2147999"/>
            <a:ext cx="55374" cy="167879"/>
          </a:xfrm>
          <a:custGeom>
            <a:avLst/>
            <a:gdLst>
              <a:gd name="connsiteX0" fmla="*/ 30956 w 73832"/>
              <a:gd name="connsiteY0" fmla="*/ 0 h 223838"/>
              <a:gd name="connsiteX1" fmla="*/ 26194 w 73832"/>
              <a:gd name="connsiteY1" fmla="*/ 19050 h 223838"/>
              <a:gd name="connsiteX2" fmla="*/ 21431 w 73832"/>
              <a:gd name="connsiteY2" fmla="*/ 26194 h 223838"/>
              <a:gd name="connsiteX3" fmla="*/ 19050 w 73832"/>
              <a:gd name="connsiteY3" fmla="*/ 33338 h 223838"/>
              <a:gd name="connsiteX4" fmla="*/ 14287 w 73832"/>
              <a:gd name="connsiteY4" fmla="*/ 59531 h 223838"/>
              <a:gd name="connsiteX5" fmla="*/ 7144 w 73832"/>
              <a:gd name="connsiteY5" fmla="*/ 73819 h 223838"/>
              <a:gd name="connsiteX6" fmla="*/ 2381 w 73832"/>
              <a:gd name="connsiteY6" fmla="*/ 90488 h 223838"/>
              <a:gd name="connsiteX7" fmla="*/ 0 w 73832"/>
              <a:gd name="connsiteY7" fmla="*/ 97631 h 223838"/>
              <a:gd name="connsiteX8" fmla="*/ 19050 w 73832"/>
              <a:gd name="connsiteY8" fmla="*/ 119063 h 223838"/>
              <a:gd name="connsiteX9" fmla="*/ 26194 w 73832"/>
              <a:gd name="connsiteY9" fmla="*/ 123825 h 223838"/>
              <a:gd name="connsiteX10" fmla="*/ 33337 w 73832"/>
              <a:gd name="connsiteY10" fmla="*/ 126206 h 223838"/>
              <a:gd name="connsiteX11" fmla="*/ 45244 w 73832"/>
              <a:gd name="connsiteY11" fmla="*/ 140494 h 223838"/>
              <a:gd name="connsiteX12" fmla="*/ 61912 w 73832"/>
              <a:gd name="connsiteY12" fmla="*/ 161925 h 223838"/>
              <a:gd name="connsiteX13" fmla="*/ 66675 w 73832"/>
              <a:gd name="connsiteY13" fmla="*/ 178594 h 223838"/>
              <a:gd name="connsiteX14" fmla="*/ 71437 w 73832"/>
              <a:gd name="connsiteY14" fmla="*/ 200025 h 223838"/>
              <a:gd name="connsiteX15" fmla="*/ 73819 w 73832"/>
              <a:gd name="connsiteY15" fmla="*/ 223838 h 22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832" h="223838">
                <a:moveTo>
                  <a:pt x="30956" y="0"/>
                </a:moveTo>
                <a:cubicBezTo>
                  <a:pt x="30051" y="4526"/>
                  <a:pt x="28634" y="14170"/>
                  <a:pt x="26194" y="19050"/>
                </a:cubicBezTo>
                <a:cubicBezTo>
                  <a:pt x="24914" y="21610"/>
                  <a:pt x="23019" y="23813"/>
                  <a:pt x="21431" y="26194"/>
                </a:cubicBezTo>
                <a:cubicBezTo>
                  <a:pt x="20637" y="28575"/>
                  <a:pt x="19594" y="30888"/>
                  <a:pt x="19050" y="33338"/>
                </a:cubicBezTo>
                <a:cubicBezTo>
                  <a:pt x="14799" y="52468"/>
                  <a:pt x="18626" y="42178"/>
                  <a:pt x="14287" y="59531"/>
                </a:cubicBezTo>
                <a:cubicBezTo>
                  <a:pt x="11294" y="71502"/>
                  <a:pt x="12964" y="62178"/>
                  <a:pt x="7144" y="73819"/>
                </a:cubicBezTo>
                <a:cubicBezTo>
                  <a:pt x="5238" y="77631"/>
                  <a:pt x="3400" y="86920"/>
                  <a:pt x="2381" y="90488"/>
                </a:cubicBezTo>
                <a:cubicBezTo>
                  <a:pt x="1692" y="92901"/>
                  <a:pt x="794" y="95250"/>
                  <a:pt x="0" y="97631"/>
                </a:cubicBezTo>
                <a:cubicBezTo>
                  <a:pt x="5726" y="106221"/>
                  <a:pt x="9262" y="112539"/>
                  <a:pt x="19050" y="119063"/>
                </a:cubicBezTo>
                <a:cubicBezTo>
                  <a:pt x="21431" y="120650"/>
                  <a:pt x="23634" y="122545"/>
                  <a:pt x="26194" y="123825"/>
                </a:cubicBezTo>
                <a:cubicBezTo>
                  <a:pt x="28439" y="124947"/>
                  <a:pt x="30956" y="125412"/>
                  <a:pt x="33337" y="126206"/>
                </a:cubicBezTo>
                <a:cubicBezTo>
                  <a:pt x="54198" y="147067"/>
                  <a:pt x="28675" y="120610"/>
                  <a:pt x="45244" y="140494"/>
                </a:cubicBezTo>
                <a:cubicBezTo>
                  <a:pt x="52092" y="148712"/>
                  <a:pt x="57899" y="149891"/>
                  <a:pt x="61912" y="161925"/>
                </a:cubicBezTo>
                <a:cubicBezTo>
                  <a:pt x="64183" y="168737"/>
                  <a:pt x="65179" y="171114"/>
                  <a:pt x="66675" y="178594"/>
                </a:cubicBezTo>
                <a:cubicBezTo>
                  <a:pt x="70865" y="199548"/>
                  <a:pt x="66803" y="186122"/>
                  <a:pt x="71437" y="200025"/>
                </a:cubicBezTo>
                <a:cubicBezTo>
                  <a:pt x="74156" y="219051"/>
                  <a:pt x="73819" y="211081"/>
                  <a:pt x="73819" y="223838"/>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3" name="Freeform 22"/>
          <p:cNvSpPr/>
          <p:nvPr/>
        </p:nvSpPr>
        <p:spPr>
          <a:xfrm>
            <a:off x="5309592" y="1869393"/>
            <a:ext cx="41077" cy="451842"/>
          </a:xfrm>
          <a:custGeom>
            <a:avLst/>
            <a:gdLst>
              <a:gd name="connsiteX0" fmla="*/ 0 w 54769"/>
              <a:gd name="connsiteY0" fmla="*/ 0 h 602456"/>
              <a:gd name="connsiteX1" fmla="*/ 2382 w 54769"/>
              <a:gd name="connsiteY1" fmla="*/ 116681 h 602456"/>
              <a:gd name="connsiteX2" fmla="*/ 7144 w 54769"/>
              <a:gd name="connsiteY2" fmla="*/ 123825 h 602456"/>
              <a:gd name="connsiteX3" fmla="*/ 14288 w 54769"/>
              <a:gd name="connsiteY3" fmla="*/ 145256 h 602456"/>
              <a:gd name="connsiteX4" fmla="*/ 16669 w 54769"/>
              <a:gd name="connsiteY4" fmla="*/ 152400 h 602456"/>
              <a:gd name="connsiteX5" fmla="*/ 19050 w 54769"/>
              <a:gd name="connsiteY5" fmla="*/ 159544 h 602456"/>
              <a:gd name="connsiteX6" fmla="*/ 21432 w 54769"/>
              <a:gd name="connsiteY6" fmla="*/ 221456 h 602456"/>
              <a:gd name="connsiteX7" fmla="*/ 23813 w 54769"/>
              <a:gd name="connsiteY7" fmla="*/ 228600 h 602456"/>
              <a:gd name="connsiteX8" fmla="*/ 33338 w 54769"/>
              <a:gd name="connsiteY8" fmla="*/ 242888 h 602456"/>
              <a:gd name="connsiteX9" fmla="*/ 42863 w 54769"/>
              <a:gd name="connsiteY9" fmla="*/ 264319 h 602456"/>
              <a:gd name="connsiteX10" fmla="*/ 45244 w 54769"/>
              <a:gd name="connsiteY10" fmla="*/ 271463 h 602456"/>
              <a:gd name="connsiteX11" fmla="*/ 45244 w 54769"/>
              <a:gd name="connsiteY11" fmla="*/ 326231 h 602456"/>
              <a:gd name="connsiteX12" fmla="*/ 42863 w 54769"/>
              <a:gd name="connsiteY12" fmla="*/ 333375 h 602456"/>
              <a:gd name="connsiteX13" fmla="*/ 35719 w 54769"/>
              <a:gd name="connsiteY13" fmla="*/ 338138 h 602456"/>
              <a:gd name="connsiteX14" fmla="*/ 30957 w 54769"/>
              <a:gd name="connsiteY14" fmla="*/ 345281 h 602456"/>
              <a:gd name="connsiteX15" fmla="*/ 14288 w 54769"/>
              <a:gd name="connsiteY15" fmla="*/ 354806 h 602456"/>
              <a:gd name="connsiteX16" fmla="*/ 4763 w 54769"/>
              <a:gd name="connsiteY16" fmla="*/ 369094 h 602456"/>
              <a:gd name="connsiteX17" fmla="*/ 9525 w 54769"/>
              <a:gd name="connsiteY17" fmla="*/ 376238 h 602456"/>
              <a:gd name="connsiteX18" fmla="*/ 16669 w 54769"/>
              <a:gd name="connsiteY18" fmla="*/ 390525 h 602456"/>
              <a:gd name="connsiteX19" fmla="*/ 23813 w 54769"/>
              <a:gd name="connsiteY19" fmla="*/ 395288 h 602456"/>
              <a:gd name="connsiteX20" fmla="*/ 35719 w 54769"/>
              <a:gd name="connsiteY20" fmla="*/ 409575 h 602456"/>
              <a:gd name="connsiteX21" fmla="*/ 45244 w 54769"/>
              <a:gd name="connsiteY21" fmla="*/ 423863 h 602456"/>
              <a:gd name="connsiteX22" fmla="*/ 47625 w 54769"/>
              <a:gd name="connsiteY22" fmla="*/ 435769 h 602456"/>
              <a:gd name="connsiteX23" fmla="*/ 52388 w 54769"/>
              <a:gd name="connsiteY23" fmla="*/ 461963 h 602456"/>
              <a:gd name="connsiteX24" fmla="*/ 35719 w 54769"/>
              <a:gd name="connsiteY24" fmla="*/ 478631 h 602456"/>
              <a:gd name="connsiteX25" fmla="*/ 28575 w 54769"/>
              <a:gd name="connsiteY25" fmla="*/ 483394 h 602456"/>
              <a:gd name="connsiteX26" fmla="*/ 26194 w 54769"/>
              <a:gd name="connsiteY26" fmla="*/ 545306 h 602456"/>
              <a:gd name="connsiteX27" fmla="*/ 33338 w 54769"/>
              <a:gd name="connsiteY27" fmla="*/ 552450 h 602456"/>
              <a:gd name="connsiteX28" fmla="*/ 35719 w 54769"/>
              <a:gd name="connsiteY28" fmla="*/ 559594 h 602456"/>
              <a:gd name="connsiteX29" fmla="*/ 45244 w 54769"/>
              <a:gd name="connsiteY29" fmla="*/ 573881 h 602456"/>
              <a:gd name="connsiteX30" fmla="*/ 52388 w 54769"/>
              <a:gd name="connsiteY30" fmla="*/ 595313 h 602456"/>
              <a:gd name="connsiteX31" fmla="*/ 54769 w 54769"/>
              <a:gd name="connsiteY31" fmla="*/ 602456 h 6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769" h="602456">
                <a:moveTo>
                  <a:pt x="0" y="0"/>
                </a:moveTo>
                <a:cubicBezTo>
                  <a:pt x="794" y="38894"/>
                  <a:pt x="141" y="77844"/>
                  <a:pt x="2382" y="116681"/>
                </a:cubicBezTo>
                <a:cubicBezTo>
                  <a:pt x="2547" y="119538"/>
                  <a:pt x="5982" y="121210"/>
                  <a:pt x="7144" y="123825"/>
                </a:cubicBezTo>
                <a:cubicBezTo>
                  <a:pt x="7145" y="123827"/>
                  <a:pt x="13097" y="141683"/>
                  <a:pt x="14288" y="145256"/>
                </a:cubicBezTo>
                <a:lnTo>
                  <a:pt x="16669" y="152400"/>
                </a:lnTo>
                <a:lnTo>
                  <a:pt x="19050" y="159544"/>
                </a:lnTo>
                <a:cubicBezTo>
                  <a:pt x="19844" y="180181"/>
                  <a:pt x="20011" y="200852"/>
                  <a:pt x="21432" y="221456"/>
                </a:cubicBezTo>
                <a:cubicBezTo>
                  <a:pt x="21605" y="223960"/>
                  <a:pt x="22594" y="226406"/>
                  <a:pt x="23813" y="228600"/>
                </a:cubicBezTo>
                <a:cubicBezTo>
                  <a:pt x="26593" y="233604"/>
                  <a:pt x="33338" y="242888"/>
                  <a:pt x="33338" y="242888"/>
                </a:cubicBezTo>
                <a:cubicBezTo>
                  <a:pt x="39005" y="259890"/>
                  <a:pt x="35315" y="252998"/>
                  <a:pt x="42863" y="264319"/>
                </a:cubicBezTo>
                <a:cubicBezTo>
                  <a:pt x="43657" y="266700"/>
                  <a:pt x="44795" y="268993"/>
                  <a:pt x="45244" y="271463"/>
                </a:cubicBezTo>
                <a:cubicBezTo>
                  <a:pt x="49148" y="292936"/>
                  <a:pt x="47971" y="301688"/>
                  <a:pt x="45244" y="326231"/>
                </a:cubicBezTo>
                <a:cubicBezTo>
                  <a:pt x="44967" y="328726"/>
                  <a:pt x="44431" y="331415"/>
                  <a:pt x="42863" y="333375"/>
                </a:cubicBezTo>
                <a:cubicBezTo>
                  <a:pt x="41075" y="335610"/>
                  <a:pt x="38100" y="336550"/>
                  <a:pt x="35719" y="338138"/>
                </a:cubicBezTo>
                <a:cubicBezTo>
                  <a:pt x="34132" y="340519"/>
                  <a:pt x="32980" y="343258"/>
                  <a:pt x="30957" y="345281"/>
                </a:cubicBezTo>
                <a:cubicBezTo>
                  <a:pt x="23748" y="352490"/>
                  <a:pt x="22462" y="352082"/>
                  <a:pt x="14288" y="354806"/>
                </a:cubicBezTo>
                <a:cubicBezTo>
                  <a:pt x="11113" y="359569"/>
                  <a:pt x="1588" y="364331"/>
                  <a:pt x="4763" y="369094"/>
                </a:cubicBezTo>
                <a:cubicBezTo>
                  <a:pt x="6350" y="371475"/>
                  <a:pt x="8245" y="373678"/>
                  <a:pt x="9525" y="376238"/>
                </a:cubicBezTo>
                <a:cubicBezTo>
                  <a:pt x="13397" y="383981"/>
                  <a:pt x="9848" y="383704"/>
                  <a:pt x="16669" y="390525"/>
                </a:cubicBezTo>
                <a:cubicBezTo>
                  <a:pt x="18693" y="392549"/>
                  <a:pt x="21432" y="393700"/>
                  <a:pt x="23813" y="395288"/>
                </a:cubicBezTo>
                <a:cubicBezTo>
                  <a:pt x="40832" y="420816"/>
                  <a:pt x="14326" y="382069"/>
                  <a:pt x="35719" y="409575"/>
                </a:cubicBezTo>
                <a:cubicBezTo>
                  <a:pt x="39233" y="414093"/>
                  <a:pt x="45244" y="423863"/>
                  <a:pt x="45244" y="423863"/>
                </a:cubicBezTo>
                <a:cubicBezTo>
                  <a:pt x="46038" y="427832"/>
                  <a:pt x="46901" y="431787"/>
                  <a:pt x="47625" y="435769"/>
                </a:cubicBezTo>
                <a:cubicBezTo>
                  <a:pt x="53722" y="469296"/>
                  <a:pt x="46504" y="432539"/>
                  <a:pt x="52388" y="461963"/>
                </a:cubicBezTo>
                <a:cubicBezTo>
                  <a:pt x="48197" y="474536"/>
                  <a:pt x="52095" y="467713"/>
                  <a:pt x="35719" y="478631"/>
                </a:cubicBezTo>
                <a:lnTo>
                  <a:pt x="28575" y="483394"/>
                </a:lnTo>
                <a:cubicBezTo>
                  <a:pt x="14487" y="504529"/>
                  <a:pt x="18521" y="495432"/>
                  <a:pt x="26194" y="545306"/>
                </a:cubicBezTo>
                <a:cubicBezTo>
                  <a:pt x="26706" y="548635"/>
                  <a:pt x="30957" y="550069"/>
                  <a:pt x="33338" y="552450"/>
                </a:cubicBezTo>
                <a:cubicBezTo>
                  <a:pt x="34132" y="554831"/>
                  <a:pt x="34500" y="557400"/>
                  <a:pt x="35719" y="559594"/>
                </a:cubicBezTo>
                <a:cubicBezTo>
                  <a:pt x="38499" y="564597"/>
                  <a:pt x="45244" y="573881"/>
                  <a:pt x="45244" y="573881"/>
                </a:cubicBezTo>
                <a:lnTo>
                  <a:pt x="52388" y="595313"/>
                </a:lnTo>
                <a:lnTo>
                  <a:pt x="54769" y="602456"/>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4" name="Freeform 23"/>
          <p:cNvSpPr/>
          <p:nvPr/>
        </p:nvSpPr>
        <p:spPr>
          <a:xfrm>
            <a:off x="4697016" y="2655205"/>
            <a:ext cx="530714" cy="533996"/>
          </a:xfrm>
          <a:custGeom>
            <a:avLst/>
            <a:gdLst>
              <a:gd name="connsiteX0" fmla="*/ 0 w 707618"/>
              <a:gd name="connsiteY0" fmla="*/ 0 h 711994"/>
              <a:gd name="connsiteX1" fmla="*/ 11906 w 707618"/>
              <a:gd name="connsiteY1" fmla="*/ 2381 h 711994"/>
              <a:gd name="connsiteX2" fmla="*/ 26193 w 707618"/>
              <a:gd name="connsiteY2" fmla="*/ 7144 h 711994"/>
              <a:gd name="connsiteX3" fmla="*/ 338137 w 707618"/>
              <a:gd name="connsiteY3" fmla="*/ 11906 h 711994"/>
              <a:gd name="connsiteX4" fmla="*/ 376237 w 707618"/>
              <a:gd name="connsiteY4" fmla="*/ 14288 h 711994"/>
              <a:gd name="connsiteX5" fmla="*/ 388143 w 707618"/>
              <a:gd name="connsiteY5" fmla="*/ 16669 h 711994"/>
              <a:gd name="connsiteX6" fmla="*/ 421481 w 707618"/>
              <a:gd name="connsiteY6" fmla="*/ 21431 h 711994"/>
              <a:gd name="connsiteX7" fmla="*/ 435768 w 707618"/>
              <a:gd name="connsiteY7" fmla="*/ 23813 h 711994"/>
              <a:gd name="connsiteX8" fmla="*/ 478631 w 707618"/>
              <a:gd name="connsiteY8" fmla="*/ 26194 h 711994"/>
              <a:gd name="connsiteX9" fmla="*/ 490537 w 707618"/>
              <a:gd name="connsiteY9" fmla="*/ 40481 h 711994"/>
              <a:gd name="connsiteX10" fmla="*/ 483393 w 707618"/>
              <a:gd name="connsiteY10" fmla="*/ 104775 h 711994"/>
              <a:gd name="connsiteX11" fmla="*/ 481012 w 707618"/>
              <a:gd name="connsiteY11" fmla="*/ 111919 h 711994"/>
              <a:gd name="connsiteX12" fmla="*/ 478631 w 707618"/>
              <a:gd name="connsiteY12" fmla="*/ 119063 h 711994"/>
              <a:gd name="connsiteX13" fmla="*/ 473868 w 707618"/>
              <a:gd name="connsiteY13" fmla="*/ 126206 h 711994"/>
              <a:gd name="connsiteX14" fmla="*/ 481012 w 707618"/>
              <a:gd name="connsiteY14" fmla="*/ 185738 h 711994"/>
              <a:gd name="connsiteX15" fmla="*/ 485775 w 707618"/>
              <a:gd name="connsiteY15" fmla="*/ 192881 h 711994"/>
              <a:gd name="connsiteX16" fmla="*/ 492918 w 707618"/>
              <a:gd name="connsiteY16" fmla="*/ 216694 h 711994"/>
              <a:gd name="connsiteX17" fmla="*/ 495300 w 707618"/>
              <a:gd name="connsiteY17" fmla="*/ 223838 h 711994"/>
              <a:gd name="connsiteX18" fmla="*/ 497681 w 707618"/>
              <a:gd name="connsiteY18" fmla="*/ 283369 h 711994"/>
              <a:gd name="connsiteX19" fmla="*/ 497681 w 707618"/>
              <a:gd name="connsiteY19" fmla="*/ 297656 h 711994"/>
              <a:gd name="connsiteX20" fmla="*/ 492918 w 707618"/>
              <a:gd name="connsiteY20" fmla="*/ 311944 h 711994"/>
              <a:gd name="connsiteX21" fmla="*/ 488156 w 707618"/>
              <a:gd name="connsiteY21" fmla="*/ 342900 h 711994"/>
              <a:gd name="connsiteX22" fmla="*/ 485775 w 707618"/>
              <a:gd name="connsiteY22" fmla="*/ 350044 h 711994"/>
              <a:gd name="connsiteX23" fmla="*/ 481012 w 707618"/>
              <a:gd name="connsiteY23" fmla="*/ 357188 h 711994"/>
              <a:gd name="connsiteX24" fmla="*/ 473868 w 707618"/>
              <a:gd name="connsiteY24" fmla="*/ 378619 h 711994"/>
              <a:gd name="connsiteX25" fmla="*/ 471487 w 707618"/>
              <a:gd name="connsiteY25" fmla="*/ 385763 h 711994"/>
              <a:gd name="connsiteX26" fmla="*/ 473868 w 707618"/>
              <a:gd name="connsiteY26" fmla="*/ 402431 h 711994"/>
              <a:gd name="connsiteX27" fmla="*/ 469106 w 707618"/>
              <a:gd name="connsiteY27" fmla="*/ 466725 h 711994"/>
              <a:gd name="connsiteX28" fmla="*/ 466725 w 707618"/>
              <a:gd name="connsiteY28" fmla="*/ 516731 h 711994"/>
              <a:gd name="connsiteX29" fmla="*/ 457200 w 707618"/>
              <a:gd name="connsiteY29" fmla="*/ 538163 h 711994"/>
              <a:gd name="connsiteX30" fmla="*/ 452437 w 707618"/>
              <a:gd name="connsiteY30" fmla="*/ 554831 h 711994"/>
              <a:gd name="connsiteX31" fmla="*/ 454818 w 707618"/>
              <a:gd name="connsiteY31" fmla="*/ 576263 h 711994"/>
              <a:gd name="connsiteX32" fmla="*/ 471487 w 707618"/>
              <a:gd name="connsiteY32" fmla="*/ 585788 h 711994"/>
              <a:gd name="connsiteX33" fmla="*/ 485775 w 707618"/>
              <a:gd name="connsiteY33" fmla="*/ 590550 h 711994"/>
              <a:gd name="connsiteX34" fmla="*/ 492918 w 707618"/>
              <a:gd name="connsiteY34" fmla="*/ 592931 h 711994"/>
              <a:gd name="connsiteX35" fmla="*/ 516731 w 707618"/>
              <a:gd name="connsiteY35" fmla="*/ 597694 h 711994"/>
              <a:gd name="connsiteX36" fmla="*/ 531018 w 707618"/>
              <a:gd name="connsiteY36" fmla="*/ 602456 h 711994"/>
              <a:gd name="connsiteX37" fmla="*/ 538162 w 707618"/>
              <a:gd name="connsiteY37" fmla="*/ 604838 h 711994"/>
              <a:gd name="connsiteX38" fmla="*/ 545306 w 707618"/>
              <a:gd name="connsiteY38" fmla="*/ 609600 h 711994"/>
              <a:gd name="connsiteX39" fmla="*/ 559593 w 707618"/>
              <a:gd name="connsiteY39" fmla="*/ 614363 h 711994"/>
              <a:gd name="connsiteX40" fmla="*/ 578643 w 707618"/>
              <a:gd name="connsiteY40" fmla="*/ 621506 h 711994"/>
              <a:gd name="connsiteX41" fmla="*/ 592931 w 707618"/>
              <a:gd name="connsiteY41" fmla="*/ 626269 h 711994"/>
              <a:gd name="connsiteX42" fmla="*/ 600075 w 707618"/>
              <a:gd name="connsiteY42" fmla="*/ 628650 h 711994"/>
              <a:gd name="connsiteX43" fmla="*/ 607218 w 707618"/>
              <a:gd name="connsiteY43" fmla="*/ 633413 h 711994"/>
              <a:gd name="connsiteX44" fmla="*/ 614362 w 707618"/>
              <a:gd name="connsiteY44" fmla="*/ 635794 h 711994"/>
              <a:gd name="connsiteX45" fmla="*/ 628650 w 707618"/>
              <a:gd name="connsiteY45" fmla="*/ 645319 h 711994"/>
              <a:gd name="connsiteX46" fmla="*/ 645318 w 707618"/>
              <a:gd name="connsiteY46" fmla="*/ 657225 h 711994"/>
              <a:gd name="connsiteX47" fmla="*/ 666750 w 707618"/>
              <a:gd name="connsiteY47" fmla="*/ 671513 h 711994"/>
              <a:gd name="connsiteX48" fmla="*/ 673893 w 707618"/>
              <a:gd name="connsiteY48" fmla="*/ 676275 h 711994"/>
              <a:gd name="connsiteX49" fmla="*/ 688181 w 707618"/>
              <a:gd name="connsiteY49" fmla="*/ 681038 h 711994"/>
              <a:gd name="connsiteX50" fmla="*/ 707231 w 707618"/>
              <a:gd name="connsiteY50" fmla="*/ 702469 h 711994"/>
              <a:gd name="connsiteX51" fmla="*/ 707231 w 707618"/>
              <a:gd name="connsiteY51" fmla="*/ 711994 h 71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7618" h="711994">
                <a:moveTo>
                  <a:pt x="0" y="0"/>
                </a:moveTo>
                <a:cubicBezTo>
                  <a:pt x="3969" y="794"/>
                  <a:pt x="8001" y="1316"/>
                  <a:pt x="11906" y="2381"/>
                </a:cubicBezTo>
                <a:cubicBezTo>
                  <a:pt x="16749" y="3702"/>
                  <a:pt x="21181" y="6866"/>
                  <a:pt x="26193" y="7144"/>
                </a:cubicBezTo>
                <a:cubicBezTo>
                  <a:pt x="158615" y="14500"/>
                  <a:pt x="54747" y="9398"/>
                  <a:pt x="338137" y="11906"/>
                </a:cubicBezTo>
                <a:cubicBezTo>
                  <a:pt x="350837" y="12700"/>
                  <a:pt x="363570" y="13081"/>
                  <a:pt x="376237" y="14288"/>
                </a:cubicBezTo>
                <a:cubicBezTo>
                  <a:pt x="380266" y="14672"/>
                  <a:pt x="384161" y="15945"/>
                  <a:pt x="388143" y="16669"/>
                </a:cubicBezTo>
                <a:cubicBezTo>
                  <a:pt x="408990" y="20459"/>
                  <a:pt x="397314" y="17978"/>
                  <a:pt x="421481" y="21431"/>
                </a:cubicBezTo>
                <a:cubicBezTo>
                  <a:pt x="426261" y="22114"/>
                  <a:pt x="430957" y="23412"/>
                  <a:pt x="435768" y="23813"/>
                </a:cubicBezTo>
                <a:cubicBezTo>
                  <a:pt x="450028" y="25001"/>
                  <a:pt x="464343" y="25400"/>
                  <a:pt x="478631" y="26194"/>
                </a:cubicBezTo>
                <a:cubicBezTo>
                  <a:pt x="480165" y="27728"/>
                  <a:pt x="490393" y="37022"/>
                  <a:pt x="490537" y="40481"/>
                </a:cubicBezTo>
                <a:cubicBezTo>
                  <a:pt x="492284" y="82412"/>
                  <a:pt x="492120" y="78594"/>
                  <a:pt x="483393" y="104775"/>
                </a:cubicBezTo>
                <a:lnTo>
                  <a:pt x="481012" y="111919"/>
                </a:lnTo>
                <a:cubicBezTo>
                  <a:pt x="480218" y="114300"/>
                  <a:pt x="480024" y="116975"/>
                  <a:pt x="478631" y="119063"/>
                </a:cubicBezTo>
                <a:lnTo>
                  <a:pt x="473868" y="126206"/>
                </a:lnTo>
                <a:cubicBezTo>
                  <a:pt x="474053" y="129716"/>
                  <a:pt x="472293" y="172662"/>
                  <a:pt x="481012" y="185738"/>
                </a:cubicBezTo>
                <a:lnTo>
                  <a:pt x="485775" y="192881"/>
                </a:lnTo>
                <a:cubicBezTo>
                  <a:pt x="489372" y="207270"/>
                  <a:pt x="487124" y="199311"/>
                  <a:pt x="492918" y="216694"/>
                </a:cubicBezTo>
                <a:lnTo>
                  <a:pt x="495300" y="223838"/>
                </a:lnTo>
                <a:cubicBezTo>
                  <a:pt x="496094" y="243682"/>
                  <a:pt x="495566" y="263622"/>
                  <a:pt x="497681" y="283369"/>
                </a:cubicBezTo>
                <a:cubicBezTo>
                  <a:pt x="499439" y="299781"/>
                  <a:pt x="508621" y="281246"/>
                  <a:pt x="497681" y="297656"/>
                </a:cubicBezTo>
                <a:cubicBezTo>
                  <a:pt x="496093" y="302419"/>
                  <a:pt x="493541" y="306962"/>
                  <a:pt x="492918" y="311944"/>
                </a:cubicBezTo>
                <a:cubicBezTo>
                  <a:pt x="491472" y="323512"/>
                  <a:pt x="490883" y="331991"/>
                  <a:pt x="488156" y="342900"/>
                </a:cubicBezTo>
                <a:cubicBezTo>
                  <a:pt x="487547" y="345335"/>
                  <a:pt x="486898" y="347799"/>
                  <a:pt x="485775" y="350044"/>
                </a:cubicBezTo>
                <a:cubicBezTo>
                  <a:pt x="484495" y="352604"/>
                  <a:pt x="482600" y="354807"/>
                  <a:pt x="481012" y="357188"/>
                </a:cubicBezTo>
                <a:lnTo>
                  <a:pt x="473868" y="378619"/>
                </a:lnTo>
                <a:lnTo>
                  <a:pt x="471487" y="385763"/>
                </a:lnTo>
                <a:cubicBezTo>
                  <a:pt x="472281" y="391319"/>
                  <a:pt x="473868" y="396819"/>
                  <a:pt x="473868" y="402431"/>
                </a:cubicBezTo>
                <a:cubicBezTo>
                  <a:pt x="473868" y="427451"/>
                  <a:pt x="471671" y="443639"/>
                  <a:pt x="469106" y="466725"/>
                </a:cubicBezTo>
                <a:cubicBezTo>
                  <a:pt x="468312" y="483394"/>
                  <a:pt x="468568" y="500146"/>
                  <a:pt x="466725" y="516731"/>
                </a:cubicBezTo>
                <a:cubicBezTo>
                  <a:pt x="464970" y="532522"/>
                  <a:pt x="462516" y="527533"/>
                  <a:pt x="457200" y="538163"/>
                </a:cubicBezTo>
                <a:cubicBezTo>
                  <a:pt x="455489" y="541585"/>
                  <a:pt x="453202" y="551771"/>
                  <a:pt x="452437" y="554831"/>
                </a:cubicBezTo>
                <a:cubicBezTo>
                  <a:pt x="453231" y="561975"/>
                  <a:pt x="452362" y="569508"/>
                  <a:pt x="454818" y="576263"/>
                </a:cubicBezTo>
                <a:cubicBezTo>
                  <a:pt x="455549" y="578272"/>
                  <a:pt x="471021" y="585602"/>
                  <a:pt x="471487" y="585788"/>
                </a:cubicBezTo>
                <a:cubicBezTo>
                  <a:pt x="476148" y="587652"/>
                  <a:pt x="481012" y="588963"/>
                  <a:pt x="485775" y="590550"/>
                </a:cubicBezTo>
                <a:cubicBezTo>
                  <a:pt x="488156" y="591344"/>
                  <a:pt x="490457" y="592439"/>
                  <a:pt x="492918" y="592931"/>
                </a:cubicBezTo>
                <a:cubicBezTo>
                  <a:pt x="500856" y="594519"/>
                  <a:pt x="509051" y="595134"/>
                  <a:pt x="516731" y="597694"/>
                </a:cubicBezTo>
                <a:lnTo>
                  <a:pt x="531018" y="602456"/>
                </a:lnTo>
                <a:cubicBezTo>
                  <a:pt x="533399" y="603250"/>
                  <a:pt x="536073" y="603446"/>
                  <a:pt x="538162" y="604838"/>
                </a:cubicBezTo>
                <a:cubicBezTo>
                  <a:pt x="540543" y="606425"/>
                  <a:pt x="542691" y="608438"/>
                  <a:pt x="545306" y="609600"/>
                </a:cubicBezTo>
                <a:cubicBezTo>
                  <a:pt x="549893" y="611639"/>
                  <a:pt x="555103" y="612118"/>
                  <a:pt x="559593" y="614363"/>
                </a:cubicBezTo>
                <a:cubicBezTo>
                  <a:pt x="575565" y="622348"/>
                  <a:pt x="562429" y="616642"/>
                  <a:pt x="578643" y="621506"/>
                </a:cubicBezTo>
                <a:cubicBezTo>
                  <a:pt x="583452" y="622949"/>
                  <a:pt x="588168" y="624681"/>
                  <a:pt x="592931" y="626269"/>
                </a:cubicBezTo>
                <a:lnTo>
                  <a:pt x="600075" y="628650"/>
                </a:lnTo>
                <a:cubicBezTo>
                  <a:pt x="602456" y="630238"/>
                  <a:pt x="604658" y="632133"/>
                  <a:pt x="607218" y="633413"/>
                </a:cubicBezTo>
                <a:cubicBezTo>
                  <a:pt x="609463" y="634536"/>
                  <a:pt x="612273" y="634402"/>
                  <a:pt x="614362" y="635794"/>
                </a:cubicBezTo>
                <a:cubicBezTo>
                  <a:pt x="632200" y="647685"/>
                  <a:pt x="611663" y="639658"/>
                  <a:pt x="628650" y="645319"/>
                </a:cubicBezTo>
                <a:cubicBezTo>
                  <a:pt x="641275" y="657946"/>
                  <a:pt x="629647" y="647823"/>
                  <a:pt x="645318" y="657225"/>
                </a:cubicBezTo>
                <a:cubicBezTo>
                  <a:pt x="645338" y="657237"/>
                  <a:pt x="663168" y="669125"/>
                  <a:pt x="666750" y="671513"/>
                </a:cubicBezTo>
                <a:cubicBezTo>
                  <a:pt x="669131" y="673100"/>
                  <a:pt x="671178" y="675370"/>
                  <a:pt x="673893" y="676275"/>
                </a:cubicBezTo>
                <a:lnTo>
                  <a:pt x="688181" y="681038"/>
                </a:lnTo>
                <a:cubicBezTo>
                  <a:pt x="688492" y="681349"/>
                  <a:pt x="705531" y="696521"/>
                  <a:pt x="707231" y="702469"/>
                </a:cubicBezTo>
                <a:cubicBezTo>
                  <a:pt x="708103" y="705522"/>
                  <a:pt x="707231" y="708819"/>
                  <a:pt x="707231" y="711994"/>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5" name="Freeform 24"/>
          <p:cNvSpPr/>
          <p:nvPr/>
        </p:nvSpPr>
        <p:spPr>
          <a:xfrm>
            <a:off x="5011341" y="3073115"/>
            <a:ext cx="26789" cy="100013"/>
          </a:xfrm>
          <a:custGeom>
            <a:avLst/>
            <a:gdLst>
              <a:gd name="connsiteX0" fmla="*/ 35718 w 35718"/>
              <a:gd name="connsiteY0" fmla="*/ 0 h 133350"/>
              <a:gd name="connsiteX1" fmla="*/ 21431 w 35718"/>
              <a:gd name="connsiteY1" fmla="*/ 19050 h 133350"/>
              <a:gd name="connsiteX2" fmla="*/ 16668 w 35718"/>
              <a:gd name="connsiteY2" fmla="*/ 28575 h 133350"/>
              <a:gd name="connsiteX3" fmla="*/ 14287 w 35718"/>
              <a:gd name="connsiteY3" fmla="*/ 35718 h 133350"/>
              <a:gd name="connsiteX4" fmla="*/ 9525 w 35718"/>
              <a:gd name="connsiteY4" fmla="*/ 42862 h 133350"/>
              <a:gd name="connsiteX5" fmla="*/ 2381 w 35718"/>
              <a:gd name="connsiteY5" fmla="*/ 64293 h 133350"/>
              <a:gd name="connsiteX6" fmla="*/ 0 w 35718"/>
              <a:gd name="connsiteY6" fmla="*/ 71437 h 133350"/>
              <a:gd name="connsiteX7" fmla="*/ 2381 w 35718"/>
              <a:gd name="connsiteY7" fmla="*/ 90487 h 133350"/>
              <a:gd name="connsiteX8" fmla="*/ 11906 w 35718"/>
              <a:gd name="connsiteY8" fmla="*/ 104775 h 133350"/>
              <a:gd name="connsiteX9" fmla="*/ 16668 w 35718"/>
              <a:gd name="connsiteY9" fmla="*/ 119062 h 133350"/>
              <a:gd name="connsiteX10" fmla="*/ 19050 w 35718"/>
              <a:gd name="connsiteY10" fmla="*/ 126206 h 133350"/>
              <a:gd name="connsiteX11" fmla="*/ 19050 w 35718"/>
              <a:gd name="connsiteY11"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8" h="133350">
                <a:moveTo>
                  <a:pt x="35718" y="0"/>
                </a:moveTo>
                <a:cubicBezTo>
                  <a:pt x="31131" y="5734"/>
                  <a:pt x="25225" y="12411"/>
                  <a:pt x="21431" y="19050"/>
                </a:cubicBezTo>
                <a:cubicBezTo>
                  <a:pt x="19670" y="22132"/>
                  <a:pt x="18066" y="25312"/>
                  <a:pt x="16668" y="28575"/>
                </a:cubicBezTo>
                <a:cubicBezTo>
                  <a:pt x="15679" y="30882"/>
                  <a:pt x="15409" y="33473"/>
                  <a:pt x="14287" y="35718"/>
                </a:cubicBezTo>
                <a:cubicBezTo>
                  <a:pt x="13007" y="38278"/>
                  <a:pt x="10687" y="40247"/>
                  <a:pt x="9525" y="42862"/>
                </a:cubicBezTo>
                <a:cubicBezTo>
                  <a:pt x="9524" y="42864"/>
                  <a:pt x="3572" y="60720"/>
                  <a:pt x="2381" y="64293"/>
                </a:cubicBezTo>
                <a:lnTo>
                  <a:pt x="0" y="71437"/>
                </a:lnTo>
                <a:cubicBezTo>
                  <a:pt x="794" y="77787"/>
                  <a:pt x="229" y="84460"/>
                  <a:pt x="2381" y="90487"/>
                </a:cubicBezTo>
                <a:cubicBezTo>
                  <a:pt x="4306" y="95878"/>
                  <a:pt x="11906" y="104775"/>
                  <a:pt x="11906" y="104775"/>
                </a:cubicBezTo>
                <a:lnTo>
                  <a:pt x="16668" y="119062"/>
                </a:lnTo>
                <a:cubicBezTo>
                  <a:pt x="17462" y="121443"/>
                  <a:pt x="19050" y="123696"/>
                  <a:pt x="19050" y="126206"/>
                </a:cubicBezTo>
                <a:lnTo>
                  <a:pt x="19050" y="13335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6" name="Freeform 25"/>
          <p:cNvSpPr/>
          <p:nvPr/>
        </p:nvSpPr>
        <p:spPr>
          <a:xfrm>
            <a:off x="4457700" y="3445572"/>
            <a:ext cx="383977" cy="375851"/>
          </a:xfrm>
          <a:custGeom>
            <a:avLst/>
            <a:gdLst>
              <a:gd name="connsiteX0" fmla="*/ 0 w 511969"/>
              <a:gd name="connsiteY0" fmla="*/ 3453 h 501134"/>
              <a:gd name="connsiteX1" fmla="*/ 66675 w 511969"/>
              <a:gd name="connsiteY1" fmla="*/ 3453 h 501134"/>
              <a:gd name="connsiteX2" fmla="*/ 135731 w 511969"/>
              <a:gd name="connsiteY2" fmla="*/ 8216 h 501134"/>
              <a:gd name="connsiteX3" fmla="*/ 161925 w 511969"/>
              <a:gd name="connsiteY3" fmla="*/ 15359 h 501134"/>
              <a:gd name="connsiteX4" fmla="*/ 176213 w 511969"/>
              <a:gd name="connsiteY4" fmla="*/ 20122 h 501134"/>
              <a:gd name="connsiteX5" fmla="*/ 188119 w 511969"/>
              <a:gd name="connsiteY5" fmla="*/ 22503 h 501134"/>
              <a:gd name="connsiteX6" fmla="*/ 207169 w 511969"/>
              <a:gd name="connsiteY6" fmla="*/ 27266 h 501134"/>
              <a:gd name="connsiteX7" fmla="*/ 409575 w 511969"/>
              <a:gd name="connsiteY7" fmla="*/ 32028 h 501134"/>
              <a:gd name="connsiteX8" fmla="*/ 426244 w 511969"/>
              <a:gd name="connsiteY8" fmla="*/ 36791 h 501134"/>
              <a:gd name="connsiteX9" fmla="*/ 433388 w 511969"/>
              <a:gd name="connsiteY9" fmla="*/ 43934 h 501134"/>
              <a:gd name="connsiteX10" fmla="*/ 440531 w 511969"/>
              <a:gd name="connsiteY10" fmla="*/ 65366 h 501134"/>
              <a:gd name="connsiteX11" fmla="*/ 442913 w 511969"/>
              <a:gd name="connsiteY11" fmla="*/ 72509 h 501134"/>
              <a:gd name="connsiteX12" fmla="*/ 445294 w 511969"/>
              <a:gd name="connsiteY12" fmla="*/ 246341 h 501134"/>
              <a:gd name="connsiteX13" fmla="*/ 447675 w 511969"/>
              <a:gd name="connsiteY13" fmla="*/ 253484 h 501134"/>
              <a:gd name="connsiteX14" fmla="*/ 452438 w 511969"/>
              <a:gd name="connsiteY14" fmla="*/ 289203 h 501134"/>
              <a:gd name="connsiteX15" fmla="*/ 461963 w 511969"/>
              <a:gd name="connsiteY15" fmla="*/ 313016 h 501134"/>
              <a:gd name="connsiteX16" fmla="*/ 464344 w 511969"/>
              <a:gd name="connsiteY16" fmla="*/ 320159 h 501134"/>
              <a:gd name="connsiteX17" fmla="*/ 473869 w 511969"/>
              <a:gd name="connsiteY17" fmla="*/ 334447 h 501134"/>
              <a:gd name="connsiteX18" fmla="*/ 483394 w 511969"/>
              <a:gd name="connsiteY18" fmla="*/ 348734 h 501134"/>
              <a:gd name="connsiteX19" fmla="*/ 488156 w 511969"/>
              <a:gd name="connsiteY19" fmla="*/ 355878 h 501134"/>
              <a:gd name="connsiteX20" fmla="*/ 492919 w 511969"/>
              <a:gd name="connsiteY20" fmla="*/ 370166 h 501134"/>
              <a:gd name="connsiteX21" fmla="*/ 502444 w 511969"/>
              <a:gd name="connsiteY21" fmla="*/ 386834 h 501134"/>
              <a:gd name="connsiteX22" fmla="*/ 504825 w 511969"/>
              <a:gd name="connsiteY22" fmla="*/ 396359 h 501134"/>
              <a:gd name="connsiteX23" fmla="*/ 509588 w 511969"/>
              <a:gd name="connsiteY23" fmla="*/ 403503 h 501134"/>
              <a:gd name="connsiteX24" fmla="*/ 511969 w 511969"/>
              <a:gd name="connsiteY24" fmla="*/ 422553 h 501134"/>
              <a:gd name="connsiteX25" fmla="*/ 509588 w 511969"/>
              <a:gd name="connsiteY25" fmla="*/ 470178 h 501134"/>
              <a:gd name="connsiteX26" fmla="*/ 504825 w 511969"/>
              <a:gd name="connsiteY26" fmla="*/ 484466 h 501134"/>
              <a:gd name="connsiteX27" fmla="*/ 502444 w 511969"/>
              <a:gd name="connsiteY27" fmla="*/ 491609 h 501134"/>
              <a:gd name="connsiteX28" fmla="*/ 500063 w 511969"/>
              <a:gd name="connsiteY28" fmla="*/ 501134 h 50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969" h="501134">
                <a:moveTo>
                  <a:pt x="0" y="3453"/>
                </a:moveTo>
                <a:cubicBezTo>
                  <a:pt x="29106" y="-2368"/>
                  <a:pt x="11108" y="247"/>
                  <a:pt x="66675" y="3453"/>
                </a:cubicBezTo>
                <a:cubicBezTo>
                  <a:pt x="89710" y="4782"/>
                  <a:pt x="135731" y="8216"/>
                  <a:pt x="135731" y="8216"/>
                </a:cubicBezTo>
                <a:cubicBezTo>
                  <a:pt x="152556" y="11580"/>
                  <a:pt x="143803" y="9318"/>
                  <a:pt x="161925" y="15359"/>
                </a:cubicBezTo>
                <a:lnTo>
                  <a:pt x="176213" y="20122"/>
                </a:lnTo>
                <a:cubicBezTo>
                  <a:pt x="180182" y="20916"/>
                  <a:pt x="184193" y="21521"/>
                  <a:pt x="188119" y="22503"/>
                </a:cubicBezTo>
                <a:cubicBezTo>
                  <a:pt x="197446" y="24834"/>
                  <a:pt x="195474" y="26535"/>
                  <a:pt x="207169" y="27266"/>
                </a:cubicBezTo>
                <a:cubicBezTo>
                  <a:pt x="255402" y="30281"/>
                  <a:pt x="383292" y="31575"/>
                  <a:pt x="409575" y="32028"/>
                </a:cubicBezTo>
                <a:cubicBezTo>
                  <a:pt x="410850" y="32347"/>
                  <a:pt x="424191" y="35423"/>
                  <a:pt x="426244" y="36791"/>
                </a:cubicBezTo>
                <a:cubicBezTo>
                  <a:pt x="429046" y="38659"/>
                  <a:pt x="431007" y="41553"/>
                  <a:pt x="433388" y="43934"/>
                </a:cubicBezTo>
                <a:lnTo>
                  <a:pt x="440531" y="65366"/>
                </a:lnTo>
                <a:lnTo>
                  <a:pt x="442913" y="72509"/>
                </a:lnTo>
                <a:cubicBezTo>
                  <a:pt x="443707" y="130453"/>
                  <a:pt x="443770" y="188412"/>
                  <a:pt x="445294" y="246341"/>
                </a:cubicBezTo>
                <a:cubicBezTo>
                  <a:pt x="445360" y="248850"/>
                  <a:pt x="447262" y="251008"/>
                  <a:pt x="447675" y="253484"/>
                </a:cubicBezTo>
                <a:cubicBezTo>
                  <a:pt x="449661" y="265399"/>
                  <a:pt x="449498" y="277442"/>
                  <a:pt x="452438" y="289203"/>
                </a:cubicBezTo>
                <a:cubicBezTo>
                  <a:pt x="456776" y="306555"/>
                  <a:pt x="456048" y="299216"/>
                  <a:pt x="461963" y="313016"/>
                </a:cubicBezTo>
                <a:cubicBezTo>
                  <a:pt x="462952" y="315323"/>
                  <a:pt x="463125" y="317965"/>
                  <a:pt x="464344" y="320159"/>
                </a:cubicBezTo>
                <a:cubicBezTo>
                  <a:pt x="467124" y="325163"/>
                  <a:pt x="470694" y="329684"/>
                  <a:pt x="473869" y="334447"/>
                </a:cubicBezTo>
                <a:lnTo>
                  <a:pt x="483394" y="348734"/>
                </a:lnTo>
                <a:cubicBezTo>
                  <a:pt x="484982" y="351115"/>
                  <a:pt x="487251" y="353163"/>
                  <a:pt x="488156" y="355878"/>
                </a:cubicBezTo>
                <a:cubicBezTo>
                  <a:pt x="489744" y="360641"/>
                  <a:pt x="490134" y="365989"/>
                  <a:pt x="492919" y="370166"/>
                </a:cubicBezTo>
                <a:cubicBezTo>
                  <a:pt x="499650" y="380263"/>
                  <a:pt x="496401" y="374750"/>
                  <a:pt x="502444" y="386834"/>
                </a:cubicBezTo>
                <a:cubicBezTo>
                  <a:pt x="503238" y="390009"/>
                  <a:pt x="503536" y="393351"/>
                  <a:pt x="504825" y="396359"/>
                </a:cubicBezTo>
                <a:cubicBezTo>
                  <a:pt x="505952" y="398990"/>
                  <a:pt x="508835" y="400742"/>
                  <a:pt x="509588" y="403503"/>
                </a:cubicBezTo>
                <a:cubicBezTo>
                  <a:pt x="511272" y="409677"/>
                  <a:pt x="511175" y="416203"/>
                  <a:pt x="511969" y="422553"/>
                </a:cubicBezTo>
                <a:cubicBezTo>
                  <a:pt x="511175" y="438428"/>
                  <a:pt x="511410" y="454388"/>
                  <a:pt x="509588" y="470178"/>
                </a:cubicBezTo>
                <a:cubicBezTo>
                  <a:pt x="509013" y="475165"/>
                  <a:pt x="506413" y="479703"/>
                  <a:pt x="504825" y="484466"/>
                </a:cubicBezTo>
                <a:lnTo>
                  <a:pt x="502444" y="491609"/>
                </a:lnTo>
                <a:cubicBezTo>
                  <a:pt x="499812" y="499505"/>
                  <a:pt x="500063" y="496243"/>
                  <a:pt x="500063" y="501134"/>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7" name="Freeform 26"/>
          <p:cNvSpPr/>
          <p:nvPr/>
        </p:nvSpPr>
        <p:spPr>
          <a:xfrm>
            <a:off x="3679032" y="1090725"/>
            <a:ext cx="160735" cy="464344"/>
          </a:xfrm>
          <a:custGeom>
            <a:avLst/>
            <a:gdLst>
              <a:gd name="connsiteX0" fmla="*/ 0 w 214313"/>
              <a:gd name="connsiteY0" fmla="*/ 0 h 619125"/>
              <a:gd name="connsiteX1" fmla="*/ 7144 w 214313"/>
              <a:gd name="connsiteY1" fmla="*/ 11906 h 619125"/>
              <a:gd name="connsiteX2" fmla="*/ 11906 w 214313"/>
              <a:gd name="connsiteY2" fmla="*/ 26194 h 619125"/>
              <a:gd name="connsiteX3" fmla="*/ 19050 w 214313"/>
              <a:gd name="connsiteY3" fmla="*/ 33338 h 619125"/>
              <a:gd name="connsiteX4" fmla="*/ 26194 w 214313"/>
              <a:gd name="connsiteY4" fmla="*/ 50006 h 619125"/>
              <a:gd name="connsiteX5" fmla="*/ 30956 w 214313"/>
              <a:gd name="connsiteY5" fmla="*/ 57150 h 619125"/>
              <a:gd name="connsiteX6" fmla="*/ 35719 w 214313"/>
              <a:gd name="connsiteY6" fmla="*/ 71438 h 619125"/>
              <a:gd name="connsiteX7" fmla="*/ 42863 w 214313"/>
              <a:gd name="connsiteY7" fmla="*/ 90488 h 619125"/>
              <a:gd name="connsiteX8" fmla="*/ 47625 w 214313"/>
              <a:gd name="connsiteY8" fmla="*/ 100013 h 619125"/>
              <a:gd name="connsiteX9" fmla="*/ 52388 w 214313"/>
              <a:gd name="connsiteY9" fmla="*/ 207169 h 619125"/>
              <a:gd name="connsiteX10" fmla="*/ 54769 w 214313"/>
              <a:gd name="connsiteY10" fmla="*/ 280988 h 619125"/>
              <a:gd name="connsiteX11" fmla="*/ 59531 w 214313"/>
              <a:gd name="connsiteY11" fmla="*/ 307181 h 619125"/>
              <a:gd name="connsiteX12" fmla="*/ 64294 w 214313"/>
              <a:gd name="connsiteY12" fmla="*/ 321469 h 619125"/>
              <a:gd name="connsiteX13" fmla="*/ 66675 w 214313"/>
              <a:gd name="connsiteY13" fmla="*/ 345281 h 619125"/>
              <a:gd name="connsiteX14" fmla="*/ 69056 w 214313"/>
              <a:gd name="connsiteY14" fmla="*/ 352425 h 619125"/>
              <a:gd name="connsiteX15" fmla="*/ 73819 w 214313"/>
              <a:gd name="connsiteY15" fmla="*/ 416719 h 619125"/>
              <a:gd name="connsiteX16" fmla="*/ 80963 w 214313"/>
              <a:gd name="connsiteY16" fmla="*/ 438150 h 619125"/>
              <a:gd name="connsiteX17" fmla="*/ 83344 w 214313"/>
              <a:gd name="connsiteY17" fmla="*/ 445294 h 619125"/>
              <a:gd name="connsiteX18" fmla="*/ 97631 w 214313"/>
              <a:gd name="connsiteY18" fmla="*/ 466725 h 619125"/>
              <a:gd name="connsiteX19" fmla="*/ 102394 w 214313"/>
              <a:gd name="connsiteY19" fmla="*/ 473869 h 619125"/>
              <a:gd name="connsiteX20" fmla="*/ 107156 w 214313"/>
              <a:gd name="connsiteY20" fmla="*/ 481013 h 619125"/>
              <a:gd name="connsiteX21" fmla="*/ 114300 w 214313"/>
              <a:gd name="connsiteY21" fmla="*/ 488156 h 619125"/>
              <a:gd name="connsiteX22" fmla="*/ 121444 w 214313"/>
              <a:gd name="connsiteY22" fmla="*/ 492919 h 619125"/>
              <a:gd name="connsiteX23" fmla="*/ 135731 w 214313"/>
              <a:gd name="connsiteY23" fmla="*/ 509588 h 619125"/>
              <a:gd name="connsiteX24" fmla="*/ 150019 w 214313"/>
              <a:gd name="connsiteY24" fmla="*/ 521494 h 619125"/>
              <a:gd name="connsiteX25" fmla="*/ 166688 w 214313"/>
              <a:gd name="connsiteY25" fmla="*/ 542925 h 619125"/>
              <a:gd name="connsiteX26" fmla="*/ 169069 w 214313"/>
              <a:gd name="connsiteY26" fmla="*/ 550069 h 619125"/>
              <a:gd name="connsiteX27" fmla="*/ 176213 w 214313"/>
              <a:gd name="connsiteY27" fmla="*/ 557213 h 619125"/>
              <a:gd name="connsiteX28" fmla="*/ 180975 w 214313"/>
              <a:gd name="connsiteY28" fmla="*/ 564356 h 619125"/>
              <a:gd name="connsiteX29" fmla="*/ 185738 w 214313"/>
              <a:gd name="connsiteY29" fmla="*/ 578644 h 619125"/>
              <a:gd name="connsiteX30" fmla="*/ 200025 w 214313"/>
              <a:gd name="connsiteY30" fmla="*/ 600075 h 619125"/>
              <a:gd name="connsiteX31" fmla="*/ 204788 w 214313"/>
              <a:gd name="connsiteY31" fmla="*/ 607219 h 619125"/>
              <a:gd name="connsiteX32" fmla="*/ 209550 w 214313"/>
              <a:gd name="connsiteY32" fmla="*/ 614363 h 619125"/>
              <a:gd name="connsiteX33" fmla="*/ 214313 w 214313"/>
              <a:gd name="connsiteY33"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4313" h="619125">
                <a:moveTo>
                  <a:pt x="0" y="0"/>
                </a:moveTo>
                <a:cubicBezTo>
                  <a:pt x="2381" y="3969"/>
                  <a:pt x="5229" y="7693"/>
                  <a:pt x="7144" y="11906"/>
                </a:cubicBezTo>
                <a:cubicBezTo>
                  <a:pt x="9221" y="16476"/>
                  <a:pt x="8356" y="22644"/>
                  <a:pt x="11906" y="26194"/>
                </a:cubicBezTo>
                <a:lnTo>
                  <a:pt x="19050" y="33338"/>
                </a:lnTo>
                <a:cubicBezTo>
                  <a:pt x="21722" y="41354"/>
                  <a:pt x="21485" y="41764"/>
                  <a:pt x="26194" y="50006"/>
                </a:cubicBezTo>
                <a:cubicBezTo>
                  <a:pt x="27614" y="52491"/>
                  <a:pt x="29794" y="54535"/>
                  <a:pt x="30956" y="57150"/>
                </a:cubicBezTo>
                <a:cubicBezTo>
                  <a:pt x="32995" y="61738"/>
                  <a:pt x="33474" y="66948"/>
                  <a:pt x="35719" y="71438"/>
                </a:cubicBezTo>
                <a:cubicBezTo>
                  <a:pt x="48977" y="97956"/>
                  <a:pt x="33136" y="64551"/>
                  <a:pt x="42863" y="90488"/>
                </a:cubicBezTo>
                <a:cubicBezTo>
                  <a:pt x="44109" y="93812"/>
                  <a:pt x="46038" y="96838"/>
                  <a:pt x="47625" y="100013"/>
                </a:cubicBezTo>
                <a:cubicBezTo>
                  <a:pt x="54333" y="146969"/>
                  <a:pt x="49537" y="108822"/>
                  <a:pt x="52388" y="207169"/>
                </a:cubicBezTo>
                <a:cubicBezTo>
                  <a:pt x="53101" y="231778"/>
                  <a:pt x="53475" y="256403"/>
                  <a:pt x="54769" y="280988"/>
                </a:cubicBezTo>
                <a:cubicBezTo>
                  <a:pt x="55161" y="288443"/>
                  <a:pt x="57218" y="299473"/>
                  <a:pt x="59531" y="307181"/>
                </a:cubicBezTo>
                <a:cubicBezTo>
                  <a:pt x="60974" y="311990"/>
                  <a:pt x="64294" y="321469"/>
                  <a:pt x="64294" y="321469"/>
                </a:cubicBezTo>
                <a:cubicBezTo>
                  <a:pt x="65088" y="329406"/>
                  <a:pt x="65462" y="337397"/>
                  <a:pt x="66675" y="345281"/>
                </a:cubicBezTo>
                <a:cubicBezTo>
                  <a:pt x="67057" y="347762"/>
                  <a:pt x="68839" y="349924"/>
                  <a:pt x="69056" y="352425"/>
                </a:cubicBezTo>
                <a:cubicBezTo>
                  <a:pt x="69996" y="363230"/>
                  <a:pt x="69799" y="399296"/>
                  <a:pt x="73819" y="416719"/>
                </a:cubicBezTo>
                <a:cubicBezTo>
                  <a:pt x="73824" y="416743"/>
                  <a:pt x="79769" y="434567"/>
                  <a:pt x="80963" y="438150"/>
                </a:cubicBezTo>
                <a:cubicBezTo>
                  <a:pt x="81757" y="440531"/>
                  <a:pt x="81952" y="443205"/>
                  <a:pt x="83344" y="445294"/>
                </a:cubicBezTo>
                <a:lnTo>
                  <a:pt x="97631" y="466725"/>
                </a:lnTo>
                <a:lnTo>
                  <a:pt x="102394" y="473869"/>
                </a:lnTo>
                <a:cubicBezTo>
                  <a:pt x="103981" y="476250"/>
                  <a:pt x="105132" y="478989"/>
                  <a:pt x="107156" y="481013"/>
                </a:cubicBezTo>
                <a:cubicBezTo>
                  <a:pt x="109537" y="483394"/>
                  <a:pt x="111713" y="486000"/>
                  <a:pt x="114300" y="488156"/>
                </a:cubicBezTo>
                <a:cubicBezTo>
                  <a:pt x="116499" y="489988"/>
                  <a:pt x="119063" y="491331"/>
                  <a:pt x="121444" y="492919"/>
                </a:cubicBezTo>
                <a:cubicBezTo>
                  <a:pt x="127061" y="501345"/>
                  <a:pt x="126748" y="501889"/>
                  <a:pt x="135731" y="509588"/>
                </a:cubicBezTo>
                <a:cubicBezTo>
                  <a:pt x="144906" y="517452"/>
                  <a:pt x="141759" y="510874"/>
                  <a:pt x="150019" y="521494"/>
                </a:cubicBezTo>
                <a:cubicBezTo>
                  <a:pt x="169957" y="547128"/>
                  <a:pt x="150469" y="526706"/>
                  <a:pt x="166688" y="542925"/>
                </a:cubicBezTo>
                <a:cubicBezTo>
                  <a:pt x="167482" y="545306"/>
                  <a:pt x="167677" y="547980"/>
                  <a:pt x="169069" y="550069"/>
                </a:cubicBezTo>
                <a:cubicBezTo>
                  <a:pt x="170937" y="552871"/>
                  <a:pt x="174057" y="554626"/>
                  <a:pt x="176213" y="557213"/>
                </a:cubicBezTo>
                <a:cubicBezTo>
                  <a:pt x="178045" y="559411"/>
                  <a:pt x="179388" y="561975"/>
                  <a:pt x="180975" y="564356"/>
                </a:cubicBezTo>
                <a:cubicBezTo>
                  <a:pt x="182563" y="569119"/>
                  <a:pt x="182953" y="574467"/>
                  <a:pt x="185738" y="578644"/>
                </a:cubicBezTo>
                <a:lnTo>
                  <a:pt x="200025" y="600075"/>
                </a:lnTo>
                <a:lnTo>
                  <a:pt x="204788" y="607219"/>
                </a:lnTo>
                <a:cubicBezTo>
                  <a:pt x="206375" y="609600"/>
                  <a:pt x="207526" y="612340"/>
                  <a:pt x="209550" y="614363"/>
                </a:cubicBezTo>
                <a:lnTo>
                  <a:pt x="214313" y="619125"/>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8" name="Freeform 27"/>
          <p:cNvSpPr/>
          <p:nvPr/>
        </p:nvSpPr>
        <p:spPr>
          <a:xfrm>
            <a:off x="7165181" y="1058578"/>
            <a:ext cx="135810" cy="1085850"/>
          </a:xfrm>
          <a:custGeom>
            <a:avLst/>
            <a:gdLst>
              <a:gd name="connsiteX0" fmla="*/ 0 w 181080"/>
              <a:gd name="connsiteY0" fmla="*/ 0 h 1447800"/>
              <a:gd name="connsiteX1" fmla="*/ 9525 w 181080"/>
              <a:gd name="connsiteY1" fmla="*/ 23812 h 1447800"/>
              <a:gd name="connsiteX2" fmla="*/ 14288 w 181080"/>
              <a:gd name="connsiteY2" fmla="*/ 38100 h 1447800"/>
              <a:gd name="connsiteX3" fmla="*/ 28575 w 181080"/>
              <a:gd name="connsiteY3" fmla="*/ 47625 h 1447800"/>
              <a:gd name="connsiteX4" fmla="*/ 47625 w 181080"/>
              <a:gd name="connsiteY4" fmla="*/ 114300 h 1447800"/>
              <a:gd name="connsiteX5" fmla="*/ 66675 w 181080"/>
              <a:gd name="connsiteY5" fmla="*/ 142875 h 1447800"/>
              <a:gd name="connsiteX6" fmla="*/ 76200 w 181080"/>
              <a:gd name="connsiteY6" fmla="*/ 200025 h 1447800"/>
              <a:gd name="connsiteX7" fmla="*/ 95250 w 181080"/>
              <a:gd name="connsiteY7" fmla="*/ 228600 h 1447800"/>
              <a:gd name="connsiteX8" fmla="*/ 104775 w 181080"/>
              <a:gd name="connsiteY8" fmla="*/ 257175 h 1447800"/>
              <a:gd name="connsiteX9" fmla="*/ 114300 w 181080"/>
              <a:gd name="connsiteY9" fmla="*/ 300037 h 1447800"/>
              <a:gd name="connsiteX10" fmla="*/ 123825 w 181080"/>
              <a:gd name="connsiteY10" fmla="*/ 314325 h 1447800"/>
              <a:gd name="connsiteX11" fmla="*/ 133350 w 181080"/>
              <a:gd name="connsiteY11" fmla="*/ 342900 h 1447800"/>
              <a:gd name="connsiteX12" fmla="*/ 166688 w 181080"/>
              <a:gd name="connsiteY12" fmla="*/ 381000 h 1447800"/>
              <a:gd name="connsiteX13" fmla="*/ 171450 w 181080"/>
              <a:gd name="connsiteY13" fmla="*/ 395287 h 1447800"/>
              <a:gd name="connsiteX14" fmla="*/ 180975 w 181080"/>
              <a:gd name="connsiteY14" fmla="*/ 409575 h 1447800"/>
              <a:gd name="connsiteX15" fmla="*/ 176213 w 181080"/>
              <a:gd name="connsiteY15" fmla="*/ 423862 h 1447800"/>
              <a:gd name="connsiteX16" fmla="*/ 152400 w 181080"/>
              <a:gd name="connsiteY16" fmla="*/ 466725 h 1447800"/>
              <a:gd name="connsiteX17" fmla="*/ 147638 w 181080"/>
              <a:gd name="connsiteY17" fmla="*/ 490537 h 1447800"/>
              <a:gd name="connsiteX18" fmla="*/ 133350 w 181080"/>
              <a:gd name="connsiteY18" fmla="*/ 500062 h 1447800"/>
              <a:gd name="connsiteX19" fmla="*/ 123825 w 181080"/>
              <a:gd name="connsiteY19" fmla="*/ 528637 h 1447800"/>
              <a:gd name="connsiteX20" fmla="*/ 119063 w 181080"/>
              <a:gd name="connsiteY20" fmla="*/ 604837 h 1447800"/>
              <a:gd name="connsiteX21" fmla="*/ 114300 w 181080"/>
              <a:gd name="connsiteY21" fmla="*/ 619125 h 1447800"/>
              <a:gd name="connsiteX22" fmla="*/ 109538 w 181080"/>
              <a:gd name="connsiteY22" fmla="*/ 647700 h 1447800"/>
              <a:gd name="connsiteX23" fmla="*/ 100013 w 181080"/>
              <a:gd name="connsiteY23" fmla="*/ 661987 h 1447800"/>
              <a:gd name="connsiteX24" fmla="*/ 90488 w 181080"/>
              <a:gd name="connsiteY24" fmla="*/ 690562 h 1447800"/>
              <a:gd name="connsiteX25" fmla="*/ 80963 w 181080"/>
              <a:gd name="connsiteY25" fmla="*/ 704850 h 1447800"/>
              <a:gd name="connsiteX26" fmla="*/ 57150 w 181080"/>
              <a:gd name="connsiteY26" fmla="*/ 742950 h 1447800"/>
              <a:gd name="connsiteX27" fmla="*/ 38100 w 181080"/>
              <a:gd name="connsiteY27" fmla="*/ 785812 h 1447800"/>
              <a:gd name="connsiteX28" fmla="*/ 23813 w 181080"/>
              <a:gd name="connsiteY28" fmla="*/ 795337 h 1447800"/>
              <a:gd name="connsiteX29" fmla="*/ 23813 w 181080"/>
              <a:gd name="connsiteY29" fmla="*/ 857250 h 1447800"/>
              <a:gd name="connsiteX30" fmla="*/ 33338 w 181080"/>
              <a:gd name="connsiteY30" fmla="*/ 900112 h 1447800"/>
              <a:gd name="connsiteX31" fmla="*/ 42863 w 181080"/>
              <a:gd name="connsiteY31" fmla="*/ 914400 h 1447800"/>
              <a:gd name="connsiteX32" fmla="*/ 57150 w 181080"/>
              <a:gd name="connsiteY32" fmla="*/ 919162 h 1447800"/>
              <a:gd name="connsiteX33" fmla="*/ 71438 w 181080"/>
              <a:gd name="connsiteY33" fmla="*/ 928687 h 1447800"/>
              <a:gd name="connsiteX34" fmla="*/ 80963 w 181080"/>
              <a:gd name="connsiteY34" fmla="*/ 957262 h 1447800"/>
              <a:gd name="connsiteX35" fmla="*/ 90488 w 181080"/>
              <a:gd name="connsiteY35" fmla="*/ 985837 h 1447800"/>
              <a:gd name="connsiteX36" fmla="*/ 100013 w 181080"/>
              <a:gd name="connsiteY36" fmla="*/ 1000125 h 1447800"/>
              <a:gd name="connsiteX37" fmla="*/ 104775 w 181080"/>
              <a:gd name="connsiteY37" fmla="*/ 1028700 h 1447800"/>
              <a:gd name="connsiteX38" fmla="*/ 114300 w 181080"/>
              <a:gd name="connsiteY38" fmla="*/ 1057275 h 1447800"/>
              <a:gd name="connsiteX39" fmla="*/ 109538 w 181080"/>
              <a:gd name="connsiteY39" fmla="*/ 1133475 h 1447800"/>
              <a:gd name="connsiteX40" fmla="*/ 100013 w 181080"/>
              <a:gd name="connsiteY40" fmla="*/ 1162050 h 1447800"/>
              <a:gd name="connsiteX41" fmla="*/ 85725 w 181080"/>
              <a:gd name="connsiteY41" fmla="*/ 1243012 h 1447800"/>
              <a:gd name="connsiteX42" fmla="*/ 76200 w 181080"/>
              <a:gd name="connsiteY42" fmla="*/ 1257300 h 1447800"/>
              <a:gd name="connsiteX43" fmla="*/ 71438 w 181080"/>
              <a:gd name="connsiteY43" fmla="*/ 1271587 h 1447800"/>
              <a:gd name="connsiteX44" fmla="*/ 61913 w 181080"/>
              <a:gd name="connsiteY44" fmla="*/ 1323975 h 1447800"/>
              <a:gd name="connsiteX45" fmla="*/ 52388 w 181080"/>
              <a:gd name="connsiteY45" fmla="*/ 1352550 h 1447800"/>
              <a:gd name="connsiteX46" fmla="*/ 38100 w 181080"/>
              <a:gd name="connsiteY46" fmla="*/ 1362075 h 1447800"/>
              <a:gd name="connsiteX47" fmla="*/ 33338 w 181080"/>
              <a:gd name="connsiteY47" fmla="*/ 1381125 h 1447800"/>
              <a:gd name="connsiteX48" fmla="*/ 23813 w 181080"/>
              <a:gd name="connsiteY48" fmla="*/ 1409700 h 1447800"/>
              <a:gd name="connsiteX49" fmla="*/ 19050 w 181080"/>
              <a:gd name="connsiteY49"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080" h="1447800">
                <a:moveTo>
                  <a:pt x="0" y="0"/>
                </a:moveTo>
                <a:cubicBezTo>
                  <a:pt x="3175" y="7937"/>
                  <a:pt x="6523" y="15808"/>
                  <a:pt x="9525" y="23812"/>
                </a:cubicBezTo>
                <a:cubicBezTo>
                  <a:pt x="11288" y="28513"/>
                  <a:pt x="11152" y="34180"/>
                  <a:pt x="14288" y="38100"/>
                </a:cubicBezTo>
                <a:cubicBezTo>
                  <a:pt x="17864" y="42569"/>
                  <a:pt x="23813" y="44450"/>
                  <a:pt x="28575" y="47625"/>
                </a:cubicBezTo>
                <a:cubicBezTo>
                  <a:pt x="29845" y="52706"/>
                  <a:pt x="42159" y="106101"/>
                  <a:pt x="47625" y="114300"/>
                </a:cubicBezTo>
                <a:lnTo>
                  <a:pt x="66675" y="142875"/>
                </a:lnTo>
                <a:cubicBezTo>
                  <a:pt x="67549" y="150736"/>
                  <a:pt x="68445" y="186065"/>
                  <a:pt x="76200" y="200025"/>
                </a:cubicBezTo>
                <a:cubicBezTo>
                  <a:pt x="81759" y="210032"/>
                  <a:pt x="91630" y="217740"/>
                  <a:pt x="95250" y="228600"/>
                </a:cubicBezTo>
                <a:cubicBezTo>
                  <a:pt x="98425" y="238125"/>
                  <a:pt x="102806" y="247330"/>
                  <a:pt x="104775" y="257175"/>
                </a:cubicBezTo>
                <a:cubicBezTo>
                  <a:pt x="105621" y="261407"/>
                  <a:pt x="111780" y="294157"/>
                  <a:pt x="114300" y="300037"/>
                </a:cubicBezTo>
                <a:cubicBezTo>
                  <a:pt x="116555" y="305298"/>
                  <a:pt x="121500" y="309094"/>
                  <a:pt x="123825" y="314325"/>
                </a:cubicBezTo>
                <a:cubicBezTo>
                  <a:pt x="127903" y="323500"/>
                  <a:pt x="127781" y="334546"/>
                  <a:pt x="133350" y="342900"/>
                </a:cubicBezTo>
                <a:cubicBezTo>
                  <a:pt x="155575" y="376238"/>
                  <a:pt x="142875" y="365125"/>
                  <a:pt x="166688" y="381000"/>
                </a:cubicBezTo>
                <a:cubicBezTo>
                  <a:pt x="168275" y="385762"/>
                  <a:pt x="169205" y="390797"/>
                  <a:pt x="171450" y="395287"/>
                </a:cubicBezTo>
                <a:cubicBezTo>
                  <a:pt x="174010" y="400407"/>
                  <a:pt x="180034" y="403929"/>
                  <a:pt x="180975" y="409575"/>
                </a:cubicBezTo>
                <a:cubicBezTo>
                  <a:pt x="181800" y="414527"/>
                  <a:pt x="177534" y="419019"/>
                  <a:pt x="176213" y="423862"/>
                </a:cubicBezTo>
                <a:cubicBezTo>
                  <a:pt x="164396" y="467190"/>
                  <a:pt x="179519" y="457685"/>
                  <a:pt x="152400" y="466725"/>
                </a:cubicBezTo>
                <a:cubicBezTo>
                  <a:pt x="150813" y="474662"/>
                  <a:pt x="151654" y="483509"/>
                  <a:pt x="147638" y="490537"/>
                </a:cubicBezTo>
                <a:cubicBezTo>
                  <a:pt x="144798" y="495507"/>
                  <a:pt x="136384" y="495208"/>
                  <a:pt x="133350" y="500062"/>
                </a:cubicBezTo>
                <a:cubicBezTo>
                  <a:pt x="128029" y="508576"/>
                  <a:pt x="123825" y="528637"/>
                  <a:pt x="123825" y="528637"/>
                </a:cubicBezTo>
                <a:cubicBezTo>
                  <a:pt x="122238" y="554037"/>
                  <a:pt x="121727" y="579527"/>
                  <a:pt x="119063" y="604837"/>
                </a:cubicBezTo>
                <a:cubicBezTo>
                  <a:pt x="118537" y="609830"/>
                  <a:pt x="115389" y="614224"/>
                  <a:pt x="114300" y="619125"/>
                </a:cubicBezTo>
                <a:cubicBezTo>
                  <a:pt x="112205" y="628551"/>
                  <a:pt x="112592" y="638539"/>
                  <a:pt x="109538" y="647700"/>
                </a:cubicBezTo>
                <a:cubicBezTo>
                  <a:pt x="107728" y="653130"/>
                  <a:pt x="102338" y="656757"/>
                  <a:pt x="100013" y="661987"/>
                </a:cubicBezTo>
                <a:cubicBezTo>
                  <a:pt x="95935" y="671162"/>
                  <a:pt x="96057" y="682208"/>
                  <a:pt x="90488" y="690562"/>
                </a:cubicBezTo>
                <a:cubicBezTo>
                  <a:pt x="87313" y="695325"/>
                  <a:pt x="83288" y="699619"/>
                  <a:pt x="80963" y="704850"/>
                </a:cubicBezTo>
                <a:cubicBezTo>
                  <a:pt x="64259" y="742434"/>
                  <a:pt x="82853" y="725815"/>
                  <a:pt x="57150" y="742950"/>
                </a:cubicBezTo>
                <a:cubicBezTo>
                  <a:pt x="52434" y="757098"/>
                  <a:pt x="49421" y="774491"/>
                  <a:pt x="38100" y="785812"/>
                </a:cubicBezTo>
                <a:cubicBezTo>
                  <a:pt x="34053" y="789859"/>
                  <a:pt x="28575" y="792162"/>
                  <a:pt x="23813" y="795337"/>
                </a:cubicBezTo>
                <a:cubicBezTo>
                  <a:pt x="16843" y="830182"/>
                  <a:pt x="17566" y="813518"/>
                  <a:pt x="23813" y="857250"/>
                </a:cubicBezTo>
                <a:cubicBezTo>
                  <a:pt x="25277" y="867500"/>
                  <a:pt x="27664" y="888765"/>
                  <a:pt x="33338" y="900112"/>
                </a:cubicBezTo>
                <a:cubicBezTo>
                  <a:pt x="35898" y="905232"/>
                  <a:pt x="38393" y="910824"/>
                  <a:pt x="42863" y="914400"/>
                </a:cubicBezTo>
                <a:cubicBezTo>
                  <a:pt x="46783" y="917536"/>
                  <a:pt x="52388" y="917575"/>
                  <a:pt x="57150" y="919162"/>
                </a:cubicBezTo>
                <a:cubicBezTo>
                  <a:pt x="61913" y="922337"/>
                  <a:pt x="68404" y="923833"/>
                  <a:pt x="71438" y="928687"/>
                </a:cubicBezTo>
                <a:cubicBezTo>
                  <a:pt x="76759" y="937201"/>
                  <a:pt x="77788" y="947737"/>
                  <a:pt x="80963" y="957262"/>
                </a:cubicBezTo>
                <a:cubicBezTo>
                  <a:pt x="80965" y="957267"/>
                  <a:pt x="90484" y="985832"/>
                  <a:pt x="90488" y="985837"/>
                </a:cubicBezTo>
                <a:lnTo>
                  <a:pt x="100013" y="1000125"/>
                </a:lnTo>
                <a:cubicBezTo>
                  <a:pt x="101600" y="1009650"/>
                  <a:pt x="102433" y="1019332"/>
                  <a:pt x="104775" y="1028700"/>
                </a:cubicBezTo>
                <a:cubicBezTo>
                  <a:pt x="107210" y="1038440"/>
                  <a:pt x="114300" y="1057275"/>
                  <a:pt x="114300" y="1057275"/>
                </a:cubicBezTo>
                <a:cubicBezTo>
                  <a:pt x="112713" y="1082675"/>
                  <a:pt x="112976" y="1108259"/>
                  <a:pt x="109538" y="1133475"/>
                </a:cubicBezTo>
                <a:cubicBezTo>
                  <a:pt x="108181" y="1143423"/>
                  <a:pt x="100013" y="1162050"/>
                  <a:pt x="100013" y="1162050"/>
                </a:cubicBezTo>
                <a:cubicBezTo>
                  <a:pt x="98497" y="1178726"/>
                  <a:pt x="98415" y="1223976"/>
                  <a:pt x="85725" y="1243012"/>
                </a:cubicBezTo>
                <a:lnTo>
                  <a:pt x="76200" y="1257300"/>
                </a:lnTo>
                <a:cubicBezTo>
                  <a:pt x="74613" y="1262062"/>
                  <a:pt x="72527" y="1266687"/>
                  <a:pt x="71438" y="1271587"/>
                </a:cubicBezTo>
                <a:cubicBezTo>
                  <a:pt x="67087" y="1291165"/>
                  <a:pt x="67107" y="1304929"/>
                  <a:pt x="61913" y="1323975"/>
                </a:cubicBezTo>
                <a:cubicBezTo>
                  <a:pt x="59271" y="1333661"/>
                  <a:pt x="60742" y="1346981"/>
                  <a:pt x="52388" y="1352550"/>
                </a:cubicBezTo>
                <a:lnTo>
                  <a:pt x="38100" y="1362075"/>
                </a:lnTo>
                <a:cubicBezTo>
                  <a:pt x="36513" y="1368425"/>
                  <a:pt x="35219" y="1374856"/>
                  <a:pt x="33338" y="1381125"/>
                </a:cubicBezTo>
                <a:cubicBezTo>
                  <a:pt x="30453" y="1390742"/>
                  <a:pt x="23813" y="1409700"/>
                  <a:pt x="23813" y="1409700"/>
                </a:cubicBezTo>
                <a:cubicBezTo>
                  <a:pt x="18825" y="1444609"/>
                  <a:pt x="19050" y="1431812"/>
                  <a:pt x="19050" y="144780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9" name="Freeform 28"/>
          <p:cNvSpPr/>
          <p:nvPr/>
        </p:nvSpPr>
        <p:spPr>
          <a:xfrm>
            <a:off x="7186613" y="2119425"/>
            <a:ext cx="350044" cy="992981"/>
          </a:xfrm>
          <a:custGeom>
            <a:avLst/>
            <a:gdLst>
              <a:gd name="connsiteX0" fmla="*/ 9525 w 466725"/>
              <a:gd name="connsiteY0" fmla="*/ 0 h 1323975"/>
              <a:gd name="connsiteX1" fmla="*/ 4763 w 466725"/>
              <a:gd name="connsiteY1" fmla="*/ 38100 h 1323975"/>
              <a:gd name="connsiteX2" fmla="*/ 0 w 466725"/>
              <a:gd name="connsiteY2" fmla="*/ 52388 h 1323975"/>
              <a:gd name="connsiteX3" fmla="*/ 4763 w 466725"/>
              <a:gd name="connsiteY3" fmla="*/ 71438 h 1323975"/>
              <a:gd name="connsiteX4" fmla="*/ 23813 w 466725"/>
              <a:gd name="connsiteY4" fmla="*/ 114300 h 1323975"/>
              <a:gd name="connsiteX5" fmla="*/ 28575 w 466725"/>
              <a:gd name="connsiteY5" fmla="*/ 128588 h 1323975"/>
              <a:gd name="connsiteX6" fmla="*/ 38100 w 466725"/>
              <a:gd name="connsiteY6" fmla="*/ 171450 h 1323975"/>
              <a:gd name="connsiteX7" fmla="*/ 47625 w 466725"/>
              <a:gd name="connsiteY7" fmla="*/ 185738 h 1323975"/>
              <a:gd name="connsiteX8" fmla="*/ 61913 w 466725"/>
              <a:gd name="connsiteY8" fmla="*/ 190500 h 1323975"/>
              <a:gd name="connsiteX9" fmla="*/ 80963 w 466725"/>
              <a:gd name="connsiteY9" fmla="*/ 219075 h 1323975"/>
              <a:gd name="connsiteX10" fmla="*/ 90488 w 466725"/>
              <a:gd name="connsiteY10" fmla="*/ 233363 h 1323975"/>
              <a:gd name="connsiteX11" fmla="*/ 100013 w 466725"/>
              <a:gd name="connsiteY11" fmla="*/ 271463 h 1323975"/>
              <a:gd name="connsiteX12" fmla="*/ 104775 w 466725"/>
              <a:gd name="connsiteY12" fmla="*/ 285750 h 1323975"/>
              <a:gd name="connsiteX13" fmla="*/ 133350 w 466725"/>
              <a:gd name="connsiteY13" fmla="*/ 300038 h 1323975"/>
              <a:gd name="connsiteX14" fmla="*/ 166688 w 466725"/>
              <a:gd name="connsiteY14" fmla="*/ 342900 h 1323975"/>
              <a:gd name="connsiteX15" fmla="*/ 195263 w 466725"/>
              <a:gd name="connsiteY15" fmla="*/ 361950 h 1323975"/>
              <a:gd name="connsiteX16" fmla="*/ 223838 w 466725"/>
              <a:gd name="connsiteY16" fmla="*/ 371475 h 1323975"/>
              <a:gd name="connsiteX17" fmla="*/ 238125 w 466725"/>
              <a:gd name="connsiteY17" fmla="*/ 381000 h 1323975"/>
              <a:gd name="connsiteX18" fmla="*/ 242888 w 466725"/>
              <a:gd name="connsiteY18" fmla="*/ 395288 h 1323975"/>
              <a:gd name="connsiteX19" fmla="*/ 261938 w 466725"/>
              <a:gd name="connsiteY19" fmla="*/ 423863 h 1323975"/>
              <a:gd name="connsiteX20" fmla="*/ 271463 w 466725"/>
              <a:gd name="connsiteY20" fmla="*/ 438150 h 1323975"/>
              <a:gd name="connsiteX21" fmla="*/ 280988 w 466725"/>
              <a:gd name="connsiteY21" fmla="*/ 452438 h 1323975"/>
              <a:gd name="connsiteX22" fmla="*/ 285750 w 466725"/>
              <a:gd name="connsiteY22" fmla="*/ 466725 h 1323975"/>
              <a:gd name="connsiteX23" fmla="*/ 295275 w 466725"/>
              <a:gd name="connsiteY23" fmla="*/ 481013 h 1323975"/>
              <a:gd name="connsiteX24" fmla="*/ 304800 w 466725"/>
              <a:gd name="connsiteY24" fmla="*/ 509588 h 1323975"/>
              <a:gd name="connsiteX25" fmla="*/ 309563 w 466725"/>
              <a:gd name="connsiteY25" fmla="*/ 571500 h 1323975"/>
              <a:gd name="connsiteX26" fmla="*/ 323850 w 466725"/>
              <a:gd name="connsiteY26" fmla="*/ 623888 h 1323975"/>
              <a:gd name="connsiteX27" fmla="*/ 333375 w 466725"/>
              <a:gd name="connsiteY27" fmla="*/ 652463 h 1323975"/>
              <a:gd name="connsiteX28" fmla="*/ 342900 w 466725"/>
              <a:gd name="connsiteY28" fmla="*/ 681038 h 1323975"/>
              <a:gd name="connsiteX29" fmla="*/ 347663 w 466725"/>
              <a:gd name="connsiteY29" fmla="*/ 695325 h 1323975"/>
              <a:gd name="connsiteX30" fmla="*/ 357188 w 466725"/>
              <a:gd name="connsiteY30" fmla="*/ 709613 h 1323975"/>
              <a:gd name="connsiteX31" fmla="*/ 371475 w 466725"/>
              <a:gd name="connsiteY31" fmla="*/ 752475 h 1323975"/>
              <a:gd name="connsiteX32" fmla="*/ 376238 w 466725"/>
              <a:gd name="connsiteY32" fmla="*/ 766763 h 1323975"/>
              <a:gd name="connsiteX33" fmla="*/ 385763 w 466725"/>
              <a:gd name="connsiteY33" fmla="*/ 814388 h 1323975"/>
              <a:gd name="connsiteX34" fmla="*/ 400050 w 466725"/>
              <a:gd name="connsiteY34" fmla="*/ 842963 h 1323975"/>
              <a:gd name="connsiteX35" fmla="*/ 409575 w 466725"/>
              <a:gd name="connsiteY35" fmla="*/ 871538 h 1323975"/>
              <a:gd name="connsiteX36" fmla="*/ 423863 w 466725"/>
              <a:gd name="connsiteY36" fmla="*/ 900113 h 1323975"/>
              <a:gd name="connsiteX37" fmla="*/ 433388 w 466725"/>
              <a:gd name="connsiteY37" fmla="*/ 914400 h 1323975"/>
              <a:gd name="connsiteX38" fmla="*/ 438150 w 466725"/>
              <a:gd name="connsiteY38" fmla="*/ 942975 h 1323975"/>
              <a:gd name="connsiteX39" fmla="*/ 447675 w 466725"/>
              <a:gd name="connsiteY39" fmla="*/ 971550 h 1323975"/>
              <a:gd name="connsiteX40" fmla="*/ 452438 w 466725"/>
              <a:gd name="connsiteY40" fmla="*/ 1009650 h 1323975"/>
              <a:gd name="connsiteX41" fmla="*/ 442913 w 466725"/>
              <a:gd name="connsiteY41" fmla="*/ 1071563 h 1323975"/>
              <a:gd name="connsiteX42" fmla="*/ 447675 w 466725"/>
              <a:gd name="connsiteY42" fmla="*/ 1100138 h 1323975"/>
              <a:gd name="connsiteX43" fmla="*/ 461963 w 466725"/>
              <a:gd name="connsiteY43" fmla="*/ 1104900 h 1323975"/>
              <a:gd name="connsiteX44" fmla="*/ 466725 w 466725"/>
              <a:gd name="connsiteY44" fmla="*/ 1119188 h 1323975"/>
              <a:gd name="connsiteX45" fmla="*/ 461963 w 466725"/>
              <a:gd name="connsiteY45" fmla="*/ 1223963 h 1323975"/>
              <a:gd name="connsiteX46" fmla="*/ 457200 w 466725"/>
              <a:gd name="connsiteY46" fmla="*/ 1238250 h 1323975"/>
              <a:gd name="connsiteX47" fmla="*/ 457200 w 466725"/>
              <a:gd name="connsiteY47"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1323975">
                <a:moveTo>
                  <a:pt x="9525" y="0"/>
                </a:moveTo>
                <a:cubicBezTo>
                  <a:pt x="7938" y="12700"/>
                  <a:pt x="7053" y="25508"/>
                  <a:pt x="4763" y="38100"/>
                </a:cubicBezTo>
                <a:cubicBezTo>
                  <a:pt x="3865" y="43039"/>
                  <a:pt x="0" y="47368"/>
                  <a:pt x="0" y="52388"/>
                </a:cubicBezTo>
                <a:cubicBezTo>
                  <a:pt x="0" y="58933"/>
                  <a:pt x="2882" y="65169"/>
                  <a:pt x="4763" y="71438"/>
                </a:cubicBezTo>
                <a:cubicBezTo>
                  <a:pt x="14038" y="102353"/>
                  <a:pt x="9893" y="93421"/>
                  <a:pt x="23813" y="114300"/>
                </a:cubicBezTo>
                <a:cubicBezTo>
                  <a:pt x="25400" y="119063"/>
                  <a:pt x="27486" y="123687"/>
                  <a:pt x="28575" y="128588"/>
                </a:cubicBezTo>
                <a:cubicBezTo>
                  <a:pt x="31500" y="141752"/>
                  <a:pt x="31669" y="158587"/>
                  <a:pt x="38100" y="171450"/>
                </a:cubicBezTo>
                <a:cubicBezTo>
                  <a:pt x="40660" y="176570"/>
                  <a:pt x="43155" y="182162"/>
                  <a:pt x="47625" y="185738"/>
                </a:cubicBezTo>
                <a:cubicBezTo>
                  <a:pt x="51545" y="188874"/>
                  <a:pt x="57150" y="188913"/>
                  <a:pt x="61913" y="190500"/>
                </a:cubicBezTo>
                <a:lnTo>
                  <a:pt x="80963" y="219075"/>
                </a:lnTo>
                <a:lnTo>
                  <a:pt x="90488" y="233363"/>
                </a:lnTo>
                <a:cubicBezTo>
                  <a:pt x="93663" y="246063"/>
                  <a:pt x="95874" y="259044"/>
                  <a:pt x="100013" y="271463"/>
                </a:cubicBezTo>
                <a:cubicBezTo>
                  <a:pt x="101600" y="276225"/>
                  <a:pt x="101639" y="281830"/>
                  <a:pt x="104775" y="285750"/>
                </a:cubicBezTo>
                <a:cubicBezTo>
                  <a:pt x="111489" y="294142"/>
                  <a:pt x="123939" y="296901"/>
                  <a:pt x="133350" y="300038"/>
                </a:cubicBezTo>
                <a:cubicBezTo>
                  <a:pt x="144433" y="316663"/>
                  <a:pt x="151190" y="330847"/>
                  <a:pt x="166688" y="342900"/>
                </a:cubicBezTo>
                <a:cubicBezTo>
                  <a:pt x="175724" y="349928"/>
                  <a:pt x="184403" y="358330"/>
                  <a:pt x="195263" y="361950"/>
                </a:cubicBezTo>
                <a:lnTo>
                  <a:pt x="223838" y="371475"/>
                </a:lnTo>
                <a:cubicBezTo>
                  <a:pt x="228600" y="374650"/>
                  <a:pt x="234549" y="376531"/>
                  <a:pt x="238125" y="381000"/>
                </a:cubicBezTo>
                <a:cubicBezTo>
                  <a:pt x="241261" y="384920"/>
                  <a:pt x="240450" y="390899"/>
                  <a:pt x="242888" y="395288"/>
                </a:cubicBezTo>
                <a:cubicBezTo>
                  <a:pt x="248447" y="405295"/>
                  <a:pt x="255588" y="414338"/>
                  <a:pt x="261938" y="423863"/>
                </a:cubicBezTo>
                <a:lnTo>
                  <a:pt x="271463" y="438150"/>
                </a:lnTo>
                <a:lnTo>
                  <a:pt x="280988" y="452438"/>
                </a:lnTo>
                <a:cubicBezTo>
                  <a:pt x="282575" y="457200"/>
                  <a:pt x="283505" y="462235"/>
                  <a:pt x="285750" y="466725"/>
                </a:cubicBezTo>
                <a:cubicBezTo>
                  <a:pt x="288310" y="471845"/>
                  <a:pt x="292950" y="475782"/>
                  <a:pt x="295275" y="481013"/>
                </a:cubicBezTo>
                <a:cubicBezTo>
                  <a:pt x="299353" y="490188"/>
                  <a:pt x="304800" y="509588"/>
                  <a:pt x="304800" y="509588"/>
                </a:cubicBezTo>
                <a:cubicBezTo>
                  <a:pt x="306388" y="530225"/>
                  <a:pt x="307277" y="550928"/>
                  <a:pt x="309563" y="571500"/>
                </a:cubicBezTo>
                <a:cubicBezTo>
                  <a:pt x="311807" y="591698"/>
                  <a:pt x="317330" y="604329"/>
                  <a:pt x="323850" y="623888"/>
                </a:cubicBezTo>
                <a:lnTo>
                  <a:pt x="333375" y="652463"/>
                </a:lnTo>
                <a:lnTo>
                  <a:pt x="342900" y="681038"/>
                </a:lnTo>
                <a:cubicBezTo>
                  <a:pt x="344487" y="685800"/>
                  <a:pt x="344878" y="691148"/>
                  <a:pt x="347663" y="695325"/>
                </a:cubicBezTo>
                <a:lnTo>
                  <a:pt x="357188" y="709613"/>
                </a:lnTo>
                <a:lnTo>
                  <a:pt x="371475" y="752475"/>
                </a:lnTo>
                <a:cubicBezTo>
                  <a:pt x="373063" y="757238"/>
                  <a:pt x="375253" y="761840"/>
                  <a:pt x="376238" y="766763"/>
                </a:cubicBezTo>
                <a:cubicBezTo>
                  <a:pt x="379413" y="782638"/>
                  <a:pt x="380644" y="799029"/>
                  <a:pt x="385763" y="814388"/>
                </a:cubicBezTo>
                <a:cubicBezTo>
                  <a:pt x="403127" y="866485"/>
                  <a:pt x="375434" y="787577"/>
                  <a:pt x="400050" y="842963"/>
                </a:cubicBezTo>
                <a:cubicBezTo>
                  <a:pt x="404128" y="852138"/>
                  <a:pt x="404006" y="863184"/>
                  <a:pt x="409575" y="871538"/>
                </a:cubicBezTo>
                <a:cubicBezTo>
                  <a:pt x="436871" y="912481"/>
                  <a:pt x="404145" y="860679"/>
                  <a:pt x="423863" y="900113"/>
                </a:cubicBezTo>
                <a:cubicBezTo>
                  <a:pt x="426423" y="905232"/>
                  <a:pt x="430213" y="909638"/>
                  <a:pt x="433388" y="914400"/>
                </a:cubicBezTo>
                <a:cubicBezTo>
                  <a:pt x="434975" y="923925"/>
                  <a:pt x="435808" y="933607"/>
                  <a:pt x="438150" y="942975"/>
                </a:cubicBezTo>
                <a:cubicBezTo>
                  <a:pt x="440585" y="952715"/>
                  <a:pt x="447675" y="971550"/>
                  <a:pt x="447675" y="971550"/>
                </a:cubicBezTo>
                <a:cubicBezTo>
                  <a:pt x="449263" y="984250"/>
                  <a:pt x="452438" y="996851"/>
                  <a:pt x="452438" y="1009650"/>
                </a:cubicBezTo>
                <a:cubicBezTo>
                  <a:pt x="452438" y="1046480"/>
                  <a:pt x="451064" y="1047108"/>
                  <a:pt x="442913" y="1071563"/>
                </a:cubicBezTo>
                <a:cubicBezTo>
                  <a:pt x="444500" y="1081088"/>
                  <a:pt x="442884" y="1091754"/>
                  <a:pt x="447675" y="1100138"/>
                </a:cubicBezTo>
                <a:cubicBezTo>
                  <a:pt x="450166" y="1104497"/>
                  <a:pt x="458413" y="1101350"/>
                  <a:pt x="461963" y="1104900"/>
                </a:cubicBezTo>
                <a:cubicBezTo>
                  <a:pt x="465513" y="1108450"/>
                  <a:pt x="465138" y="1114425"/>
                  <a:pt x="466725" y="1119188"/>
                </a:cubicBezTo>
                <a:cubicBezTo>
                  <a:pt x="465138" y="1154113"/>
                  <a:pt x="464751" y="1189113"/>
                  <a:pt x="461963" y="1223963"/>
                </a:cubicBezTo>
                <a:cubicBezTo>
                  <a:pt x="461563" y="1228967"/>
                  <a:pt x="457439" y="1233236"/>
                  <a:pt x="457200" y="1238250"/>
                </a:cubicBezTo>
                <a:cubicBezTo>
                  <a:pt x="455841" y="1266793"/>
                  <a:pt x="457200" y="1295400"/>
                  <a:pt x="457200" y="1323975"/>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0" name="Freeform 29"/>
          <p:cNvSpPr/>
          <p:nvPr/>
        </p:nvSpPr>
        <p:spPr>
          <a:xfrm>
            <a:off x="7528623" y="3055256"/>
            <a:ext cx="168769" cy="760810"/>
          </a:xfrm>
          <a:custGeom>
            <a:avLst/>
            <a:gdLst>
              <a:gd name="connsiteX0" fmla="*/ 5950 w 225025"/>
              <a:gd name="connsiteY0" fmla="*/ 0 h 1014413"/>
              <a:gd name="connsiteX1" fmla="*/ 5950 w 225025"/>
              <a:gd name="connsiteY1" fmla="*/ 90488 h 1014413"/>
              <a:gd name="connsiteX2" fmla="*/ 10712 w 225025"/>
              <a:gd name="connsiteY2" fmla="*/ 104775 h 1014413"/>
              <a:gd name="connsiteX3" fmla="*/ 29762 w 225025"/>
              <a:gd name="connsiteY3" fmla="*/ 133350 h 1014413"/>
              <a:gd name="connsiteX4" fmla="*/ 39287 w 225025"/>
              <a:gd name="connsiteY4" fmla="*/ 147638 h 1014413"/>
              <a:gd name="connsiteX5" fmla="*/ 44050 w 225025"/>
              <a:gd name="connsiteY5" fmla="*/ 171450 h 1014413"/>
              <a:gd name="connsiteX6" fmla="*/ 53575 w 225025"/>
              <a:gd name="connsiteY6" fmla="*/ 185738 h 1014413"/>
              <a:gd name="connsiteX7" fmla="*/ 67862 w 225025"/>
              <a:gd name="connsiteY7" fmla="*/ 214313 h 1014413"/>
              <a:gd name="connsiteX8" fmla="*/ 72625 w 225025"/>
              <a:gd name="connsiteY8" fmla="*/ 233363 h 1014413"/>
              <a:gd name="connsiteX9" fmla="*/ 77387 w 225025"/>
              <a:gd name="connsiteY9" fmla="*/ 247650 h 1014413"/>
              <a:gd name="connsiteX10" fmla="*/ 105962 w 225025"/>
              <a:gd name="connsiteY10" fmla="*/ 257175 h 1014413"/>
              <a:gd name="connsiteX11" fmla="*/ 134537 w 225025"/>
              <a:gd name="connsiteY11" fmla="*/ 300038 h 1014413"/>
              <a:gd name="connsiteX12" fmla="*/ 144062 w 225025"/>
              <a:gd name="connsiteY12" fmla="*/ 314325 h 1014413"/>
              <a:gd name="connsiteX13" fmla="*/ 153587 w 225025"/>
              <a:gd name="connsiteY13" fmla="*/ 328613 h 1014413"/>
              <a:gd name="connsiteX14" fmla="*/ 158350 w 225025"/>
              <a:gd name="connsiteY14" fmla="*/ 347663 h 1014413"/>
              <a:gd name="connsiteX15" fmla="*/ 148825 w 225025"/>
              <a:gd name="connsiteY15" fmla="*/ 419100 h 1014413"/>
              <a:gd name="connsiteX16" fmla="*/ 158350 w 225025"/>
              <a:gd name="connsiteY16" fmla="*/ 523875 h 1014413"/>
              <a:gd name="connsiteX17" fmla="*/ 167875 w 225025"/>
              <a:gd name="connsiteY17" fmla="*/ 552450 h 1014413"/>
              <a:gd name="connsiteX18" fmla="*/ 186925 w 225025"/>
              <a:gd name="connsiteY18" fmla="*/ 581025 h 1014413"/>
              <a:gd name="connsiteX19" fmla="*/ 191687 w 225025"/>
              <a:gd name="connsiteY19" fmla="*/ 681038 h 1014413"/>
              <a:gd name="connsiteX20" fmla="*/ 182162 w 225025"/>
              <a:gd name="connsiteY20" fmla="*/ 695325 h 1014413"/>
              <a:gd name="connsiteX21" fmla="*/ 172637 w 225025"/>
              <a:gd name="connsiteY21" fmla="*/ 723900 h 1014413"/>
              <a:gd name="connsiteX22" fmla="*/ 177400 w 225025"/>
              <a:gd name="connsiteY22" fmla="*/ 785813 h 1014413"/>
              <a:gd name="connsiteX23" fmla="*/ 210737 w 225025"/>
              <a:gd name="connsiteY23" fmla="*/ 823913 h 1014413"/>
              <a:gd name="connsiteX24" fmla="*/ 215500 w 225025"/>
              <a:gd name="connsiteY24" fmla="*/ 838200 h 1014413"/>
              <a:gd name="connsiteX25" fmla="*/ 225025 w 225025"/>
              <a:gd name="connsiteY25" fmla="*/ 871538 h 1014413"/>
              <a:gd name="connsiteX26" fmla="*/ 220262 w 225025"/>
              <a:gd name="connsiteY26" fmla="*/ 947738 h 1014413"/>
              <a:gd name="connsiteX27" fmla="*/ 210737 w 225025"/>
              <a:gd name="connsiteY27" fmla="*/ 976313 h 1014413"/>
              <a:gd name="connsiteX28" fmla="*/ 205975 w 225025"/>
              <a:gd name="connsiteY28" fmla="*/ 990600 h 1014413"/>
              <a:gd name="connsiteX29" fmla="*/ 191687 w 225025"/>
              <a:gd name="connsiteY29" fmla="*/ 1014413 h 1014413"/>
              <a:gd name="connsiteX0" fmla="*/ 5950 w 225025"/>
              <a:gd name="connsiteY0" fmla="*/ 0 h 1014413"/>
              <a:gd name="connsiteX1" fmla="*/ 5950 w 225025"/>
              <a:gd name="connsiteY1" fmla="*/ 90488 h 1014413"/>
              <a:gd name="connsiteX2" fmla="*/ 10712 w 225025"/>
              <a:gd name="connsiteY2" fmla="*/ 104775 h 1014413"/>
              <a:gd name="connsiteX3" fmla="*/ 29762 w 225025"/>
              <a:gd name="connsiteY3" fmla="*/ 133350 h 1014413"/>
              <a:gd name="connsiteX4" fmla="*/ 39287 w 225025"/>
              <a:gd name="connsiteY4" fmla="*/ 147638 h 1014413"/>
              <a:gd name="connsiteX5" fmla="*/ 44050 w 225025"/>
              <a:gd name="connsiteY5" fmla="*/ 171450 h 1014413"/>
              <a:gd name="connsiteX6" fmla="*/ 53575 w 225025"/>
              <a:gd name="connsiteY6" fmla="*/ 185738 h 1014413"/>
              <a:gd name="connsiteX7" fmla="*/ 67862 w 225025"/>
              <a:gd name="connsiteY7" fmla="*/ 214313 h 1014413"/>
              <a:gd name="connsiteX8" fmla="*/ 72625 w 225025"/>
              <a:gd name="connsiteY8" fmla="*/ 233363 h 1014413"/>
              <a:gd name="connsiteX9" fmla="*/ 77387 w 225025"/>
              <a:gd name="connsiteY9" fmla="*/ 247650 h 1014413"/>
              <a:gd name="connsiteX10" fmla="*/ 105962 w 225025"/>
              <a:gd name="connsiteY10" fmla="*/ 257175 h 1014413"/>
              <a:gd name="connsiteX11" fmla="*/ 134537 w 225025"/>
              <a:gd name="connsiteY11" fmla="*/ 300038 h 1014413"/>
              <a:gd name="connsiteX12" fmla="*/ 144062 w 225025"/>
              <a:gd name="connsiteY12" fmla="*/ 314325 h 1014413"/>
              <a:gd name="connsiteX13" fmla="*/ 153587 w 225025"/>
              <a:gd name="connsiteY13" fmla="*/ 328613 h 1014413"/>
              <a:gd name="connsiteX14" fmla="*/ 158350 w 225025"/>
              <a:gd name="connsiteY14" fmla="*/ 347663 h 1014413"/>
              <a:gd name="connsiteX15" fmla="*/ 148825 w 225025"/>
              <a:gd name="connsiteY15" fmla="*/ 419100 h 1014413"/>
              <a:gd name="connsiteX16" fmla="*/ 158350 w 225025"/>
              <a:gd name="connsiteY16" fmla="*/ 523875 h 1014413"/>
              <a:gd name="connsiteX17" fmla="*/ 167875 w 225025"/>
              <a:gd name="connsiteY17" fmla="*/ 552450 h 1014413"/>
              <a:gd name="connsiteX18" fmla="*/ 186925 w 225025"/>
              <a:gd name="connsiteY18" fmla="*/ 581025 h 1014413"/>
              <a:gd name="connsiteX19" fmla="*/ 175812 w 225025"/>
              <a:gd name="connsiteY19" fmla="*/ 652463 h 1014413"/>
              <a:gd name="connsiteX20" fmla="*/ 182162 w 225025"/>
              <a:gd name="connsiteY20" fmla="*/ 695325 h 1014413"/>
              <a:gd name="connsiteX21" fmla="*/ 172637 w 225025"/>
              <a:gd name="connsiteY21" fmla="*/ 723900 h 1014413"/>
              <a:gd name="connsiteX22" fmla="*/ 177400 w 225025"/>
              <a:gd name="connsiteY22" fmla="*/ 785813 h 1014413"/>
              <a:gd name="connsiteX23" fmla="*/ 210737 w 225025"/>
              <a:gd name="connsiteY23" fmla="*/ 823913 h 1014413"/>
              <a:gd name="connsiteX24" fmla="*/ 215500 w 225025"/>
              <a:gd name="connsiteY24" fmla="*/ 838200 h 1014413"/>
              <a:gd name="connsiteX25" fmla="*/ 225025 w 225025"/>
              <a:gd name="connsiteY25" fmla="*/ 871538 h 1014413"/>
              <a:gd name="connsiteX26" fmla="*/ 220262 w 225025"/>
              <a:gd name="connsiteY26" fmla="*/ 947738 h 1014413"/>
              <a:gd name="connsiteX27" fmla="*/ 210737 w 225025"/>
              <a:gd name="connsiteY27" fmla="*/ 976313 h 1014413"/>
              <a:gd name="connsiteX28" fmla="*/ 205975 w 225025"/>
              <a:gd name="connsiteY28" fmla="*/ 990600 h 1014413"/>
              <a:gd name="connsiteX29" fmla="*/ 191687 w 225025"/>
              <a:gd name="connsiteY29"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5025" h="1014413">
                <a:moveTo>
                  <a:pt x="5950" y="0"/>
                </a:moveTo>
                <a:cubicBezTo>
                  <a:pt x="-2393" y="41711"/>
                  <a:pt x="-1565" y="26613"/>
                  <a:pt x="5950" y="90488"/>
                </a:cubicBezTo>
                <a:cubicBezTo>
                  <a:pt x="6537" y="95474"/>
                  <a:pt x="8274" y="100387"/>
                  <a:pt x="10712" y="104775"/>
                </a:cubicBezTo>
                <a:cubicBezTo>
                  <a:pt x="16271" y="114782"/>
                  <a:pt x="23412" y="123825"/>
                  <a:pt x="29762" y="133350"/>
                </a:cubicBezTo>
                <a:lnTo>
                  <a:pt x="39287" y="147638"/>
                </a:lnTo>
                <a:cubicBezTo>
                  <a:pt x="40875" y="155575"/>
                  <a:pt x="41208" y="163871"/>
                  <a:pt x="44050" y="171450"/>
                </a:cubicBezTo>
                <a:cubicBezTo>
                  <a:pt x="46060" y="176809"/>
                  <a:pt x="51015" y="180618"/>
                  <a:pt x="53575" y="185738"/>
                </a:cubicBezTo>
                <a:cubicBezTo>
                  <a:pt x="73292" y="225174"/>
                  <a:pt x="40564" y="173364"/>
                  <a:pt x="67862" y="214313"/>
                </a:cubicBezTo>
                <a:cubicBezTo>
                  <a:pt x="69450" y="220663"/>
                  <a:pt x="70827" y="227069"/>
                  <a:pt x="72625" y="233363"/>
                </a:cubicBezTo>
                <a:cubicBezTo>
                  <a:pt x="74004" y="238190"/>
                  <a:pt x="73302" y="244732"/>
                  <a:pt x="77387" y="247650"/>
                </a:cubicBezTo>
                <a:cubicBezTo>
                  <a:pt x="85557" y="253486"/>
                  <a:pt x="105962" y="257175"/>
                  <a:pt x="105962" y="257175"/>
                </a:cubicBezTo>
                <a:lnTo>
                  <a:pt x="134537" y="300038"/>
                </a:lnTo>
                <a:lnTo>
                  <a:pt x="144062" y="314325"/>
                </a:lnTo>
                <a:lnTo>
                  <a:pt x="153587" y="328613"/>
                </a:lnTo>
                <a:cubicBezTo>
                  <a:pt x="155175" y="334963"/>
                  <a:pt x="158350" y="341118"/>
                  <a:pt x="158350" y="347663"/>
                </a:cubicBezTo>
                <a:cubicBezTo>
                  <a:pt x="158350" y="394275"/>
                  <a:pt x="158271" y="390759"/>
                  <a:pt x="148825" y="419100"/>
                </a:cubicBezTo>
                <a:cubicBezTo>
                  <a:pt x="150702" y="451017"/>
                  <a:pt x="149291" y="490658"/>
                  <a:pt x="158350" y="523875"/>
                </a:cubicBezTo>
                <a:cubicBezTo>
                  <a:pt x="160992" y="533561"/>
                  <a:pt x="162306" y="544096"/>
                  <a:pt x="167875" y="552450"/>
                </a:cubicBezTo>
                <a:cubicBezTo>
                  <a:pt x="174225" y="561975"/>
                  <a:pt x="185602" y="564356"/>
                  <a:pt x="186925" y="581025"/>
                </a:cubicBezTo>
                <a:cubicBezTo>
                  <a:pt x="188248" y="597694"/>
                  <a:pt x="186673" y="587298"/>
                  <a:pt x="175812" y="652463"/>
                </a:cubicBezTo>
                <a:cubicBezTo>
                  <a:pt x="174871" y="658109"/>
                  <a:pt x="185337" y="690563"/>
                  <a:pt x="182162" y="695325"/>
                </a:cubicBezTo>
                <a:cubicBezTo>
                  <a:pt x="178987" y="704850"/>
                  <a:pt x="171867" y="713889"/>
                  <a:pt x="172637" y="723900"/>
                </a:cubicBezTo>
                <a:cubicBezTo>
                  <a:pt x="174225" y="744538"/>
                  <a:pt x="172132" y="765796"/>
                  <a:pt x="177400" y="785813"/>
                </a:cubicBezTo>
                <a:cubicBezTo>
                  <a:pt x="183311" y="808274"/>
                  <a:pt x="195082" y="813476"/>
                  <a:pt x="210737" y="823913"/>
                </a:cubicBezTo>
                <a:cubicBezTo>
                  <a:pt x="212325" y="828675"/>
                  <a:pt x="214121" y="833373"/>
                  <a:pt x="215500" y="838200"/>
                </a:cubicBezTo>
                <a:cubicBezTo>
                  <a:pt x="227463" y="880069"/>
                  <a:pt x="213603" y="837274"/>
                  <a:pt x="225025" y="871538"/>
                </a:cubicBezTo>
                <a:cubicBezTo>
                  <a:pt x="223437" y="896938"/>
                  <a:pt x="223701" y="922522"/>
                  <a:pt x="220262" y="947738"/>
                </a:cubicBezTo>
                <a:cubicBezTo>
                  <a:pt x="218905" y="957686"/>
                  <a:pt x="213912" y="966788"/>
                  <a:pt x="210737" y="976313"/>
                </a:cubicBezTo>
                <a:cubicBezTo>
                  <a:pt x="209150" y="981075"/>
                  <a:pt x="208759" y="986423"/>
                  <a:pt x="205975" y="990600"/>
                </a:cubicBezTo>
                <a:cubicBezTo>
                  <a:pt x="194481" y="1007842"/>
                  <a:pt x="199010" y="999768"/>
                  <a:pt x="191687" y="1014413"/>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1" name="Freeform 30"/>
          <p:cNvSpPr/>
          <p:nvPr/>
        </p:nvSpPr>
        <p:spPr>
          <a:xfrm>
            <a:off x="7662863" y="3538650"/>
            <a:ext cx="488156" cy="276608"/>
          </a:xfrm>
          <a:custGeom>
            <a:avLst/>
            <a:gdLst>
              <a:gd name="connsiteX0" fmla="*/ 0 w 650875"/>
              <a:gd name="connsiteY0" fmla="*/ 0 h 368811"/>
              <a:gd name="connsiteX1" fmla="*/ 12700 w 650875"/>
              <a:gd name="connsiteY1" fmla="*/ 34925 h 368811"/>
              <a:gd name="connsiteX2" fmla="*/ 15875 w 650875"/>
              <a:gd name="connsiteY2" fmla="*/ 44450 h 368811"/>
              <a:gd name="connsiteX3" fmla="*/ 19050 w 650875"/>
              <a:gd name="connsiteY3" fmla="*/ 53975 h 368811"/>
              <a:gd name="connsiteX4" fmla="*/ 28575 w 650875"/>
              <a:gd name="connsiteY4" fmla="*/ 60325 h 368811"/>
              <a:gd name="connsiteX5" fmla="*/ 34925 w 650875"/>
              <a:gd name="connsiteY5" fmla="*/ 69850 h 368811"/>
              <a:gd name="connsiteX6" fmla="*/ 44450 w 650875"/>
              <a:gd name="connsiteY6" fmla="*/ 73025 h 368811"/>
              <a:gd name="connsiteX7" fmla="*/ 53975 w 650875"/>
              <a:gd name="connsiteY7" fmla="*/ 79375 h 368811"/>
              <a:gd name="connsiteX8" fmla="*/ 57150 w 650875"/>
              <a:gd name="connsiteY8" fmla="*/ 88900 h 368811"/>
              <a:gd name="connsiteX9" fmla="*/ 66675 w 650875"/>
              <a:gd name="connsiteY9" fmla="*/ 95250 h 368811"/>
              <a:gd name="connsiteX10" fmla="*/ 69850 w 650875"/>
              <a:gd name="connsiteY10" fmla="*/ 127000 h 368811"/>
              <a:gd name="connsiteX11" fmla="*/ 73025 w 650875"/>
              <a:gd name="connsiteY11" fmla="*/ 136525 h 368811"/>
              <a:gd name="connsiteX12" fmla="*/ 82550 w 650875"/>
              <a:gd name="connsiteY12" fmla="*/ 146050 h 368811"/>
              <a:gd name="connsiteX13" fmla="*/ 95250 w 650875"/>
              <a:gd name="connsiteY13" fmla="*/ 161925 h 368811"/>
              <a:gd name="connsiteX14" fmla="*/ 107950 w 650875"/>
              <a:gd name="connsiteY14" fmla="*/ 174625 h 368811"/>
              <a:gd name="connsiteX15" fmla="*/ 114300 w 650875"/>
              <a:gd name="connsiteY15" fmla="*/ 184150 h 368811"/>
              <a:gd name="connsiteX16" fmla="*/ 123825 w 650875"/>
              <a:gd name="connsiteY16" fmla="*/ 187325 h 368811"/>
              <a:gd name="connsiteX17" fmla="*/ 133350 w 650875"/>
              <a:gd name="connsiteY17" fmla="*/ 193675 h 368811"/>
              <a:gd name="connsiteX18" fmla="*/ 168275 w 650875"/>
              <a:gd name="connsiteY18" fmla="*/ 200025 h 368811"/>
              <a:gd name="connsiteX19" fmla="*/ 250825 w 650875"/>
              <a:gd name="connsiteY19" fmla="*/ 203200 h 368811"/>
              <a:gd name="connsiteX20" fmla="*/ 260350 w 650875"/>
              <a:gd name="connsiteY20" fmla="*/ 206375 h 368811"/>
              <a:gd name="connsiteX21" fmla="*/ 279400 w 650875"/>
              <a:gd name="connsiteY21" fmla="*/ 219075 h 368811"/>
              <a:gd name="connsiteX22" fmla="*/ 288925 w 650875"/>
              <a:gd name="connsiteY22" fmla="*/ 222250 h 368811"/>
              <a:gd name="connsiteX23" fmla="*/ 298450 w 650875"/>
              <a:gd name="connsiteY23" fmla="*/ 228600 h 368811"/>
              <a:gd name="connsiteX24" fmla="*/ 349250 w 650875"/>
              <a:gd name="connsiteY24" fmla="*/ 231775 h 368811"/>
              <a:gd name="connsiteX25" fmla="*/ 460375 w 650875"/>
              <a:gd name="connsiteY25" fmla="*/ 234950 h 368811"/>
              <a:gd name="connsiteX26" fmla="*/ 488950 w 650875"/>
              <a:gd name="connsiteY26" fmla="*/ 244475 h 368811"/>
              <a:gd name="connsiteX27" fmla="*/ 498475 w 650875"/>
              <a:gd name="connsiteY27" fmla="*/ 247650 h 368811"/>
              <a:gd name="connsiteX28" fmla="*/ 508000 w 650875"/>
              <a:gd name="connsiteY28" fmla="*/ 254000 h 368811"/>
              <a:gd name="connsiteX29" fmla="*/ 523875 w 650875"/>
              <a:gd name="connsiteY29" fmla="*/ 269875 h 368811"/>
              <a:gd name="connsiteX30" fmla="*/ 530225 w 650875"/>
              <a:gd name="connsiteY30" fmla="*/ 279400 h 368811"/>
              <a:gd name="connsiteX31" fmla="*/ 549275 w 650875"/>
              <a:gd name="connsiteY31" fmla="*/ 292100 h 368811"/>
              <a:gd name="connsiteX32" fmla="*/ 568325 w 650875"/>
              <a:gd name="connsiteY32" fmla="*/ 304800 h 368811"/>
              <a:gd name="connsiteX33" fmla="*/ 587375 w 650875"/>
              <a:gd name="connsiteY33" fmla="*/ 320675 h 368811"/>
              <a:gd name="connsiteX34" fmla="*/ 606425 w 650875"/>
              <a:gd name="connsiteY34" fmla="*/ 333375 h 368811"/>
              <a:gd name="connsiteX35" fmla="*/ 622300 w 650875"/>
              <a:gd name="connsiteY35" fmla="*/ 349250 h 368811"/>
              <a:gd name="connsiteX36" fmla="*/ 628650 w 650875"/>
              <a:gd name="connsiteY36" fmla="*/ 358775 h 368811"/>
              <a:gd name="connsiteX37" fmla="*/ 650875 w 650875"/>
              <a:gd name="connsiteY37" fmla="*/ 368300 h 36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50875" h="368811">
                <a:moveTo>
                  <a:pt x="0" y="0"/>
                </a:moveTo>
                <a:cubicBezTo>
                  <a:pt x="8836" y="22090"/>
                  <a:pt x="4548" y="10468"/>
                  <a:pt x="12700" y="34925"/>
                </a:cubicBezTo>
                <a:lnTo>
                  <a:pt x="15875" y="44450"/>
                </a:lnTo>
                <a:cubicBezTo>
                  <a:pt x="16933" y="47625"/>
                  <a:pt x="16265" y="52119"/>
                  <a:pt x="19050" y="53975"/>
                </a:cubicBezTo>
                <a:lnTo>
                  <a:pt x="28575" y="60325"/>
                </a:lnTo>
                <a:cubicBezTo>
                  <a:pt x="30692" y="63500"/>
                  <a:pt x="31945" y="67466"/>
                  <a:pt x="34925" y="69850"/>
                </a:cubicBezTo>
                <a:cubicBezTo>
                  <a:pt x="37538" y="71941"/>
                  <a:pt x="41457" y="71528"/>
                  <a:pt x="44450" y="73025"/>
                </a:cubicBezTo>
                <a:cubicBezTo>
                  <a:pt x="47863" y="74732"/>
                  <a:pt x="50800" y="77258"/>
                  <a:pt x="53975" y="79375"/>
                </a:cubicBezTo>
                <a:cubicBezTo>
                  <a:pt x="55033" y="82550"/>
                  <a:pt x="55059" y="86287"/>
                  <a:pt x="57150" y="88900"/>
                </a:cubicBezTo>
                <a:cubicBezTo>
                  <a:pt x="59534" y="91880"/>
                  <a:pt x="65468" y="91630"/>
                  <a:pt x="66675" y="95250"/>
                </a:cubicBezTo>
                <a:cubicBezTo>
                  <a:pt x="70038" y="105340"/>
                  <a:pt x="68233" y="116488"/>
                  <a:pt x="69850" y="127000"/>
                </a:cubicBezTo>
                <a:cubicBezTo>
                  <a:pt x="70359" y="130308"/>
                  <a:pt x="71169" y="133740"/>
                  <a:pt x="73025" y="136525"/>
                </a:cubicBezTo>
                <a:cubicBezTo>
                  <a:pt x="75516" y="140261"/>
                  <a:pt x="79375" y="142875"/>
                  <a:pt x="82550" y="146050"/>
                </a:cubicBezTo>
                <a:cubicBezTo>
                  <a:pt x="90530" y="169991"/>
                  <a:pt x="78837" y="141409"/>
                  <a:pt x="95250" y="161925"/>
                </a:cubicBezTo>
                <a:cubicBezTo>
                  <a:pt x="107565" y="177319"/>
                  <a:pt x="87168" y="167698"/>
                  <a:pt x="107950" y="174625"/>
                </a:cubicBezTo>
                <a:cubicBezTo>
                  <a:pt x="110067" y="177800"/>
                  <a:pt x="111320" y="181766"/>
                  <a:pt x="114300" y="184150"/>
                </a:cubicBezTo>
                <a:cubicBezTo>
                  <a:pt x="116913" y="186241"/>
                  <a:pt x="120832" y="185828"/>
                  <a:pt x="123825" y="187325"/>
                </a:cubicBezTo>
                <a:cubicBezTo>
                  <a:pt x="127238" y="189032"/>
                  <a:pt x="129937" y="191968"/>
                  <a:pt x="133350" y="193675"/>
                </a:cubicBezTo>
                <a:cubicBezTo>
                  <a:pt x="142624" y="198312"/>
                  <a:pt x="160833" y="199587"/>
                  <a:pt x="168275" y="200025"/>
                </a:cubicBezTo>
                <a:cubicBezTo>
                  <a:pt x="195764" y="201642"/>
                  <a:pt x="223308" y="202142"/>
                  <a:pt x="250825" y="203200"/>
                </a:cubicBezTo>
                <a:cubicBezTo>
                  <a:pt x="254000" y="204258"/>
                  <a:pt x="257424" y="204750"/>
                  <a:pt x="260350" y="206375"/>
                </a:cubicBezTo>
                <a:cubicBezTo>
                  <a:pt x="267021" y="210081"/>
                  <a:pt x="272160" y="216662"/>
                  <a:pt x="279400" y="219075"/>
                </a:cubicBezTo>
                <a:cubicBezTo>
                  <a:pt x="282575" y="220133"/>
                  <a:pt x="285932" y="220753"/>
                  <a:pt x="288925" y="222250"/>
                </a:cubicBezTo>
                <a:cubicBezTo>
                  <a:pt x="292338" y="223957"/>
                  <a:pt x="294681" y="228005"/>
                  <a:pt x="298450" y="228600"/>
                </a:cubicBezTo>
                <a:cubicBezTo>
                  <a:pt x="315209" y="231246"/>
                  <a:pt x="332297" y="231110"/>
                  <a:pt x="349250" y="231775"/>
                </a:cubicBezTo>
                <a:cubicBezTo>
                  <a:pt x="386278" y="233227"/>
                  <a:pt x="423333" y="233892"/>
                  <a:pt x="460375" y="234950"/>
                </a:cubicBezTo>
                <a:lnTo>
                  <a:pt x="488950" y="244475"/>
                </a:lnTo>
                <a:cubicBezTo>
                  <a:pt x="492125" y="245533"/>
                  <a:pt x="495690" y="245794"/>
                  <a:pt x="498475" y="247650"/>
                </a:cubicBezTo>
                <a:lnTo>
                  <a:pt x="508000" y="254000"/>
                </a:lnTo>
                <a:cubicBezTo>
                  <a:pt x="524933" y="279400"/>
                  <a:pt x="502708" y="248708"/>
                  <a:pt x="523875" y="269875"/>
                </a:cubicBezTo>
                <a:cubicBezTo>
                  <a:pt x="526573" y="272573"/>
                  <a:pt x="527353" y="276887"/>
                  <a:pt x="530225" y="279400"/>
                </a:cubicBezTo>
                <a:cubicBezTo>
                  <a:pt x="535968" y="284426"/>
                  <a:pt x="542925" y="287867"/>
                  <a:pt x="549275" y="292100"/>
                </a:cubicBezTo>
                <a:lnTo>
                  <a:pt x="568325" y="304800"/>
                </a:lnTo>
                <a:cubicBezTo>
                  <a:pt x="602362" y="327491"/>
                  <a:pt x="550705" y="292154"/>
                  <a:pt x="587375" y="320675"/>
                </a:cubicBezTo>
                <a:cubicBezTo>
                  <a:pt x="593399" y="325360"/>
                  <a:pt x="606425" y="333375"/>
                  <a:pt x="606425" y="333375"/>
                </a:cubicBezTo>
                <a:cubicBezTo>
                  <a:pt x="623358" y="358775"/>
                  <a:pt x="601133" y="328083"/>
                  <a:pt x="622300" y="349250"/>
                </a:cubicBezTo>
                <a:cubicBezTo>
                  <a:pt x="624998" y="351948"/>
                  <a:pt x="625414" y="356753"/>
                  <a:pt x="628650" y="358775"/>
                </a:cubicBezTo>
                <a:cubicBezTo>
                  <a:pt x="665041" y="381519"/>
                  <a:pt x="639407" y="356832"/>
                  <a:pt x="650875" y="36830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2" name="Freeform 31"/>
          <p:cNvSpPr/>
          <p:nvPr/>
        </p:nvSpPr>
        <p:spPr>
          <a:xfrm>
            <a:off x="6065044" y="2321831"/>
            <a:ext cx="1459706" cy="1028700"/>
          </a:xfrm>
          <a:custGeom>
            <a:avLst/>
            <a:gdLst>
              <a:gd name="connsiteX0" fmla="*/ 1946275 w 1946275"/>
              <a:gd name="connsiteY0" fmla="*/ 1047750 h 1371600"/>
              <a:gd name="connsiteX1" fmla="*/ 1930400 w 1946275"/>
              <a:gd name="connsiteY1" fmla="*/ 1044575 h 1371600"/>
              <a:gd name="connsiteX2" fmla="*/ 1898650 w 1946275"/>
              <a:gd name="connsiteY2" fmla="*/ 1047750 h 1371600"/>
              <a:gd name="connsiteX3" fmla="*/ 1879600 w 1946275"/>
              <a:gd name="connsiteY3" fmla="*/ 1054100 h 1371600"/>
              <a:gd name="connsiteX4" fmla="*/ 1870075 w 1946275"/>
              <a:gd name="connsiteY4" fmla="*/ 1057275 h 1371600"/>
              <a:gd name="connsiteX5" fmla="*/ 1844675 w 1946275"/>
              <a:gd name="connsiteY5" fmla="*/ 1063625 h 1371600"/>
              <a:gd name="connsiteX6" fmla="*/ 1812925 w 1946275"/>
              <a:gd name="connsiteY6" fmla="*/ 1073150 h 1371600"/>
              <a:gd name="connsiteX7" fmla="*/ 1793875 w 1946275"/>
              <a:gd name="connsiteY7" fmla="*/ 1082675 h 1371600"/>
              <a:gd name="connsiteX8" fmla="*/ 1749425 w 1946275"/>
              <a:gd name="connsiteY8" fmla="*/ 1079500 h 1371600"/>
              <a:gd name="connsiteX9" fmla="*/ 1730375 w 1946275"/>
              <a:gd name="connsiteY9" fmla="*/ 1066800 h 1371600"/>
              <a:gd name="connsiteX10" fmla="*/ 1701800 w 1946275"/>
              <a:gd name="connsiteY10" fmla="*/ 1079500 h 1371600"/>
              <a:gd name="connsiteX11" fmla="*/ 1692275 w 1946275"/>
              <a:gd name="connsiteY11" fmla="*/ 1082675 h 1371600"/>
              <a:gd name="connsiteX12" fmla="*/ 1682750 w 1946275"/>
              <a:gd name="connsiteY12" fmla="*/ 1089025 h 1371600"/>
              <a:gd name="connsiteX13" fmla="*/ 1660525 w 1946275"/>
              <a:gd name="connsiteY13" fmla="*/ 1095375 h 1371600"/>
              <a:gd name="connsiteX14" fmla="*/ 1631950 w 1946275"/>
              <a:gd name="connsiteY14" fmla="*/ 1101725 h 1371600"/>
              <a:gd name="connsiteX15" fmla="*/ 1609725 w 1946275"/>
              <a:gd name="connsiteY15" fmla="*/ 1108075 h 1371600"/>
              <a:gd name="connsiteX16" fmla="*/ 1571625 w 1946275"/>
              <a:gd name="connsiteY16" fmla="*/ 1117600 h 1371600"/>
              <a:gd name="connsiteX17" fmla="*/ 1558925 w 1946275"/>
              <a:gd name="connsiteY17" fmla="*/ 1120775 h 1371600"/>
              <a:gd name="connsiteX18" fmla="*/ 1546225 w 1946275"/>
              <a:gd name="connsiteY18" fmla="*/ 1123950 h 1371600"/>
              <a:gd name="connsiteX19" fmla="*/ 1527175 w 1946275"/>
              <a:gd name="connsiteY19" fmla="*/ 1130300 h 1371600"/>
              <a:gd name="connsiteX20" fmla="*/ 1508125 w 1946275"/>
              <a:gd name="connsiteY20" fmla="*/ 1143000 h 1371600"/>
              <a:gd name="connsiteX21" fmla="*/ 1489075 w 1946275"/>
              <a:gd name="connsiteY21" fmla="*/ 1149350 h 1371600"/>
              <a:gd name="connsiteX22" fmla="*/ 1470025 w 1946275"/>
              <a:gd name="connsiteY22" fmla="*/ 1143000 h 1371600"/>
              <a:gd name="connsiteX23" fmla="*/ 1460500 w 1946275"/>
              <a:gd name="connsiteY23" fmla="*/ 1139825 h 1371600"/>
              <a:gd name="connsiteX24" fmla="*/ 1295400 w 1946275"/>
              <a:gd name="connsiteY24" fmla="*/ 1146175 h 1371600"/>
              <a:gd name="connsiteX25" fmla="*/ 1263650 w 1946275"/>
              <a:gd name="connsiteY25" fmla="*/ 1155700 h 1371600"/>
              <a:gd name="connsiteX26" fmla="*/ 1244600 w 1946275"/>
              <a:gd name="connsiteY26" fmla="*/ 1165225 h 1371600"/>
              <a:gd name="connsiteX27" fmla="*/ 1235075 w 1946275"/>
              <a:gd name="connsiteY27" fmla="*/ 1168400 h 1371600"/>
              <a:gd name="connsiteX28" fmla="*/ 1225550 w 1946275"/>
              <a:gd name="connsiteY28" fmla="*/ 1174750 h 1371600"/>
              <a:gd name="connsiteX29" fmla="*/ 1196975 w 1946275"/>
              <a:gd name="connsiteY29" fmla="*/ 1184275 h 1371600"/>
              <a:gd name="connsiteX30" fmla="*/ 1168400 w 1946275"/>
              <a:gd name="connsiteY30" fmla="*/ 1193800 h 1371600"/>
              <a:gd name="connsiteX31" fmla="*/ 1158875 w 1946275"/>
              <a:gd name="connsiteY31" fmla="*/ 1196975 h 1371600"/>
              <a:gd name="connsiteX32" fmla="*/ 1123950 w 1946275"/>
              <a:gd name="connsiteY32" fmla="*/ 1193800 h 1371600"/>
              <a:gd name="connsiteX33" fmla="*/ 1114425 w 1946275"/>
              <a:gd name="connsiteY33" fmla="*/ 1187450 h 1371600"/>
              <a:gd name="connsiteX34" fmla="*/ 1101725 w 1946275"/>
              <a:gd name="connsiteY34" fmla="*/ 1184275 h 1371600"/>
              <a:gd name="connsiteX35" fmla="*/ 1050925 w 1946275"/>
              <a:gd name="connsiteY35" fmla="*/ 1190625 h 1371600"/>
              <a:gd name="connsiteX36" fmla="*/ 1028700 w 1946275"/>
              <a:gd name="connsiteY36" fmla="*/ 1196975 h 1371600"/>
              <a:gd name="connsiteX37" fmla="*/ 1019175 w 1946275"/>
              <a:gd name="connsiteY37" fmla="*/ 1203325 h 1371600"/>
              <a:gd name="connsiteX38" fmla="*/ 1003300 w 1946275"/>
              <a:gd name="connsiteY38" fmla="*/ 1216025 h 1371600"/>
              <a:gd name="connsiteX39" fmla="*/ 974725 w 1946275"/>
              <a:gd name="connsiteY39" fmla="*/ 1231900 h 1371600"/>
              <a:gd name="connsiteX40" fmla="*/ 965200 w 1946275"/>
              <a:gd name="connsiteY40" fmla="*/ 1241425 h 1371600"/>
              <a:gd name="connsiteX41" fmla="*/ 955675 w 1946275"/>
              <a:gd name="connsiteY41" fmla="*/ 1260475 h 1371600"/>
              <a:gd name="connsiteX42" fmla="*/ 927100 w 1946275"/>
              <a:gd name="connsiteY42" fmla="*/ 1282700 h 1371600"/>
              <a:gd name="connsiteX43" fmla="*/ 908050 w 1946275"/>
              <a:gd name="connsiteY43" fmla="*/ 1289050 h 1371600"/>
              <a:gd name="connsiteX44" fmla="*/ 898525 w 1946275"/>
              <a:gd name="connsiteY44" fmla="*/ 1292225 h 1371600"/>
              <a:gd name="connsiteX45" fmla="*/ 873125 w 1946275"/>
              <a:gd name="connsiteY45" fmla="*/ 1295400 h 1371600"/>
              <a:gd name="connsiteX46" fmla="*/ 835025 w 1946275"/>
              <a:gd name="connsiteY46" fmla="*/ 1308100 h 1371600"/>
              <a:gd name="connsiteX47" fmla="*/ 825500 w 1946275"/>
              <a:gd name="connsiteY47" fmla="*/ 1311275 h 1371600"/>
              <a:gd name="connsiteX48" fmla="*/ 815975 w 1946275"/>
              <a:gd name="connsiteY48" fmla="*/ 1317625 h 1371600"/>
              <a:gd name="connsiteX49" fmla="*/ 796925 w 1946275"/>
              <a:gd name="connsiteY49" fmla="*/ 1320800 h 1371600"/>
              <a:gd name="connsiteX50" fmla="*/ 774700 w 1946275"/>
              <a:gd name="connsiteY50" fmla="*/ 1327150 h 1371600"/>
              <a:gd name="connsiteX51" fmla="*/ 755650 w 1946275"/>
              <a:gd name="connsiteY51" fmla="*/ 1339850 h 1371600"/>
              <a:gd name="connsiteX52" fmla="*/ 742950 w 1946275"/>
              <a:gd name="connsiteY52" fmla="*/ 1358900 h 1371600"/>
              <a:gd name="connsiteX53" fmla="*/ 714375 w 1946275"/>
              <a:gd name="connsiteY53" fmla="*/ 1371600 h 1371600"/>
              <a:gd name="connsiteX54" fmla="*/ 574675 w 1946275"/>
              <a:gd name="connsiteY54" fmla="*/ 1365250 h 1371600"/>
              <a:gd name="connsiteX55" fmla="*/ 546100 w 1946275"/>
              <a:gd name="connsiteY55" fmla="*/ 1349375 h 1371600"/>
              <a:gd name="connsiteX56" fmla="*/ 536575 w 1946275"/>
              <a:gd name="connsiteY56" fmla="*/ 1343025 h 1371600"/>
              <a:gd name="connsiteX57" fmla="*/ 498475 w 1946275"/>
              <a:gd name="connsiteY57" fmla="*/ 1336675 h 1371600"/>
              <a:gd name="connsiteX58" fmla="*/ 485775 w 1946275"/>
              <a:gd name="connsiteY58" fmla="*/ 1333500 h 1371600"/>
              <a:gd name="connsiteX59" fmla="*/ 368300 w 1946275"/>
              <a:gd name="connsiteY59" fmla="*/ 1327150 h 1371600"/>
              <a:gd name="connsiteX60" fmla="*/ 330200 w 1946275"/>
              <a:gd name="connsiteY60" fmla="*/ 1330325 h 1371600"/>
              <a:gd name="connsiteX61" fmla="*/ 311150 w 1946275"/>
              <a:gd name="connsiteY61" fmla="*/ 1336675 h 1371600"/>
              <a:gd name="connsiteX62" fmla="*/ 288925 w 1946275"/>
              <a:gd name="connsiteY62" fmla="*/ 1343025 h 1371600"/>
              <a:gd name="connsiteX63" fmla="*/ 263525 w 1946275"/>
              <a:gd name="connsiteY63" fmla="*/ 1339850 h 1371600"/>
              <a:gd name="connsiteX64" fmla="*/ 260350 w 1946275"/>
              <a:gd name="connsiteY64" fmla="*/ 1330325 h 1371600"/>
              <a:gd name="connsiteX65" fmla="*/ 250825 w 1946275"/>
              <a:gd name="connsiteY65" fmla="*/ 1311275 h 1371600"/>
              <a:gd name="connsiteX66" fmla="*/ 250825 w 1946275"/>
              <a:gd name="connsiteY66" fmla="*/ 1203325 h 1371600"/>
              <a:gd name="connsiteX67" fmla="*/ 247650 w 1946275"/>
              <a:gd name="connsiteY67" fmla="*/ 1190625 h 1371600"/>
              <a:gd name="connsiteX68" fmla="*/ 244475 w 1946275"/>
              <a:gd name="connsiteY68" fmla="*/ 1174750 h 1371600"/>
              <a:gd name="connsiteX69" fmla="*/ 238125 w 1946275"/>
              <a:gd name="connsiteY69" fmla="*/ 1165225 h 1371600"/>
              <a:gd name="connsiteX70" fmla="*/ 231775 w 1946275"/>
              <a:gd name="connsiteY70" fmla="*/ 1146175 h 1371600"/>
              <a:gd name="connsiteX71" fmla="*/ 225425 w 1946275"/>
              <a:gd name="connsiteY71" fmla="*/ 1123950 h 1371600"/>
              <a:gd name="connsiteX72" fmla="*/ 219075 w 1946275"/>
              <a:gd name="connsiteY72" fmla="*/ 1114425 h 1371600"/>
              <a:gd name="connsiteX73" fmla="*/ 215900 w 1946275"/>
              <a:gd name="connsiteY73" fmla="*/ 1104900 h 1371600"/>
              <a:gd name="connsiteX74" fmla="*/ 209550 w 1946275"/>
              <a:gd name="connsiteY74" fmla="*/ 1095375 h 1371600"/>
              <a:gd name="connsiteX75" fmla="*/ 206375 w 1946275"/>
              <a:gd name="connsiteY75" fmla="*/ 1085850 h 1371600"/>
              <a:gd name="connsiteX76" fmla="*/ 190500 w 1946275"/>
              <a:gd name="connsiteY76" fmla="*/ 1066800 h 1371600"/>
              <a:gd name="connsiteX77" fmla="*/ 177800 w 1946275"/>
              <a:gd name="connsiteY77" fmla="*/ 1050925 h 1371600"/>
              <a:gd name="connsiteX78" fmla="*/ 174625 w 1946275"/>
              <a:gd name="connsiteY78" fmla="*/ 1041400 h 1371600"/>
              <a:gd name="connsiteX79" fmla="*/ 168275 w 1946275"/>
              <a:gd name="connsiteY79" fmla="*/ 1003300 h 1371600"/>
              <a:gd name="connsiteX80" fmla="*/ 165100 w 1946275"/>
              <a:gd name="connsiteY80" fmla="*/ 987425 h 1371600"/>
              <a:gd name="connsiteX81" fmla="*/ 161925 w 1946275"/>
              <a:gd name="connsiteY81" fmla="*/ 930275 h 1371600"/>
              <a:gd name="connsiteX82" fmla="*/ 149225 w 1946275"/>
              <a:gd name="connsiteY82" fmla="*/ 901700 h 1371600"/>
              <a:gd name="connsiteX83" fmla="*/ 133350 w 1946275"/>
              <a:gd name="connsiteY83" fmla="*/ 873125 h 1371600"/>
              <a:gd name="connsiteX84" fmla="*/ 111125 w 1946275"/>
              <a:gd name="connsiteY84" fmla="*/ 844550 h 1371600"/>
              <a:gd name="connsiteX85" fmla="*/ 104775 w 1946275"/>
              <a:gd name="connsiteY85" fmla="*/ 835025 h 1371600"/>
              <a:gd name="connsiteX86" fmla="*/ 92075 w 1946275"/>
              <a:gd name="connsiteY86" fmla="*/ 806450 h 1371600"/>
              <a:gd name="connsiteX87" fmla="*/ 88900 w 1946275"/>
              <a:gd name="connsiteY87" fmla="*/ 796925 h 1371600"/>
              <a:gd name="connsiteX88" fmla="*/ 76200 w 1946275"/>
              <a:gd name="connsiteY88" fmla="*/ 777875 h 1371600"/>
              <a:gd name="connsiteX89" fmla="*/ 69850 w 1946275"/>
              <a:gd name="connsiteY89" fmla="*/ 758825 h 1371600"/>
              <a:gd name="connsiteX90" fmla="*/ 66675 w 1946275"/>
              <a:gd name="connsiteY90" fmla="*/ 749300 h 1371600"/>
              <a:gd name="connsiteX91" fmla="*/ 60325 w 1946275"/>
              <a:gd name="connsiteY91" fmla="*/ 739775 h 1371600"/>
              <a:gd name="connsiteX92" fmla="*/ 57150 w 1946275"/>
              <a:gd name="connsiteY92" fmla="*/ 730250 h 1371600"/>
              <a:gd name="connsiteX93" fmla="*/ 44450 w 1946275"/>
              <a:gd name="connsiteY93" fmla="*/ 698500 h 1371600"/>
              <a:gd name="connsiteX94" fmla="*/ 41275 w 1946275"/>
              <a:gd name="connsiteY94" fmla="*/ 688975 h 1371600"/>
              <a:gd name="connsiteX95" fmla="*/ 28575 w 1946275"/>
              <a:gd name="connsiteY95" fmla="*/ 669925 h 1371600"/>
              <a:gd name="connsiteX96" fmla="*/ 15875 w 1946275"/>
              <a:gd name="connsiteY96" fmla="*/ 654050 h 1371600"/>
              <a:gd name="connsiteX97" fmla="*/ 3175 w 1946275"/>
              <a:gd name="connsiteY97" fmla="*/ 638175 h 1371600"/>
              <a:gd name="connsiteX98" fmla="*/ 0 w 1946275"/>
              <a:gd name="connsiteY98" fmla="*/ 628650 h 1371600"/>
              <a:gd name="connsiteX99" fmla="*/ 3175 w 1946275"/>
              <a:gd name="connsiteY99" fmla="*/ 615950 h 1371600"/>
              <a:gd name="connsiteX100" fmla="*/ 22225 w 1946275"/>
              <a:gd name="connsiteY100" fmla="*/ 600075 h 1371600"/>
              <a:gd name="connsiteX101" fmla="*/ 34925 w 1946275"/>
              <a:gd name="connsiteY101" fmla="*/ 590550 h 1371600"/>
              <a:gd name="connsiteX102" fmla="*/ 44450 w 1946275"/>
              <a:gd name="connsiteY102" fmla="*/ 587375 h 1371600"/>
              <a:gd name="connsiteX103" fmla="*/ 63500 w 1946275"/>
              <a:gd name="connsiteY103" fmla="*/ 574675 h 1371600"/>
              <a:gd name="connsiteX104" fmla="*/ 73025 w 1946275"/>
              <a:gd name="connsiteY104" fmla="*/ 568325 h 1371600"/>
              <a:gd name="connsiteX105" fmla="*/ 82550 w 1946275"/>
              <a:gd name="connsiteY105" fmla="*/ 565150 h 1371600"/>
              <a:gd name="connsiteX106" fmla="*/ 104775 w 1946275"/>
              <a:gd name="connsiteY106" fmla="*/ 536575 h 1371600"/>
              <a:gd name="connsiteX107" fmla="*/ 111125 w 1946275"/>
              <a:gd name="connsiteY107" fmla="*/ 517525 h 1371600"/>
              <a:gd name="connsiteX108" fmla="*/ 114300 w 1946275"/>
              <a:gd name="connsiteY108" fmla="*/ 508000 h 1371600"/>
              <a:gd name="connsiteX109" fmla="*/ 123825 w 1946275"/>
              <a:gd name="connsiteY109" fmla="*/ 488950 h 1371600"/>
              <a:gd name="connsiteX110" fmla="*/ 127000 w 1946275"/>
              <a:gd name="connsiteY110" fmla="*/ 412750 h 1371600"/>
              <a:gd name="connsiteX111" fmla="*/ 133350 w 1946275"/>
              <a:gd name="connsiteY111" fmla="*/ 381000 h 1371600"/>
              <a:gd name="connsiteX112" fmla="*/ 142875 w 1946275"/>
              <a:gd name="connsiteY112" fmla="*/ 374650 h 1371600"/>
              <a:gd name="connsiteX113" fmla="*/ 149225 w 1946275"/>
              <a:gd name="connsiteY113" fmla="*/ 365125 h 1371600"/>
              <a:gd name="connsiteX114" fmla="*/ 168275 w 1946275"/>
              <a:gd name="connsiteY114" fmla="*/ 349250 h 1371600"/>
              <a:gd name="connsiteX115" fmla="*/ 184150 w 1946275"/>
              <a:gd name="connsiteY115" fmla="*/ 330200 h 1371600"/>
              <a:gd name="connsiteX116" fmla="*/ 193675 w 1946275"/>
              <a:gd name="connsiteY116" fmla="*/ 266700 h 1371600"/>
              <a:gd name="connsiteX117" fmla="*/ 200025 w 1946275"/>
              <a:gd name="connsiteY117" fmla="*/ 247650 h 1371600"/>
              <a:gd name="connsiteX118" fmla="*/ 203200 w 1946275"/>
              <a:gd name="connsiteY118" fmla="*/ 238125 h 1371600"/>
              <a:gd name="connsiteX119" fmla="*/ 209550 w 1946275"/>
              <a:gd name="connsiteY119" fmla="*/ 228600 h 1371600"/>
              <a:gd name="connsiteX120" fmla="*/ 212725 w 1946275"/>
              <a:gd name="connsiteY120" fmla="*/ 219075 h 1371600"/>
              <a:gd name="connsiteX121" fmla="*/ 225425 w 1946275"/>
              <a:gd name="connsiteY121" fmla="*/ 200025 h 1371600"/>
              <a:gd name="connsiteX122" fmla="*/ 231775 w 1946275"/>
              <a:gd name="connsiteY122" fmla="*/ 190500 h 1371600"/>
              <a:gd name="connsiteX123" fmla="*/ 241300 w 1946275"/>
              <a:gd name="connsiteY123" fmla="*/ 161925 h 1371600"/>
              <a:gd name="connsiteX124" fmla="*/ 244475 w 1946275"/>
              <a:gd name="connsiteY124" fmla="*/ 152400 h 1371600"/>
              <a:gd name="connsiteX125" fmla="*/ 250825 w 1946275"/>
              <a:gd name="connsiteY125" fmla="*/ 142875 h 1371600"/>
              <a:gd name="connsiteX126" fmla="*/ 257175 w 1946275"/>
              <a:gd name="connsiteY126" fmla="*/ 123825 h 1371600"/>
              <a:gd name="connsiteX127" fmla="*/ 260350 w 1946275"/>
              <a:gd name="connsiteY127" fmla="*/ 114300 h 1371600"/>
              <a:gd name="connsiteX128" fmla="*/ 276225 w 1946275"/>
              <a:gd name="connsiteY128" fmla="*/ 95250 h 1371600"/>
              <a:gd name="connsiteX129" fmla="*/ 292100 w 1946275"/>
              <a:gd name="connsiteY129" fmla="*/ 79375 h 1371600"/>
              <a:gd name="connsiteX130" fmla="*/ 295275 w 1946275"/>
              <a:gd name="connsiteY130" fmla="*/ 69850 h 1371600"/>
              <a:gd name="connsiteX131" fmla="*/ 307975 w 1946275"/>
              <a:gd name="connsiteY131" fmla="*/ 50800 h 1371600"/>
              <a:gd name="connsiteX132" fmla="*/ 311150 w 1946275"/>
              <a:gd name="connsiteY132" fmla="*/ 41275 h 1371600"/>
              <a:gd name="connsiteX133" fmla="*/ 349250 w 1946275"/>
              <a:gd name="connsiteY133" fmla="*/ 22225 h 1371600"/>
              <a:gd name="connsiteX134" fmla="*/ 358775 w 1946275"/>
              <a:gd name="connsiteY134" fmla="*/ 19050 h 1371600"/>
              <a:gd name="connsiteX135" fmla="*/ 368300 w 1946275"/>
              <a:gd name="connsiteY135" fmla="*/ 15875 h 1371600"/>
              <a:gd name="connsiteX136" fmla="*/ 396875 w 1946275"/>
              <a:gd name="connsiteY136" fmla="*/ 9525 h 1371600"/>
              <a:gd name="connsiteX137" fmla="*/ 415925 w 1946275"/>
              <a:gd name="connsiteY137" fmla="*/ 3175 h 1371600"/>
              <a:gd name="connsiteX138" fmla="*/ 425450 w 1946275"/>
              <a:gd name="connsiteY138"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946275" h="1371600">
                <a:moveTo>
                  <a:pt x="1946275" y="1047750"/>
                </a:moveTo>
                <a:cubicBezTo>
                  <a:pt x="1940983" y="1046692"/>
                  <a:pt x="1935796" y="1044575"/>
                  <a:pt x="1930400" y="1044575"/>
                </a:cubicBezTo>
                <a:cubicBezTo>
                  <a:pt x="1919764" y="1044575"/>
                  <a:pt x="1909104" y="1045790"/>
                  <a:pt x="1898650" y="1047750"/>
                </a:cubicBezTo>
                <a:cubicBezTo>
                  <a:pt x="1892071" y="1048984"/>
                  <a:pt x="1885950" y="1051983"/>
                  <a:pt x="1879600" y="1054100"/>
                </a:cubicBezTo>
                <a:cubicBezTo>
                  <a:pt x="1876425" y="1055158"/>
                  <a:pt x="1873357" y="1056619"/>
                  <a:pt x="1870075" y="1057275"/>
                </a:cubicBezTo>
                <a:cubicBezTo>
                  <a:pt x="1837800" y="1063730"/>
                  <a:pt x="1867455" y="1057116"/>
                  <a:pt x="1844675" y="1063625"/>
                </a:cubicBezTo>
                <a:cubicBezTo>
                  <a:pt x="1836910" y="1065844"/>
                  <a:pt x="1818584" y="1069377"/>
                  <a:pt x="1812925" y="1073150"/>
                </a:cubicBezTo>
                <a:cubicBezTo>
                  <a:pt x="1800615" y="1081356"/>
                  <a:pt x="1807020" y="1078293"/>
                  <a:pt x="1793875" y="1082675"/>
                </a:cubicBezTo>
                <a:cubicBezTo>
                  <a:pt x="1779058" y="1081617"/>
                  <a:pt x="1763836" y="1083103"/>
                  <a:pt x="1749425" y="1079500"/>
                </a:cubicBezTo>
                <a:cubicBezTo>
                  <a:pt x="1742021" y="1077649"/>
                  <a:pt x="1730375" y="1066800"/>
                  <a:pt x="1730375" y="1066800"/>
                </a:cubicBezTo>
                <a:cubicBezTo>
                  <a:pt x="1681228" y="1083182"/>
                  <a:pt x="1731989" y="1064406"/>
                  <a:pt x="1701800" y="1079500"/>
                </a:cubicBezTo>
                <a:cubicBezTo>
                  <a:pt x="1698807" y="1080997"/>
                  <a:pt x="1695268" y="1081178"/>
                  <a:pt x="1692275" y="1082675"/>
                </a:cubicBezTo>
                <a:cubicBezTo>
                  <a:pt x="1688862" y="1084382"/>
                  <a:pt x="1686163" y="1087318"/>
                  <a:pt x="1682750" y="1089025"/>
                </a:cubicBezTo>
                <a:cubicBezTo>
                  <a:pt x="1677675" y="1091563"/>
                  <a:pt x="1665272" y="1094019"/>
                  <a:pt x="1660525" y="1095375"/>
                </a:cubicBezTo>
                <a:cubicBezTo>
                  <a:pt x="1631689" y="1103614"/>
                  <a:pt x="1679698" y="1092175"/>
                  <a:pt x="1631950" y="1101725"/>
                </a:cubicBezTo>
                <a:cubicBezTo>
                  <a:pt x="1612119" y="1105691"/>
                  <a:pt x="1626368" y="1103536"/>
                  <a:pt x="1609725" y="1108075"/>
                </a:cubicBezTo>
                <a:lnTo>
                  <a:pt x="1571625" y="1117600"/>
                </a:lnTo>
                <a:lnTo>
                  <a:pt x="1558925" y="1120775"/>
                </a:lnTo>
                <a:cubicBezTo>
                  <a:pt x="1554692" y="1121833"/>
                  <a:pt x="1550365" y="1122570"/>
                  <a:pt x="1546225" y="1123950"/>
                </a:cubicBezTo>
                <a:cubicBezTo>
                  <a:pt x="1539875" y="1126067"/>
                  <a:pt x="1532744" y="1126587"/>
                  <a:pt x="1527175" y="1130300"/>
                </a:cubicBezTo>
                <a:cubicBezTo>
                  <a:pt x="1520825" y="1134533"/>
                  <a:pt x="1515365" y="1140587"/>
                  <a:pt x="1508125" y="1143000"/>
                </a:cubicBezTo>
                <a:lnTo>
                  <a:pt x="1489075" y="1149350"/>
                </a:lnTo>
                <a:lnTo>
                  <a:pt x="1470025" y="1143000"/>
                </a:lnTo>
                <a:lnTo>
                  <a:pt x="1460500" y="1139825"/>
                </a:lnTo>
                <a:cubicBezTo>
                  <a:pt x="1402897" y="1141077"/>
                  <a:pt x="1349938" y="1135267"/>
                  <a:pt x="1295400" y="1146175"/>
                </a:cubicBezTo>
                <a:cubicBezTo>
                  <a:pt x="1283404" y="1148574"/>
                  <a:pt x="1275799" y="1151650"/>
                  <a:pt x="1263650" y="1155700"/>
                </a:cubicBezTo>
                <a:cubicBezTo>
                  <a:pt x="1239709" y="1163680"/>
                  <a:pt x="1269219" y="1152915"/>
                  <a:pt x="1244600" y="1165225"/>
                </a:cubicBezTo>
                <a:cubicBezTo>
                  <a:pt x="1241607" y="1166722"/>
                  <a:pt x="1238068" y="1166903"/>
                  <a:pt x="1235075" y="1168400"/>
                </a:cubicBezTo>
                <a:cubicBezTo>
                  <a:pt x="1231662" y="1170107"/>
                  <a:pt x="1229037" y="1173200"/>
                  <a:pt x="1225550" y="1174750"/>
                </a:cubicBezTo>
                <a:lnTo>
                  <a:pt x="1196975" y="1184275"/>
                </a:lnTo>
                <a:lnTo>
                  <a:pt x="1168400" y="1193800"/>
                </a:lnTo>
                <a:lnTo>
                  <a:pt x="1158875" y="1196975"/>
                </a:lnTo>
                <a:cubicBezTo>
                  <a:pt x="1147233" y="1195917"/>
                  <a:pt x="1135380" y="1196249"/>
                  <a:pt x="1123950" y="1193800"/>
                </a:cubicBezTo>
                <a:cubicBezTo>
                  <a:pt x="1120219" y="1193000"/>
                  <a:pt x="1117932" y="1188953"/>
                  <a:pt x="1114425" y="1187450"/>
                </a:cubicBezTo>
                <a:cubicBezTo>
                  <a:pt x="1110414" y="1185731"/>
                  <a:pt x="1105958" y="1185333"/>
                  <a:pt x="1101725" y="1184275"/>
                </a:cubicBezTo>
                <a:cubicBezTo>
                  <a:pt x="1071447" y="1187028"/>
                  <a:pt x="1073636" y="1185578"/>
                  <a:pt x="1050925" y="1190625"/>
                </a:cubicBezTo>
                <a:cubicBezTo>
                  <a:pt x="1047263" y="1191439"/>
                  <a:pt x="1032943" y="1194854"/>
                  <a:pt x="1028700" y="1196975"/>
                </a:cubicBezTo>
                <a:cubicBezTo>
                  <a:pt x="1025287" y="1198682"/>
                  <a:pt x="1022350" y="1201208"/>
                  <a:pt x="1019175" y="1203325"/>
                </a:cubicBezTo>
                <a:cubicBezTo>
                  <a:pt x="1007442" y="1220924"/>
                  <a:pt x="1019538" y="1207004"/>
                  <a:pt x="1003300" y="1216025"/>
                </a:cubicBezTo>
                <a:cubicBezTo>
                  <a:pt x="970548" y="1234221"/>
                  <a:pt x="996278" y="1224716"/>
                  <a:pt x="974725" y="1231900"/>
                </a:cubicBezTo>
                <a:cubicBezTo>
                  <a:pt x="971550" y="1235075"/>
                  <a:pt x="967691" y="1237689"/>
                  <a:pt x="965200" y="1241425"/>
                </a:cubicBezTo>
                <a:cubicBezTo>
                  <a:pt x="946107" y="1270064"/>
                  <a:pt x="980654" y="1230500"/>
                  <a:pt x="955675" y="1260475"/>
                </a:cubicBezTo>
                <a:cubicBezTo>
                  <a:pt x="949353" y="1268061"/>
                  <a:pt x="935269" y="1279977"/>
                  <a:pt x="927100" y="1282700"/>
                </a:cubicBezTo>
                <a:lnTo>
                  <a:pt x="908050" y="1289050"/>
                </a:lnTo>
                <a:cubicBezTo>
                  <a:pt x="904875" y="1290108"/>
                  <a:pt x="901846" y="1291810"/>
                  <a:pt x="898525" y="1292225"/>
                </a:cubicBezTo>
                <a:lnTo>
                  <a:pt x="873125" y="1295400"/>
                </a:lnTo>
                <a:lnTo>
                  <a:pt x="835025" y="1308100"/>
                </a:lnTo>
                <a:cubicBezTo>
                  <a:pt x="831850" y="1309158"/>
                  <a:pt x="828285" y="1309419"/>
                  <a:pt x="825500" y="1311275"/>
                </a:cubicBezTo>
                <a:cubicBezTo>
                  <a:pt x="822325" y="1313392"/>
                  <a:pt x="819595" y="1316418"/>
                  <a:pt x="815975" y="1317625"/>
                </a:cubicBezTo>
                <a:cubicBezTo>
                  <a:pt x="809868" y="1319661"/>
                  <a:pt x="803238" y="1319537"/>
                  <a:pt x="796925" y="1320800"/>
                </a:cubicBezTo>
                <a:cubicBezTo>
                  <a:pt x="794356" y="1321314"/>
                  <a:pt x="778104" y="1325259"/>
                  <a:pt x="774700" y="1327150"/>
                </a:cubicBezTo>
                <a:cubicBezTo>
                  <a:pt x="768029" y="1330856"/>
                  <a:pt x="755650" y="1339850"/>
                  <a:pt x="755650" y="1339850"/>
                </a:cubicBezTo>
                <a:cubicBezTo>
                  <a:pt x="751417" y="1346200"/>
                  <a:pt x="750190" y="1356487"/>
                  <a:pt x="742950" y="1358900"/>
                </a:cubicBezTo>
                <a:cubicBezTo>
                  <a:pt x="720280" y="1366457"/>
                  <a:pt x="729469" y="1361537"/>
                  <a:pt x="714375" y="1371600"/>
                </a:cubicBezTo>
                <a:cubicBezTo>
                  <a:pt x="698145" y="1370976"/>
                  <a:pt x="600159" y="1367677"/>
                  <a:pt x="574675" y="1365250"/>
                </a:cubicBezTo>
                <a:cubicBezTo>
                  <a:pt x="564895" y="1364319"/>
                  <a:pt x="552005" y="1353312"/>
                  <a:pt x="546100" y="1349375"/>
                </a:cubicBezTo>
                <a:cubicBezTo>
                  <a:pt x="542925" y="1347258"/>
                  <a:pt x="540317" y="1343773"/>
                  <a:pt x="536575" y="1343025"/>
                </a:cubicBezTo>
                <a:cubicBezTo>
                  <a:pt x="470764" y="1329863"/>
                  <a:pt x="585115" y="1352428"/>
                  <a:pt x="498475" y="1336675"/>
                </a:cubicBezTo>
                <a:cubicBezTo>
                  <a:pt x="494182" y="1335894"/>
                  <a:pt x="490119" y="1333914"/>
                  <a:pt x="485775" y="1333500"/>
                </a:cubicBezTo>
                <a:cubicBezTo>
                  <a:pt x="471121" y="1332104"/>
                  <a:pt x="378684" y="1327669"/>
                  <a:pt x="368300" y="1327150"/>
                </a:cubicBezTo>
                <a:cubicBezTo>
                  <a:pt x="355600" y="1328208"/>
                  <a:pt x="342771" y="1328230"/>
                  <a:pt x="330200" y="1330325"/>
                </a:cubicBezTo>
                <a:cubicBezTo>
                  <a:pt x="323598" y="1331425"/>
                  <a:pt x="317644" y="1335052"/>
                  <a:pt x="311150" y="1336675"/>
                </a:cubicBezTo>
                <a:cubicBezTo>
                  <a:pt x="295203" y="1340662"/>
                  <a:pt x="302590" y="1338470"/>
                  <a:pt x="288925" y="1343025"/>
                </a:cubicBezTo>
                <a:cubicBezTo>
                  <a:pt x="280458" y="1341967"/>
                  <a:pt x="271322" y="1343315"/>
                  <a:pt x="263525" y="1339850"/>
                </a:cubicBezTo>
                <a:cubicBezTo>
                  <a:pt x="260467" y="1338491"/>
                  <a:pt x="261847" y="1333318"/>
                  <a:pt x="260350" y="1330325"/>
                </a:cubicBezTo>
                <a:cubicBezTo>
                  <a:pt x="248040" y="1305706"/>
                  <a:pt x="258805" y="1335216"/>
                  <a:pt x="250825" y="1311275"/>
                </a:cubicBezTo>
                <a:cubicBezTo>
                  <a:pt x="254665" y="1257512"/>
                  <a:pt x="255947" y="1264789"/>
                  <a:pt x="250825" y="1203325"/>
                </a:cubicBezTo>
                <a:cubicBezTo>
                  <a:pt x="250463" y="1198976"/>
                  <a:pt x="248597" y="1194885"/>
                  <a:pt x="247650" y="1190625"/>
                </a:cubicBezTo>
                <a:cubicBezTo>
                  <a:pt x="246479" y="1185357"/>
                  <a:pt x="246370" y="1179803"/>
                  <a:pt x="244475" y="1174750"/>
                </a:cubicBezTo>
                <a:cubicBezTo>
                  <a:pt x="243135" y="1171177"/>
                  <a:pt x="239675" y="1168712"/>
                  <a:pt x="238125" y="1165225"/>
                </a:cubicBezTo>
                <a:cubicBezTo>
                  <a:pt x="235407" y="1159108"/>
                  <a:pt x="233398" y="1152669"/>
                  <a:pt x="231775" y="1146175"/>
                </a:cubicBezTo>
                <a:cubicBezTo>
                  <a:pt x="230758" y="1142106"/>
                  <a:pt x="227702" y="1128505"/>
                  <a:pt x="225425" y="1123950"/>
                </a:cubicBezTo>
                <a:cubicBezTo>
                  <a:pt x="223718" y="1120537"/>
                  <a:pt x="220782" y="1117838"/>
                  <a:pt x="219075" y="1114425"/>
                </a:cubicBezTo>
                <a:cubicBezTo>
                  <a:pt x="217578" y="1111432"/>
                  <a:pt x="217397" y="1107893"/>
                  <a:pt x="215900" y="1104900"/>
                </a:cubicBezTo>
                <a:cubicBezTo>
                  <a:pt x="214193" y="1101487"/>
                  <a:pt x="211257" y="1098788"/>
                  <a:pt x="209550" y="1095375"/>
                </a:cubicBezTo>
                <a:cubicBezTo>
                  <a:pt x="208053" y="1092382"/>
                  <a:pt x="207872" y="1088843"/>
                  <a:pt x="206375" y="1085850"/>
                </a:cubicBezTo>
                <a:cubicBezTo>
                  <a:pt x="201955" y="1077009"/>
                  <a:pt x="197522" y="1073822"/>
                  <a:pt x="190500" y="1066800"/>
                </a:cubicBezTo>
                <a:cubicBezTo>
                  <a:pt x="182520" y="1042859"/>
                  <a:pt x="194213" y="1071441"/>
                  <a:pt x="177800" y="1050925"/>
                </a:cubicBezTo>
                <a:cubicBezTo>
                  <a:pt x="175709" y="1048312"/>
                  <a:pt x="175281" y="1044682"/>
                  <a:pt x="174625" y="1041400"/>
                </a:cubicBezTo>
                <a:cubicBezTo>
                  <a:pt x="172100" y="1028775"/>
                  <a:pt x="170800" y="1015925"/>
                  <a:pt x="168275" y="1003300"/>
                </a:cubicBezTo>
                <a:lnTo>
                  <a:pt x="165100" y="987425"/>
                </a:lnTo>
                <a:cubicBezTo>
                  <a:pt x="164042" y="968375"/>
                  <a:pt x="164292" y="949207"/>
                  <a:pt x="161925" y="930275"/>
                </a:cubicBezTo>
                <a:cubicBezTo>
                  <a:pt x="159195" y="908432"/>
                  <a:pt x="156536" y="916323"/>
                  <a:pt x="149225" y="901700"/>
                </a:cubicBezTo>
                <a:cubicBezTo>
                  <a:pt x="141240" y="885730"/>
                  <a:pt x="153372" y="893147"/>
                  <a:pt x="133350" y="873125"/>
                </a:cubicBezTo>
                <a:cubicBezTo>
                  <a:pt x="118429" y="858204"/>
                  <a:pt x="126316" y="867336"/>
                  <a:pt x="111125" y="844550"/>
                </a:cubicBezTo>
                <a:cubicBezTo>
                  <a:pt x="109008" y="841375"/>
                  <a:pt x="105982" y="838645"/>
                  <a:pt x="104775" y="835025"/>
                </a:cubicBezTo>
                <a:cubicBezTo>
                  <a:pt x="88393" y="785878"/>
                  <a:pt x="107169" y="836639"/>
                  <a:pt x="92075" y="806450"/>
                </a:cubicBezTo>
                <a:cubicBezTo>
                  <a:pt x="90578" y="803457"/>
                  <a:pt x="90525" y="799851"/>
                  <a:pt x="88900" y="796925"/>
                </a:cubicBezTo>
                <a:cubicBezTo>
                  <a:pt x="85194" y="790254"/>
                  <a:pt x="78613" y="785115"/>
                  <a:pt x="76200" y="777875"/>
                </a:cubicBezTo>
                <a:lnTo>
                  <a:pt x="69850" y="758825"/>
                </a:lnTo>
                <a:cubicBezTo>
                  <a:pt x="68792" y="755650"/>
                  <a:pt x="68531" y="752085"/>
                  <a:pt x="66675" y="749300"/>
                </a:cubicBezTo>
                <a:cubicBezTo>
                  <a:pt x="64558" y="746125"/>
                  <a:pt x="62032" y="743188"/>
                  <a:pt x="60325" y="739775"/>
                </a:cubicBezTo>
                <a:cubicBezTo>
                  <a:pt x="58828" y="736782"/>
                  <a:pt x="58468" y="733326"/>
                  <a:pt x="57150" y="730250"/>
                </a:cubicBezTo>
                <a:cubicBezTo>
                  <a:pt x="43135" y="697548"/>
                  <a:pt x="58904" y="741861"/>
                  <a:pt x="44450" y="698500"/>
                </a:cubicBezTo>
                <a:cubicBezTo>
                  <a:pt x="43392" y="695325"/>
                  <a:pt x="43131" y="691760"/>
                  <a:pt x="41275" y="688975"/>
                </a:cubicBezTo>
                <a:cubicBezTo>
                  <a:pt x="37042" y="682625"/>
                  <a:pt x="30988" y="677165"/>
                  <a:pt x="28575" y="669925"/>
                </a:cubicBezTo>
                <a:cubicBezTo>
                  <a:pt x="24193" y="656780"/>
                  <a:pt x="28185" y="662256"/>
                  <a:pt x="15875" y="654050"/>
                </a:cubicBezTo>
                <a:cubicBezTo>
                  <a:pt x="7895" y="630109"/>
                  <a:pt x="19588" y="658691"/>
                  <a:pt x="3175" y="638175"/>
                </a:cubicBezTo>
                <a:cubicBezTo>
                  <a:pt x="1084" y="635562"/>
                  <a:pt x="1058" y="631825"/>
                  <a:pt x="0" y="628650"/>
                </a:cubicBezTo>
                <a:cubicBezTo>
                  <a:pt x="1058" y="624417"/>
                  <a:pt x="1010" y="619739"/>
                  <a:pt x="3175" y="615950"/>
                </a:cubicBezTo>
                <a:cubicBezTo>
                  <a:pt x="7264" y="608794"/>
                  <a:pt x="15876" y="604610"/>
                  <a:pt x="22225" y="600075"/>
                </a:cubicBezTo>
                <a:cubicBezTo>
                  <a:pt x="26531" y="596999"/>
                  <a:pt x="30331" y="593175"/>
                  <a:pt x="34925" y="590550"/>
                </a:cubicBezTo>
                <a:cubicBezTo>
                  <a:pt x="37831" y="588890"/>
                  <a:pt x="41524" y="589000"/>
                  <a:pt x="44450" y="587375"/>
                </a:cubicBezTo>
                <a:cubicBezTo>
                  <a:pt x="51121" y="583669"/>
                  <a:pt x="57150" y="578908"/>
                  <a:pt x="63500" y="574675"/>
                </a:cubicBezTo>
                <a:cubicBezTo>
                  <a:pt x="66675" y="572558"/>
                  <a:pt x="69405" y="569532"/>
                  <a:pt x="73025" y="568325"/>
                </a:cubicBezTo>
                <a:lnTo>
                  <a:pt x="82550" y="565150"/>
                </a:lnTo>
                <a:cubicBezTo>
                  <a:pt x="90768" y="556932"/>
                  <a:pt x="100977" y="547968"/>
                  <a:pt x="104775" y="536575"/>
                </a:cubicBezTo>
                <a:lnTo>
                  <a:pt x="111125" y="517525"/>
                </a:lnTo>
                <a:cubicBezTo>
                  <a:pt x="112183" y="514350"/>
                  <a:pt x="112444" y="510785"/>
                  <a:pt x="114300" y="508000"/>
                </a:cubicBezTo>
                <a:cubicBezTo>
                  <a:pt x="122506" y="495690"/>
                  <a:pt x="119443" y="502095"/>
                  <a:pt x="123825" y="488950"/>
                </a:cubicBezTo>
                <a:cubicBezTo>
                  <a:pt x="124883" y="463550"/>
                  <a:pt x="125309" y="438116"/>
                  <a:pt x="127000" y="412750"/>
                </a:cubicBezTo>
                <a:cubicBezTo>
                  <a:pt x="127003" y="412698"/>
                  <a:pt x="131250" y="384150"/>
                  <a:pt x="133350" y="381000"/>
                </a:cubicBezTo>
                <a:cubicBezTo>
                  <a:pt x="135467" y="377825"/>
                  <a:pt x="139700" y="376767"/>
                  <a:pt x="142875" y="374650"/>
                </a:cubicBezTo>
                <a:cubicBezTo>
                  <a:pt x="144992" y="371475"/>
                  <a:pt x="146527" y="367823"/>
                  <a:pt x="149225" y="365125"/>
                </a:cubicBezTo>
                <a:cubicBezTo>
                  <a:pt x="174200" y="340150"/>
                  <a:pt x="142268" y="380458"/>
                  <a:pt x="168275" y="349250"/>
                </a:cubicBezTo>
                <a:cubicBezTo>
                  <a:pt x="190377" y="322728"/>
                  <a:pt x="156323" y="358027"/>
                  <a:pt x="184150" y="330200"/>
                </a:cubicBezTo>
                <a:cubicBezTo>
                  <a:pt x="198489" y="287184"/>
                  <a:pt x="182719" y="339738"/>
                  <a:pt x="193675" y="266700"/>
                </a:cubicBezTo>
                <a:cubicBezTo>
                  <a:pt x="194668" y="260081"/>
                  <a:pt x="197908" y="254000"/>
                  <a:pt x="200025" y="247650"/>
                </a:cubicBezTo>
                <a:cubicBezTo>
                  <a:pt x="201083" y="244475"/>
                  <a:pt x="201344" y="240910"/>
                  <a:pt x="203200" y="238125"/>
                </a:cubicBezTo>
                <a:cubicBezTo>
                  <a:pt x="205317" y="234950"/>
                  <a:pt x="207843" y="232013"/>
                  <a:pt x="209550" y="228600"/>
                </a:cubicBezTo>
                <a:cubicBezTo>
                  <a:pt x="211047" y="225607"/>
                  <a:pt x="211100" y="222001"/>
                  <a:pt x="212725" y="219075"/>
                </a:cubicBezTo>
                <a:cubicBezTo>
                  <a:pt x="216431" y="212404"/>
                  <a:pt x="221192" y="206375"/>
                  <a:pt x="225425" y="200025"/>
                </a:cubicBezTo>
                <a:cubicBezTo>
                  <a:pt x="227542" y="196850"/>
                  <a:pt x="230568" y="194120"/>
                  <a:pt x="231775" y="190500"/>
                </a:cubicBezTo>
                <a:lnTo>
                  <a:pt x="241300" y="161925"/>
                </a:lnTo>
                <a:cubicBezTo>
                  <a:pt x="242358" y="158750"/>
                  <a:pt x="242619" y="155185"/>
                  <a:pt x="244475" y="152400"/>
                </a:cubicBezTo>
                <a:cubicBezTo>
                  <a:pt x="246592" y="149225"/>
                  <a:pt x="249275" y="146362"/>
                  <a:pt x="250825" y="142875"/>
                </a:cubicBezTo>
                <a:cubicBezTo>
                  <a:pt x="253543" y="136758"/>
                  <a:pt x="255058" y="130175"/>
                  <a:pt x="257175" y="123825"/>
                </a:cubicBezTo>
                <a:cubicBezTo>
                  <a:pt x="258233" y="120650"/>
                  <a:pt x="258494" y="117085"/>
                  <a:pt x="260350" y="114300"/>
                </a:cubicBezTo>
                <a:cubicBezTo>
                  <a:pt x="276116" y="90651"/>
                  <a:pt x="255853" y="119696"/>
                  <a:pt x="276225" y="95250"/>
                </a:cubicBezTo>
                <a:cubicBezTo>
                  <a:pt x="289454" y="79375"/>
                  <a:pt x="274637" y="91017"/>
                  <a:pt x="292100" y="79375"/>
                </a:cubicBezTo>
                <a:cubicBezTo>
                  <a:pt x="293158" y="76200"/>
                  <a:pt x="293650" y="72776"/>
                  <a:pt x="295275" y="69850"/>
                </a:cubicBezTo>
                <a:cubicBezTo>
                  <a:pt x="298981" y="63179"/>
                  <a:pt x="305562" y="58040"/>
                  <a:pt x="307975" y="50800"/>
                </a:cubicBezTo>
                <a:cubicBezTo>
                  <a:pt x="309033" y="47625"/>
                  <a:pt x="308783" y="43642"/>
                  <a:pt x="311150" y="41275"/>
                </a:cubicBezTo>
                <a:cubicBezTo>
                  <a:pt x="323460" y="28965"/>
                  <a:pt x="333756" y="27390"/>
                  <a:pt x="349250" y="22225"/>
                </a:cubicBezTo>
                <a:lnTo>
                  <a:pt x="358775" y="19050"/>
                </a:lnTo>
                <a:cubicBezTo>
                  <a:pt x="361950" y="17992"/>
                  <a:pt x="365018" y="16531"/>
                  <a:pt x="368300" y="15875"/>
                </a:cubicBezTo>
                <a:cubicBezTo>
                  <a:pt x="377364" y="14062"/>
                  <a:pt x="387907" y="12215"/>
                  <a:pt x="396875" y="9525"/>
                </a:cubicBezTo>
                <a:cubicBezTo>
                  <a:pt x="403286" y="7602"/>
                  <a:pt x="409575" y="5292"/>
                  <a:pt x="415925" y="3175"/>
                </a:cubicBezTo>
                <a:lnTo>
                  <a:pt x="425450" y="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3" name="Freeform 32"/>
          <p:cNvSpPr/>
          <p:nvPr/>
        </p:nvSpPr>
        <p:spPr>
          <a:xfrm>
            <a:off x="7620000" y="2883707"/>
            <a:ext cx="454819" cy="383480"/>
          </a:xfrm>
          <a:custGeom>
            <a:avLst/>
            <a:gdLst>
              <a:gd name="connsiteX0" fmla="*/ 0 w 606425"/>
              <a:gd name="connsiteY0" fmla="*/ 511307 h 511307"/>
              <a:gd name="connsiteX1" fmla="*/ 15875 w 606425"/>
              <a:gd name="connsiteY1" fmla="*/ 501782 h 511307"/>
              <a:gd name="connsiteX2" fmla="*/ 34925 w 606425"/>
              <a:gd name="connsiteY2" fmla="*/ 495432 h 511307"/>
              <a:gd name="connsiteX3" fmla="*/ 47625 w 606425"/>
              <a:gd name="connsiteY3" fmla="*/ 466857 h 511307"/>
              <a:gd name="connsiteX4" fmla="*/ 57150 w 606425"/>
              <a:gd name="connsiteY4" fmla="*/ 425582 h 511307"/>
              <a:gd name="connsiteX5" fmla="*/ 69850 w 606425"/>
              <a:gd name="connsiteY5" fmla="*/ 406532 h 511307"/>
              <a:gd name="connsiteX6" fmla="*/ 79375 w 606425"/>
              <a:gd name="connsiteY6" fmla="*/ 387482 h 511307"/>
              <a:gd name="connsiteX7" fmla="*/ 88900 w 606425"/>
              <a:gd name="connsiteY7" fmla="*/ 384307 h 511307"/>
              <a:gd name="connsiteX8" fmla="*/ 95250 w 606425"/>
              <a:gd name="connsiteY8" fmla="*/ 374782 h 511307"/>
              <a:gd name="connsiteX9" fmla="*/ 114300 w 606425"/>
              <a:gd name="connsiteY9" fmla="*/ 368432 h 511307"/>
              <a:gd name="connsiteX10" fmla="*/ 123825 w 606425"/>
              <a:gd name="connsiteY10" fmla="*/ 365257 h 511307"/>
              <a:gd name="connsiteX11" fmla="*/ 142875 w 606425"/>
              <a:gd name="connsiteY11" fmla="*/ 352557 h 511307"/>
              <a:gd name="connsiteX12" fmla="*/ 161925 w 606425"/>
              <a:gd name="connsiteY12" fmla="*/ 343032 h 511307"/>
              <a:gd name="connsiteX13" fmla="*/ 174625 w 606425"/>
              <a:gd name="connsiteY13" fmla="*/ 323982 h 511307"/>
              <a:gd name="connsiteX14" fmla="*/ 180975 w 606425"/>
              <a:gd name="connsiteY14" fmla="*/ 301757 h 511307"/>
              <a:gd name="connsiteX15" fmla="*/ 187325 w 606425"/>
              <a:gd name="connsiteY15" fmla="*/ 263657 h 511307"/>
              <a:gd name="connsiteX16" fmla="*/ 190500 w 606425"/>
              <a:gd name="connsiteY16" fmla="*/ 254132 h 511307"/>
              <a:gd name="connsiteX17" fmla="*/ 212725 w 606425"/>
              <a:gd name="connsiteY17" fmla="*/ 225557 h 511307"/>
              <a:gd name="connsiteX18" fmla="*/ 222250 w 606425"/>
              <a:gd name="connsiteY18" fmla="*/ 219207 h 511307"/>
              <a:gd name="connsiteX19" fmla="*/ 244475 w 606425"/>
              <a:gd name="connsiteY19" fmla="*/ 193807 h 511307"/>
              <a:gd name="connsiteX20" fmla="*/ 247650 w 606425"/>
              <a:gd name="connsiteY20" fmla="*/ 184282 h 511307"/>
              <a:gd name="connsiteX21" fmla="*/ 266700 w 606425"/>
              <a:gd name="connsiteY21" fmla="*/ 171582 h 511307"/>
              <a:gd name="connsiteX22" fmla="*/ 282575 w 606425"/>
              <a:gd name="connsiteY22" fmla="*/ 155707 h 511307"/>
              <a:gd name="connsiteX23" fmla="*/ 288925 w 606425"/>
              <a:gd name="connsiteY23" fmla="*/ 146182 h 511307"/>
              <a:gd name="connsiteX24" fmla="*/ 298450 w 606425"/>
              <a:gd name="connsiteY24" fmla="*/ 139832 h 511307"/>
              <a:gd name="connsiteX25" fmla="*/ 307975 w 606425"/>
              <a:gd name="connsiteY25" fmla="*/ 130307 h 511307"/>
              <a:gd name="connsiteX26" fmla="*/ 317500 w 606425"/>
              <a:gd name="connsiteY26" fmla="*/ 123957 h 511307"/>
              <a:gd name="connsiteX27" fmla="*/ 327025 w 606425"/>
              <a:gd name="connsiteY27" fmla="*/ 114432 h 511307"/>
              <a:gd name="connsiteX28" fmla="*/ 346075 w 606425"/>
              <a:gd name="connsiteY28" fmla="*/ 108082 h 511307"/>
              <a:gd name="connsiteX29" fmla="*/ 381000 w 606425"/>
              <a:gd name="connsiteY29" fmla="*/ 101732 h 511307"/>
              <a:gd name="connsiteX30" fmla="*/ 400050 w 606425"/>
              <a:gd name="connsiteY30" fmla="*/ 92207 h 511307"/>
              <a:gd name="connsiteX31" fmla="*/ 409575 w 606425"/>
              <a:gd name="connsiteY31" fmla="*/ 85857 h 511307"/>
              <a:gd name="connsiteX32" fmla="*/ 431800 w 606425"/>
              <a:gd name="connsiteY32" fmla="*/ 79507 h 511307"/>
              <a:gd name="connsiteX33" fmla="*/ 441325 w 606425"/>
              <a:gd name="connsiteY33" fmla="*/ 73157 h 511307"/>
              <a:gd name="connsiteX34" fmla="*/ 460375 w 606425"/>
              <a:gd name="connsiteY34" fmla="*/ 66807 h 511307"/>
              <a:gd name="connsiteX35" fmla="*/ 479425 w 606425"/>
              <a:gd name="connsiteY35" fmla="*/ 60457 h 511307"/>
              <a:gd name="connsiteX36" fmla="*/ 488950 w 606425"/>
              <a:gd name="connsiteY36" fmla="*/ 57282 h 511307"/>
              <a:gd name="connsiteX37" fmla="*/ 508000 w 606425"/>
              <a:gd name="connsiteY37" fmla="*/ 47757 h 511307"/>
              <a:gd name="connsiteX38" fmla="*/ 517525 w 606425"/>
              <a:gd name="connsiteY38" fmla="*/ 41407 h 511307"/>
              <a:gd name="connsiteX39" fmla="*/ 527050 w 606425"/>
              <a:gd name="connsiteY39" fmla="*/ 38232 h 511307"/>
              <a:gd name="connsiteX40" fmla="*/ 546100 w 606425"/>
              <a:gd name="connsiteY40" fmla="*/ 25532 h 511307"/>
              <a:gd name="connsiteX41" fmla="*/ 565150 w 606425"/>
              <a:gd name="connsiteY41" fmla="*/ 12832 h 511307"/>
              <a:gd name="connsiteX42" fmla="*/ 574675 w 606425"/>
              <a:gd name="connsiteY42" fmla="*/ 6482 h 511307"/>
              <a:gd name="connsiteX43" fmla="*/ 600075 w 606425"/>
              <a:gd name="connsiteY43" fmla="*/ 132 h 511307"/>
              <a:gd name="connsiteX44" fmla="*/ 606425 w 606425"/>
              <a:gd name="connsiteY44" fmla="*/ 132 h 51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6425" h="511307">
                <a:moveTo>
                  <a:pt x="0" y="511307"/>
                </a:moveTo>
                <a:cubicBezTo>
                  <a:pt x="5292" y="508132"/>
                  <a:pt x="10257" y="504336"/>
                  <a:pt x="15875" y="501782"/>
                </a:cubicBezTo>
                <a:cubicBezTo>
                  <a:pt x="21969" y="499012"/>
                  <a:pt x="34925" y="495432"/>
                  <a:pt x="34925" y="495432"/>
                </a:cubicBezTo>
                <a:cubicBezTo>
                  <a:pt x="42482" y="472762"/>
                  <a:pt x="37562" y="481951"/>
                  <a:pt x="47625" y="466857"/>
                </a:cubicBezTo>
                <a:cubicBezTo>
                  <a:pt x="49089" y="456611"/>
                  <a:pt x="50811" y="435091"/>
                  <a:pt x="57150" y="425582"/>
                </a:cubicBezTo>
                <a:cubicBezTo>
                  <a:pt x="61383" y="419232"/>
                  <a:pt x="67437" y="413772"/>
                  <a:pt x="69850" y="406532"/>
                </a:cubicBezTo>
                <a:cubicBezTo>
                  <a:pt x="71942" y="400257"/>
                  <a:pt x="73780" y="391958"/>
                  <a:pt x="79375" y="387482"/>
                </a:cubicBezTo>
                <a:cubicBezTo>
                  <a:pt x="81988" y="385391"/>
                  <a:pt x="85725" y="385365"/>
                  <a:pt x="88900" y="384307"/>
                </a:cubicBezTo>
                <a:cubicBezTo>
                  <a:pt x="91017" y="381132"/>
                  <a:pt x="92014" y="376804"/>
                  <a:pt x="95250" y="374782"/>
                </a:cubicBezTo>
                <a:cubicBezTo>
                  <a:pt x="100926" y="371234"/>
                  <a:pt x="107950" y="370549"/>
                  <a:pt x="114300" y="368432"/>
                </a:cubicBezTo>
                <a:cubicBezTo>
                  <a:pt x="117475" y="367374"/>
                  <a:pt x="121040" y="367113"/>
                  <a:pt x="123825" y="365257"/>
                </a:cubicBezTo>
                <a:cubicBezTo>
                  <a:pt x="130175" y="361024"/>
                  <a:pt x="135635" y="354970"/>
                  <a:pt x="142875" y="352557"/>
                </a:cubicBezTo>
                <a:cubicBezTo>
                  <a:pt x="156020" y="348175"/>
                  <a:pt x="149615" y="351238"/>
                  <a:pt x="161925" y="343032"/>
                </a:cubicBezTo>
                <a:cubicBezTo>
                  <a:pt x="166158" y="336682"/>
                  <a:pt x="172212" y="331222"/>
                  <a:pt x="174625" y="323982"/>
                </a:cubicBezTo>
                <a:cubicBezTo>
                  <a:pt x="177433" y="315559"/>
                  <a:pt x="179266" y="310869"/>
                  <a:pt x="180975" y="301757"/>
                </a:cubicBezTo>
                <a:cubicBezTo>
                  <a:pt x="183348" y="289102"/>
                  <a:pt x="183254" y="275871"/>
                  <a:pt x="187325" y="263657"/>
                </a:cubicBezTo>
                <a:cubicBezTo>
                  <a:pt x="188383" y="260482"/>
                  <a:pt x="188875" y="257058"/>
                  <a:pt x="190500" y="254132"/>
                </a:cubicBezTo>
                <a:cubicBezTo>
                  <a:pt x="196604" y="243145"/>
                  <a:pt x="203150" y="233536"/>
                  <a:pt x="212725" y="225557"/>
                </a:cubicBezTo>
                <a:cubicBezTo>
                  <a:pt x="215656" y="223114"/>
                  <a:pt x="219075" y="221324"/>
                  <a:pt x="222250" y="219207"/>
                </a:cubicBezTo>
                <a:cubicBezTo>
                  <a:pt x="237067" y="196982"/>
                  <a:pt x="228600" y="204390"/>
                  <a:pt x="244475" y="193807"/>
                </a:cubicBezTo>
                <a:cubicBezTo>
                  <a:pt x="245533" y="190632"/>
                  <a:pt x="245283" y="186649"/>
                  <a:pt x="247650" y="184282"/>
                </a:cubicBezTo>
                <a:cubicBezTo>
                  <a:pt x="253046" y="178886"/>
                  <a:pt x="266700" y="171582"/>
                  <a:pt x="266700" y="171582"/>
                </a:cubicBezTo>
                <a:cubicBezTo>
                  <a:pt x="283633" y="146182"/>
                  <a:pt x="261408" y="176874"/>
                  <a:pt x="282575" y="155707"/>
                </a:cubicBezTo>
                <a:cubicBezTo>
                  <a:pt x="285273" y="153009"/>
                  <a:pt x="286227" y="148880"/>
                  <a:pt x="288925" y="146182"/>
                </a:cubicBezTo>
                <a:cubicBezTo>
                  <a:pt x="291623" y="143484"/>
                  <a:pt x="295519" y="142275"/>
                  <a:pt x="298450" y="139832"/>
                </a:cubicBezTo>
                <a:cubicBezTo>
                  <a:pt x="301899" y="136957"/>
                  <a:pt x="304526" y="133182"/>
                  <a:pt x="307975" y="130307"/>
                </a:cubicBezTo>
                <a:cubicBezTo>
                  <a:pt x="310906" y="127864"/>
                  <a:pt x="314569" y="126400"/>
                  <a:pt x="317500" y="123957"/>
                </a:cubicBezTo>
                <a:cubicBezTo>
                  <a:pt x="320949" y="121082"/>
                  <a:pt x="323100" y="116613"/>
                  <a:pt x="327025" y="114432"/>
                </a:cubicBezTo>
                <a:cubicBezTo>
                  <a:pt x="332876" y="111181"/>
                  <a:pt x="339581" y="109705"/>
                  <a:pt x="346075" y="108082"/>
                </a:cubicBezTo>
                <a:cubicBezTo>
                  <a:pt x="366035" y="103092"/>
                  <a:pt x="354455" y="105524"/>
                  <a:pt x="381000" y="101732"/>
                </a:cubicBezTo>
                <a:cubicBezTo>
                  <a:pt x="408297" y="83534"/>
                  <a:pt x="373760" y="105352"/>
                  <a:pt x="400050" y="92207"/>
                </a:cubicBezTo>
                <a:cubicBezTo>
                  <a:pt x="403463" y="90500"/>
                  <a:pt x="406068" y="87360"/>
                  <a:pt x="409575" y="85857"/>
                </a:cubicBezTo>
                <a:cubicBezTo>
                  <a:pt x="423817" y="79753"/>
                  <a:pt x="419443" y="85686"/>
                  <a:pt x="431800" y="79507"/>
                </a:cubicBezTo>
                <a:cubicBezTo>
                  <a:pt x="435213" y="77800"/>
                  <a:pt x="437838" y="74707"/>
                  <a:pt x="441325" y="73157"/>
                </a:cubicBezTo>
                <a:cubicBezTo>
                  <a:pt x="447442" y="70439"/>
                  <a:pt x="454025" y="68924"/>
                  <a:pt x="460375" y="66807"/>
                </a:cubicBezTo>
                <a:lnTo>
                  <a:pt x="479425" y="60457"/>
                </a:lnTo>
                <a:cubicBezTo>
                  <a:pt x="482600" y="59399"/>
                  <a:pt x="486165" y="59138"/>
                  <a:pt x="488950" y="57282"/>
                </a:cubicBezTo>
                <a:cubicBezTo>
                  <a:pt x="516247" y="39084"/>
                  <a:pt x="481710" y="60902"/>
                  <a:pt x="508000" y="47757"/>
                </a:cubicBezTo>
                <a:cubicBezTo>
                  <a:pt x="511413" y="46050"/>
                  <a:pt x="514112" y="43114"/>
                  <a:pt x="517525" y="41407"/>
                </a:cubicBezTo>
                <a:cubicBezTo>
                  <a:pt x="520518" y="39910"/>
                  <a:pt x="524124" y="39857"/>
                  <a:pt x="527050" y="38232"/>
                </a:cubicBezTo>
                <a:cubicBezTo>
                  <a:pt x="533721" y="34526"/>
                  <a:pt x="539750" y="29765"/>
                  <a:pt x="546100" y="25532"/>
                </a:cubicBezTo>
                <a:lnTo>
                  <a:pt x="565150" y="12832"/>
                </a:lnTo>
                <a:cubicBezTo>
                  <a:pt x="568325" y="10715"/>
                  <a:pt x="571055" y="7689"/>
                  <a:pt x="574675" y="6482"/>
                </a:cubicBezTo>
                <a:cubicBezTo>
                  <a:pt x="585755" y="2789"/>
                  <a:pt x="586665" y="2048"/>
                  <a:pt x="600075" y="132"/>
                </a:cubicBezTo>
                <a:cubicBezTo>
                  <a:pt x="602170" y="-167"/>
                  <a:pt x="604308" y="132"/>
                  <a:pt x="606425" y="132"/>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4" name="Freeform 33"/>
          <p:cNvSpPr/>
          <p:nvPr/>
        </p:nvSpPr>
        <p:spPr>
          <a:xfrm>
            <a:off x="8065294" y="2371837"/>
            <a:ext cx="700847" cy="514350"/>
          </a:xfrm>
          <a:custGeom>
            <a:avLst/>
            <a:gdLst>
              <a:gd name="connsiteX0" fmla="*/ 0 w 946150"/>
              <a:gd name="connsiteY0" fmla="*/ 682625 h 685800"/>
              <a:gd name="connsiteX1" fmla="*/ 111125 w 946150"/>
              <a:gd name="connsiteY1" fmla="*/ 685800 h 685800"/>
              <a:gd name="connsiteX2" fmla="*/ 161925 w 946150"/>
              <a:gd name="connsiteY2" fmla="*/ 682625 h 685800"/>
              <a:gd name="connsiteX3" fmla="*/ 171450 w 946150"/>
              <a:gd name="connsiteY3" fmla="*/ 679450 h 685800"/>
              <a:gd name="connsiteX4" fmla="*/ 206375 w 946150"/>
              <a:gd name="connsiteY4" fmla="*/ 676275 h 685800"/>
              <a:gd name="connsiteX5" fmla="*/ 228600 w 946150"/>
              <a:gd name="connsiteY5" fmla="*/ 673100 h 685800"/>
              <a:gd name="connsiteX6" fmla="*/ 260350 w 946150"/>
              <a:gd name="connsiteY6" fmla="*/ 663575 h 685800"/>
              <a:gd name="connsiteX7" fmla="*/ 269875 w 946150"/>
              <a:gd name="connsiteY7" fmla="*/ 660400 h 685800"/>
              <a:gd name="connsiteX8" fmla="*/ 279400 w 946150"/>
              <a:gd name="connsiteY8" fmla="*/ 654050 h 685800"/>
              <a:gd name="connsiteX9" fmla="*/ 288925 w 946150"/>
              <a:gd name="connsiteY9" fmla="*/ 650875 h 685800"/>
              <a:gd name="connsiteX10" fmla="*/ 307975 w 946150"/>
              <a:gd name="connsiteY10" fmla="*/ 638175 h 685800"/>
              <a:gd name="connsiteX11" fmla="*/ 314325 w 946150"/>
              <a:gd name="connsiteY11" fmla="*/ 628650 h 685800"/>
              <a:gd name="connsiteX12" fmla="*/ 323850 w 946150"/>
              <a:gd name="connsiteY12" fmla="*/ 625475 h 685800"/>
              <a:gd name="connsiteX13" fmla="*/ 327025 w 946150"/>
              <a:gd name="connsiteY13" fmla="*/ 615950 h 685800"/>
              <a:gd name="connsiteX14" fmla="*/ 336550 w 946150"/>
              <a:gd name="connsiteY14" fmla="*/ 609600 h 685800"/>
              <a:gd name="connsiteX15" fmla="*/ 349250 w 946150"/>
              <a:gd name="connsiteY15" fmla="*/ 590550 h 685800"/>
              <a:gd name="connsiteX16" fmla="*/ 355600 w 946150"/>
              <a:gd name="connsiteY16" fmla="*/ 581025 h 685800"/>
              <a:gd name="connsiteX17" fmla="*/ 374650 w 946150"/>
              <a:gd name="connsiteY17" fmla="*/ 568325 h 685800"/>
              <a:gd name="connsiteX18" fmla="*/ 393700 w 946150"/>
              <a:gd name="connsiteY18" fmla="*/ 555625 h 685800"/>
              <a:gd name="connsiteX19" fmla="*/ 396875 w 946150"/>
              <a:gd name="connsiteY19" fmla="*/ 546100 h 685800"/>
              <a:gd name="connsiteX20" fmla="*/ 403225 w 946150"/>
              <a:gd name="connsiteY20" fmla="*/ 536575 h 685800"/>
              <a:gd name="connsiteX21" fmla="*/ 406400 w 946150"/>
              <a:gd name="connsiteY21" fmla="*/ 508000 h 685800"/>
              <a:gd name="connsiteX22" fmla="*/ 412750 w 946150"/>
              <a:gd name="connsiteY22" fmla="*/ 488950 h 685800"/>
              <a:gd name="connsiteX23" fmla="*/ 415925 w 946150"/>
              <a:gd name="connsiteY23" fmla="*/ 479425 h 685800"/>
              <a:gd name="connsiteX24" fmla="*/ 425450 w 946150"/>
              <a:gd name="connsiteY24" fmla="*/ 469900 h 685800"/>
              <a:gd name="connsiteX25" fmla="*/ 447675 w 946150"/>
              <a:gd name="connsiteY25" fmla="*/ 441325 h 685800"/>
              <a:gd name="connsiteX26" fmla="*/ 457200 w 946150"/>
              <a:gd name="connsiteY26" fmla="*/ 434975 h 685800"/>
              <a:gd name="connsiteX27" fmla="*/ 485775 w 946150"/>
              <a:gd name="connsiteY27" fmla="*/ 425450 h 685800"/>
              <a:gd name="connsiteX28" fmla="*/ 495300 w 946150"/>
              <a:gd name="connsiteY28" fmla="*/ 422275 h 685800"/>
              <a:gd name="connsiteX29" fmla="*/ 504825 w 946150"/>
              <a:gd name="connsiteY29" fmla="*/ 419100 h 685800"/>
              <a:gd name="connsiteX30" fmla="*/ 542925 w 946150"/>
              <a:gd name="connsiteY30" fmla="*/ 409575 h 685800"/>
              <a:gd name="connsiteX31" fmla="*/ 552450 w 946150"/>
              <a:gd name="connsiteY31" fmla="*/ 406400 h 685800"/>
              <a:gd name="connsiteX32" fmla="*/ 581025 w 946150"/>
              <a:gd name="connsiteY32" fmla="*/ 387350 h 685800"/>
              <a:gd name="connsiteX33" fmla="*/ 590550 w 946150"/>
              <a:gd name="connsiteY33" fmla="*/ 381000 h 685800"/>
              <a:gd name="connsiteX34" fmla="*/ 596900 w 946150"/>
              <a:gd name="connsiteY34" fmla="*/ 371475 h 685800"/>
              <a:gd name="connsiteX35" fmla="*/ 606425 w 946150"/>
              <a:gd name="connsiteY35" fmla="*/ 365125 h 685800"/>
              <a:gd name="connsiteX36" fmla="*/ 622300 w 946150"/>
              <a:gd name="connsiteY36" fmla="*/ 336550 h 685800"/>
              <a:gd name="connsiteX37" fmla="*/ 628650 w 946150"/>
              <a:gd name="connsiteY37" fmla="*/ 327025 h 685800"/>
              <a:gd name="connsiteX38" fmla="*/ 635000 w 946150"/>
              <a:gd name="connsiteY38" fmla="*/ 307975 h 685800"/>
              <a:gd name="connsiteX39" fmla="*/ 644525 w 946150"/>
              <a:gd name="connsiteY39" fmla="*/ 266700 h 685800"/>
              <a:gd name="connsiteX40" fmla="*/ 657225 w 946150"/>
              <a:gd name="connsiteY40" fmla="*/ 247650 h 685800"/>
              <a:gd name="connsiteX41" fmla="*/ 660400 w 946150"/>
              <a:gd name="connsiteY41" fmla="*/ 238125 h 685800"/>
              <a:gd name="connsiteX42" fmla="*/ 669925 w 946150"/>
              <a:gd name="connsiteY42" fmla="*/ 234950 h 685800"/>
              <a:gd name="connsiteX43" fmla="*/ 688975 w 946150"/>
              <a:gd name="connsiteY43" fmla="*/ 222250 h 685800"/>
              <a:gd name="connsiteX44" fmla="*/ 698500 w 946150"/>
              <a:gd name="connsiteY44" fmla="*/ 212725 h 685800"/>
              <a:gd name="connsiteX45" fmla="*/ 704850 w 946150"/>
              <a:gd name="connsiteY45" fmla="*/ 203200 h 685800"/>
              <a:gd name="connsiteX46" fmla="*/ 714375 w 946150"/>
              <a:gd name="connsiteY46" fmla="*/ 196850 h 685800"/>
              <a:gd name="connsiteX47" fmla="*/ 727075 w 946150"/>
              <a:gd name="connsiteY47" fmla="*/ 180975 h 685800"/>
              <a:gd name="connsiteX48" fmla="*/ 742950 w 946150"/>
              <a:gd name="connsiteY48" fmla="*/ 165100 h 685800"/>
              <a:gd name="connsiteX49" fmla="*/ 749300 w 946150"/>
              <a:gd name="connsiteY49" fmla="*/ 142875 h 685800"/>
              <a:gd name="connsiteX50" fmla="*/ 752475 w 946150"/>
              <a:gd name="connsiteY50" fmla="*/ 133350 h 685800"/>
              <a:gd name="connsiteX51" fmla="*/ 755650 w 946150"/>
              <a:gd name="connsiteY51" fmla="*/ 114300 h 685800"/>
              <a:gd name="connsiteX52" fmla="*/ 765175 w 946150"/>
              <a:gd name="connsiteY52" fmla="*/ 111125 h 685800"/>
              <a:gd name="connsiteX53" fmla="*/ 803275 w 946150"/>
              <a:gd name="connsiteY53" fmla="*/ 107950 h 685800"/>
              <a:gd name="connsiteX54" fmla="*/ 822325 w 946150"/>
              <a:gd name="connsiteY54" fmla="*/ 98425 h 685800"/>
              <a:gd name="connsiteX55" fmla="*/ 831850 w 946150"/>
              <a:gd name="connsiteY55" fmla="*/ 95250 h 685800"/>
              <a:gd name="connsiteX56" fmla="*/ 841375 w 946150"/>
              <a:gd name="connsiteY56" fmla="*/ 88900 h 685800"/>
              <a:gd name="connsiteX57" fmla="*/ 850900 w 946150"/>
              <a:gd name="connsiteY57" fmla="*/ 85725 h 685800"/>
              <a:gd name="connsiteX58" fmla="*/ 869950 w 946150"/>
              <a:gd name="connsiteY58" fmla="*/ 73025 h 685800"/>
              <a:gd name="connsiteX59" fmla="*/ 882650 w 946150"/>
              <a:gd name="connsiteY59" fmla="*/ 53975 h 685800"/>
              <a:gd name="connsiteX60" fmla="*/ 889000 w 946150"/>
              <a:gd name="connsiteY60" fmla="*/ 34925 h 685800"/>
              <a:gd name="connsiteX61" fmla="*/ 898525 w 946150"/>
              <a:gd name="connsiteY61" fmla="*/ 15875 h 685800"/>
              <a:gd name="connsiteX62" fmla="*/ 917575 w 946150"/>
              <a:gd name="connsiteY62" fmla="*/ 6350 h 685800"/>
              <a:gd name="connsiteX63" fmla="*/ 936625 w 946150"/>
              <a:gd name="connsiteY63" fmla="*/ 3175 h 685800"/>
              <a:gd name="connsiteX64" fmla="*/ 946150 w 946150"/>
              <a:gd name="connsiteY6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46150" h="685800">
                <a:moveTo>
                  <a:pt x="0" y="682625"/>
                </a:moveTo>
                <a:cubicBezTo>
                  <a:pt x="37042" y="683683"/>
                  <a:pt x="74068" y="685800"/>
                  <a:pt x="111125" y="685800"/>
                </a:cubicBezTo>
                <a:cubicBezTo>
                  <a:pt x="128091" y="685800"/>
                  <a:pt x="145052" y="684401"/>
                  <a:pt x="161925" y="682625"/>
                </a:cubicBezTo>
                <a:cubicBezTo>
                  <a:pt x="165253" y="682275"/>
                  <a:pt x="168137" y="679923"/>
                  <a:pt x="171450" y="679450"/>
                </a:cubicBezTo>
                <a:cubicBezTo>
                  <a:pt x="183022" y="677797"/>
                  <a:pt x="194757" y="677566"/>
                  <a:pt x="206375" y="676275"/>
                </a:cubicBezTo>
                <a:cubicBezTo>
                  <a:pt x="213813" y="675449"/>
                  <a:pt x="221237" y="674439"/>
                  <a:pt x="228600" y="673100"/>
                </a:cubicBezTo>
                <a:cubicBezTo>
                  <a:pt x="239157" y="671181"/>
                  <a:pt x="250409" y="666889"/>
                  <a:pt x="260350" y="663575"/>
                </a:cubicBezTo>
                <a:cubicBezTo>
                  <a:pt x="263525" y="662517"/>
                  <a:pt x="267090" y="662256"/>
                  <a:pt x="269875" y="660400"/>
                </a:cubicBezTo>
                <a:cubicBezTo>
                  <a:pt x="273050" y="658283"/>
                  <a:pt x="275987" y="655757"/>
                  <a:pt x="279400" y="654050"/>
                </a:cubicBezTo>
                <a:cubicBezTo>
                  <a:pt x="282393" y="652553"/>
                  <a:pt x="285999" y="652500"/>
                  <a:pt x="288925" y="650875"/>
                </a:cubicBezTo>
                <a:cubicBezTo>
                  <a:pt x="295596" y="647169"/>
                  <a:pt x="307975" y="638175"/>
                  <a:pt x="307975" y="638175"/>
                </a:cubicBezTo>
                <a:cubicBezTo>
                  <a:pt x="310092" y="635000"/>
                  <a:pt x="311345" y="631034"/>
                  <a:pt x="314325" y="628650"/>
                </a:cubicBezTo>
                <a:cubicBezTo>
                  <a:pt x="316938" y="626559"/>
                  <a:pt x="321483" y="627842"/>
                  <a:pt x="323850" y="625475"/>
                </a:cubicBezTo>
                <a:cubicBezTo>
                  <a:pt x="326217" y="623108"/>
                  <a:pt x="324934" y="618563"/>
                  <a:pt x="327025" y="615950"/>
                </a:cubicBezTo>
                <a:cubicBezTo>
                  <a:pt x="329409" y="612970"/>
                  <a:pt x="333375" y="611717"/>
                  <a:pt x="336550" y="609600"/>
                </a:cubicBezTo>
                <a:cubicBezTo>
                  <a:pt x="342130" y="592861"/>
                  <a:pt x="336037" y="606405"/>
                  <a:pt x="349250" y="590550"/>
                </a:cubicBezTo>
                <a:cubicBezTo>
                  <a:pt x="351693" y="587619"/>
                  <a:pt x="352728" y="583538"/>
                  <a:pt x="355600" y="581025"/>
                </a:cubicBezTo>
                <a:cubicBezTo>
                  <a:pt x="361343" y="575999"/>
                  <a:pt x="369254" y="573721"/>
                  <a:pt x="374650" y="568325"/>
                </a:cubicBezTo>
                <a:cubicBezTo>
                  <a:pt x="386542" y="556433"/>
                  <a:pt x="379915" y="560220"/>
                  <a:pt x="393700" y="555625"/>
                </a:cubicBezTo>
                <a:cubicBezTo>
                  <a:pt x="394758" y="552450"/>
                  <a:pt x="395378" y="549093"/>
                  <a:pt x="396875" y="546100"/>
                </a:cubicBezTo>
                <a:cubicBezTo>
                  <a:pt x="398582" y="542687"/>
                  <a:pt x="402300" y="540277"/>
                  <a:pt x="403225" y="536575"/>
                </a:cubicBezTo>
                <a:cubicBezTo>
                  <a:pt x="405549" y="527278"/>
                  <a:pt x="404520" y="517398"/>
                  <a:pt x="406400" y="508000"/>
                </a:cubicBezTo>
                <a:cubicBezTo>
                  <a:pt x="407713" y="501436"/>
                  <a:pt x="410633" y="495300"/>
                  <a:pt x="412750" y="488950"/>
                </a:cubicBezTo>
                <a:cubicBezTo>
                  <a:pt x="413808" y="485775"/>
                  <a:pt x="413558" y="481792"/>
                  <a:pt x="415925" y="479425"/>
                </a:cubicBezTo>
                <a:cubicBezTo>
                  <a:pt x="419100" y="476250"/>
                  <a:pt x="422693" y="473444"/>
                  <a:pt x="425450" y="469900"/>
                </a:cubicBezTo>
                <a:cubicBezTo>
                  <a:pt x="438493" y="453131"/>
                  <a:pt x="434017" y="452706"/>
                  <a:pt x="447675" y="441325"/>
                </a:cubicBezTo>
                <a:cubicBezTo>
                  <a:pt x="450606" y="438882"/>
                  <a:pt x="453713" y="436525"/>
                  <a:pt x="457200" y="434975"/>
                </a:cubicBezTo>
                <a:lnTo>
                  <a:pt x="485775" y="425450"/>
                </a:lnTo>
                <a:lnTo>
                  <a:pt x="495300" y="422275"/>
                </a:lnTo>
                <a:cubicBezTo>
                  <a:pt x="498475" y="421217"/>
                  <a:pt x="501524" y="419650"/>
                  <a:pt x="504825" y="419100"/>
                </a:cubicBezTo>
                <a:cubicBezTo>
                  <a:pt x="530477" y="414825"/>
                  <a:pt x="517768" y="417961"/>
                  <a:pt x="542925" y="409575"/>
                </a:cubicBezTo>
                <a:cubicBezTo>
                  <a:pt x="546100" y="408517"/>
                  <a:pt x="549665" y="408256"/>
                  <a:pt x="552450" y="406400"/>
                </a:cubicBezTo>
                <a:lnTo>
                  <a:pt x="581025" y="387350"/>
                </a:lnTo>
                <a:lnTo>
                  <a:pt x="590550" y="381000"/>
                </a:lnTo>
                <a:cubicBezTo>
                  <a:pt x="592667" y="377825"/>
                  <a:pt x="594202" y="374173"/>
                  <a:pt x="596900" y="371475"/>
                </a:cubicBezTo>
                <a:cubicBezTo>
                  <a:pt x="599598" y="368777"/>
                  <a:pt x="603912" y="367997"/>
                  <a:pt x="606425" y="365125"/>
                </a:cubicBezTo>
                <a:cubicBezTo>
                  <a:pt x="629784" y="338429"/>
                  <a:pt x="612852" y="355447"/>
                  <a:pt x="622300" y="336550"/>
                </a:cubicBezTo>
                <a:cubicBezTo>
                  <a:pt x="624007" y="333137"/>
                  <a:pt x="627100" y="330512"/>
                  <a:pt x="628650" y="327025"/>
                </a:cubicBezTo>
                <a:cubicBezTo>
                  <a:pt x="631368" y="320908"/>
                  <a:pt x="635000" y="307975"/>
                  <a:pt x="635000" y="307975"/>
                </a:cubicBezTo>
                <a:cubicBezTo>
                  <a:pt x="636464" y="297729"/>
                  <a:pt x="638186" y="276209"/>
                  <a:pt x="644525" y="266700"/>
                </a:cubicBezTo>
                <a:cubicBezTo>
                  <a:pt x="648758" y="260350"/>
                  <a:pt x="654812" y="254890"/>
                  <a:pt x="657225" y="247650"/>
                </a:cubicBezTo>
                <a:cubicBezTo>
                  <a:pt x="658283" y="244475"/>
                  <a:pt x="658033" y="240492"/>
                  <a:pt x="660400" y="238125"/>
                </a:cubicBezTo>
                <a:cubicBezTo>
                  <a:pt x="662767" y="235758"/>
                  <a:pt x="666999" y="236575"/>
                  <a:pt x="669925" y="234950"/>
                </a:cubicBezTo>
                <a:cubicBezTo>
                  <a:pt x="676596" y="231244"/>
                  <a:pt x="683579" y="227646"/>
                  <a:pt x="688975" y="222250"/>
                </a:cubicBezTo>
                <a:cubicBezTo>
                  <a:pt x="692150" y="219075"/>
                  <a:pt x="695625" y="216174"/>
                  <a:pt x="698500" y="212725"/>
                </a:cubicBezTo>
                <a:cubicBezTo>
                  <a:pt x="700943" y="209794"/>
                  <a:pt x="702152" y="205898"/>
                  <a:pt x="704850" y="203200"/>
                </a:cubicBezTo>
                <a:cubicBezTo>
                  <a:pt x="707548" y="200502"/>
                  <a:pt x="711200" y="198967"/>
                  <a:pt x="714375" y="196850"/>
                </a:cubicBezTo>
                <a:cubicBezTo>
                  <a:pt x="720556" y="178307"/>
                  <a:pt x="712714" y="195336"/>
                  <a:pt x="727075" y="180975"/>
                </a:cubicBezTo>
                <a:cubicBezTo>
                  <a:pt x="748242" y="159808"/>
                  <a:pt x="717550" y="182033"/>
                  <a:pt x="742950" y="165100"/>
                </a:cubicBezTo>
                <a:cubicBezTo>
                  <a:pt x="750563" y="142262"/>
                  <a:pt x="741327" y="170782"/>
                  <a:pt x="749300" y="142875"/>
                </a:cubicBezTo>
                <a:cubicBezTo>
                  <a:pt x="750219" y="139657"/>
                  <a:pt x="751749" y="136617"/>
                  <a:pt x="752475" y="133350"/>
                </a:cubicBezTo>
                <a:cubicBezTo>
                  <a:pt x="753872" y="127066"/>
                  <a:pt x="752456" y="119889"/>
                  <a:pt x="755650" y="114300"/>
                </a:cubicBezTo>
                <a:cubicBezTo>
                  <a:pt x="757310" y="111394"/>
                  <a:pt x="761858" y="111567"/>
                  <a:pt x="765175" y="111125"/>
                </a:cubicBezTo>
                <a:cubicBezTo>
                  <a:pt x="777807" y="109441"/>
                  <a:pt x="790575" y="109008"/>
                  <a:pt x="803275" y="107950"/>
                </a:cubicBezTo>
                <a:cubicBezTo>
                  <a:pt x="827216" y="99970"/>
                  <a:pt x="797706" y="110735"/>
                  <a:pt x="822325" y="98425"/>
                </a:cubicBezTo>
                <a:cubicBezTo>
                  <a:pt x="825318" y="96928"/>
                  <a:pt x="828857" y="96747"/>
                  <a:pt x="831850" y="95250"/>
                </a:cubicBezTo>
                <a:cubicBezTo>
                  <a:pt x="835263" y="93543"/>
                  <a:pt x="837962" y="90607"/>
                  <a:pt x="841375" y="88900"/>
                </a:cubicBezTo>
                <a:cubicBezTo>
                  <a:pt x="844368" y="87403"/>
                  <a:pt x="847974" y="87350"/>
                  <a:pt x="850900" y="85725"/>
                </a:cubicBezTo>
                <a:cubicBezTo>
                  <a:pt x="857571" y="82019"/>
                  <a:pt x="869950" y="73025"/>
                  <a:pt x="869950" y="73025"/>
                </a:cubicBezTo>
                <a:cubicBezTo>
                  <a:pt x="874183" y="66675"/>
                  <a:pt x="880237" y="61215"/>
                  <a:pt x="882650" y="53975"/>
                </a:cubicBezTo>
                <a:lnTo>
                  <a:pt x="889000" y="34925"/>
                </a:lnTo>
                <a:cubicBezTo>
                  <a:pt x="891582" y="27178"/>
                  <a:pt x="892370" y="22030"/>
                  <a:pt x="898525" y="15875"/>
                </a:cubicBezTo>
                <a:cubicBezTo>
                  <a:pt x="903418" y="10982"/>
                  <a:pt x="910935" y="7826"/>
                  <a:pt x="917575" y="6350"/>
                </a:cubicBezTo>
                <a:cubicBezTo>
                  <a:pt x="923859" y="4953"/>
                  <a:pt x="930341" y="4572"/>
                  <a:pt x="936625" y="3175"/>
                </a:cubicBezTo>
                <a:cubicBezTo>
                  <a:pt x="939892" y="2449"/>
                  <a:pt x="946150" y="0"/>
                  <a:pt x="946150" y="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5" name="Freeform 34"/>
          <p:cNvSpPr/>
          <p:nvPr/>
        </p:nvSpPr>
        <p:spPr>
          <a:xfrm>
            <a:off x="8310563" y="2826655"/>
            <a:ext cx="462256" cy="328613"/>
          </a:xfrm>
          <a:custGeom>
            <a:avLst/>
            <a:gdLst>
              <a:gd name="connsiteX0" fmla="*/ 0 w 616341"/>
              <a:gd name="connsiteY0" fmla="*/ 0 h 438150"/>
              <a:gd name="connsiteX1" fmla="*/ 15875 w 616341"/>
              <a:gd name="connsiteY1" fmla="*/ 9525 h 438150"/>
              <a:gd name="connsiteX2" fmla="*/ 25400 w 616341"/>
              <a:gd name="connsiteY2" fmla="*/ 15875 h 438150"/>
              <a:gd name="connsiteX3" fmla="*/ 41275 w 616341"/>
              <a:gd name="connsiteY3" fmla="*/ 31750 h 438150"/>
              <a:gd name="connsiteX4" fmla="*/ 47625 w 616341"/>
              <a:gd name="connsiteY4" fmla="*/ 53975 h 438150"/>
              <a:gd name="connsiteX5" fmla="*/ 50800 w 616341"/>
              <a:gd name="connsiteY5" fmla="*/ 63500 h 438150"/>
              <a:gd name="connsiteX6" fmla="*/ 60325 w 616341"/>
              <a:gd name="connsiteY6" fmla="*/ 69850 h 438150"/>
              <a:gd name="connsiteX7" fmla="*/ 69850 w 616341"/>
              <a:gd name="connsiteY7" fmla="*/ 98425 h 438150"/>
              <a:gd name="connsiteX8" fmla="*/ 73025 w 616341"/>
              <a:gd name="connsiteY8" fmla="*/ 107950 h 438150"/>
              <a:gd name="connsiteX9" fmla="*/ 82550 w 616341"/>
              <a:gd name="connsiteY9" fmla="*/ 114300 h 438150"/>
              <a:gd name="connsiteX10" fmla="*/ 123825 w 616341"/>
              <a:gd name="connsiteY10" fmla="*/ 127000 h 438150"/>
              <a:gd name="connsiteX11" fmla="*/ 136525 w 616341"/>
              <a:gd name="connsiteY11" fmla="*/ 130175 h 438150"/>
              <a:gd name="connsiteX12" fmla="*/ 165100 w 616341"/>
              <a:gd name="connsiteY12" fmla="*/ 136525 h 438150"/>
              <a:gd name="connsiteX13" fmla="*/ 184150 w 616341"/>
              <a:gd name="connsiteY13" fmla="*/ 152400 h 438150"/>
              <a:gd name="connsiteX14" fmla="*/ 196850 w 616341"/>
              <a:gd name="connsiteY14" fmla="*/ 171450 h 438150"/>
              <a:gd name="connsiteX15" fmla="*/ 200025 w 616341"/>
              <a:gd name="connsiteY15" fmla="*/ 180975 h 438150"/>
              <a:gd name="connsiteX16" fmla="*/ 209550 w 616341"/>
              <a:gd name="connsiteY16" fmla="*/ 184150 h 438150"/>
              <a:gd name="connsiteX17" fmla="*/ 228600 w 616341"/>
              <a:gd name="connsiteY17" fmla="*/ 196850 h 438150"/>
              <a:gd name="connsiteX18" fmla="*/ 247650 w 616341"/>
              <a:gd name="connsiteY18" fmla="*/ 209550 h 438150"/>
              <a:gd name="connsiteX19" fmla="*/ 266700 w 616341"/>
              <a:gd name="connsiteY19" fmla="*/ 219075 h 438150"/>
              <a:gd name="connsiteX20" fmla="*/ 339725 w 616341"/>
              <a:gd name="connsiteY20" fmla="*/ 222250 h 438150"/>
              <a:gd name="connsiteX21" fmla="*/ 377825 w 616341"/>
              <a:gd name="connsiteY21" fmla="*/ 231775 h 438150"/>
              <a:gd name="connsiteX22" fmla="*/ 387350 w 616341"/>
              <a:gd name="connsiteY22" fmla="*/ 234950 h 438150"/>
              <a:gd name="connsiteX23" fmla="*/ 406400 w 616341"/>
              <a:gd name="connsiteY23" fmla="*/ 244475 h 438150"/>
              <a:gd name="connsiteX24" fmla="*/ 415925 w 616341"/>
              <a:gd name="connsiteY24" fmla="*/ 254000 h 438150"/>
              <a:gd name="connsiteX25" fmla="*/ 425450 w 616341"/>
              <a:gd name="connsiteY25" fmla="*/ 257175 h 438150"/>
              <a:gd name="connsiteX26" fmla="*/ 441325 w 616341"/>
              <a:gd name="connsiteY26" fmla="*/ 282575 h 438150"/>
              <a:gd name="connsiteX27" fmla="*/ 463550 w 616341"/>
              <a:gd name="connsiteY27" fmla="*/ 307975 h 438150"/>
              <a:gd name="connsiteX28" fmla="*/ 469900 w 616341"/>
              <a:gd name="connsiteY28" fmla="*/ 317500 h 438150"/>
              <a:gd name="connsiteX29" fmla="*/ 488950 w 616341"/>
              <a:gd name="connsiteY29" fmla="*/ 330200 h 438150"/>
              <a:gd name="connsiteX30" fmla="*/ 498475 w 616341"/>
              <a:gd name="connsiteY30" fmla="*/ 336550 h 438150"/>
              <a:gd name="connsiteX31" fmla="*/ 517525 w 616341"/>
              <a:gd name="connsiteY31" fmla="*/ 352425 h 438150"/>
              <a:gd name="connsiteX32" fmla="*/ 533400 w 616341"/>
              <a:gd name="connsiteY32" fmla="*/ 371475 h 438150"/>
              <a:gd name="connsiteX33" fmla="*/ 542925 w 616341"/>
              <a:gd name="connsiteY33" fmla="*/ 377825 h 438150"/>
              <a:gd name="connsiteX34" fmla="*/ 558800 w 616341"/>
              <a:gd name="connsiteY34" fmla="*/ 393700 h 438150"/>
              <a:gd name="connsiteX35" fmla="*/ 568325 w 616341"/>
              <a:gd name="connsiteY35" fmla="*/ 403225 h 438150"/>
              <a:gd name="connsiteX36" fmla="*/ 587375 w 616341"/>
              <a:gd name="connsiteY36" fmla="*/ 415925 h 438150"/>
              <a:gd name="connsiteX37" fmla="*/ 596900 w 616341"/>
              <a:gd name="connsiteY37" fmla="*/ 422275 h 438150"/>
              <a:gd name="connsiteX38" fmla="*/ 615950 w 616341"/>
              <a:gd name="connsiteY38" fmla="*/ 434975 h 438150"/>
              <a:gd name="connsiteX39" fmla="*/ 615950 w 616341"/>
              <a:gd name="connsiteY39"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6341" h="438150">
                <a:moveTo>
                  <a:pt x="0" y="0"/>
                </a:moveTo>
                <a:cubicBezTo>
                  <a:pt x="5292" y="3175"/>
                  <a:pt x="10642" y="6254"/>
                  <a:pt x="15875" y="9525"/>
                </a:cubicBezTo>
                <a:cubicBezTo>
                  <a:pt x="19111" y="11547"/>
                  <a:pt x="22702" y="13177"/>
                  <a:pt x="25400" y="15875"/>
                </a:cubicBezTo>
                <a:cubicBezTo>
                  <a:pt x="46567" y="37042"/>
                  <a:pt x="15875" y="14817"/>
                  <a:pt x="41275" y="31750"/>
                </a:cubicBezTo>
                <a:cubicBezTo>
                  <a:pt x="48888" y="54588"/>
                  <a:pt x="39652" y="26068"/>
                  <a:pt x="47625" y="53975"/>
                </a:cubicBezTo>
                <a:cubicBezTo>
                  <a:pt x="48544" y="57193"/>
                  <a:pt x="48709" y="60887"/>
                  <a:pt x="50800" y="63500"/>
                </a:cubicBezTo>
                <a:cubicBezTo>
                  <a:pt x="53184" y="66480"/>
                  <a:pt x="57150" y="67733"/>
                  <a:pt x="60325" y="69850"/>
                </a:cubicBezTo>
                <a:lnTo>
                  <a:pt x="69850" y="98425"/>
                </a:lnTo>
                <a:cubicBezTo>
                  <a:pt x="70908" y="101600"/>
                  <a:pt x="70240" y="106094"/>
                  <a:pt x="73025" y="107950"/>
                </a:cubicBezTo>
                <a:lnTo>
                  <a:pt x="82550" y="114300"/>
                </a:lnTo>
                <a:cubicBezTo>
                  <a:pt x="95777" y="134140"/>
                  <a:pt x="83898" y="121676"/>
                  <a:pt x="123825" y="127000"/>
                </a:cubicBezTo>
                <a:cubicBezTo>
                  <a:pt x="128150" y="127577"/>
                  <a:pt x="132265" y="129228"/>
                  <a:pt x="136525" y="130175"/>
                </a:cubicBezTo>
                <a:cubicBezTo>
                  <a:pt x="172802" y="138237"/>
                  <a:pt x="134127" y="128782"/>
                  <a:pt x="165100" y="136525"/>
                </a:cubicBezTo>
                <a:cubicBezTo>
                  <a:pt x="173567" y="142169"/>
                  <a:pt x="177568" y="143938"/>
                  <a:pt x="184150" y="152400"/>
                </a:cubicBezTo>
                <a:cubicBezTo>
                  <a:pt x="188835" y="158424"/>
                  <a:pt x="194437" y="164210"/>
                  <a:pt x="196850" y="171450"/>
                </a:cubicBezTo>
                <a:cubicBezTo>
                  <a:pt x="197908" y="174625"/>
                  <a:pt x="197658" y="178608"/>
                  <a:pt x="200025" y="180975"/>
                </a:cubicBezTo>
                <a:cubicBezTo>
                  <a:pt x="202392" y="183342"/>
                  <a:pt x="206375" y="183092"/>
                  <a:pt x="209550" y="184150"/>
                </a:cubicBezTo>
                <a:cubicBezTo>
                  <a:pt x="230689" y="205289"/>
                  <a:pt x="207923" y="185363"/>
                  <a:pt x="228600" y="196850"/>
                </a:cubicBezTo>
                <a:cubicBezTo>
                  <a:pt x="235271" y="200556"/>
                  <a:pt x="241300" y="205317"/>
                  <a:pt x="247650" y="209550"/>
                </a:cubicBezTo>
                <a:cubicBezTo>
                  <a:pt x="253443" y="213412"/>
                  <a:pt x="259270" y="218503"/>
                  <a:pt x="266700" y="219075"/>
                </a:cubicBezTo>
                <a:cubicBezTo>
                  <a:pt x="290993" y="220944"/>
                  <a:pt x="315383" y="221192"/>
                  <a:pt x="339725" y="222250"/>
                </a:cubicBezTo>
                <a:cubicBezTo>
                  <a:pt x="365377" y="226525"/>
                  <a:pt x="352668" y="223389"/>
                  <a:pt x="377825" y="231775"/>
                </a:cubicBezTo>
                <a:cubicBezTo>
                  <a:pt x="381000" y="232833"/>
                  <a:pt x="384565" y="233094"/>
                  <a:pt x="387350" y="234950"/>
                </a:cubicBezTo>
                <a:cubicBezTo>
                  <a:pt x="399660" y="243156"/>
                  <a:pt x="393255" y="240093"/>
                  <a:pt x="406400" y="244475"/>
                </a:cubicBezTo>
                <a:cubicBezTo>
                  <a:pt x="409575" y="247650"/>
                  <a:pt x="412189" y="251509"/>
                  <a:pt x="415925" y="254000"/>
                </a:cubicBezTo>
                <a:cubicBezTo>
                  <a:pt x="418710" y="255856"/>
                  <a:pt x="423505" y="254452"/>
                  <a:pt x="425450" y="257175"/>
                </a:cubicBezTo>
                <a:cubicBezTo>
                  <a:pt x="449494" y="290837"/>
                  <a:pt x="416831" y="266246"/>
                  <a:pt x="441325" y="282575"/>
                </a:cubicBezTo>
                <a:cubicBezTo>
                  <a:pt x="456142" y="304800"/>
                  <a:pt x="447675" y="297392"/>
                  <a:pt x="463550" y="307975"/>
                </a:cubicBezTo>
                <a:cubicBezTo>
                  <a:pt x="465667" y="311150"/>
                  <a:pt x="467028" y="314987"/>
                  <a:pt x="469900" y="317500"/>
                </a:cubicBezTo>
                <a:cubicBezTo>
                  <a:pt x="475643" y="322526"/>
                  <a:pt x="482600" y="325967"/>
                  <a:pt x="488950" y="330200"/>
                </a:cubicBezTo>
                <a:cubicBezTo>
                  <a:pt x="492125" y="332317"/>
                  <a:pt x="495777" y="333852"/>
                  <a:pt x="498475" y="336550"/>
                </a:cubicBezTo>
                <a:cubicBezTo>
                  <a:pt x="510698" y="348773"/>
                  <a:pt x="504264" y="343584"/>
                  <a:pt x="517525" y="352425"/>
                </a:cubicBezTo>
                <a:cubicBezTo>
                  <a:pt x="523769" y="361791"/>
                  <a:pt x="524233" y="363835"/>
                  <a:pt x="533400" y="371475"/>
                </a:cubicBezTo>
                <a:cubicBezTo>
                  <a:pt x="536331" y="373918"/>
                  <a:pt x="539750" y="375708"/>
                  <a:pt x="542925" y="377825"/>
                </a:cubicBezTo>
                <a:cubicBezTo>
                  <a:pt x="554567" y="395287"/>
                  <a:pt x="542925" y="380471"/>
                  <a:pt x="558800" y="393700"/>
                </a:cubicBezTo>
                <a:cubicBezTo>
                  <a:pt x="562249" y="396575"/>
                  <a:pt x="564781" y="400468"/>
                  <a:pt x="568325" y="403225"/>
                </a:cubicBezTo>
                <a:cubicBezTo>
                  <a:pt x="574349" y="407910"/>
                  <a:pt x="581025" y="411692"/>
                  <a:pt x="587375" y="415925"/>
                </a:cubicBezTo>
                <a:cubicBezTo>
                  <a:pt x="590550" y="418042"/>
                  <a:pt x="594202" y="419577"/>
                  <a:pt x="596900" y="422275"/>
                </a:cubicBezTo>
                <a:cubicBezTo>
                  <a:pt x="627286" y="452661"/>
                  <a:pt x="588381" y="416595"/>
                  <a:pt x="615950" y="434975"/>
                </a:cubicBezTo>
                <a:cubicBezTo>
                  <a:pt x="616831" y="435562"/>
                  <a:pt x="615950" y="437092"/>
                  <a:pt x="615950" y="43815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6" name="Freeform 35"/>
          <p:cNvSpPr/>
          <p:nvPr/>
        </p:nvSpPr>
        <p:spPr>
          <a:xfrm>
            <a:off x="8652856" y="3424350"/>
            <a:ext cx="107763" cy="392906"/>
          </a:xfrm>
          <a:custGeom>
            <a:avLst/>
            <a:gdLst>
              <a:gd name="connsiteX0" fmla="*/ 143684 w 143684"/>
              <a:gd name="connsiteY0" fmla="*/ 0 h 523875"/>
              <a:gd name="connsiteX1" fmla="*/ 130984 w 143684"/>
              <a:gd name="connsiteY1" fmla="*/ 15875 h 523875"/>
              <a:gd name="connsiteX2" fmla="*/ 121459 w 143684"/>
              <a:gd name="connsiteY2" fmla="*/ 19050 h 523875"/>
              <a:gd name="connsiteX3" fmla="*/ 111934 w 143684"/>
              <a:gd name="connsiteY3" fmla="*/ 53975 h 523875"/>
              <a:gd name="connsiteX4" fmla="*/ 96059 w 143684"/>
              <a:gd name="connsiteY4" fmla="*/ 73025 h 523875"/>
              <a:gd name="connsiteX5" fmla="*/ 99234 w 143684"/>
              <a:gd name="connsiteY5" fmla="*/ 104775 h 523875"/>
              <a:gd name="connsiteX6" fmla="*/ 102409 w 143684"/>
              <a:gd name="connsiteY6" fmla="*/ 114300 h 523875"/>
              <a:gd name="connsiteX7" fmla="*/ 105584 w 143684"/>
              <a:gd name="connsiteY7" fmla="*/ 127000 h 523875"/>
              <a:gd name="connsiteX8" fmla="*/ 102409 w 143684"/>
              <a:gd name="connsiteY8" fmla="*/ 146050 h 523875"/>
              <a:gd name="connsiteX9" fmla="*/ 89709 w 143684"/>
              <a:gd name="connsiteY9" fmla="*/ 165100 h 523875"/>
              <a:gd name="connsiteX10" fmla="*/ 83359 w 143684"/>
              <a:gd name="connsiteY10" fmla="*/ 174625 h 523875"/>
              <a:gd name="connsiteX11" fmla="*/ 70659 w 143684"/>
              <a:gd name="connsiteY11" fmla="*/ 203200 h 523875"/>
              <a:gd name="connsiteX12" fmla="*/ 61134 w 143684"/>
              <a:gd name="connsiteY12" fmla="*/ 222250 h 523875"/>
              <a:gd name="connsiteX13" fmla="*/ 51609 w 143684"/>
              <a:gd name="connsiteY13" fmla="*/ 228600 h 523875"/>
              <a:gd name="connsiteX14" fmla="*/ 38909 w 143684"/>
              <a:gd name="connsiteY14" fmla="*/ 241300 h 523875"/>
              <a:gd name="connsiteX15" fmla="*/ 35734 w 143684"/>
              <a:gd name="connsiteY15" fmla="*/ 250825 h 523875"/>
              <a:gd name="connsiteX16" fmla="*/ 26209 w 143684"/>
              <a:gd name="connsiteY16" fmla="*/ 257175 h 523875"/>
              <a:gd name="connsiteX17" fmla="*/ 19859 w 143684"/>
              <a:gd name="connsiteY17" fmla="*/ 266700 h 523875"/>
              <a:gd name="connsiteX18" fmla="*/ 13509 w 143684"/>
              <a:gd name="connsiteY18" fmla="*/ 285750 h 523875"/>
              <a:gd name="connsiteX19" fmla="*/ 10334 w 143684"/>
              <a:gd name="connsiteY19" fmla="*/ 444500 h 523875"/>
              <a:gd name="connsiteX20" fmla="*/ 809 w 143684"/>
              <a:gd name="connsiteY20" fmla="*/ 463550 h 523875"/>
              <a:gd name="connsiteX21" fmla="*/ 809 w 143684"/>
              <a:gd name="connsiteY21" fmla="*/ 5238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684" h="523875">
                <a:moveTo>
                  <a:pt x="143684" y="0"/>
                </a:moveTo>
                <a:cubicBezTo>
                  <a:pt x="139451" y="5292"/>
                  <a:pt x="136129" y="11465"/>
                  <a:pt x="130984" y="15875"/>
                </a:cubicBezTo>
                <a:cubicBezTo>
                  <a:pt x="128443" y="18053"/>
                  <a:pt x="123404" y="16327"/>
                  <a:pt x="121459" y="19050"/>
                </a:cubicBezTo>
                <a:cubicBezTo>
                  <a:pt x="113325" y="30437"/>
                  <a:pt x="116484" y="41842"/>
                  <a:pt x="111934" y="53975"/>
                </a:cubicBezTo>
                <a:cubicBezTo>
                  <a:pt x="109282" y="61048"/>
                  <a:pt x="101000" y="68084"/>
                  <a:pt x="96059" y="73025"/>
                </a:cubicBezTo>
                <a:cubicBezTo>
                  <a:pt x="97117" y="83608"/>
                  <a:pt x="97617" y="94263"/>
                  <a:pt x="99234" y="104775"/>
                </a:cubicBezTo>
                <a:cubicBezTo>
                  <a:pt x="99743" y="108083"/>
                  <a:pt x="101490" y="111082"/>
                  <a:pt x="102409" y="114300"/>
                </a:cubicBezTo>
                <a:cubicBezTo>
                  <a:pt x="103608" y="118496"/>
                  <a:pt x="104526" y="122767"/>
                  <a:pt x="105584" y="127000"/>
                </a:cubicBezTo>
                <a:cubicBezTo>
                  <a:pt x="104526" y="133350"/>
                  <a:pt x="104885" y="140108"/>
                  <a:pt x="102409" y="146050"/>
                </a:cubicBezTo>
                <a:cubicBezTo>
                  <a:pt x="99474" y="153095"/>
                  <a:pt x="93942" y="158750"/>
                  <a:pt x="89709" y="165100"/>
                </a:cubicBezTo>
                <a:cubicBezTo>
                  <a:pt x="87592" y="168275"/>
                  <a:pt x="84566" y="171005"/>
                  <a:pt x="83359" y="174625"/>
                </a:cubicBezTo>
                <a:cubicBezTo>
                  <a:pt x="66977" y="223772"/>
                  <a:pt x="85753" y="173011"/>
                  <a:pt x="70659" y="203200"/>
                </a:cubicBezTo>
                <a:cubicBezTo>
                  <a:pt x="65494" y="213529"/>
                  <a:pt x="70233" y="213151"/>
                  <a:pt x="61134" y="222250"/>
                </a:cubicBezTo>
                <a:cubicBezTo>
                  <a:pt x="58436" y="224948"/>
                  <a:pt x="54784" y="226483"/>
                  <a:pt x="51609" y="228600"/>
                </a:cubicBezTo>
                <a:cubicBezTo>
                  <a:pt x="43142" y="254000"/>
                  <a:pt x="55842" y="224367"/>
                  <a:pt x="38909" y="241300"/>
                </a:cubicBezTo>
                <a:cubicBezTo>
                  <a:pt x="36542" y="243667"/>
                  <a:pt x="37825" y="248212"/>
                  <a:pt x="35734" y="250825"/>
                </a:cubicBezTo>
                <a:cubicBezTo>
                  <a:pt x="33350" y="253805"/>
                  <a:pt x="29384" y="255058"/>
                  <a:pt x="26209" y="257175"/>
                </a:cubicBezTo>
                <a:cubicBezTo>
                  <a:pt x="24092" y="260350"/>
                  <a:pt x="21409" y="263213"/>
                  <a:pt x="19859" y="266700"/>
                </a:cubicBezTo>
                <a:cubicBezTo>
                  <a:pt x="17141" y="272817"/>
                  <a:pt x="13509" y="285750"/>
                  <a:pt x="13509" y="285750"/>
                </a:cubicBezTo>
                <a:cubicBezTo>
                  <a:pt x="12451" y="338667"/>
                  <a:pt x="12330" y="391610"/>
                  <a:pt x="10334" y="444500"/>
                </a:cubicBezTo>
                <a:cubicBezTo>
                  <a:pt x="8184" y="501472"/>
                  <a:pt x="6471" y="401270"/>
                  <a:pt x="809" y="463550"/>
                </a:cubicBezTo>
                <a:cubicBezTo>
                  <a:pt x="-1012" y="483576"/>
                  <a:pt x="809" y="503767"/>
                  <a:pt x="809" y="523875"/>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7" name="Freeform 36"/>
          <p:cNvSpPr/>
          <p:nvPr/>
        </p:nvSpPr>
        <p:spPr>
          <a:xfrm>
            <a:off x="7284244" y="1059598"/>
            <a:ext cx="1481138" cy="840752"/>
          </a:xfrm>
          <a:custGeom>
            <a:avLst/>
            <a:gdLst>
              <a:gd name="connsiteX0" fmla="*/ 0 w 1974850"/>
              <a:gd name="connsiteY0" fmla="*/ 482827 h 1121002"/>
              <a:gd name="connsiteX1" fmla="*/ 12700 w 1974850"/>
              <a:gd name="connsiteY1" fmla="*/ 466952 h 1121002"/>
              <a:gd name="connsiteX2" fmla="*/ 22225 w 1974850"/>
              <a:gd name="connsiteY2" fmla="*/ 463777 h 1121002"/>
              <a:gd name="connsiteX3" fmla="*/ 50800 w 1974850"/>
              <a:gd name="connsiteY3" fmla="*/ 447902 h 1121002"/>
              <a:gd name="connsiteX4" fmla="*/ 60325 w 1974850"/>
              <a:gd name="connsiteY4" fmla="*/ 438377 h 1121002"/>
              <a:gd name="connsiteX5" fmla="*/ 79375 w 1974850"/>
              <a:gd name="connsiteY5" fmla="*/ 432027 h 1121002"/>
              <a:gd name="connsiteX6" fmla="*/ 98425 w 1974850"/>
              <a:gd name="connsiteY6" fmla="*/ 425677 h 1121002"/>
              <a:gd name="connsiteX7" fmla="*/ 107950 w 1974850"/>
              <a:gd name="connsiteY7" fmla="*/ 422502 h 1121002"/>
              <a:gd name="connsiteX8" fmla="*/ 127000 w 1974850"/>
              <a:gd name="connsiteY8" fmla="*/ 419327 h 1121002"/>
              <a:gd name="connsiteX9" fmla="*/ 209550 w 1974850"/>
              <a:gd name="connsiteY9" fmla="*/ 419327 h 1121002"/>
              <a:gd name="connsiteX10" fmla="*/ 219075 w 1974850"/>
              <a:gd name="connsiteY10" fmla="*/ 416152 h 1121002"/>
              <a:gd name="connsiteX11" fmla="*/ 238125 w 1974850"/>
              <a:gd name="connsiteY11" fmla="*/ 400277 h 1121002"/>
              <a:gd name="connsiteX12" fmla="*/ 257175 w 1974850"/>
              <a:gd name="connsiteY12" fmla="*/ 390752 h 1121002"/>
              <a:gd name="connsiteX13" fmla="*/ 266700 w 1974850"/>
              <a:gd name="connsiteY13" fmla="*/ 381227 h 1121002"/>
              <a:gd name="connsiteX14" fmla="*/ 276225 w 1974850"/>
              <a:gd name="connsiteY14" fmla="*/ 378052 h 1121002"/>
              <a:gd name="connsiteX15" fmla="*/ 295275 w 1974850"/>
              <a:gd name="connsiteY15" fmla="*/ 365352 h 1121002"/>
              <a:gd name="connsiteX16" fmla="*/ 307975 w 1974850"/>
              <a:gd name="connsiteY16" fmla="*/ 359002 h 1121002"/>
              <a:gd name="connsiteX17" fmla="*/ 317500 w 1974850"/>
              <a:gd name="connsiteY17" fmla="*/ 349477 h 1121002"/>
              <a:gd name="connsiteX18" fmla="*/ 327025 w 1974850"/>
              <a:gd name="connsiteY18" fmla="*/ 343127 h 1121002"/>
              <a:gd name="connsiteX19" fmla="*/ 349250 w 1974850"/>
              <a:gd name="connsiteY19" fmla="*/ 336777 h 1121002"/>
              <a:gd name="connsiteX20" fmla="*/ 415925 w 1974850"/>
              <a:gd name="connsiteY20" fmla="*/ 327252 h 1121002"/>
              <a:gd name="connsiteX21" fmla="*/ 450850 w 1974850"/>
              <a:gd name="connsiteY21" fmla="*/ 324077 h 1121002"/>
              <a:gd name="connsiteX22" fmla="*/ 482600 w 1974850"/>
              <a:gd name="connsiteY22" fmla="*/ 311377 h 1121002"/>
              <a:gd name="connsiteX23" fmla="*/ 492125 w 1974850"/>
              <a:gd name="connsiteY23" fmla="*/ 305027 h 1121002"/>
              <a:gd name="connsiteX24" fmla="*/ 511175 w 1974850"/>
              <a:gd name="connsiteY24" fmla="*/ 295502 h 1121002"/>
              <a:gd name="connsiteX25" fmla="*/ 520700 w 1974850"/>
              <a:gd name="connsiteY25" fmla="*/ 285977 h 1121002"/>
              <a:gd name="connsiteX26" fmla="*/ 527050 w 1974850"/>
              <a:gd name="connsiteY26" fmla="*/ 276452 h 1121002"/>
              <a:gd name="connsiteX27" fmla="*/ 546100 w 1974850"/>
              <a:gd name="connsiteY27" fmla="*/ 263752 h 1121002"/>
              <a:gd name="connsiteX28" fmla="*/ 593725 w 1974850"/>
              <a:gd name="connsiteY28" fmla="*/ 247877 h 1121002"/>
              <a:gd name="connsiteX29" fmla="*/ 603250 w 1974850"/>
              <a:gd name="connsiteY29" fmla="*/ 244702 h 1121002"/>
              <a:gd name="connsiteX30" fmla="*/ 612775 w 1974850"/>
              <a:gd name="connsiteY30" fmla="*/ 241527 h 1121002"/>
              <a:gd name="connsiteX31" fmla="*/ 635000 w 1974850"/>
              <a:gd name="connsiteY31" fmla="*/ 228827 h 1121002"/>
              <a:gd name="connsiteX32" fmla="*/ 654050 w 1974850"/>
              <a:gd name="connsiteY32" fmla="*/ 216127 h 1121002"/>
              <a:gd name="connsiteX33" fmla="*/ 663575 w 1974850"/>
              <a:gd name="connsiteY33" fmla="*/ 212952 h 1121002"/>
              <a:gd name="connsiteX34" fmla="*/ 673100 w 1974850"/>
              <a:gd name="connsiteY34" fmla="*/ 206602 h 1121002"/>
              <a:gd name="connsiteX35" fmla="*/ 701675 w 1974850"/>
              <a:gd name="connsiteY35" fmla="*/ 197077 h 1121002"/>
              <a:gd name="connsiteX36" fmla="*/ 711200 w 1974850"/>
              <a:gd name="connsiteY36" fmla="*/ 193902 h 1121002"/>
              <a:gd name="connsiteX37" fmla="*/ 774700 w 1974850"/>
              <a:gd name="connsiteY37" fmla="*/ 187552 h 1121002"/>
              <a:gd name="connsiteX38" fmla="*/ 841375 w 1974850"/>
              <a:gd name="connsiteY38" fmla="*/ 184377 h 1121002"/>
              <a:gd name="connsiteX39" fmla="*/ 857250 w 1974850"/>
              <a:gd name="connsiteY39" fmla="*/ 181202 h 1121002"/>
              <a:gd name="connsiteX40" fmla="*/ 876300 w 1974850"/>
              <a:gd name="connsiteY40" fmla="*/ 174852 h 1121002"/>
              <a:gd name="connsiteX41" fmla="*/ 892175 w 1974850"/>
              <a:gd name="connsiteY41" fmla="*/ 162152 h 1121002"/>
              <a:gd name="connsiteX42" fmla="*/ 911225 w 1974850"/>
              <a:gd name="connsiteY42" fmla="*/ 149452 h 1121002"/>
              <a:gd name="connsiteX43" fmla="*/ 939800 w 1974850"/>
              <a:gd name="connsiteY43" fmla="*/ 139927 h 1121002"/>
              <a:gd name="connsiteX44" fmla="*/ 949325 w 1974850"/>
              <a:gd name="connsiteY44" fmla="*/ 136752 h 1121002"/>
              <a:gd name="connsiteX45" fmla="*/ 958850 w 1974850"/>
              <a:gd name="connsiteY45" fmla="*/ 133577 h 1121002"/>
              <a:gd name="connsiteX46" fmla="*/ 971550 w 1974850"/>
              <a:gd name="connsiteY46" fmla="*/ 130402 h 1121002"/>
              <a:gd name="connsiteX47" fmla="*/ 981075 w 1974850"/>
              <a:gd name="connsiteY47" fmla="*/ 127227 h 1121002"/>
              <a:gd name="connsiteX48" fmla="*/ 996950 w 1974850"/>
              <a:gd name="connsiteY48" fmla="*/ 124052 h 1121002"/>
              <a:gd name="connsiteX49" fmla="*/ 1016000 w 1974850"/>
              <a:gd name="connsiteY49" fmla="*/ 117702 h 1121002"/>
              <a:gd name="connsiteX50" fmla="*/ 1025525 w 1974850"/>
              <a:gd name="connsiteY50" fmla="*/ 114527 h 1121002"/>
              <a:gd name="connsiteX51" fmla="*/ 1060450 w 1974850"/>
              <a:gd name="connsiteY51" fmla="*/ 95477 h 1121002"/>
              <a:gd name="connsiteX52" fmla="*/ 1069975 w 1974850"/>
              <a:gd name="connsiteY52" fmla="*/ 89127 h 1121002"/>
              <a:gd name="connsiteX53" fmla="*/ 1079500 w 1974850"/>
              <a:gd name="connsiteY53" fmla="*/ 85952 h 1121002"/>
              <a:gd name="connsiteX54" fmla="*/ 1089025 w 1974850"/>
              <a:gd name="connsiteY54" fmla="*/ 79602 h 1121002"/>
              <a:gd name="connsiteX55" fmla="*/ 1108075 w 1974850"/>
              <a:gd name="connsiteY55" fmla="*/ 73252 h 1121002"/>
              <a:gd name="connsiteX56" fmla="*/ 1117600 w 1974850"/>
              <a:gd name="connsiteY56" fmla="*/ 66902 h 1121002"/>
              <a:gd name="connsiteX57" fmla="*/ 1139825 w 1974850"/>
              <a:gd name="connsiteY57" fmla="*/ 60552 h 1121002"/>
              <a:gd name="connsiteX58" fmla="*/ 1171575 w 1974850"/>
              <a:gd name="connsiteY58" fmla="*/ 51027 h 1121002"/>
              <a:gd name="connsiteX59" fmla="*/ 1200150 w 1974850"/>
              <a:gd name="connsiteY59" fmla="*/ 35152 h 1121002"/>
              <a:gd name="connsiteX60" fmla="*/ 1209675 w 1974850"/>
              <a:gd name="connsiteY60" fmla="*/ 28802 h 1121002"/>
              <a:gd name="connsiteX61" fmla="*/ 1228725 w 1974850"/>
              <a:gd name="connsiteY61" fmla="*/ 22452 h 1121002"/>
              <a:gd name="connsiteX62" fmla="*/ 1238250 w 1974850"/>
              <a:gd name="connsiteY62" fmla="*/ 19277 h 1121002"/>
              <a:gd name="connsiteX63" fmla="*/ 1247775 w 1974850"/>
              <a:gd name="connsiteY63" fmla="*/ 16102 h 1121002"/>
              <a:gd name="connsiteX64" fmla="*/ 1336675 w 1974850"/>
              <a:gd name="connsiteY64" fmla="*/ 9752 h 1121002"/>
              <a:gd name="connsiteX65" fmla="*/ 1355725 w 1974850"/>
              <a:gd name="connsiteY65" fmla="*/ 227 h 1121002"/>
              <a:gd name="connsiteX66" fmla="*/ 1358900 w 1974850"/>
              <a:gd name="connsiteY66" fmla="*/ 9752 h 1121002"/>
              <a:gd name="connsiteX67" fmla="*/ 1352550 w 1974850"/>
              <a:gd name="connsiteY67" fmla="*/ 28802 h 1121002"/>
              <a:gd name="connsiteX68" fmla="*/ 1349375 w 1974850"/>
              <a:gd name="connsiteY68" fmla="*/ 38327 h 1121002"/>
              <a:gd name="connsiteX69" fmla="*/ 1352550 w 1974850"/>
              <a:gd name="connsiteY69" fmla="*/ 95477 h 1121002"/>
              <a:gd name="connsiteX70" fmla="*/ 1355725 w 1974850"/>
              <a:gd name="connsiteY70" fmla="*/ 105002 h 1121002"/>
              <a:gd name="connsiteX71" fmla="*/ 1362075 w 1974850"/>
              <a:gd name="connsiteY71" fmla="*/ 133577 h 1121002"/>
              <a:gd name="connsiteX72" fmla="*/ 1368425 w 1974850"/>
              <a:gd name="connsiteY72" fmla="*/ 152627 h 1121002"/>
              <a:gd name="connsiteX73" fmla="*/ 1374775 w 1974850"/>
              <a:gd name="connsiteY73" fmla="*/ 171677 h 1121002"/>
              <a:gd name="connsiteX74" fmla="*/ 1377950 w 1974850"/>
              <a:gd name="connsiteY74" fmla="*/ 181202 h 1121002"/>
              <a:gd name="connsiteX75" fmla="*/ 1381125 w 1974850"/>
              <a:gd name="connsiteY75" fmla="*/ 197077 h 1121002"/>
              <a:gd name="connsiteX76" fmla="*/ 1384300 w 1974850"/>
              <a:gd name="connsiteY76" fmla="*/ 254227 h 1121002"/>
              <a:gd name="connsiteX77" fmla="*/ 1387475 w 1974850"/>
              <a:gd name="connsiteY77" fmla="*/ 263752 h 1121002"/>
              <a:gd name="connsiteX78" fmla="*/ 1390650 w 1974850"/>
              <a:gd name="connsiteY78" fmla="*/ 276452 h 1121002"/>
              <a:gd name="connsiteX79" fmla="*/ 1393825 w 1974850"/>
              <a:gd name="connsiteY79" fmla="*/ 292327 h 1121002"/>
              <a:gd name="connsiteX80" fmla="*/ 1403350 w 1974850"/>
              <a:gd name="connsiteY80" fmla="*/ 320902 h 1121002"/>
              <a:gd name="connsiteX81" fmla="*/ 1406525 w 1974850"/>
              <a:gd name="connsiteY81" fmla="*/ 330427 h 1121002"/>
              <a:gd name="connsiteX82" fmla="*/ 1409700 w 1974850"/>
              <a:gd name="connsiteY82" fmla="*/ 339952 h 1121002"/>
              <a:gd name="connsiteX83" fmla="*/ 1412875 w 1974850"/>
              <a:gd name="connsiteY83" fmla="*/ 384402 h 1121002"/>
              <a:gd name="connsiteX84" fmla="*/ 1419225 w 1974850"/>
              <a:gd name="connsiteY84" fmla="*/ 397102 h 1121002"/>
              <a:gd name="connsiteX85" fmla="*/ 1431925 w 1974850"/>
              <a:gd name="connsiteY85" fmla="*/ 416152 h 1121002"/>
              <a:gd name="connsiteX86" fmla="*/ 1438275 w 1974850"/>
              <a:gd name="connsiteY86" fmla="*/ 425677 h 1121002"/>
              <a:gd name="connsiteX87" fmla="*/ 1447800 w 1974850"/>
              <a:gd name="connsiteY87" fmla="*/ 435202 h 1121002"/>
              <a:gd name="connsiteX88" fmla="*/ 1454150 w 1974850"/>
              <a:gd name="connsiteY88" fmla="*/ 444727 h 1121002"/>
              <a:gd name="connsiteX89" fmla="*/ 1457325 w 1974850"/>
              <a:gd name="connsiteY89" fmla="*/ 454252 h 1121002"/>
              <a:gd name="connsiteX90" fmla="*/ 1466850 w 1974850"/>
              <a:gd name="connsiteY90" fmla="*/ 460602 h 1121002"/>
              <a:gd name="connsiteX91" fmla="*/ 1473200 w 1974850"/>
              <a:gd name="connsiteY91" fmla="*/ 470127 h 1121002"/>
              <a:gd name="connsiteX92" fmla="*/ 1504950 w 1974850"/>
              <a:gd name="connsiteY92" fmla="*/ 486002 h 1121002"/>
              <a:gd name="connsiteX93" fmla="*/ 1514475 w 1974850"/>
              <a:gd name="connsiteY93" fmla="*/ 489177 h 1121002"/>
              <a:gd name="connsiteX94" fmla="*/ 1552575 w 1974850"/>
              <a:gd name="connsiteY94" fmla="*/ 495527 h 1121002"/>
              <a:gd name="connsiteX95" fmla="*/ 1581150 w 1974850"/>
              <a:gd name="connsiteY95" fmla="*/ 501877 h 1121002"/>
              <a:gd name="connsiteX96" fmla="*/ 1606550 w 1974850"/>
              <a:gd name="connsiteY96" fmla="*/ 508227 h 1121002"/>
              <a:gd name="connsiteX97" fmla="*/ 1616075 w 1974850"/>
              <a:gd name="connsiteY97" fmla="*/ 511402 h 1121002"/>
              <a:gd name="connsiteX98" fmla="*/ 1625600 w 1974850"/>
              <a:gd name="connsiteY98" fmla="*/ 517752 h 1121002"/>
              <a:gd name="connsiteX99" fmla="*/ 1644650 w 1974850"/>
              <a:gd name="connsiteY99" fmla="*/ 527277 h 1121002"/>
              <a:gd name="connsiteX100" fmla="*/ 1666875 w 1974850"/>
              <a:gd name="connsiteY100" fmla="*/ 549502 h 1121002"/>
              <a:gd name="connsiteX101" fmla="*/ 1676400 w 1974850"/>
              <a:gd name="connsiteY101" fmla="*/ 559027 h 1121002"/>
              <a:gd name="connsiteX102" fmla="*/ 1685925 w 1974850"/>
              <a:gd name="connsiteY102" fmla="*/ 562202 h 1121002"/>
              <a:gd name="connsiteX103" fmla="*/ 1704975 w 1974850"/>
              <a:gd name="connsiteY103" fmla="*/ 574902 h 1121002"/>
              <a:gd name="connsiteX104" fmla="*/ 1714500 w 1974850"/>
              <a:gd name="connsiteY104" fmla="*/ 584427 h 1121002"/>
              <a:gd name="connsiteX105" fmla="*/ 1720850 w 1974850"/>
              <a:gd name="connsiteY105" fmla="*/ 593952 h 1121002"/>
              <a:gd name="connsiteX106" fmla="*/ 1739900 w 1974850"/>
              <a:gd name="connsiteY106" fmla="*/ 600302 h 1121002"/>
              <a:gd name="connsiteX107" fmla="*/ 1752600 w 1974850"/>
              <a:gd name="connsiteY107" fmla="*/ 622527 h 1121002"/>
              <a:gd name="connsiteX108" fmla="*/ 1755775 w 1974850"/>
              <a:gd name="connsiteY108" fmla="*/ 632052 h 1121002"/>
              <a:gd name="connsiteX109" fmla="*/ 1774825 w 1974850"/>
              <a:gd name="connsiteY109" fmla="*/ 641577 h 1121002"/>
              <a:gd name="connsiteX110" fmla="*/ 1793875 w 1974850"/>
              <a:gd name="connsiteY110" fmla="*/ 651102 h 1121002"/>
              <a:gd name="connsiteX111" fmla="*/ 1812925 w 1974850"/>
              <a:gd name="connsiteY111" fmla="*/ 670152 h 1121002"/>
              <a:gd name="connsiteX112" fmla="*/ 1822450 w 1974850"/>
              <a:gd name="connsiteY112" fmla="*/ 689202 h 1121002"/>
              <a:gd name="connsiteX113" fmla="*/ 1828800 w 1974850"/>
              <a:gd name="connsiteY113" fmla="*/ 724127 h 1121002"/>
              <a:gd name="connsiteX114" fmla="*/ 1835150 w 1974850"/>
              <a:gd name="connsiteY114" fmla="*/ 733652 h 1121002"/>
              <a:gd name="connsiteX115" fmla="*/ 1838325 w 1974850"/>
              <a:gd name="connsiteY115" fmla="*/ 743177 h 1121002"/>
              <a:gd name="connsiteX116" fmla="*/ 1851025 w 1974850"/>
              <a:gd name="connsiteY116" fmla="*/ 762227 h 1121002"/>
              <a:gd name="connsiteX117" fmla="*/ 1854200 w 1974850"/>
              <a:gd name="connsiteY117" fmla="*/ 774927 h 1121002"/>
              <a:gd name="connsiteX118" fmla="*/ 1857375 w 1974850"/>
              <a:gd name="connsiteY118" fmla="*/ 800327 h 1121002"/>
              <a:gd name="connsiteX119" fmla="*/ 1863725 w 1974850"/>
              <a:gd name="connsiteY119" fmla="*/ 819377 h 1121002"/>
              <a:gd name="connsiteX120" fmla="*/ 1870075 w 1974850"/>
              <a:gd name="connsiteY120" fmla="*/ 828902 h 1121002"/>
              <a:gd name="connsiteX121" fmla="*/ 1876425 w 1974850"/>
              <a:gd name="connsiteY121" fmla="*/ 847952 h 1121002"/>
              <a:gd name="connsiteX122" fmla="*/ 1879600 w 1974850"/>
              <a:gd name="connsiteY122" fmla="*/ 857477 h 1121002"/>
              <a:gd name="connsiteX123" fmla="*/ 1882775 w 1974850"/>
              <a:gd name="connsiteY123" fmla="*/ 870177 h 1121002"/>
              <a:gd name="connsiteX124" fmla="*/ 1889125 w 1974850"/>
              <a:gd name="connsiteY124" fmla="*/ 889227 h 1121002"/>
              <a:gd name="connsiteX125" fmla="*/ 1892300 w 1974850"/>
              <a:gd name="connsiteY125" fmla="*/ 905102 h 1121002"/>
              <a:gd name="connsiteX126" fmla="*/ 1895475 w 1974850"/>
              <a:gd name="connsiteY126" fmla="*/ 917802 h 1121002"/>
              <a:gd name="connsiteX127" fmla="*/ 1901825 w 1974850"/>
              <a:gd name="connsiteY127" fmla="*/ 946377 h 1121002"/>
              <a:gd name="connsiteX128" fmla="*/ 1908175 w 1974850"/>
              <a:gd name="connsiteY128" fmla="*/ 955902 h 1121002"/>
              <a:gd name="connsiteX129" fmla="*/ 1917700 w 1974850"/>
              <a:gd name="connsiteY129" fmla="*/ 974952 h 1121002"/>
              <a:gd name="connsiteX130" fmla="*/ 1927225 w 1974850"/>
              <a:gd name="connsiteY130" fmla="*/ 981302 h 1121002"/>
              <a:gd name="connsiteX131" fmla="*/ 1933575 w 1974850"/>
              <a:gd name="connsiteY131" fmla="*/ 1000352 h 1121002"/>
              <a:gd name="connsiteX132" fmla="*/ 1939925 w 1974850"/>
              <a:gd name="connsiteY132" fmla="*/ 1009877 h 1121002"/>
              <a:gd name="connsiteX133" fmla="*/ 1943100 w 1974850"/>
              <a:gd name="connsiteY133" fmla="*/ 1019402 h 1121002"/>
              <a:gd name="connsiteX134" fmla="*/ 1955800 w 1974850"/>
              <a:gd name="connsiteY134" fmla="*/ 1038452 h 1121002"/>
              <a:gd name="connsiteX135" fmla="*/ 1962150 w 1974850"/>
              <a:gd name="connsiteY135" fmla="*/ 1047977 h 1121002"/>
              <a:gd name="connsiteX136" fmla="*/ 1965325 w 1974850"/>
              <a:gd name="connsiteY136" fmla="*/ 1092427 h 1121002"/>
              <a:gd name="connsiteX137" fmla="*/ 1968500 w 1974850"/>
              <a:gd name="connsiteY137" fmla="*/ 1111477 h 1121002"/>
              <a:gd name="connsiteX138" fmla="*/ 1974850 w 1974850"/>
              <a:gd name="connsiteY138" fmla="*/ 1121002 h 112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974850" h="1121002">
                <a:moveTo>
                  <a:pt x="0" y="482827"/>
                </a:moveTo>
                <a:cubicBezTo>
                  <a:pt x="4233" y="477535"/>
                  <a:pt x="7555" y="471362"/>
                  <a:pt x="12700" y="466952"/>
                </a:cubicBezTo>
                <a:cubicBezTo>
                  <a:pt x="15241" y="464774"/>
                  <a:pt x="19299" y="465402"/>
                  <a:pt x="22225" y="463777"/>
                </a:cubicBezTo>
                <a:cubicBezTo>
                  <a:pt x="54977" y="445581"/>
                  <a:pt x="29247" y="455086"/>
                  <a:pt x="50800" y="447902"/>
                </a:cubicBezTo>
                <a:cubicBezTo>
                  <a:pt x="53975" y="444727"/>
                  <a:pt x="56400" y="440558"/>
                  <a:pt x="60325" y="438377"/>
                </a:cubicBezTo>
                <a:cubicBezTo>
                  <a:pt x="66176" y="435126"/>
                  <a:pt x="73025" y="434144"/>
                  <a:pt x="79375" y="432027"/>
                </a:cubicBezTo>
                <a:lnTo>
                  <a:pt x="98425" y="425677"/>
                </a:lnTo>
                <a:cubicBezTo>
                  <a:pt x="101600" y="424619"/>
                  <a:pt x="104649" y="423052"/>
                  <a:pt x="107950" y="422502"/>
                </a:cubicBezTo>
                <a:lnTo>
                  <a:pt x="127000" y="419327"/>
                </a:lnTo>
                <a:cubicBezTo>
                  <a:pt x="168930" y="422552"/>
                  <a:pt x="167620" y="424568"/>
                  <a:pt x="209550" y="419327"/>
                </a:cubicBezTo>
                <a:cubicBezTo>
                  <a:pt x="212871" y="418912"/>
                  <a:pt x="215900" y="417210"/>
                  <a:pt x="219075" y="416152"/>
                </a:cubicBezTo>
                <a:cubicBezTo>
                  <a:pt x="226097" y="409130"/>
                  <a:pt x="229284" y="404697"/>
                  <a:pt x="238125" y="400277"/>
                </a:cubicBezTo>
                <a:cubicBezTo>
                  <a:pt x="252444" y="393117"/>
                  <a:pt x="243526" y="402126"/>
                  <a:pt x="257175" y="390752"/>
                </a:cubicBezTo>
                <a:cubicBezTo>
                  <a:pt x="260624" y="387877"/>
                  <a:pt x="262964" y="383718"/>
                  <a:pt x="266700" y="381227"/>
                </a:cubicBezTo>
                <a:cubicBezTo>
                  <a:pt x="269485" y="379371"/>
                  <a:pt x="273299" y="379677"/>
                  <a:pt x="276225" y="378052"/>
                </a:cubicBezTo>
                <a:cubicBezTo>
                  <a:pt x="282896" y="374346"/>
                  <a:pt x="288449" y="368765"/>
                  <a:pt x="295275" y="365352"/>
                </a:cubicBezTo>
                <a:cubicBezTo>
                  <a:pt x="299508" y="363235"/>
                  <a:pt x="304124" y="361753"/>
                  <a:pt x="307975" y="359002"/>
                </a:cubicBezTo>
                <a:cubicBezTo>
                  <a:pt x="311629" y="356392"/>
                  <a:pt x="314051" y="352352"/>
                  <a:pt x="317500" y="349477"/>
                </a:cubicBezTo>
                <a:cubicBezTo>
                  <a:pt x="320431" y="347034"/>
                  <a:pt x="323612" y="344834"/>
                  <a:pt x="327025" y="343127"/>
                </a:cubicBezTo>
                <a:cubicBezTo>
                  <a:pt x="331580" y="340850"/>
                  <a:pt x="345181" y="337794"/>
                  <a:pt x="349250" y="336777"/>
                </a:cubicBezTo>
                <a:cubicBezTo>
                  <a:pt x="374924" y="319661"/>
                  <a:pt x="353597" y="331550"/>
                  <a:pt x="415925" y="327252"/>
                </a:cubicBezTo>
                <a:cubicBezTo>
                  <a:pt x="427587" y="326448"/>
                  <a:pt x="439208" y="325135"/>
                  <a:pt x="450850" y="324077"/>
                </a:cubicBezTo>
                <a:cubicBezTo>
                  <a:pt x="466462" y="318873"/>
                  <a:pt x="469519" y="318852"/>
                  <a:pt x="482600" y="311377"/>
                </a:cubicBezTo>
                <a:cubicBezTo>
                  <a:pt x="485913" y="309484"/>
                  <a:pt x="488712" y="306734"/>
                  <a:pt x="492125" y="305027"/>
                </a:cubicBezTo>
                <a:cubicBezTo>
                  <a:pt x="506444" y="297867"/>
                  <a:pt x="497526" y="306876"/>
                  <a:pt x="511175" y="295502"/>
                </a:cubicBezTo>
                <a:cubicBezTo>
                  <a:pt x="514624" y="292627"/>
                  <a:pt x="517825" y="289426"/>
                  <a:pt x="520700" y="285977"/>
                </a:cubicBezTo>
                <a:cubicBezTo>
                  <a:pt x="523143" y="283046"/>
                  <a:pt x="524178" y="278965"/>
                  <a:pt x="527050" y="276452"/>
                </a:cubicBezTo>
                <a:cubicBezTo>
                  <a:pt x="532793" y="271426"/>
                  <a:pt x="538860" y="266165"/>
                  <a:pt x="546100" y="263752"/>
                </a:cubicBezTo>
                <a:lnTo>
                  <a:pt x="593725" y="247877"/>
                </a:lnTo>
                <a:lnTo>
                  <a:pt x="603250" y="244702"/>
                </a:lnTo>
                <a:lnTo>
                  <a:pt x="612775" y="241527"/>
                </a:lnTo>
                <a:cubicBezTo>
                  <a:pt x="654436" y="210282"/>
                  <a:pt x="603832" y="246143"/>
                  <a:pt x="635000" y="228827"/>
                </a:cubicBezTo>
                <a:cubicBezTo>
                  <a:pt x="641671" y="225121"/>
                  <a:pt x="646810" y="218540"/>
                  <a:pt x="654050" y="216127"/>
                </a:cubicBezTo>
                <a:cubicBezTo>
                  <a:pt x="657225" y="215069"/>
                  <a:pt x="660582" y="214449"/>
                  <a:pt x="663575" y="212952"/>
                </a:cubicBezTo>
                <a:cubicBezTo>
                  <a:pt x="666988" y="211245"/>
                  <a:pt x="669613" y="208152"/>
                  <a:pt x="673100" y="206602"/>
                </a:cubicBezTo>
                <a:lnTo>
                  <a:pt x="701675" y="197077"/>
                </a:lnTo>
                <a:cubicBezTo>
                  <a:pt x="704850" y="196019"/>
                  <a:pt x="707879" y="194317"/>
                  <a:pt x="711200" y="193902"/>
                </a:cubicBezTo>
                <a:cubicBezTo>
                  <a:pt x="738233" y="190523"/>
                  <a:pt x="744545" y="189380"/>
                  <a:pt x="774700" y="187552"/>
                </a:cubicBezTo>
                <a:cubicBezTo>
                  <a:pt x="796909" y="186206"/>
                  <a:pt x="819150" y="185435"/>
                  <a:pt x="841375" y="184377"/>
                </a:cubicBezTo>
                <a:cubicBezTo>
                  <a:pt x="846667" y="183319"/>
                  <a:pt x="852044" y="182622"/>
                  <a:pt x="857250" y="181202"/>
                </a:cubicBezTo>
                <a:cubicBezTo>
                  <a:pt x="863708" y="179441"/>
                  <a:pt x="876300" y="174852"/>
                  <a:pt x="876300" y="174852"/>
                </a:cubicBezTo>
                <a:cubicBezTo>
                  <a:pt x="888033" y="157253"/>
                  <a:pt x="875937" y="171173"/>
                  <a:pt x="892175" y="162152"/>
                </a:cubicBezTo>
                <a:cubicBezTo>
                  <a:pt x="898846" y="158446"/>
                  <a:pt x="903985" y="151865"/>
                  <a:pt x="911225" y="149452"/>
                </a:cubicBezTo>
                <a:lnTo>
                  <a:pt x="939800" y="139927"/>
                </a:lnTo>
                <a:lnTo>
                  <a:pt x="949325" y="136752"/>
                </a:lnTo>
                <a:cubicBezTo>
                  <a:pt x="952500" y="135694"/>
                  <a:pt x="955603" y="134389"/>
                  <a:pt x="958850" y="133577"/>
                </a:cubicBezTo>
                <a:cubicBezTo>
                  <a:pt x="963083" y="132519"/>
                  <a:pt x="967354" y="131601"/>
                  <a:pt x="971550" y="130402"/>
                </a:cubicBezTo>
                <a:cubicBezTo>
                  <a:pt x="974768" y="129483"/>
                  <a:pt x="977828" y="128039"/>
                  <a:pt x="981075" y="127227"/>
                </a:cubicBezTo>
                <a:cubicBezTo>
                  <a:pt x="986310" y="125918"/>
                  <a:pt x="991744" y="125472"/>
                  <a:pt x="996950" y="124052"/>
                </a:cubicBezTo>
                <a:cubicBezTo>
                  <a:pt x="1003408" y="122291"/>
                  <a:pt x="1009650" y="119819"/>
                  <a:pt x="1016000" y="117702"/>
                </a:cubicBezTo>
                <a:cubicBezTo>
                  <a:pt x="1019175" y="116644"/>
                  <a:pt x="1022740" y="116383"/>
                  <a:pt x="1025525" y="114527"/>
                </a:cubicBezTo>
                <a:cubicBezTo>
                  <a:pt x="1067765" y="86367"/>
                  <a:pt x="1023713" y="113846"/>
                  <a:pt x="1060450" y="95477"/>
                </a:cubicBezTo>
                <a:cubicBezTo>
                  <a:pt x="1063863" y="93770"/>
                  <a:pt x="1066562" y="90834"/>
                  <a:pt x="1069975" y="89127"/>
                </a:cubicBezTo>
                <a:cubicBezTo>
                  <a:pt x="1072968" y="87630"/>
                  <a:pt x="1076507" y="87449"/>
                  <a:pt x="1079500" y="85952"/>
                </a:cubicBezTo>
                <a:cubicBezTo>
                  <a:pt x="1082913" y="84245"/>
                  <a:pt x="1085538" y="81152"/>
                  <a:pt x="1089025" y="79602"/>
                </a:cubicBezTo>
                <a:cubicBezTo>
                  <a:pt x="1095142" y="76884"/>
                  <a:pt x="1102506" y="76965"/>
                  <a:pt x="1108075" y="73252"/>
                </a:cubicBezTo>
                <a:cubicBezTo>
                  <a:pt x="1111250" y="71135"/>
                  <a:pt x="1114187" y="68609"/>
                  <a:pt x="1117600" y="66902"/>
                </a:cubicBezTo>
                <a:cubicBezTo>
                  <a:pt x="1122935" y="64234"/>
                  <a:pt x="1134739" y="62078"/>
                  <a:pt x="1139825" y="60552"/>
                </a:cubicBezTo>
                <a:cubicBezTo>
                  <a:pt x="1178474" y="48957"/>
                  <a:pt x="1142303" y="58345"/>
                  <a:pt x="1171575" y="51027"/>
                </a:cubicBezTo>
                <a:cubicBezTo>
                  <a:pt x="1231640" y="10984"/>
                  <a:pt x="1166620" y="51917"/>
                  <a:pt x="1200150" y="35152"/>
                </a:cubicBezTo>
                <a:cubicBezTo>
                  <a:pt x="1203563" y="33445"/>
                  <a:pt x="1206188" y="30352"/>
                  <a:pt x="1209675" y="28802"/>
                </a:cubicBezTo>
                <a:cubicBezTo>
                  <a:pt x="1215792" y="26084"/>
                  <a:pt x="1222375" y="24569"/>
                  <a:pt x="1228725" y="22452"/>
                </a:cubicBezTo>
                <a:lnTo>
                  <a:pt x="1238250" y="19277"/>
                </a:lnTo>
                <a:cubicBezTo>
                  <a:pt x="1241425" y="18219"/>
                  <a:pt x="1244438" y="16359"/>
                  <a:pt x="1247775" y="16102"/>
                </a:cubicBezTo>
                <a:cubicBezTo>
                  <a:pt x="1304913" y="11707"/>
                  <a:pt x="1275282" y="13845"/>
                  <a:pt x="1336675" y="9752"/>
                </a:cubicBezTo>
                <a:cubicBezTo>
                  <a:pt x="1338279" y="8683"/>
                  <a:pt x="1351969" y="-1651"/>
                  <a:pt x="1355725" y="227"/>
                </a:cubicBezTo>
                <a:cubicBezTo>
                  <a:pt x="1358718" y="1724"/>
                  <a:pt x="1357842" y="6577"/>
                  <a:pt x="1358900" y="9752"/>
                </a:cubicBezTo>
                <a:lnTo>
                  <a:pt x="1352550" y="28802"/>
                </a:lnTo>
                <a:lnTo>
                  <a:pt x="1349375" y="38327"/>
                </a:lnTo>
                <a:cubicBezTo>
                  <a:pt x="1350433" y="57377"/>
                  <a:pt x="1350741" y="76484"/>
                  <a:pt x="1352550" y="95477"/>
                </a:cubicBezTo>
                <a:cubicBezTo>
                  <a:pt x="1352867" y="98809"/>
                  <a:pt x="1354913" y="101755"/>
                  <a:pt x="1355725" y="105002"/>
                </a:cubicBezTo>
                <a:cubicBezTo>
                  <a:pt x="1360257" y="123129"/>
                  <a:pt x="1357186" y="117280"/>
                  <a:pt x="1362075" y="133577"/>
                </a:cubicBezTo>
                <a:cubicBezTo>
                  <a:pt x="1363998" y="139988"/>
                  <a:pt x="1366308" y="146277"/>
                  <a:pt x="1368425" y="152627"/>
                </a:cubicBezTo>
                <a:lnTo>
                  <a:pt x="1374775" y="171677"/>
                </a:lnTo>
                <a:cubicBezTo>
                  <a:pt x="1375833" y="174852"/>
                  <a:pt x="1377294" y="177920"/>
                  <a:pt x="1377950" y="181202"/>
                </a:cubicBezTo>
                <a:lnTo>
                  <a:pt x="1381125" y="197077"/>
                </a:lnTo>
                <a:cubicBezTo>
                  <a:pt x="1382183" y="216127"/>
                  <a:pt x="1382491" y="235234"/>
                  <a:pt x="1384300" y="254227"/>
                </a:cubicBezTo>
                <a:cubicBezTo>
                  <a:pt x="1384617" y="257559"/>
                  <a:pt x="1386556" y="260534"/>
                  <a:pt x="1387475" y="263752"/>
                </a:cubicBezTo>
                <a:cubicBezTo>
                  <a:pt x="1388674" y="267948"/>
                  <a:pt x="1389703" y="272192"/>
                  <a:pt x="1390650" y="276452"/>
                </a:cubicBezTo>
                <a:cubicBezTo>
                  <a:pt x="1391821" y="281720"/>
                  <a:pt x="1392405" y="287121"/>
                  <a:pt x="1393825" y="292327"/>
                </a:cubicBezTo>
                <a:lnTo>
                  <a:pt x="1403350" y="320902"/>
                </a:lnTo>
                <a:lnTo>
                  <a:pt x="1406525" y="330427"/>
                </a:lnTo>
                <a:lnTo>
                  <a:pt x="1409700" y="339952"/>
                </a:lnTo>
                <a:cubicBezTo>
                  <a:pt x="1410758" y="354769"/>
                  <a:pt x="1410433" y="369750"/>
                  <a:pt x="1412875" y="384402"/>
                </a:cubicBezTo>
                <a:cubicBezTo>
                  <a:pt x="1413653" y="389071"/>
                  <a:pt x="1416790" y="393043"/>
                  <a:pt x="1419225" y="397102"/>
                </a:cubicBezTo>
                <a:cubicBezTo>
                  <a:pt x="1423152" y="403646"/>
                  <a:pt x="1427692" y="409802"/>
                  <a:pt x="1431925" y="416152"/>
                </a:cubicBezTo>
                <a:cubicBezTo>
                  <a:pt x="1434042" y="419327"/>
                  <a:pt x="1435577" y="422979"/>
                  <a:pt x="1438275" y="425677"/>
                </a:cubicBezTo>
                <a:cubicBezTo>
                  <a:pt x="1441450" y="428852"/>
                  <a:pt x="1444925" y="431753"/>
                  <a:pt x="1447800" y="435202"/>
                </a:cubicBezTo>
                <a:cubicBezTo>
                  <a:pt x="1450243" y="438133"/>
                  <a:pt x="1452443" y="441314"/>
                  <a:pt x="1454150" y="444727"/>
                </a:cubicBezTo>
                <a:cubicBezTo>
                  <a:pt x="1455647" y="447720"/>
                  <a:pt x="1455234" y="451639"/>
                  <a:pt x="1457325" y="454252"/>
                </a:cubicBezTo>
                <a:cubicBezTo>
                  <a:pt x="1459709" y="457232"/>
                  <a:pt x="1463675" y="458485"/>
                  <a:pt x="1466850" y="460602"/>
                </a:cubicBezTo>
                <a:cubicBezTo>
                  <a:pt x="1468967" y="463777"/>
                  <a:pt x="1470328" y="467614"/>
                  <a:pt x="1473200" y="470127"/>
                </a:cubicBezTo>
                <a:cubicBezTo>
                  <a:pt x="1489993" y="484821"/>
                  <a:pt x="1488212" y="481220"/>
                  <a:pt x="1504950" y="486002"/>
                </a:cubicBezTo>
                <a:cubicBezTo>
                  <a:pt x="1508168" y="486921"/>
                  <a:pt x="1511193" y="488521"/>
                  <a:pt x="1514475" y="489177"/>
                </a:cubicBezTo>
                <a:cubicBezTo>
                  <a:pt x="1527100" y="491702"/>
                  <a:pt x="1539875" y="493410"/>
                  <a:pt x="1552575" y="495527"/>
                </a:cubicBezTo>
                <a:cubicBezTo>
                  <a:pt x="1592109" y="502116"/>
                  <a:pt x="1556585" y="495177"/>
                  <a:pt x="1581150" y="501877"/>
                </a:cubicBezTo>
                <a:cubicBezTo>
                  <a:pt x="1589570" y="504173"/>
                  <a:pt x="1598271" y="505467"/>
                  <a:pt x="1606550" y="508227"/>
                </a:cubicBezTo>
                <a:cubicBezTo>
                  <a:pt x="1609725" y="509285"/>
                  <a:pt x="1613082" y="509905"/>
                  <a:pt x="1616075" y="511402"/>
                </a:cubicBezTo>
                <a:cubicBezTo>
                  <a:pt x="1619488" y="513109"/>
                  <a:pt x="1622187" y="516045"/>
                  <a:pt x="1625600" y="517752"/>
                </a:cubicBezTo>
                <a:cubicBezTo>
                  <a:pt x="1651890" y="530897"/>
                  <a:pt x="1617353" y="509079"/>
                  <a:pt x="1644650" y="527277"/>
                </a:cubicBezTo>
                <a:cubicBezTo>
                  <a:pt x="1659206" y="549112"/>
                  <a:pt x="1650110" y="543914"/>
                  <a:pt x="1666875" y="549502"/>
                </a:cubicBezTo>
                <a:cubicBezTo>
                  <a:pt x="1670050" y="552677"/>
                  <a:pt x="1672664" y="556536"/>
                  <a:pt x="1676400" y="559027"/>
                </a:cubicBezTo>
                <a:cubicBezTo>
                  <a:pt x="1679185" y="560883"/>
                  <a:pt x="1682999" y="560577"/>
                  <a:pt x="1685925" y="562202"/>
                </a:cubicBezTo>
                <a:cubicBezTo>
                  <a:pt x="1692596" y="565908"/>
                  <a:pt x="1699579" y="569506"/>
                  <a:pt x="1704975" y="574902"/>
                </a:cubicBezTo>
                <a:cubicBezTo>
                  <a:pt x="1708150" y="578077"/>
                  <a:pt x="1711625" y="580978"/>
                  <a:pt x="1714500" y="584427"/>
                </a:cubicBezTo>
                <a:cubicBezTo>
                  <a:pt x="1716943" y="587358"/>
                  <a:pt x="1717614" y="591930"/>
                  <a:pt x="1720850" y="593952"/>
                </a:cubicBezTo>
                <a:cubicBezTo>
                  <a:pt x="1726526" y="597500"/>
                  <a:pt x="1739900" y="600302"/>
                  <a:pt x="1739900" y="600302"/>
                </a:cubicBezTo>
                <a:cubicBezTo>
                  <a:pt x="1746615" y="627162"/>
                  <a:pt x="1737467" y="599828"/>
                  <a:pt x="1752600" y="622527"/>
                </a:cubicBezTo>
                <a:cubicBezTo>
                  <a:pt x="1754456" y="625312"/>
                  <a:pt x="1753684" y="629439"/>
                  <a:pt x="1755775" y="632052"/>
                </a:cubicBezTo>
                <a:cubicBezTo>
                  <a:pt x="1761841" y="639635"/>
                  <a:pt x="1767156" y="637742"/>
                  <a:pt x="1774825" y="641577"/>
                </a:cubicBezTo>
                <a:cubicBezTo>
                  <a:pt x="1799444" y="653887"/>
                  <a:pt x="1769934" y="643122"/>
                  <a:pt x="1793875" y="651102"/>
                </a:cubicBezTo>
                <a:cubicBezTo>
                  <a:pt x="1800225" y="657452"/>
                  <a:pt x="1810085" y="661633"/>
                  <a:pt x="1812925" y="670152"/>
                </a:cubicBezTo>
                <a:cubicBezTo>
                  <a:pt x="1817307" y="683297"/>
                  <a:pt x="1814244" y="676892"/>
                  <a:pt x="1822450" y="689202"/>
                </a:cubicBezTo>
                <a:cubicBezTo>
                  <a:pt x="1822807" y="691342"/>
                  <a:pt x="1827469" y="720577"/>
                  <a:pt x="1828800" y="724127"/>
                </a:cubicBezTo>
                <a:cubicBezTo>
                  <a:pt x="1830140" y="727700"/>
                  <a:pt x="1833443" y="730239"/>
                  <a:pt x="1835150" y="733652"/>
                </a:cubicBezTo>
                <a:cubicBezTo>
                  <a:pt x="1836647" y="736645"/>
                  <a:pt x="1836700" y="740251"/>
                  <a:pt x="1838325" y="743177"/>
                </a:cubicBezTo>
                <a:cubicBezTo>
                  <a:pt x="1842031" y="749848"/>
                  <a:pt x="1851025" y="762227"/>
                  <a:pt x="1851025" y="762227"/>
                </a:cubicBezTo>
                <a:cubicBezTo>
                  <a:pt x="1852083" y="766460"/>
                  <a:pt x="1853483" y="770623"/>
                  <a:pt x="1854200" y="774927"/>
                </a:cubicBezTo>
                <a:cubicBezTo>
                  <a:pt x="1855603" y="783343"/>
                  <a:pt x="1855587" y="791984"/>
                  <a:pt x="1857375" y="800327"/>
                </a:cubicBezTo>
                <a:cubicBezTo>
                  <a:pt x="1858777" y="806872"/>
                  <a:pt x="1860012" y="813808"/>
                  <a:pt x="1863725" y="819377"/>
                </a:cubicBezTo>
                <a:cubicBezTo>
                  <a:pt x="1865842" y="822552"/>
                  <a:pt x="1868525" y="825415"/>
                  <a:pt x="1870075" y="828902"/>
                </a:cubicBezTo>
                <a:cubicBezTo>
                  <a:pt x="1872793" y="835019"/>
                  <a:pt x="1874308" y="841602"/>
                  <a:pt x="1876425" y="847952"/>
                </a:cubicBezTo>
                <a:cubicBezTo>
                  <a:pt x="1877483" y="851127"/>
                  <a:pt x="1878788" y="854230"/>
                  <a:pt x="1879600" y="857477"/>
                </a:cubicBezTo>
                <a:cubicBezTo>
                  <a:pt x="1880658" y="861710"/>
                  <a:pt x="1881521" y="865997"/>
                  <a:pt x="1882775" y="870177"/>
                </a:cubicBezTo>
                <a:cubicBezTo>
                  <a:pt x="1884698" y="876588"/>
                  <a:pt x="1887812" y="882663"/>
                  <a:pt x="1889125" y="889227"/>
                </a:cubicBezTo>
                <a:cubicBezTo>
                  <a:pt x="1890183" y="894519"/>
                  <a:pt x="1891129" y="899834"/>
                  <a:pt x="1892300" y="905102"/>
                </a:cubicBezTo>
                <a:cubicBezTo>
                  <a:pt x="1893247" y="909362"/>
                  <a:pt x="1894619" y="913523"/>
                  <a:pt x="1895475" y="917802"/>
                </a:cubicBezTo>
                <a:cubicBezTo>
                  <a:pt x="1897101" y="925932"/>
                  <a:pt x="1897706" y="938138"/>
                  <a:pt x="1901825" y="946377"/>
                </a:cubicBezTo>
                <a:cubicBezTo>
                  <a:pt x="1903532" y="949790"/>
                  <a:pt x="1906468" y="952489"/>
                  <a:pt x="1908175" y="955902"/>
                </a:cubicBezTo>
                <a:cubicBezTo>
                  <a:pt x="1913340" y="966231"/>
                  <a:pt x="1908601" y="965853"/>
                  <a:pt x="1917700" y="974952"/>
                </a:cubicBezTo>
                <a:cubicBezTo>
                  <a:pt x="1920398" y="977650"/>
                  <a:pt x="1924050" y="979185"/>
                  <a:pt x="1927225" y="981302"/>
                </a:cubicBezTo>
                <a:cubicBezTo>
                  <a:pt x="1929342" y="987652"/>
                  <a:pt x="1929862" y="994783"/>
                  <a:pt x="1933575" y="1000352"/>
                </a:cubicBezTo>
                <a:cubicBezTo>
                  <a:pt x="1935692" y="1003527"/>
                  <a:pt x="1938218" y="1006464"/>
                  <a:pt x="1939925" y="1009877"/>
                </a:cubicBezTo>
                <a:cubicBezTo>
                  <a:pt x="1941422" y="1012870"/>
                  <a:pt x="1941475" y="1016476"/>
                  <a:pt x="1943100" y="1019402"/>
                </a:cubicBezTo>
                <a:cubicBezTo>
                  <a:pt x="1946806" y="1026073"/>
                  <a:pt x="1951567" y="1032102"/>
                  <a:pt x="1955800" y="1038452"/>
                </a:cubicBezTo>
                <a:lnTo>
                  <a:pt x="1962150" y="1047977"/>
                </a:lnTo>
                <a:cubicBezTo>
                  <a:pt x="1963208" y="1062794"/>
                  <a:pt x="1963847" y="1077646"/>
                  <a:pt x="1965325" y="1092427"/>
                </a:cubicBezTo>
                <a:cubicBezTo>
                  <a:pt x="1965966" y="1098833"/>
                  <a:pt x="1966464" y="1105370"/>
                  <a:pt x="1968500" y="1111477"/>
                </a:cubicBezTo>
                <a:cubicBezTo>
                  <a:pt x="1969707" y="1115097"/>
                  <a:pt x="1974850" y="1121002"/>
                  <a:pt x="1974850" y="1121002"/>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8" name="Freeform 37"/>
          <p:cNvSpPr/>
          <p:nvPr/>
        </p:nvSpPr>
        <p:spPr>
          <a:xfrm>
            <a:off x="6407944" y="1914637"/>
            <a:ext cx="785813" cy="238125"/>
          </a:xfrm>
          <a:custGeom>
            <a:avLst/>
            <a:gdLst>
              <a:gd name="connsiteX0" fmla="*/ 0 w 1047750"/>
              <a:gd name="connsiteY0" fmla="*/ 0 h 317500"/>
              <a:gd name="connsiteX1" fmla="*/ 15875 w 1047750"/>
              <a:gd name="connsiteY1" fmla="*/ 3175 h 317500"/>
              <a:gd name="connsiteX2" fmla="*/ 25400 w 1047750"/>
              <a:gd name="connsiteY2" fmla="*/ 9525 h 317500"/>
              <a:gd name="connsiteX3" fmla="*/ 44450 w 1047750"/>
              <a:gd name="connsiteY3" fmla="*/ 19050 h 317500"/>
              <a:gd name="connsiteX4" fmla="*/ 66675 w 1047750"/>
              <a:gd name="connsiteY4" fmla="*/ 44450 h 317500"/>
              <a:gd name="connsiteX5" fmla="*/ 82550 w 1047750"/>
              <a:gd name="connsiteY5" fmla="*/ 63500 h 317500"/>
              <a:gd name="connsiteX6" fmla="*/ 101600 w 1047750"/>
              <a:gd name="connsiteY6" fmla="*/ 69850 h 317500"/>
              <a:gd name="connsiteX7" fmla="*/ 111125 w 1047750"/>
              <a:gd name="connsiteY7" fmla="*/ 73025 h 317500"/>
              <a:gd name="connsiteX8" fmla="*/ 130175 w 1047750"/>
              <a:gd name="connsiteY8" fmla="*/ 82550 h 317500"/>
              <a:gd name="connsiteX9" fmla="*/ 161925 w 1047750"/>
              <a:gd name="connsiteY9" fmla="*/ 92075 h 317500"/>
              <a:gd name="connsiteX10" fmla="*/ 171450 w 1047750"/>
              <a:gd name="connsiteY10" fmla="*/ 95250 h 317500"/>
              <a:gd name="connsiteX11" fmla="*/ 180975 w 1047750"/>
              <a:gd name="connsiteY11" fmla="*/ 101600 h 317500"/>
              <a:gd name="connsiteX12" fmla="*/ 200025 w 1047750"/>
              <a:gd name="connsiteY12" fmla="*/ 107950 h 317500"/>
              <a:gd name="connsiteX13" fmla="*/ 209550 w 1047750"/>
              <a:gd name="connsiteY13" fmla="*/ 114300 h 317500"/>
              <a:gd name="connsiteX14" fmla="*/ 228600 w 1047750"/>
              <a:gd name="connsiteY14" fmla="*/ 120650 h 317500"/>
              <a:gd name="connsiteX15" fmla="*/ 250825 w 1047750"/>
              <a:gd name="connsiteY15" fmla="*/ 127000 h 317500"/>
              <a:gd name="connsiteX16" fmla="*/ 390525 w 1047750"/>
              <a:gd name="connsiteY16" fmla="*/ 123825 h 317500"/>
              <a:gd name="connsiteX17" fmla="*/ 400050 w 1047750"/>
              <a:gd name="connsiteY17" fmla="*/ 120650 h 317500"/>
              <a:gd name="connsiteX18" fmla="*/ 428625 w 1047750"/>
              <a:gd name="connsiteY18" fmla="*/ 127000 h 317500"/>
              <a:gd name="connsiteX19" fmla="*/ 438150 w 1047750"/>
              <a:gd name="connsiteY19" fmla="*/ 133350 h 317500"/>
              <a:gd name="connsiteX20" fmla="*/ 466725 w 1047750"/>
              <a:gd name="connsiteY20" fmla="*/ 142875 h 317500"/>
              <a:gd name="connsiteX21" fmla="*/ 476250 w 1047750"/>
              <a:gd name="connsiteY21" fmla="*/ 146050 h 317500"/>
              <a:gd name="connsiteX22" fmla="*/ 539750 w 1047750"/>
              <a:gd name="connsiteY22" fmla="*/ 152400 h 317500"/>
              <a:gd name="connsiteX23" fmla="*/ 565150 w 1047750"/>
              <a:gd name="connsiteY23" fmla="*/ 155575 h 317500"/>
              <a:gd name="connsiteX24" fmla="*/ 641350 w 1047750"/>
              <a:gd name="connsiteY24" fmla="*/ 158750 h 317500"/>
              <a:gd name="connsiteX25" fmla="*/ 673100 w 1047750"/>
              <a:gd name="connsiteY25" fmla="*/ 161925 h 317500"/>
              <a:gd name="connsiteX26" fmla="*/ 688975 w 1047750"/>
              <a:gd name="connsiteY26" fmla="*/ 168275 h 317500"/>
              <a:gd name="connsiteX27" fmla="*/ 698500 w 1047750"/>
              <a:gd name="connsiteY27" fmla="*/ 171450 h 317500"/>
              <a:gd name="connsiteX28" fmla="*/ 717550 w 1047750"/>
              <a:gd name="connsiteY28" fmla="*/ 180975 h 317500"/>
              <a:gd name="connsiteX29" fmla="*/ 736600 w 1047750"/>
              <a:gd name="connsiteY29" fmla="*/ 184150 h 317500"/>
              <a:gd name="connsiteX30" fmla="*/ 749300 w 1047750"/>
              <a:gd name="connsiteY30" fmla="*/ 187325 h 317500"/>
              <a:gd name="connsiteX31" fmla="*/ 765175 w 1047750"/>
              <a:gd name="connsiteY31" fmla="*/ 190500 h 317500"/>
              <a:gd name="connsiteX32" fmla="*/ 793750 w 1047750"/>
              <a:gd name="connsiteY32" fmla="*/ 200025 h 317500"/>
              <a:gd name="connsiteX33" fmla="*/ 803275 w 1047750"/>
              <a:gd name="connsiteY33" fmla="*/ 203200 h 317500"/>
              <a:gd name="connsiteX34" fmla="*/ 815975 w 1047750"/>
              <a:gd name="connsiteY34" fmla="*/ 206375 h 317500"/>
              <a:gd name="connsiteX35" fmla="*/ 825500 w 1047750"/>
              <a:gd name="connsiteY35" fmla="*/ 209550 h 317500"/>
              <a:gd name="connsiteX36" fmla="*/ 879475 w 1047750"/>
              <a:gd name="connsiteY36" fmla="*/ 215900 h 317500"/>
              <a:gd name="connsiteX37" fmla="*/ 933450 w 1047750"/>
              <a:gd name="connsiteY37" fmla="*/ 222250 h 317500"/>
              <a:gd name="connsiteX38" fmla="*/ 952500 w 1047750"/>
              <a:gd name="connsiteY38" fmla="*/ 228600 h 317500"/>
              <a:gd name="connsiteX39" fmla="*/ 962025 w 1047750"/>
              <a:gd name="connsiteY39" fmla="*/ 231775 h 317500"/>
              <a:gd name="connsiteX40" fmla="*/ 971550 w 1047750"/>
              <a:gd name="connsiteY40" fmla="*/ 241300 h 317500"/>
              <a:gd name="connsiteX41" fmla="*/ 984250 w 1047750"/>
              <a:gd name="connsiteY41" fmla="*/ 244475 h 317500"/>
              <a:gd name="connsiteX42" fmla="*/ 990600 w 1047750"/>
              <a:gd name="connsiteY42" fmla="*/ 254000 h 317500"/>
              <a:gd name="connsiteX43" fmla="*/ 1000125 w 1047750"/>
              <a:gd name="connsiteY43" fmla="*/ 260350 h 317500"/>
              <a:gd name="connsiteX44" fmla="*/ 1009650 w 1047750"/>
              <a:gd name="connsiteY44" fmla="*/ 269875 h 317500"/>
              <a:gd name="connsiteX45" fmla="*/ 1025525 w 1047750"/>
              <a:gd name="connsiteY45" fmla="*/ 298450 h 317500"/>
              <a:gd name="connsiteX46" fmla="*/ 1035050 w 1047750"/>
              <a:gd name="connsiteY46" fmla="*/ 304800 h 317500"/>
              <a:gd name="connsiteX47" fmla="*/ 1047750 w 1047750"/>
              <a:gd name="connsiteY47" fmla="*/ 3175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7750" h="317500">
                <a:moveTo>
                  <a:pt x="0" y="0"/>
                </a:moveTo>
                <a:cubicBezTo>
                  <a:pt x="5292" y="1058"/>
                  <a:pt x="10822" y="1280"/>
                  <a:pt x="15875" y="3175"/>
                </a:cubicBezTo>
                <a:cubicBezTo>
                  <a:pt x="19448" y="4515"/>
                  <a:pt x="21987" y="7818"/>
                  <a:pt x="25400" y="9525"/>
                </a:cubicBezTo>
                <a:cubicBezTo>
                  <a:pt x="51690" y="22670"/>
                  <a:pt x="17153" y="852"/>
                  <a:pt x="44450" y="19050"/>
                </a:cubicBezTo>
                <a:cubicBezTo>
                  <a:pt x="59267" y="41275"/>
                  <a:pt x="50800" y="33867"/>
                  <a:pt x="66675" y="44450"/>
                </a:cubicBezTo>
                <a:cubicBezTo>
                  <a:pt x="70627" y="50378"/>
                  <a:pt x="76079" y="59905"/>
                  <a:pt x="82550" y="63500"/>
                </a:cubicBezTo>
                <a:cubicBezTo>
                  <a:pt x="88401" y="66751"/>
                  <a:pt x="95250" y="67733"/>
                  <a:pt x="101600" y="69850"/>
                </a:cubicBezTo>
                <a:cubicBezTo>
                  <a:pt x="104775" y="70908"/>
                  <a:pt x="108340" y="71169"/>
                  <a:pt x="111125" y="73025"/>
                </a:cubicBezTo>
                <a:cubicBezTo>
                  <a:pt x="121561" y="79982"/>
                  <a:pt x="118673" y="79264"/>
                  <a:pt x="130175" y="82550"/>
                </a:cubicBezTo>
                <a:cubicBezTo>
                  <a:pt x="163764" y="92147"/>
                  <a:pt x="116654" y="76985"/>
                  <a:pt x="161925" y="92075"/>
                </a:cubicBezTo>
                <a:cubicBezTo>
                  <a:pt x="165100" y="93133"/>
                  <a:pt x="168665" y="93394"/>
                  <a:pt x="171450" y="95250"/>
                </a:cubicBezTo>
                <a:cubicBezTo>
                  <a:pt x="174625" y="97367"/>
                  <a:pt x="177488" y="100050"/>
                  <a:pt x="180975" y="101600"/>
                </a:cubicBezTo>
                <a:cubicBezTo>
                  <a:pt x="187092" y="104318"/>
                  <a:pt x="194456" y="104237"/>
                  <a:pt x="200025" y="107950"/>
                </a:cubicBezTo>
                <a:cubicBezTo>
                  <a:pt x="203200" y="110067"/>
                  <a:pt x="206063" y="112750"/>
                  <a:pt x="209550" y="114300"/>
                </a:cubicBezTo>
                <a:cubicBezTo>
                  <a:pt x="215667" y="117018"/>
                  <a:pt x="222250" y="118533"/>
                  <a:pt x="228600" y="120650"/>
                </a:cubicBezTo>
                <a:cubicBezTo>
                  <a:pt x="242265" y="125205"/>
                  <a:pt x="234878" y="123013"/>
                  <a:pt x="250825" y="127000"/>
                </a:cubicBezTo>
                <a:lnTo>
                  <a:pt x="390525" y="123825"/>
                </a:lnTo>
                <a:cubicBezTo>
                  <a:pt x="393869" y="123683"/>
                  <a:pt x="396703" y="120650"/>
                  <a:pt x="400050" y="120650"/>
                </a:cubicBezTo>
                <a:cubicBezTo>
                  <a:pt x="404928" y="120650"/>
                  <a:pt x="422077" y="123726"/>
                  <a:pt x="428625" y="127000"/>
                </a:cubicBezTo>
                <a:cubicBezTo>
                  <a:pt x="432038" y="128707"/>
                  <a:pt x="434663" y="131800"/>
                  <a:pt x="438150" y="133350"/>
                </a:cubicBezTo>
                <a:lnTo>
                  <a:pt x="466725" y="142875"/>
                </a:lnTo>
                <a:cubicBezTo>
                  <a:pt x="469900" y="143933"/>
                  <a:pt x="472937" y="145577"/>
                  <a:pt x="476250" y="146050"/>
                </a:cubicBezTo>
                <a:cubicBezTo>
                  <a:pt x="522301" y="152629"/>
                  <a:pt x="472269" y="145973"/>
                  <a:pt x="539750" y="152400"/>
                </a:cubicBezTo>
                <a:cubicBezTo>
                  <a:pt x="548244" y="153209"/>
                  <a:pt x="556634" y="155043"/>
                  <a:pt x="565150" y="155575"/>
                </a:cubicBezTo>
                <a:cubicBezTo>
                  <a:pt x="590523" y="157161"/>
                  <a:pt x="615950" y="157692"/>
                  <a:pt x="641350" y="158750"/>
                </a:cubicBezTo>
                <a:cubicBezTo>
                  <a:pt x="651933" y="159808"/>
                  <a:pt x="662670" y="159839"/>
                  <a:pt x="673100" y="161925"/>
                </a:cubicBezTo>
                <a:cubicBezTo>
                  <a:pt x="678689" y="163043"/>
                  <a:pt x="683639" y="166274"/>
                  <a:pt x="688975" y="168275"/>
                </a:cubicBezTo>
                <a:cubicBezTo>
                  <a:pt x="692109" y="169450"/>
                  <a:pt x="695507" y="169953"/>
                  <a:pt x="698500" y="171450"/>
                </a:cubicBezTo>
                <a:cubicBezTo>
                  <a:pt x="712200" y="178300"/>
                  <a:pt x="703185" y="177783"/>
                  <a:pt x="717550" y="180975"/>
                </a:cubicBezTo>
                <a:cubicBezTo>
                  <a:pt x="723834" y="182372"/>
                  <a:pt x="730287" y="182887"/>
                  <a:pt x="736600" y="184150"/>
                </a:cubicBezTo>
                <a:cubicBezTo>
                  <a:pt x="740879" y="185006"/>
                  <a:pt x="745040" y="186378"/>
                  <a:pt x="749300" y="187325"/>
                </a:cubicBezTo>
                <a:cubicBezTo>
                  <a:pt x="754568" y="188496"/>
                  <a:pt x="759969" y="189080"/>
                  <a:pt x="765175" y="190500"/>
                </a:cubicBezTo>
                <a:cubicBezTo>
                  <a:pt x="774861" y="193142"/>
                  <a:pt x="784225" y="196850"/>
                  <a:pt x="793750" y="200025"/>
                </a:cubicBezTo>
                <a:cubicBezTo>
                  <a:pt x="796925" y="201083"/>
                  <a:pt x="800028" y="202388"/>
                  <a:pt x="803275" y="203200"/>
                </a:cubicBezTo>
                <a:cubicBezTo>
                  <a:pt x="807508" y="204258"/>
                  <a:pt x="811779" y="205176"/>
                  <a:pt x="815975" y="206375"/>
                </a:cubicBezTo>
                <a:cubicBezTo>
                  <a:pt x="819193" y="207294"/>
                  <a:pt x="822253" y="208738"/>
                  <a:pt x="825500" y="209550"/>
                </a:cubicBezTo>
                <a:cubicBezTo>
                  <a:pt x="845831" y="214633"/>
                  <a:pt x="854984" y="213674"/>
                  <a:pt x="879475" y="215900"/>
                </a:cubicBezTo>
                <a:cubicBezTo>
                  <a:pt x="911812" y="218840"/>
                  <a:pt x="905522" y="218260"/>
                  <a:pt x="933450" y="222250"/>
                </a:cubicBezTo>
                <a:lnTo>
                  <a:pt x="952500" y="228600"/>
                </a:lnTo>
                <a:lnTo>
                  <a:pt x="962025" y="231775"/>
                </a:lnTo>
                <a:cubicBezTo>
                  <a:pt x="965200" y="234950"/>
                  <a:pt x="967651" y="239072"/>
                  <a:pt x="971550" y="241300"/>
                </a:cubicBezTo>
                <a:cubicBezTo>
                  <a:pt x="975339" y="243465"/>
                  <a:pt x="980619" y="242054"/>
                  <a:pt x="984250" y="244475"/>
                </a:cubicBezTo>
                <a:cubicBezTo>
                  <a:pt x="987425" y="246592"/>
                  <a:pt x="987902" y="251302"/>
                  <a:pt x="990600" y="254000"/>
                </a:cubicBezTo>
                <a:cubicBezTo>
                  <a:pt x="993298" y="256698"/>
                  <a:pt x="997194" y="257907"/>
                  <a:pt x="1000125" y="260350"/>
                </a:cubicBezTo>
                <a:cubicBezTo>
                  <a:pt x="1003574" y="263225"/>
                  <a:pt x="1006475" y="266700"/>
                  <a:pt x="1009650" y="269875"/>
                </a:cubicBezTo>
                <a:cubicBezTo>
                  <a:pt x="1012959" y="279801"/>
                  <a:pt x="1016167" y="292212"/>
                  <a:pt x="1025525" y="298450"/>
                </a:cubicBezTo>
                <a:lnTo>
                  <a:pt x="1035050" y="304800"/>
                </a:lnTo>
                <a:cubicBezTo>
                  <a:pt x="1042713" y="316294"/>
                  <a:pt x="1037987" y="312618"/>
                  <a:pt x="1047750" y="31750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9" name="Freeform 38"/>
          <p:cNvSpPr/>
          <p:nvPr/>
        </p:nvSpPr>
        <p:spPr>
          <a:xfrm>
            <a:off x="6381751" y="2019412"/>
            <a:ext cx="221456" cy="307184"/>
          </a:xfrm>
          <a:custGeom>
            <a:avLst/>
            <a:gdLst>
              <a:gd name="connsiteX0" fmla="*/ 295275 w 295275"/>
              <a:gd name="connsiteY0" fmla="*/ 0 h 409578"/>
              <a:gd name="connsiteX1" fmla="*/ 279400 w 295275"/>
              <a:gd name="connsiteY1" fmla="*/ 3175 h 409578"/>
              <a:gd name="connsiteX2" fmla="*/ 269875 w 295275"/>
              <a:gd name="connsiteY2" fmla="*/ 6350 h 409578"/>
              <a:gd name="connsiteX3" fmla="*/ 266700 w 295275"/>
              <a:gd name="connsiteY3" fmla="*/ 15875 h 409578"/>
              <a:gd name="connsiteX4" fmla="*/ 260350 w 295275"/>
              <a:gd name="connsiteY4" fmla="*/ 25400 h 409578"/>
              <a:gd name="connsiteX5" fmla="*/ 254000 w 295275"/>
              <a:gd name="connsiteY5" fmla="*/ 44450 h 409578"/>
              <a:gd name="connsiteX6" fmla="*/ 250825 w 295275"/>
              <a:gd name="connsiteY6" fmla="*/ 53975 h 409578"/>
              <a:gd name="connsiteX7" fmla="*/ 244475 w 295275"/>
              <a:gd name="connsiteY7" fmla="*/ 79375 h 409578"/>
              <a:gd name="connsiteX8" fmla="*/ 238125 w 295275"/>
              <a:gd name="connsiteY8" fmla="*/ 98425 h 409578"/>
              <a:gd name="connsiteX9" fmla="*/ 234950 w 295275"/>
              <a:gd name="connsiteY9" fmla="*/ 180975 h 409578"/>
              <a:gd name="connsiteX10" fmla="*/ 219075 w 295275"/>
              <a:gd name="connsiteY10" fmla="*/ 212725 h 409578"/>
              <a:gd name="connsiteX11" fmla="*/ 209550 w 295275"/>
              <a:gd name="connsiteY11" fmla="*/ 219075 h 409578"/>
              <a:gd name="connsiteX12" fmla="*/ 187325 w 295275"/>
              <a:gd name="connsiteY12" fmla="*/ 244475 h 409578"/>
              <a:gd name="connsiteX13" fmla="*/ 171450 w 295275"/>
              <a:gd name="connsiteY13" fmla="*/ 263525 h 409578"/>
              <a:gd name="connsiteX14" fmla="*/ 152400 w 295275"/>
              <a:gd name="connsiteY14" fmla="*/ 269875 h 409578"/>
              <a:gd name="connsiteX15" fmla="*/ 139700 w 295275"/>
              <a:gd name="connsiteY15" fmla="*/ 288925 h 409578"/>
              <a:gd name="connsiteX16" fmla="*/ 133350 w 295275"/>
              <a:gd name="connsiteY16" fmla="*/ 307975 h 409578"/>
              <a:gd name="connsiteX17" fmla="*/ 104775 w 295275"/>
              <a:gd name="connsiteY17" fmla="*/ 323850 h 409578"/>
              <a:gd name="connsiteX18" fmla="*/ 95250 w 295275"/>
              <a:gd name="connsiteY18" fmla="*/ 330200 h 409578"/>
              <a:gd name="connsiteX19" fmla="*/ 85725 w 295275"/>
              <a:gd name="connsiteY19" fmla="*/ 336550 h 409578"/>
              <a:gd name="connsiteX20" fmla="*/ 66675 w 295275"/>
              <a:gd name="connsiteY20" fmla="*/ 349250 h 409578"/>
              <a:gd name="connsiteX21" fmla="*/ 60325 w 295275"/>
              <a:gd name="connsiteY21" fmla="*/ 358775 h 409578"/>
              <a:gd name="connsiteX22" fmla="*/ 50800 w 295275"/>
              <a:gd name="connsiteY22" fmla="*/ 361950 h 409578"/>
              <a:gd name="connsiteX23" fmla="*/ 28575 w 295275"/>
              <a:gd name="connsiteY23" fmla="*/ 387350 h 409578"/>
              <a:gd name="connsiteX24" fmla="*/ 22225 w 295275"/>
              <a:gd name="connsiteY24" fmla="*/ 396875 h 409578"/>
              <a:gd name="connsiteX25" fmla="*/ 0 w 295275"/>
              <a:gd name="connsiteY25" fmla="*/ 409575 h 40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275" h="409578">
                <a:moveTo>
                  <a:pt x="295275" y="0"/>
                </a:moveTo>
                <a:cubicBezTo>
                  <a:pt x="289983" y="1058"/>
                  <a:pt x="284635" y="1866"/>
                  <a:pt x="279400" y="3175"/>
                </a:cubicBezTo>
                <a:cubicBezTo>
                  <a:pt x="276153" y="3987"/>
                  <a:pt x="272242" y="3983"/>
                  <a:pt x="269875" y="6350"/>
                </a:cubicBezTo>
                <a:cubicBezTo>
                  <a:pt x="267508" y="8717"/>
                  <a:pt x="268197" y="12882"/>
                  <a:pt x="266700" y="15875"/>
                </a:cubicBezTo>
                <a:cubicBezTo>
                  <a:pt x="264993" y="19288"/>
                  <a:pt x="261900" y="21913"/>
                  <a:pt x="260350" y="25400"/>
                </a:cubicBezTo>
                <a:cubicBezTo>
                  <a:pt x="257632" y="31517"/>
                  <a:pt x="256117" y="38100"/>
                  <a:pt x="254000" y="44450"/>
                </a:cubicBezTo>
                <a:cubicBezTo>
                  <a:pt x="252942" y="47625"/>
                  <a:pt x="251637" y="50728"/>
                  <a:pt x="250825" y="53975"/>
                </a:cubicBezTo>
                <a:cubicBezTo>
                  <a:pt x="248708" y="62442"/>
                  <a:pt x="247235" y="71096"/>
                  <a:pt x="244475" y="79375"/>
                </a:cubicBezTo>
                <a:lnTo>
                  <a:pt x="238125" y="98425"/>
                </a:lnTo>
                <a:cubicBezTo>
                  <a:pt x="237067" y="125942"/>
                  <a:pt x="237520" y="153558"/>
                  <a:pt x="234950" y="180975"/>
                </a:cubicBezTo>
                <a:cubicBezTo>
                  <a:pt x="233881" y="192382"/>
                  <a:pt x="227118" y="204682"/>
                  <a:pt x="219075" y="212725"/>
                </a:cubicBezTo>
                <a:cubicBezTo>
                  <a:pt x="216377" y="215423"/>
                  <a:pt x="212725" y="216958"/>
                  <a:pt x="209550" y="219075"/>
                </a:cubicBezTo>
                <a:cubicBezTo>
                  <a:pt x="194733" y="241300"/>
                  <a:pt x="203200" y="233892"/>
                  <a:pt x="187325" y="244475"/>
                </a:cubicBezTo>
                <a:cubicBezTo>
                  <a:pt x="183373" y="250403"/>
                  <a:pt x="177921" y="259930"/>
                  <a:pt x="171450" y="263525"/>
                </a:cubicBezTo>
                <a:cubicBezTo>
                  <a:pt x="165599" y="266776"/>
                  <a:pt x="152400" y="269875"/>
                  <a:pt x="152400" y="269875"/>
                </a:cubicBezTo>
                <a:cubicBezTo>
                  <a:pt x="148167" y="276225"/>
                  <a:pt x="142113" y="281685"/>
                  <a:pt x="139700" y="288925"/>
                </a:cubicBezTo>
                <a:cubicBezTo>
                  <a:pt x="137583" y="295275"/>
                  <a:pt x="139700" y="305858"/>
                  <a:pt x="133350" y="307975"/>
                </a:cubicBezTo>
                <a:cubicBezTo>
                  <a:pt x="116585" y="313563"/>
                  <a:pt x="126610" y="309294"/>
                  <a:pt x="104775" y="323850"/>
                </a:cubicBezTo>
                <a:lnTo>
                  <a:pt x="95250" y="330200"/>
                </a:lnTo>
                <a:cubicBezTo>
                  <a:pt x="92075" y="332317"/>
                  <a:pt x="88423" y="333852"/>
                  <a:pt x="85725" y="336550"/>
                </a:cubicBezTo>
                <a:cubicBezTo>
                  <a:pt x="73833" y="348442"/>
                  <a:pt x="80460" y="344655"/>
                  <a:pt x="66675" y="349250"/>
                </a:cubicBezTo>
                <a:cubicBezTo>
                  <a:pt x="64558" y="352425"/>
                  <a:pt x="63305" y="356391"/>
                  <a:pt x="60325" y="358775"/>
                </a:cubicBezTo>
                <a:cubicBezTo>
                  <a:pt x="57712" y="360866"/>
                  <a:pt x="53167" y="359583"/>
                  <a:pt x="50800" y="361950"/>
                </a:cubicBezTo>
                <a:cubicBezTo>
                  <a:pt x="13758" y="398992"/>
                  <a:pt x="55562" y="369358"/>
                  <a:pt x="28575" y="387350"/>
                </a:cubicBezTo>
                <a:cubicBezTo>
                  <a:pt x="26458" y="390525"/>
                  <a:pt x="25097" y="394362"/>
                  <a:pt x="22225" y="396875"/>
                </a:cubicBezTo>
                <a:cubicBezTo>
                  <a:pt x="7040" y="410162"/>
                  <a:pt x="10149" y="409575"/>
                  <a:pt x="0" y="409575"/>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Tree>
    <p:extLst>
      <p:ext uri="{BB962C8B-B14F-4D97-AF65-F5344CB8AC3E}">
        <p14:creationId xmlns:p14="http://schemas.microsoft.com/office/powerpoint/2010/main" val="39205894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Development outlook</a:t>
            </a:r>
          </a:p>
        </p:txBody>
      </p:sp>
      <p:pic>
        <p:nvPicPr>
          <p:cNvPr id="19" name="Picture 123">
            <a:extLst>
              <a:ext uri="{FF2B5EF4-FFF2-40B4-BE49-F238E27FC236}">
                <a16:creationId xmlns:a16="http://schemas.microsoft.com/office/drawing/2014/main" id="{E2A176A9-F720-7F23-5A2D-7B58197094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416" y="3246173"/>
            <a:ext cx="2065736" cy="924350"/>
          </a:xfrm>
          <a:prstGeom prst="rect">
            <a:avLst/>
          </a:prstGeom>
          <a:noFill/>
        </p:spPr>
      </p:pic>
      <p:sp>
        <p:nvSpPr>
          <p:cNvPr id="22" name="TextBox 21"/>
          <p:cNvSpPr txBox="1"/>
          <p:nvPr/>
        </p:nvSpPr>
        <p:spPr>
          <a:xfrm>
            <a:off x="214686" y="624410"/>
            <a:ext cx="4878259" cy="355482"/>
          </a:xfrm>
          <a:prstGeom prst="rect">
            <a:avLst/>
          </a:prstGeom>
          <a:noFill/>
        </p:spPr>
        <p:txBody>
          <a:bodyPr wrap="none" rtlCol="0">
            <a:spAutoFit/>
          </a:bodyPr>
          <a:lstStyle/>
          <a:p>
            <a:pPr defTabSz="685800">
              <a:lnSpc>
                <a:spcPct val="95000"/>
              </a:lnSpc>
            </a:pPr>
            <a:r>
              <a:rPr lang="en-US" dirty="0">
                <a:solidFill>
                  <a:prstClr val="black"/>
                </a:solidFill>
                <a:latin typeface="Arial"/>
              </a:rPr>
              <a:t>-From several kilograms to hundred</a:t>
            </a:r>
            <a:r>
              <a:rPr lang="en-US" altLang="zh-CN" dirty="0">
                <a:solidFill>
                  <a:prstClr val="black"/>
                </a:solidFill>
                <a:latin typeface="Arial"/>
              </a:rPr>
              <a:t> </a:t>
            </a:r>
            <a:r>
              <a:rPr lang="en-US" dirty="0">
                <a:solidFill>
                  <a:prstClr val="black"/>
                </a:solidFill>
                <a:latin typeface="Arial"/>
              </a:rPr>
              <a:t>kilograms</a:t>
            </a:r>
          </a:p>
        </p:txBody>
      </p:sp>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t="2084" b="3525"/>
          <a:stretch/>
        </p:blipFill>
        <p:spPr>
          <a:xfrm>
            <a:off x="2819485" y="3246173"/>
            <a:ext cx="1413637" cy="1000371"/>
          </a:xfrm>
          <a:prstGeom prst="rect">
            <a:avLst/>
          </a:prstGeom>
        </p:spPr>
      </p:pic>
      <p:pic>
        <p:nvPicPr>
          <p:cNvPr id="36" name="Picture 2" descr="没有照片描述。"/>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2264" b="27736"/>
          <a:stretch/>
        </p:blipFill>
        <p:spPr bwMode="auto">
          <a:xfrm>
            <a:off x="5842081" y="4047508"/>
            <a:ext cx="615071" cy="2460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1127" y="1343560"/>
            <a:ext cx="2803827" cy="1357352"/>
          </a:xfrm>
          <a:prstGeom prst="rect">
            <a:avLst/>
          </a:prstGeom>
        </p:spPr>
      </p:pic>
      <p:sp>
        <p:nvSpPr>
          <p:cNvPr id="39" name="Rectangle 38"/>
          <p:cNvSpPr/>
          <p:nvPr/>
        </p:nvSpPr>
        <p:spPr>
          <a:xfrm>
            <a:off x="798260" y="2085736"/>
            <a:ext cx="2089033" cy="300082"/>
          </a:xfrm>
          <a:prstGeom prst="rect">
            <a:avLst/>
          </a:prstGeom>
        </p:spPr>
        <p:txBody>
          <a:bodyPr wrap="none">
            <a:spAutoFit/>
          </a:bodyPr>
          <a:lstStyle/>
          <a:p>
            <a:pPr defTabSz="685800"/>
            <a:r>
              <a:rPr lang="en-US" sz="1350" dirty="0">
                <a:solidFill>
                  <a:srgbClr val="004B6C"/>
                </a:solidFill>
                <a:latin typeface="Arial" panose="020B0604020202020204" pitchFamily="34" charset="0"/>
                <a:cs typeface="Arial" panose="020B0604020202020204" pitchFamily="34" charset="0"/>
              </a:rPr>
              <a:t>105 mm x 30 mm, 4.5 kg</a:t>
            </a:r>
            <a:endParaRPr lang="en-US" sz="1350" dirty="0">
              <a:solidFill>
                <a:prstClr val="black"/>
              </a:solidFill>
              <a:latin typeface="Arial"/>
            </a:endParaRPr>
          </a:p>
        </p:txBody>
      </p:sp>
      <p:sp>
        <p:nvSpPr>
          <p:cNvPr id="45" name="TextBox 44"/>
          <p:cNvSpPr txBox="1"/>
          <p:nvPr/>
        </p:nvSpPr>
        <p:spPr>
          <a:xfrm>
            <a:off x="928464" y="1583671"/>
            <a:ext cx="1826206" cy="355482"/>
          </a:xfrm>
          <a:prstGeom prst="rect">
            <a:avLst/>
          </a:prstGeom>
          <a:noFill/>
        </p:spPr>
        <p:txBody>
          <a:bodyPr wrap="none" rtlCol="0">
            <a:spAutoFit/>
          </a:bodyPr>
          <a:lstStyle/>
          <a:p>
            <a:pPr defTabSz="685800">
              <a:lnSpc>
                <a:spcPct val="95000"/>
              </a:lnSpc>
            </a:pPr>
            <a:r>
              <a:rPr lang="en-US" dirty="0">
                <a:solidFill>
                  <a:prstClr val="black"/>
                </a:solidFill>
                <a:latin typeface="Arial"/>
              </a:rPr>
              <a:t>Typical samples</a:t>
            </a:r>
          </a:p>
        </p:txBody>
      </p:sp>
      <p:sp>
        <p:nvSpPr>
          <p:cNvPr id="46" name="Rectangle 45"/>
          <p:cNvSpPr/>
          <p:nvPr/>
        </p:nvSpPr>
        <p:spPr>
          <a:xfrm>
            <a:off x="205411" y="3770509"/>
            <a:ext cx="2637260" cy="300082"/>
          </a:xfrm>
          <a:prstGeom prst="rect">
            <a:avLst/>
          </a:prstGeom>
        </p:spPr>
        <p:txBody>
          <a:bodyPr wrap="none">
            <a:spAutoFit/>
          </a:bodyPr>
          <a:lstStyle/>
          <a:p>
            <a:pPr defTabSz="685800"/>
            <a:r>
              <a:rPr lang="en-US" sz="1350" dirty="0">
                <a:solidFill>
                  <a:srgbClr val="004B6C"/>
                </a:solidFill>
                <a:latin typeface="Arial" panose="020B0604020202020204" pitchFamily="34" charset="0"/>
                <a:cs typeface="Arial" panose="020B0604020202020204" pitchFamily="34" charset="0"/>
              </a:rPr>
              <a:t>105 mm x 10-30 mm, 1.5-4.5 kg</a:t>
            </a:r>
            <a:endParaRPr lang="en-US" sz="1350" dirty="0">
              <a:solidFill>
                <a:prstClr val="black"/>
              </a:solidFill>
              <a:latin typeface="Arial"/>
            </a:endParaRPr>
          </a:p>
        </p:txBody>
      </p:sp>
      <p:sp>
        <p:nvSpPr>
          <p:cNvPr id="47" name="TextBox 46"/>
          <p:cNvSpPr txBox="1"/>
          <p:nvPr/>
        </p:nvSpPr>
        <p:spPr>
          <a:xfrm>
            <a:off x="609727" y="3268445"/>
            <a:ext cx="1826206" cy="355482"/>
          </a:xfrm>
          <a:prstGeom prst="rect">
            <a:avLst/>
          </a:prstGeom>
          <a:noFill/>
        </p:spPr>
        <p:txBody>
          <a:bodyPr wrap="none" rtlCol="0">
            <a:spAutoFit/>
          </a:bodyPr>
          <a:lstStyle/>
          <a:p>
            <a:pPr defTabSz="685800">
              <a:lnSpc>
                <a:spcPct val="95000"/>
              </a:lnSpc>
            </a:pPr>
            <a:r>
              <a:rPr lang="en-US" dirty="0">
                <a:solidFill>
                  <a:prstClr val="black"/>
                </a:solidFill>
                <a:latin typeface="Arial"/>
              </a:rPr>
              <a:t>Typical samples</a:t>
            </a:r>
          </a:p>
        </p:txBody>
      </p:sp>
      <p:pic>
        <p:nvPicPr>
          <p:cNvPr id="94" name="Picture 93"/>
          <p:cNvPicPr>
            <a:picLocks noChangeAspect="1"/>
          </p:cNvPicPr>
          <p:nvPr/>
        </p:nvPicPr>
        <p:blipFill>
          <a:blip r:embed="rId7"/>
          <a:stretch>
            <a:fillRect/>
          </a:stretch>
        </p:blipFill>
        <p:spPr>
          <a:xfrm flipH="1">
            <a:off x="6769703" y="3268446"/>
            <a:ext cx="1540023" cy="920212"/>
          </a:xfrm>
          <a:prstGeom prst="rect">
            <a:avLst/>
          </a:prstGeom>
        </p:spPr>
      </p:pic>
      <p:cxnSp>
        <p:nvCxnSpPr>
          <p:cNvPr id="96" name="Straight Arrow Connector 95"/>
          <p:cNvCxnSpPr/>
          <p:nvPr/>
        </p:nvCxnSpPr>
        <p:spPr>
          <a:xfrm>
            <a:off x="6769703" y="4293537"/>
            <a:ext cx="1540023" cy="0"/>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8456212" y="3460611"/>
            <a:ext cx="0" cy="612864"/>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8456212" y="3664327"/>
            <a:ext cx="662361" cy="267766"/>
          </a:xfrm>
          <a:prstGeom prst="rect">
            <a:avLst/>
          </a:prstGeom>
          <a:noFill/>
        </p:spPr>
        <p:txBody>
          <a:bodyPr wrap="none" rtlCol="0">
            <a:spAutoFit/>
          </a:bodyPr>
          <a:lstStyle/>
          <a:p>
            <a:pPr defTabSz="685800">
              <a:lnSpc>
                <a:spcPct val="95000"/>
              </a:lnSpc>
            </a:pPr>
            <a:r>
              <a:rPr lang="en-US" sz="1200" dirty="0">
                <a:solidFill>
                  <a:prstClr val="black"/>
                </a:solidFill>
                <a:latin typeface="Arial"/>
              </a:rPr>
              <a:t>1-3mm</a:t>
            </a:r>
          </a:p>
        </p:txBody>
      </p:sp>
      <p:sp>
        <p:nvSpPr>
          <p:cNvPr id="102" name="TextBox 101"/>
          <p:cNvSpPr txBox="1"/>
          <p:nvPr/>
        </p:nvSpPr>
        <p:spPr>
          <a:xfrm>
            <a:off x="7306255" y="4293537"/>
            <a:ext cx="739305" cy="267766"/>
          </a:xfrm>
          <a:prstGeom prst="rect">
            <a:avLst/>
          </a:prstGeom>
          <a:noFill/>
        </p:spPr>
        <p:txBody>
          <a:bodyPr wrap="none" rtlCol="0">
            <a:spAutoFit/>
          </a:bodyPr>
          <a:lstStyle/>
          <a:p>
            <a:pPr defTabSz="685800">
              <a:lnSpc>
                <a:spcPct val="95000"/>
              </a:lnSpc>
            </a:pPr>
            <a:r>
              <a:rPr lang="en-US" sz="1200" dirty="0">
                <a:solidFill>
                  <a:prstClr val="black"/>
                </a:solidFill>
                <a:latin typeface="Arial"/>
              </a:rPr>
              <a:t>105 mm</a:t>
            </a:r>
          </a:p>
        </p:txBody>
      </p:sp>
      <p:pic>
        <p:nvPicPr>
          <p:cNvPr id="125" name="Picture 124"/>
          <p:cNvPicPr>
            <a:picLocks noChangeAspect="1"/>
          </p:cNvPicPr>
          <p:nvPr/>
        </p:nvPicPr>
        <p:blipFill>
          <a:blip r:embed="rId8"/>
          <a:stretch>
            <a:fillRect/>
          </a:stretch>
        </p:blipFill>
        <p:spPr>
          <a:xfrm>
            <a:off x="6309402" y="1631848"/>
            <a:ext cx="1691996" cy="809798"/>
          </a:xfrm>
          <a:prstGeom prst="rect">
            <a:avLst/>
          </a:prstGeom>
        </p:spPr>
      </p:pic>
      <p:cxnSp>
        <p:nvCxnSpPr>
          <p:cNvPr id="126" name="Straight Arrow Connector 125"/>
          <p:cNvCxnSpPr/>
          <p:nvPr/>
        </p:nvCxnSpPr>
        <p:spPr>
          <a:xfrm>
            <a:off x="6309402" y="2553097"/>
            <a:ext cx="1691996" cy="0"/>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8063616" y="1731734"/>
            <a:ext cx="0" cy="612864"/>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8063616" y="1935449"/>
            <a:ext cx="526106" cy="267766"/>
          </a:xfrm>
          <a:prstGeom prst="rect">
            <a:avLst/>
          </a:prstGeom>
          <a:noFill/>
        </p:spPr>
        <p:txBody>
          <a:bodyPr wrap="none" rtlCol="0">
            <a:spAutoFit/>
          </a:bodyPr>
          <a:lstStyle/>
          <a:p>
            <a:pPr defTabSz="685800">
              <a:lnSpc>
                <a:spcPct val="95000"/>
              </a:lnSpc>
            </a:pPr>
            <a:r>
              <a:rPr lang="en-US" sz="1200" dirty="0">
                <a:solidFill>
                  <a:prstClr val="black"/>
                </a:solidFill>
                <a:latin typeface="Arial"/>
              </a:rPr>
              <a:t>3mm</a:t>
            </a:r>
          </a:p>
        </p:txBody>
      </p:sp>
      <p:sp>
        <p:nvSpPr>
          <p:cNvPr id="129" name="TextBox 128"/>
          <p:cNvSpPr txBox="1"/>
          <p:nvPr/>
        </p:nvSpPr>
        <p:spPr>
          <a:xfrm>
            <a:off x="6913659" y="2564659"/>
            <a:ext cx="739305" cy="267766"/>
          </a:xfrm>
          <a:prstGeom prst="rect">
            <a:avLst/>
          </a:prstGeom>
          <a:noFill/>
        </p:spPr>
        <p:txBody>
          <a:bodyPr wrap="none" rtlCol="0">
            <a:spAutoFit/>
          </a:bodyPr>
          <a:lstStyle/>
          <a:p>
            <a:pPr defTabSz="685800">
              <a:lnSpc>
                <a:spcPct val="95000"/>
              </a:lnSpc>
            </a:pPr>
            <a:r>
              <a:rPr lang="en-US" sz="1200" dirty="0">
                <a:solidFill>
                  <a:prstClr val="black"/>
                </a:solidFill>
                <a:latin typeface="Arial"/>
              </a:rPr>
              <a:t>105 mm</a:t>
            </a:r>
          </a:p>
        </p:txBody>
      </p:sp>
      <p:sp>
        <p:nvSpPr>
          <p:cNvPr id="133" name="Slide Number Placeholder 132"/>
          <p:cNvSpPr>
            <a:spLocks noGrp="1"/>
          </p:cNvSpPr>
          <p:nvPr>
            <p:ph type="sldNum" sz="quarter" idx="14"/>
          </p:nvPr>
        </p:nvSpPr>
        <p:spPr/>
        <p:txBody>
          <a:bodyPr/>
          <a:lstStyle/>
          <a:p>
            <a:pPr defTabSz="685800"/>
            <a:fld id="{A52F4D17-1AD6-42D9-B93A-EB002C62F438}" type="slidenum">
              <a:rPr lang="de-DE">
                <a:solidFill>
                  <a:srgbClr val="023D6B"/>
                </a:solidFill>
                <a:latin typeface="Arial"/>
              </a:rPr>
              <a:pPr defTabSz="685800"/>
              <a:t>99</a:t>
            </a:fld>
            <a:endParaRPr lang="de-DE" dirty="0">
              <a:solidFill>
                <a:srgbClr val="023D6B"/>
              </a:solidFill>
              <a:latin typeface="Arial"/>
            </a:endParaRPr>
          </a:p>
        </p:txBody>
      </p:sp>
    </p:spTree>
    <p:extLst>
      <p:ext uri="{BB962C8B-B14F-4D97-AF65-F5344CB8AC3E}">
        <p14:creationId xmlns:p14="http://schemas.microsoft.com/office/powerpoint/2010/main" val="955383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ffer Petrol">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DIFFER presentation template (16x9).pptx" id="{B0668280-C83F-4A90-8857-1461B4EB7C68}" vid="{D01E0467-1066-4A4D-BB6B-6944BDD76E7E}"/>
    </a:ext>
  </a:extLst>
</a:theme>
</file>

<file path=ppt/theme/theme3.xml><?xml version="1.0" encoding="utf-8"?>
<a:theme xmlns:a="http://schemas.openxmlformats.org/drawingml/2006/main" name="2_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4.xml><?xml version="1.0" encoding="utf-8"?>
<a:theme xmlns:a="http://schemas.openxmlformats.org/drawingml/2006/main" name="2_IPP-FZJ">
  <a:themeElements>
    <a:clrScheme name="Benutzerdefiniert 1">
      <a:dk1>
        <a:sysClr val="windowText" lastClr="000000"/>
      </a:dk1>
      <a:lt1>
        <a:sysClr val="window" lastClr="FFFFFF"/>
      </a:lt1>
      <a:dk2>
        <a:srgbClr val="44546A"/>
      </a:dk2>
      <a:lt2>
        <a:srgbClr val="E7E6E6"/>
      </a:lt2>
      <a:accent1>
        <a:srgbClr val="005BAA"/>
      </a:accent1>
      <a:accent2>
        <a:srgbClr val="B42041"/>
      </a:accent2>
      <a:accent3>
        <a:srgbClr val="A5A5A5"/>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slide_template_IPP_2021_1_16_9" id="{E379D6F2-142F-462E-9E29-AB3DEF743E8C}" vid="{88B1A2AE-7A17-41F8-B809-98D05E4CD7D9}"/>
    </a:ext>
  </a:extLst>
</a:theme>
</file>

<file path=ppt/theme/theme5.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 non Alx.pptx" id="{234A7805-6BAA-4206-969E-51965EB19825}" vid="{3C093591-5CD8-4757-A439-9AFAF4D652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_DIFFER_powerpoint 2">
    <a:dk1>
      <a:srgbClr val="000000"/>
    </a:dk1>
    <a:lt1>
      <a:srgbClr val="FFFFFF"/>
    </a:lt1>
    <a:dk2>
      <a:srgbClr val="03080D"/>
    </a:dk2>
    <a:lt2>
      <a:srgbClr val="CBDBC3"/>
    </a:lt2>
    <a:accent1>
      <a:srgbClr val="E84610"/>
    </a:accent1>
    <a:accent2>
      <a:srgbClr val="F7D21E"/>
    </a:accent2>
    <a:accent3>
      <a:srgbClr val="FFFFFF"/>
    </a:accent3>
    <a:accent4>
      <a:srgbClr val="000000"/>
    </a:accent4>
    <a:accent5>
      <a:srgbClr val="F2B0AA"/>
    </a:accent5>
    <a:accent6>
      <a:srgbClr val="E0BE1A"/>
    </a:accent6>
    <a:hlink>
      <a:srgbClr val="008000"/>
    </a:hlink>
    <a:folHlink>
      <a:srgbClr val="669900"/>
    </a:folHlink>
  </a:clrScheme>
</a:themeOverride>
</file>

<file path=docProps/app.xml><?xml version="1.0" encoding="utf-8"?>
<Properties xmlns="http://schemas.openxmlformats.org/officeDocument/2006/extended-properties" xmlns:vt="http://schemas.openxmlformats.org/officeDocument/2006/docPropsVTypes">
  <Template>EUROfusion6x9_5_3_2019</Template>
  <TotalTime>0</TotalTime>
  <Words>6597</Words>
  <Application>Microsoft Macintosh PowerPoint</Application>
  <PresentationFormat>Bildschirmpräsentation (16:9)</PresentationFormat>
  <Paragraphs>881</Paragraphs>
  <Slides>104</Slides>
  <Notes>32</Notes>
  <HiddenSlides>0</HiddenSlides>
  <MMClips>0</MMClips>
  <ScaleCrop>false</ScaleCrop>
  <HeadingPairs>
    <vt:vector size="8" baseType="variant">
      <vt:variant>
        <vt:lpstr>Verwendete Schriftarten</vt:lpstr>
      </vt:variant>
      <vt:variant>
        <vt:i4>18</vt:i4>
      </vt:variant>
      <vt:variant>
        <vt:lpstr>Design</vt:lpstr>
      </vt:variant>
      <vt:variant>
        <vt:i4>5</vt:i4>
      </vt:variant>
      <vt:variant>
        <vt:lpstr>Eingebettete OLE-Server</vt:lpstr>
      </vt:variant>
      <vt:variant>
        <vt:i4>1</vt:i4>
      </vt:variant>
      <vt:variant>
        <vt:lpstr>Folientitel</vt:lpstr>
      </vt:variant>
      <vt:variant>
        <vt:i4>104</vt:i4>
      </vt:variant>
    </vt:vector>
  </HeadingPairs>
  <TitlesOfParts>
    <vt:vector size="128" baseType="lpstr">
      <vt:lpstr>微软雅黑</vt:lpstr>
      <vt:lpstr>AdvPS_POR</vt:lpstr>
      <vt:lpstr>Arial</vt:lpstr>
      <vt:lpstr>Arial Narrow</vt:lpstr>
      <vt:lpstr>Avenir Next</vt:lpstr>
      <vt:lpstr>Calibri</vt:lpstr>
      <vt:lpstr>Cambria Math</vt:lpstr>
      <vt:lpstr>Courier New</vt:lpstr>
      <vt:lpstr>Gill Sans MT</vt:lpstr>
      <vt:lpstr>Helvetica</vt:lpstr>
      <vt:lpstr>Liberation Sans</vt:lpstr>
      <vt:lpstr>Monotype Corsiva</vt:lpstr>
      <vt:lpstr>Open Sans</vt:lpstr>
      <vt:lpstr>Roboto</vt:lpstr>
      <vt:lpstr>sans-serif</vt:lpstr>
      <vt:lpstr>Segoe UI</vt:lpstr>
      <vt:lpstr>Times New Roman</vt:lpstr>
      <vt:lpstr>Wingdings</vt:lpstr>
      <vt:lpstr>Office</vt:lpstr>
      <vt:lpstr>Differ Petrol</vt:lpstr>
      <vt:lpstr>2_Jülich</vt:lpstr>
      <vt:lpstr>2_IPP-FZJ</vt:lpstr>
      <vt:lpstr>Office Theme</vt:lpstr>
      <vt:lpstr>Graph</vt:lpstr>
      <vt:lpstr>WP PWIE: SPA reporting 2022 /                    SPA plans for 2023</vt:lpstr>
      <vt:lpstr>Introduction</vt:lpstr>
      <vt:lpstr>PWIE 2021/2022: SPA </vt:lpstr>
      <vt:lpstr>Milestones 2022</vt:lpstr>
      <vt:lpstr>SP A Deliverables 2022</vt:lpstr>
      <vt:lpstr>For 2022</vt:lpstr>
      <vt:lpstr>SP A Tasks 2022</vt:lpstr>
      <vt:lpstr>General Comments</vt:lpstr>
      <vt:lpstr>WP PWIE: SPA 1</vt:lpstr>
      <vt:lpstr>SPA.1:Synergistic Loads ITER &amp; DEMO </vt:lpstr>
      <vt:lpstr>WP PWIE: SPA 1</vt:lpstr>
      <vt:lpstr>Work at PSI-2 FZJ</vt:lpstr>
      <vt:lpstr>Conditions</vt:lpstr>
      <vt:lpstr>PIM with high pulse number exposures</vt:lpstr>
      <vt:lpstr>PIM Summary </vt:lpstr>
      <vt:lpstr>Work at OLMAT - CIEMAT</vt:lpstr>
      <vt:lpstr>Upgrades in 2021</vt:lpstr>
      <vt:lpstr>Experiments in late 2022</vt:lpstr>
      <vt:lpstr>Work at QSPA(s) KIPT  / Ukraine</vt:lpstr>
      <vt:lpstr>SEM for 200 pulses, q=0.75 MJ/m2,Tbase=400 C</vt:lpstr>
      <vt:lpstr>Summary KIPT</vt:lpstr>
      <vt:lpstr>WP PWIE: SPA 2</vt:lpstr>
      <vt:lpstr>SPA.2:High Particle Fluence Exposures</vt:lpstr>
      <vt:lpstr>WP PWIE: SPA 2</vt:lpstr>
      <vt:lpstr>Work at IPP/MPG</vt:lpstr>
      <vt:lpstr>Exposure of mockup ENEA-58</vt:lpstr>
      <vt:lpstr>PowerPoint-Präsentation</vt:lpstr>
      <vt:lpstr>WP PWIE: SPA 3</vt:lpstr>
      <vt:lpstr>SPA.3:Advanced Materials … </vt:lpstr>
      <vt:lpstr>WP PWIE: SPA 3</vt:lpstr>
      <vt:lpstr>Work on Advanced Tungsten Materials </vt:lpstr>
      <vt:lpstr>Tungsten based Smart ALLOYs </vt:lpstr>
      <vt:lpstr>An update on SMART material studies</vt:lpstr>
      <vt:lpstr>PowerPoint-Präsentation</vt:lpstr>
      <vt:lpstr>LEIS results</vt:lpstr>
      <vt:lpstr>D005 Y. Mao Exposure of advanced materials in Magnum-PSI and subsequent analysis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D002 J.Riesch, H.Greuner Performance of advanced materials under high heat loads and their microstructural characterization (MPG)</vt:lpstr>
      <vt:lpstr>High heat flux tests – new mock-ups</vt:lpstr>
      <vt:lpstr>Effect of hydrogen on strength</vt:lpstr>
      <vt:lpstr>Work plan for 2021-2025</vt:lpstr>
      <vt:lpstr>Summary of activities over FP8 period</vt:lpstr>
      <vt:lpstr>Proposal to use bending tests with small-punch stage, explain the available standard and what can be extracted </vt:lpstr>
      <vt:lpstr>Further actions</vt:lpstr>
      <vt:lpstr>KIPT work on advanced Materials in SPA3</vt:lpstr>
      <vt:lpstr>WP PWIE: SPA 4</vt:lpstr>
      <vt:lpstr>SPA.4:High Temperature  / Recryst. &amp; Melting </vt:lpstr>
      <vt:lpstr>WP PWIE: SPA 4</vt:lpstr>
      <vt:lpstr>Work on WEST &amp; Tungsten PFU</vt:lpstr>
      <vt:lpstr>Work at DTU </vt:lpstr>
      <vt:lpstr>CT at DTU 3D imaging center</vt:lpstr>
      <vt:lpstr>PM tungsten fibre reinforced tungsten</vt:lpstr>
      <vt:lpstr>Work at KTH also linked to WPTE / ITER</vt:lpstr>
      <vt:lpstr>ITER-like actively cooled W leading edge melting experiment in WEST </vt:lpstr>
      <vt:lpstr>Modelling Results</vt:lpstr>
      <vt:lpstr>Code Additions</vt:lpstr>
      <vt:lpstr>KIPT work / Ukraine</vt:lpstr>
      <vt:lpstr>WP PWIE: Dicussion 2023</vt:lpstr>
      <vt:lpstr>Milestones 2023</vt:lpstr>
      <vt:lpstr>SP A Tasks 2023</vt:lpstr>
      <vt:lpstr>General Comments</vt:lpstr>
      <vt:lpstr>WP PWIE: SPA 1</vt:lpstr>
      <vt:lpstr>FZJ</vt:lpstr>
      <vt:lpstr>IPP</vt:lpstr>
      <vt:lpstr>KIPT</vt:lpstr>
      <vt:lpstr>Differ</vt:lpstr>
      <vt:lpstr>Ciemat</vt:lpstr>
      <vt:lpstr>WP PWIE: SPA 2</vt:lpstr>
      <vt:lpstr>Expected lifetime limits for ELM-like loading in ITER</vt:lpstr>
      <vt:lpstr>Avoiding surface damage fatigue implies even lower limits</vt:lpstr>
      <vt:lpstr>Differ</vt:lpstr>
      <vt:lpstr>WP PWIE: SPA 3</vt:lpstr>
      <vt:lpstr>FZJ</vt:lpstr>
      <vt:lpstr>SCK-CEN</vt:lpstr>
      <vt:lpstr>Differ</vt:lpstr>
      <vt:lpstr>IPP MPG</vt:lpstr>
      <vt:lpstr>WP PWIE: SPA 4</vt:lpstr>
      <vt:lpstr>CEA</vt:lpstr>
      <vt:lpstr>KIPT</vt:lpstr>
      <vt:lpstr>DTU</vt:lpstr>
      <vt:lpstr>KTH</vt:lpstr>
      <vt:lpstr>Add Ons</vt:lpstr>
      <vt:lpstr>PowerPoint-Präsentation</vt:lpstr>
      <vt:lpstr>Solution: Tungsten fiber reinforced tungsten composites</vt:lpstr>
      <vt:lpstr>Porous matrix composites</vt:lpstr>
      <vt:lpstr>Production upscaling</vt:lpstr>
      <vt:lpstr>Application projects</vt:lpstr>
      <vt:lpstr>Long fiber Wf/W</vt:lpstr>
      <vt:lpstr>Long fiber Wf/W</vt:lpstr>
      <vt:lpstr>Long fiber Wf/W</vt:lpstr>
      <vt:lpstr>Long fiber Wf/W</vt:lpstr>
      <vt:lpstr>Development outlook</vt:lpstr>
      <vt:lpstr>Wf/W </vt:lpstr>
      <vt:lpstr>Mock Ups for Gladis Testing</vt:lpstr>
      <vt:lpstr>Operational Window</vt:lpstr>
      <vt:lpstr>Finding an Application of the Material</vt:lpstr>
      <vt:lpstr>Advanced Concepts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Brezinse</dc:creator>
  <cp:lastModifiedBy>Jan Coenen</cp:lastModifiedBy>
  <cp:revision>175</cp:revision>
  <cp:lastPrinted>2014-10-16T14:51:28Z</cp:lastPrinted>
  <dcterms:created xsi:type="dcterms:W3CDTF">2020-10-16T13:52:18Z</dcterms:created>
  <dcterms:modified xsi:type="dcterms:W3CDTF">2022-10-14T12:43:34Z</dcterms:modified>
</cp:coreProperties>
</file>