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70" r:id="rId2"/>
    <p:sldId id="288" r:id="rId3"/>
    <p:sldId id="292" r:id="rId4"/>
    <p:sldId id="289" r:id="rId5"/>
    <p:sldId id="290" r:id="rId6"/>
    <p:sldId id="277" r:id="rId7"/>
    <p:sldId id="283" r:id="rId8"/>
    <p:sldId id="291" r:id="rId9"/>
    <p:sldId id="287" r:id="rId10"/>
    <p:sldId id="286" r:id="rId11"/>
    <p:sldId id="284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2" pos="23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A0"/>
    <a:srgbClr val="023D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49" autoAdjust="0"/>
    <p:restoredTop sz="94660" autoAdjust="0"/>
  </p:normalViewPr>
  <p:slideViewPr>
    <p:cSldViewPr showGuides="1">
      <p:cViewPr varScale="1">
        <p:scale>
          <a:sx n="111" d="100"/>
          <a:sy n="111" d="100"/>
        </p:scale>
        <p:origin x="120" y="474"/>
      </p:cViewPr>
      <p:guideLst>
        <p:guide orient="horz" pos="1026"/>
        <p:guide pos="23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3" d="100"/>
          <a:sy n="83" d="100"/>
        </p:scale>
        <p:origin x="-315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E1389CC-567B-462D-9606-5A6D48725E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2223E6-8DEC-4459-8B52-D06E9BD3DA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9E86A-6679-4EC8-847C-9F954F45BF68}" type="datetimeFigureOut">
              <a:rPr lang="de-DE" smtClean="0"/>
              <a:t>12.10.2022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E09F90-192B-4C21-A710-7EFC4BA93B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77B6243-ABD9-472E-9641-6E7B2B863D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8E8B7-5326-4A3E-8AE4-83D3CDA8A9F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575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3C419-10E8-4216-A6CC-B7C8A23909AD}" type="datetimeFigureOut">
              <a:rPr lang="de-DE" smtClean="0"/>
              <a:t>12.10.2022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6CAD1-FD47-46B0-9C16-1B81F4E690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1325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 smtClean="0"/>
              <a:t>Headline der </a:t>
            </a:r>
            <a:r>
              <a:rPr lang="en-US" noProof="0" dirty="0" err="1" smtClean="0"/>
              <a:t>Präsentation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2444192"/>
            <a:ext cx="10728325" cy="516756"/>
          </a:xfrm>
        </p:spPr>
        <p:txBody>
          <a:bodyPr/>
          <a:lstStyle>
            <a:lvl1pPr marL="0" indent="0" algn="l">
              <a:buNone/>
              <a:defRPr sz="1600" cap="none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 smtClean="0"/>
              <a:t>Datum  |  Name</a:t>
            </a:r>
            <a:endParaRPr lang="en-US" noProof="0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1088740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none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 dirty="0" smtClean="0"/>
              <a:t>Subline der </a:t>
            </a:r>
            <a:r>
              <a:rPr lang="en-US" noProof="0" dirty="0" err="1" smtClean="0"/>
              <a:t>Präsentation</a:t>
            </a:r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7CEB1C7-3CEB-41C0-967D-A5811A09D9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0BABBA3-207B-428D-8CD0-97794373E0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2013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 smtClean="0"/>
              <a:t>Headline der </a:t>
            </a:r>
            <a:r>
              <a:rPr lang="en-US" noProof="0" dirty="0" err="1" smtClean="0"/>
              <a:t>Präsentation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8" y="2660216"/>
            <a:ext cx="10728324" cy="516756"/>
          </a:xfrm>
        </p:spPr>
        <p:txBody>
          <a:bodyPr/>
          <a:lstStyle>
            <a:lvl1pPr marL="0" indent="0" algn="l">
              <a:buNone/>
              <a:defRPr sz="1600" cap="none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 smtClean="0"/>
              <a:t>Datum  |  Name</a:t>
            </a:r>
            <a:endParaRPr lang="en-US" noProof="0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1124744"/>
            <a:ext cx="10728325" cy="136180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 dirty="0" smtClean="0"/>
              <a:t>Subline der </a:t>
            </a:r>
            <a:r>
              <a:rPr lang="en-US" noProof="0" dirty="0" err="1" smtClean="0"/>
              <a:t>Präsentation</a:t>
            </a:r>
            <a:endParaRPr lang="en-US" noProof="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D7831BC-0764-4D94-B436-8046AD2DF0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390AF7B-9835-4AEF-ADBF-224AF53FB4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960439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 smtClean="0"/>
              <a:t>Headline der </a:t>
            </a:r>
            <a:r>
              <a:rPr lang="en-US" noProof="0" dirty="0" err="1" smtClean="0"/>
              <a:t>Präsentation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70822"/>
            <a:ext cx="10728325" cy="360000"/>
          </a:xfrm>
        </p:spPr>
        <p:txBody>
          <a:bodyPr/>
          <a:lstStyle>
            <a:lvl1pPr marL="0" indent="0" algn="l">
              <a:buNone/>
              <a:defRPr sz="1600" cap="none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 smtClean="0"/>
              <a:t>Datum  |  Name</a:t>
            </a:r>
            <a:endParaRPr lang="en-US" noProof="0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185084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none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 dirty="0" smtClean="0"/>
              <a:t>Subline der </a:t>
            </a:r>
            <a:r>
              <a:rPr lang="en-US" noProof="0" dirty="0" err="1" smtClean="0"/>
              <a:t>Präsentation</a:t>
            </a:r>
            <a:endParaRPr lang="en-US" noProof="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33D537E-7D32-4AF3-8F50-037B43117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2F77179-7DE6-490F-AFDB-836C5B895F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349423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 smtClean="0"/>
              <a:t>Headline der </a:t>
            </a:r>
            <a:r>
              <a:rPr lang="en-US" noProof="0" dirty="0" err="1" smtClean="0"/>
              <a:t>Präsentation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11514"/>
            <a:ext cx="10728325" cy="360000"/>
          </a:xfrm>
        </p:spPr>
        <p:txBody>
          <a:bodyPr/>
          <a:lstStyle>
            <a:lvl1pPr marL="0" indent="0" algn="l">
              <a:buNone/>
              <a:defRPr sz="1600" cap="none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 smtClean="0"/>
              <a:t>Datum  |  Name</a:t>
            </a:r>
            <a:endParaRPr lang="en-US" noProof="0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221088"/>
            <a:ext cx="107283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2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 noProof="0" dirty="0" smtClean="0"/>
              <a:t>Subline der </a:t>
            </a:r>
            <a:r>
              <a:rPr lang="en-US" noProof="0" dirty="0" err="1" smtClean="0"/>
              <a:t>Präsentation</a:t>
            </a:r>
            <a:endParaRPr lang="en-US" noProof="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36BB06C-78EA-49C8-AAD0-451B7CEFCA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1F0FB68E-EE59-46F0-A3EA-690446700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813599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vert="horz" lIns="0" tIns="0" rIns="0" bIns="0" rtlCol="0" anchor="t" anchorCtr="0">
            <a:noAutofit/>
          </a:bodyPr>
          <a:lstStyle>
            <a:lvl1pPr>
              <a:defRPr lang="de-DE" cap="none" spc="0" baseline="0" dirty="0"/>
            </a:lvl1pPr>
          </a:lstStyle>
          <a:p>
            <a:pPr lvl="0"/>
            <a:r>
              <a:rPr lang="en-US" noProof="0" dirty="0" err="1" smtClean="0"/>
              <a:t>Mastertitelformat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71475" y="1563143"/>
            <a:ext cx="11449050" cy="4638165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45005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5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 dirty="0" err="1" smtClean="0"/>
              <a:t>Bildunterschrift</a:t>
            </a:r>
            <a:endParaRPr lang="en-US" noProof="0" dirty="0"/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3338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338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 dirty="0" err="1" smtClean="0"/>
              <a:t>Bildunterschrift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01651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/>
        <p:txBody>
          <a:bodyPr vert="horz" lIns="0" tIns="0" rIns="0" bIns="0" rtlCol="0" anchor="t" anchorCtr="0">
            <a:noAutofit/>
          </a:bodyPr>
          <a:lstStyle>
            <a:lvl1pPr>
              <a:defRPr lang="de-DE" spc="0" dirty="0"/>
            </a:lvl1pPr>
          </a:lstStyle>
          <a:p>
            <a:pPr lvl="0"/>
            <a:r>
              <a:rPr lang="en-US" noProof="0" dirty="0" err="1" smtClean="0"/>
              <a:t>Mastertitelformat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11878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13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5" y="1563143"/>
            <a:ext cx="11449050" cy="463816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 dirty="0" err="1" smtClean="0"/>
              <a:t>Mastertextformat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Dritte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Vierte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Fünfte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5" y="188640"/>
            <a:ext cx="8748861" cy="55751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 err="1" smtClean="0"/>
              <a:t>Mastertitelformat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2C4F5F8-9F24-424C-8284-2E94052236C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197296"/>
            <a:ext cx="1881980" cy="54885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58AF006-3416-44FA-BBD1-BCE9F27A196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010007" y="3370339"/>
            <a:ext cx="2304000" cy="117322"/>
          </a:xfrm>
          <a:prstGeom prst="rect">
            <a:avLst/>
          </a:prstGeom>
        </p:spPr>
      </p:pic>
      <p:cxnSp>
        <p:nvCxnSpPr>
          <p:cNvPr id="8" name="Gerade Verbindung 10"/>
          <p:cNvCxnSpPr>
            <a:cxnSpLocks noChangeShapeType="1"/>
          </p:cNvCxnSpPr>
          <p:nvPr/>
        </p:nvCxnSpPr>
        <p:spPr bwMode="auto">
          <a:xfrm>
            <a:off x="2963652" y="980728"/>
            <a:ext cx="9228348" cy="0"/>
          </a:xfrm>
          <a:prstGeom prst="line">
            <a:avLst/>
          </a:prstGeom>
          <a:noFill/>
          <a:ln w="63500" algn="ctr">
            <a:solidFill>
              <a:srgbClr val="023D6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feld 4"/>
          <p:cNvSpPr txBox="1">
            <a:spLocks noChangeAspect="1"/>
          </p:cNvSpPr>
          <p:nvPr/>
        </p:nvSpPr>
        <p:spPr>
          <a:xfrm>
            <a:off x="371475" y="6556702"/>
            <a:ext cx="854401" cy="184666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defPPr>
              <a:defRPr lang="en-US"/>
            </a:defPPr>
            <a:lvl1pPr>
              <a:defRPr sz="12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smtClean="0"/>
              <a:t>Marius</a:t>
            </a:r>
            <a:r>
              <a:rPr lang="de-DE" baseline="0" dirty="0" smtClean="0"/>
              <a:t> Wirtz</a:t>
            </a:r>
            <a:endParaRPr lang="de-DE" dirty="0" smtClean="0"/>
          </a:p>
        </p:txBody>
      </p:sp>
      <p:sp>
        <p:nvSpPr>
          <p:cNvPr id="6" name="Textfeld 5"/>
          <p:cNvSpPr txBox="1"/>
          <p:nvPr/>
        </p:nvSpPr>
        <p:spPr>
          <a:xfrm>
            <a:off x="11521212" y="6556702"/>
            <a:ext cx="299313" cy="184666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defPPr>
              <a:defRPr lang="en-US"/>
            </a:defPPr>
            <a:lvl1pPr lvl="0">
              <a:defRPr sz="1200" b="0">
                <a:solidFill>
                  <a:schemeClr val="accent1"/>
                </a:solidFill>
              </a:defRPr>
            </a:lvl1pPr>
          </a:lstStyle>
          <a:p>
            <a:pPr lvl="0"/>
            <a:fld id="{F3C43FF3-6CE8-4C07-9769-20CD0422F686}" type="slidenum">
              <a:rPr lang="de-DE" smtClean="0"/>
              <a:pPr lvl="0"/>
              <a:t>‹Nr.›</a:t>
            </a:fld>
            <a:endParaRPr lang="de-DE" dirty="0" err="1" smtClean="0"/>
          </a:p>
        </p:txBody>
      </p:sp>
    </p:spTree>
    <p:extLst>
      <p:ext uri="{BB962C8B-B14F-4D97-AF65-F5344CB8AC3E}">
        <p14:creationId xmlns:p14="http://schemas.microsoft.com/office/powerpoint/2010/main" val="382274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70" r:id="rId3"/>
    <p:sldLayoutId id="2147483671" r:id="rId4"/>
    <p:sldLayoutId id="2147483674" r:id="rId5"/>
    <p:sldLayoutId id="2147483673" r:id="rId6"/>
    <p:sldLayoutId id="2147483666" r:id="rId7"/>
    <p:sldLayoutId id="2147483667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3200" b="1" kern="1200" cap="none" spc="1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26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pos="7446" userDrawn="1">
          <p15:clr>
            <a:srgbClr val="F26B43"/>
          </p15:clr>
        </p15:guide>
        <p15:guide id="4" orient="horz" pos="278" userDrawn="1">
          <p15:clr>
            <a:srgbClr val="F26B43"/>
          </p15:clr>
        </p15:guide>
        <p15:guide id="6" pos="3659" userDrawn="1">
          <p15:clr>
            <a:srgbClr val="F26B43"/>
          </p15:clr>
        </p15:guide>
        <p15:guide id="7" pos="4021" userDrawn="1">
          <p15:clr>
            <a:srgbClr val="F26B43"/>
          </p15:clr>
        </p15:guide>
        <p15:guide id="8" orient="horz" pos="363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12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e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7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jpeg"/><Relationship Id="rId4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r="8" b="57057"/>
          <a:stretch/>
        </p:blipFill>
        <p:spPr>
          <a:xfrm>
            <a:off x="382876" y="269221"/>
            <a:ext cx="11448000" cy="315936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5A64521-ED94-4240-8AD4-6C3D7A90E7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Update on PIM studies</a:t>
            </a:r>
            <a:endParaRPr lang="en-US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693119F-69DD-4BF5-B78E-98C0144F5F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14</a:t>
            </a:r>
            <a:r>
              <a:rPr lang="en-US" baseline="30000" dirty="0" smtClean="0"/>
              <a:t>th</a:t>
            </a:r>
            <a:r>
              <a:rPr lang="en-US" dirty="0" smtClean="0"/>
              <a:t> October 2022  </a:t>
            </a:r>
            <a:r>
              <a:rPr lang="en-US" dirty="0"/>
              <a:t>I  M. </a:t>
            </a:r>
            <a:r>
              <a:rPr lang="en-US" dirty="0" err="1" smtClean="0"/>
              <a:t>Wirtz</a:t>
            </a:r>
            <a:r>
              <a:rPr lang="de-DE" dirty="0" smtClean="0"/>
              <a:t> et al.</a:t>
            </a:r>
            <a:endParaRPr lang="en-US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654580" y="5456257"/>
            <a:ext cx="81588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de-DE" sz="1200" dirty="0">
                <a:solidFill>
                  <a:schemeClr val="accent1"/>
                </a:solidFill>
                <a:latin typeface="Arial" charset="0"/>
              </a:rPr>
              <a:t>Forschungszentrum Jülich GmbH, Institut für Energie- und Klimaforschung</a:t>
            </a:r>
            <a:r>
              <a:rPr lang="en-GB" sz="1200" dirty="0">
                <a:solidFill>
                  <a:schemeClr val="accent1"/>
                </a:solidFill>
                <a:latin typeface="Arial" charset="0"/>
              </a:rPr>
              <a:t>, </a:t>
            </a:r>
            <a:r>
              <a:rPr lang="de-DE" sz="1200" dirty="0">
                <a:solidFill>
                  <a:schemeClr val="accent1"/>
                </a:solidFill>
                <a:latin typeface="Arial" charset="0"/>
              </a:rPr>
              <a:t>52425 Jülich, </a:t>
            </a:r>
            <a:r>
              <a:rPr lang="de-DE" sz="1200" dirty="0" smtClean="0">
                <a:solidFill>
                  <a:schemeClr val="accent1"/>
                </a:solidFill>
                <a:latin typeface="Arial" charset="0"/>
              </a:rPr>
              <a:t>Germany</a:t>
            </a:r>
            <a:endParaRPr lang="de-DE" sz="400" dirty="0">
              <a:solidFill>
                <a:schemeClr val="accent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45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PIM </a:t>
            </a:r>
            <a:r>
              <a:rPr lang="de-DE" dirty="0" err="1"/>
              <a:t>samples</a:t>
            </a:r>
            <a:r>
              <a:rPr lang="de-DE" dirty="0"/>
              <a:t>, </a:t>
            </a:r>
            <a:r>
              <a:rPr lang="de-DE" dirty="0" err="1" smtClean="0"/>
              <a:t>post</a:t>
            </a:r>
            <a:r>
              <a:rPr lang="de-DE" dirty="0" smtClean="0"/>
              <a:t> </a:t>
            </a:r>
            <a:r>
              <a:rPr lang="de-DE" dirty="0" err="1" smtClean="0"/>
              <a:t>mortem</a:t>
            </a:r>
            <a:r>
              <a:rPr lang="de-DE" dirty="0" smtClean="0"/>
              <a:t> </a:t>
            </a:r>
            <a:r>
              <a:rPr lang="de-DE" dirty="0" err="1" smtClean="0"/>
              <a:t>analysis</a:t>
            </a:r>
            <a:endParaRPr lang="en-US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3952044"/>
            <a:ext cx="4566607" cy="28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/>
          <a:srcRect t="2891" b="7378"/>
          <a:stretch/>
        </p:blipFill>
        <p:spPr>
          <a:xfrm>
            <a:off x="4002058" y="1399480"/>
            <a:ext cx="3207191" cy="216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/>
          <a:srcRect b="8025"/>
          <a:stretch/>
        </p:blipFill>
        <p:spPr>
          <a:xfrm>
            <a:off x="474036" y="1399480"/>
            <a:ext cx="3128970" cy="2160000"/>
          </a:xfrm>
          <a:prstGeom prst="rect">
            <a:avLst/>
          </a:prstGeom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45B2ACB6-EC9E-463E-AA16-9B21EDD801DB}"/>
              </a:ext>
            </a:extLst>
          </p:cNvPr>
          <p:cNvSpPr txBox="1"/>
          <p:nvPr/>
        </p:nvSpPr>
        <p:spPr>
          <a:xfrm>
            <a:off x="335360" y="1047034"/>
            <a:ext cx="3528392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b="1" dirty="0" smtClean="0"/>
              <a:t>FIB cuts and bubble formation</a:t>
            </a:r>
            <a:endParaRPr lang="en-US" b="1" dirty="0"/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45B2ACB6-EC9E-463E-AA16-9B21EDD801DB}"/>
              </a:ext>
            </a:extLst>
          </p:cNvPr>
          <p:cNvSpPr txBox="1"/>
          <p:nvPr/>
        </p:nvSpPr>
        <p:spPr>
          <a:xfrm>
            <a:off x="9332165" y="3596562"/>
            <a:ext cx="1872208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5000"/>
              </a:lnSpc>
            </a:pPr>
            <a:r>
              <a:rPr lang="en-US" b="1" dirty="0" smtClean="0"/>
              <a:t>Roughening</a:t>
            </a:r>
            <a:endParaRPr lang="en-US" b="1" dirty="0"/>
          </a:p>
        </p:txBody>
      </p:sp>
      <p:sp>
        <p:nvSpPr>
          <p:cNvPr id="13" name="Rechteck 12"/>
          <p:cNvSpPr/>
          <p:nvPr/>
        </p:nvSpPr>
        <p:spPr>
          <a:xfrm>
            <a:off x="7536160" y="2063981"/>
            <a:ext cx="41153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Bubble </a:t>
            </a:r>
            <a:r>
              <a:rPr lang="en-US" sz="1600" dirty="0" smtClean="0"/>
              <a:t>size and density</a:t>
            </a:r>
            <a:r>
              <a:rPr lang="en-US" sz="1600" dirty="0" smtClean="0"/>
              <a:t> </a:t>
            </a:r>
            <a:r>
              <a:rPr lang="en-US" sz="1600" dirty="0"/>
              <a:t>is </a:t>
            </a:r>
            <a:r>
              <a:rPr lang="en-US" sz="1600" dirty="0" smtClean="0"/>
              <a:t>comparable/very similar </a:t>
            </a:r>
            <a:r>
              <a:rPr lang="en-US" sz="1600" dirty="0"/>
              <a:t>for all tested materials. Exemplarily shown for W-1TiC and IGP-WT.</a:t>
            </a:r>
          </a:p>
        </p:txBody>
      </p:sp>
      <p:sp>
        <p:nvSpPr>
          <p:cNvPr id="14" name="Rechteck 13"/>
          <p:cNvSpPr/>
          <p:nvPr/>
        </p:nvSpPr>
        <p:spPr>
          <a:xfrm>
            <a:off x="8826087" y="4039300"/>
            <a:ext cx="22862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 reference for IGP-W ~ 19 µm</a:t>
            </a: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45B2ACB6-EC9E-463E-AA16-9B21EDD801DB}"/>
              </a:ext>
            </a:extLst>
          </p:cNvPr>
          <p:cNvSpPr txBox="1"/>
          <p:nvPr/>
        </p:nvSpPr>
        <p:spPr>
          <a:xfrm>
            <a:off x="4026436" y="1408584"/>
            <a:ext cx="2588615" cy="26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sz="1200" b="1" dirty="0" smtClean="0"/>
              <a:t>IGP-WT</a:t>
            </a:r>
            <a:endParaRPr lang="en-US" sz="1200" b="1" dirty="0"/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45B2ACB6-EC9E-463E-AA16-9B21EDD801DB}"/>
              </a:ext>
            </a:extLst>
          </p:cNvPr>
          <p:cNvSpPr txBox="1"/>
          <p:nvPr/>
        </p:nvSpPr>
        <p:spPr>
          <a:xfrm>
            <a:off x="490863" y="1427655"/>
            <a:ext cx="2588615" cy="26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sz="1200" b="1" dirty="0" smtClean="0"/>
              <a:t>W-1TiC</a:t>
            </a:r>
            <a:endParaRPr lang="en-US" sz="1200" b="1" dirty="0"/>
          </a:p>
        </p:txBody>
      </p:sp>
      <p:sp>
        <p:nvSpPr>
          <p:cNvPr id="12" name="Rechteck 11"/>
          <p:cNvSpPr/>
          <p:nvPr/>
        </p:nvSpPr>
        <p:spPr>
          <a:xfrm>
            <a:off x="1559496" y="4853435"/>
            <a:ext cx="51125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W-2Y2O3 and W-3Re1TiC show a factor of 4 to 5 higher surface roughness than the other three PIM alloys. However, all samples have a much lower surface roughness than the IGP-W reference material.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2177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steps, summary </a:t>
            </a:r>
            <a:r>
              <a:rPr lang="en-US" dirty="0"/>
              <a:t>and conclusions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738E067-3497-458D-B3C4-20B13B7E5471}"/>
              </a:ext>
            </a:extLst>
          </p:cNvPr>
          <p:cNvSpPr txBox="1">
            <a:spLocks/>
          </p:cNvSpPr>
          <p:nvPr/>
        </p:nvSpPr>
        <p:spPr>
          <a:xfrm>
            <a:off x="508484" y="1124744"/>
            <a:ext cx="11175032" cy="5400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023D6B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Preparation of metallographic cross sections in order to investigate the crack propagation into the material </a:t>
            </a:r>
            <a:endParaRPr lang="en-US" dirty="0" smtClean="0"/>
          </a:p>
          <a:p>
            <a:pPr algn="just">
              <a:buClr>
                <a:srgbClr val="023D6B"/>
              </a:buClr>
            </a:pPr>
            <a:endParaRPr lang="en-US" dirty="0" smtClean="0"/>
          </a:p>
          <a:p>
            <a:pPr algn="just">
              <a:buClr>
                <a:srgbClr val="023D6B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PIM-W alloys show </a:t>
            </a:r>
            <a:r>
              <a:rPr lang="en-US" b="1" dirty="0" smtClean="0"/>
              <a:t>comparable or better fatigue performance</a:t>
            </a:r>
            <a:r>
              <a:rPr lang="en-US" dirty="0" smtClean="0"/>
              <a:t> to the as-received pure tungsten grade in terms of damage category and crack formation </a:t>
            </a:r>
          </a:p>
          <a:p>
            <a:pPr algn="just">
              <a:buClr>
                <a:srgbClr val="023D6B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more detailed investigations of the induced damages indicate that especially surface modifications like </a:t>
            </a:r>
            <a:r>
              <a:rPr lang="en-US" b="1" dirty="0" smtClean="0"/>
              <a:t>roughening due to plastic deformation and the particle induced nanostructures are less severe/pronounced</a:t>
            </a:r>
            <a:endParaRPr lang="en-US" dirty="0" smtClean="0"/>
          </a:p>
          <a:p>
            <a:pPr marL="0" indent="0" algn="just">
              <a:buNone/>
            </a:pPr>
            <a:endParaRPr lang="en-US" dirty="0" smtClean="0"/>
          </a:p>
          <a:p>
            <a:pPr marL="0" indent="0" algn="just">
              <a:buNone/>
            </a:pPr>
            <a:r>
              <a:rPr lang="en-US" dirty="0" smtClean="0"/>
              <a:t>PIM-W alloys represent a </a:t>
            </a:r>
            <a:r>
              <a:rPr lang="en-US" b="1" dirty="0" smtClean="0"/>
              <a:t>very promising alternative material </a:t>
            </a:r>
            <a:r>
              <a:rPr lang="en-US" dirty="0" smtClean="0"/>
              <a:t>to commercially available pure tungsten grades. The fatigue performance could be even further improved by an optimization of the microstructure via the manufacturing process parameters, i.e. used powders and thermal treatments.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7004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Environmental </a:t>
            </a:r>
            <a:r>
              <a:rPr lang="de-DE" dirty="0" err="1" smtClean="0"/>
              <a:t>conditions</a:t>
            </a:r>
            <a:endParaRPr lang="en-US" dirty="0"/>
          </a:p>
        </p:txBody>
      </p:sp>
      <p:sp>
        <p:nvSpPr>
          <p:cNvPr id="4" name="Ellipse 3"/>
          <p:cNvSpPr/>
          <p:nvPr/>
        </p:nvSpPr>
        <p:spPr>
          <a:xfrm>
            <a:off x="3071630" y="3141026"/>
            <a:ext cx="3384470" cy="3384470"/>
          </a:xfrm>
          <a:prstGeom prst="ellipse">
            <a:avLst/>
          </a:prstGeom>
          <a:solidFill>
            <a:srgbClr val="FF9900"/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de-DE" sz="2800" b="1" kern="0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5" name="Ellipse 4"/>
          <p:cNvSpPr/>
          <p:nvPr/>
        </p:nvSpPr>
        <p:spPr>
          <a:xfrm>
            <a:off x="5519970" y="3141026"/>
            <a:ext cx="3384470" cy="3384470"/>
          </a:xfrm>
          <a:prstGeom prst="ellipse">
            <a:avLst/>
          </a:prstGeom>
          <a:solidFill>
            <a:srgbClr val="3333CC">
              <a:alpha val="80000"/>
            </a:srgbClr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de-DE" sz="2800" b="1" kern="0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323665" y="4221176"/>
            <a:ext cx="2340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GB" sz="3600" b="1" kern="0" dirty="0" smtClean="0">
                <a:solidFill>
                  <a:srgbClr val="FFFFFF"/>
                </a:solidFill>
                <a:cs typeface="Arial"/>
              </a:rPr>
              <a:t>plasma</a:t>
            </a:r>
            <a:br>
              <a:rPr lang="en-GB" sz="3600" b="1" kern="0" dirty="0" smtClean="0">
                <a:solidFill>
                  <a:srgbClr val="FFFFFF"/>
                </a:solidFill>
                <a:cs typeface="Arial"/>
              </a:rPr>
            </a:br>
            <a:r>
              <a:rPr lang="en-GB" sz="3600" b="1" kern="0" dirty="0" smtClean="0">
                <a:solidFill>
                  <a:srgbClr val="FFFFFF"/>
                </a:solidFill>
                <a:cs typeface="Arial"/>
              </a:rPr>
              <a:t>exposure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6312080" y="4438965"/>
            <a:ext cx="2411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GB" sz="3600" b="1" kern="0" dirty="0" smtClean="0">
                <a:solidFill>
                  <a:srgbClr val="FFFFFF"/>
                </a:solidFill>
                <a:cs typeface="Arial"/>
              </a:rPr>
              <a:t>neutrons</a:t>
            </a:r>
          </a:p>
        </p:txBody>
      </p:sp>
      <p:sp>
        <p:nvSpPr>
          <p:cNvPr id="8" name="Ellipse 7"/>
          <p:cNvSpPr/>
          <p:nvPr/>
        </p:nvSpPr>
        <p:spPr>
          <a:xfrm>
            <a:off x="4295800" y="1052736"/>
            <a:ext cx="3384470" cy="3384470"/>
          </a:xfrm>
          <a:prstGeom prst="ellipse">
            <a:avLst/>
          </a:prstGeom>
          <a:solidFill>
            <a:srgbClr val="000000">
              <a:lumMod val="65000"/>
              <a:lumOff val="35000"/>
              <a:alpha val="40000"/>
            </a:srgbClr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de-DE" sz="2800" b="1" kern="0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367810" y="1730774"/>
            <a:ext cx="3158839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ts val="3800"/>
              </a:lnSpc>
              <a:defRPr/>
            </a:pPr>
            <a:r>
              <a:rPr lang="en-GB" sz="3600" b="1" kern="0" dirty="0" smtClean="0">
                <a:solidFill>
                  <a:srgbClr val="FF0000"/>
                </a:solidFill>
                <a:cs typeface="Arial"/>
              </a:rPr>
              <a:t> very high thermal</a:t>
            </a:r>
            <a:br>
              <a:rPr lang="en-GB" sz="3600" b="1" kern="0" dirty="0" smtClean="0">
                <a:solidFill>
                  <a:srgbClr val="FF0000"/>
                </a:solidFill>
                <a:cs typeface="Arial"/>
              </a:rPr>
            </a:br>
            <a:r>
              <a:rPr lang="en-GB" sz="3600" b="1" kern="0" dirty="0" smtClean="0">
                <a:solidFill>
                  <a:srgbClr val="FF0000"/>
                </a:solidFill>
                <a:cs typeface="Arial"/>
              </a:rPr>
              <a:t>loads</a:t>
            </a:r>
          </a:p>
        </p:txBody>
      </p:sp>
      <p:grpSp>
        <p:nvGrpSpPr>
          <p:cNvPr id="10" name="Gruppieren 9"/>
          <p:cNvGrpSpPr/>
          <p:nvPr/>
        </p:nvGrpSpPr>
        <p:grpSpPr>
          <a:xfrm>
            <a:off x="1775450" y="1196756"/>
            <a:ext cx="8540917" cy="1944270"/>
            <a:chOff x="395420" y="1052670"/>
            <a:chExt cx="8540917" cy="1944270"/>
          </a:xfrm>
        </p:grpSpPr>
        <p:grpSp>
          <p:nvGrpSpPr>
            <p:cNvPr id="11" name="Gruppieren 10"/>
            <p:cNvGrpSpPr/>
            <p:nvPr/>
          </p:nvGrpSpPr>
          <p:grpSpPr>
            <a:xfrm>
              <a:off x="395420" y="1052670"/>
              <a:ext cx="2826415" cy="1944270"/>
              <a:chOff x="395420" y="1052670"/>
              <a:chExt cx="2826415" cy="1944270"/>
            </a:xfrm>
          </p:grpSpPr>
          <p:sp>
            <p:nvSpPr>
              <p:cNvPr id="18" name="Rechteck 17"/>
              <p:cNvSpPr/>
              <p:nvPr/>
            </p:nvSpPr>
            <p:spPr>
              <a:xfrm>
                <a:off x="395420" y="1052670"/>
                <a:ext cx="2808390" cy="1944270"/>
              </a:xfrm>
              <a:prstGeom prst="rect">
                <a:avLst/>
              </a:prstGeom>
              <a:solidFill>
                <a:srgbClr val="FFFFFF">
                  <a:lumMod val="85000"/>
                </a:srgbClr>
              </a:solidFill>
              <a:ln w="254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" name="Textfeld 18"/>
              <p:cNvSpPr txBox="1"/>
              <p:nvPr/>
            </p:nvSpPr>
            <p:spPr>
              <a:xfrm>
                <a:off x="395420" y="1052670"/>
                <a:ext cx="28264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Steady</a:t>
                </a:r>
                <a:r>
                  <a:rPr kumimoji="0" lang="de-DE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de-DE" sz="18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state</a:t>
                </a:r>
                <a:r>
                  <a:rPr kumimoji="0" lang="de-DE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de-DE" sz="18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heat</a:t>
                </a:r>
                <a:r>
                  <a:rPr kumimoji="0" lang="de-DE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de-DE" sz="18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loads</a:t>
                </a:r>
                <a:r>
                  <a:rPr kumimoji="0" lang="de-DE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:</a:t>
                </a:r>
              </a:p>
            </p:txBody>
          </p:sp>
          <p:sp>
            <p:nvSpPr>
              <p:cNvPr id="20" name="Textfeld 19"/>
              <p:cNvSpPr txBox="1"/>
              <p:nvPr/>
            </p:nvSpPr>
            <p:spPr>
              <a:xfrm>
                <a:off x="547820" y="1412720"/>
                <a:ext cx="263405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up</a:t>
                </a:r>
                <a:r>
                  <a:rPr kumimoji="0" lang="de-DE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de-DE" sz="18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to</a:t>
                </a:r>
                <a:r>
                  <a:rPr kumimoji="0" lang="de-DE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 20 MWm</a:t>
                </a:r>
                <a:r>
                  <a:rPr kumimoji="0" lang="de-DE" sz="1800" b="0" i="0" u="none" strike="noStrike" kern="0" cap="none" spc="0" normalizeH="0" baseline="3000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-2 </a:t>
                </a:r>
                <a:r>
                  <a:rPr kumimoji="0" lang="de-DE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in ITER</a:t>
                </a:r>
                <a:br>
                  <a:rPr kumimoji="0" lang="de-DE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</a:br>
                <a:r>
                  <a:rPr kumimoji="0" lang="de-DE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(</a:t>
                </a:r>
                <a:r>
                  <a:rPr kumimoji="0" lang="de-DE" sz="18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lower</a:t>
                </a:r>
                <a:r>
                  <a:rPr kumimoji="0" lang="de-DE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de-DE" sz="18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loads</a:t>
                </a:r>
                <a:r>
                  <a:rPr kumimoji="0" lang="de-DE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 in DEMO)</a:t>
                </a:r>
              </a:p>
            </p:txBody>
          </p:sp>
          <p:sp>
            <p:nvSpPr>
              <p:cNvPr id="21" name="Textfeld 20"/>
              <p:cNvSpPr txBox="1"/>
              <p:nvPr/>
            </p:nvSpPr>
            <p:spPr>
              <a:xfrm>
                <a:off x="611450" y="2070092"/>
                <a:ext cx="194989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173038" marR="0" lvl="0" indent="-173038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Char char="•"/>
                  <a:tabLst/>
                  <a:defRPr/>
                </a:pPr>
                <a:r>
                  <a:rPr kumimoji="0" lang="de-DE" sz="18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recrystallization</a:t>
                </a:r>
                <a:endPara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  <a:p>
                <a:pPr marL="173038" marR="0" lvl="0" indent="-173038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Char char="•"/>
                  <a:tabLst/>
                  <a:defRPr/>
                </a:pPr>
                <a:r>
                  <a:rPr kumimoji="0" lang="de-DE" sz="18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failure</a:t>
                </a:r>
                <a:r>
                  <a:rPr kumimoji="0" lang="de-DE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 of </a:t>
                </a:r>
                <a:r>
                  <a:rPr kumimoji="0" lang="de-DE" sz="18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joints</a:t>
                </a:r>
                <a:endPara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2" name="Gruppieren 11"/>
            <p:cNvGrpSpPr/>
            <p:nvPr/>
          </p:nvGrpSpPr>
          <p:grpSpPr>
            <a:xfrm>
              <a:off x="6084210" y="1052670"/>
              <a:ext cx="2852127" cy="1944270"/>
              <a:chOff x="6084210" y="1052670"/>
              <a:chExt cx="2852127" cy="1944270"/>
            </a:xfrm>
          </p:grpSpPr>
          <p:sp>
            <p:nvSpPr>
              <p:cNvPr id="13" name="Rechteck 12"/>
              <p:cNvSpPr/>
              <p:nvPr/>
            </p:nvSpPr>
            <p:spPr>
              <a:xfrm>
                <a:off x="6084210" y="1052670"/>
                <a:ext cx="2808390" cy="1944270"/>
              </a:xfrm>
              <a:prstGeom prst="rect">
                <a:avLst/>
              </a:prstGeom>
              <a:solidFill>
                <a:srgbClr val="FFFFFF">
                  <a:lumMod val="85000"/>
                </a:srgbClr>
              </a:solidFill>
              <a:ln w="254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14" name="Gruppieren 15"/>
              <p:cNvGrpSpPr/>
              <p:nvPr/>
            </p:nvGrpSpPr>
            <p:grpSpPr>
              <a:xfrm>
                <a:off x="6084210" y="1052670"/>
                <a:ext cx="2852127" cy="720100"/>
                <a:chOff x="6156220" y="1772770"/>
                <a:chExt cx="2852127" cy="720100"/>
              </a:xfrm>
            </p:grpSpPr>
            <p:sp>
              <p:nvSpPr>
                <p:cNvPr id="16" name="Textfeld 15"/>
                <p:cNvSpPr txBox="1"/>
                <p:nvPr/>
              </p:nvSpPr>
              <p:spPr>
                <a:xfrm>
                  <a:off x="6156220" y="1772770"/>
                  <a:ext cx="285212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</a:rPr>
                    <a:t>Transient thermal </a:t>
                  </a:r>
                  <a:r>
                    <a:rPr kumimoji="0" lang="de-DE" sz="1800" b="1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</a:rPr>
                    <a:t>loads</a:t>
                  </a:r>
                  <a:r>
                    <a:rPr kumimoji="0" lang="de-DE" sz="1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</a:rPr>
                    <a:t>:</a:t>
                  </a:r>
                </a:p>
              </p:txBody>
            </p:sp>
            <p:sp>
              <p:nvSpPr>
                <p:cNvPr id="17" name="Textfeld 16"/>
                <p:cNvSpPr txBox="1"/>
                <p:nvPr/>
              </p:nvSpPr>
              <p:spPr>
                <a:xfrm>
                  <a:off x="6308620" y="2123538"/>
                  <a:ext cx="171874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800" b="0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rPr>
                    <a:t>up</a:t>
                  </a:r>
                  <a:r>
                    <a:rPr kumimoji="0" lang="de-DE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rPr>
                    <a:t> </a:t>
                  </a:r>
                  <a:r>
                    <a:rPr kumimoji="0" lang="de-DE" sz="1800" b="0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rPr>
                    <a:t>to</a:t>
                  </a:r>
                  <a:r>
                    <a:rPr kumimoji="0" lang="de-DE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rPr>
                    <a:t> 60 MJm</a:t>
                  </a:r>
                  <a:r>
                    <a:rPr kumimoji="0" lang="de-DE" sz="1800" b="0" i="0" u="none" strike="noStrike" kern="0" cap="none" spc="0" normalizeH="0" baseline="3000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rPr>
                    <a:t>-2</a:t>
                  </a:r>
                </a:p>
              </p:txBody>
            </p:sp>
          </p:grpSp>
          <p:sp>
            <p:nvSpPr>
              <p:cNvPr id="15" name="Textfeld 14"/>
              <p:cNvSpPr txBox="1"/>
              <p:nvPr/>
            </p:nvSpPr>
            <p:spPr>
              <a:xfrm>
                <a:off x="6228230" y="1700760"/>
                <a:ext cx="2518638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179388" algn="l"/>
                  </a:tabLst>
                  <a:defRPr/>
                </a:pPr>
                <a:r>
                  <a:rPr kumimoji="0" lang="de-DE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(</a:t>
                </a:r>
                <a:r>
                  <a:rPr kumimoji="0" lang="de-DE" sz="18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disrupt</a:t>
                </a:r>
                <a:r>
                  <a:rPr kumimoji="0" lang="de-DE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., ELMs, VDEs)</a:t>
                </a:r>
              </a:p>
              <a:p>
                <a:pPr marL="179388" marR="0" lvl="0" indent="-179388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Char char="•"/>
                  <a:tabLst>
                    <a:tab pos="179388" algn="l"/>
                  </a:tabLst>
                  <a:defRPr/>
                </a:pPr>
                <a:r>
                  <a:rPr kumimoji="0" lang="de-DE" sz="18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crackings</a:t>
                </a:r>
                <a:endPara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  <a:p>
                <a:pPr marL="179388" marR="0" lvl="0" indent="-179388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Char char="•"/>
                  <a:tabLst>
                    <a:tab pos="179388" algn="l"/>
                  </a:tabLst>
                  <a:defRPr/>
                </a:pPr>
                <a:r>
                  <a:rPr kumimoji="0" lang="de-DE" sz="18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melting</a:t>
                </a:r>
                <a:endPara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  <a:p>
                <a:pPr marL="179388" marR="0" lvl="0" indent="-179388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Char char="•"/>
                  <a:tabLst>
                    <a:tab pos="179388" algn="l"/>
                  </a:tabLst>
                  <a:defRPr/>
                </a:pPr>
                <a:r>
                  <a:rPr kumimoji="0" lang="de-DE" sz="18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dust</a:t>
                </a:r>
                <a:r>
                  <a:rPr kumimoji="0" lang="de-DE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de-DE" sz="18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formation</a:t>
                </a:r>
                <a:endPara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22" name="Gruppieren 21"/>
          <p:cNvGrpSpPr/>
          <p:nvPr/>
        </p:nvGrpSpPr>
        <p:grpSpPr>
          <a:xfrm>
            <a:off x="1775450" y="5517357"/>
            <a:ext cx="1800250" cy="1224082"/>
            <a:chOff x="395420" y="1052670"/>
            <a:chExt cx="2808390" cy="1944270"/>
          </a:xfrm>
        </p:grpSpPr>
        <p:sp>
          <p:nvSpPr>
            <p:cNvPr id="23" name="Rechteck 22"/>
            <p:cNvSpPr/>
            <p:nvPr/>
          </p:nvSpPr>
          <p:spPr>
            <a:xfrm>
              <a:off x="395420" y="1052670"/>
              <a:ext cx="2808390" cy="1944270"/>
            </a:xfrm>
            <a:prstGeom prst="rect">
              <a:avLst/>
            </a:prstGeom>
            <a:solidFill>
              <a:srgbClr val="FF9900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grpSp>
          <p:nvGrpSpPr>
            <p:cNvPr id="24" name="Gruppieren 14"/>
            <p:cNvGrpSpPr/>
            <p:nvPr/>
          </p:nvGrpSpPr>
          <p:grpSpPr>
            <a:xfrm>
              <a:off x="395420" y="1052670"/>
              <a:ext cx="1736373" cy="1274096"/>
              <a:chOff x="6156220" y="908650"/>
              <a:chExt cx="1736373" cy="1274096"/>
            </a:xfrm>
          </p:grpSpPr>
          <p:sp>
            <p:nvSpPr>
              <p:cNvPr id="25" name="Textfeld 24"/>
              <p:cNvSpPr txBox="1"/>
              <p:nvPr/>
            </p:nvSpPr>
            <p:spPr>
              <a:xfrm>
                <a:off x="6156220" y="908650"/>
                <a:ext cx="1736373" cy="369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Plasma </a:t>
                </a:r>
                <a:r>
                  <a:rPr kumimoji="0" lang="de-DE" sz="18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loads</a:t>
                </a:r>
                <a:r>
                  <a:rPr kumimoji="0" lang="de-DE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:</a:t>
                </a:r>
              </a:p>
            </p:txBody>
          </p:sp>
          <p:sp>
            <p:nvSpPr>
              <p:cNvPr id="26" name="Textfeld 25"/>
              <p:cNvSpPr txBox="1"/>
              <p:nvPr/>
            </p:nvSpPr>
            <p:spPr>
              <a:xfrm>
                <a:off x="6308619" y="1259418"/>
                <a:ext cx="1376018" cy="923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176213" marR="0" lvl="0" indent="-176213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Char char="•"/>
                  <a:tabLst/>
                  <a:defRPr/>
                </a:pPr>
                <a:r>
                  <a:rPr kumimoji="0" lang="de-DE" sz="18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sputtering</a:t>
                </a:r>
                <a:endPara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  <a:p>
                <a:pPr marL="176213" marR="0" lvl="0" indent="-176213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Char char="•"/>
                  <a:tabLst/>
                  <a:defRPr/>
                </a:pPr>
                <a:r>
                  <a:rPr kumimoji="0" lang="de-DE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hydrogen</a:t>
                </a:r>
              </a:p>
              <a:p>
                <a:pPr marL="176213" marR="0" lvl="0" indent="-176213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Char char="•"/>
                  <a:tabLst/>
                  <a:defRPr/>
                </a:pPr>
                <a:r>
                  <a:rPr kumimoji="0" lang="de-DE" sz="18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helium</a:t>
                </a:r>
                <a:endPara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27" name="Gruppieren 26"/>
          <p:cNvGrpSpPr/>
          <p:nvPr/>
        </p:nvGrpSpPr>
        <p:grpSpPr>
          <a:xfrm>
            <a:off x="8328360" y="5517356"/>
            <a:ext cx="1872260" cy="1224083"/>
            <a:chOff x="283084" y="1052670"/>
            <a:chExt cx="2920728" cy="1944270"/>
          </a:xfrm>
        </p:grpSpPr>
        <p:sp>
          <p:nvSpPr>
            <p:cNvPr id="28" name="Rechteck 27"/>
            <p:cNvSpPr/>
            <p:nvPr/>
          </p:nvSpPr>
          <p:spPr>
            <a:xfrm>
              <a:off x="283084" y="1052670"/>
              <a:ext cx="2920728" cy="1944270"/>
            </a:xfrm>
            <a:prstGeom prst="rect">
              <a:avLst/>
            </a:prstGeom>
            <a:solidFill>
              <a:srgbClr val="3333CC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grpSp>
          <p:nvGrpSpPr>
            <p:cNvPr id="29" name="Gruppieren 14"/>
            <p:cNvGrpSpPr/>
            <p:nvPr/>
          </p:nvGrpSpPr>
          <p:grpSpPr>
            <a:xfrm>
              <a:off x="395420" y="1052670"/>
              <a:ext cx="2746753" cy="1662869"/>
              <a:chOff x="6156220" y="908650"/>
              <a:chExt cx="2746753" cy="1662869"/>
            </a:xfrm>
          </p:grpSpPr>
          <p:sp>
            <p:nvSpPr>
              <p:cNvPr id="30" name="Textfeld 29"/>
              <p:cNvSpPr txBox="1"/>
              <p:nvPr/>
            </p:nvSpPr>
            <p:spPr>
              <a:xfrm>
                <a:off x="6156220" y="908650"/>
                <a:ext cx="1988546" cy="524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Neutrons:</a:t>
                </a:r>
              </a:p>
            </p:txBody>
          </p:sp>
          <p:sp>
            <p:nvSpPr>
              <p:cNvPr id="31" name="Textfeld 30"/>
              <p:cNvSpPr txBox="1"/>
              <p:nvPr/>
            </p:nvSpPr>
            <p:spPr>
              <a:xfrm>
                <a:off x="6156220" y="1259418"/>
                <a:ext cx="2746753" cy="13121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176213" marR="0" lvl="0" indent="-176213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Char char="•"/>
                  <a:tabLst/>
                  <a:defRPr/>
                </a:pPr>
                <a:r>
                  <a:rPr kumimoji="0" lang="de-DE" sz="18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up</a:t>
                </a:r>
                <a:r>
                  <a:rPr kumimoji="0" lang="de-DE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de-DE" sz="18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to</a:t>
                </a:r>
                <a:r>
                  <a:rPr kumimoji="0" lang="de-DE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 14 </a:t>
                </a:r>
                <a:r>
                  <a:rPr kumimoji="0" lang="de-DE" sz="18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MeV</a:t>
                </a:r>
                <a:endPara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  <a:p>
                <a:pPr marL="176213" marR="0" lvl="0" indent="-176213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Char char="•"/>
                  <a:tabLst/>
                  <a:defRPr/>
                </a:pPr>
                <a:r>
                  <a:rPr kumimoji="0" lang="de-DE" sz="18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defects</a:t>
                </a:r>
                <a:endPara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  <a:p>
                <a:pPr marL="176213" marR="0" lvl="0" indent="-176213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Char char="•"/>
                  <a:tabLst/>
                  <a:defRPr/>
                </a:pPr>
                <a:r>
                  <a:rPr kumimoji="0" lang="de-DE" sz="18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transmutation</a:t>
                </a:r>
                <a:endPara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2461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Reference material</a:t>
            </a:r>
            <a:endParaRPr lang="en-US" dirty="0"/>
          </a:p>
        </p:txBody>
      </p:sp>
      <p:sp>
        <p:nvSpPr>
          <p:cNvPr id="49" name="Textfeld 26"/>
          <p:cNvSpPr txBox="1">
            <a:spLocks noChangeArrowheads="1"/>
          </p:cNvSpPr>
          <p:nvPr/>
        </p:nvSpPr>
        <p:spPr bwMode="auto">
          <a:xfrm>
            <a:off x="553640" y="1052736"/>
            <a:ext cx="986284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5B82"/>
              </a:buClr>
              <a:buSzTx/>
              <a:tabLst/>
              <a:defRPr/>
            </a:pPr>
            <a:r>
              <a:rPr kumimoji="0" lang="en-GB" altLang="de-DE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Plansee pure tungsten according to ITER specifications (‟IGP-W”)</a:t>
            </a:r>
          </a:p>
        </p:txBody>
      </p:sp>
      <p:pic>
        <p:nvPicPr>
          <p:cNvPr id="5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02"/>
          <a:stretch/>
        </p:blipFill>
        <p:spPr bwMode="auto">
          <a:xfrm>
            <a:off x="6870112" y="1747057"/>
            <a:ext cx="3906408" cy="255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fik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350" y="1698873"/>
            <a:ext cx="4108712" cy="2362205"/>
          </a:xfrm>
          <a:prstGeom prst="rect">
            <a:avLst/>
          </a:prstGeom>
        </p:spPr>
      </p:pic>
      <p:cxnSp>
        <p:nvCxnSpPr>
          <p:cNvPr id="53" name="Gerade Verbindung mit Pfeil 52"/>
          <p:cNvCxnSpPr/>
          <p:nvPr/>
        </p:nvCxnSpPr>
        <p:spPr>
          <a:xfrm>
            <a:off x="2252887" y="3128403"/>
            <a:ext cx="185284" cy="1864703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54" name="Pfeil nach rechts 53"/>
          <p:cNvSpPr/>
          <p:nvPr/>
        </p:nvSpPr>
        <p:spPr>
          <a:xfrm rot="16200000">
            <a:off x="1838620" y="4055263"/>
            <a:ext cx="667304" cy="426920"/>
          </a:xfrm>
          <a:prstGeom prst="rightArrow">
            <a:avLst/>
          </a:prstGeom>
          <a:gradFill rotWithShape="1">
            <a:gsLst>
              <a:gs pos="0">
                <a:srgbClr val="000000">
                  <a:shade val="51000"/>
                  <a:satMod val="130000"/>
                </a:srgbClr>
              </a:gs>
              <a:gs pos="80000">
                <a:srgbClr val="000000">
                  <a:shade val="93000"/>
                  <a:satMod val="130000"/>
                </a:srgbClr>
              </a:gs>
              <a:gs pos="100000">
                <a:srgbClr val="00000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Pfeil nach rechts 54"/>
          <p:cNvSpPr/>
          <p:nvPr/>
        </p:nvSpPr>
        <p:spPr>
          <a:xfrm rot="5400000">
            <a:off x="2060270" y="2055826"/>
            <a:ext cx="667304" cy="426920"/>
          </a:xfrm>
          <a:prstGeom prst="rightArrow">
            <a:avLst/>
          </a:prstGeom>
          <a:gradFill rotWithShape="1">
            <a:gsLst>
              <a:gs pos="0">
                <a:srgbClr val="000000">
                  <a:shade val="51000"/>
                  <a:satMod val="130000"/>
                </a:srgbClr>
              </a:gs>
              <a:gs pos="80000">
                <a:srgbClr val="000000">
                  <a:shade val="93000"/>
                  <a:satMod val="130000"/>
                </a:srgbClr>
              </a:gs>
              <a:gs pos="100000">
                <a:srgbClr val="00000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Pfeil nach rechts 55"/>
          <p:cNvSpPr/>
          <p:nvPr/>
        </p:nvSpPr>
        <p:spPr>
          <a:xfrm rot="1520641">
            <a:off x="1114700" y="2793681"/>
            <a:ext cx="667304" cy="426920"/>
          </a:xfrm>
          <a:prstGeom prst="rightArrow">
            <a:avLst/>
          </a:prstGeom>
          <a:gradFill rotWithShape="1">
            <a:gsLst>
              <a:gs pos="0">
                <a:srgbClr val="000000">
                  <a:shade val="51000"/>
                  <a:satMod val="130000"/>
                </a:srgbClr>
              </a:gs>
              <a:gs pos="80000">
                <a:srgbClr val="000000">
                  <a:shade val="93000"/>
                  <a:satMod val="130000"/>
                </a:srgbClr>
              </a:gs>
              <a:gs pos="100000">
                <a:srgbClr val="00000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7" name="Grafik 5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200" y="4705419"/>
            <a:ext cx="2417088" cy="1819925"/>
          </a:xfrm>
          <a:prstGeom prst="rect">
            <a:avLst/>
          </a:prstGeom>
        </p:spPr>
      </p:pic>
      <p:pic>
        <p:nvPicPr>
          <p:cNvPr id="58" name="Grafik 5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504" y="4705419"/>
            <a:ext cx="2417088" cy="18199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 Box 200"/>
              <p:cNvSpPr txBox="1">
                <a:spLocks noChangeArrowheads="1"/>
              </p:cNvSpPr>
              <p:nvPr/>
            </p:nvSpPr>
            <p:spPr bwMode="auto">
              <a:xfrm>
                <a:off x="6271200" y="4448145"/>
                <a:ext cx="2417088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342900" indent="-3429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342900" marR="0" lvl="0" indent="-34290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de-DE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Top view, </a:t>
                </a:r>
                <a14:m>
                  <m:oMath xmlns:m="http://schemas.openxmlformats.org/officeDocument/2006/math">
                    <m:r>
                      <a:rPr kumimoji="0" lang="en-GB" altLang="de-DE" sz="1800" b="1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mbria Math"/>
                      </a:rPr>
                      <m:t>∅</m:t>
                    </m:r>
                  </m:oMath>
                </a14:m>
                <a:r>
                  <a:rPr kumimoji="0" lang="en-GB" altLang="de-DE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 ~10 µm</a:t>
                </a:r>
              </a:p>
            </p:txBody>
          </p:sp>
        </mc:Choice>
        <mc:Fallback xmlns="">
          <p:sp>
            <p:nvSpPr>
              <p:cNvPr id="59" name="Text Box 2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71200" y="4448145"/>
                <a:ext cx="2417088" cy="276999"/>
              </a:xfrm>
              <a:prstGeom prst="rect">
                <a:avLst/>
              </a:prstGeom>
              <a:blipFill>
                <a:blip r:embed="rId9"/>
                <a:stretch>
                  <a:fillRect l="-6061" t="-28889" b="-5111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Text Box 200"/>
          <p:cNvSpPr txBox="1">
            <a:spLocks noChangeArrowheads="1"/>
          </p:cNvSpPr>
          <p:nvPr/>
        </p:nvSpPr>
        <p:spPr bwMode="auto">
          <a:xfrm>
            <a:off x="9007504" y="4431268"/>
            <a:ext cx="241708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Side </a:t>
            </a:r>
            <a:r>
              <a:rPr kumimoji="0" lang="en-GB" alt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view, </a:t>
            </a:r>
            <a:r>
              <a:rPr kumimoji="0" lang="en-GB" alt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5 × 25 µm²</a:t>
            </a:r>
          </a:p>
        </p:txBody>
      </p:sp>
      <p:sp>
        <p:nvSpPr>
          <p:cNvPr id="63" name="Textfeld 62"/>
          <p:cNvSpPr txBox="1"/>
          <p:nvPr/>
        </p:nvSpPr>
        <p:spPr>
          <a:xfrm>
            <a:off x="10776520" y="6237312"/>
            <a:ext cx="616322" cy="251795"/>
          </a:xfrm>
          <a:prstGeom prst="rect">
            <a:avLst/>
          </a:prstGeom>
          <a:solidFill>
            <a:srgbClr val="FFFFFF"/>
          </a:solidFill>
        </p:spPr>
        <p:txBody>
          <a:bodyPr wrap="square" lIns="36000" tIns="0" rIns="36000" bIns="36000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charset="0"/>
              </a:rPr>
              <a:t>50 µm</a:t>
            </a:r>
          </a:p>
        </p:txBody>
      </p:sp>
      <p:cxnSp>
        <p:nvCxnSpPr>
          <p:cNvPr id="64" name="Gerade Verbindung 59"/>
          <p:cNvCxnSpPr/>
          <p:nvPr/>
        </p:nvCxnSpPr>
        <p:spPr>
          <a:xfrm>
            <a:off x="10868681" y="6443811"/>
            <a:ext cx="432000" cy="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</a:ln>
          <a:effectLst/>
        </p:spPr>
      </p:cxnSp>
      <p:pic>
        <p:nvPicPr>
          <p:cNvPr id="65" name="Grafik 6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564" y="2634977"/>
            <a:ext cx="1155194" cy="1115570"/>
          </a:xfrm>
          <a:prstGeom prst="rect">
            <a:avLst/>
          </a:prstGeom>
        </p:spPr>
      </p:pic>
      <p:sp>
        <p:nvSpPr>
          <p:cNvPr id="66" name="Pfeil nach rechts 65"/>
          <p:cNvSpPr/>
          <p:nvPr/>
        </p:nvSpPr>
        <p:spPr>
          <a:xfrm rot="20744787">
            <a:off x="1533489" y="3114590"/>
            <a:ext cx="667304" cy="42692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C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Text Box 200"/>
          <p:cNvSpPr txBox="1">
            <a:spLocks noChangeArrowheads="1"/>
          </p:cNvSpPr>
          <p:nvPr/>
        </p:nvSpPr>
        <p:spPr bwMode="auto">
          <a:xfrm>
            <a:off x="914146" y="5919840"/>
            <a:ext cx="179747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12 × 12 </a:t>
            </a:r>
            <a:r>
              <a:rPr kumimoji="0" lang="en-GB" alt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× </a:t>
            </a:r>
            <a:r>
              <a:rPr kumimoji="0" lang="en-GB" alt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5 mm³</a:t>
            </a:r>
            <a:endParaRPr kumimoji="0" lang="en-GB" altLang="de-DE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Pfeil nach rechts 67"/>
          <p:cNvSpPr/>
          <p:nvPr/>
        </p:nvSpPr>
        <p:spPr>
          <a:xfrm rot="12337231">
            <a:off x="2591449" y="3403324"/>
            <a:ext cx="667304" cy="426920"/>
          </a:xfrm>
          <a:prstGeom prst="rightArrow">
            <a:avLst/>
          </a:prstGeom>
          <a:gradFill rotWithShape="1">
            <a:gsLst>
              <a:gs pos="0">
                <a:srgbClr val="000000">
                  <a:shade val="51000"/>
                  <a:satMod val="130000"/>
                </a:srgbClr>
              </a:gs>
              <a:gs pos="80000">
                <a:srgbClr val="000000">
                  <a:shade val="93000"/>
                  <a:satMod val="130000"/>
                </a:srgbClr>
              </a:gs>
              <a:gs pos="100000">
                <a:srgbClr val="00000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9" name="Gruppieren 68"/>
          <p:cNvGrpSpPr/>
          <p:nvPr/>
        </p:nvGrpSpPr>
        <p:grpSpPr>
          <a:xfrm>
            <a:off x="503433" y="4985887"/>
            <a:ext cx="1313691" cy="797727"/>
            <a:chOff x="6444208" y="2105415"/>
            <a:chExt cx="1313691" cy="797727"/>
          </a:xfrm>
        </p:grpSpPr>
        <p:pic>
          <p:nvPicPr>
            <p:cNvPr id="70" name="Grafik 6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4208" y="2105415"/>
              <a:ext cx="1313691" cy="603505"/>
            </a:xfrm>
            <a:prstGeom prst="rect">
              <a:avLst/>
            </a:prstGeom>
          </p:spPr>
        </p:pic>
        <p:sp>
          <p:nvSpPr>
            <p:cNvPr id="71" name="Text Box 200"/>
            <p:cNvSpPr txBox="1">
              <a:spLocks noChangeArrowheads="1"/>
            </p:cNvSpPr>
            <p:nvPr/>
          </p:nvSpPr>
          <p:spPr bwMode="auto">
            <a:xfrm>
              <a:off x="6482308" y="2718476"/>
              <a:ext cx="792088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 marL="342900" indent="-342900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342900" marR="0" lvl="0" indent="-34290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de-DE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longitudinal</a:t>
              </a:r>
              <a:endParaRPr kumimoji="0" lang="en-GB" alt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2" name="Gruppieren 71"/>
          <p:cNvGrpSpPr/>
          <p:nvPr/>
        </p:nvGrpSpPr>
        <p:grpSpPr>
          <a:xfrm>
            <a:off x="2101588" y="4973610"/>
            <a:ext cx="1313691" cy="794399"/>
            <a:chOff x="1921683" y="4563212"/>
            <a:chExt cx="1313691" cy="794399"/>
          </a:xfrm>
        </p:grpSpPr>
        <p:pic>
          <p:nvPicPr>
            <p:cNvPr id="73" name="Grafik 7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1683" y="4563212"/>
              <a:ext cx="1313691" cy="603505"/>
            </a:xfrm>
            <a:prstGeom prst="rect">
              <a:avLst/>
            </a:prstGeom>
          </p:spPr>
        </p:pic>
        <p:sp>
          <p:nvSpPr>
            <p:cNvPr id="74" name="Text Box 200"/>
            <p:cNvSpPr txBox="1">
              <a:spLocks noChangeArrowheads="1"/>
            </p:cNvSpPr>
            <p:nvPr/>
          </p:nvSpPr>
          <p:spPr bwMode="auto">
            <a:xfrm>
              <a:off x="1957988" y="5172945"/>
              <a:ext cx="792088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 marL="342900" indent="-342900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342900" marR="0" lvl="0" indent="-34290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de-DE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transversal</a:t>
              </a:r>
              <a:endParaRPr kumimoji="0" lang="en-GB" alt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5" name="Gruppieren 74"/>
          <p:cNvGrpSpPr/>
          <p:nvPr/>
        </p:nvGrpSpPr>
        <p:grpSpPr>
          <a:xfrm>
            <a:off x="3524659" y="4971833"/>
            <a:ext cx="1287712" cy="773492"/>
            <a:chOff x="1844510" y="5738992"/>
            <a:chExt cx="1287712" cy="773492"/>
          </a:xfrm>
        </p:grpSpPr>
        <p:pic>
          <p:nvPicPr>
            <p:cNvPr id="76" name="Picture 21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866839" y="5738992"/>
              <a:ext cx="1265383" cy="6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" name="Text Box 200"/>
            <p:cNvSpPr txBox="1">
              <a:spLocks noChangeArrowheads="1"/>
            </p:cNvSpPr>
            <p:nvPr/>
          </p:nvSpPr>
          <p:spPr bwMode="auto">
            <a:xfrm>
              <a:off x="1844510" y="6327818"/>
              <a:ext cx="91555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 marL="342900" indent="-342900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342900" marR="0" lvl="0" indent="-34290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de-DE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recrystallized</a:t>
              </a:r>
              <a:endParaRPr kumimoji="0" lang="en-GB" alt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8" name="Text Box 200"/>
          <p:cNvSpPr txBox="1">
            <a:spLocks noChangeArrowheads="1"/>
          </p:cNvSpPr>
          <p:nvPr/>
        </p:nvSpPr>
        <p:spPr bwMode="auto">
          <a:xfrm>
            <a:off x="3950449" y="5919839"/>
            <a:ext cx="172384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1600 °C, 1 hour</a:t>
            </a:r>
            <a:endParaRPr kumimoji="0" lang="en-GB" altLang="de-DE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Pfeil nach rechts 78"/>
          <p:cNvSpPr/>
          <p:nvPr/>
        </p:nvSpPr>
        <p:spPr>
          <a:xfrm rot="5400000">
            <a:off x="2435190" y="4568337"/>
            <a:ext cx="667304" cy="42692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C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52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Sample material</a:t>
            </a:r>
            <a:endParaRPr lang="en-US" dirty="0"/>
          </a:p>
        </p:txBody>
      </p:sp>
      <p:pic>
        <p:nvPicPr>
          <p:cNvPr id="4" name="Picture 6" descr="D:\Eigene Dateien\Vorträge\PIM_producti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2" y="1989651"/>
            <a:ext cx="3816423" cy="442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335360" y="1152000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 dirty="0"/>
              <a:t>Powder injection molding</a:t>
            </a:r>
            <a:endParaRPr lang="de-DE" sz="2200" b="1" dirty="0"/>
          </a:p>
        </p:txBody>
      </p:sp>
      <p:sp>
        <p:nvSpPr>
          <p:cNvPr id="6" name="Rechteck 5"/>
          <p:cNvSpPr/>
          <p:nvPr/>
        </p:nvSpPr>
        <p:spPr>
          <a:xfrm>
            <a:off x="479968" y="1634746"/>
            <a:ext cx="66967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Time &amp; cost effective near-net-shape forming process with shape complexity and high final density</a:t>
            </a:r>
            <a:endParaRPr lang="de-DE" sz="2200" dirty="0"/>
          </a:p>
        </p:txBody>
      </p:sp>
      <p:sp>
        <p:nvSpPr>
          <p:cNvPr id="7" name="Textfeld 6"/>
          <p:cNvSpPr txBox="1"/>
          <p:nvPr/>
        </p:nvSpPr>
        <p:spPr bwMode="auto">
          <a:xfrm>
            <a:off x="8114150" y="6411991"/>
            <a:ext cx="3096343" cy="257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36000" rIns="36000" bIns="36000" rtlCol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dirty="0"/>
              <a:t>Courtesy of S. </a:t>
            </a:r>
            <a:r>
              <a:rPr lang="en-US" sz="1200" dirty="0" err="1"/>
              <a:t>Antusch</a:t>
            </a:r>
            <a:r>
              <a:rPr lang="en-US" sz="1200" dirty="0"/>
              <a:t>, KIT</a:t>
            </a:r>
          </a:p>
        </p:txBody>
      </p:sp>
      <p:sp>
        <p:nvSpPr>
          <p:cNvPr id="8" name="Rechteck 7"/>
          <p:cNvSpPr/>
          <p:nvPr/>
        </p:nvSpPr>
        <p:spPr>
          <a:xfrm>
            <a:off x="648792" y="2574656"/>
            <a:ext cx="6671344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spcBef>
                <a:spcPts val="600"/>
              </a:spcBef>
              <a:buClr>
                <a:srgbClr val="023D6B"/>
              </a:buClr>
              <a:buFont typeface="Arial" panose="020B0604020202020204" pitchFamily="34" charset="0"/>
              <a:buChar char="•"/>
            </a:pPr>
            <a:r>
              <a:rPr lang="en-US" dirty="0"/>
              <a:t>Mass production of near-net-shape parts</a:t>
            </a:r>
          </a:p>
          <a:p>
            <a:pPr marL="180000" indent="-180000">
              <a:spcBef>
                <a:spcPts val="600"/>
              </a:spcBef>
              <a:buClr>
                <a:srgbClr val="023D6B"/>
              </a:buClr>
              <a:buFont typeface="Arial" panose="020B0604020202020204" pitchFamily="34" charset="0"/>
              <a:buChar char="•"/>
            </a:pPr>
            <a:r>
              <a:rPr lang="en-US" dirty="0"/>
              <a:t>Create new materials/investigation of properties</a:t>
            </a:r>
          </a:p>
          <a:p>
            <a:pPr marL="180000" indent="-180000">
              <a:spcBef>
                <a:spcPts val="600"/>
              </a:spcBef>
              <a:buClr>
                <a:srgbClr val="023D6B"/>
              </a:buClr>
              <a:buFont typeface="Arial" panose="020B0604020202020204" pitchFamily="34" charset="0"/>
              <a:buChar char="•"/>
            </a:pPr>
            <a:r>
              <a:rPr lang="en-US" dirty="0"/>
              <a:t>Brittle to ductile transition for pure PIM W at 200 °C (low strain rates)</a:t>
            </a:r>
          </a:p>
          <a:p>
            <a:pPr marL="180000" indent="-180000">
              <a:spcBef>
                <a:spcPts val="600"/>
              </a:spcBef>
              <a:buClr>
                <a:srgbClr val="023D6B"/>
              </a:buClr>
              <a:buFont typeface="Arial" panose="020B0604020202020204" pitchFamily="34" charset="0"/>
              <a:buChar char="•"/>
            </a:pPr>
            <a:r>
              <a:rPr lang="en-US" dirty="0"/>
              <a:t>No porosities or cracks, high density (better than 99 % </a:t>
            </a:r>
            <a:r>
              <a:rPr lang="en-US" dirty="0" err="1"/>
              <a:t>t.d</a:t>
            </a:r>
            <a:r>
              <a:rPr lang="en-US" dirty="0"/>
              <a:t>.)</a:t>
            </a:r>
          </a:p>
          <a:p>
            <a:pPr marL="180000" indent="-180000">
              <a:spcBef>
                <a:spcPts val="600"/>
              </a:spcBef>
              <a:buClr>
                <a:srgbClr val="023D6B"/>
              </a:buClr>
              <a:buFont typeface="Arial" panose="020B0604020202020204" pitchFamily="34" charset="0"/>
              <a:buChar char="•"/>
            </a:pPr>
            <a:r>
              <a:rPr lang="en-US" dirty="0"/>
              <a:t>No recrystallization – possible grain growth at very high temperatures only</a:t>
            </a:r>
          </a:p>
          <a:p>
            <a:pPr marL="180000" indent="-180000">
              <a:spcBef>
                <a:spcPts val="600"/>
              </a:spcBef>
              <a:buClr>
                <a:srgbClr val="023D6B"/>
              </a:buClr>
              <a:buFont typeface="Arial" panose="020B0604020202020204" pitchFamily="34" charset="0"/>
              <a:buChar char="•"/>
            </a:pPr>
            <a:r>
              <a:rPr lang="en-US" dirty="0"/>
              <a:t>Fully isotropic material </a:t>
            </a:r>
            <a:r>
              <a:rPr lang="en-US" dirty="0" smtClean="0"/>
              <a:t>properties</a:t>
            </a:r>
            <a:endParaRPr lang="en-US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6" y="1150714"/>
            <a:ext cx="1619672" cy="80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83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Sample material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335360" y="1152000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 dirty="0"/>
              <a:t>Powder injection molding</a:t>
            </a:r>
            <a:endParaRPr lang="de-DE" sz="2200" b="1" dirty="0"/>
          </a:p>
        </p:txBody>
      </p:sp>
      <p:sp>
        <p:nvSpPr>
          <p:cNvPr id="5" name="Rechteck 4"/>
          <p:cNvSpPr/>
          <p:nvPr/>
        </p:nvSpPr>
        <p:spPr>
          <a:xfrm>
            <a:off x="479968" y="1634746"/>
            <a:ext cx="66967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Time &amp; cost effective near-net-shape forming process with shape complexity and high final density</a:t>
            </a:r>
            <a:endParaRPr lang="de-DE" sz="2200" dirty="0"/>
          </a:p>
        </p:txBody>
      </p:sp>
      <p:sp>
        <p:nvSpPr>
          <p:cNvPr id="6" name="Rechteck 5"/>
          <p:cNvSpPr/>
          <p:nvPr/>
        </p:nvSpPr>
        <p:spPr>
          <a:xfrm>
            <a:off x="648792" y="2574656"/>
            <a:ext cx="8759576" cy="312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7200" lvl="1" indent="-180000">
              <a:spcBef>
                <a:spcPts val="600"/>
              </a:spcBef>
              <a:buClr>
                <a:srgbClr val="023D6B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Based on low and high pulse number pure heat load tests performed in WPMAT-HHFM the following PIM alloys were chosen for synergistic tests:</a:t>
            </a:r>
          </a:p>
          <a:p>
            <a:pPr marL="637200" lvl="1" indent="-180000">
              <a:spcBef>
                <a:spcPts val="600"/>
              </a:spcBef>
              <a:buClr>
                <a:srgbClr val="023D6B"/>
              </a:buClr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571750" lvl="5" indent="-285750">
              <a:spcBef>
                <a:spcPts val="600"/>
              </a:spcBef>
              <a:buClr>
                <a:srgbClr val="023D6B"/>
              </a:buClr>
              <a:buFont typeface="Wingdings" panose="05000000000000000000" pitchFamily="2" charset="2"/>
              <a:buChar char="Ø"/>
            </a:pPr>
            <a:r>
              <a:rPr lang="de-DE" b="1" dirty="0" smtClean="0"/>
              <a:t>W-1TiC </a:t>
            </a:r>
          </a:p>
          <a:p>
            <a:pPr marL="2571750" lvl="5" indent="-285750">
              <a:spcBef>
                <a:spcPts val="600"/>
              </a:spcBef>
              <a:buClr>
                <a:srgbClr val="023D6B"/>
              </a:buClr>
              <a:buFont typeface="Wingdings" panose="05000000000000000000" pitchFamily="2" charset="2"/>
              <a:buChar char="Ø"/>
            </a:pPr>
            <a:r>
              <a:rPr lang="de-DE" b="1" dirty="0" smtClean="0"/>
              <a:t>W-2Y</a:t>
            </a:r>
            <a:r>
              <a:rPr lang="de-DE" b="1" baseline="-25000" dirty="0" smtClean="0"/>
              <a:t>2</a:t>
            </a:r>
            <a:r>
              <a:rPr lang="de-DE" b="1" dirty="0" smtClean="0"/>
              <a:t>O</a:t>
            </a:r>
            <a:r>
              <a:rPr lang="de-DE" b="1" baseline="-25000" dirty="0" smtClean="0"/>
              <a:t>3</a:t>
            </a:r>
            <a:endParaRPr lang="de-DE" b="1" dirty="0" smtClean="0"/>
          </a:p>
          <a:p>
            <a:pPr marL="2571750" lvl="5" indent="-285750">
              <a:spcBef>
                <a:spcPts val="600"/>
              </a:spcBef>
              <a:buClr>
                <a:srgbClr val="023D6B"/>
              </a:buClr>
              <a:buFont typeface="Wingdings" panose="05000000000000000000" pitchFamily="2" charset="2"/>
              <a:buChar char="Ø"/>
            </a:pPr>
            <a:r>
              <a:rPr lang="de-DE" b="1" dirty="0" smtClean="0"/>
              <a:t>W-3Re1TiC</a:t>
            </a:r>
          </a:p>
          <a:p>
            <a:pPr marL="2571750" lvl="5" indent="-285750">
              <a:spcBef>
                <a:spcPts val="600"/>
              </a:spcBef>
              <a:buClr>
                <a:srgbClr val="023D6B"/>
              </a:buClr>
              <a:buFont typeface="Wingdings" panose="05000000000000000000" pitchFamily="2" charset="2"/>
              <a:buChar char="Ø"/>
            </a:pPr>
            <a:r>
              <a:rPr lang="de-DE" b="1" dirty="0" smtClean="0"/>
              <a:t>W-3Re2Y</a:t>
            </a:r>
            <a:r>
              <a:rPr lang="de-DE" b="1" baseline="-25000" dirty="0" smtClean="0"/>
              <a:t>2</a:t>
            </a:r>
            <a:r>
              <a:rPr lang="de-DE" b="1" dirty="0" smtClean="0"/>
              <a:t>O</a:t>
            </a:r>
            <a:r>
              <a:rPr lang="de-DE" b="1" baseline="-25000" dirty="0" smtClean="0"/>
              <a:t>3</a:t>
            </a:r>
            <a:r>
              <a:rPr lang="de-DE" b="1" dirty="0" smtClean="0"/>
              <a:t> </a:t>
            </a:r>
          </a:p>
          <a:p>
            <a:pPr marL="2571750" lvl="5" indent="-285750">
              <a:spcBef>
                <a:spcPts val="600"/>
              </a:spcBef>
              <a:buClr>
                <a:srgbClr val="023D6B"/>
              </a:buClr>
              <a:buFont typeface="Wingdings" panose="05000000000000000000" pitchFamily="2" charset="2"/>
              <a:buChar char="Ø"/>
            </a:pPr>
            <a:r>
              <a:rPr lang="de-DE" b="1" dirty="0" smtClean="0"/>
              <a:t>W-1HfC </a:t>
            </a:r>
          </a:p>
          <a:p>
            <a:pPr marL="2571750" lvl="5" indent="-285750">
              <a:spcBef>
                <a:spcPts val="600"/>
              </a:spcBef>
              <a:buClr>
                <a:srgbClr val="023D6B"/>
              </a:buClr>
              <a:buFont typeface="Wingdings" panose="05000000000000000000" pitchFamily="2" charset="2"/>
              <a:buChar char="Ø"/>
            </a:pPr>
            <a:r>
              <a:rPr lang="de-DE" b="1" dirty="0" smtClean="0"/>
              <a:t>W-2Y</a:t>
            </a:r>
            <a:r>
              <a:rPr lang="de-DE" b="1" baseline="-25000" dirty="0" smtClean="0"/>
              <a:t>2</a:t>
            </a:r>
            <a:r>
              <a:rPr lang="de-DE" b="1" dirty="0" smtClean="0"/>
              <a:t>O</a:t>
            </a:r>
            <a:r>
              <a:rPr lang="de-DE" b="1" baseline="-25000" dirty="0" smtClean="0"/>
              <a:t>3</a:t>
            </a:r>
            <a:r>
              <a:rPr lang="de-DE" b="1" dirty="0" smtClean="0"/>
              <a:t>1TiC </a:t>
            </a:r>
            <a:endParaRPr lang="en-US" b="1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7346" y="3550623"/>
            <a:ext cx="3309980" cy="2147965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7680176" y="6021288"/>
            <a:ext cx="440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</a:rPr>
              <a:t>A: 10 mm; B: 2 mm; C: 3 mm; D: 1 mm</a:t>
            </a:r>
            <a:endParaRPr lang="en-US" dirty="0">
              <a:solidFill>
                <a:srgbClr val="FF0000"/>
              </a:solidFill>
              <a:effectLst>
                <a:outerShdw blurRad="38100" dist="127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6" y="1150714"/>
            <a:ext cx="1619672" cy="80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22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plasma device PSI-2</a:t>
            </a:r>
          </a:p>
        </p:txBody>
      </p:sp>
      <p:pic>
        <p:nvPicPr>
          <p:cNvPr id="5" name="Picture 5" descr="X:\SCHWEER\JULE-PSI\PSI-2-gesamt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6" t="3758" r="9367" b="6252"/>
          <a:stretch>
            <a:fillRect/>
          </a:stretch>
        </p:blipFill>
        <p:spPr bwMode="auto">
          <a:xfrm>
            <a:off x="2695393" y="1236678"/>
            <a:ext cx="7613491" cy="454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2255908" y="3512259"/>
            <a:ext cx="19455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T</a:t>
            </a:r>
            <a:r>
              <a:rPr kumimoji="0" lang="de-DE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arget </a:t>
            </a:r>
            <a:r>
              <a:rPr kumimoji="0" lang="de-DE" alt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P</a:t>
            </a:r>
            <a:r>
              <a:rPr kumimoji="0" lang="de-DE" alt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ositions</a:t>
            </a:r>
            <a:endParaRPr kumimoji="0" lang="en-GB" alt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cxnSp>
        <p:nvCxnSpPr>
          <p:cNvPr id="7" name="Gerade Verbindung mit Pfeil 6"/>
          <p:cNvCxnSpPr/>
          <p:nvPr/>
        </p:nvCxnSpPr>
        <p:spPr>
          <a:xfrm flipV="1">
            <a:off x="3228702" y="2690103"/>
            <a:ext cx="567487" cy="817484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cxnSp>
        <p:nvCxnSpPr>
          <p:cNvPr id="8" name="Gerade Verbindung mit Pfeil 7"/>
          <p:cNvCxnSpPr/>
          <p:nvPr/>
        </p:nvCxnSpPr>
        <p:spPr>
          <a:xfrm flipV="1">
            <a:off x="3228702" y="3128465"/>
            <a:ext cx="1192127" cy="379122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cxnSp>
        <p:nvCxnSpPr>
          <p:cNvPr id="9" name="Gerade Verbindung mit Pfeil 8"/>
          <p:cNvCxnSpPr>
            <a:stCxn id="6" idx="0"/>
          </p:cNvCxnSpPr>
          <p:nvPr/>
        </p:nvCxnSpPr>
        <p:spPr>
          <a:xfrm flipV="1">
            <a:off x="3228702" y="2875827"/>
            <a:ext cx="839832" cy="636432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10" name="Textfeld 1"/>
          <p:cNvSpPr txBox="1">
            <a:spLocks noChangeArrowheads="1"/>
          </p:cNvSpPr>
          <p:nvPr/>
        </p:nvSpPr>
        <p:spPr bwMode="auto">
          <a:xfrm>
            <a:off x="3615268" y="1185373"/>
            <a:ext cx="1967917" cy="307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P</a:t>
            </a:r>
            <a:r>
              <a:rPr kumimoji="0" lang="de-DE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lasma </a:t>
            </a:r>
            <a:r>
              <a:rPr kumimoji="0" lang="de-DE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S</a:t>
            </a:r>
            <a:r>
              <a:rPr kumimoji="0" lang="de-DE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ource </a:t>
            </a:r>
            <a:endParaRPr kumimoji="0" lang="en-GB" alt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1" name="Textfeld 2"/>
          <p:cNvSpPr txBox="1">
            <a:spLocks noChangeArrowheads="1"/>
          </p:cNvSpPr>
          <p:nvPr/>
        </p:nvSpPr>
        <p:spPr bwMode="auto">
          <a:xfrm>
            <a:off x="6720406" y="2039630"/>
            <a:ext cx="249064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T</a:t>
            </a:r>
            <a:r>
              <a:rPr kumimoji="0" lang="de-DE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arget </a:t>
            </a:r>
            <a:r>
              <a:rPr kumimoji="0" lang="de-DE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E</a:t>
            </a:r>
            <a:r>
              <a:rPr kumimoji="0" lang="de-DE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xchange </a:t>
            </a:r>
            <a:r>
              <a:rPr kumimoji="0" lang="de-DE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&amp;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 A</a:t>
            </a:r>
            <a:r>
              <a:rPr kumimoji="0" lang="de-DE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nalysis </a:t>
            </a:r>
            <a:r>
              <a:rPr kumimoji="0" lang="en-US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Chamber</a:t>
            </a:r>
            <a:endParaRPr kumimoji="0" lang="en-US" alt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cxnSp>
        <p:nvCxnSpPr>
          <p:cNvPr id="12" name="Gerade Verbindung mit Pfeil 11"/>
          <p:cNvCxnSpPr>
            <a:stCxn id="11" idx="2"/>
          </p:cNvCxnSpPr>
          <p:nvPr/>
        </p:nvCxnSpPr>
        <p:spPr>
          <a:xfrm flipH="1">
            <a:off x="6720406" y="2624405"/>
            <a:ext cx="1245323" cy="50406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13" name="Textfeld 3"/>
          <p:cNvSpPr txBox="1">
            <a:spLocks noChangeArrowheads="1"/>
          </p:cNvSpPr>
          <p:nvPr/>
        </p:nvSpPr>
        <p:spPr bwMode="auto">
          <a:xfrm>
            <a:off x="7056263" y="5682734"/>
            <a:ext cx="23478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L</a:t>
            </a:r>
            <a:r>
              <a:rPr kumimoji="0" lang="de-DE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inear </a:t>
            </a:r>
            <a:r>
              <a:rPr kumimoji="0" lang="de-DE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M</a:t>
            </a:r>
            <a:r>
              <a:rPr kumimoji="0" lang="de-DE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anipulator</a:t>
            </a:r>
            <a:endParaRPr kumimoji="0" lang="en-GB" alt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cxnSp>
        <p:nvCxnSpPr>
          <p:cNvPr id="14" name="Gerade Verbindung mit Pfeil 13"/>
          <p:cNvCxnSpPr>
            <a:stCxn id="13" idx="0"/>
          </p:cNvCxnSpPr>
          <p:nvPr/>
        </p:nvCxnSpPr>
        <p:spPr>
          <a:xfrm flipH="1" flipV="1">
            <a:off x="8160565" y="4842392"/>
            <a:ext cx="69640" cy="840342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cxnSp>
        <p:nvCxnSpPr>
          <p:cNvPr id="15" name="Gerade Verbindung mit Pfeil 14"/>
          <p:cNvCxnSpPr/>
          <p:nvPr/>
        </p:nvCxnSpPr>
        <p:spPr>
          <a:xfrm flipH="1">
            <a:off x="4825434" y="1865678"/>
            <a:ext cx="757751" cy="195646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sp>
        <p:nvSpPr>
          <p:cNvPr id="16" name="Textfeld 15"/>
          <p:cNvSpPr txBox="1"/>
          <p:nvPr/>
        </p:nvSpPr>
        <p:spPr>
          <a:xfrm>
            <a:off x="5547575" y="1626001"/>
            <a:ext cx="1676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Nd:YAG</a:t>
            </a:r>
            <a:r>
              <a:rPr kumimoji="0" lang="de-DE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Laser</a:t>
            </a:r>
          </a:p>
        </p:txBody>
      </p:sp>
      <p:sp>
        <p:nvSpPr>
          <p:cNvPr id="17" name="Rechteck 16"/>
          <p:cNvSpPr/>
          <p:nvPr/>
        </p:nvSpPr>
        <p:spPr>
          <a:xfrm>
            <a:off x="395536" y="3907164"/>
            <a:ext cx="4608512" cy="2592288"/>
          </a:xfrm>
          <a:prstGeom prst="rect">
            <a:avLst/>
          </a:prstGeom>
          <a:solidFill>
            <a:srgbClr val="005AA0">
              <a:alpha val="46000"/>
            </a:srgbClr>
          </a:solidFill>
          <a:ln w="25400" cap="flat" cmpd="sng" algn="ctr">
            <a:solidFill>
              <a:srgbClr val="005AA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431183" y="3879046"/>
            <a:ext cx="450085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Steady-state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</a:p>
          <a:p>
            <a:pPr marL="457200" marR="0" lvl="0" indent="-4572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D, He, Ar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plasma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457200" marR="0" lvl="0" indent="-4572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plasma column diameter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60 mm</a:t>
            </a:r>
          </a:p>
          <a:p>
            <a:pPr marL="457200" marR="0" lvl="0" indent="-4572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ion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flux ≤ 10</a:t>
            </a:r>
            <a:r>
              <a:rPr kumimoji="0" lang="en-GB" sz="18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23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m</a:t>
            </a:r>
            <a:r>
              <a:rPr kumimoji="0" lang="en-GB" sz="18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-2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</a:t>
            </a:r>
            <a:r>
              <a:rPr kumimoji="0" lang="en-GB" sz="18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-1</a:t>
            </a:r>
          </a:p>
          <a:p>
            <a:pPr marL="457200" marR="0" lvl="0" indent="-4572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incident ion energy (bias) 10 – 300 </a:t>
            </a:r>
            <a:r>
              <a:rPr kumimoji="0" lang="en-GB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eV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ELM-</a:t>
            </a:r>
            <a:r>
              <a:rPr kumimoji="0" lang="de-DE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like</a:t>
            </a:r>
            <a:r>
              <a:rPr kumimoji="0" 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de-DE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heat</a:t>
            </a:r>
            <a:r>
              <a:rPr kumimoji="0" 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pulse</a:t>
            </a:r>
            <a:endParaRPr kumimoji="0" lang="en-GB" sz="1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457200" marR="0" lvl="0" indent="-4572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Nd:YAG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laser wavelength 1064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nm</a:t>
            </a:r>
          </a:p>
          <a:p>
            <a:pPr marL="457200" marR="0" lvl="0" indent="-4572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laser energy 32 J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813" y="1408514"/>
            <a:ext cx="1811337" cy="154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178" y="3216996"/>
            <a:ext cx="2146605" cy="138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04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PSI-2 conditions for all experiments</a:t>
            </a:r>
            <a:endParaRPr lang="de-DE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308684" y="2121024"/>
            <a:ext cx="7574632" cy="3252192"/>
          </a:xfrm>
        </p:spPr>
        <p:txBody>
          <a:bodyPr/>
          <a:lstStyle/>
          <a:p>
            <a:r>
              <a:rPr lang="de-DE" b="1" dirty="0" err="1" smtClean="0">
                <a:solidFill>
                  <a:srgbClr val="FF0000"/>
                </a:solidFill>
              </a:rPr>
              <a:t>absorbed</a:t>
            </a:r>
            <a:r>
              <a:rPr lang="de-DE" b="1" dirty="0" smtClean="0">
                <a:solidFill>
                  <a:srgbClr val="FF0000"/>
                </a:solidFill>
              </a:rPr>
              <a:t> power </a:t>
            </a:r>
            <a:r>
              <a:rPr lang="de-DE" b="1" dirty="0" err="1" smtClean="0">
                <a:solidFill>
                  <a:srgbClr val="FF0000"/>
                </a:solidFill>
              </a:rPr>
              <a:t>density</a:t>
            </a:r>
            <a:r>
              <a:rPr lang="de-DE" b="1" dirty="0" smtClean="0">
                <a:solidFill>
                  <a:srgbClr val="FF0000"/>
                </a:solidFill>
              </a:rPr>
              <a:t> 0.41 GW/m²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base </a:t>
            </a:r>
            <a:r>
              <a:rPr lang="en-US" b="1" dirty="0">
                <a:solidFill>
                  <a:srgbClr val="FF0000"/>
                </a:solidFill>
              </a:rPr>
              <a:t>temperature of approximately </a:t>
            </a:r>
            <a:r>
              <a:rPr lang="en-US" b="1" dirty="0" smtClean="0">
                <a:solidFill>
                  <a:srgbClr val="FF0000"/>
                </a:solidFill>
              </a:rPr>
              <a:t>1000 </a:t>
            </a:r>
            <a:r>
              <a:rPr lang="en-US" b="1" dirty="0">
                <a:solidFill>
                  <a:srgbClr val="FF0000"/>
                </a:solidFill>
              </a:rPr>
              <a:t>°</a:t>
            </a:r>
            <a:r>
              <a:rPr lang="en-US" b="1" dirty="0" smtClean="0">
                <a:solidFill>
                  <a:srgbClr val="FF0000"/>
                </a:solidFill>
              </a:rPr>
              <a:t>C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de-DE" b="1" dirty="0" smtClean="0">
                <a:solidFill>
                  <a:srgbClr val="FF0000"/>
                </a:solidFill>
              </a:rPr>
              <a:t>pulse </a:t>
            </a:r>
            <a:r>
              <a:rPr lang="de-DE" b="1" dirty="0" err="1" smtClean="0">
                <a:solidFill>
                  <a:srgbClr val="FF0000"/>
                </a:solidFill>
              </a:rPr>
              <a:t>duration</a:t>
            </a:r>
            <a:r>
              <a:rPr lang="de-DE" b="1" dirty="0" smtClean="0">
                <a:solidFill>
                  <a:srgbClr val="FF0000"/>
                </a:solidFill>
              </a:rPr>
              <a:t> 0.5 </a:t>
            </a:r>
            <a:r>
              <a:rPr lang="de-DE" b="1" dirty="0" err="1" smtClean="0">
                <a:solidFill>
                  <a:srgbClr val="FF0000"/>
                </a:solidFill>
              </a:rPr>
              <a:t>ms</a:t>
            </a:r>
            <a:r>
              <a:rPr lang="de-DE" b="1" dirty="0" smtClean="0">
                <a:solidFill>
                  <a:srgbClr val="FF0000"/>
                </a:solidFill>
              </a:rPr>
              <a:t>; </a:t>
            </a:r>
            <a:r>
              <a:rPr lang="de-DE" b="1" dirty="0" err="1" smtClean="0">
                <a:solidFill>
                  <a:srgbClr val="FF0000"/>
                </a:solidFill>
              </a:rPr>
              <a:t>repetition</a:t>
            </a:r>
            <a:r>
              <a:rPr lang="de-DE" b="1" dirty="0" smtClean="0">
                <a:solidFill>
                  <a:srgbClr val="FF0000"/>
                </a:solidFill>
              </a:rPr>
              <a:t> rate 10 Hz; 10</a:t>
            </a:r>
            <a:r>
              <a:rPr lang="de-DE" b="1" baseline="30000" dirty="0" smtClean="0">
                <a:solidFill>
                  <a:srgbClr val="FF0000"/>
                </a:solidFill>
              </a:rPr>
              <a:t>5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pulses</a:t>
            </a:r>
            <a:endParaRPr lang="de-DE" b="1" dirty="0" smtClean="0">
              <a:solidFill>
                <a:srgbClr val="FF0000"/>
              </a:solidFill>
            </a:endParaRPr>
          </a:p>
          <a:p>
            <a:endParaRPr lang="en-US" b="1" dirty="0"/>
          </a:p>
          <a:p>
            <a:r>
              <a:rPr lang="en-US" b="1" dirty="0" smtClean="0">
                <a:solidFill>
                  <a:srgbClr val="00B0F0"/>
                </a:solidFill>
              </a:rPr>
              <a:t>Deuterium </a:t>
            </a:r>
            <a:r>
              <a:rPr lang="en-US" b="1" dirty="0">
                <a:solidFill>
                  <a:srgbClr val="00B0F0"/>
                </a:solidFill>
              </a:rPr>
              <a:t>/ Helium (6 %) plasma</a:t>
            </a:r>
          </a:p>
          <a:p>
            <a:r>
              <a:rPr lang="de-DE" b="1" dirty="0" err="1" smtClean="0">
                <a:solidFill>
                  <a:srgbClr val="00B0F0"/>
                </a:solidFill>
              </a:rPr>
              <a:t>particle</a:t>
            </a:r>
            <a:r>
              <a:rPr lang="de-DE" b="1" dirty="0" smtClean="0">
                <a:solidFill>
                  <a:srgbClr val="00B0F0"/>
                </a:solidFill>
              </a:rPr>
              <a:t> </a:t>
            </a:r>
            <a:r>
              <a:rPr lang="de-DE" b="1" dirty="0" err="1" smtClean="0">
                <a:solidFill>
                  <a:srgbClr val="00B0F0"/>
                </a:solidFill>
              </a:rPr>
              <a:t>energy</a:t>
            </a:r>
            <a:r>
              <a:rPr lang="de-DE" b="1" dirty="0" smtClean="0">
                <a:solidFill>
                  <a:srgbClr val="00B0F0"/>
                </a:solidFill>
              </a:rPr>
              <a:t> 35 eV</a:t>
            </a:r>
            <a:endParaRPr lang="en-US" b="1" dirty="0">
              <a:solidFill>
                <a:srgbClr val="00B0F0"/>
              </a:solidFill>
            </a:endParaRPr>
          </a:p>
          <a:p>
            <a:r>
              <a:rPr lang="de-DE" b="1" dirty="0" err="1" smtClean="0">
                <a:solidFill>
                  <a:srgbClr val="00B0F0"/>
                </a:solidFill>
              </a:rPr>
              <a:t>flux</a:t>
            </a:r>
            <a:r>
              <a:rPr lang="de-DE" b="1" dirty="0" smtClean="0">
                <a:solidFill>
                  <a:srgbClr val="00B0F0"/>
                </a:solidFill>
              </a:rPr>
              <a:t> ~ 4 x 10</a:t>
            </a:r>
            <a:r>
              <a:rPr lang="de-DE" b="1" baseline="30000" dirty="0" smtClean="0">
                <a:solidFill>
                  <a:srgbClr val="00B0F0"/>
                </a:solidFill>
              </a:rPr>
              <a:t>21</a:t>
            </a:r>
            <a:r>
              <a:rPr lang="de-DE" b="1" dirty="0" smtClean="0">
                <a:solidFill>
                  <a:srgbClr val="00B0F0"/>
                </a:solidFill>
              </a:rPr>
              <a:t> m</a:t>
            </a:r>
            <a:r>
              <a:rPr lang="de-DE" b="1" baseline="30000" dirty="0" smtClean="0">
                <a:solidFill>
                  <a:srgbClr val="00B0F0"/>
                </a:solidFill>
              </a:rPr>
              <a:t>-2</a:t>
            </a:r>
            <a:r>
              <a:rPr lang="de-DE" b="1" dirty="0" smtClean="0">
                <a:solidFill>
                  <a:srgbClr val="00B0F0"/>
                </a:solidFill>
              </a:rPr>
              <a:t>s</a:t>
            </a:r>
            <a:r>
              <a:rPr lang="de-DE" b="1" baseline="30000" dirty="0" smtClean="0">
                <a:solidFill>
                  <a:srgbClr val="00B0F0"/>
                </a:solidFill>
              </a:rPr>
              <a:t>-1</a:t>
            </a:r>
            <a:r>
              <a:rPr lang="de-DE" b="1" dirty="0" smtClean="0">
                <a:solidFill>
                  <a:srgbClr val="00B0F0"/>
                </a:solidFill>
              </a:rPr>
              <a:t>; </a:t>
            </a:r>
            <a:r>
              <a:rPr lang="de-DE" b="1" dirty="0" err="1" smtClean="0">
                <a:solidFill>
                  <a:srgbClr val="00B0F0"/>
                </a:solidFill>
              </a:rPr>
              <a:t>fluence</a:t>
            </a:r>
            <a:r>
              <a:rPr lang="de-DE" b="1" dirty="0" smtClean="0">
                <a:solidFill>
                  <a:srgbClr val="00B0F0"/>
                </a:solidFill>
              </a:rPr>
              <a:t> ~ 4 x 10</a:t>
            </a:r>
            <a:r>
              <a:rPr lang="de-DE" b="1" baseline="30000" dirty="0" smtClean="0">
                <a:solidFill>
                  <a:srgbClr val="00B0F0"/>
                </a:solidFill>
              </a:rPr>
              <a:t>25</a:t>
            </a:r>
            <a:r>
              <a:rPr lang="de-DE" b="1" dirty="0" smtClean="0">
                <a:solidFill>
                  <a:srgbClr val="00B0F0"/>
                </a:solidFill>
              </a:rPr>
              <a:t> m</a:t>
            </a:r>
            <a:r>
              <a:rPr lang="de-DE" b="1" baseline="30000" dirty="0" smtClean="0">
                <a:solidFill>
                  <a:srgbClr val="00B0F0"/>
                </a:solidFill>
              </a:rPr>
              <a:t>-2</a:t>
            </a:r>
            <a:endParaRPr lang="en-US" b="1" baseline="30000" dirty="0">
              <a:solidFill>
                <a:srgbClr val="00B0F0"/>
              </a:solidFill>
            </a:endParaRPr>
          </a:p>
          <a:p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60076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IGP-WT, </a:t>
            </a:r>
            <a:r>
              <a:rPr lang="de-DE" dirty="0"/>
              <a:t>High pulse </a:t>
            </a:r>
            <a:r>
              <a:rPr lang="de-DE" dirty="0" err="1"/>
              <a:t>number</a:t>
            </a:r>
            <a:r>
              <a:rPr lang="de-DE" dirty="0"/>
              <a:t> </a:t>
            </a:r>
            <a:r>
              <a:rPr lang="de-DE" dirty="0" err="1"/>
              <a:t>tests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77" y="1916832"/>
            <a:ext cx="5873735" cy="3600400"/>
          </a:xfrm>
          <a:prstGeom prst="rect">
            <a:avLst/>
          </a:prstGeom>
        </p:spPr>
      </p:pic>
      <p:grpSp>
        <p:nvGrpSpPr>
          <p:cNvPr id="5" name="Group 17">
            <a:extLst>
              <a:ext uri="{FF2B5EF4-FFF2-40B4-BE49-F238E27FC236}">
                <a16:creationId xmlns:a16="http://schemas.microsoft.com/office/drawing/2014/main" id="{680CE2AB-D7FE-4A6E-89BE-D3003CA11166}"/>
              </a:ext>
            </a:extLst>
          </p:cNvPr>
          <p:cNvGrpSpPr>
            <a:grpSpLocks noChangeAspect="1"/>
          </p:cNvGrpSpPr>
          <p:nvPr/>
        </p:nvGrpSpPr>
        <p:grpSpPr>
          <a:xfrm>
            <a:off x="10344472" y="1340768"/>
            <a:ext cx="1653942" cy="1145569"/>
            <a:chOff x="10467048" y="20128135"/>
            <a:chExt cx="2520281" cy="1745617"/>
          </a:xfrm>
        </p:grpSpPr>
        <p:pic>
          <p:nvPicPr>
            <p:cNvPr id="6" name="Grafik 30">
              <a:extLst>
                <a:ext uri="{FF2B5EF4-FFF2-40B4-BE49-F238E27FC236}">
                  <a16:creationId xmlns:a16="http://schemas.microsoft.com/office/drawing/2014/main" id="{CE932753-D22A-46CB-AF4B-153AE1359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1905" y="20128135"/>
              <a:ext cx="2015861" cy="1207008"/>
            </a:xfrm>
            <a:prstGeom prst="rect">
              <a:avLst/>
            </a:prstGeom>
          </p:spPr>
        </p:pic>
        <p:sp>
          <p:nvSpPr>
            <p:cNvPr id="7" name="Text Box 200">
              <a:extLst>
                <a:ext uri="{FF2B5EF4-FFF2-40B4-BE49-F238E27FC236}">
                  <a16:creationId xmlns:a16="http://schemas.microsoft.com/office/drawing/2014/main" id="{EEAE94AF-9A38-4882-A444-19D208132A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67048" y="21335143"/>
              <a:ext cx="2520281" cy="5386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 marL="342900" indent="-342900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de-DE" sz="1400" b="1" dirty="0">
                  <a:latin typeface="+mn-lt"/>
                </a:rPr>
                <a:t>transversal</a:t>
              </a:r>
              <a:endParaRPr lang="en-GB" altLang="de-DE" sz="2400" b="1" dirty="0">
                <a:latin typeface="+mn-lt"/>
              </a:endParaRPr>
            </a:p>
          </p:txBody>
        </p:sp>
      </p:grp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/>
          <a:srcRect t="2891" b="7378"/>
          <a:stretch/>
        </p:blipFill>
        <p:spPr>
          <a:xfrm>
            <a:off x="6617459" y="4283028"/>
            <a:ext cx="3543250" cy="238633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699" y="1556792"/>
            <a:ext cx="3474456" cy="2316304"/>
          </a:xfrm>
          <a:prstGeom prst="rect">
            <a:avLst/>
          </a:prstGeom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45B2ACB6-EC9E-463E-AA16-9B21EDD801DB}"/>
              </a:ext>
            </a:extLst>
          </p:cNvPr>
          <p:cNvSpPr txBox="1"/>
          <p:nvPr/>
        </p:nvSpPr>
        <p:spPr>
          <a:xfrm>
            <a:off x="450797" y="1564412"/>
            <a:ext cx="2588615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b="1" dirty="0" smtClean="0"/>
              <a:t>SEM </a:t>
            </a:r>
            <a:r>
              <a:rPr lang="de-DE" b="1" dirty="0" err="1" smtClean="0"/>
              <a:t>images</a:t>
            </a:r>
            <a:endParaRPr lang="en-US" b="1" dirty="0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45B2ACB6-EC9E-463E-AA16-9B21EDD801DB}"/>
              </a:ext>
            </a:extLst>
          </p:cNvPr>
          <p:cNvSpPr txBox="1"/>
          <p:nvPr/>
        </p:nvSpPr>
        <p:spPr>
          <a:xfrm>
            <a:off x="6617459" y="1208930"/>
            <a:ext cx="3489696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b="1" dirty="0" err="1" smtClean="0"/>
              <a:t>Metalographic</a:t>
            </a:r>
            <a:r>
              <a:rPr lang="de-DE" b="1" dirty="0" smtClean="0"/>
              <a:t> </a:t>
            </a:r>
            <a:r>
              <a:rPr lang="de-DE" b="1" dirty="0" err="1" smtClean="0"/>
              <a:t>cross</a:t>
            </a:r>
            <a:r>
              <a:rPr lang="de-DE" b="1" dirty="0" smtClean="0"/>
              <a:t> </a:t>
            </a:r>
            <a:r>
              <a:rPr lang="de-DE" b="1" dirty="0" err="1" smtClean="0"/>
              <a:t>section</a:t>
            </a:r>
            <a:endParaRPr lang="en-US" b="1" dirty="0"/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45B2ACB6-EC9E-463E-AA16-9B21EDD801DB}"/>
              </a:ext>
            </a:extLst>
          </p:cNvPr>
          <p:cNvSpPr txBox="1"/>
          <p:nvPr/>
        </p:nvSpPr>
        <p:spPr>
          <a:xfrm>
            <a:off x="6632699" y="3950237"/>
            <a:ext cx="2588615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b="1" dirty="0" smtClean="0"/>
              <a:t>FIB </a:t>
            </a:r>
            <a:r>
              <a:rPr lang="de-DE" b="1" dirty="0" err="1" smtClean="0"/>
              <a:t>cut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9965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PIM </a:t>
            </a:r>
            <a:r>
              <a:rPr lang="de-DE" dirty="0" err="1" smtClean="0"/>
              <a:t>samples</a:t>
            </a:r>
            <a:r>
              <a:rPr lang="de-DE" dirty="0" smtClean="0"/>
              <a:t>, High </a:t>
            </a:r>
            <a:r>
              <a:rPr lang="de-DE" dirty="0"/>
              <a:t>pulse </a:t>
            </a:r>
            <a:r>
              <a:rPr lang="de-DE" dirty="0" err="1"/>
              <a:t>number</a:t>
            </a:r>
            <a:r>
              <a:rPr lang="de-DE" dirty="0"/>
              <a:t> </a:t>
            </a:r>
            <a:r>
              <a:rPr lang="de-DE" dirty="0" err="1" smtClean="0"/>
              <a:t>tests</a:t>
            </a:r>
            <a:endParaRPr lang="en-US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69"/>
          <a:stretch/>
        </p:blipFill>
        <p:spPr>
          <a:xfrm>
            <a:off x="645348" y="1628800"/>
            <a:ext cx="3533136" cy="21600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" b="8234"/>
          <a:stretch/>
        </p:blipFill>
        <p:spPr>
          <a:xfrm>
            <a:off x="4275152" y="1628800"/>
            <a:ext cx="3489528" cy="2160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" b="8211"/>
          <a:stretch/>
        </p:blipFill>
        <p:spPr>
          <a:xfrm>
            <a:off x="7912334" y="1651178"/>
            <a:ext cx="3534215" cy="2160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" b="7294"/>
          <a:stretch/>
        </p:blipFill>
        <p:spPr>
          <a:xfrm>
            <a:off x="649600" y="3915314"/>
            <a:ext cx="3450602" cy="216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" b="7287"/>
          <a:stretch/>
        </p:blipFill>
        <p:spPr>
          <a:xfrm>
            <a:off x="4275157" y="3914758"/>
            <a:ext cx="3498984" cy="2160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6" y="1173642"/>
            <a:ext cx="1867488" cy="1144706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73"/>
          <a:stretch/>
        </p:blipFill>
        <p:spPr>
          <a:xfrm>
            <a:off x="7916758" y="3933296"/>
            <a:ext cx="3450602" cy="2160000"/>
          </a:xfrm>
          <a:prstGeom prst="rect">
            <a:avLst/>
          </a:prstGeom>
        </p:spPr>
      </p:pic>
      <p:sp>
        <p:nvSpPr>
          <p:cNvPr id="385" name="TextBox 4">
            <a:extLst>
              <a:ext uri="{FF2B5EF4-FFF2-40B4-BE49-F238E27FC236}">
                <a16:creationId xmlns:a16="http://schemas.microsoft.com/office/drawing/2014/main" id="{45B2ACB6-EC9E-463E-AA16-9B21EDD801DB}"/>
              </a:ext>
            </a:extLst>
          </p:cNvPr>
          <p:cNvSpPr txBox="1"/>
          <p:nvPr/>
        </p:nvSpPr>
        <p:spPr>
          <a:xfrm>
            <a:off x="649022" y="1631864"/>
            <a:ext cx="2588615" cy="26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sz="1200" b="1" dirty="0" smtClean="0"/>
              <a:t>W-1TiC</a:t>
            </a:r>
            <a:endParaRPr lang="en-US" sz="1200" b="1" dirty="0"/>
          </a:p>
        </p:txBody>
      </p:sp>
      <p:sp>
        <p:nvSpPr>
          <p:cNvPr id="386" name="TextBox 4">
            <a:extLst>
              <a:ext uri="{FF2B5EF4-FFF2-40B4-BE49-F238E27FC236}">
                <a16:creationId xmlns:a16="http://schemas.microsoft.com/office/drawing/2014/main" id="{45B2ACB6-EC9E-463E-AA16-9B21EDD801DB}"/>
              </a:ext>
            </a:extLst>
          </p:cNvPr>
          <p:cNvSpPr txBox="1"/>
          <p:nvPr/>
        </p:nvSpPr>
        <p:spPr>
          <a:xfrm>
            <a:off x="4275157" y="1646286"/>
            <a:ext cx="2588615" cy="26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sz="1200" b="1" dirty="0" smtClean="0"/>
              <a:t>W-2Y</a:t>
            </a:r>
            <a:r>
              <a:rPr lang="de-DE" sz="1200" b="1" baseline="-25000" dirty="0" smtClean="0"/>
              <a:t>2</a:t>
            </a:r>
            <a:r>
              <a:rPr lang="de-DE" sz="1200" b="1" dirty="0" smtClean="0"/>
              <a:t>O</a:t>
            </a:r>
            <a:r>
              <a:rPr lang="de-DE" sz="1200" b="1" baseline="-25000" dirty="0" smtClean="0"/>
              <a:t>3</a:t>
            </a:r>
            <a:endParaRPr lang="en-US" sz="1200" b="1" baseline="-25000" dirty="0"/>
          </a:p>
        </p:txBody>
      </p:sp>
      <p:sp>
        <p:nvSpPr>
          <p:cNvPr id="387" name="TextBox 4">
            <a:extLst>
              <a:ext uri="{FF2B5EF4-FFF2-40B4-BE49-F238E27FC236}">
                <a16:creationId xmlns:a16="http://schemas.microsoft.com/office/drawing/2014/main" id="{45B2ACB6-EC9E-463E-AA16-9B21EDD801DB}"/>
              </a:ext>
            </a:extLst>
          </p:cNvPr>
          <p:cNvSpPr txBox="1"/>
          <p:nvPr/>
        </p:nvSpPr>
        <p:spPr>
          <a:xfrm>
            <a:off x="7916007" y="1668664"/>
            <a:ext cx="2588615" cy="26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sz="1200" b="1" dirty="0" smtClean="0"/>
              <a:t>W-3Re1TiC</a:t>
            </a:r>
            <a:endParaRPr lang="en-US" sz="1200" b="1" baseline="-25000" dirty="0"/>
          </a:p>
        </p:txBody>
      </p:sp>
      <p:sp>
        <p:nvSpPr>
          <p:cNvPr id="388" name="TextBox 4">
            <a:extLst>
              <a:ext uri="{FF2B5EF4-FFF2-40B4-BE49-F238E27FC236}">
                <a16:creationId xmlns:a16="http://schemas.microsoft.com/office/drawing/2014/main" id="{45B2ACB6-EC9E-463E-AA16-9B21EDD801DB}"/>
              </a:ext>
            </a:extLst>
          </p:cNvPr>
          <p:cNvSpPr txBox="1"/>
          <p:nvPr/>
        </p:nvSpPr>
        <p:spPr>
          <a:xfrm>
            <a:off x="652969" y="3925906"/>
            <a:ext cx="2588615" cy="26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sz="1200" b="1" dirty="0" smtClean="0"/>
              <a:t>W-3Re2Y</a:t>
            </a:r>
            <a:r>
              <a:rPr lang="de-DE" sz="1200" b="1" baseline="-25000" dirty="0" smtClean="0"/>
              <a:t>2</a:t>
            </a:r>
            <a:r>
              <a:rPr lang="de-DE" sz="1200" b="1" dirty="0" smtClean="0"/>
              <a:t>O</a:t>
            </a:r>
            <a:r>
              <a:rPr lang="de-DE" sz="1200" b="1" baseline="-25000" dirty="0" smtClean="0"/>
              <a:t>3</a:t>
            </a:r>
            <a:endParaRPr lang="en-US" sz="1200" b="1" baseline="-25000" dirty="0"/>
          </a:p>
        </p:txBody>
      </p:sp>
      <p:sp>
        <p:nvSpPr>
          <p:cNvPr id="389" name="TextBox 4">
            <a:extLst>
              <a:ext uri="{FF2B5EF4-FFF2-40B4-BE49-F238E27FC236}">
                <a16:creationId xmlns:a16="http://schemas.microsoft.com/office/drawing/2014/main" id="{45B2ACB6-EC9E-463E-AA16-9B21EDD801DB}"/>
              </a:ext>
            </a:extLst>
          </p:cNvPr>
          <p:cNvSpPr txBox="1"/>
          <p:nvPr/>
        </p:nvSpPr>
        <p:spPr>
          <a:xfrm>
            <a:off x="4279104" y="3940328"/>
            <a:ext cx="2588615" cy="26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sz="1200" b="1" dirty="0" smtClean="0"/>
              <a:t>W-1HfC</a:t>
            </a:r>
            <a:endParaRPr lang="en-US" sz="1200" b="1" baseline="-25000" dirty="0"/>
          </a:p>
        </p:txBody>
      </p:sp>
      <p:sp>
        <p:nvSpPr>
          <p:cNvPr id="390" name="TextBox 4">
            <a:extLst>
              <a:ext uri="{FF2B5EF4-FFF2-40B4-BE49-F238E27FC236}">
                <a16:creationId xmlns:a16="http://schemas.microsoft.com/office/drawing/2014/main" id="{45B2ACB6-EC9E-463E-AA16-9B21EDD801DB}"/>
              </a:ext>
            </a:extLst>
          </p:cNvPr>
          <p:cNvSpPr txBox="1"/>
          <p:nvPr/>
        </p:nvSpPr>
        <p:spPr>
          <a:xfrm>
            <a:off x="7919954" y="3962706"/>
            <a:ext cx="2588615" cy="26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sz="1200" b="1" dirty="0" smtClean="0"/>
              <a:t>W-2Y</a:t>
            </a:r>
            <a:r>
              <a:rPr lang="de-DE" sz="1200" b="1" baseline="-25000" dirty="0" smtClean="0"/>
              <a:t>2</a:t>
            </a:r>
            <a:r>
              <a:rPr lang="de-DE" sz="1200" b="1" dirty="0" smtClean="0"/>
              <a:t>O</a:t>
            </a:r>
            <a:r>
              <a:rPr lang="de-DE" sz="1200" b="1" baseline="-25000" dirty="0" smtClean="0"/>
              <a:t>3</a:t>
            </a:r>
            <a:r>
              <a:rPr lang="de-DE" sz="1200" b="1" dirty="0" smtClean="0"/>
              <a:t>1TiC</a:t>
            </a:r>
            <a:endParaRPr lang="en-US" sz="1200" b="1" baseline="-25000" dirty="0"/>
          </a:p>
        </p:txBody>
      </p:sp>
      <p:sp>
        <p:nvSpPr>
          <p:cNvPr id="391" name="TextBox 4">
            <a:extLst>
              <a:ext uri="{FF2B5EF4-FFF2-40B4-BE49-F238E27FC236}">
                <a16:creationId xmlns:a16="http://schemas.microsoft.com/office/drawing/2014/main" id="{45B2ACB6-EC9E-463E-AA16-9B21EDD801DB}"/>
              </a:ext>
            </a:extLst>
          </p:cNvPr>
          <p:cNvSpPr txBox="1"/>
          <p:nvPr/>
        </p:nvSpPr>
        <p:spPr>
          <a:xfrm>
            <a:off x="10200456" y="1152863"/>
            <a:ext cx="860423" cy="26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sz="1200" b="1" dirty="0" smtClean="0"/>
              <a:t>IGP-WT</a:t>
            </a:r>
            <a:endParaRPr lang="en-US" sz="1200" b="1" dirty="0"/>
          </a:p>
        </p:txBody>
      </p:sp>
      <p:sp>
        <p:nvSpPr>
          <p:cNvPr id="392" name="TextBox 4">
            <a:extLst>
              <a:ext uri="{FF2B5EF4-FFF2-40B4-BE49-F238E27FC236}">
                <a16:creationId xmlns:a16="http://schemas.microsoft.com/office/drawing/2014/main" id="{45B2ACB6-EC9E-463E-AA16-9B21EDD801DB}"/>
              </a:ext>
            </a:extLst>
          </p:cNvPr>
          <p:cNvSpPr txBox="1"/>
          <p:nvPr/>
        </p:nvSpPr>
        <p:spPr>
          <a:xfrm>
            <a:off x="450797" y="1196752"/>
            <a:ext cx="2588615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b="1" dirty="0" smtClean="0"/>
              <a:t>SEM </a:t>
            </a:r>
            <a:r>
              <a:rPr lang="de-DE" b="1" dirty="0" err="1" smtClean="0"/>
              <a:t>images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9684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5" grpId="0"/>
      <p:bldP spid="386" grpId="0"/>
      <p:bldP spid="387" grpId="0"/>
      <p:bldP spid="388" grpId="0"/>
      <p:bldP spid="389" grpId="0"/>
      <p:bldP spid="390" grpId="0"/>
      <p:bldP spid="392" grpId="0"/>
    </p:bldLst>
  </p:timing>
</p:sld>
</file>

<file path=ppt/theme/theme1.xml><?xml version="1.0" encoding="utf-8"?>
<a:theme xmlns:a="http://schemas.openxmlformats.org/drawingml/2006/main" name="Juelich_PowerPoint_16x9 v HTWV">
  <a:themeElements>
    <a:clrScheme name="Benutzerdefiniert 292">
      <a:dk1>
        <a:sysClr val="windowText" lastClr="000000"/>
      </a:dk1>
      <a:lt1>
        <a:sysClr val="window" lastClr="FFFFFF"/>
      </a:lt1>
      <a:dk2>
        <a:srgbClr val="6D268E"/>
      </a:dk2>
      <a:lt2>
        <a:srgbClr val="EBEBEB"/>
      </a:lt2>
      <a:accent1>
        <a:srgbClr val="023D6B"/>
      </a:accent1>
      <a:accent2>
        <a:srgbClr val="ADBDE3"/>
      </a:accent2>
      <a:accent3>
        <a:srgbClr val="30A93B"/>
      </a:accent3>
      <a:accent4>
        <a:srgbClr val="FFE900"/>
      </a:accent4>
      <a:accent5>
        <a:srgbClr val="FF8C0C"/>
      </a:accent5>
      <a:accent6>
        <a:srgbClr val="DF0F44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ülich_PowerPoint_16x9.potx" id="{96E3BAF4-763A-4252-96EB-429A37E76C9B}" vid="{FC15072B-1A6B-4630-9ABB-3D2D56FD5EF8}"/>
    </a:ext>
  </a:extLst>
</a:theme>
</file>

<file path=ppt/theme/theme2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Juelich_PowerPoint_16x9 v HTWV</Template>
  <TotalTime>0</TotalTime>
  <Words>616</Words>
  <Application>Microsoft Office PowerPoint</Application>
  <PresentationFormat>Breitbild</PresentationFormat>
  <Paragraphs>110</Paragraphs>
  <Slides>11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6" baseType="lpstr">
      <vt:lpstr>Arial</vt:lpstr>
      <vt:lpstr>Calibri</vt:lpstr>
      <vt:lpstr>Cambria Math</vt:lpstr>
      <vt:lpstr>Wingdings</vt:lpstr>
      <vt:lpstr>Juelich_PowerPoint_16x9 v HTWV</vt:lpstr>
      <vt:lpstr>Update on PIM studies</vt:lpstr>
      <vt:lpstr>Environmental conditions</vt:lpstr>
      <vt:lpstr>Reference material</vt:lpstr>
      <vt:lpstr>Sample material</vt:lpstr>
      <vt:lpstr>Sample material</vt:lpstr>
      <vt:lpstr>Linear plasma device PSI-2</vt:lpstr>
      <vt:lpstr>PSI-2 conditions for all experiments</vt:lpstr>
      <vt:lpstr>IGP-WT, High pulse number tests</vt:lpstr>
      <vt:lpstr>PIM samples, High pulse number tests</vt:lpstr>
      <vt:lpstr>PIM samples, post mortem analysis</vt:lpstr>
      <vt:lpstr>Next steps, summary and 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 der Präsentation</dc:title>
  <dc:creator>Marius Wirtz</dc:creator>
  <cp:lastModifiedBy>Marius Wirtz</cp:lastModifiedBy>
  <cp:revision>79</cp:revision>
  <dcterms:created xsi:type="dcterms:W3CDTF">2018-02-28T06:24:33Z</dcterms:created>
  <dcterms:modified xsi:type="dcterms:W3CDTF">2022-10-12T10:32:19Z</dcterms:modified>
</cp:coreProperties>
</file>