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0"/>
  </p:notesMasterIdLst>
  <p:handoutMasterIdLst>
    <p:handoutMasterId r:id="rId21"/>
  </p:handoutMasterIdLst>
  <p:sldIdLst>
    <p:sldId id="258" r:id="rId6"/>
    <p:sldId id="636" r:id="rId7"/>
    <p:sldId id="637" r:id="rId8"/>
    <p:sldId id="639" r:id="rId9"/>
    <p:sldId id="477" r:id="rId10"/>
    <p:sldId id="512" r:id="rId11"/>
    <p:sldId id="605" r:id="rId12"/>
    <p:sldId id="619" r:id="rId13"/>
    <p:sldId id="616" r:id="rId14"/>
    <p:sldId id="613" r:id="rId15"/>
    <p:sldId id="617" r:id="rId16"/>
    <p:sldId id="635" r:id="rId17"/>
    <p:sldId id="641" r:id="rId18"/>
    <p:sldId id="612" r:id="rId19"/>
  </p:sldIdLst>
  <p:sldSz cx="9144000" cy="5143500" type="screen16x9"/>
  <p:notesSz cx="6669088"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13" userDrawn="1">
          <p15:clr>
            <a:srgbClr val="A4A3A4"/>
          </p15:clr>
        </p15:guide>
        <p15:guide id="2" pos="2857"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5050"/>
    <a:srgbClr val="FF00FF"/>
    <a:srgbClr val="FF33CC"/>
    <a:srgbClr val="292929"/>
    <a:srgbClr val="4D4D4D"/>
    <a:srgbClr val="5F5F5F"/>
    <a:srgbClr val="0066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Style à thème 1 - Accentuation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88" autoAdjust="0"/>
    <p:restoredTop sz="94343" autoAdjust="0"/>
  </p:normalViewPr>
  <p:slideViewPr>
    <p:cSldViewPr snapToGrid="0" snapToObjects="1">
      <p:cViewPr varScale="1">
        <p:scale>
          <a:sx n="156" d="100"/>
          <a:sy n="156" d="100"/>
        </p:scale>
        <p:origin x="162" y="132"/>
      </p:cViewPr>
      <p:guideLst>
        <p:guide orient="horz" pos="713"/>
        <p:guide pos="2857"/>
      </p:guideLst>
    </p:cSldViewPr>
  </p:slideViewPr>
  <p:outlineViewPr>
    <p:cViewPr>
      <p:scale>
        <a:sx n="33" d="100"/>
        <a:sy n="33" d="100"/>
      </p:scale>
      <p:origin x="0" y="-9970"/>
    </p:cViewPr>
  </p:outlineViewPr>
  <p:notesTextViewPr>
    <p:cViewPr>
      <p:scale>
        <a:sx n="3" d="2"/>
        <a:sy n="3" d="2"/>
      </p:scale>
      <p:origin x="0" y="0"/>
    </p:cViewPr>
  </p:notesTextViewPr>
  <p:sorterViewPr>
    <p:cViewPr varScale="1">
      <p:scale>
        <a:sx n="1" d="1"/>
        <a:sy n="1" d="1"/>
      </p:scale>
      <p:origin x="0" y="0"/>
    </p:cViewPr>
  </p:sorterViewPr>
  <p:notesViewPr>
    <p:cSldViewPr snapToGrid="0" snapToObjects="1">
      <p:cViewPr varScale="1">
        <p:scale>
          <a:sx n="66" d="100"/>
          <a:sy n="66" d="100"/>
        </p:scale>
        <p:origin x="3134"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166DDAEC-6E66-4FBE-84CD-8FF7A10FF991}" type="datetimeFigureOut">
              <a:rPr lang="en-GB" smtClean="0"/>
              <a:t>14/10/2022</a:t>
            </a:fld>
            <a:endParaRPr lang="en-GB"/>
          </a:p>
        </p:txBody>
      </p:sp>
      <p:sp>
        <p:nvSpPr>
          <p:cNvPr id="4" name="Espace réservé du pied de page 3"/>
          <p:cNvSpPr>
            <a:spLocks noGrp="1"/>
          </p:cNvSpPr>
          <p:nvPr>
            <p:ph type="ftr" sz="quarter" idx="2"/>
          </p:nvPr>
        </p:nvSpPr>
        <p:spPr>
          <a:xfrm>
            <a:off x="0" y="9428585"/>
            <a:ext cx="2889938" cy="498055"/>
          </a:xfrm>
          <a:prstGeom prst="rect">
            <a:avLst/>
          </a:prstGeom>
        </p:spPr>
        <p:txBody>
          <a:bodyPr vert="horz" lIns="91440" tIns="45720" rIns="91440" bIns="45720" rtlCol="0" anchor="b"/>
          <a:lstStyle>
            <a:lvl1pPr algn="l">
              <a:defRPr sz="1200"/>
            </a:lvl1pPr>
          </a:lstStyle>
          <a:p>
            <a:endParaRPr lang="en-GB"/>
          </a:p>
        </p:txBody>
      </p:sp>
      <p:sp>
        <p:nvSpPr>
          <p:cNvPr id="5" name="Espace réservé du numéro de diapositive 4"/>
          <p:cNvSpPr>
            <a:spLocks noGrp="1"/>
          </p:cNvSpPr>
          <p:nvPr>
            <p:ph type="sldNum" sz="quarter" idx="3"/>
          </p:nvPr>
        </p:nvSpPr>
        <p:spPr>
          <a:xfrm>
            <a:off x="3777607" y="9428585"/>
            <a:ext cx="2889938" cy="498055"/>
          </a:xfrm>
          <a:prstGeom prst="rect">
            <a:avLst/>
          </a:prstGeom>
        </p:spPr>
        <p:txBody>
          <a:bodyPr vert="horz" lIns="91440" tIns="45720" rIns="91440" bIns="45720" rtlCol="0" anchor="b"/>
          <a:lstStyle>
            <a:lvl1pPr algn="r">
              <a:defRPr sz="1200"/>
            </a:lvl1pPr>
          </a:lstStyle>
          <a:p>
            <a:fld id="{7FB808B2-E670-4A25-A166-EC13A07E54ED}" type="slidenum">
              <a:rPr lang="en-GB" smtClean="0"/>
              <a:t>‹N°›</a:t>
            </a:fld>
            <a:endParaRPr lang="en-GB"/>
          </a:p>
        </p:txBody>
      </p:sp>
    </p:spTree>
    <p:extLst>
      <p:ext uri="{BB962C8B-B14F-4D97-AF65-F5344CB8AC3E}">
        <p14:creationId xmlns:p14="http://schemas.microsoft.com/office/powerpoint/2010/main" val="293268361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27034433-4C7F-42D7-B32D-6CCFC5515F05}" type="datetimeFigureOut">
              <a:rPr lang="en-GB" smtClean="0"/>
              <a:t>14/10/2022</a:t>
            </a:fld>
            <a:endParaRPr lang="en-GB"/>
          </a:p>
        </p:txBody>
      </p:sp>
      <p:sp>
        <p:nvSpPr>
          <p:cNvPr id="4" name="Espace réservé de l'image des diapositives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66909" y="4777195"/>
            <a:ext cx="5335270" cy="3908614"/>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9428585"/>
            <a:ext cx="2889938" cy="498055"/>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777607" y="9428585"/>
            <a:ext cx="2889938" cy="498055"/>
          </a:xfrm>
          <a:prstGeom prst="rect">
            <a:avLst/>
          </a:prstGeom>
        </p:spPr>
        <p:txBody>
          <a:bodyPr vert="horz" lIns="91440" tIns="45720" rIns="91440" bIns="45720" rtlCol="0" anchor="b"/>
          <a:lstStyle>
            <a:lvl1pPr algn="r">
              <a:defRPr sz="1200"/>
            </a:lvl1pPr>
          </a:lstStyle>
          <a:p>
            <a:fld id="{CC0A6B02-445A-4D04-A76C-0F1F632477A1}" type="slidenum">
              <a:rPr lang="en-GB" smtClean="0"/>
              <a:t>‹N°›</a:t>
            </a:fld>
            <a:endParaRPr lang="en-GB"/>
          </a:p>
        </p:txBody>
      </p:sp>
    </p:spTree>
    <p:extLst>
      <p:ext uri="{BB962C8B-B14F-4D97-AF65-F5344CB8AC3E}">
        <p14:creationId xmlns:p14="http://schemas.microsoft.com/office/powerpoint/2010/main" val="3005237881"/>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US" sz="1200" b="0" i="0" u="none" strike="noStrike" kern="1200" baseline="0" dirty="0" smtClean="0">
              <a:solidFill>
                <a:schemeClr val="tx1"/>
              </a:solidFill>
              <a:latin typeface="+mn-lt"/>
              <a:ea typeface="+mn-ea"/>
              <a:cs typeface="+mn-cs"/>
            </a:endParaRPr>
          </a:p>
          <a:p>
            <a:r>
              <a:rPr lang="fr-FR" dirty="0" err="1" smtClean="0">
                <a:latin typeface="CMR10"/>
              </a:rPr>
              <a:t>During</a:t>
            </a:r>
            <a:r>
              <a:rPr lang="fr-FR" dirty="0" smtClean="0">
                <a:latin typeface="CMR10"/>
              </a:rPr>
              <a:t> </a:t>
            </a:r>
            <a:r>
              <a:rPr lang="fr-FR" dirty="0" err="1" smtClean="0">
                <a:latin typeface="CMR10"/>
              </a:rPr>
              <a:t>primary</a:t>
            </a:r>
            <a:r>
              <a:rPr lang="fr-FR" dirty="0" smtClean="0">
                <a:latin typeface="CMR10"/>
              </a:rPr>
              <a:t> </a:t>
            </a:r>
            <a:r>
              <a:rPr lang="fr-FR" dirty="0" err="1" smtClean="0">
                <a:latin typeface="CMR10"/>
              </a:rPr>
              <a:t>recrystallization</a:t>
            </a:r>
            <a:r>
              <a:rPr lang="fr-FR" dirty="0" smtClean="0">
                <a:latin typeface="CMR10"/>
              </a:rPr>
              <a:t>, the </a:t>
            </a:r>
            <a:r>
              <a:rPr lang="en-US" dirty="0" smtClean="0">
                <a:latin typeface="CMR10"/>
              </a:rPr>
              <a:t>new grains grow at the expanse of the strain hardened microstructure (removal of dislocations), the driving force being the stored energy associated to dislocations and sub-grain boundaries. </a:t>
            </a:r>
          </a:p>
          <a:p>
            <a:endParaRPr lang="en-US" dirty="0" smtClean="0">
              <a:latin typeface="CMR10"/>
            </a:endParaRPr>
          </a:p>
          <a:p>
            <a:r>
              <a:rPr lang="en-US" b="1" dirty="0" smtClean="0"/>
              <a:t>Recovery </a:t>
            </a:r>
            <a:r>
              <a:rPr lang="en-US" dirty="0" smtClean="0"/>
              <a:t>summarizes all thermally activated mechanisms by which dislocations annihilate and rearrange themselves into more stable configurations. Dislocation</a:t>
            </a:r>
            <a:r>
              <a:rPr lang="en-US" baseline="0" dirty="0" smtClean="0"/>
              <a:t> density</a:t>
            </a:r>
            <a:endParaRPr lang="en-US" dirty="0" smtClean="0"/>
          </a:p>
          <a:p>
            <a:endParaRPr lang="en-US" dirty="0" smtClean="0"/>
          </a:p>
          <a:p>
            <a:r>
              <a:rPr lang="en-US" b="1" dirty="0" smtClean="0"/>
              <a:t>Recrystallization</a:t>
            </a:r>
            <a:r>
              <a:rPr lang="en-US" dirty="0" smtClean="0"/>
              <a:t> is a thermally activated process by which strain-free regions (nuclei) are generated and grow into it. </a:t>
            </a:r>
            <a:endParaRPr lang="fr-FR" dirty="0"/>
          </a:p>
        </p:txBody>
      </p:sp>
      <p:sp>
        <p:nvSpPr>
          <p:cNvPr id="4" name="Espace réservé du pied de page 3"/>
          <p:cNvSpPr>
            <a:spLocks noGrp="1"/>
          </p:cNvSpPr>
          <p:nvPr>
            <p:ph type="ftr" sz="quarter" idx="10"/>
          </p:nvPr>
        </p:nvSpPr>
        <p:spPr/>
        <p:txBody>
          <a:bodyPr/>
          <a:lstStyle/>
          <a:p>
            <a:endParaRPr lang="en-GB"/>
          </a:p>
        </p:txBody>
      </p:sp>
      <p:sp>
        <p:nvSpPr>
          <p:cNvPr id="5" name="Espace réservé du numéro de diapositive 4"/>
          <p:cNvSpPr>
            <a:spLocks noGrp="1"/>
          </p:cNvSpPr>
          <p:nvPr>
            <p:ph type="sldNum" sz="quarter" idx="11"/>
          </p:nvPr>
        </p:nvSpPr>
        <p:spPr/>
        <p:txBody>
          <a:bodyPr/>
          <a:lstStyle/>
          <a:p>
            <a:fld id="{CC0A6B02-445A-4D04-A76C-0F1F632477A1}" type="slidenum">
              <a:rPr lang="en-GB" smtClean="0"/>
              <a:t>3</a:t>
            </a:fld>
            <a:endParaRPr lang="en-GB"/>
          </a:p>
        </p:txBody>
      </p:sp>
    </p:spTree>
    <p:extLst>
      <p:ext uri="{BB962C8B-B14F-4D97-AF65-F5344CB8AC3E}">
        <p14:creationId xmlns:p14="http://schemas.microsoft.com/office/powerpoint/2010/main" val="2568673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kern="1200" dirty="0" smtClean="0">
                <a:solidFill>
                  <a:schemeClr val="tx1"/>
                </a:solidFill>
                <a:effectLst/>
                <a:latin typeface="+mn-lt"/>
                <a:ea typeface="+mn-ea"/>
                <a:cs typeface="+mn-cs"/>
              </a:rPr>
              <a:t>Y Corre et al 2021 Phys. </a:t>
            </a:r>
            <a:r>
              <a:rPr lang="fr-FR" sz="1200" kern="1200" dirty="0" err="1" smtClean="0">
                <a:solidFill>
                  <a:schemeClr val="tx1"/>
                </a:solidFill>
                <a:effectLst/>
                <a:latin typeface="+mn-lt"/>
                <a:ea typeface="+mn-ea"/>
                <a:cs typeface="+mn-cs"/>
              </a:rPr>
              <a:t>Scr</a:t>
            </a:r>
            <a:r>
              <a:rPr lang="fr-FR" sz="1200" kern="1200" dirty="0" smtClean="0">
                <a:solidFill>
                  <a:schemeClr val="tx1"/>
                </a:solidFill>
                <a:effectLst/>
                <a:latin typeface="+mn-lt"/>
                <a:ea typeface="+mn-ea"/>
                <a:cs typeface="+mn-cs"/>
              </a:rPr>
              <a:t>. 96 124057. </a:t>
            </a:r>
            <a:endParaRPr lang="en-US" sz="1200" kern="1200" dirty="0" smtClean="0">
              <a:solidFill>
                <a:schemeClr val="tx1"/>
              </a:solidFill>
              <a:effectLst/>
              <a:latin typeface="+mn-lt"/>
              <a:ea typeface="+mn-ea"/>
              <a:cs typeface="+mn-cs"/>
            </a:endParaRPr>
          </a:p>
          <a:p>
            <a:r>
              <a:rPr lang="fr-FR" sz="1200" kern="1200" dirty="0" smtClean="0">
                <a:solidFill>
                  <a:schemeClr val="tx1"/>
                </a:solidFill>
                <a:effectLst/>
                <a:latin typeface="+mn-lt"/>
                <a:ea typeface="+mn-ea"/>
                <a:cs typeface="+mn-cs"/>
              </a:rPr>
              <a:t>Dans un deuxième temps nous avons amélioré les analyses et les simulations, tu peux indiquer que si on prend les processus d’émission </a:t>
            </a:r>
            <a:r>
              <a:rPr lang="fr-FR" sz="1200" kern="1200" dirty="0" err="1" smtClean="0">
                <a:solidFill>
                  <a:schemeClr val="tx1"/>
                </a:solidFill>
                <a:effectLst/>
                <a:latin typeface="+mn-lt"/>
                <a:ea typeface="+mn-ea"/>
                <a:cs typeface="+mn-cs"/>
              </a:rPr>
              <a:t>thermoionique</a:t>
            </a:r>
            <a:r>
              <a:rPr lang="fr-FR" sz="1200" kern="1200" dirty="0" smtClean="0">
                <a:solidFill>
                  <a:schemeClr val="tx1"/>
                </a:solidFill>
                <a:effectLst/>
                <a:latin typeface="+mn-lt"/>
                <a:ea typeface="+mn-ea"/>
                <a:cs typeface="+mn-cs"/>
              </a:rPr>
              <a:t> et un flux plus piqué (</a:t>
            </a:r>
            <a:r>
              <a:rPr lang="fr-FR" sz="1200" kern="1200" dirty="0" err="1" smtClean="0">
                <a:solidFill>
                  <a:schemeClr val="tx1"/>
                </a:solidFill>
                <a:effectLst/>
                <a:latin typeface="+mn-lt"/>
                <a:ea typeface="+mn-ea"/>
                <a:cs typeface="+mn-cs"/>
              </a:rPr>
              <a:t>lq</a:t>
            </a:r>
            <a:r>
              <a:rPr lang="fr-FR" sz="1200" kern="1200" dirty="0" smtClean="0">
                <a:solidFill>
                  <a:schemeClr val="tx1"/>
                </a:solidFill>
                <a:effectLst/>
                <a:latin typeface="+mn-lt"/>
                <a:ea typeface="+mn-ea"/>
                <a:cs typeface="+mn-cs"/>
              </a:rPr>
              <a:t>=3mm), on trouve 150.MW.m2, S. </a:t>
            </a:r>
            <a:r>
              <a:rPr lang="fr-FR" sz="1200" kern="1200" dirty="0" err="1" smtClean="0">
                <a:solidFill>
                  <a:schemeClr val="tx1"/>
                </a:solidFill>
                <a:effectLst/>
                <a:latin typeface="+mn-lt"/>
                <a:ea typeface="+mn-ea"/>
                <a:cs typeface="+mn-cs"/>
              </a:rPr>
              <a:t>Ratynskaia</a:t>
            </a:r>
            <a:r>
              <a:rPr lang="fr-FR" sz="1200" kern="1200" dirty="0" smtClean="0">
                <a:solidFill>
                  <a:schemeClr val="tx1"/>
                </a:solidFill>
                <a:effectLst/>
                <a:latin typeface="+mn-lt"/>
                <a:ea typeface="+mn-ea"/>
                <a:cs typeface="+mn-cs"/>
              </a:rPr>
              <a:t> et al. PSI2022, </a:t>
            </a:r>
            <a:r>
              <a:rPr lang="fr-FR" sz="1200" kern="1200" dirty="0" err="1" smtClean="0">
                <a:solidFill>
                  <a:schemeClr val="tx1"/>
                </a:solidFill>
                <a:effectLst/>
                <a:latin typeface="+mn-lt"/>
                <a:ea typeface="+mn-ea"/>
                <a:cs typeface="+mn-cs"/>
              </a:rPr>
              <a:t>submitted</a:t>
            </a:r>
            <a:r>
              <a:rPr lang="fr-FR" sz="1200" kern="1200" dirty="0" smtClean="0">
                <a:solidFill>
                  <a:schemeClr val="tx1"/>
                </a:solidFill>
                <a:effectLst/>
                <a:latin typeface="+mn-lt"/>
                <a:ea typeface="+mn-ea"/>
                <a:cs typeface="+mn-cs"/>
              </a:rPr>
              <a:t>. A savoir que pour cette expérience nous avons un écart entre mesures standard et mesure avec caméra IR VHR, on trouve des flux plus piqué avec la caméra VHR donc plus d’intensité, c’est juste pour info</a:t>
            </a:r>
            <a:endParaRPr lang="en-US" sz="1200" kern="1200" dirty="0" smtClean="0">
              <a:solidFill>
                <a:schemeClr val="tx1"/>
              </a:solidFill>
              <a:effectLst/>
              <a:latin typeface="+mn-lt"/>
              <a:ea typeface="+mn-ea"/>
              <a:cs typeface="+mn-cs"/>
            </a:endParaRPr>
          </a:p>
          <a:p>
            <a:endParaRPr lang="en-US" dirty="0"/>
          </a:p>
        </p:txBody>
      </p:sp>
      <p:sp>
        <p:nvSpPr>
          <p:cNvPr id="4" name="Espace réservé du pied de page 3"/>
          <p:cNvSpPr>
            <a:spLocks noGrp="1"/>
          </p:cNvSpPr>
          <p:nvPr>
            <p:ph type="ftr" sz="quarter" idx="10"/>
          </p:nvPr>
        </p:nvSpPr>
        <p:spPr/>
        <p:txBody>
          <a:bodyPr/>
          <a:lstStyle/>
          <a:p>
            <a:endParaRPr lang="en-GB"/>
          </a:p>
        </p:txBody>
      </p:sp>
      <p:sp>
        <p:nvSpPr>
          <p:cNvPr id="5" name="Espace réservé du numéro de diapositive 4"/>
          <p:cNvSpPr>
            <a:spLocks noGrp="1"/>
          </p:cNvSpPr>
          <p:nvPr>
            <p:ph type="sldNum" sz="quarter" idx="11"/>
          </p:nvPr>
        </p:nvSpPr>
        <p:spPr/>
        <p:txBody>
          <a:bodyPr/>
          <a:lstStyle/>
          <a:p>
            <a:fld id="{CC0A6B02-445A-4D04-A76C-0F1F632477A1}" type="slidenum">
              <a:rPr lang="en-GB" smtClean="0"/>
              <a:t>8</a:t>
            </a:fld>
            <a:endParaRPr lang="en-GB"/>
          </a:p>
        </p:txBody>
      </p:sp>
    </p:spTree>
    <p:extLst>
      <p:ext uri="{BB962C8B-B14F-4D97-AF65-F5344CB8AC3E}">
        <p14:creationId xmlns:p14="http://schemas.microsoft.com/office/powerpoint/2010/main" val="561674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smtClean="0"/>
              <a:t>NB PFU 13^peut</a:t>
            </a:r>
            <a:r>
              <a:rPr lang="fr-FR" baseline="0" dirty="0" smtClean="0"/>
              <a:t> être un candidat (WECN001)</a:t>
            </a:r>
            <a:endParaRPr lang="fr-FR" dirty="0"/>
          </a:p>
        </p:txBody>
      </p:sp>
      <p:sp>
        <p:nvSpPr>
          <p:cNvPr id="4" name="Espace réservé du pied de page 3"/>
          <p:cNvSpPr>
            <a:spLocks noGrp="1"/>
          </p:cNvSpPr>
          <p:nvPr>
            <p:ph type="ftr" sz="quarter" idx="10"/>
          </p:nvPr>
        </p:nvSpPr>
        <p:spPr/>
        <p:txBody>
          <a:bodyPr/>
          <a:lstStyle/>
          <a:p>
            <a:endParaRPr lang="en-GB"/>
          </a:p>
        </p:txBody>
      </p:sp>
      <p:sp>
        <p:nvSpPr>
          <p:cNvPr id="5" name="Espace réservé du numéro de diapositive 4"/>
          <p:cNvSpPr>
            <a:spLocks noGrp="1"/>
          </p:cNvSpPr>
          <p:nvPr>
            <p:ph type="sldNum" sz="quarter" idx="11"/>
          </p:nvPr>
        </p:nvSpPr>
        <p:spPr/>
        <p:txBody>
          <a:bodyPr/>
          <a:lstStyle/>
          <a:p>
            <a:fld id="{CC0A6B02-445A-4D04-A76C-0F1F632477A1}" type="slidenum">
              <a:rPr lang="en-GB" smtClean="0"/>
              <a:t>10</a:t>
            </a:fld>
            <a:endParaRPr lang="en-GB"/>
          </a:p>
        </p:txBody>
      </p:sp>
    </p:spTree>
    <p:extLst>
      <p:ext uri="{BB962C8B-B14F-4D97-AF65-F5344CB8AC3E}">
        <p14:creationId xmlns:p14="http://schemas.microsoft.com/office/powerpoint/2010/main" val="1487244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err="1" smtClean="0"/>
              <a:t>Discrimner</a:t>
            </a:r>
            <a:r>
              <a:rPr lang="fr-FR" dirty="0" smtClean="0"/>
              <a:t> </a:t>
            </a:r>
            <a:r>
              <a:rPr lang="fr-FR" dirty="0" err="1" smtClean="0"/>
              <a:t>transient</a:t>
            </a:r>
            <a:r>
              <a:rPr lang="fr-FR" dirty="0" smtClean="0"/>
              <a:t> et SS WERI002 Mono 20 TE</a:t>
            </a:r>
            <a:endParaRPr lang="fr-FR" dirty="0"/>
          </a:p>
        </p:txBody>
      </p:sp>
      <p:sp>
        <p:nvSpPr>
          <p:cNvPr id="4" name="Espace réservé du pied de page 3"/>
          <p:cNvSpPr>
            <a:spLocks noGrp="1"/>
          </p:cNvSpPr>
          <p:nvPr>
            <p:ph type="ftr" sz="quarter" idx="10"/>
          </p:nvPr>
        </p:nvSpPr>
        <p:spPr/>
        <p:txBody>
          <a:bodyPr/>
          <a:lstStyle/>
          <a:p>
            <a:endParaRPr lang="en-GB"/>
          </a:p>
        </p:txBody>
      </p:sp>
      <p:sp>
        <p:nvSpPr>
          <p:cNvPr id="5" name="Espace réservé du numéro de diapositive 4"/>
          <p:cNvSpPr>
            <a:spLocks noGrp="1"/>
          </p:cNvSpPr>
          <p:nvPr>
            <p:ph type="sldNum" sz="quarter" idx="11"/>
          </p:nvPr>
        </p:nvSpPr>
        <p:spPr/>
        <p:txBody>
          <a:bodyPr/>
          <a:lstStyle/>
          <a:p>
            <a:fld id="{CC0A6B02-445A-4D04-A76C-0F1F632477A1}" type="slidenum">
              <a:rPr lang="en-GB" smtClean="0"/>
              <a:t>12</a:t>
            </a:fld>
            <a:endParaRPr lang="en-GB"/>
          </a:p>
        </p:txBody>
      </p:sp>
    </p:spTree>
    <p:extLst>
      <p:ext uri="{BB962C8B-B14F-4D97-AF65-F5344CB8AC3E}">
        <p14:creationId xmlns:p14="http://schemas.microsoft.com/office/powerpoint/2010/main" val="24391244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p:cNvSpPr/>
          <p:nvPr userDrawn="1"/>
        </p:nvSpPr>
        <p:spPr>
          <a:xfrm>
            <a:off x="0" y="4478409"/>
            <a:ext cx="9144000" cy="67271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 </a:t>
            </a:r>
            <a:endParaRPr lang="en-US" dirty="0">
              <a:solidFill>
                <a:schemeClr val="accent1"/>
              </a:solidFill>
            </a:endParaRPr>
          </a:p>
        </p:txBody>
      </p:sp>
      <p:sp>
        <p:nvSpPr>
          <p:cNvPr id="17" name="Titre 3"/>
          <p:cNvSpPr txBox="1">
            <a:spLocks/>
          </p:cNvSpPr>
          <p:nvPr userDrawn="1"/>
        </p:nvSpPr>
        <p:spPr>
          <a:xfrm>
            <a:off x="632457" y="2817850"/>
            <a:ext cx="5895504" cy="262755"/>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dirty="0" smtClean="0">
                <a:solidFill>
                  <a:schemeClr val="bg1"/>
                </a:solidFill>
                <a:latin typeface="Calibri"/>
                <a:cs typeface="Calibri"/>
              </a:rPr>
              <a:t>DE LA RECHERCHE À L’INDUSTRIE</a:t>
            </a:r>
          </a:p>
        </p:txBody>
      </p:sp>
      <p:sp>
        <p:nvSpPr>
          <p:cNvPr id="18" name="ZoneTexte 10"/>
          <p:cNvSpPr txBox="1"/>
          <p:nvPr userDrawn="1"/>
        </p:nvSpPr>
        <p:spPr>
          <a:xfrm>
            <a:off x="626082" y="4618606"/>
            <a:ext cx="5836747" cy="318036"/>
          </a:xfrm>
          <a:prstGeom prst="rect">
            <a:avLst/>
          </a:prstGeom>
          <a:noFill/>
        </p:spPr>
        <p:txBody>
          <a:bodyPr wrap="square" rtlCol="0">
            <a:spAutoFit/>
          </a:bodyPr>
          <a:lstStyle/>
          <a:p>
            <a:pPr algn="l">
              <a:lnSpc>
                <a:spcPct val="140000"/>
              </a:lnSpc>
            </a:pPr>
            <a:r>
              <a:rPr lang="fr-FR" sz="1100" kern="0" dirty="0">
                <a:solidFill>
                  <a:schemeClr val="tx1">
                    <a:lumMod val="85000"/>
                    <a:lumOff val="15000"/>
                  </a:schemeClr>
                </a:solidFill>
                <a:latin typeface="Calibri"/>
                <a:cs typeface="Calibri"/>
              </a:rPr>
              <a:t>Commissariat à </a:t>
            </a:r>
            <a:r>
              <a:rPr lang="fr-FR" sz="1100" kern="0" dirty="0" smtClean="0">
                <a:solidFill>
                  <a:schemeClr val="tx1">
                    <a:lumMod val="85000"/>
                    <a:lumOff val="15000"/>
                  </a:schemeClr>
                </a:solidFill>
                <a:latin typeface="Calibri"/>
                <a:cs typeface="Calibri"/>
              </a:rPr>
              <a:t>l’énergie atomique </a:t>
            </a:r>
            <a:r>
              <a:rPr lang="fr-FR" sz="1100" kern="0" dirty="0">
                <a:solidFill>
                  <a:schemeClr val="tx1">
                    <a:lumMod val="85000"/>
                    <a:lumOff val="15000"/>
                  </a:schemeClr>
                </a:solidFill>
                <a:latin typeface="Calibri"/>
                <a:cs typeface="Calibri"/>
              </a:rPr>
              <a:t>et aux </a:t>
            </a:r>
            <a:r>
              <a:rPr lang="fr-FR" sz="1100" kern="0" dirty="0" smtClean="0">
                <a:solidFill>
                  <a:schemeClr val="tx1">
                    <a:lumMod val="85000"/>
                    <a:lumOff val="15000"/>
                  </a:schemeClr>
                </a:solidFill>
                <a:latin typeface="Calibri"/>
                <a:cs typeface="Calibri"/>
              </a:rPr>
              <a:t>énergies alternatives - </a:t>
            </a:r>
            <a:r>
              <a:rPr lang="fr-FR" sz="1100" kern="0" dirty="0" err="1" smtClean="0">
                <a:solidFill>
                  <a:srgbClr val="A50119"/>
                </a:solidFill>
                <a:latin typeface="Calibri"/>
                <a:cs typeface="Calibri"/>
              </a:rPr>
              <a:t>www.cea.fr</a:t>
            </a:r>
            <a:endParaRPr lang="fr-FR" sz="1100" kern="0" dirty="0" smtClean="0">
              <a:solidFill>
                <a:srgbClr val="A50119"/>
              </a:solidFill>
              <a:latin typeface="Calibri"/>
              <a:cs typeface="Calibri"/>
            </a:endParaRPr>
          </a:p>
        </p:txBody>
      </p:sp>
      <p:pic>
        <p:nvPicPr>
          <p:cNvPr id="21" name="Picture 20" descr="fond16-9.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0091"/>
            <a:ext cx="9144000" cy="4508500"/>
          </a:xfrm>
          <a:prstGeom prst="rect">
            <a:avLst/>
          </a:prstGeom>
        </p:spPr>
      </p:pic>
      <p:pic>
        <p:nvPicPr>
          <p:cNvPr id="16" name="Picture 9" descr="cea_logo_small2.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3632" y="1395784"/>
            <a:ext cx="1456704" cy="1189040"/>
          </a:xfrm>
          <a:prstGeom prst="rect">
            <a:avLst/>
          </a:prstGeom>
          <a:effectLst>
            <a:outerShdw blurRad="517525" dist="38100" dir="2700000" algn="tl" rotWithShape="0">
              <a:srgbClr val="000000">
                <a:alpha val="33000"/>
              </a:srgbClr>
            </a:outerShdw>
          </a:effectLst>
        </p:spPr>
      </p:pic>
      <p:sp>
        <p:nvSpPr>
          <p:cNvPr id="19" name="Espace réservé du texte 12"/>
          <p:cNvSpPr>
            <a:spLocks noGrp="1"/>
          </p:cNvSpPr>
          <p:nvPr>
            <p:ph type="body" sz="quarter" idx="10" hasCustomPrompt="1"/>
          </p:nvPr>
        </p:nvSpPr>
        <p:spPr>
          <a:xfrm>
            <a:off x="632457" y="3345815"/>
            <a:ext cx="4929639" cy="424732"/>
          </a:xfrm>
        </p:spPr>
        <p:txBody>
          <a:bodyPr wrap="square">
            <a:spAutoFit/>
          </a:bodyPr>
          <a:lstStyle>
            <a:lvl1pPr marL="0" indent="0">
              <a:buFontTx/>
              <a:buNone/>
              <a:defRPr sz="2400" b="1">
                <a:solidFill>
                  <a:schemeClr val="bg1"/>
                </a:solidFill>
              </a:defRPr>
            </a:lvl1pPr>
          </a:lstStyle>
          <a:p>
            <a:pPr lvl="0"/>
            <a:r>
              <a:rPr lang="fr-FR" dirty="0" smtClean="0"/>
              <a:t>TITRE A VENIR</a:t>
            </a:r>
            <a:endParaRPr lang="fr-FR" dirty="0"/>
          </a:p>
        </p:txBody>
      </p:sp>
      <p:sp>
        <p:nvSpPr>
          <p:cNvPr id="20" name="Espace réservé du texte 12"/>
          <p:cNvSpPr>
            <a:spLocks noGrp="1"/>
          </p:cNvSpPr>
          <p:nvPr>
            <p:ph type="body" sz="quarter" idx="11" hasCustomPrompt="1"/>
          </p:nvPr>
        </p:nvSpPr>
        <p:spPr>
          <a:xfrm>
            <a:off x="632457" y="3841574"/>
            <a:ext cx="2206507" cy="226367"/>
          </a:xfrm>
        </p:spPr>
        <p:txBody>
          <a:bodyPr wrap="square">
            <a:spAutoFit/>
          </a:bodyPr>
          <a:lstStyle>
            <a:lvl1pPr marL="0" indent="0">
              <a:buFontTx/>
              <a:buNone/>
              <a:defRPr sz="900" b="0">
                <a:solidFill>
                  <a:schemeClr val="bg1"/>
                </a:solidFill>
              </a:defRPr>
            </a:lvl1pPr>
          </a:lstStyle>
          <a:p>
            <a:pPr lvl="0"/>
            <a:r>
              <a:rPr lang="fr-FR" dirty="0" smtClean="0"/>
              <a:t>LUNDI 18 MARS 2019</a:t>
            </a:r>
            <a:endParaRPr lang="fr-FR" dirty="0"/>
          </a:p>
        </p:txBody>
      </p:sp>
      <p:sp>
        <p:nvSpPr>
          <p:cNvPr id="9" name="Espace réservé pour une image  10"/>
          <p:cNvSpPr>
            <a:spLocks noGrp="1"/>
          </p:cNvSpPr>
          <p:nvPr>
            <p:ph type="pic" sz="quarter" idx="12"/>
          </p:nvPr>
        </p:nvSpPr>
        <p:spPr>
          <a:xfrm>
            <a:off x="5562096" y="611595"/>
            <a:ext cx="2803525" cy="1990725"/>
          </a:xfrm>
        </p:spPr>
        <p:txBody>
          <a:bodyPr/>
          <a:lstStyle/>
          <a:p>
            <a:r>
              <a:rPr lang="fr-FR" smtClean="0"/>
              <a:t>Cliquez sur l'icône pour ajouter une image</a:t>
            </a:r>
            <a:endParaRPr lang="fr-FR" dirty="0"/>
          </a:p>
        </p:txBody>
      </p:sp>
    </p:spTree>
    <p:extLst>
      <p:ext uri="{BB962C8B-B14F-4D97-AF65-F5344CB8AC3E}">
        <p14:creationId xmlns:p14="http://schemas.microsoft.com/office/powerpoint/2010/main" val="341064560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Rectangle 13"/>
          <p:cNvSpPr/>
          <p:nvPr userDrawn="1"/>
        </p:nvSpPr>
        <p:spPr>
          <a:xfrm>
            <a:off x="0" y="4478409"/>
            <a:ext cx="9144000" cy="67271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 </a:t>
            </a:r>
            <a:endParaRPr lang="en-US" dirty="0">
              <a:solidFill>
                <a:schemeClr val="accent1"/>
              </a:solidFill>
            </a:endParaRPr>
          </a:p>
        </p:txBody>
      </p:sp>
      <p:sp>
        <p:nvSpPr>
          <p:cNvPr id="17" name="Titre 3"/>
          <p:cNvSpPr txBox="1">
            <a:spLocks/>
          </p:cNvSpPr>
          <p:nvPr userDrawn="1"/>
        </p:nvSpPr>
        <p:spPr>
          <a:xfrm>
            <a:off x="632457" y="2817850"/>
            <a:ext cx="5895504" cy="262755"/>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dirty="0" smtClean="0">
                <a:solidFill>
                  <a:schemeClr val="bg1"/>
                </a:solidFill>
                <a:latin typeface="Calibri"/>
                <a:cs typeface="Calibri"/>
              </a:rPr>
              <a:t>DE LA RECHERCHE À L’INDUSTRIE</a:t>
            </a:r>
          </a:p>
        </p:txBody>
      </p:sp>
      <p:sp>
        <p:nvSpPr>
          <p:cNvPr id="18" name="ZoneTexte 10"/>
          <p:cNvSpPr txBox="1"/>
          <p:nvPr userDrawn="1"/>
        </p:nvSpPr>
        <p:spPr>
          <a:xfrm>
            <a:off x="626082" y="4618606"/>
            <a:ext cx="5836747" cy="318036"/>
          </a:xfrm>
          <a:prstGeom prst="rect">
            <a:avLst/>
          </a:prstGeom>
          <a:noFill/>
        </p:spPr>
        <p:txBody>
          <a:bodyPr wrap="square" rtlCol="0">
            <a:spAutoFit/>
          </a:bodyPr>
          <a:lstStyle/>
          <a:p>
            <a:pPr algn="l">
              <a:lnSpc>
                <a:spcPct val="140000"/>
              </a:lnSpc>
            </a:pPr>
            <a:r>
              <a:rPr lang="fr-FR" sz="1100" kern="0" dirty="0">
                <a:solidFill>
                  <a:schemeClr val="tx1">
                    <a:lumMod val="85000"/>
                    <a:lumOff val="15000"/>
                  </a:schemeClr>
                </a:solidFill>
                <a:latin typeface="Calibri"/>
                <a:cs typeface="Calibri"/>
              </a:rPr>
              <a:t>Commissariat à </a:t>
            </a:r>
            <a:r>
              <a:rPr lang="fr-FR" sz="1100" kern="0" dirty="0" smtClean="0">
                <a:solidFill>
                  <a:schemeClr val="tx1">
                    <a:lumMod val="85000"/>
                    <a:lumOff val="15000"/>
                  </a:schemeClr>
                </a:solidFill>
                <a:latin typeface="Calibri"/>
                <a:cs typeface="Calibri"/>
              </a:rPr>
              <a:t>l’énergie atomique </a:t>
            </a:r>
            <a:r>
              <a:rPr lang="fr-FR" sz="1100" kern="0" dirty="0">
                <a:solidFill>
                  <a:schemeClr val="tx1">
                    <a:lumMod val="85000"/>
                    <a:lumOff val="15000"/>
                  </a:schemeClr>
                </a:solidFill>
                <a:latin typeface="Calibri"/>
                <a:cs typeface="Calibri"/>
              </a:rPr>
              <a:t>et aux </a:t>
            </a:r>
            <a:r>
              <a:rPr lang="fr-FR" sz="1100" kern="0" dirty="0" smtClean="0">
                <a:solidFill>
                  <a:schemeClr val="tx1">
                    <a:lumMod val="85000"/>
                    <a:lumOff val="15000"/>
                  </a:schemeClr>
                </a:solidFill>
                <a:latin typeface="Calibri"/>
                <a:cs typeface="Calibri"/>
              </a:rPr>
              <a:t>énergies alternatives - </a:t>
            </a:r>
            <a:r>
              <a:rPr lang="fr-FR" sz="1100" kern="0" dirty="0" err="1" smtClean="0">
                <a:solidFill>
                  <a:srgbClr val="A50119"/>
                </a:solidFill>
                <a:latin typeface="Calibri"/>
                <a:cs typeface="Calibri"/>
              </a:rPr>
              <a:t>www.cea.fr</a:t>
            </a:r>
            <a:endParaRPr lang="fr-FR" sz="1100" kern="0" dirty="0" smtClean="0">
              <a:solidFill>
                <a:srgbClr val="A50119"/>
              </a:solidFill>
              <a:latin typeface="Calibri"/>
              <a:cs typeface="Calibri"/>
            </a:endParaRPr>
          </a:p>
        </p:txBody>
      </p:sp>
      <p:sp>
        <p:nvSpPr>
          <p:cNvPr id="9" name="Espace réservé pour une image  10"/>
          <p:cNvSpPr>
            <a:spLocks noGrp="1"/>
          </p:cNvSpPr>
          <p:nvPr>
            <p:ph type="pic" sz="quarter" idx="12"/>
          </p:nvPr>
        </p:nvSpPr>
        <p:spPr>
          <a:xfrm>
            <a:off x="5562096" y="611595"/>
            <a:ext cx="2803525" cy="1990725"/>
          </a:xfrm>
        </p:spPr>
        <p:txBody>
          <a:bodyPr/>
          <a:lstStyle/>
          <a:p>
            <a:r>
              <a:rPr lang="fr-FR" smtClean="0"/>
              <a:t>Cliquez sur l'icône pour ajouter une image</a:t>
            </a:r>
            <a:endParaRPr lang="fr-FR" dirty="0"/>
          </a:p>
        </p:txBody>
      </p:sp>
      <p:pic>
        <p:nvPicPr>
          <p:cNvPr id="2" name="Picture 1" descr="fond16-9B.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0091"/>
            <a:ext cx="9144000" cy="4508500"/>
          </a:xfrm>
          <a:prstGeom prst="rect">
            <a:avLst/>
          </a:prstGeom>
        </p:spPr>
      </p:pic>
      <p:sp>
        <p:nvSpPr>
          <p:cNvPr id="11" name="Espace réservé du texte 5"/>
          <p:cNvSpPr>
            <a:spLocks noGrp="1"/>
          </p:cNvSpPr>
          <p:nvPr>
            <p:ph type="body" sz="quarter" idx="11" hasCustomPrompt="1"/>
          </p:nvPr>
        </p:nvSpPr>
        <p:spPr>
          <a:xfrm>
            <a:off x="634257" y="3597033"/>
            <a:ext cx="1203326" cy="307777"/>
          </a:xfrm>
        </p:spPr>
        <p:txBody>
          <a:bodyPr wrap="square" tIns="0" bIns="0">
            <a:spAutoFit/>
          </a:bodyPr>
          <a:lstStyle>
            <a:lvl1pPr marL="0" indent="0">
              <a:buFontTx/>
              <a:buNone/>
              <a:defRPr>
                <a:solidFill>
                  <a:schemeClr val="tx1">
                    <a:lumMod val="65000"/>
                    <a:lumOff val="35000"/>
                  </a:schemeClr>
                </a:solidFill>
              </a:defRPr>
            </a:lvl1pPr>
          </a:lstStyle>
          <a:p>
            <a:pPr lvl="0"/>
            <a:r>
              <a:rPr lang="fr-FR" dirty="0" smtClean="0"/>
              <a:t>Partie 1</a:t>
            </a:r>
            <a:endParaRPr lang="fr-FR" dirty="0"/>
          </a:p>
        </p:txBody>
      </p:sp>
      <p:sp>
        <p:nvSpPr>
          <p:cNvPr id="12" name="Espace réservé pour une image  7"/>
          <p:cNvSpPr>
            <a:spLocks noGrp="1"/>
          </p:cNvSpPr>
          <p:nvPr>
            <p:ph type="pic" sz="quarter" idx="13"/>
          </p:nvPr>
        </p:nvSpPr>
        <p:spPr>
          <a:xfrm>
            <a:off x="749586" y="548323"/>
            <a:ext cx="3428078" cy="2425935"/>
          </a:xfrm>
        </p:spPr>
        <p:txBody>
          <a:bodyPr/>
          <a:lstStyle/>
          <a:p>
            <a:r>
              <a:rPr lang="fr-FR" smtClean="0"/>
              <a:t>Cliquez sur l'icône pour ajouter une image</a:t>
            </a:r>
            <a:endParaRPr lang="fr-FR" dirty="0"/>
          </a:p>
        </p:txBody>
      </p:sp>
    </p:spTree>
    <p:extLst>
      <p:ext uri="{BB962C8B-B14F-4D97-AF65-F5344CB8AC3E}">
        <p14:creationId xmlns:p14="http://schemas.microsoft.com/office/powerpoint/2010/main" val="28552180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4" name="Rectangle 13"/>
          <p:cNvSpPr/>
          <p:nvPr userDrawn="1"/>
        </p:nvSpPr>
        <p:spPr>
          <a:xfrm>
            <a:off x="0" y="4478409"/>
            <a:ext cx="9144000" cy="67271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 </a:t>
            </a:r>
            <a:endParaRPr lang="en-US" dirty="0">
              <a:solidFill>
                <a:schemeClr val="accent1"/>
              </a:solidFill>
            </a:endParaRPr>
          </a:p>
        </p:txBody>
      </p:sp>
      <p:sp>
        <p:nvSpPr>
          <p:cNvPr id="17" name="Titre 3"/>
          <p:cNvSpPr txBox="1">
            <a:spLocks/>
          </p:cNvSpPr>
          <p:nvPr userDrawn="1"/>
        </p:nvSpPr>
        <p:spPr>
          <a:xfrm>
            <a:off x="632457" y="2817850"/>
            <a:ext cx="5895504" cy="262755"/>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dirty="0" smtClean="0">
                <a:solidFill>
                  <a:schemeClr val="bg1"/>
                </a:solidFill>
                <a:latin typeface="Calibri"/>
                <a:cs typeface="Calibri"/>
              </a:rPr>
              <a:t>DE LA RECHERCHE À L’INDUSTRIE</a:t>
            </a:r>
          </a:p>
        </p:txBody>
      </p:sp>
      <p:sp>
        <p:nvSpPr>
          <p:cNvPr id="18" name="ZoneTexte 10"/>
          <p:cNvSpPr txBox="1"/>
          <p:nvPr userDrawn="1"/>
        </p:nvSpPr>
        <p:spPr>
          <a:xfrm>
            <a:off x="626082" y="4618606"/>
            <a:ext cx="5836747" cy="318036"/>
          </a:xfrm>
          <a:prstGeom prst="rect">
            <a:avLst/>
          </a:prstGeom>
          <a:noFill/>
        </p:spPr>
        <p:txBody>
          <a:bodyPr wrap="square" rtlCol="0">
            <a:spAutoFit/>
          </a:bodyPr>
          <a:lstStyle/>
          <a:p>
            <a:pPr algn="l">
              <a:lnSpc>
                <a:spcPct val="140000"/>
              </a:lnSpc>
            </a:pPr>
            <a:r>
              <a:rPr lang="fr-FR" sz="1100" kern="0" dirty="0">
                <a:solidFill>
                  <a:schemeClr val="tx1">
                    <a:lumMod val="85000"/>
                    <a:lumOff val="15000"/>
                  </a:schemeClr>
                </a:solidFill>
                <a:latin typeface="Calibri"/>
                <a:cs typeface="Calibri"/>
              </a:rPr>
              <a:t>Commissariat à </a:t>
            </a:r>
            <a:r>
              <a:rPr lang="fr-FR" sz="1100" kern="0" dirty="0" smtClean="0">
                <a:solidFill>
                  <a:schemeClr val="tx1">
                    <a:lumMod val="85000"/>
                    <a:lumOff val="15000"/>
                  </a:schemeClr>
                </a:solidFill>
                <a:latin typeface="Calibri"/>
                <a:cs typeface="Calibri"/>
              </a:rPr>
              <a:t>l’énergie atomique </a:t>
            </a:r>
            <a:r>
              <a:rPr lang="fr-FR" sz="1100" kern="0" dirty="0">
                <a:solidFill>
                  <a:schemeClr val="tx1">
                    <a:lumMod val="85000"/>
                    <a:lumOff val="15000"/>
                  </a:schemeClr>
                </a:solidFill>
                <a:latin typeface="Calibri"/>
                <a:cs typeface="Calibri"/>
              </a:rPr>
              <a:t>et aux </a:t>
            </a:r>
            <a:r>
              <a:rPr lang="fr-FR" sz="1100" kern="0" dirty="0" smtClean="0">
                <a:solidFill>
                  <a:schemeClr val="tx1">
                    <a:lumMod val="85000"/>
                    <a:lumOff val="15000"/>
                  </a:schemeClr>
                </a:solidFill>
                <a:latin typeface="Calibri"/>
                <a:cs typeface="Calibri"/>
              </a:rPr>
              <a:t>énergies alternatives - </a:t>
            </a:r>
            <a:r>
              <a:rPr lang="fr-FR" sz="1100" kern="0" dirty="0" err="1" smtClean="0">
                <a:solidFill>
                  <a:srgbClr val="A50119"/>
                </a:solidFill>
                <a:latin typeface="Calibri"/>
                <a:cs typeface="Calibri"/>
              </a:rPr>
              <a:t>www.cea.fr</a:t>
            </a:r>
            <a:endParaRPr lang="fr-FR" sz="1100" kern="0" dirty="0" smtClean="0">
              <a:solidFill>
                <a:srgbClr val="A50119"/>
              </a:solidFill>
              <a:latin typeface="Calibri"/>
              <a:cs typeface="Calibri"/>
            </a:endParaRPr>
          </a:p>
        </p:txBody>
      </p:sp>
      <p:pic>
        <p:nvPicPr>
          <p:cNvPr id="3" name="Picture 2" descr="fond16-9C.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0091"/>
            <a:ext cx="9144000" cy="4508500"/>
          </a:xfrm>
          <a:prstGeom prst="rect">
            <a:avLst/>
          </a:prstGeom>
        </p:spPr>
      </p:pic>
      <p:sp>
        <p:nvSpPr>
          <p:cNvPr id="10" name="Espace réservé pour une image  7"/>
          <p:cNvSpPr>
            <a:spLocks noGrp="1"/>
          </p:cNvSpPr>
          <p:nvPr>
            <p:ph type="pic" sz="quarter" idx="12"/>
          </p:nvPr>
        </p:nvSpPr>
        <p:spPr>
          <a:xfrm>
            <a:off x="749587" y="611210"/>
            <a:ext cx="3868823" cy="2845471"/>
          </a:xfrm>
        </p:spPr>
        <p:txBody>
          <a:bodyPr/>
          <a:lstStyle/>
          <a:p>
            <a:r>
              <a:rPr lang="fr-FR" smtClean="0"/>
              <a:t>Cliquez sur l'icône pour ajouter une image</a:t>
            </a:r>
            <a:endParaRPr lang="fr-FR" dirty="0"/>
          </a:p>
        </p:txBody>
      </p:sp>
      <p:sp>
        <p:nvSpPr>
          <p:cNvPr id="13" name="Espace réservé du texte 5"/>
          <p:cNvSpPr>
            <a:spLocks noGrp="1"/>
          </p:cNvSpPr>
          <p:nvPr>
            <p:ph type="body" sz="quarter" idx="11" hasCustomPrompt="1"/>
          </p:nvPr>
        </p:nvSpPr>
        <p:spPr>
          <a:xfrm>
            <a:off x="634257" y="3601097"/>
            <a:ext cx="1203326" cy="307777"/>
          </a:xfrm>
        </p:spPr>
        <p:txBody>
          <a:bodyPr wrap="square" tIns="0" bIns="0">
            <a:spAutoFit/>
          </a:bodyPr>
          <a:lstStyle>
            <a:lvl1pPr marL="0" indent="0">
              <a:buFontTx/>
              <a:buNone/>
              <a:defRPr>
                <a:solidFill>
                  <a:schemeClr val="tx1">
                    <a:lumMod val="65000"/>
                    <a:lumOff val="35000"/>
                  </a:schemeClr>
                </a:solidFill>
              </a:defRPr>
            </a:lvl1pPr>
          </a:lstStyle>
          <a:p>
            <a:pPr lvl="0"/>
            <a:r>
              <a:rPr lang="fr-FR" dirty="0" smtClean="0"/>
              <a:t>Partie 1</a:t>
            </a:r>
            <a:endParaRPr lang="fr-FR" dirty="0"/>
          </a:p>
        </p:txBody>
      </p:sp>
    </p:spTree>
    <p:extLst>
      <p:ext uri="{BB962C8B-B14F-4D97-AF65-F5344CB8AC3E}">
        <p14:creationId xmlns:p14="http://schemas.microsoft.com/office/powerpoint/2010/main" val="187379870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830580" y="129867"/>
            <a:ext cx="6172200" cy="318924"/>
          </a:xfrm>
        </p:spPr>
        <p:txBody>
          <a:bodyPr/>
          <a:lstStyle>
            <a:lvl1pPr>
              <a:defRPr b="1"/>
            </a:lvl1pPr>
          </a:lstStyle>
          <a:p>
            <a:r>
              <a:rPr lang="pt-BR" dirty="0" smtClean="0"/>
              <a:t>CLICK TO EDIT MASTER TITLE STYLE</a:t>
            </a:r>
            <a:endParaRPr lang="fr-FR" dirty="0"/>
          </a:p>
        </p:txBody>
      </p:sp>
      <p:sp>
        <p:nvSpPr>
          <p:cNvPr id="13" name="Text Placeholder 2"/>
          <p:cNvSpPr>
            <a:spLocks noGrp="1"/>
          </p:cNvSpPr>
          <p:nvPr>
            <p:ph idx="1"/>
          </p:nvPr>
        </p:nvSpPr>
        <p:spPr>
          <a:xfrm>
            <a:off x="1519491" y="1419656"/>
            <a:ext cx="5915025" cy="1655838"/>
          </a:xfrm>
          <a:prstGeom prst="rect">
            <a:avLst/>
          </a:prstGeom>
        </p:spPr>
        <p:txBody>
          <a:bodyPr vert="horz" lIns="91440" tIns="45720" rIns="91440" bIns="45720" rtlCol="0">
            <a:spAutoFit/>
          </a:bodyPr>
          <a:lstStyle>
            <a:lvl1pPr>
              <a:defRPr sz="2000">
                <a:solidFill>
                  <a:srgbClr val="595959"/>
                </a:solidFill>
              </a:defRPr>
            </a:lvl1pPr>
            <a:lvl2pPr>
              <a:defRPr>
                <a:solidFill>
                  <a:srgbClr val="595959"/>
                </a:solidFill>
              </a:defRPr>
            </a:lvl2pPr>
            <a:lvl3pPr>
              <a:defRPr>
                <a:solidFill>
                  <a:srgbClr val="595959"/>
                </a:solidFill>
              </a:defRPr>
            </a:lvl3pPr>
            <a:lvl4pPr>
              <a:defRPr>
                <a:solidFill>
                  <a:srgbClr val="595959"/>
                </a:solidFill>
              </a:defRPr>
            </a:lvl4pPr>
            <a:lvl5pPr>
              <a:defRPr>
                <a:solidFill>
                  <a:srgbClr val="595959"/>
                </a:solidFill>
              </a:defRPr>
            </a:lvl5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15" name="Espace réservé du texte 2"/>
          <p:cNvSpPr>
            <a:spLocks noGrp="1"/>
          </p:cNvSpPr>
          <p:nvPr>
            <p:ph type="body" sz="quarter" idx="12" hasCustomPrompt="1"/>
          </p:nvPr>
        </p:nvSpPr>
        <p:spPr>
          <a:xfrm>
            <a:off x="1519491" y="800735"/>
            <a:ext cx="5943282" cy="400110"/>
          </a:xfrm>
        </p:spPr>
        <p:txBody>
          <a:bodyPr wrap="square">
            <a:spAutoFit/>
          </a:bodyPr>
          <a:lstStyle>
            <a:lvl1pPr marL="0" indent="0">
              <a:buFontTx/>
              <a:buNone/>
              <a:defRPr sz="2000">
                <a:solidFill>
                  <a:schemeClr val="tx1">
                    <a:lumMod val="65000"/>
                    <a:lumOff val="35000"/>
                  </a:schemeClr>
                </a:solidFill>
              </a:defRPr>
            </a:lvl1pPr>
          </a:lstStyle>
          <a:p>
            <a:pPr lvl="0"/>
            <a:r>
              <a:rPr lang="fr-FR" dirty="0" smtClean="0"/>
              <a:t>Texte simple de la diapositive</a:t>
            </a:r>
            <a:endParaRPr lang="fr-FR" dirty="0"/>
          </a:p>
        </p:txBody>
      </p:sp>
      <p:sp>
        <p:nvSpPr>
          <p:cNvPr id="16" name="Slide Number Placeholder 2"/>
          <p:cNvSpPr>
            <a:spLocks noGrp="1"/>
          </p:cNvSpPr>
          <p:nvPr>
            <p:ph type="sldNum" sz="quarter" idx="4"/>
          </p:nvPr>
        </p:nvSpPr>
        <p:spPr>
          <a:xfrm>
            <a:off x="8544253" y="5004965"/>
            <a:ext cx="470958" cy="107722"/>
          </a:xfrm>
          <a:prstGeom prst="rect">
            <a:avLst/>
          </a:prstGeom>
        </p:spPr>
        <p:txBody>
          <a:bodyPr tIns="0" bIns="0">
            <a:spAutoFit/>
          </a:bodyPr>
          <a:lstStyle>
            <a:lvl1pPr>
              <a:defRPr/>
            </a:lvl1pPr>
          </a:lstStyle>
          <a:p>
            <a:pPr algn="ctr"/>
            <a:fld id="{854A34C9-9A4B-6445-85E1-F779B5E87362}" type="slidenum">
              <a:rPr lang="fr-FR" sz="700" smtClean="0">
                <a:solidFill>
                  <a:schemeClr val="bg1"/>
                </a:solidFill>
                <a:latin typeface="Arial" charset="0"/>
                <a:ea typeface="Arial" charset="0"/>
                <a:cs typeface="Arial" charset="0"/>
              </a:rPr>
              <a:pPr algn="ctr"/>
              <a:t>‹N°›</a:t>
            </a:fld>
            <a:endParaRPr lang="fr-FR" sz="70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418313869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0" name="Titre 1"/>
          <p:cNvSpPr>
            <a:spLocks noGrp="1"/>
          </p:cNvSpPr>
          <p:nvPr>
            <p:ph type="title" hasCustomPrompt="1"/>
          </p:nvPr>
        </p:nvSpPr>
        <p:spPr>
          <a:xfrm>
            <a:off x="830580" y="129867"/>
            <a:ext cx="6172200" cy="318924"/>
          </a:xfrm>
        </p:spPr>
        <p:txBody>
          <a:bodyPr/>
          <a:lstStyle>
            <a:lvl1pPr>
              <a:defRPr b="1"/>
            </a:lvl1pPr>
          </a:lstStyle>
          <a:p>
            <a:r>
              <a:rPr lang="pt-BR" dirty="0" smtClean="0"/>
              <a:t>CLICK TO EDIT MASTER TITLE STYLE</a:t>
            </a:r>
            <a:endParaRPr lang="fr-FR" dirty="0"/>
          </a:p>
        </p:txBody>
      </p:sp>
      <p:sp>
        <p:nvSpPr>
          <p:cNvPr id="15" name="Espace réservé du texte 2"/>
          <p:cNvSpPr>
            <a:spLocks noGrp="1"/>
          </p:cNvSpPr>
          <p:nvPr>
            <p:ph type="body" sz="quarter" idx="12" hasCustomPrompt="1"/>
          </p:nvPr>
        </p:nvSpPr>
        <p:spPr>
          <a:xfrm>
            <a:off x="1519491" y="800735"/>
            <a:ext cx="5943282" cy="400110"/>
          </a:xfrm>
        </p:spPr>
        <p:txBody>
          <a:bodyPr wrap="square">
            <a:spAutoFit/>
          </a:bodyPr>
          <a:lstStyle>
            <a:lvl1pPr marL="0" indent="0">
              <a:buFontTx/>
              <a:buNone/>
              <a:defRPr sz="2000">
                <a:solidFill>
                  <a:schemeClr val="tx1">
                    <a:lumMod val="65000"/>
                    <a:lumOff val="35000"/>
                  </a:schemeClr>
                </a:solidFill>
              </a:defRPr>
            </a:lvl1pPr>
          </a:lstStyle>
          <a:p>
            <a:pPr lvl="0"/>
            <a:r>
              <a:rPr lang="fr-FR" dirty="0" smtClean="0"/>
              <a:t>Texte simple de la diapositive</a:t>
            </a:r>
            <a:endParaRPr lang="fr-FR" dirty="0"/>
          </a:p>
        </p:txBody>
      </p:sp>
      <p:sp>
        <p:nvSpPr>
          <p:cNvPr id="16" name="Slide Number Placeholder 2"/>
          <p:cNvSpPr>
            <a:spLocks noGrp="1"/>
          </p:cNvSpPr>
          <p:nvPr>
            <p:ph type="sldNum" sz="quarter" idx="4"/>
          </p:nvPr>
        </p:nvSpPr>
        <p:spPr>
          <a:xfrm>
            <a:off x="8544253" y="5004965"/>
            <a:ext cx="470958" cy="107722"/>
          </a:xfrm>
          <a:prstGeom prst="rect">
            <a:avLst/>
          </a:prstGeom>
        </p:spPr>
        <p:txBody>
          <a:bodyPr tIns="0" bIns="0">
            <a:spAutoFit/>
          </a:bodyPr>
          <a:lstStyle>
            <a:lvl1pPr>
              <a:defRPr/>
            </a:lvl1pPr>
          </a:lstStyle>
          <a:p>
            <a:pPr algn="ctr"/>
            <a:fld id="{854A34C9-9A4B-6445-85E1-F779B5E87362}" type="slidenum">
              <a:rPr lang="fr-FR" sz="700" smtClean="0">
                <a:solidFill>
                  <a:schemeClr val="bg1"/>
                </a:solidFill>
                <a:latin typeface="Arial" charset="0"/>
                <a:ea typeface="Arial" charset="0"/>
                <a:cs typeface="Arial" charset="0"/>
              </a:rPr>
              <a:pPr algn="ctr"/>
              <a:t>‹N°›</a:t>
            </a:fld>
            <a:endParaRPr lang="fr-FR" sz="700" dirty="0">
              <a:solidFill>
                <a:schemeClr val="bg1"/>
              </a:solidFill>
              <a:latin typeface="Arial" charset="0"/>
              <a:ea typeface="Arial" charset="0"/>
              <a:cs typeface="Arial" charset="0"/>
            </a:endParaRPr>
          </a:p>
        </p:txBody>
      </p:sp>
      <p:graphicFrame>
        <p:nvGraphicFramePr>
          <p:cNvPr id="7" name="Espace réservé du contenu 2"/>
          <p:cNvGraphicFramePr>
            <a:graphicFrameLocks/>
          </p:cNvGraphicFramePr>
          <p:nvPr userDrawn="1">
            <p:extLst>
              <p:ext uri="{D42A27DB-BD31-4B8C-83A1-F6EECF244321}">
                <p14:modId xmlns:p14="http://schemas.microsoft.com/office/powerpoint/2010/main" val="665555301"/>
              </p:ext>
            </p:extLst>
          </p:nvPr>
        </p:nvGraphicFramePr>
        <p:xfrm>
          <a:off x="1519491" y="1445547"/>
          <a:ext cx="5915025" cy="1854200"/>
        </p:xfrm>
        <a:graphic>
          <a:graphicData uri="http://schemas.openxmlformats.org/drawingml/2006/table">
            <a:tbl>
              <a:tblPr firstRow="1" bandRow="1">
                <a:tableStyleId>{5C22544A-7EE6-4342-B048-85BDC9FD1C3A}</a:tableStyleId>
              </a:tblPr>
              <a:tblGrid>
                <a:gridCol w="1183005">
                  <a:extLst>
                    <a:ext uri="{9D8B030D-6E8A-4147-A177-3AD203B41FA5}">
                      <a16:colId xmlns:a16="http://schemas.microsoft.com/office/drawing/2014/main" val="20000"/>
                    </a:ext>
                  </a:extLst>
                </a:gridCol>
                <a:gridCol w="1183005">
                  <a:extLst>
                    <a:ext uri="{9D8B030D-6E8A-4147-A177-3AD203B41FA5}">
                      <a16:colId xmlns:a16="http://schemas.microsoft.com/office/drawing/2014/main" val="20001"/>
                    </a:ext>
                  </a:extLst>
                </a:gridCol>
                <a:gridCol w="1183005">
                  <a:extLst>
                    <a:ext uri="{9D8B030D-6E8A-4147-A177-3AD203B41FA5}">
                      <a16:colId xmlns:a16="http://schemas.microsoft.com/office/drawing/2014/main" val="20002"/>
                    </a:ext>
                  </a:extLst>
                </a:gridCol>
                <a:gridCol w="1183005">
                  <a:extLst>
                    <a:ext uri="{9D8B030D-6E8A-4147-A177-3AD203B41FA5}">
                      <a16:colId xmlns:a16="http://schemas.microsoft.com/office/drawing/2014/main" val="20003"/>
                    </a:ext>
                  </a:extLst>
                </a:gridCol>
                <a:gridCol w="1183005">
                  <a:extLst>
                    <a:ext uri="{9D8B030D-6E8A-4147-A177-3AD203B41FA5}">
                      <a16:colId xmlns:a16="http://schemas.microsoft.com/office/drawing/2014/main" val="20004"/>
                    </a:ext>
                  </a:extLst>
                </a:gridCol>
              </a:tblGrid>
              <a:tr h="370840">
                <a:tc>
                  <a:txBody>
                    <a:bodyPr/>
                    <a:lstStyle/>
                    <a:p>
                      <a:endParaRPr lang="fr-FR" dirty="0"/>
                    </a:p>
                  </a:txBody>
                  <a:tcPr>
                    <a:solidFill>
                      <a:schemeClr val="tx1">
                        <a:lumMod val="40000"/>
                        <a:lumOff val="60000"/>
                      </a:schemeClr>
                    </a:solidFill>
                  </a:tcPr>
                </a:tc>
                <a:tc>
                  <a:txBody>
                    <a:bodyPr/>
                    <a:lstStyle/>
                    <a:p>
                      <a:endParaRPr lang="fr-FR"/>
                    </a:p>
                  </a:txBody>
                  <a:tcPr>
                    <a:solidFill>
                      <a:schemeClr val="tx1">
                        <a:lumMod val="40000"/>
                        <a:lumOff val="60000"/>
                      </a:schemeClr>
                    </a:solidFill>
                  </a:tcPr>
                </a:tc>
                <a:tc>
                  <a:txBody>
                    <a:bodyPr/>
                    <a:lstStyle/>
                    <a:p>
                      <a:endParaRPr lang="fr-FR" dirty="0"/>
                    </a:p>
                  </a:txBody>
                  <a:tcPr>
                    <a:solidFill>
                      <a:schemeClr val="tx1">
                        <a:lumMod val="40000"/>
                        <a:lumOff val="60000"/>
                      </a:schemeClr>
                    </a:solidFill>
                  </a:tcPr>
                </a:tc>
                <a:tc>
                  <a:txBody>
                    <a:bodyPr/>
                    <a:lstStyle/>
                    <a:p>
                      <a:endParaRPr lang="fr-FR"/>
                    </a:p>
                  </a:txBody>
                  <a:tcPr>
                    <a:solidFill>
                      <a:schemeClr val="tx1">
                        <a:lumMod val="40000"/>
                        <a:lumOff val="60000"/>
                      </a:schemeClr>
                    </a:solidFill>
                  </a:tcPr>
                </a:tc>
                <a:tc>
                  <a:txBody>
                    <a:bodyPr/>
                    <a:lstStyle/>
                    <a:p>
                      <a:endParaRPr lang="fr-FR" dirty="0"/>
                    </a:p>
                  </a:txBody>
                  <a:tcPr>
                    <a:solidFill>
                      <a:schemeClr val="tx1">
                        <a:lumMod val="40000"/>
                        <a:lumOff val="60000"/>
                      </a:schemeClr>
                    </a:solidFill>
                  </a:tcPr>
                </a:tc>
                <a:extLst>
                  <a:ext uri="{0D108BD9-81ED-4DB2-BD59-A6C34878D82A}">
                    <a16:rowId xmlns:a16="http://schemas.microsoft.com/office/drawing/2014/main" val="10000"/>
                  </a:ext>
                </a:extLst>
              </a:tr>
              <a:tr h="370840">
                <a:tc>
                  <a:txBody>
                    <a:bodyPr/>
                    <a:lstStyle/>
                    <a:p>
                      <a:endParaRPr lang="fr-FR" dirty="0"/>
                    </a:p>
                  </a:txBody>
                  <a:tcPr>
                    <a:solidFill>
                      <a:schemeClr val="bg1">
                        <a:lumMod val="85000"/>
                      </a:schemeClr>
                    </a:solidFill>
                  </a:tcPr>
                </a:tc>
                <a:tc>
                  <a:txBody>
                    <a:bodyPr/>
                    <a:lstStyle/>
                    <a:p>
                      <a:endParaRPr lang="fr-FR"/>
                    </a:p>
                  </a:txBody>
                  <a:tcPr>
                    <a:solidFill>
                      <a:schemeClr val="bg1">
                        <a:lumMod val="85000"/>
                      </a:schemeClr>
                    </a:solidFill>
                  </a:tcPr>
                </a:tc>
                <a:tc>
                  <a:txBody>
                    <a:bodyPr/>
                    <a:lstStyle/>
                    <a:p>
                      <a:endParaRPr lang="fr-FR"/>
                    </a:p>
                  </a:txBody>
                  <a:tcPr>
                    <a:solidFill>
                      <a:schemeClr val="bg1">
                        <a:lumMod val="85000"/>
                      </a:schemeClr>
                    </a:solidFill>
                  </a:tcPr>
                </a:tc>
                <a:tc>
                  <a:txBody>
                    <a:bodyPr/>
                    <a:lstStyle/>
                    <a:p>
                      <a:endParaRPr lang="fr-FR"/>
                    </a:p>
                  </a:txBody>
                  <a:tcPr>
                    <a:solidFill>
                      <a:schemeClr val="bg1">
                        <a:lumMod val="85000"/>
                      </a:schemeClr>
                    </a:solidFill>
                  </a:tcPr>
                </a:tc>
                <a:tc>
                  <a:txBody>
                    <a:bodyPr/>
                    <a:lstStyle/>
                    <a:p>
                      <a:endParaRPr lang="fr-FR" dirty="0"/>
                    </a:p>
                  </a:txBody>
                  <a:tcPr>
                    <a:solidFill>
                      <a:schemeClr val="bg1">
                        <a:lumMod val="85000"/>
                      </a:schemeClr>
                    </a:solidFill>
                  </a:tcPr>
                </a:tc>
                <a:extLst>
                  <a:ext uri="{0D108BD9-81ED-4DB2-BD59-A6C34878D82A}">
                    <a16:rowId xmlns:a16="http://schemas.microsoft.com/office/drawing/2014/main" val="10001"/>
                  </a:ext>
                </a:extLst>
              </a:tr>
              <a:tr h="370840">
                <a:tc>
                  <a:txBody>
                    <a:bodyPr/>
                    <a:lstStyle/>
                    <a:p>
                      <a:endParaRPr lang="fr-FR" dirty="0"/>
                    </a:p>
                  </a:txBody>
                  <a:tcPr>
                    <a:solidFill>
                      <a:schemeClr val="bg1">
                        <a:lumMod val="95000"/>
                      </a:schemeClr>
                    </a:solidFill>
                  </a:tcPr>
                </a:tc>
                <a:tc>
                  <a:txBody>
                    <a:bodyPr/>
                    <a:lstStyle/>
                    <a:p>
                      <a:endParaRPr lang="fr-FR"/>
                    </a:p>
                  </a:txBody>
                  <a:tcPr>
                    <a:solidFill>
                      <a:schemeClr val="bg1">
                        <a:lumMod val="95000"/>
                      </a:schemeClr>
                    </a:solidFill>
                  </a:tcPr>
                </a:tc>
                <a:tc>
                  <a:txBody>
                    <a:bodyPr/>
                    <a:lstStyle/>
                    <a:p>
                      <a:endParaRPr lang="fr-FR"/>
                    </a:p>
                  </a:txBody>
                  <a:tcPr>
                    <a:solidFill>
                      <a:schemeClr val="bg1">
                        <a:lumMod val="95000"/>
                      </a:schemeClr>
                    </a:solidFill>
                  </a:tcPr>
                </a:tc>
                <a:tc>
                  <a:txBody>
                    <a:bodyPr/>
                    <a:lstStyle/>
                    <a:p>
                      <a:endParaRPr lang="fr-FR"/>
                    </a:p>
                  </a:txBody>
                  <a:tcPr>
                    <a:solidFill>
                      <a:schemeClr val="bg1">
                        <a:lumMod val="95000"/>
                      </a:schemeClr>
                    </a:solidFill>
                  </a:tcPr>
                </a:tc>
                <a:tc>
                  <a:txBody>
                    <a:bodyPr/>
                    <a:lstStyle/>
                    <a:p>
                      <a:endParaRPr lang="fr-FR" dirty="0"/>
                    </a:p>
                  </a:txBody>
                  <a:tcPr>
                    <a:solidFill>
                      <a:schemeClr val="bg1">
                        <a:lumMod val="95000"/>
                      </a:schemeClr>
                    </a:solidFill>
                  </a:tcPr>
                </a:tc>
                <a:extLst>
                  <a:ext uri="{0D108BD9-81ED-4DB2-BD59-A6C34878D82A}">
                    <a16:rowId xmlns:a16="http://schemas.microsoft.com/office/drawing/2014/main" val="10002"/>
                  </a:ext>
                </a:extLst>
              </a:tr>
              <a:tr h="370840">
                <a:tc>
                  <a:txBody>
                    <a:bodyPr/>
                    <a:lstStyle/>
                    <a:p>
                      <a:endParaRPr lang="fr-FR" dirty="0"/>
                    </a:p>
                  </a:txBody>
                  <a:tcPr>
                    <a:solidFill>
                      <a:schemeClr val="bg1">
                        <a:lumMod val="85000"/>
                      </a:schemeClr>
                    </a:solidFill>
                  </a:tcPr>
                </a:tc>
                <a:tc>
                  <a:txBody>
                    <a:bodyPr/>
                    <a:lstStyle/>
                    <a:p>
                      <a:endParaRPr lang="fr-FR"/>
                    </a:p>
                  </a:txBody>
                  <a:tcPr>
                    <a:solidFill>
                      <a:schemeClr val="bg1">
                        <a:lumMod val="85000"/>
                      </a:schemeClr>
                    </a:solidFill>
                  </a:tcPr>
                </a:tc>
                <a:tc>
                  <a:txBody>
                    <a:bodyPr/>
                    <a:lstStyle/>
                    <a:p>
                      <a:endParaRPr lang="fr-FR"/>
                    </a:p>
                  </a:txBody>
                  <a:tcPr>
                    <a:solidFill>
                      <a:schemeClr val="bg1">
                        <a:lumMod val="85000"/>
                      </a:schemeClr>
                    </a:solidFill>
                  </a:tcPr>
                </a:tc>
                <a:tc>
                  <a:txBody>
                    <a:bodyPr/>
                    <a:lstStyle/>
                    <a:p>
                      <a:endParaRPr lang="fr-FR"/>
                    </a:p>
                  </a:txBody>
                  <a:tcPr>
                    <a:solidFill>
                      <a:schemeClr val="bg1">
                        <a:lumMod val="85000"/>
                      </a:schemeClr>
                    </a:solidFill>
                  </a:tcPr>
                </a:tc>
                <a:tc>
                  <a:txBody>
                    <a:bodyPr/>
                    <a:lstStyle/>
                    <a:p>
                      <a:endParaRPr lang="fr-FR" dirty="0"/>
                    </a:p>
                  </a:txBody>
                  <a:tcPr>
                    <a:solidFill>
                      <a:schemeClr val="bg1">
                        <a:lumMod val="85000"/>
                      </a:schemeClr>
                    </a:solidFill>
                  </a:tcPr>
                </a:tc>
                <a:extLst>
                  <a:ext uri="{0D108BD9-81ED-4DB2-BD59-A6C34878D82A}">
                    <a16:rowId xmlns:a16="http://schemas.microsoft.com/office/drawing/2014/main" val="10003"/>
                  </a:ext>
                </a:extLst>
              </a:tr>
              <a:tr h="370840">
                <a:tc>
                  <a:txBody>
                    <a:bodyPr/>
                    <a:lstStyle/>
                    <a:p>
                      <a:endParaRPr lang="fr-FR" dirty="0"/>
                    </a:p>
                  </a:txBody>
                  <a:tcPr>
                    <a:solidFill>
                      <a:schemeClr val="bg1">
                        <a:lumMod val="95000"/>
                      </a:schemeClr>
                    </a:solidFill>
                  </a:tcPr>
                </a:tc>
                <a:tc>
                  <a:txBody>
                    <a:bodyPr/>
                    <a:lstStyle/>
                    <a:p>
                      <a:endParaRPr lang="fr-FR"/>
                    </a:p>
                  </a:txBody>
                  <a:tcPr>
                    <a:solidFill>
                      <a:schemeClr val="bg1">
                        <a:lumMod val="95000"/>
                      </a:schemeClr>
                    </a:solidFill>
                  </a:tcPr>
                </a:tc>
                <a:tc>
                  <a:txBody>
                    <a:bodyPr/>
                    <a:lstStyle/>
                    <a:p>
                      <a:endParaRPr lang="fr-FR"/>
                    </a:p>
                  </a:txBody>
                  <a:tcPr>
                    <a:solidFill>
                      <a:schemeClr val="bg1">
                        <a:lumMod val="95000"/>
                      </a:schemeClr>
                    </a:solidFill>
                  </a:tcPr>
                </a:tc>
                <a:tc>
                  <a:txBody>
                    <a:bodyPr/>
                    <a:lstStyle/>
                    <a:p>
                      <a:endParaRPr lang="fr-FR" dirty="0"/>
                    </a:p>
                  </a:txBody>
                  <a:tcPr>
                    <a:solidFill>
                      <a:schemeClr val="bg1">
                        <a:lumMod val="95000"/>
                      </a:schemeClr>
                    </a:solidFill>
                  </a:tcPr>
                </a:tc>
                <a:tc>
                  <a:txBody>
                    <a:bodyPr/>
                    <a:lstStyle/>
                    <a:p>
                      <a:endParaRPr lang="fr-FR" dirty="0"/>
                    </a:p>
                  </a:txBody>
                  <a:tcPr>
                    <a:solidFill>
                      <a:schemeClr val="bg1">
                        <a:lumMod val="9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19799592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Rectangle 13"/>
          <p:cNvSpPr/>
          <p:nvPr userDrawn="1"/>
        </p:nvSpPr>
        <p:spPr>
          <a:xfrm>
            <a:off x="0" y="4478409"/>
            <a:ext cx="9144000" cy="67271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 </a:t>
            </a:r>
            <a:endParaRPr lang="en-US" dirty="0">
              <a:solidFill>
                <a:schemeClr val="accent1"/>
              </a:solidFill>
            </a:endParaRPr>
          </a:p>
        </p:txBody>
      </p:sp>
      <p:sp>
        <p:nvSpPr>
          <p:cNvPr id="17" name="Titre 3"/>
          <p:cNvSpPr txBox="1">
            <a:spLocks/>
          </p:cNvSpPr>
          <p:nvPr userDrawn="1"/>
        </p:nvSpPr>
        <p:spPr>
          <a:xfrm>
            <a:off x="632457" y="2817850"/>
            <a:ext cx="5895504" cy="262755"/>
          </a:xfrm>
          <a:prstGeom prst="rect">
            <a:avLst/>
          </a:prstGeom>
        </p:spPr>
        <p:txBody>
          <a:bodyPr>
            <a:normAutofit fontScale="97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fr-FR" sz="1200" dirty="0" smtClean="0">
                <a:solidFill>
                  <a:schemeClr val="bg1"/>
                </a:solidFill>
                <a:latin typeface="Calibri"/>
                <a:cs typeface="Calibri"/>
              </a:rPr>
              <a:t>DE LA RECHERCHE À L’INDUSTRIE</a:t>
            </a:r>
          </a:p>
        </p:txBody>
      </p:sp>
      <p:sp>
        <p:nvSpPr>
          <p:cNvPr id="18" name="ZoneTexte 10"/>
          <p:cNvSpPr txBox="1"/>
          <p:nvPr userDrawn="1"/>
        </p:nvSpPr>
        <p:spPr>
          <a:xfrm>
            <a:off x="626082" y="4618606"/>
            <a:ext cx="5836747" cy="318036"/>
          </a:xfrm>
          <a:prstGeom prst="rect">
            <a:avLst/>
          </a:prstGeom>
          <a:noFill/>
        </p:spPr>
        <p:txBody>
          <a:bodyPr wrap="square" rtlCol="0">
            <a:spAutoFit/>
          </a:bodyPr>
          <a:lstStyle/>
          <a:p>
            <a:pPr algn="l">
              <a:lnSpc>
                <a:spcPct val="140000"/>
              </a:lnSpc>
            </a:pPr>
            <a:r>
              <a:rPr lang="fr-FR" sz="1100" kern="0" dirty="0">
                <a:solidFill>
                  <a:schemeClr val="tx1">
                    <a:lumMod val="85000"/>
                    <a:lumOff val="15000"/>
                  </a:schemeClr>
                </a:solidFill>
                <a:latin typeface="Calibri"/>
                <a:cs typeface="Calibri"/>
              </a:rPr>
              <a:t>Commissariat à </a:t>
            </a:r>
            <a:r>
              <a:rPr lang="fr-FR" sz="1100" kern="0" dirty="0" smtClean="0">
                <a:solidFill>
                  <a:schemeClr val="tx1">
                    <a:lumMod val="85000"/>
                    <a:lumOff val="15000"/>
                  </a:schemeClr>
                </a:solidFill>
                <a:latin typeface="Calibri"/>
                <a:cs typeface="Calibri"/>
              </a:rPr>
              <a:t>l’énergie atomique </a:t>
            </a:r>
            <a:r>
              <a:rPr lang="fr-FR" sz="1100" kern="0" dirty="0">
                <a:solidFill>
                  <a:schemeClr val="tx1">
                    <a:lumMod val="85000"/>
                    <a:lumOff val="15000"/>
                  </a:schemeClr>
                </a:solidFill>
                <a:latin typeface="Calibri"/>
                <a:cs typeface="Calibri"/>
              </a:rPr>
              <a:t>et aux </a:t>
            </a:r>
            <a:r>
              <a:rPr lang="fr-FR" sz="1100" kern="0" dirty="0" smtClean="0">
                <a:solidFill>
                  <a:schemeClr val="tx1">
                    <a:lumMod val="85000"/>
                    <a:lumOff val="15000"/>
                  </a:schemeClr>
                </a:solidFill>
                <a:latin typeface="Calibri"/>
                <a:cs typeface="Calibri"/>
              </a:rPr>
              <a:t>énergies alternatives - </a:t>
            </a:r>
            <a:r>
              <a:rPr lang="fr-FR" sz="1100" kern="0" dirty="0" err="1" smtClean="0">
                <a:solidFill>
                  <a:srgbClr val="A50119"/>
                </a:solidFill>
                <a:latin typeface="Calibri"/>
                <a:cs typeface="Calibri"/>
              </a:rPr>
              <a:t>www.cea.fr</a:t>
            </a:r>
            <a:endParaRPr lang="fr-FR" sz="1100" kern="0" dirty="0" smtClean="0">
              <a:solidFill>
                <a:srgbClr val="A50119"/>
              </a:solidFill>
              <a:latin typeface="Calibri"/>
              <a:cs typeface="Calibri"/>
            </a:endParaRPr>
          </a:p>
        </p:txBody>
      </p:sp>
      <p:sp>
        <p:nvSpPr>
          <p:cNvPr id="9" name="Espace réservé pour une image  10"/>
          <p:cNvSpPr>
            <a:spLocks noGrp="1"/>
          </p:cNvSpPr>
          <p:nvPr>
            <p:ph type="pic" sz="quarter" idx="12"/>
          </p:nvPr>
        </p:nvSpPr>
        <p:spPr>
          <a:xfrm>
            <a:off x="5562096" y="611595"/>
            <a:ext cx="2803525" cy="1990725"/>
          </a:xfrm>
        </p:spPr>
        <p:txBody>
          <a:bodyPr/>
          <a:lstStyle/>
          <a:p>
            <a:r>
              <a:rPr lang="fr-FR" smtClean="0"/>
              <a:t>Cliquez sur l'icône pour ajouter une image</a:t>
            </a:r>
            <a:endParaRPr lang="fr-FR" dirty="0"/>
          </a:p>
        </p:txBody>
      </p:sp>
      <p:pic>
        <p:nvPicPr>
          <p:cNvPr id="2" name="Picture 1" descr="fond16-9B.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30091"/>
            <a:ext cx="9144000" cy="4508500"/>
          </a:xfrm>
          <a:prstGeom prst="rect">
            <a:avLst/>
          </a:prstGeom>
        </p:spPr>
      </p:pic>
      <p:sp>
        <p:nvSpPr>
          <p:cNvPr id="10" name="Titre 1"/>
          <p:cNvSpPr>
            <a:spLocks noGrp="1"/>
          </p:cNvSpPr>
          <p:nvPr>
            <p:ph type="title" hasCustomPrompt="1"/>
          </p:nvPr>
        </p:nvSpPr>
        <p:spPr>
          <a:xfrm>
            <a:off x="2452480" y="1711519"/>
            <a:ext cx="3574482" cy="461665"/>
          </a:xfrm>
          <a:prstGeom prst="rect">
            <a:avLst/>
          </a:prstGeom>
        </p:spPr>
        <p:txBody>
          <a:bodyPr wrap="square">
            <a:spAutoFit/>
          </a:bodyPr>
          <a:lstStyle>
            <a:lvl1pPr marL="0" marR="0" indent="0" algn="l" defTabSz="685800" rtl="0" eaLnBrk="1" fontAlgn="auto" latinLnBrk="0" hangingPunct="1">
              <a:lnSpc>
                <a:spcPct val="100000"/>
              </a:lnSpc>
              <a:spcBef>
                <a:spcPct val="0"/>
              </a:spcBef>
              <a:spcAft>
                <a:spcPts val="0"/>
              </a:spcAft>
              <a:buClrTx/>
              <a:buSzTx/>
              <a:buFontTx/>
              <a:buNone/>
              <a:tabLst/>
              <a:defRPr lang="fr-FR" sz="2400" kern="1200" dirty="0" smtClean="0">
                <a:solidFill>
                  <a:schemeClr val="bg1"/>
                </a:solidFill>
                <a:latin typeface="Calibri"/>
                <a:ea typeface="+mn-ea"/>
                <a:cs typeface="Calibri"/>
              </a:defRPr>
            </a:lvl1pPr>
          </a:lstStyle>
          <a:p>
            <a:r>
              <a:rPr lang="fr-FR" dirty="0" smtClean="0"/>
              <a:t>Merci de votre attention</a:t>
            </a:r>
            <a:endParaRPr lang="fr-FR" dirty="0"/>
          </a:p>
        </p:txBody>
      </p:sp>
      <p:sp>
        <p:nvSpPr>
          <p:cNvPr id="13" name="Espace réservé du texte 18"/>
          <p:cNvSpPr>
            <a:spLocks noGrp="1"/>
          </p:cNvSpPr>
          <p:nvPr>
            <p:ph type="body" sz="quarter" idx="10" hasCustomPrompt="1"/>
          </p:nvPr>
        </p:nvSpPr>
        <p:spPr>
          <a:xfrm>
            <a:off x="743826" y="3302669"/>
            <a:ext cx="5136111" cy="189283"/>
          </a:xfrm>
        </p:spPr>
        <p:txBody>
          <a:bodyPr>
            <a:spAutoFit/>
          </a:bodyPr>
          <a:lstStyle>
            <a:lvl1pPr marL="0" indent="0">
              <a:buFontTx/>
              <a:buNone/>
              <a:defRPr sz="800" baseline="0">
                <a:solidFill>
                  <a:schemeClr val="tx1">
                    <a:lumMod val="75000"/>
                    <a:lumOff val="25000"/>
                  </a:schemeClr>
                </a:solidFill>
              </a:defRPr>
            </a:lvl1pPr>
          </a:lstStyle>
          <a:p>
            <a:r>
              <a:rPr lang="fr-FR" sz="700" b="1" dirty="0" smtClean="0">
                <a:solidFill>
                  <a:schemeClr val="tx1"/>
                </a:solidFill>
                <a:latin typeface="Calibri"/>
                <a:cs typeface="Calibri"/>
              </a:rPr>
              <a:t>Crédits photos </a:t>
            </a:r>
            <a:r>
              <a:rPr lang="fr-FR" sz="700" dirty="0" smtClean="0">
                <a:solidFill>
                  <a:schemeClr val="tx1"/>
                </a:solidFill>
                <a:latin typeface="Calibri"/>
                <a:cs typeface="Calibri"/>
              </a:rPr>
              <a:t>: XXXXXXXXXXX</a:t>
            </a:r>
            <a:endParaRPr lang="fr-FR" sz="700" dirty="0">
              <a:solidFill>
                <a:schemeClr val="tx1"/>
              </a:solidFill>
              <a:latin typeface="Calibri"/>
              <a:cs typeface="Calibri"/>
            </a:endParaRPr>
          </a:p>
        </p:txBody>
      </p:sp>
      <p:sp>
        <p:nvSpPr>
          <p:cNvPr id="15" name="Espace réservé du texte 20"/>
          <p:cNvSpPr>
            <a:spLocks noGrp="1"/>
          </p:cNvSpPr>
          <p:nvPr>
            <p:ph type="body" sz="quarter" idx="13" hasCustomPrompt="1"/>
          </p:nvPr>
        </p:nvSpPr>
        <p:spPr>
          <a:xfrm>
            <a:off x="2452480" y="2355215"/>
            <a:ext cx="3535680" cy="286232"/>
          </a:xfrm>
        </p:spPr>
        <p:txBody>
          <a:bodyPr>
            <a:spAutoFit/>
          </a:bodyPr>
          <a:lstStyle>
            <a:lvl1pPr marL="0" indent="0">
              <a:buFontTx/>
              <a:buNone/>
              <a:defRPr lang="fr-FR" sz="1400" kern="1200" smtClean="0">
                <a:solidFill>
                  <a:schemeClr val="bg1"/>
                </a:solidFill>
                <a:latin typeface="Calibri"/>
                <a:cs typeface="Calibri"/>
              </a:defRPr>
            </a:lvl1pPr>
          </a:lstStyle>
          <a:p>
            <a:pPr lvl="0"/>
            <a:r>
              <a:rPr lang="fr-FR" sz="1400" kern="1200" dirty="0" smtClean="0">
                <a:solidFill>
                  <a:schemeClr val="bg1"/>
                </a:solidFill>
                <a:latin typeface="Calibri"/>
                <a:ea typeface="+mn-ea"/>
                <a:cs typeface="Calibri"/>
              </a:rPr>
              <a:t>Mise à jour XXXXXX 2019</a:t>
            </a:r>
            <a:endParaRPr lang="fr-FR" dirty="0"/>
          </a:p>
        </p:txBody>
      </p:sp>
      <p:pic>
        <p:nvPicPr>
          <p:cNvPr id="19" name="Picture 9" descr="cea_logo_small2.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33632" y="1395784"/>
            <a:ext cx="1456704" cy="1189040"/>
          </a:xfrm>
          <a:prstGeom prst="rect">
            <a:avLst/>
          </a:prstGeom>
          <a:effectLst>
            <a:outerShdw blurRad="517525" dist="38100" dir="2700000" algn="tl" rotWithShape="0">
              <a:srgbClr val="000000">
                <a:alpha val="33000"/>
              </a:srgbClr>
            </a:outerShdw>
          </a:effectLst>
        </p:spPr>
      </p:pic>
    </p:spTree>
    <p:extLst>
      <p:ext uri="{BB962C8B-B14F-4D97-AF65-F5344CB8AC3E}">
        <p14:creationId xmlns:p14="http://schemas.microsoft.com/office/powerpoint/2010/main" val="10046737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éfaut avec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b="1" cap="none" baseline="0"/>
            </a:lvl1pPr>
          </a:lstStyle>
          <a:p>
            <a:r>
              <a:rPr lang="fr-FR" noProof="0" smtClean="0"/>
              <a:t>Modifiez le style du titre</a:t>
            </a:r>
            <a:endParaRPr lang="fr-FR" noProof="0"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750" noProof="0" smtClean="0">
                <a:solidFill>
                  <a:schemeClr val="bg1"/>
                </a:solidFill>
                <a:latin typeface="Arial" charset="0"/>
                <a:ea typeface="Arial" charset="0"/>
                <a:cs typeface="Arial" charset="0"/>
              </a:rPr>
              <a:pPr algn="ctr"/>
              <a:t>‹N°›</a:t>
            </a:fld>
            <a:endParaRPr lang="fr-FR" sz="750" noProof="0" dirty="0">
              <a:solidFill>
                <a:schemeClr val="bg1"/>
              </a:solidFill>
              <a:latin typeface="Arial" charset="0"/>
              <a:ea typeface="Arial" charset="0"/>
              <a:cs typeface="Arial" charset="0"/>
            </a:endParaRPr>
          </a:p>
        </p:txBody>
      </p:sp>
      <p:sp>
        <p:nvSpPr>
          <p:cNvPr id="4" name="Text Placeholder 2"/>
          <p:cNvSpPr>
            <a:spLocks noGrp="1"/>
          </p:cNvSpPr>
          <p:nvPr>
            <p:ph idx="1"/>
          </p:nvPr>
        </p:nvSpPr>
        <p:spPr>
          <a:xfrm>
            <a:off x="660824" y="1222809"/>
            <a:ext cx="7886700" cy="959968"/>
          </a:xfrm>
          <a:prstGeom prst="rect">
            <a:avLst/>
          </a:prstGeom>
        </p:spPr>
        <p:txBody>
          <a:bodyPr vert="horz" lIns="127723" tIns="63862" rIns="127723" bIns="63862" rtlCol="0">
            <a:spAutoFit/>
          </a:bodyPr>
          <a:lstStyle>
            <a:lvl1pPr>
              <a:lnSpc>
                <a:spcPct val="100000"/>
              </a:lnSpc>
              <a:spcBef>
                <a:spcPts val="0"/>
              </a:spcBef>
              <a:defRPr sz="1350"/>
            </a:lvl1pPr>
            <a:lvl2pPr>
              <a:lnSpc>
                <a:spcPct val="100000"/>
              </a:lnSpc>
              <a:spcBef>
                <a:spcPts val="0"/>
              </a:spcBef>
              <a:defRPr sz="1200"/>
            </a:lvl2pPr>
            <a:lvl3pPr>
              <a:lnSpc>
                <a:spcPct val="100000"/>
              </a:lnSpc>
              <a:spcBef>
                <a:spcPts val="0"/>
              </a:spcBef>
              <a:defRPr sz="1050"/>
            </a:lvl3pPr>
            <a:lvl4pPr marL="1257278" indent="-179611">
              <a:lnSpc>
                <a:spcPct val="100000"/>
              </a:lnSpc>
              <a:spcBef>
                <a:spcPts val="0"/>
              </a:spcBef>
              <a:buFont typeface="Calibri" panose="020F0502020204030204" pitchFamily="34" charset="0"/>
              <a:buChar char="-"/>
              <a:defRPr sz="900"/>
            </a:lvl4pPr>
            <a:lvl5pPr marL="1616499" indent="-179611">
              <a:lnSpc>
                <a:spcPct val="100000"/>
              </a:lnSpc>
              <a:spcBef>
                <a:spcPts val="0"/>
              </a:spcBef>
              <a:buFont typeface="Wingdings" panose="05000000000000000000" pitchFamily="2" charset="2"/>
              <a:buChar char="§"/>
              <a:defRPr sz="900"/>
            </a:lvl5pPr>
          </a:lstStyle>
          <a:p>
            <a:pPr lvl="0"/>
            <a:r>
              <a:rPr lang="fr-FR" noProof="0" smtClean="0"/>
              <a:t>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endParaRPr lang="fr-FR" noProof="0" dirty="0"/>
          </a:p>
        </p:txBody>
      </p:sp>
      <p:sp>
        <p:nvSpPr>
          <p:cNvPr id="5" name="Espace réservé du texte 2"/>
          <p:cNvSpPr>
            <a:spLocks noGrp="1"/>
          </p:cNvSpPr>
          <p:nvPr>
            <p:ph type="body" sz="quarter" idx="12" hasCustomPrompt="1"/>
          </p:nvPr>
        </p:nvSpPr>
        <p:spPr>
          <a:xfrm>
            <a:off x="660826" y="800735"/>
            <a:ext cx="7924376" cy="315946"/>
          </a:xfrm>
        </p:spPr>
        <p:txBody>
          <a:bodyPr wrap="square">
            <a:spAutoFit/>
          </a:bodyPr>
          <a:lstStyle>
            <a:lvl1pPr marL="0" indent="0">
              <a:buFontTx/>
              <a:buNone/>
              <a:defRPr sz="1350"/>
            </a:lvl1pPr>
          </a:lstStyle>
          <a:p>
            <a:pPr lvl="0"/>
            <a:r>
              <a:rPr lang="fr-FR" noProof="0" dirty="0"/>
              <a:t>Texte simple de la diapositive</a:t>
            </a:r>
          </a:p>
        </p:txBody>
      </p:sp>
    </p:spTree>
    <p:extLst>
      <p:ext uri="{BB962C8B-B14F-4D97-AF65-F5344CB8AC3E}">
        <p14:creationId xmlns:p14="http://schemas.microsoft.com/office/powerpoint/2010/main" val="2598868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143000" y="1867272"/>
            <a:ext cx="6858000" cy="765200"/>
          </a:xfrm>
        </p:spPr>
        <p:txBody>
          <a:bodyPr anchor="b"/>
          <a:lstStyle>
            <a:lvl1pPr algn="ctr">
              <a:defRPr sz="4500"/>
            </a:lvl1pPr>
          </a:lstStyle>
          <a:p>
            <a:r>
              <a:rPr lang="fr-FR" smtClean="0"/>
              <a:t>Modifiez le style du titre</a:t>
            </a:r>
            <a:endParaRPr lang="fr-FR"/>
          </a:p>
        </p:txBody>
      </p:sp>
      <p:sp>
        <p:nvSpPr>
          <p:cNvPr id="3" name="Sous-titre 2"/>
          <p:cNvSpPr>
            <a:spLocks noGrp="1"/>
          </p:cNvSpPr>
          <p:nvPr>
            <p:ph type="subTitle" idx="1"/>
          </p:nvPr>
        </p:nvSpPr>
        <p:spPr>
          <a:xfrm>
            <a:off x="1143000" y="2701528"/>
            <a:ext cx="6858000" cy="36933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E6FED28E-33DC-4E67-B3A0-B5854A5714D1}" type="datetimeFigureOut">
              <a:rPr lang="fr-FR" smtClean="0"/>
              <a:t>14/10/2022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a:xfrm>
            <a:off x="8544253" y="5004965"/>
            <a:ext cx="470958" cy="553998"/>
          </a:xfrm>
        </p:spPr>
        <p:txBody>
          <a:bodyPr/>
          <a:lstStyle/>
          <a:p>
            <a:fld id="{A9559F0C-F440-4BC1-91BE-A65E5373B4E5}" type="slidenum">
              <a:rPr lang="fr-FR" smtClean="0"/>
              <a:t>‹N°›</a:t>
            </a:fld>
            <a:endParaRPr lang="fr-FR"/>
          </a:p>
        </p:txBody>
      </p:sp>
    </p:spTree>
    <p:extLst>
      <p:ext uri="{BB962C8B-B14F-4D97-AF65-F5344CB8AC3E}">
        <p14:creationId xmlns:p14="http://schemas.microsoft.com/office/powerpoint/2010/main" val="13447291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Placeholder 2"/>
          <p:cNvSpPr>
            <a:spLocks noGrp="1"/>
          </p:cNvSpPr>
          <p:nvPr>
            <p:ph type="body" idx="1"/>
          </p:nvPr>
        </p:nvSpPr>
        <p:spPr>
          <a:xfrm>
            <a:off x="471488" y="970076"/>
            <a:ext cx="5915025" cy="1655838"/>
          </a:xfrm>
          <a:prstGeom prst="rect">
            <a:avLst/>
          </a:prstGeom>
        </p:spPr>
        <p:txBody>
          <a:bodyPr vert="horz" lIns="91440" tIns="45720" rIns="91440" bIns="45720" rtlCol="0">
            <a:spAutoFit/>
          </a:body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smtClean="0"/>
              <a:t>Cinquième niveau</a:t>
            </a:r>
            <a:endParaRPr lang="en-US" dirty="0"/>
          </a:p>
        </p:txBody>
      </p:sp>
      <p:sp>
        <p:nvSpPr>
          <p:cNvPr id="8" name="Rectangle 7"/>
          <p:cNvSpPr/>
          <p:nvPr/>
        </p:nvSpPr>
        <p:spPr>
          <a:xfrm>
            <a:off x="0" y="4971046"/>
            <a:ext cx="8416144" cy="192301"/>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 </a:t>
            </a:r>
            <a:endParaRPr lang="en-US" dirty="0">
              <a:solidFill>
                <a:schemeClr val="accent1"/>
              </a:solidFill>
            </a:endParaRPr>
          </a:p>
        </p:txBody>
      </p:sp>
      <p:sp>
        <p:nvSpPr>
          <p:cNvPr id="9" name="Rectangle 8"/>
          <p:cNvSpPr/>
          <p:nvPr/>
        </p:nvSpPr>
        <p:spPr>
          <a:xfrm>
            <a:off x="0" y="-19280"/>
            <a:ext cx="9144000" cy="593956"/>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accent1"/>
                </a:solidFill>
              </a:rPr>
              <a:t> </a:t>
            </a:r>
            <a:endParaRPr lang="en-US" dirty="0">
              <a:solidFill>
                <a:schemeClr val="accent1"/>
              </a:solidFill>
            </a:endParaRPr>
          </a:p>
        </p:txBody>
      </p:sp>
      <p:sp>
        <p:nvSpPr>
          <p:cNvPr id="10" name="Rectangle 9"/>
          <p:cNvSpPr/>
          <p:nvPr/>
        </p:nvSpPr>
        <p:spPr>
          <a:xfrm>
            <a:off x="8416144" y="4970488"/>
            <a:ext cx="727856" cy="176676"/>
          </a:xfrm>
          <a:prstGeom prst="rect">
            <a:avLst/>
          </a:prstGeom>
          <a:solidFill>
            <a:srgbClr val="B1151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1" name="Rectangle 10"/>
          <p:cNvSpPr/>
          <p:nvPr/>
        </p:nvSpPr>
        <p:spPr>
          <a:xfrm>
            <a:off x="0" y="-19281"/>
            <a:ext cx="727856" cy="587829"/>
          </a:xfrm>
          <a:prstGeom prst="rect">
            <a:avLst/>
          </a:prstGeom>
          <a:solidFill>
            <a:srgbClr val="C1172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12" name="Slide Number Placeholder 2"/>
          <p:cNvSpPr>
            <a:spLocks noGrp="1"/>
          </p:cNvSpPr>
          <p:nvPr>
            <p:ph type="sldNum" sz="quarter" idx="4"/>
          </p:nvPr>
        </p:nvSpPr>
        <p:spPr>
          <a:xfrm>
            <a:off x="8544253" y="5004965"/>
            <a:ext cx="470958" cy="107722"/>
          </a:xfrm>
          <a:prstGeom prst="rect">
            <a:avLst/>
          </a:prstGeom>
        </p:spPr>
        <p:txBody>
          <a:bodyPr tIns="0" bIns="0">
            <a:spAutoFit/>
          </a:bodyPr>
          <a:lstStyle>
            <a:lvl1pPr>
              <a:defRPr/>
            </a:lvl1pPr>
          </a:lstStyle>
          <a:p>
            <a:pPr algn="ctr"/>
            <a:fld id="{854A34C9-9A4B-6445-85E1-F779B5E87362}" type="slidenum">
              <a:rPr lang="fr-FR" sz="700" smtClean="0">
                <a:solidFill>
                  <a:schemeClr val="bg1"/>
                </a:solidFill>
                <a:latin typeface="Arial" charset="0"/>
                <a:ea typeface="Arial" charset="0"/>
                <a:cs typeface="Arial" charset="0"/>
              </a:rPr>
              <a:pPr algn="ctr"/>
              <a:t>‹N°›</a:t>
            </a:fld>
            <a:endParaRPr lang="fr-FR" sz="700" dirty="0">
              <a:solidFill>
                <a:schemeClr val="bg1"/>
              </a:solidFill>
              <a:latin typeface="Arial" charset="0"/>
              <a:ea typeface="Arial" charset="0"/>
              <a:cs typeface="Arial" charset="0"/>
            </a:endParaRPr>
          </a:p>
        </p:txBody>
      </p:sp>
      <p:pic>
        <p:nvPicPr>
          <p:cNvPr id="13" name="Picture 25" descr="cea_logo_typo2_small.png"/>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27000" y="168724"/>
            <a:ext cx="459254" cy="259863"/>
          </a:xfrm>
          <a:prstGeom prst="rect">
            <a:avLst/>
          </a:prstGeom>
        </p:spPr>
      </p:pic>
      <p:sp>
        <p:nvSpPr>
          <p:cNvPr id="14" name="Espace réservé du titre 1"/>
          <p:cNvSpPr>
            <a:spLocks noGrp="1"/>
          </p:cNvSpPr>
          <p:nvPr>
            <p:ph type="title"/>
          </p:nvPr>
        </p:nvSpPr>
        <p:spPr>
          <a:xfrm>
            <a:off x="830580" y="129867"/>
            <a:ext cx="6172200" cy="318924"/>
          </a:xfrm>
          <a:prstGeom prst="rect">
            <a:avLst/>
          </a:prstGeom>
        </p:spPr>
        <p:txBody>
          <a:bodyPr vert="horz" lIns="91440" tIns="36000" rIns="91440" bIns="36000" rtlCol="0" anchor="ctr">
            <a:spAutoFit/>
          </a:bodyPr>
          <a:lstStyle/>
          <a:p>
            <a:r>
              <a:rPr lang="fr-FR" dirty="0" smtClean="0"/>
              <a:t>Modifiez le style du titre</a:t>
            </a:r>
            <a:endParaRPr lang="fr-FR" dirty="0"/>
          </a:p>
        </p:txBody>
      </p:sp>
      <p:sp>
        <p:nvSpPr>
          <p:cNvPr id="15" name="Espace réservé du texte 12"/>
          <p:cNvSpPr txBox="1">
            <a:spLocks/>
          </p:cNvSpPr>
          <p:nvPr/>
        </p:nvSpPr>
        <p:spPr>
          <a:xfrm>
            <a:off x="4905103" y="4958164"/>
            <a:ext cx="3511041" cy="203133"/>
          </a:xfrm>
          <a:prstGeom prst="rect">
            <a:avLst/>
          </a:prstGeom>
        </p:spPr>
        <p:txBody>
          <a:bodyPr wrap="square">
            <a:spAutoFit/>
          </a:bodyPr>
          <a:lstStyle>
            <a:lvl1pPr marL="0" indent="0" algn="l" defTabSz="685800" rtl="0" eaLnBrk="1" latinLnBrk="0" hangingPunct="1">
              <a:lnSpc>
                <a:spcPct val="90000"/>
              </a:lnSpc>
              <a:spcBef>
                <a:spcPts val="750"/>
              </a:spcBef>
              <a:buFontTx/>
              <a:buNone/>
              <a:defRPr sz="900" b="0" kern="1200">
                <a:solidFill>
                  <a:schemeClr val="bg1"/>
                </a:solidFill>
                <a:latin typeface="Calibri" charset="0"/>
                <a:ea typeface="Calibri" charset="0"/>
                <a:cs typeface="Calibri" charset="0"/>
              </a:defRPr>
            </a:lvl1pPr>
            <a:lvl2pPr marL="514350" indent="-171450" algn="l" defTabSz="685800" rtl="0" eaLnBrk="1" latinLnBrk="0" hangingPunct="1">
              <a:lnSpc>
                <a:spcPct val="90000"/>
              </a:lnSpc>
              <a:spcBef>
                <a:spcPts val="375"/>
              </a:spcBef>
              <a:buFont typeface="Courier New" panose="02070309020205020404" pitchFamily="49" charset="0"/>
              <a:buChar char="o"/>
              <a:defRPr sz="1800" kern="1200">
                <a:solidFill>
                  <a:schemeClr val="bg2">
                    <a:lumMod val="50000"/>
                  </a:schemeClr>
                </a:solidFill>
                <a:latin typeface="Calibri" charset="0"/>
                <a:ea typeface="Calibri" charset="0"/>
                <a:cs typeface="Calibri"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bg2">
                    <a:lumMod val="50000"/>
                  </a:schemeClr>
                </a:solidFill>
                <a:latin typeface="Calibri" charset="0"/>
                <a:ea typeface="Calibri" charset="0"/>
                <a:cs typeface="Calibri"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Calibri" charset="0"/>
                <a:ea typeface="Calibri" charset="0"/>
                <a:cs typeface="Calibri"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bg2">
                    <a:lumMod val="50000"/>
                  </a:schemeClr>
                </a:solidFill>
                <a:latin typeface="Calibri" charset="0"/>
                <a:ea typeface="Calibri" charset="0"/>
                <a:cs typeface="Calibri"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r"/>
            <a:r>
              <a:rPr lang="is-IS" sz="800" dirty="0" smtClean="0">
                <a:solidFill>
                  <a:schemeClr val="tx1">
                    <a:lumMod val="60000"/>
                    <a:lumOff val="40000"/>
                  </a:schemeClr>
                </a:solidFill>
              </a:rPr>
              <a:t>M. Richou et al,  WPPWIE review meeting,</a:t>
            </a:r>
            <a:r>
              <a:rPr lang="is-IS" sz="800" baseline="0" dirty="0" smtClean="0">
                <a:solidFill>
                  <a:schemeClr val="tx1">
                    <a:lumMod val="60000"/>
                    <a:lumOff val="40000"/>
                  </a:schemeClr>
                </a:solidFill>
              </a:rPr>
              <a:t> 14th of October 2022</a:t>
            </a:r>
            <a:endParaRPr lang="fr-FR" sz="800" dirty="0">
              <a:solidFill>
                <a:schemeClr val="tx1">
                  <a:lumMod val="60000"/>
                  <a:lumOff val="40000"/>
                </a:schemeClr>
              </a:solidFill>
            </a:endParaRPr>
          </a:p>
        </p:txBody>
      </p:sp>
      <p:sp>
        <p:nvSpPr>
          <p:cNvPr id="16" name="Rectangle 15"/>
          <p:cNvSpPr/>
          <p:nvPr/>
        </p:nvSpPr>
        <p:spPr>
          <a:xfrm>
            <a:off x="72489" y="4924740"/>
            <a:ext cx="2569112" cy="235962"/>
          </a:xfrm>
          <a:prstGeom prst="rect">
            <a:avLst/>
          </a:prstGeom>
        </p:spPr>
        <p:txBody>
          <a:bodyPr wrap="square">
            <a:spAutoFit/>
          </a:bodyPr>
          <a:lstStyle/>
          <a:p>
            <a:pPr>
              <a:lnSpc>
                <a:spcPct val="140000"/>
              </a:lnSpc>
            </a:pPr>
            <a:r>
              <a:rPr lang="fr-FR" sz="700" kern="0" dirty="0">
                <a:solidFill>
                  <a:schemeClr val="bg1">
                    <a:lumMod val="50000"/>
                  </a:schemeClr>
                </a:solidFill>
                <a:latin typeface="Calibri"/>
                <a:cs typeface="Calibri"/>
              </a:rPr>
              <a:t>Commissariat à l’énergie atomique et aux énergies alternatives</a:t>
            </a:r>
          </a:p>
        </p:txBody>
      </p:sp>
      <p:pic>
        <p:nvPicPr>
          <p:cNvPr id="17" name="Picture 5" descr="WESTblanc0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7941557" y="18257"/>
            <a:ext cx="1116012" cy="449262"/>
          </a:xfrm>
          <a:prstGeom prst="rect">
            <a:avLst/>
          </a:prstGeom>
          <a:noFill/>
          <a:ln w="9525">
            <a:noFill/>
            <a:miter lim="800000"/>
            <a:headEnd/>
            <a:tailEnd/>
          </a:ln>
        </p:spPr>
      </p:pic>
    </p:spTree>
    <p:extLst>
      <p:ext uri="{BB962C8B-B14F-4D97-AF65-F5344CB8AC3E}">
        <p14:creationId xmlns:p14="http://schemas.microsoft.com/office/powerpoint/2010/main" val="3954569623"/>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6" r:id="rId3"/>
    <p:sldLayoutId id="2147483662" r:id="rId4"/>
    <p:sldLayoutId id="2147483667" r:id="rId5"/>
    <p:sldLayoutId id="2147483664" r:id="rId6"/>
    <p:sldLayoutId id="2147483688" r:id="rId7"/>
    <p:sldLayoutId id="2147483689" r:id="rId8"/>
  </p:sldLayoutIdLst>
  <p:timing>
    <p:tnLst>
      <p:par>
        <p:cTn id="1" dur="indefinite" restart="never" nodeType="tmRoot"/>
      </p:par>
    </p:tnLst>
  </p:timing>
  <p:hf hdr="0" dt="0"/>
  <p:txStyles>
    <p:titleStyle>
      <a:lvl1pPr algn="l" defTabSz="457200" rtl="0" eaLnBrk="1" latinLnBrk="0" hangingPunct="1">
        <a:spcBef>
          <a:spcPct val="0"/>
        </a:spcBef>
        <a:buNone/>
        <a:defRPr sz="1600" b="1" kern="1200">
          <a:solidFill>
            <a:schemeClr val="tx1">
              <a:lumMod val="50000"/>
              <a:lumOff val="50000"/>
            </a:schemeClr>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rgbClr val="404040"/>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rgbClr val="404040"/>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rgbClr val="404040"/>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rgbClr val="40404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40404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gif"/><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jpeg"/></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8" Type="http://schemas.openxmlformats.org/officeDocument/2006/relationships/image" Target="../media/image30.png"/><Relationship Id="rId7" Type="http://schemas.openxmlformats.org/officeDocument/2006/relationships/image" Target="../media/image29.JP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0.PNG"/><Relationship Id="rId5" Type="http://schemas.openxmlformats.org/officeDocument/2006/relationships/image" Target="NULL"/></Relationships>
</file>

<file path=ppt/slides/_rels/slide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p:cNvPicPr>
            <a:picLocks noChangeAspect="1"/>
          </p:cNvPicPr>
          <p:nvPr/>
        </p:nvPicPr>
        <p:blipFill>
          <a:blip r:embed="rId2"/>
          <a:stretch>
            <a:fillRect/>
          </a:stretch>
        </p:blipFill>
        <p:spPr>
          <a:xfrm>
            <a:off x="6852893" y="2403867"/>
            <a:ext cx="1292239" cy="1292239"/>
          </a:xfrm>
          <a:prstGeom prst="rect">
            <a:avLst/>
          </a:prstGeom>
        </p:spPr>
      </p:pic>
      <p:sp>
        <p:nvSpPr>
          <p:cNvPr id="2" name="Text Placeholder 1"/>
          <p:cNvSpPr>
            <a:spLocks noGrp="1"/>
          </p:cNvSpPr>
          <p:nvPr>
            <p:ph type="body" sz="quarter" idx="10"/>
          </p:nvPr>
        </p:nvSpPr>
        <p:spPr>
          <a:xfrm>
            <a:off x="2468880" y="496978"/>
            <a:ext cx="6064573" cy="1015663"/>
          </a:xfrm>
        </p:spPr>
        <p:txBody>
          <a:bodyPr/>
          <a:lstStyle/>
          <a:p>
            <a:r>
              <a:rPr lang="en-US" b="0" dirty="0"/>
              <a:t>Assessment of hydrogen impact on material properties linked to ITER relevant PFUs	</a:t>
            </a:r>
          </a:p>
          <a:p>
            <a:pPr>
              <a:spcBef>
                <a:spcPts val="0"/>
              </a:spcBef>
            </a:pPr>
            <a:r>
              <a:rPr lang="fr-FR" sz="1200" b="0" dirty="0" smtClean="0"/>
              <a:t>M. Richou</a:t>
            </a:r>
            <a:r>
              <a:rPr lang="fr-FR" sz="1200" b="0" baseline="30000" dirty="0" smtClean="0"/>
              <a:t>1</a:t>
            </a:r>
            <a:r>
              <a:rPr lang="fr-FR" sz="1200" b="0" dirty="0" smtClean="0"/>
              <a:t>, </a:t>
            </a:r>
            <a:r>
              <a:rPr lang="fr-FR" sz="1200" b="0" dirty="0"/>
              <a:t>M. </a:t>
            </a:r>
            <a:r>
              <a:rPr lang="fr-FR" sz="1200" b="0" dirty="0" smtClean="0"/>
              <a:t>Lemetais</a:t>
            </a:r>
            <a:r>
              <a:rPr lang="fr-FR" sz="1200" b="0" baseline="30000" dirty="0" smtClean="0"/>
              <a:t>2</a:t>
            </a:r>
            <a:r>
              <a:rPr lang="fr-FR" sz="1200" b="0" dirty="0" smtClean="0"/>
              <a:t>, Q. Tichit</a:t>
            </a:r>
            <a:r>
              <a:rPr lang="fr-FR" sz="1200" b="0" baseline="30000" dirty="0" smtClean="0"/>
              <a:t>1</a:t>
            </a:r>
            <a:r>
              <a:rPr lang="fr-FR" sz="1200" b="0" dirty="0" smtClean="0"/>
              <a:t>, Y. Corre</a:t>
            </a:r>
            <a:r>
              <a:rPr lang="fr-FR" sz="1200" b="0" baseline="30000" dirty="0" smtClean="0"/>
              <a:t>1</a:t>
            </a:r>
            <a:r>
              <a:rPr lang="fr-FR" sz="1200" b="0" dirty="0" smtClean="0"/>
              <a:t>, </a:t>
            </a:r>
            <a:r>
              <a:rPr lang="fr-FR" sz="1200" b="0" dirty="0"/>
              <a:t>L. </a:t>
            </a:r>
            <a:r>
              <a:rPr lang="fr-FR" sz="1200" b="0" dirty="0" smtClean="0"/>
              <a:t>Gallais</a:t>
            </a:r>
            <a:r>
              <a:rPr lang="fr-FR" sz="1200" b="0" baseline="30000" dirty="0" smtClean="0"/>
              <a:t>3</a:t>
            </a:r>
            <a:r>
              <a:rPr lang="fr-FR" sz="1200" b="0" dirty="0" smtClean="0"/>
              <a:t>, G. Kermouche</a:t>
            </a:r>
            <a:r>
              <a:rPr lang="fr-FR" sz="1200" b="0" baseline="30000" dirty="0" smtClean="0"/>
              <a:t>2</a:t>
            </a:r>
            <a:r>
              <a:rPr lang="fr-FR" sz="1200" b="0" dirty="0" smtClean="0"/>
              <a:t> and the WEST team</a:t>
            </a:r>
            <a:endParaRPr lang="fr-FR" sz="1200" b="0" dirty="0"/>
          </a:p>
        </p:txBody>
      </p:sp>
      <p:pic>
        <p:nvPicPr>
          <p:cNvPr id="8" name="Imag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202" y="244384"/>
            <a:ext cx="770890" cy="481317"/>
          </a:xfrm>
          <a:prstGeom prst="rect">
            <a:avLst/>
          </a:prstGeom>
        </p:spPr>
      </p:pic>
      <p:sp>
        <p:nvSpPr>
          <p:cNvPr id="5" name="Espace réservé du texte 4"/>
          <p:cNvSpPr>
            <a:spLocks noGrp="1"/>
          </p:cNvSpPr>
          <p:nvPr>
            <p:ph type="body" sz="quarter" idx="11"/>
          </p:nvPr>
        </p:nvSpPr>
        <p:spPr>
          <a:xfrm>
            <a:off x="147798" y="4052195"/>
            <a:ext cx="4061603" cy="276999"/>
          </a:xfrm>
        </p:spPr>
        <p:txBody>
          <a:bodyPr/>
          <a:lstStyle/>
          <a:p>
            <a:r>
              <a:rPr lang="fr-FR" sz="1200" dirty="0" smtClean="0"/>
              <a:t>WPPWIE - SPA – </a:t>
            </a:r>
            <a:r>
              <a:rPr lang="fr-FR" sz="1200" dirty="0" err="1" smtClean="0"/>
              <a:t>Review</a:t>
            </a:r>
            <a:r>
              <a:rPr lang="fr-FR" sz="1200" dirty="0" smtClean="0"/>
              <a:t> meeting – 14th of </a:t>
            </a:r>
            <a:r>
              <a:rPr lang="fr-FR" sz="1200" dirty="0" err="1" smtClean="0"/>
              <a:t>October</a:t>
            </a:r>
            <a:r>
              <a:rPr lang="fr-FR" sz="1200" dirty="0" smtClean="0"/>
              <a:t> 2022</a:t>
            </a:r>
            <a:endParaRPr lang="en-US" sz="1200" dirty="0"/>
          </a:p>
        </p:txBody>
      </p:sp>
      <p:pic>
        <p:nvPicPr>
          <p:cNvPr id="6" name="Image 5"/>
          <p:cNvPicPr>
            <a:picLocks noChangeAspect="1"/>
          </p:cNvPicPr>
          <p:nvPr/>
        </p:nvPicPr>
        <p:blipFill rotWithShape="1">
          <a:blip r:embed="rId4"/>
          <a:srcRect b="54057"/>
          <a:stretch/>
        </p:blipFill>
        <p:spPr>
          <a:xfrm>
            <a:off x="6814007" y="2132019"/>
            <a:ext cx="421726" cy="488355"/>
          </a:xfrm>
          <a:prstGeom prst="rect">
            <a:avLst/>
          </a:prstGeom>
        </p:spPr>
      </p:pic>
      <p:pic>
        <p:nvPicPr>
          <p:cNvPr id="10" name="Image 9"/>
          <p:cNvPicPr>
            <a:picLocks noChangeAspect="1"/>
          </p:cNvPicPr>
          <p:nvPr/>
        </p:nvPicPr>
        <p:blipFill rotWithShape="1">
          <a:blip r:embed="rId5"/>
          <a:srcRect r="31350" b="36485"/>
          <a:stretch/>
        </p:blipFill>
        <p:spPr>
          <a:xfrm>
            <a:off x="5186243" y="2299889"/>
            <a:ext cx="1314320" cy="1518486"/>
          </a:xfrm>
          <a:prstGeom prst="rect">
            <a:avLst/>
          </a:prstGeom>
        </p:spPr>
      </p:pic>
      <p:pic>
        <p:nvPicPr>
          <p:cNvPr id="1028" name="Picture 4" descr="http://www-irfm.intra.cea.fr/Images/Trombinoscope/QT26846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62421" y="2634404"/>
            <a:ext cx="881642" cy="1247524"/>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p:cNvPicPr>
            <a:picLocks noChangeAspect="1"/>
          </p:cNvPicPr>
          <p:nvPr/>
        </p:nvPicPr>
        <p:blipFill>
          <a:blip r:embed="rId7"/>
          <a:stretch>
            <a:fillRect/>
          </a:stretch>
        </p:blipFill>
        <p:spPr>
          <a:xfrm>
            <a:off x="219657" y="2811146"/>
            <a:ext cx="1074282" cy="1074282"/>
          </a:xfrm>
          <a:prstGeom prst="rect">
            <a:avLst/>
          </a:prstGeom>
        </p:spPr>
      </p:pic>
      <p:pic>
        <p:nvPicPr>
          <p:cNvPr id="15" name="Imag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082679" y="1995757"/>
            <a:ext cx="673116" cy="488355"/>
          </a:xfrm>
          <a:prstGeom prst="rect">
            <a:avLst/>
          </a:prstGeom>
          <a:solidFill>
            <a:schemeClr val="bg1"/>
          </a:solidFill>
        </p:spPr>
      </p:pic>
      <p:pic>
        <p:nvPicPr>
          <p:cNvPr id="17" name="Image 16"/>
          <p:cNvPicPr>
            <a:picLocks noChangeAspect="1"/>
          </p:cNvPicPr>
          <p:nvPr/>
        </p:nvPicPr>
        <p:blipFill rotWithShape="1">
          <a:blip r:embed="rId4"/>
          <a:srcRect b="54057"/>
          <a:stretch/>
        </p:blipFill>
        <p:spPr>
          <a:xfrm>
            <a:off x="122721" y="2600472"/>
            <a:ext cx="431195" cy="499320"/>
          </a:xfrm>
          <a:prstGeom prst="rect">
            <a:avLst/>
          </a:prstGeom>
        </p:spPr>
      </p:pic>
      <p:pic>
        <p:nvPicPr>
          <p:cNvPr id="1032" name="Picture 8" descr="http://www-irfm.intra.cea.fr/Images/Trombinoscope/yc16306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49608" y="2394620"/>
            <a:ext cx="1003519" cy="1507787"/>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p:cNvPicPr>
            <a:picLocks noChangeAspect="1"/>
          </p:cNvPicPr>
          <p:nvPr/>
        </p:nvPicPr>
        <p:blipFill>
          <a:blip r:embed="rId10"/>
          <a:stretch>
            <a:fillRect/>
          </a:stretch>
        </p:blipFill>
        <p:spPr>
          <a:xfrm>
            <a:off x="3777906" y="2299889"/>
            <a:ext cx="472344" cy="300583"/>
          </a:xfrm>
          <a:prstGeom prst="rect">
            <a:avLst/>
          </a:prstGeom>
        </p:spPr>
      </p:pic>
      <p:pic>
        <p:nvPicPr>
          <p:cNvPr id="19" name="Image 18"/>
          <p:cNvPicPr>
            <a:picLocks noChangeAspect="1"/>
          </p:cNvPicPr>
          <p:nvPr/>
        </p:nvPicPr>
        <p:blipFill>
          <a:blip r:embed="rId10"/>
          <a:stretch>
            <a:fillRect/>
          </a:stretch>
        </p:blipFill>
        <p:spPr>
          <a:xfrm>
            <a:off x="1430898" y="2484112"/>
            <a:ext cx="472344" cy="300583"/>
          </a:xfrm>
          <a:prstGeom prst="rect">
            <a:avLst/>
          </a:prstGeom>
        </p:spPr>
      </p:pic>
    </p:spTree>
    <p:extLst>
      <p:ext uri="{BB962C8B-B14F-4D97-AF65-F5344CB8AC3E}">
        <p14:creationId xmlns:p14="http://schemas.microsoft.com/office/powerpoint/2010/main" val="24998845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p:cNvSpPr txBox="1"/>
          <p:nvPr/>
        </p:nvSpPr>
        <p:spPr>
          <a:xfrm>
            <a:off x="773458" y="90828"/>
            <a:ext cx="4355038" cy="338554"/>
          </a:xfrm>
          <a:prstGeom prst="rect">
            <a:avLst/>
          </a:prstGeom>
          <a:noFill/>
        </p:spPr>
        <p:txBody>
          <a:bodyPr wrap="none" rtlCol="0">
            <a:spAutoFit/>
          </a:bodyPr>
          <a:lstStyle/>
          <a:p>
            <a:r>
              <a:rPr lang="fr-FR" sz="1600" b="1" dirty="0" smtClean="0">
                <a:solidFill>
                  <a:schemeClr val="tx1">
                    <a:lumMod val="50000"/>
                    <a:lumOff val="50000"/>
                  </a:schemeClr>
                </a:solidFill>
                <a:latin typeface="+mj-lt"/>
                <a:ea typeface="+mj-ea"/>
                <a:cs typeface="+mj-cs"/>
              </a:rPr>
              <a:t>2.3 Combinaison </a:t>
            </a:r>
            <a:r>
              <a:rPr lang="fr-FR" sz="1600" b="1" dirty="0">
                <a:solidFill>
                  <a:schemeClr val="tx1">
                    <a:lumMod val="50000"/>
                    <a:lumOff val="50000"/>
                  </a:schemeClr>
                </a:solidFill>
                <a:latin typeface="+mj-lt"/>
                <a:ea typeface="+mj-ea"/>
                <a:cs typeface="+mj-cs"/>
              </a:rPr>
              <a:t>of </a:t>
            </a:r>
            <a:r>
              <a:rPr lang="fr-FR" sz="1600" b="1" dirty="0" err="1">
                <a:solidFill>
                  <a:schemeClr val="tx1">
                    <a:lumMod val="50000"/>
                    <a:lumOff val="50000"/>
                  </a:schemeClr>
                </a:solidFill>
                <a:latin typeface="+mj-lt"/>
                <a:ea typeface="+mj-ea"/>
                <a:cs typeface="+mj-cs"/>
              </a:rPr>
              <a:t>heat</a:t>
            </a:r>
            <a:r>
              <a:rPr lang="fr-FR" sz="1600" b="1" dirty="0">
                <a:solidFill>
                  <a:schemeClr val="tx1">
                    <a:lumMod val="50000"/>
                    <a:lumOff val="50000"/>
                  </a:schemeClr>
                </a:solidFill>
                <a:latin typeface="+mj-lt"/>
                <a:ea typeface="+mj-ea"/>
                <a:cs typeface="+mj-cs"/>
              </a:rPr>
              <a:t> flux and </a:t>
            </a:r>
            <a:r>
              <a:rPr lang="fr-FR" sz="1600" b="1" dirty="0" err="1">
                <a:solidFill>
                  <a:schemeClr val="tx1">
                    <a:lumMod val="50000"/>
                    <a:lumOff val="50000"/>
                  </a:schemeClr>
                </a:solidFill>
                <a:latin typeface="+mj-lt"/>
                <a:ea typeface="+mj-ea"/>
                <a:cs typeface="+mj-cs"/>
              </a:rPr>
              <a:t>misalignement</a:t>
            </a:r>
            <a:endParaRPr lang="fr-FR" sz="1600" b="1" dirty="0">
              <a:solidFill>
                <a:schemeClr val="tx1">
                  <a:lumMod val="50000"/>
                  <a:lumOff val="50000"/>
                </a:schemeClr>
              </a:solidFill>
              <a:latin typeface="+mj-lt"/>
              <a:ea typeface="+mj-ea"/>
              <a:cs typeface="+mj-cs"/>
            </a:endParaRPr>
          </a:p>
        </p:txBody>
      </p:sp>
      <p:sp>
        <p:nvSpPr>
          <p:cNvPr id="4" name="ZoneTexte 3"/>
          <p:cNvSpPr txBox="1"/>
          <p:nvPr/>
        </p:nvSpPr>
        <p:spPr>
          <a:xfrm>
            <a:off x="3951328" y="3834765"/>
            <a:ext cx="5148870" cy="923330"/>
          </a:xfrm>
          <a:prstGeom prst="rect">
            <a:avLst/>
          </a:prstGeom>
          <a:noFill/>
        </p:spPr>
        <p:txBody>
          <a:bodyPr wrap="square" rtlCol="0">
            <a:spAutoFit/>
          </a:bodyPr>
          <a:lstStyle/>
          <a:p>
            <a:r>
              <a:rPr lang="fr-FR" dirty="0">
                <a:solidFill>
                  <a:srgbClr val="0000FF"/>
                </a:solidFill>
              </a:rPr>
              <a:t>The PFU 8 </a:t>
            </a:r>
            <a:r>
              <a:rPr lang="fr-FR" dirty="0" err="1">
                <a:solidFill>
                  <a:srgbClr val="0000FF"/>
                </a:solidFill>
              </a:rPr>
              <a:t>is</a:t>
            </a:r>
            <a:r>
              <a:rPr lang="fr-FR" dirty="0">
                <a:solidFill>
                  <a:srgbClr val="0000FF"/>
                </a:solidFill>
              </a:rPr>
              <a:t> of </a:t>
            </a:r>
            <a:r>
              <a:rPr lang="fr-FR" dirty="0" err="1">
                <a:solidFill>
                  <a:srgbClr val="0000FF"/>
                </a:solidFill>
              </a:rPr>
              <a:t>interest</a:t>
            </a:r>
            <a:r>
              <a:rPr lang="fr-FR" dirty="0">
                <a:solidFill>
                  <a:srgbClr val="0000FF"/>
                </a:solidFill>
              </a:rPr>
              <a:t> (</a:t>
            </a:r>
            <a:r>
              <a:rPr lang="el-GR" dirty="0">
                <a:solidFill>
                  <a:srgbClr val="0000FF"/>
                </a:solidFill>
              </a:rPr>
              <a:t>δ</a:t>
            </a:r>
            <a:r>
              <a:rPr lang="fr-FR" dirty="0">
                <a:solidFill>
                  <a:srgbClr val="0000FF"/>
                </a:solidFill>
              </a:rPr>
              <a:t> ~ 0.4 mm ) (</a:t>
            </a:r>
            <a:r>
              <a:rPr lang="fr-FR" dirty="0" err="1">
                <a:solidFill>
                  <a:srgbClr val="0000FF"/>
                </a:solidFill>
              </a:rPr>
              <a:t>may</a:t>
            </a:r>
            <a:r>
              <a:rPr lang="fr-FR" dirty="0">
                <a:solidFill>
                  <a:srgbClr val="0000FF"/>
                </a:solidFill>
              </a:rPr>
              <a:t> have </a:t>
            </a:r>
            <a:r>
              <a:rPr lang="fr-FR" dirty="0" err="1">
                <a:solidFill>
                  <a:srgbClr val="0000FF"/>
                </a:solidFill>
              </a:rPr>
              <a:t>reached</a:t>
            </a:r>
            <a:r>
              <a:rPr lang="fr-FR" dirty="0">
                <a:solidFill>
                  <a:srgbClr val="0000FF"/>
                </a:solidFill>
              </a:rPr>
              <a:t> 1500°C </a:t>
            </a:r>
            <a:r>
              <a:rPr lang="fr-FR" dirty="0" err="1">
                <a:solidFill>
                  <a:srgbClr val="0000FF"/>
                </a:solidFill>
              </a:rPr>
              <a:t>during</a:t>
            </a:r>
            <a:r>
              <a:rPr lang="fr-FR" dirty="0">
                <a:solidFill>
                  <a:srgbClr val="0000FF"/>
                </a:solidFill>
              </a:rPr>
              <a:t> the C4 </a:t>
            </a:r>
            <a:r>
              <a:rPr lang="fr-FR" dirty="0" err="1">
                <a:solidFill>
                  <a:srgbClr val="0000FF"/>
                </a:solidFill>
              </a:rPr>
              <a:t>campaign</a:t>
            </a:r>
            <a:r>
              <a:rPr lang="fr-FR" dirty="0">
                <a:solidFill>
                  <a:srgbClr val="0000FF"/>
                </a:solidFill>
              </a:rPr>
              <a:t>)</a:t>
            </a:r>
          </a:p>
          <a:p>
            <a:r>
              <a:rPr lang="fr-FR" dirty="0">
                <a:solidFill>
                  <a:srgbClr val="0000FF"/>
                </a:solidFill>
              </a:rPr>
              <a:t>But</a:t>
            </a:r>
            <a:r>
              <a:rPr lang="en-AE" dirty="0">
                <a:solidFill>
                  <a:srgbClr val="0000FF"/>
                </a:solidFill>
              </a:rPr>
              <a:t>…is it recristallised (it is a question of time…) ?</a:t>
            </a:r>
            <a:endParaRPr lang="fr-FR" dirty="0">
              <a:solidFill>
                <a:srgbClr val="0000FF"/>
              </a:solidFill>
            </a:endParaRPr>
          </a:p>
        </p:txBody>
      </p:sp>
      <p:sp>
        <p:nvSpPr>
          <p:cNvPr id="27" name="ZoneTexte 26"/>
          <p:cNvSpPr txBox="1"/>
          <p:nvPr/>
        </p:nvSpPr>
        <p:spPr>
          <a:xfrm>
            <a:off x="126003" y="4454325"/>
            <a:ext cx="3513186" cy="369332"/>
          </a:xfrm>
          <a:prstGeom prst="rect">
            <a:avLst/>
          </a:prstGeom>
          <a:noFill/>
        </p:spPr>
        <p:txBody>
          <a:bodyPr wrap="square" rtlCol="0">
            <a:spAutoFit/>
          </a:bodyPr>
          <a:lstStyle/>
          <a:p>
            <a:r>
              <a:rPr lang="en-AE" dirty="0">
                <a:sym typeface="Wingdings" panose="05000000000000000000" pitchFamily="2" charset="2"/>
              </a:rPr>
              <a:t></a:t>
            </a:r>
            <a:r>
              <a:rPr lang="fr-FR" dirty="0" smtClean="0"/>
              <a:t> </a:t>
            </a:r>
            <a:r>
              <a:rPr lang="fr-FR" dirty="0" smtClean="0"/>
              <a:t>Focus on the OSP LE </a:t>
            </a:r>
            <a:r>
              <a:rPr lang="fr-FR" dirty="0" err="1" smtClean="0"/>
              <a:t>region</a:t>
            </a:r>
            <a:endParaRPr lang="fr-FR" dirty="0"/>
          </a:p>
        </p:txBody>
      </p:sp>
      <p:grpSp>
        <p:nvGrpSpPr>
          <p:cNvPr id="36" name="Groupe 35"/>
          <p:cNvGrpSpPr/>
          <p:nvPr/>
        </p:nvGrpSpPr>
        <p:grpSpPr>
          <a:xfrm>
            <a:off x="3951328" y="318415"/>
            <a:ext cx="5024560" cy="3426961"/>
            <a:chOff x="3951328" y="318415"/>
            <a:chExt cx="5024560" cy="3426961"/>
          </a:xfrm>
        </p:grpSpPr>
        <p:grpSp>
          <p:nvGrpSpPr>
            <p:cNvPr id="8" name="Groupe 7"/>
            <p:cNvGrpSpPr/>
            <p:nvPr/>
          </p:nvGrpSpPr>
          <p:grpSpPr>
            <a:xfrm>
              <a:off x="3951328" y="701871"/>
              <a:ext cx="5024560" cy="3043505"/>
              <a:chOff x="1243584" y="1605814"/>
              <a:chExt cx="14357644" cy="7844176"/>
            </a:xfrm>
          </p:grpSpPr>
          <p:pic>
            <p:nvPicPr>
              <p:cNvPr id="9" name="Espace réservé du contenu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3584" y="1605814"/>
                <a:ext cx="14357644" cy="7844176"/>
              </a:xfrm>
              <a:prstGeom prst="rect">
                <a:avLst/>
              </a:prstGeom>
            </p:spPr>
          </p:pic>
          <p:cxnSp>
            <p:nvCxnSpPr>
              <p:cNvPr id="15" name="Connecteur droit 14"/>
              <p:cNvCxnSpPr/>
              <p:nvPr/>
            </p:nvCxnSpPr>
            <p:spPr>
              <a:xfrm>
                <a:off x="2234787" y="4452091"/>
                <a:ext cx="10796073" cy="477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p:cNvCxnSpPr/>
              <p:nvPr/>
            </p:nvCxnSpPr>
            <p:spPr>
              <a:xfrm>
                <a:off x="1799487" y="5312601"/>
                <a:ext cx="10796073" cy="477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2013978" y="6630117"/>
                <a:ext cx="10796074" cy="47707"/>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1485679" y="7666125"/>
                <a:ext cx="10796073" cy="47707"/>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30" name="ZoneTexte 29"/>
            <p:cNvSpPr txBox="1"/>
            <p:nvPr/>
          </p:nvSpPr>
          <p:spPr>
            <a:xfrm>
              <a:off x="8185191" y="2700896"/>
              <a:ext cx="572593" cy="369332"/>
            </a:xfrm>
            <a:prstGeom prst="rect">
              <a:avLst/>
            </a:prstGeom>
            <a:noFill/>
          </p:spPr>
          <p:txBody>
            <a:bodyPr wrap="none" rtlCol="0">
              <a:spAutoFit/>
            </a:bodyPr>
            <a:lstStyle/>
            <a:p>
              <a:pPr algn="l"/>
              <a:r>
                <a:rPr lang="en-US" sz="1800" b="1" dirty="0" smtClean="0">
                  <a:solidFill>
                    <a:schemeClr val="accent1"/>
                  </a:solidFill>
                </a:rPr>
                <a:t>OSP</a:t>
              </a:r>
              <a:endParaRPr lang="en-US" sz="1800" b="1" dirty="0">
                <a:solidFill>
                  <a:schemeClr val="accent1"/>
                </a:solidFill>
              </a:endParaRPr>
            </a:p>
          </p:txBody>
        </p:sp>
        <p:sp>
          <p:nvSpPr>
            <p:cNvPr id="31" name="Rectangle 30"/>
            <p:cNvSpPr/>
            <p:nvPr/>
          </p:nvSpPr>
          <p:spPr>
            <a:xfrm rot="259792">
              <a:off x="4429004" y="640212"/>
              <a:ext cx="844581" cy="3077674"/>
            </a:xfrm>
            <a:prstGeom prst="rect">
              <a:avLst/>
            </a:prstGeom>
            <a:no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ZoneTexte 31"/>
            <p:cNvSpPr txBox="1"/>
            <p:nvPr/>
          </p:nvSpPr>
          <p:spPr>
            <a:xfrm>
              <a:off x="4004833" y="318415"/>
              <a:ext cx="2263633" cy="369332"/>
            </a:xfrm>
            <a:prstGeom prst="rect">
              <a:avLst/>
            </a:prstGeom>
            <a:noFill/>
          </p:spPr>
          <p:txBody>
            <a:bodyPr wrap="none" rtlCol="0">
              <a:spAutoFit/>
            </a:bodyPr>
            <a:lstStyle/>
            <a:p>
              <a:r>
                <a:rPr lang="fr-FR" dirty="0" err="1" smtClean="0"/>
                <a:t>Highest</a:t>
              </a:r>
              <a:r>
                <a:rPr lang="fr-FR" dirty="0" smtClean="0"/>
                <a:t> </a:t>
              </a:r>
              <a:r>
                <a:rPr lang="fr-FR" dirty="0" err="1" smtClean="0"/>
                <a:t>heat</a:t>
              </a:r>
              <a:r>
                <a:rPr lang="fr-FR" dirty="0" smtClean="0"/>
                <a:t> flux zone</a:t>
              </a:r>
              <a:endParaRPr lang="fr-FR" dirty="0"/>
            </a:p>
          </p:txBody>
        </p:sp>
        <p:sp>
          <p:nvSpPr>
            <p:cNvPr id="33" name="ZoneTexte 32"/>
            <p:cNvSpPr txBox="1"/>
            <p:nvPr/>
          </p:nvSpPr>
          <p:spPr>
            <a:xfrm>
              <a:off x="4864214" y="804893"/>
              <a:ext cx="301686" cy="369332"/>
            </a:xfrm>
            <a:prstGeom prst="rect">
              <a:avLst/>
            </a:prstGeom>
            <a:noFill/>
          </p:spPr>
          <p:txBody>
            <a:bodyPr wrap="none" rtlCol="0">
              <a:spAutoFit/>
            </a:bodyPr>
            <a:lstStyle/>
            <a:p>
              <a:r>
                <a:rPr lang="fr-FR" dirty="0"/>
                <a:t>8</a:t>
              </a:r>
            </a:p>
          </p:txBody>
        </p:sp>
      </p:grpSp>
      <p:sp>
        <p:nvSpPr>
          <p:cNvPr id="21" name="ZoneTexte 20"/>
          <p:cNvSpPr txBox="1"/>
          <p:nvPr/>
        </p:nvSpPr>
        <p:spPr>
          <a:xfrm>
            <a:off x="3058230" y="2457652"/>
            <a:ext cx="646331" cy="369332"/>
          </a:xfrm>
          <a:prstGeom prst="rect">
            <a:avLst/>
          </a:prstGeom>
          <a:noFill/>
        </p:spPr>
        <p:txBody>
          <a:bodyPr wrap="none" rtlCol="0">
            <a:spAutoFit/>
          </a:bodyPr>
          <a:lstStyle/>
          <a:p>
            <a:r>
              <a:rPr lang="fr-FR" dirty="0" err="1" smtClean="0"/>
              <a:t>PFUs</a:t>
            </a:r>
            <a:endParaRPr lang="fr-FR" dirty="0"/>
          </a:p>
        </p:txBody>
      </p:sp>
      <p:sp>
        <p:nvSpPr>
          <p:cNvPr id="23" name="ZoneTexte 22"/>
          <p:cNvSpPr txBox="1"/>
          <p:nvPr/>
        </p:nvSpPr>
        <p:spPr>
          <a:xfrm>
            <a:off x="7338710" y="762556"/>
            <a:ext cx="418704" cy="369332"/>
          </a:xfrm>
          <a:prstGeom prst="rect">
            <a:avLst/>
          </a:prstGeom>
          <a:noFill/>
        </p:spPr>
        <p:txBody>
          <a:bodyPr wrap="none" rtlCol="0">
            <a:spAutoFit/>
          </a:bodyPr>
          <a:lstStyle/>
          <a:p>
            <a:r>
              <a:rPr lang="fr-FR" dirty="0" smtClean="0"/>
              <a:t>19</a:t>
            </a:r>
            <a:endParaRPr lang="fr-FR" dirty="0"/>
          </a:p>
        </p:txBody>
      </p:sp>
      <p:grpSp>
        <p:nvGrpSpPr>
          <p:cNvPr id="7" name="Groupe 6"/>
          <p:cNvGrpSpPr/>
          <p:nvPr/>
        </p:nvGrpSpPr>
        <p:grpSpPr>
          <a:xfrm>
            <a:off x="-108793" y="946387"/>
            <a:ext cx="3664883" cy="3372757"/>
            <a:chOff x="-108793" y="946387"/>
            <a:chExt cx="3664883" cy="3372757"/>
          </a:xfrm>
        </p:grpSpPr>
        <p:pic>
          <p:nvPicPr>
            <p:cNvPr id="24" name="Image 23"/>
            <p:cNvPicPr>
              <a:picLocks noChangeAspect="1"/>
            </p:cNvPicPr>
            <p:nvPr/>
          </p:nvPicPr>
          <p:blipFill>
            <a:blip r:embed="rId4"/>
            <a:stretch>
              <a:fillRect/>
            </a:stretch>
          </p:blipFill>
          <p:spPr>
            <a:xfrm>
              <a:off x="325977" y="1474586"/>
              <a:ext cx="2905157" cy="1241547"/>
            </a:xfrm>
            <a:prstGeom prst="rect">
              <a:avLst/>
            </a:prstGeom>
          </p:spPr>
        </p:pic>
        <p:sp>
          <p:nvSpPr>
            <p:cNvPr id="25" name="ZoneTexte 24"/>
            <p:cNvSpPr txBox="1"/>
            <p:nvPr/>
          </p:nvSpPr>
          <p:spPr>
            <a:xfrm>
              <a:off x="1447678" y="1646594"/>
              <a:ext cx="572593" cy="369332"/>
            </a:xfrm>
            <a:prstGeom prst="rect">
              <a:avLst/>
            </a:prstGeom>
            <a:noFill/>
          </p:spPr>
          <p:txBody>
            <a:bodyPr wrap="none" rtlCol="0">
              <a:spAutoFit/>
            </a:bodyPr>
            <a:lstStyle/>
            <a:p>
              <a:pPr algn="l"/>
              <a:r>
                <a:rPr lang="en-US" sz="1800" b="1" dirty="0" smtClean="0">
                  <a:solidFill>
                    <a:schemeClr val="accent1"/>
                  </a:solidFill>
                </a:rPr>
                <a:t>OSP</a:t>
              </a:r>
              <a:endParaRPr lang="en-US" sz="1800" b="1" dirty="0">
                <a:solidFill>
                  <a:schemeClr val="accent1"/>
                </a:solidFill>
              </a:endParaRPr>
            </a:p>
          </p:txBody>
        </p:sp>
        <p:sp>
          <p:nvSpPr>
            <p:cNvPr id="26" name="ZoneTexte 25"/>
            <p:cNvSpPr txBox="1"/>
            <p:nvPr/>
          </p:nvSpPr>
          <p:spPr>
            <a:xfrm>
              <a:off x="3078074" y="2182975"/>
              <a:ext cx="478016" cy="369332"/>
            </a:xfrm>
            <a:prstGeom prst="rect">
              <a:avLst/>
            </a:prstGeom>
            <a:noFill/>
          </p:spPr>
          <p:txBody>
            <a:bodyPr wrap="none" rtlCol="0">
              <a:spAutoFit/>
            </a:bodyPr>
            <a:lstStyle/>
            <a:p>
              <a:pPr algn="l"/>
              <a:r>
                <a:rPr lang="en-US" b="1" dirty="0" smtClean="0">
                  <a:solidFill>
                    <a:schemeClr val="accent3"/>
                  </a:solidFill>
                </a:rPr>
                <a:t>I</a:t>
              </a:r>
              <a:r>
                <a:rPr lang="en-US" sz="1800" b="1" dirty="0" smtClean="0">
                  <a:solidFill>
                    <a:schemeClr val="accent3"/>
                  </a:solidFill>
                </a:rPr>
                <a:t>SP</a:t>
              </a:r>
              <a:endParaRPr lang="en-US" sz="1800" b="1" dirty="0">
                <a:solidFill>
                  <a:schemeClr val="accent3"/>
                </a:solidFill>
              </a:endParaRPr>
            </a:p>
          </p:txBody>
        </p:sp>
        <p:sp>
          <p:nvSpPr>
            <p:cNvPr id="28" name="ZoneTexte 27"/>
            <p:cNvSpPr txBox="1"/>
            <p:nvPr/>
          </p:nvSpPr>
          <p:spPr>
            <a:xfrm>
              <a:off x="-108793" y="1388336"/>
              <a:ext cx="691215" cy="338554"/>
            </a:xfrm>
            <a:prstGeom prst="rect">
              <a:avLst/>
            </a:prstGeom>
            <a:noFill/>
          </p:spPr>
          <p:txBody>
            <a:bodyPr wrap="none" rtlCol="0">
              <a:spAutoFit/>
            </a:bodyPr>
            <a:lstStyle/>
            <a:p>
              <a:pPr algn="l"/>
              <a:r>
                <a:rPr lang="en-US" sz="1600" i="1" dirty="0" smtClean="0"/>
                <a:t>100 %</a:t>
              </a:r>
              <a:endParaRPr lang="en-US" sz="1600" i="1" dirty="0"/>
            </a:p>
          </p:txBody>
        </p:sp>
        <p:sp>
          <p:nvSpPr>
            <p:cNvPr id="29" name="ZoneTexte 28"/>
            <p:cNvSpPr txBox="1"/>
            <p:nvPr/>
          </p:nvSpPr>
          <p:spPr>
            <a:xfrm>
              <a:off x="-59265" y="1920845"/>
              <a:ext cx="587020" cy="338554"/>
            </a:xfrm>
            <a:prstGeom prst="rect">
              <a:avLst/>
            </a:prstGeom>
            <a:noFill/>
          </p:spPr>
          <p:txBody>
            <a:bodyPr wrap="none" rtlCol="0">
              <a:spAutoFit/>
            </a:bodyPr>
            <a:lstStyle/>
            <a:p>
              <a:pPr algn="l"/>
              <a:r>
                <a:rPr lang="en-US" sz="1600" i="1" dirty="0" smtClean="0"/>
                <a:t>50 %</a:t>
              </a:r>
              <a:endParaRPr lang="en-US" sz="1600" i="1" dirty="0"/>
            </a:p>
          </p:txBody>
        </p:sp>
        <p:sp>
          <p:nvSpPr>
            <p:cNvPr id="2" name="ZoneTexte 1"/>
            <p:cNvSpPr txBox="1"/>
            <p:nvPr/>
          </p:nvSpPr>
          <p:spPr>
            <a:xfrm>
              <a:off x="0" y="946387"/>
              <a:ext cx="2136611" cy="369332"/>
            </a:xfrm>
            <a:prstGeom prst="rect">
              <a:avLst/>
            </a:prstGeom>
            <a:noFill/>
          </p:spPr>
          <p:txBody>
            <a:bodyPr wrap="none" rtlCol="0">
              <a:spAutoFit/>
            </a:bodyPr>
            <a:lstStyle/>
            <a:p>
              <a:r>
                <a:rPr lang="fr-FR" dirty="0" err="1" smtClean="0"/>
                <a:t>Normalised</a:t>
              </a:r>
              <a:r>
                <a:rPr lang="fr-FR" dirty="0" smtClean="0"/>
                <a:t> </a:t>
              </a:r>
              <a:r>
                <a:rPr lang="fr-FR" dirty="0" err="1" smtClean="0"/>
                <a:t>heat</a:t>
              </a:r>
              <a:r>
                <a:rPr lang="fr-FR" dirty="0" smtClean="0"/>
                <a:t> flux</a:t>
              </a:r>
              <a:endParaRPr lang="fr-FR" dirty="0"/>
            </a:p>
          </p:txBody>
        </p:sp>
        <p:pic>
          <p:nvPicPr>
            <p:cNvPr id="34" name="Image 3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8238" y="2826984"/>
              <a:ext cx="2981226" cy="1492160"/>
            </a:xfrm>
            <a:prstGeom prst="rect">
              <a:avLst/>
            </a:prstGeom>
            <a:noFill/>
            <a:ln w="38100">
              <a:solidFill>
                <a:srgbClr val="C00000"/>
              </a:solidFill>
            </a:ln>
          </p:spPr>
        </p:pic>
        <p:sp>
          <p:nvSpPr>
            <p:cNvPr id="3" name="ZoneTexte 2"/>
            <p:cNvSpPr txBox="1"/>
            <p:nvPr/>
          </p:nvSpPr>
          <p:spPr>
            <a:xfrm>
              <a:off x="284318" y="3464136"/>
              <a:ext cx="301686" cy="369332"/>
            </a:xfrm>
            <a:prstGeom prst="rect">
              <a:avLst/>
            </a:prstGeom>
            <a:noFill/>
          </p:spPr>
          <p:txBody>
            <a:bodyPr wrap="none" rtlCol="0">
              <a:spAutoFit/>
            </a:bodyPr>
            <a:lstStyle/>
            <a:p>
              <a:r>
                <a:rPr lang="fr-FR" dirty="0" smtClean="0">
                  <a:solidFill>
                    <a:srgbClr val="0000FF"/>
                  </a:solidFill>
                </a:rPr>
                <a:t>1</a:t>
              </a:r>
              <a:endParaRPr lang="en-US" dirty="0">
                <a:solidFill>
                  <a:srgbClr val="0000FF"/>
                </a:solidFill>
              </a:endParaRPr>
            </a:p>
          </p:txBody>
        </p:sp>
        <p:sp>
          <p:nvSpPr>
            <p:cNvPr id="35" name="ZoneTexte 34"/>
            <p:cNvSpPr txBox="1"/>
            <p:nvPr/>
          </p:nvSpPr>
          <p:spPr>
            <a:xfrm>
              <a:off x="2878268" y="3485946"/>
              <a:ext cx="418704" cy="369332"/>
            </a:xfrm>
            <a:prstGeom prst="rect">
              <a:avLst/>
            </a:prstGeom>
            <a:noFill/>
          </p:spPr>
          <p:txBody>
            <a:bodyPr wrap="none" rtlCol="0">
              <a:spAutoFit/>
            </a:bodyPr>
            <a:lstStyle/>
            <a:p>
              <a:r>
                <a:rPr lang="fr-FR" dirty="0" smtClean="0">
                  <a:solidFill>
                    <a:srgbClr val="0000FF"/>
                  </a:solidFill>
                </a:rPr>
                <a:t>38</a:t>
              </a:r>
              <a:endParaRPr lang="en-US" dirty="0">
                <a:solidFill>
                  <a:srgbClr val="0000FF"/>
                </a:solidFill>
              </a:endParaRPr>
            </a:p>
          </p:txBody>
        </p:sp>
        <p:sp>
          <p:nvSpPr>
            <p:cNvPr id="5" name="Flèche courbée vers la droite 4"/>
            <p:cNvSpPr/>
            <p:nvPr/>
          </p:nvSpPr>
          <p:spPr>
            <a:xfrm rot="16200000">
              <a:off x="1629160" y="2710847"/>
              <a:ext cx="358454" cy="2499686"/>
            </a:xfrm>
            <a:prstGeom prst="curv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
        <p:nvSpPr>
          <p:cNvPr id="37" name="ZoneTexte 36"/>
          <p:cNvSpPr txBox="1"/>
          <p:nvPr/>
        </p:nvSpPr>
        <p:spPr>
          <a:xfrm>
            <a:off x="8667582" y="449949"/>
            <a:ext cx="324128" cy="369332"/>
          </a:xfrm>
          <a:prstGeom prst="rect">
            <a:avLst/>
          </a:prstGeom>
          <a:noFill/>
        </p:spPr>
        <p:txBody>
          <a:bodyPr wrap="none" rtlCol="0">
            <a:spAutoFit/>
          </a:bodyPr>
          <a:lstStyle/>
          <a:p>
            <a:r>
              <a:rPr lang="el-GR" b="1" dirty="0" smtClean="0">
                <a:solidFill>
                  <a:schemeClr val="accent4">
                    <a:lumMod val="75000"/>
                  </a:schemeClr>
                </a:solidFill>
                <a:latin typeface="Arial" panose="020B0604020202020204" pitchFamily="34" charset="0"/>
                <a:cs typeface="Arial" panose="020B0604020202020204" pitchFamily="34" charset="0"/>
              </a:rPr>
              <a:t>δ</a:t>
            </a:r>
            <a:endParaRPr lang="fr-FR" b="1" dirty="0">
              <a:solidFill>
                <a:schemeClr val="accent4">
                  <a:lumMod val="75000"/>
                </a:schemeClr>
              </a:solidFill>
            </a:endParaRPr>
          </a:p>
        </p:txBody>
      </p:sp>
    </p:spTree>
    <p:extLst>
      <p:ext uri="{BB962C8B-B14F-4D97-AF65-F5344CB8AC3E}">
        <p14:creationId xmlns:p14="http://schemas.microsoft.com/office/powerpoint/2010/main" val="273391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 grpId="0"/>
      <p:bldP spid="23" grpId="0"/>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2.4 </a:t>
            </a:r>
            <a:r>
              <a:rPr lang="fr-FR" dirty="0" err="1" smtClean="0"/>
              <a:t>Loading</a:t>
            </a:r>
            <a:r>
              <a:rPr lang="fr-FR" dirty="0" smtClean="0"/>
              <a:t> time</a:t>
            </a:r>
            <a:endParaRPr lang="fr-FR"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750" noProof="0" smtClean="0">
                <a:solidFill>
                  <a:schemeClr val="bg1"/>
                </a:solidFill>
                <a:latin typeface="Arial" charset="0"/>
                <a:ea typeface="Arial" charset="0"/>
                <a:cs typeface="Arial" charset="0"/>
              </a:rPr>
              <a:pPr algn="ctr"/>
              <a:t>11</a:t>
            </a:fld>
            <a:endParaRPr lang="fr-FR" sz="750" noProof="0" dirty="0">
              <a:solidFill>
                <a:schemeClr val="bg1"/>
              </a:solidFill>
              <a:latin typeface="Arial" charset="0"/>
              <a:ea typeface="Arial" charset="0"/>
              <a:cs typeface="Arial" charset="0"/>
            </a:endParaRPr>
          </a:p>
        </p:txBody>
      </p:sp>
      <p:pic>
        <p:nvPicPr>
          <p:cNvPr id="8" name="Image 7"/>
          <p:cNvPicPr>
            <a:picLocks noChangeAspect="1"/>
          </p:cNvPicPr>
          <p:nvPr/>
        </p:nvPicPr>
        <p:blipFill>
          <a:blip r:embed="rId2"/>
          <a:stretch>
            <a:fillRect/>
          </a:stretch>
        </p:blipFill>
        <p:spPr>
          <a:xfrm>
            <a:off x="466149" y="1010200"/>
            <a:ext cx="4668199" cy="3295713"/>
          </a:xfrm>
          <a:prstGeom prst="rect">
            <a:avLst/>
          </a:prstGeom>
        </p:spPr>
      </p:pic>
      <p:sp>
        <p:nvSpPr>
          <p:cNvPr id="10" name="ZoneTexte 9"/>
          <p:cNvSpPr txBox="1"/>
          <p:nvPr/>
        </p:nvSpPr>
        <p:spPr>
          <a:xfrm>
            <a:off x="1212174" y="1264116"/>
            <a:ext cx="3533406" cy="261610"/>
          </a:xfrm>
          <a:prstGeom prst="rect">
            <a:avLst/>
          </a:prstGeom>
          <a:noFill/>
        </p:spPr>
        <p:txBody>
          <a:bodyPr wrap="square" rtlCol="0">
            <a:spAutoFit/>
          </a:bodyPr>
          <a:lstStyle/>
          <a:p>
            <a:r>
              <a:rPr lang="fr-FR" sz="1100" i="1" dirty="0" smtClean="0"/>
              <a:t>M. Richou, </a:t>
            </a:r>
            <a:r>
              <a:rPr lang="fr-FR" sz="1100" i="1" dirty="0" err="1" smtClean="0"/>
              <a:t>Nuclear</a:t>
            </a:r>
            <a:r>
              <a:rPr lang="fr-FR" sz="1100" i="1" dirty="0" smtClean="0"/>
              <a:t> </a:t>
            </a:r>
            <a:r>
              <a:rPr lang="fr-FR" sz="1100" i="1" dirty="0" err="1" smtClean="0"/>
              <a:t>Materials</a:t>
            </a:r>
            <a:r>
              <a:rPr lang="fr-FR" sz="1100" i="1" dirty="0" smtClean="0"/>
              <a:t>, 2020</a:t>
            </a:r>
            <a:endParaRPr lang="fr-FR" sz="1100" i="1" dirty="0"/>
          </a:p>
        </p:txBody>
      </p:sp>
      <p:sp>
        <p:nvSpPr>
          <p:cNvPr id="18" name="ZoneTexte 17"/>
          <p:cNvSpPr txBox="1"/>
          <p:nvPr/>
        </p:nvSpPr>
        <p:spPr>
          <a:xfrm>
            <a:off x="454212" y="4453571"/>
            <a:ext cx="8061694" cy="369332"/>
          </a:xfrm>
          <a:prstGeom prst="rect">
            <a:avLst/>
          </a:prstGeom>
          <a:noFill/>
        </p:spPr>
        <p:txBody>
          <a:bodyPr wrap="none" rtlCol="0">
            <a:spAutoFit/>
          </a:bodyPr>
          <a:lstStyle/>
          <a:p>
            <a:r>
              <a:rPr lang="fr-FR" dirty="0">
                <a:solidFill>
                  <a:srgbClr val="0000FF"/>
                </a:solidFill>
              </a:rPr>
              <a:t>Future </a:t>
            </a:r>
            <a:r>
              <a:rPr lang="fr-FR" dirty="0" err="1" smtClean="0">
                <a:solidFill>
                  <a:srgbClr val="0000FF"/>
                </a:solidFill>
              </a:rPr>
              <a:t>steps</a:t>
            </a:r>
            <a:r>
              <a:rPr lang="fr-FR" dirty="0" smtClean="0">
                <a:solidFill>
                  <a:srgbClr val="0000FF"/>
                </a:solidFill>
              </a:rPr>
              <a:t> </a:t>
            </a:r>
            <a:r>
              <a:rPr lang="fr-FR" dirty="0">
                <a:solidFill>
                  <a:srgbClr val="0000FF"/>
                </a:solidFill>
              </a:rPr>
              <a:t>: Check the </a:t>
            </a:r>
            <a:r>
              <a:rPr lang="fr-FR" dirty="0" err="1">
                <a:solidFill>
                  <a:srgbClr val="0000FF"/>
                </a:solidFill>
              </a:rPr>
              <a:t>annealed</a:t>
            </a:r>
            <a:r>
              <a:rPr lang="fr-FR" dirty="0">
                <a:solidFill>
                  <a:srgbClr val="0000FF"/>
                </a:solidFill>
              </a:rPr>
              <a:t> time </a:t>
            </a:r>
            <a:r>
              <a:rPr lang="fr-FR" dirty="0" smtClean="0">
                <a:solidFill>
                  <a:srgbClr val="0000FF"/>
                </a:solidFill>
              </a:rPr>
              <a:t>and </a:t>
            </a:r>
            <a:r>
              <a:rPr lang="fr-FR" dirty="0" err="1" smtClean="0">
                <a:solidFill>
                  <a:srgbClr val="0000FF"/>
                </a:solidFill>
              </a:rPr>
              <a:t>Qn</a:t>
            </a:r>
            <a:r>
              <a:rPr lang="fr-FR" dirty="0" smtClean="0">
                <a:solidFill>
                  <a:srgbClr val="0000FF"/>
                </a:solidFill>
              </a:rPr>
              <a:t> on </a:t>
            </a:r>
            <a:r>
              <a:rPr lang="fr-FR" dirty="0">
                <a:solidFill>
                  <a:srgbClr val="0000FF"/>
                </a:solidFill>
              </a:rPr>
              <a:t>PFU </a:t>
            </a:r>
            <a:r>
              <a:rPr lang="fr-FR" dirty="0" smtClean="0">
                <a:solidFill>
                  <a:srgbClr val="0000FF"/>
                </a:solidFill>
              </a:rPr>
              <a:t>8 and 19, </a:t>
            </a:r>
            <a:r>
              <a:rPr lang="fr-FR" dirty="0" err="1" smtClean="0">
                <a:solidFill>
                  <a:srgbClr val="0000FF"/>
                </a:solidFill>
              </a:rPr>
              <a:t>monoblocks</a:t>
            </a:r>
            <a:r>
              <a:rPr lang="fr-FR" dirty="0" smtClean="0">
                <a:solidFill>
                  <a:srgbClr val="0000FF"/>
                </a:solidFill>
              </a:rPr>
              <a:t> 23-27 </a:t>
            </a:r>
            <a:endParaRPr lang="fr-FR" dirty="0">
              <a:solidFill>
                <a:srgbClr val="0000FF"/>
              </a:solidFill>
            </a:endParaRPr>
          </a:p>
        </p:txBody>
      </p:sp>
      <p:cxnSp>
        <p:nvCxnSpPr>
          <p:cNvPr id="5" name="Connecteur droit avec flèche 4"/>
          <p:cNvCxnSpPr/>
          <p:nvPr/>
        </p:nvCxnSpPr>
        <p:spPr>
          <a:xfrm flipV="1">
            <a:off x="2128903" y="2509997"/>
            <a:ext cx="12032" cy="9893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ZoneTexte 5"/>
          <p:cNvSpPr txBox="1"/>
          <p:nvPr/>
        </p:nvSpPr>
        <p:spPr>
          <a:xfrm>
            <a:off x="5320703" y="1828655"/>
            <a:ext cx="3485767" cy="923330"/>
          </a:xfrm>
          <a:prstGeom prst="rect">
            <a:avLst/>
          </a:prstGeom>
          <a:noFill/>
        </p:spPr>
        <p:txBody>
          <a:bodyPr wrap="square" rtlCol="0">
            <a:spAutoFit/>
          </a:bodyPr>
          <a:lstStyle/>
          <a:p>
            <a:r>
              <a:rPr lang="en-AE" dirty="0">
                <a:sym typeface="Wingdings" panose="05000000000000000000" pitchFamily="2" charset="2"/>
              </a:rPr>
              <a:t> </a:t>
            </a:r>
            <a:r>
              <a:rPr lang="fr-FR" dirty="0" smtClean="0"/>
              <a:t>At 1500°C,  &gt; 300 s are </a:t>
            </a:r>
            <a:r>
              <a:rPr lang="fr-FR" dirty="0" err="1" smtClean="0"/>
              <a:t>needed</a:t>
            </a:r>
            <a:r>
              <a:rPr lang="fr-FR" dirty="0" smtClean="0"/>
              <a:t> to </a:t>
            </a:r>
            <a:r>
              <a:rPr lang="fr-FR" dirty="0" err="1" smtClean="0"/>
              <a:t>reach</a:t>
            </a:r>
            <a:r>
              <a:rPr lang="fr-FR" dirty="0" smtClean="0"/>
              <a:t> a </a:t>
            </a:r>
            <a:r>
              <a:rPr lang="fr-FR" dirty="0" err="1" smtClean="0"/>
              <a:t>decrease</a:t>
            </a:r>
            <a:r>
              <a:rPr lang="fr-FR" dirty="0" smtClean="0"/>
              <a:t> by a </a:t>
            </a:r>
            <a:r>
              <a:rPr lang="fr-FR" dirty="0" err="1" smtClean="0"/>
              <a:t>half</a:t>
            </a:r>
            <a:r>
              <a:rPr lang="fr-FR" dirty="0" smtClean="0"/>
              <a:t> of </a:t>
            </a:r>
            <a:r>
              <a:rPr lang="fr-FR" dirty="0" err="1" smtClean="0"/>
              <a:t>hardness</a:t>
            </a:r>
            <a:endParaRPr lang="en-US" dirty="0"/>
          </a:p>
        </p:txBody>
      </p:sp>
    </p:spTree>
    <p:extLst>
      <p:ext uri="{BB962C8B-B14F-4D97-AF65-F5344CB8AC3E}">
        <p14:creationId xmlns:p14="http://schemas.microsoft.com/office/powerpoint/2010/main" val="353853088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3. </a:t>
            </a:r>
            <a:r>
              <a:rPr lang="fr-FR" dirty="0" smtClean="0"/>
              <a:t>Visual </a:t>
            </a:r>
            <a:r>
              <a:rPr lang="fr-FR" dirty="0" smtClean="0"/>
              <a:t>observations </a:t>
            </a:r>
            <a:r>
              <a:rPr lang="fr-FR" dirty="0" smtClean="0"/>
              <a:t>of the relevant PFU</a:t>
            </a:r>
            <a:endParaRPr lang="fr-FR"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750" noProof="0" smtClean="0">
                <a:solidFill>
                  <a:schemeClr val="bg1"/>
                </a:solidFill>
                <a:latin typeface="Arial" charset="0"/>
                <a:ea typeface="Arial" charset="0"/>
                <a:cs typeface="Arial" charset="0"/>
              </a:rPr>
              <a:pPr algn="ctr"/>
              <a:t>12</a:t>
            </a:fld>
            <a:endParaRPr lang="fr-FR" sz="750" noProof="0" dirty="0">
              <a:solidFill>
                <a:schemeClr val="bg1"/>
              </a:solidFill>
              <a:latin typeface="Arial" charset="0"/>
              <a:ea typeface="Arial" charset="0"/>
              <a:cs typeface="Arial" charset="0"/>
            </a:endParaRPr>
          </a:p>
        </p:txBody>
      </p:sp>
      <p:sp>
        <p:nvSpPr>
          <p:cNvPr id="5" name="Espace réservé du texte 4"/>
          <p:cNvSpPr>
            <a:spLocks noGrp="1"/>
          </p:cNvSpPr>
          <p:nvPr>
            <p:ph type="body" sz="quarter" idx="12"/>
          </p:nvPr>
        </p:nvSpPr>
        <p:spPr/>
        <p:txBody>
          <a:bodyPr/>
          <a:lstStyle/>
          <a:p>
            <a:endParaRPr lang="fr-FR"/>
          </a:p>
        </p:txBody>
      </p:sp>
      <p:pic>
        <p:nvPicPr>
          <p:cNvPr id="7" name="Image 6"/>
          <p:cNvPicPr>
            <a:picLocks noChangeAspect="1"/>
          </p:cNvPicPr>
          <p:nvPr/>
        </p:nvPicPr>
        <p:blipFill rotWithShape="1">
          <a:blip r:embed="rId3"/>
          <a:srcRect r="43554"/>
          <a:stretch/>
        </p:blipFill>
        <p:spPr>
          <a:xfrm>
            <a:off x="172639" y="640399"/>
            <a:ext cx="2548790" cy="4039164"/>
          </a:xfrm>
          <a:prstGeom prst="rect">
            <a:avLst/>
          </a:prstGeom>
        </p:spPr>
      </p:pic>
      <p:sp>
        <p:nvSpPr>
          <p:cNvPr id="8" name="ZoneTexte 7"/>
          <p:cNvSpPr txBox="1"/>
          <p:nvPr/>
        </p:nvSpPr>
        <p:spPr>
          <a:xfrm>
            <a:off x="452171" y="4639608"/>
            <a:ext cx="1896673" cy="253916"/>
          </a:xfrm>
          <a:prstGeom prst="rect">
            <a:avLst/>
          </a:prstGeom>
          <a:noFill/>
        </p:spPr>
        <p:txBody>
          <a:bodyPr wrap="none" rtlCol="0">
            <a:spAutoFit/>
          </a:bodyPr>
          <a:lstStyle/>
          <a:p>
            <a:r>
              <a:rPr lang="fr-FR" sz="1050" dirty="0"/>
              <a:t>[M. Diez, 2021, </a:t>
            </a:r>
            <a:r>
              <a:rPr lang="fr-FR" sz="1050" dirty="0" err="1"/>
              <a:t>Nuclear</a:t>
            </a:r>
            <a:r>
              <a:rPr lang="fr-FR" sz="1050" dirty="0"/>
              <a:t> Fusion]</a:t>
            </a:r>
            <a:endParaRPr lang="fr-FR" sz="1050" dirty="0"/>
          </a:p>
        </p:txBody>
      </p:sp>
      <p:sp>
        <p:nvSpPr>
          <p:cNvPr id="9" name="ZoneTexte 8"/>
          <p:cNvSpPr txBox="1"/>
          <p:nvPr/>
        </p:nvSpPr>
        <p:spPr>
          <a:xfrm>
            <a:off x="172639" y="2471551"/>
            <a:ext cx="1382110" cy="369332"/>
          </a:xfrm>
          <a:prstGeom prst="rect">
            <a:avLst/>
          </a:prstGeom>
          <a:solidFill>
            <a:schemeClr val="bg1"/>
          </a:solidFill>
        </p:spPr>
        <p:txBody>
          <a:bodyPr wrap="square" rtlCol="0">
            <a:spAutoFit/>
          </a:bodyPr>
          <a:lstStyle/>
          <a:p>
            <a:r>
              <a:rPr lang="el-GR" b="1" dirty="0" smtClean="0">
                <a:solidFill>
                  <a:schemeClr val="accent4">
                    <a:lumMod val="75000"/>
                  </a:schemeClr>
                </a:solidFill>
                <a:latin typeface="Arial" panose="020B0604020202020204" pitchFamily="34" charset="0"/>
                <a:cs typeface="Arial" panose="020B0604020202020204" pitchFamily="34" charset="0"/>
              </a:rPr>
              <a:t>δ</a:t>
            </a:r>
            <a:r>
              <a:rPr lang="fr-FR" b="1" dirty="0" smtClean="0">
                <a:solidFill>
                  <a:schemeClr val="accent4">
                    <a:lumMod val="75000"/>
                  </a:schemeClr>
                </a:solidFill>
                <a:latin typeface="Arial" panose="020B0604020202020204" pitchFamily="34" charset="0"/>
                <a:cs typeface="Arial" panose="020B0604020202020204" pitchFamily="34" charset="0"/>
              </a:rPr>
              <a:t> = 0.4 mm</a:t>
            </a:r>
            <a:endParaRPr lang="fr-FR" b="1" dirty="0">
              <a:solidFill>
                <a:schemeClr val="accent4">
                  <a:lumMod val="75000"/>
                </a:schemeClr>
              </a:solidFill>
            </a:endParaRPr>
          </a:p>
        </p:txBody>
      </p:sp>
      <p:sp>
        <p:nvSpPr>
          <p:cNvPr id="10" name="ZoneTexte 9"/>
          <p:cNvSpPr txBox="1"/>
          <p:nvPr/>
        </p:nvSpPr>
        <p:spPr>
          <a:xfrm>
            <a:off x="3107975" y="1544604"/>
            <a:ext cx="5364088" cy="2308324"/>
          </a:xfrm>
          <a:prstGeom prst="rect">
            <a:avLst/>
          </a:prstGeom>
          <a:noFill/>
        </p:spPr>
        <p:txBody>
          <a:bodyPr wrap="square" rtlCol="0">
            <a:spAutoFit/>
          </a:bodyPr>
          <a:lstStyle/>
          <a:p>
            <a:r>
              <a:rPr lang="en-AE" dirty="0">
                <a:sym typeface="Wingdings" panose="05000000000000000000" pitchFamily="2" charset="2"/>
              </a:rPr>
              <a:t> </a:t>
            </a:r>
            <a:r>
              <a:rPr lang="fr-FR" dirty="0" err="1" smtClean="0"/>
              <a:t>Presence</a:t>
            </a:r>
            <a:r>
              <a:rPr lang="fr-FR" dirty="0" smtClean="0"/>
              <a:t> </a:t>
            </a:r>
            <a:r>
              <a:rPr lang="fr-FR" dirty="0" smtClean="0"/>
              <a:t>of cracks, </a:t>
            </a:r>
            <a:r>
              <a:rPr lang="fr-FR" dirty="0" err="1" smtClean="0"/>
              <a:t>deposits</a:t>
            </a:r>
            <a:r>
              <a:rPr lang="fr-FR" dirty="0" smtClean="0"/>
              <a:t> on the zone </a:t>
            </a:r>
            <a:r>
              <a:rPr lang="fr-FR" dirty="0" err="1" smtClean="0"/>
              <a:t>dedicated</a:t>
            </a:r>
            <a:r>
              <a:rPr lang="fr-FR" dirty="0" smtClean="0"/>
              <a:t> to the </a:t>
            </a:r>
            <a:r>
              <a:rPr lang="fr-FR" dirty="0" err="1" smtClean="0"/>
              <a:t>hardness</a:t>
            </a:r>
            <a:r>
              <a:rPr lang="fr-FR" dirty="0" smtClean="0"/>
              <a:t> </a:t>
            </a:r>
            <a:r>
              <a:rPr lang="fr-FR" dirty="0" err="1" smtClean="0"/>
              <a:t>measurment</a:t>
            </a:r>
            <a:endParaRPr lang="fr-FR" dirty="0" smtClean="0"/>
          </a:p>
          <a:p>
            <a:endParaRPr lang="fr-FR" dirty="0" smtClean="0"/>
          </a:p>
          <a:p>
            <a:r>
              <a:rPr lang="en-AE" dirty="0">
                <a:sym typeface="Wingdings" panose="05000000000000000000" pitchFamily="2" charset="2"/>
              </a:rPr>
              <a:t> </a:t>
            </a:r>
            <a:r>
              <a:rPr lang="fr-FR" dirty="0" err="1" smtClean="0"/>
              <a:t>Hardness</a:t>
            </a:r>
            <a:r>
              <a:rPr lang="fr-FR" dirty="0" smtClean="0"/>
              <a:t> </a:t>
            </a:r>
            <a:r>
              <a:rPr lang="fr-FR" dirty="0" err="1" smtClean="0"/>
              <a:t>measurments</a:t>
            </a:r>
            <a:r>
              <a:rPr lang="fr-FR" dirty="0" smtClean="0"/>
              <a:t> are not relevant on the full not </a:t>
            </a:r>
            <a:r>
              <a:rPr lang="fr-FR" dirty="0" err="1" smtClean="0"/>
              <a:t>polished</a:t>
            </a:r>
            <a:r>
              <a:rPr lang="fr-FR" dirty="0" smtClean="0"/>
              <a:t> PFU</a:t>
            </a:r>
          </a:p>
          <a:p>
            <a:pPr marL="285750" indent="-285750">
              <a:buFont typeface="Arial" panose="020B0604020202020204" pitchFamily="34" charset="0"/>
              <a:buChar char="•"/>
            </a:pPr>
            <a:endParaRPr lang="fr-FR" dirty="0"/>
          </a:p>
          <a:p>
            <a:r>
              <a:rPr lang="en-AE" dirty="0">
                <a:sym typeface="Wingdings" panose="05000000000000000000" pitchFamily="2" charset="2"/>
              </a:rPr>
              <a:t> </a:t>
            </a:r>
            <a:r>
              <a:rPr lang="fr-FR" u="sng" dirty="0" smtClean="0"/>
              <a:t>Future </a:t>
            </a:r>
            <a:r>
              <a:rPr lang="fr-FR" u="sng" dirty="0" err="1" smtClean="0"/>
              <a:t>step</a:t>
            </a:r>
            <a:r>
              <a:rPr lang="fr-FR" u="sng" dirty="0" smtClean="0"/>
              <a:t> </a:t>
            </a:r>
            <a:r>
              <a:rPr lang="fr-FR" dirty="0" smtClean="0"/>
              <a:t>: </a:t>
            </a:r>
            <a:r>
              <a:rPr lang="fr-FR" dirty="0" err="1" smtClean="0"/>
              <a:t>polish</a:t>
            </a:r>
            <a:r>
              <a:rPr lang="fr-FR" dirty="0" smtClean="0"/>
              <a:t>, use of </a:t>
            </a:r>
            <a:r>
              <a:rPr lang="fr-FR" dirty="0" err="1" smtClean="0"/>
              <a:t>sample</a:t>
            </a:r>
            <a:r>
              <a:rPr lang="fr-FR" dirty="0" smtClean="0"/>
              <a:t> </a:t>
            </a:r>
            <a:r>
              <a:rPr lang="fr-FR" dirty="0" err="1" smtClean="0"/>
              <a:t>rather</a:t>
            </a:r>
            <a:r>
              <a:rPr lang="fr-FR" dirty="0" smtClean="0"/>
              <a:t> </a:t>
            </a:r>
            <a:r>
              <a:rPr lang="fr-FR" dirty="0" err="1" smtClean="0"/>
              <a:t>than</a:t>
            </a:r>
            <a:r>
              <a:rPr lang="fr-FR" dirty="0" smtClean="0"/>
              <a:t> a </a:t>
            </a:r>
            <a:r>
              <a:rPr lang="fr-FR" dirty="0" err="1" smtClean="0"/>
              <a:t>complete</a:t>
            </a:r>
            <a:r>
              <a:rPr lang="fr-FR" dirty="0" smtClean="0"/>
              <a:t> PFU </a:t>
            </a:r>
            <a:endParaRPr lang="fr-FR" dirty="0"/>
          </a:p>
        </p:txBody>
      </p:sp>
      <p:sp>
        <p:nvSpPr>
          <p:cNvPr id="11" name="ZoneTexte 10"/>
          <p:cNvSpPr txBox="1"/>
          <p:nvPr/>
        </p:nvSpPr>
        <p:spPr>
          <a:xfrm>
            <a:off x="336471" y="1283194"/>
            <a:ext cx="2283317" cy="369332"/>
          </a:xfrm>
          <a:prstGeom prst="rect">
            <a:avLst/>
          </a:prstGeom>
          <a:noFill/>
        </p:spPr>
        <p:txBody>
          <a:bodyPr wrap="none" rtlCol="0">
            <a:spAutoFit/>
          </a:bodyPr>
          <a:lstStyle/>
          <a:p>
            <a:r>
              <a:rPr lang="fr-FR" dirty="0" smtClean="0">
                <a:solidFill>
                  <a:schemeClr val="bg1"/>
                </a:solidFill>
              </a:rPr>
              <a:t>Plasma </a:t>
            </a:r>
            <a:r>
              <a:rPr lang="fr-FR" dirty="0" err="1" smtClean="0">
                <a:solidFill>
                  <a:schemeClr val="bg1"/>
                </a:solidFill>
              </a:rPr>
              <a:t>loaded</a:t>
            </a:r>
            <a:r>
              <a:rPr lang="fr-FR" dirty="0" smtClean="0">
                <a:solidFill>
                  <a:schemeClr val="bg1"/>
                </a:solidFill>
              </a:rPr>
              <a:t> surface</a:t>
            </a:r>
            <a:endParaRPr lang="fr-FR" dirty="0">
              <a:solidFill>
                <a:schemeClr val="bg1"/>
              </a:solidFill>
            </a:endParaRPr>
          </a:p>
        </p:txBody>
      </p:sp>
      <p:cxnSp>
        <p:nvCxnSpPr>
          <p:cNvPr id="12" name="Connecteur droit avec flèche 11"/>
          <p:cNvCxnSpPr/>
          <p:nvPr/>
        </p:nvCxnSpPr>
        <p:spPr>
          <a:xfrm flipH="1">
            <a:off x="1643680" y="1544604"/>
            <a:ext cx="266700" cy="19313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25094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0580" y="68312"/>
            <a:ext cx="6172200" cy="442035"/>
          </a:xfrm>
        </p:spPr>
        <p:txBody>
          <a:bodyPr/>
          <a:lstStyle/>
          <a:p>
            <a:r>
              <a:rPr lang="fr-FR" sz="2400" dirty="0" smtClean="0"/>
              <a:t>Conclusions and prospects</a:t>
            </a:r>
            <a:endParaRPr lang="en-US" sz="2400" dirty="0"/>
          </a:p>
        </p:txBody>
      </p:sp>
      <p:sp>
        <p:nvSpPr>
          <p:cNvPr id="5" name="Espace réservé du numéro de diapositive 4"/>
          <p:cNvSpPr>
            <a:spLocks noGrp="1"/>
          </p:cNvSpPr>
          <p:nvPr>
            <p:ph type="sldNum" sz="quarter" idx="4"/>
          </p:nvPr>
        </p:nvSpPr>
        <p:spPr/>
        <p:txBody>
          <a:bodyPr/>
          <a:lstStyle/>
          <a:p>
            <a:pPr algn="ctr"/>
            <a:fld id="{854A34C9-9A4B-6445-85E1-F779B5E87362}" type="slidenum">
              <a:rPr lang="fr-FR" sz="700" smtClean="0">
                <a:solidFill>
                  <a:schemeClr val="bg1"/>
                </a:solidFill>
                <a:latin typeface="Arial" charset="0"/>
                <a:ea typeface="Arial" charset="0"/>
                <a:cs typeface="Arial" charset="0"/>
              </a:rPr>
              <a:pPr algn="ctr"/>
              <a:t>13</a:t>
            </a:fld>
            <a:endParaRPr lang="fr-FR" sz="700" dirty="0">
              <a:solidFill>
                <a:schemeClr val="bg1"/>
              </a:solidFill>
              <a:latin typeface="Arial" charset="0"/>
              <a:ea typeface="Arial" charset="0"/>
              <a:cs typeface="Arial" charset="0"/>
            </a:endParaRPr>
          </a:p>
        </p:txBody>
      </p:sp>
      <p:graphicFrame>
        <p:nvGraphicFramePr>
          <p:cNvPr id="3" name="Tableau 2"/>
          <p:cNvGraphicFramePr>
            <a:graphicFrameLocks noGrp="1"/>
          </p:cNvGraphicFramePr>
          <p:nvPr>
            <p:extLst>
              <p:ext uri="{D42A27DB-BD31-4B8C-83A1-F6EECF244321}">
                <p14:modId xmlns:p14="http://schemas.microsoft.com/office/powerpoint/2010/main" val="2430743814"/>
              </p:ext>
            </p:extLst>
          </p:nvPr>
        </p:nvGraphicFramePr>
        <p:xfrm>
          <a:off x="43698" y="1613458"/>
          <a:ext cx="8993571" cy="3053080"/>
        </p:xfrm>
        <a:graphic>
          <a:graphicData uri="http://schemas.openxmlformats.org/drawingml/2006/table">
            <a:tbl>
              <a:tblPr firstRow="1" bandRow="1">
                <a:tableStyleId>{5C22544A-7EE6-4342-B048-85BDC9FD1C3A}</a:tableStyleId>
              </a:tblPr>
              <a:tblGrid>
                <a:gridCol w="1752537">
                  <a:extLst>
                    <a:ext uri="{9D8B030D-6E8A-4147-A177-3AD203B41FA5}">
                      <a16:colId xmlns:a16="http://schemas.microsoft.com/office/drawing/2014/main" val="3484288823"/>
                    </a:ext>
                  </a:extLst>
                </a:gridCol>
                <a:gridCol w="1156018">
                  <a:extLst>
                    <a:ext uri="{9D8B030D-6E8A-4147-A177-3AD203B41FA5}">
                      <a16:colId xmlns:a16="http://schemas.microsoft.com/office/drawing/2014/main" val="1257584419"/>
                    </a:ext>
                  </a:extLst>
                </a:gridCol>
                <a:gridCol w="1492568">
                  <a:extLst>
                    <a:ext uri="{9D8B030D-6E8A-4147-A177-3AD203B41FA5}">
                      <a16:colId xmlns:a16="http://schemas.microsoft.com/office/drawing/2014/main" val="883079952"/>
                    </a:ext>
                  </a:extLst>
                </a:gridCol>
                <a:gridCol w="1632268">
                  <a:extLst>
                    <a:ext uri="{9D8B030D-6E8A-4147-A177-3AD203B41FA5}">
                      <a16:colId xmlns:a16="http://schemas.microsoft.com/office/drawing/2014/main" val="1427079414"/>
                    </a:ext>
                  </a:extLst>
                </a:gridCol>
                <a:gridCol w="1930372">
                  <a:extLst>
                    <a:ext uri="{9D8B030D-6E8A-4147-A177-3AD203B41FA5}">
                      <a16:colId xmlns:a16="http://schemas.microsoft.com/office/drawing/2014/main" val="2158927601"/>
                    </a:ext>
                  </a:extLst>
                </a:gridCol>
                <a:gridCol w="1029808">
                  <a:extLst>
                    <a:ext uri="{9D8B030D-6E8A-4147-A177-3AD203B41FA5}">
                      <a16:colId xmlns:a16="http://schemas.microsoft.com/office/drawing/2014/main" val="2062199330"/>
                    </a:ext>
                  </a:extLst>
                </a:gridCol>
              </a:tblGrid>
              <a:tr h="370840">
                <a:tc>
                  <a:txBody>
                    <a:bodyPr/>
                    <a:lstStyle/>
                    <a:p>
                      <a:endParaRPr lang="en-US" dirty="0"/>
                    </a:p>
                  </a:txBody>
                  <a:tcPr/>
                </a:tc>
                <a:tc>
                  <a:txBody>
                    <a:bodyPr/>
                    <a:lstStyle/>
                    <a:p>
                      <a:r>
                        <a:rPr lang="fr-FR" dirty="0" smtClean="0"/>
                        <a:t>WEST</a:t>
                      </a:r>
                      <a:endParaRPr lang="en-US" dirty="0"/>
                    </a:p>
                  </a:txBody>
                  <a:tcPr/>
                </a:tc>
                <a:tc>
                  <a:txBody>
                    <a:bodyPr/>
                    <a:lstStyle/>
                    <a:p>
                      <a:r>
                        <a:rPr lang="fr-FR" dirty="0" smtClean="0"/>
                        <a:t>Thermal </a:t>
                      </a:r>
                      <a:r>
                        <a:rPr lang="fr-FR" dirty="0" err="1" smtClean="0"/>
                        <a:t>field</a:t>
                      </a:r>
                      <a:endParaRPr lang="fr-FR" dirty="0" smtClean="0"/>
                    </a:p>
                    <a:p>
                      <a:r>
                        <a:rPr lang="fr-FR" dirty="0" smtClean="0"/>
                        <a:t> (</a:t>
                      </a:r>
                      <a:r>
                        <a:rPr lang="fr-FR" dirty="0" err="1" smtClean="0"/>
                        <a:t>isothermal</a:t>
                      </a:r>
                      <a:r>
                        <a:rPr lang="fr-FR" dirty="0" smtClean="0"/>
                        <a:t>)</a:t>
                      </a:r>
                      <a:endParaRPr lang="en-US"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t>Thermal </a:t>
                      </a:r>
                      <a:r>
                        <a:rPr lang="fr-FR" dirty="0" err="1" smtClean="0"/>
                        <a:t>field</a:t>
                      </a:r>
                      <a:r>
                        <a:rPr lang="fr-FR" dirty="0" smtClean="0"/>
                        <a:t>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t>(</a:t>
                      </a:r>
                      <a:r>
                        <a:rPr lang="fr-FR" dirty="0" err="1" smtClean="0"/>
                        <a:t>anisothermal</a:t>
                      </a:r>
                      <a:r>
                        <a:rPr lang="fr-FR" dirty="0" smtClean="0"/>
                        <a: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dirty="0" smtClean="0"/>
                        <a:t>WPMAT</a:t>
                      </a:r>
                      <a:endParaRPr lang="en-US" dirty="0"/>
                    </a:p>
                  </a:txBody>
                  <a:tcPr/>
                </a:tc>
                <a:tc>
                  <a:txBody>
                    <a:bodyPr/>
                    <a:lstStyle/>
                    <a:p>
                      <a:r>
                        <a:rPr lang="fr-FR" dirty="0" smtClean="0"/>
                        <a:t>H</a:t>
                      </a:r>
                      <a:endParaRPr lang="en-US" dirty="0"/>
                    </a:p>
                  </a:txBody>
                  <a:tcPr/>
                </a:tc>
                <a:tc>
                  <a:txBody>
                    <a:bodyPr/>
                    <a:lstStyle/>
                    <a:p>
                      <a:r>
                        <a:rPr lang="fr-FR" dirty="0" smtClean="0"/>
                        <a:t>He</a:t>
                      </a:r>
                      <a:endParaRPr lang="en-US" dirty="0"/>
                    </a:p>
                  </a:txBody>
                  <a:tcPr/>
                </a:tc>
                <a:extLst>
                  <a:ext uri="{0D108BD9-81ED-4DB2-BD59-A6C34878D82A}">
                    <a16:rowId xmlns:a16="http://schemas.microsoft.com/office/drawing/2014/main" val="3315786492"/>
                  </a:ext>
                </a:extLst>
              </a:tr>
              <a:tr h="370840">
                <a:tc>
                  <a:txBody>
                    <a:bodyPr/>
                    <a:lstStyle/>
                    <a:p>
                      <a:r>
                        <a:rPr lang="fr-FR" sz="1400" dirty="0" err="1" smtClean="0"/>
                        <a:t>Testing</a:t>
                      </a:r>
                      <a:endParaRPr lang="en-US" sz="1400" dirty="0"/>
                    </a:p>
                  </a:txBody>
                  <a:tcPr/>
                </a:tc>
                <a:tc>
                  <a:txBody>
                    <a:bodyPr/>
                    <a:lstStyle/>
                    <a:p>
                      <a:r>
                        <a:rPr lang="en-US" sz="1400" dirty="0" smtClean="0">
                          <a:solidFill>
                            <a:srgbClr val="00B050"/>
                          </a:solidFill>
                          <a:sym typeface="Wingdings" panose="05000000000000000000" pitchFamily="2" charset="2"/>
                        </a:rPr>
                        <a:t></a:t>
                      </a:r>
                      <a:endParaRPr lang="en-US" sz="1400" dirty="0">
                        <a:solidFill>
                          <a:srgbClr val="00B050"/>
                        </a:solidFill>
                      </a:endParaRPr>
                    </a:p>
                  </a:txBody>
                  <a:tcPr/>
                </a:tc>
                <a:tc>
                  <a:txBody>
                    <a:bodyPr/>
                    <a:lstStyle/>
                    <a:p>
                      <a:r>
                        <a:rPr lang="en-US" sz="1400" dirty="0" smtClean="0">
                          <a:solidFill>
                            <a:srgbClr val="00B050"/>
                          </a:solidFill>
                          <a:sym typeface="Wingdings" panose="05000000000000000000" pitchFamily="2" charset="2"/>
                        </a:rPr>
                        <a:t></a:t>
                      </a:r>
                      <a:endParaRPr lang="en-US" sz="1400" dirty="0">
                        <a:solidFill>
                          <a:srgbClr val="00B050"/>
                        </a:solidFill>
                      </a:endParaRPr>
                    </a:p>
                  </a:txBody>
                  <a:tcPr/>
                </a:tc>
                <a:tc>
                  <a:txBody>
                    <a:bodyPr/>
                    <a:lstStyle/>
                    <a:p>
                      <a:r>
                        <a:rPr lang="en-US" sz="1400" dirty="0" smtClean="0">
                          <a:solidFill>
                            <a:srgbClr val="00B050"/>
                          </a:solidFill>
                          <a:sym typeface="Wingdings" panose="05000000000000000000" pitchFamily="2" charset="2"/>
                        </a:rPr>
                        <a:t></a:t>
                      </a:r>
                      <a:endParaRPr lang="en-US" sz="1400" dirty="0">
                        <a:solidFill>
                          <a:srgbClr val="00B050"/>
                        </a:solidFill>
                      </a:endParaRPr>
                    </a:p>
                  </a:txBody>
                  <a:tcPr/>
                </a:tc>
                <a:tc gridSpan="2">
                  <a:txBody>
                    <a:bodyPr/>
                    <a:lstStyle/>
                    <a:p>
                      <a:r>
                        <a:rPr lang="en-US" sz="1400" dirty="0" smtClean="0">
                          <a:solidFill>
                            <a:srgbClr val="00B050"/>
                          </a:solidFill>
                          <a:sym typeface="Wingdings" panose="05000000000000000000" pitchFamily="2" charset="2"/>
                        </a:rPr>
                        <a:t> </a:t>
                      </a:r>
                      <a:endParaRPr lang="en-US" sz="1400" dirty="0">
                        <a:solidFill>
                          <a:srgbClr val="00B050"/>
                        </a:solidFill>
                      </a:endParaRPr>
                    </a:p>
                  </a:txBody>
                  <a:tcPr/>
                </a:tc>
                <a:tc hMerge="1">
                  <a:txBody>
                    <a:bodyPr/>
                    <a:lstStyle/>
                    <a:p>
                      <a:pPr algn="r"/>
                      <a:endParaRPr lang="en-US" dirty="0">
                        <a:solidFill>
                          <a:srgbClr val="00B050"/>
                        </a:solidFill>
                      </a:endParaRPr>
                    </a:p>
                  </a:txBody>
                  <a:tcPr/>
                </a:tc>
                <a:extLst>
                  <a:ext uri="{0D108BD9-81ED-4DB2-BD59-A6C34878D82A}">
                    <a16:rowId xmlns:a16="http://schemas.microsoft.com/office/drawing/2014/main" val="2738039091"/>
                  </a:ext>
                </a:extLst>
              </a:tr>
              <a:tr h="370840">
                <a:tc>
                  <a:txBody>
                    <a:bodyPr/>
                    <a:lstStyle/>
                    <a:p>
                      <a:r>
                        <a:rPr lang="fr-FR" sz="1400" dirty="0" err="1" smtClean="0"/>
                        <a:t>Testing</a:t>
                      </a:r>
                      <a:r>
                        <a:rPr lang="fr-FR" sz="1400" dirty="0" smtClean="0"/>
                        <a:t> condition</a:t>
                      </a:r>
                      <a:r>
                        <a:rPr lang="fr-FR" sz="1400" baseline="0" dirty="0" smtClean="0"/>
                        <a:t> </a:t>
                      </a:r>
                      <a:r>
                        <a:rPr lang="fr-FR" sz="1400" baseline="0" dirty="0" err="1" smtClean="0"/>
                        <a:t>assessment</a:t>
                      </a:r>
                      <a:endParaRPr lang="en-US" sz="1400" dirty="0"/>
                    </a:p>
                  </a:txBody>
                  <a:tcPr>
                    <a:solidFill>
                      <a:schemeClr val="accent1">
                        <a:tint val="40000"/>
                      </a:schemeClr>
                    </a:solidFill>
                  </a:tcPr>
                </a:tc>
                <a:tc>
                  <a:txBody>
                    <a:bodyPr/>
                    <a:lstStyle/>
                    <a:p>
                      <a:pPr marL="0" algn="l" defTabSz="457200" rtl="0" eaLnBrk="1" latinLnBrk="0" hangingPunct="1"/>
                      <a:r>
                        <a:rPr lang="fr-FR" sz="1400" kern="1200" dirty="0" smtClean="0">
                          <a:solidFill>
                            <a:schemeClr val="dk1"/>
                          </a:solidFill>
                          <a:latin typeface="+mn-lt"/>
                          <a:ea typeface="+mn-ea"/>
                          <a:cs typeface="+mn-cs"/>
                        </a:rPr>
                        <a:t>2023</a:t>
                      </a:r>
                      <a:endParaRPr lang="en-US" sz="1400" kern="1200" dirty="0">
                        <a:solidFill>
                          <a:schemeClr val="dk1"/>
                        </a:solidFill>
                        <a:latin typeface="+mn-lt"/>
                        <a:ea typeface="+mn-ea"/>
                        <a:cs typeface="+mn-cs"/>
                      </a:endParaRPr>
                    </a:p>
                  </a:txBody>
                  <a:tcPr>
                    <a:solidFill>
                      <a:schemeClr val="accent1">
                        <a:tint val="40000"/>
                      </a:schemeClr>
                    </a:solidFill>
                  </a:tcPr>
                </a:tc>
                <a:tc>
                  <a:txBody>
                    <a:bodyPr/>
                    <a:lstStyle/>
                    <a:p>
                      <a:endParaRPr lang="en-US" sz="1400" dirty="0">
                        <a:solidFill>
                          <a:srgbClr val="00B050"/>
                        </a:solidFill>
                      </a:endParaRPr>
                    </a:p>
                  </a:txBody>
                  <a:tcPr>
                    <a:pattFill prst="ltUpDiag">
                      <a:fgClr>
                        <a:schemeClr val="accent1">
                          <a:tint val="40000"/>
                        </a:schemeClr>
                      </a:fgClr>
                      <a:bgClr>
                        <a:schemeClr val="bg1"/>
                      </a:bgClr>
                    </a:pattFill>
                  </a:tcPr>
                </a:tc>
                <a:tc>
                  <a:txBody>
                    <a:bodyPr/>
                    <a:lstStyle/>
                    <a:p>
                      <a:endParaRPr lang="en-US" sz="1400" dirty="0">
                        <a:solidFill>
                          <a:srgbClr val="00B050"/>
                        </a:solidFill>
                      </a:endParaRPr>
                    </a:p>
                  </a:txBody>
                  <a:tcPr>
                    <a:pattFill prst="ltUpDiag">
                      <a:fgClr>
                        <a:schemeClr val="accent1">
                          <a:tint val="40000"/>
                        </a:schemeClr>
                      </a:fgClr>
                      <a:bgClr>
                        <a:schemeClr val="bg1"/>
                      </a:bgClr>
                    </a:pattFill>
                  </a:tcPr>
                </a:tc>
                <a:tc gridSpan="2">
                  <a:txBody>
                    <a:bodyPr/>
                    <a:lstStyle/>
                    <a:p>
                      <a:endParaRPr lang="en-US" sz="1400" dirty="0">
                        <a:solidFill>
                          <a:srgbClr val="00B050"/>
                        </a:solidFill>
                      </a:endParaRPr>
                    </a:p>
                  </a:txBody>
                  <a:tcPr>
                    <a:pattFill prst="ltUpDiag">
                      <a:fgClr>
                        <a:schemeClr val="accent1">
                          <a:tint val="40000"/>
                        </a:schemeClr>
                      </a:fgClr>
                      <a:bgClr>
                        <a:schemeClr val="bg1"/>
                      </a:bgClr>
                    </a:pattFill>
                  </a:tcPr>
                </a:tc>
                <a:tc hMerge="1">
                  <a:txBody>
                    <a:bodyPr/>
                    <a:lstStyle/>
                    <a:p>
                      <a:endParaRPr lang="en-US"/>
                    </a:p>
                  </a:txBody>
                  <a:tcPr/>
                </a:tc>
                <a:extLst>
                  <a:ext uri="{0D108BD9-81ED-4DB2-BD59-A6C34878D82A}">
                    <a16:rowId xmlns:a16="http://schemas.microsoft.com/office/drawing/2014/main" val="1360689291"/>
                  </a:ext>
                </a:extLst>
              </a:tr>
              <a:tr h="370840">
                <a:tc>
                  <a:txBody>
                    <a:bodyPr/>
                    <a:lstStyle/>
                    <a:p>
                      <a:r>
                        <a:rPr lang="fr-FR" sz="1400" dirty="0" err="1" smtClean="0"/>
                        <a:t>Characterization</a:t>
                      </a:r>
                      <a:endParaRPr lang="en-US" sz="1400" dirty="0"/>
                    </a:p>
                  </a:txBody>
                  <a:tcPr/>
                </a:tc>
                <a:tc>
                  <a:txBody>
                    <a:bodyPr/>
                    <a:lstStyle/>
                    <a:p>
                      <a:r>
                        <a:rPr lang="fr-FR" sz="1400" dirty="0" smtClean="0"/>
                        <a:t>2023</a:t>
                      </a:r>
                      <a:endParaRPr lang="en-US" sz="1400" dirty="0"/>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B050"/>
                          </a:solidFill>
                          <a:sym typeface="Wingdings" panose="05000000000000000000" pitchFamily="2" charset="2"/>
                        </a:rPr>
                        <a:t></a:t>
                      </a:r>
                      <a:endParaRPr lang="en-US" sz="1400" dirty="0" smtClean="0">
                        <a:solidFill>
                          <a:srgbClr val="00B050"/>
                        </a:solidFill>
                      </a:endParaRP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B050"/>
                          </a:solidFill>
                          <a:sym typeface="Wingdings" panose="05000000000000000000" pitchFamily="2" charset="2"/>
                        </a:rPr>
                        <a:t></a:t>
                      </a:r>
                      <a:endParaRPr lang="en-US" sz="1400" dirty="0" smtClean="0">
                        <a:solidFill>
                          <a:srgbClr val="00B050"/>
                        </a:solidFill>
                      </a:endParaRPr>
                    </a:p>
                    <a:p>
                      <a:r>
                        <a:rPr lang="fr-FR" sz="1400" dirty="0" err="1" smtClean="0"/>
                        <a:t>Analysis</a:t>
                      </a:r>
                      <a:r>
                        <a:rPr lang="fr-FR" sz="1400" dirty="0" smtClean="0"/>
                        <a:t> 2023</a:t>
                      </a:r>
                      <a:endParaRPr lang="en-US" sz="1400" dirty="0"/>
                    </a:p>
                  </a:txBody>
                  <a:tcPr/>
                </a:tc>
                <a:tc gridSpan="2">
                  <a:txBody>
                    <a:bodyPr/>
                    <a:lstStyle/>
                    <a:p>
                      <a:r>
                        <a:rPr lang="en-US" sz="1400" dirty="0" smtClean="0">
                          <a:solidFill>
                            <a:srgbClr val="00B050"/>
                          </a:solidFill>
                          <a:sym typeface="Wingdings" panose="05000000000000000000" pitchFamily="2" charset="2"/>
                        </a:rPr>
                        <a:t></a:t>
                      </a:r>
                    </a:p>
                    <a:p>
                      <a:r>
                        <a:rPr lang="fr-FR" sz="1400" dirty="0" smtClean="0">
                          <a:solidFill>
                            <a:schemeClr val="tx1"/>
                          </a:solidFill>
                          <a:sym typeface="Wingdings" panose="05000000000000000000" pitchFamily="2" charset="2"/>
                        </a:rPr>
                        <a:t>Dislocation</a:t>
                      </a:r>
                      <a:r>
                        <a:rPr lang="fr-FR" sz="1400" baseline="0" dirty="0" smtClean="0">
                          <a:solidFill>
                            <a:schemeClr val="tx1"/>
                          </a:solidFill>
                          <a:sym typeface="Wingdings" panose="05000000000000000000" pitchFamily="2" charset="2"/>
                        </a:rPr>
                        <a:t> </a:t>
                      </a:r>
                      <a:r>
                        <a:rPr lang="fr-FR" sz="1400" baseline="0" dirty="0" err="1" smtClean="0">
                          <a:solidFill>
                            <a:schemeClr val="tx1"/>
                          </a:solidFill>
                          <a:sym typeface="Wingdings" panose="05000000000000000000" pitchFamily="2" charset="2"/>
                        </a:rPr>
                        <a:t>density</a:t>
                      </a:r>
                      <a:r>
                        <a:rPr lang="fr-FR" sz="1400" baseline="0" dirty="0" smtClean="0">
                          <a:solidFill>
                            <a:schemeClr val="tx1"/>
                          </a:solidFill>
                          <a:sym typeface="Wingdings" panose="05000000000000000000" pitchFamily="2" charset="2"/>
                        </a:rPr>
                        <a:t> </a:t>
                      </a:r>
                      <a:r>
                        <a:rPr lang="fr-FR" sz="1400" baseline="0" dirty="0" err="1" smtClean="0">
                          <a:solidFill>
                            <a:schemeClr val="tx1"/>
                          </a:solidFill>
                          <a:sym typeface="Wingdings" panose="05000000000000000000" pitchFamily="2" charset="2"/>
                        </a:rPr>
                        <a:t>beg</a:t>
                      </a:r>
                      <a:r>
                        <a:rPr lang="fr-FR" sz="1400" baseline="0" dirty="0" smtClean="0">
                          <a:solidFill>
                            <a:schemeClr val="tx1"/>
                          </a:solidFill>
                          <a:sym typeface="Wingdings" panose="05000000000000000000" pitchFamily="2" charset="2"/>
                        </a:rPr>
                        <a:t>. 2023</a:t>
                      </a:r>
                      <a:endParaRPr lang="en-US" sz="1400" dirty="0" smtClean="0">
                        <a:solidFill>
                          <a:schemeClr val="tx1"/>
                        </a:solidFill>
                        <a:sym typeface="Wingdings" panose="05000000000000000000" pitchFamily="2" charset="2"/>
                      </a:endParaRPr>
                    </a:p>
                  </a:txBody>
                  <a:tcPr/>
                </a:tc>
                <a:tc hMerge="1">
                  <a:txBody>
                    <a:bodyPr/>
                    <a:lstStyle/>
                    <a:p>
                      <a:pPr algn="r"/>
                      <a:endParaRPr lang="en-US" dirty="0">
                        <a:solidFill>
                          <a:srgbClr val="00B050"/>
                        </a:solidFill>
                      </a:endParaRPr>
                    </a:p>
                  </a:txBody>
                  <a:tcPr/>
                </a:tc>
                <a:extLst>
                  <a:ext uri="{0D108BD9-81ED-4DB2-BD59-A6C34878D82A}">
                    <a16:rowId xmlns:a16="http://schemas.microsoft.com/office/drawing/2014/main" val="795806282"/>
                  </a:ext>
                </a:extLst>
              </a:tr>
              <a:tr h="370840">
                <a:tc>
                  <a:txBody>
                    <a:bodyPr/>
                    <a:lstStyle/>
                    <a:p>
                      <a:r>
                        <a:rPr lang="fr-FR" sz="1400" dirty="0" err="1" smtClean="0"/>
                        <a:t>Modelisation</a:t>
                      </a:r>
                      <a:endParaRPr lang="en-US" sz="1400" dirty="0"/>
                    </a:p>
                  </a:txBody>
                  <a:tcPr>
                    <a:solidFill>
                      <a:schemeClr val="accent1">
                        <a:tint val="40000"/>
                      </a:schemeClr>
                    </a:solidFill>
                  </a:tcPr>
                </a:tc>
                <a:tc>
                  <a:txBody>
                    <a:bodyPr/>
                    <a:lstStyle/>
                    <a:p>
                      <a:endParaRPr lang="en-US" sz="1400" dirty="0"/>
                    </a:p>
                  </a:txBody>
                  <a:tcPr>
                    <a:solidFill>
                      <a:schemeClr val="accent1">
                        <a:tint val="40000"/>
                      </a:schemeClr>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400" dirty="0" smtClean="0">
                          <a:solidFill>
                            <a:srgbClr val="00B050"/>
                          </a:solidFill>
                          <a:sym typeface="Wingdings" panose="05000000000000000000" pitchFamily="2" charset="2"/>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1400" dirty="0" smtClean="0">
                          <a:solidFill>
                            <a:schemeClr val="tx1"/>
                          </a:solidFill>
                          <a:sym typeface="Wingdings" panose="05000000000000000000" pitchFamily="2" charset="2"/>
                        </a:rPr>
                        <a:t>Upgrade </a:t>
                      </a:r>
                      <a:r>
                        <a:rPr lang="fr-FR" sz="1400" dirty="0" err="1" smtClean="0">
                          <a:solidFill>
                            <a:schemeClr val="tx1"/>
                          </a:solidFill>
                          <a:sym typeface="Wingdings" panose="05000000000000000000" pitchFamily="2" charset="2"/>
                        </a:rPr>
                        <a:t>may</a:t>
                      </a:r>
                      <a:r>
                        <a:rPr lang="fr-FR" sz="1400" dirty="0" smtClean="0">
                          <a:solidFill>
                            <a:schemeClr val="tx1"/>
                          </a:solidFill>
                          <a:sym typeface="Wingdings" panose="05000000000000000000" pitchFamily="2" charset="2"/>
                        </a:rPr>
                        <a:t> </a:t>
                      </a:r>
                      <a:r>
                        <a:rPr lang="fr-FR" sz="1400" dirty="0" err="1" smtClean="0">
                          <a:solidFill>
                            <a:schemeClr val="tx1"/>
                          </a:solidFill>
                          <a:sym typeface="Wingdings" panose="05000000000000000000" pitchFamily="2" charset="2"/>
                        </a:rPr>
                        <a:t>be</a:t>
                      </a:r>
                      <a:r>
                        <a:rPr lang="fr-FR" sz="1400" dirty="0" smtClean="0">
                          <a:solidFill>
                            <a:schemeClr val="tx1"/>
                          </a:solidFill>
                          <a:sym typeface="Wingdings" panose="05000000000000000000" pitchFamily="2" charset="2"/>
                        </a:rPr>
                        <a:t> </a:t>
                      </a:r>
                      <a:r>
                        <a:rPr lang="fr-FR" sz="1400" dirty="0" err="1" smtClean="0">
                          <a:solidFill>
                            <a:schemeClr val="tx1"/>
                          </a:solidFill>
                          <a:sym typeface="Wingdings" panose="05000000000000000000" pitchFamily="2" charset="2"/>
                        </a:rPr>
                        <a:t>needed</a:t>
                      </a:r>
                      <a:endParaRPr lang="en-US" sz="1400" dirty="0" smtClean="0">
                        <a:solidFill>
                          <a:schemeClr val="tx1"/>
                        </a:solidFill>
                      </a:endParaRPr>
                    </a:p>
                  </a:txBody>
                  <a:tcPr>
                    <a:solidFill>
                      <a:schemeClr val="accent1">
                        <a:tint val="40000"/>
                      </a:schemeClr>
                    </a:solidFill>
                  </a:tcPr>
                </a:tc>
                <a:tc>
                  <a:txBody>
                    <a:bodyPr/>
                    <a:lstStyle/>
                    <a:p>
                      <a:endParaRPr lang="en-US" sz="1400" dirty="0"/>
                    </a:p>
                  </a:txBody>
                  <a:tcPr>
                    <a:solidFill>
                      <a:schemeClr val="accent1">
                        <a:tint val="40000"/>
                      </a:schemeClr>
                    </a:solidFill>
                  </a:tcPr>
                </a:tc>
                <a:tc>
                  <a:txBody>
                    <a:bodyPr/>
                    <a:lstStyle/>
                    <a:p>
                      <a:endParaRPr lang="en-US" sz="1400" dirty="0"/>
                    </a:p>
                  </a:txBody>
                  <a:tcPr>
                    <a:solidFill>
                      <a:schemeClr val="accent1">
                        <a:tint val="40000"/>
                      </a:schemeClr>
                    </a:solidFill>
                  </a:tcPr>
                </a:tc>
                <a:tc>
                  <a:txBody>
                    <a:bodyPr/>
                    <a:lstStyle/>
                    <a:p>
                      <a:endParaRPr lang="en-US" dirty="0"/>
                    </a:p>
                  </a:txBody>
                  <a:tcPr>
                    <a:solidFill>
                      <a:schemeClr val="accent1">
                        <a:tint val="40000"/>
                      </a:schemeClr>
                    </a:solidFill>
                  </a:tcPr>
                </a:tc>
                <a:extLst>
                  <a:ext uri="{0D108BD9-81ED-4DB2-BD59-A6C34878D82A}">
                    <a16:rowId xmlns:a16="http://schemas.microsoft.com/office/drawing/2014/main" val="835496705"/>
                  </a:ext>
                </a:extLst>
              </a:tr>
            </a:tbl>
          </a:graphicData>
        </a:graphic>
      </p:graphicFrame>
      <p:pic>
        <p:nvPicPr>
          <p:cNvPr id="4" name="Image 3"/>
          <p:cNvPicPr>
            <a:picLocks noChangeAspect="1"/>
          </p:cNvPicPr>
          <p:nvPr/>
        </p:nvPicPr>
        <p:blipFill>
          <a:blip r:embed="rId2"/>
          <a:stretch>
            <a:fillRect/>
          </a:stretch>
        </p:blipFill>
        <p:spPr>
          <a:xfrm>
            <a:off x="6480742" y="2511878"/>
            <a:ext cx="1001726" cy="363529"/>
          </a:xfrm>
          <a:prstGeom prst="rect">
            <a:avLst/>
          </a:prstGeom>
        </p:spPr>
      </p:pic>
      <p:pic>
        <p:nvPicPr>
          <p:cNvPr id="44" name="Image 43"/>
          <p:cNvPicPr>
            <a:picLocks noChangeAspect="1"/>
          </p:cNvPicPr>
          <p:nvPr/>
        </p:nvPicPr>
        <p:blipFill>
          <a:blip r:embed="rId3"/>
          <a:stretch>
            <a:fillRect/>
          </a:stretch>
        </p:blipFill>
        <p:spPr>
          <a:xfrm>
            <a:off x="1233948" y="651525"/>
            <a:ext cx="1478351" cy="916080"/>
          </a:xfrm>
          <a:prstGeom prst="rect">
            <a:avLst/>
          </a:prstGeom>
        </p:spPr>
      </p:pic>
      <p:pic>
        <p:nvPicPr>
          <p:cNvPr id="45" name="Image 44"/>
          <p:cNvPicPr>
            <a:picLocks noChangeAspect="1"/>
          </p:cNvPicPr>
          <p:nvPr/>
        </p:nvPicPr>
        <p:blipFill rotWithShape="1">
          <a:blip r:embed="rId4"/>
          <a:srcRect b="50346"/>
          <a:stretch/>
        </p:blipFill>
        <p:spPr>
          <a:xfrm>
            <a:off x="2985326" y="714944"/>
            <a:ext cx="1164192" cy="822143"/>
          </a:xfrm>
          <a:prstGeom prst="rect">
            <a:avLst/>
          </a:prstGeom>
        </p:spPr>
      </p:pic>
      <p:pic>
        <p:nvPicPr>
          <p:cNvPr id="46" name="Image 45"/>
          <p:cNvPicPr>
            <a:picLocks noChangeAspect="1"/>
          </p:cNvPicPr>
          <p:nvPr/>
        </p:nvPicPr>
        <p:blipFill rotWithShape="1">
          <a:blip r:embed="rId5"/>
          <a:srcRect l="57776" t="464" r="-1036" b="76574"/>
          <a:stretch/>
        </p:blipFill>
        <p:spPr>
          <a:xfrm>
            <a:off x="4190177" y="822532"/>
            <a:ext cx="2249906" cy="565484"/>
          </a:xfrm>
          <a:prstGeom prst="rect">
            <a:avLst/>
          </a:prstGeom>
        </p:spPr>
      </p:pic>
      <p:pic>
        <p:nvPicPr>
          <p:cNvPr id="47" name="Image 46"/>
          <p:cNvPicPr>
            <a:picLocks noChangeAspect="1"/>
          </p:cNvPicPr>
          <p:nvPr/>
        </p:nvPicPr>
        <p:blipFill>
          <a:blip r:embed="rId6"/>
          <a:stretch>
            <a:fillRect/>
          </a:stretch>
        </p:blipFill>
        <p:spPr>
          <a:xfrm>
            <a:off x="6480742" y="414186"/>
            <a:ext cx="2104170" cy="1176346"/>
          </a:xfrm>
          <a:prstGeom prst="rect">
            <a:avLst/>
          </a:prstGeom>
        </p:spPr>
      </p:pic>
    </p:spTree>
    <p:extLst>
      <p:ext uri="{BB962C8B-B14F-4D97-AF65-F5344CB8AC3E}">
        <p14:creationId xmlns:p14="http://schemas.microsoft.com/office/powerpoint/2010/main" val="137592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sz="quarter" idx="10"/>
          </p:nvPr>
        </p:nvSpPr>
        <p:spPr/>
        <p:txBody>
          <a:bodyPr/>
          <a:lstStyle/>
          <a:p>
            <a:endParaRPr lang="en-US"/>
          </a:p>
        </p:txBody>
      </p:sp>
      <p:sp>
        <p:nvSpPr>
          <p:cNvPr id="3" name="Espace réservé du texte 2"/>
          <p:cNvSpPr>
            <a:spLocks noGrp="1"/>
          </p:cNvSpPr>
          <p:nvPr>
            <p:ph type="body" sz="quarter" idx="11"/>
          </p:nvPr>
        </p:nvSpPr>
        <p:spPr/>
        <p:txBody>
          <a:bodyPr/>
          <a:lstStyle/>
          <a:p>
            <a:endParaRPr lang="en-US"/>
          </a:p>
        </p:txBody>
      </p:sp>
      <p:sp>
        <p:nvSpPr>
          <p:cNvPr id="4" name="Espace réservé pour une image  3"/>
          <p:cNvSpPr>
            <a:spLocks noGrp="1"/>
          </p:cNvSpPr>
          <p:nvPr>
            <p:ph type="pic" sz="quarter" idx="12"/>
          </p:nvPr>
        </p:nvSpPr>
        <p:spPr/>
      </p:sp>
    </p:spTree>
    <p:extLst>
      <p:ext uri="{BB962C8B-B14F-4D97-AF65-F5344CB8AC3E}">
        <p14:creationId xmlns:p14="http://schemas.microsoft.com/office/powerpoint/2010/main" val="19307301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Image 4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173555" y="2584334"/>
            <a:ext cx="2911494" cy="1627685"/>
          </a:xfrm>
          <a:prstGeom prst="rect">
            <a:avLst/>
          </a:prstGeom>
        </p:spPr>
      </p:pic>
      <p:sp>
        <p:nvSpPr>
          <p:cNvPr id="2" name="Titre 1"/>
          <p:cNvSpPr>
            <a:spLocks noGrp="1"/>
          </p:cNvSpPr>
          <p:nvPr>
            <p:ph type="title"/>
          </p:nvPr>
        </p:nvSpPr>
        <p:spPr>
          <a:xfrm>
            <a:off x="830580" y="68312"/>
            <a:ext cx="6172200" cy="442035"/>
          </a:xfrm>
        </p:spPr>
        <p:txBody>
          <a:bodyPr/>
          <a:lstStyle/>
          <a:p>
            <a:r>
              <a:rPr lang="fr-FR" sz="2400" dirty="0" smtClean="0"/>
              <a:t>The </a:t>
            </a:r>
            <a:r>
              <a:rPr lang="fr-FR" sz="2400" dirty="0" err="1" smtClean="0"/>
              <a:t>strategy</a:t>
            </a:r>
            <a:endParaRPr lang="en-US" sz="2400" dirty="0"/>
          </a:p>
        </p:txBody>
      </p:sp>
      <p:sp>
        <p:nvSpPr>
          <p:cNvPr id="5" name="Espace réservé du numéro de diapositive 4"/>
          <p:cNvSpPr>
            <a:spLocks noGrp="1"/>
          </p:cNvSpPr>
          <p:nvPr>
            <p:ph type="sldNum" sz="quarter" idx="4"/>
          </p:nvPr>
        </p:nvSpPr>
        <p:spPr/>
        <p:txBody>
          <a:bodyPr/>
          <a:lstStyle/>
          <a:p>
            <a:pPr algn="ctr"/>
            <a:fld id="{854A34C9-9A4B-6445-85E1-F779B5E87362}" type="slidenum">
              <a:rPr lang="fr-FR" sz="700" smtClean="0">
                <a:solidFill>
                  <a:schemeClr val="bg1"/>
                </a:solidFill>
                <a:latin typeface="Arial" charset="0"/>
                <a:ea typeface="Arial" charset="0"/>
                <a:cs typeface="Arial" charset="0"/>
              </a:rPr>
              <a:pPr algn="ctr"/>
              <a:t>2</a:t>
            </a:fld>
            <a:endParaRPr lang="fr-FR" sz="700" dirty="0">
              <a:solidFill>
                <a:schemeClr val="bg1"/>
              </a:solidFill>
              <a:latin typeface="Arial" charset="0"/>
              <a:ea typeface="Arial" charset="0"/>
              <a:cs typeface="Arial" charset="0"/>
            </a:endParaRPr>
          </a:p>
        </p:txBody>
      </p:sp>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16923" y="1131888"/>
            <a:ext cx="2932525" cy="1817179"/>
          </a:xfrm>
          <a:prstGeom prst="rect">
            <a:avLst/>
          </a:prstGeom>
        </p:spPr>
      </p:pic>
      <p:sp>
        <p:nvSpPr>
          <p:cNvPr id="8" name="ZoneTexte 7"/>
          <p:cNvSpPr txBox="1"/>
          <p:nvPr/>
        </p:nvSpPr>
        <p:spPr>
          <a:xfrm>
            <a:off x="2256499" y="690798"/>
            <a:ext cx="4395947" cy="369332"/>
          </a:xfrm>
          <a:prstGeom prst="rect">
            <a:avLst/>
          </a:prstGeom>
          <a:noFill/>
        </p:spPr>
        <p:txBody>
          <a:bodyPr wrap="none" rtlCol="0">
            <a:spAutoFit/>
          </a:bodyPr>
          <a:lstStyle/>
          <a:p>
            <a:r>
              <a:rPr lang="fr-FR" i="1" dirty="0" smtClean="0"/>
              <a:t>WEST: Thermal </a:t>
            </a:r>
            <a:r>
              <a:rPr lang="fr-FR" i="1" dirty="0" err="1" smtClean="0"/>
              <a:t>field+D+He</a:t>
            </a:r>
            <a:r>
              <a:rPr lang="fr-FR" i="1" dirty="0" smtClean="0"/>
              <a:t> </a:t>
            </a:r>
            <a:r>
              <a:rPr lang="fr-FR" i="1" dirty="0" smtClean="0"/>
              <a:t>(</a:t>
            </a:r>
            <a:r>
              <a:rPr lang="fr-FR" i="1" dirty="0" err="1" smtClean="0"/>
              <a:t>Combined</a:t>
            </a:r>
            <a:r>
              <a:rPr lang="fr-FR" i="1" dirty="0" smtClean="0"/>
              <a:t> </a:t>
            </a:r>
            <a:r>
              <a:rPr lang="fr-FR" i="1" dirty="0" err="1" smtClean="0"/>
              <a:t>effect</a:t>
            </a:r>
            <a:r>
              <a:rPr lang="fr-FR" i="1" dirty="0" smtClean="0"/>
              <a:t>)</a:t>
            </a:r>
            <a:endParaRPr lang="en-US" i="1" dirty="0"/>
          </a:p>
        </p:txBody>
      </p:sp>
      <p:cxnSp>
        <p:nvCxnSpPr>
          <p:cNvPr id="10" name="Connecteur droit avec flèche 9"/>
          <p:cNvCxnSpPr/>
          <p:nvPr/>
        </p:nvCxnSpPr>
        <p:spPr>
          <a:xfrm flipH="1">
            <a:off x="2379991" y="1277106"/>
            <a:ext cx="436933" cy="0"/>
          </a:xfrm>
          <a:prstGeom prst="straightConnector1">
            <a:avLst/>
          </a:prstGeom>
          <a:ln w="57150">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3256813" y="2969642"/>
            <a:ext cx="1119794" cy="369332"/>
          </a:xfrm>
          <a:prstGeom prst="rect">
            <a:avLst/>
          </a:prstGeom>
          <a:noFill/>
        </p:spPr>
        <p:txBody>
          <a:bodyPr wrap="none" rtlCol="0">
            <a:spAutoFit/>
          </a:bodyPr>
          <a:lstStyle/>
          <a:p>
            <a:r>
              <a:rPr lang="fr-FR" dirty="0" err="1" smtClean="0">
                <a:latin typeface="Arial Black" panose="020B0A04020102020204" pitchFamily="34" charset="0"/>
              </a:rPr>
              <a:t>Testing</a:t>
            </a:r>
            <a:endParaRPr lang="en-US" dirty="0">
              <a:latin typeface="Arial Black" panose="020B0A04020102020204" pitchFamily="34" charset="0"/>
            </a:endParaRPr>
          </a:p>
        </p:txBody>
      </p:sp>
      <p:sp>
        <p:nvSpPr>
          <p:cNvPr id="15" name="ZoneTexte 14"/>
          <p:cNvSpPr txBox="1"/>
          <p:nvPr/>
        </p:nvSpPr>
        <p:spPr>
          <a:xfrm>
            <a:off x="3916680" y="4518664"/>
            <a:ext cx="1492845" cy="369332"/>
          </a:xfrm>
          <a:prstGeom prst="rect">
            <a:avLst/>
          </a:prstGeom>
          <a:noFill/>
        </p:spPr>
        <p:txBody>
          <a:bodyPr wrap="none" rtlCol="0">
            <a:spAutoFit/>
          </a:bodyPr>
          <a:lstStyle/>
          <a:p>
            <a:r>
              <a:rPr lang="fr-FR" sz="1400" dirty="0" err="1">
                <a:latin typeface="Arial Black" panose="020B0A04020102020204" pitchFamily="34" charset="0"/>
              </a:rPr>
              <a:t>Modelisation</a:t>
            </a:r>
            <a:r>
              <a:rPr lang="fr-FR" dirty="0" smtClean="0"/>
              <a:t> </a:t>
            </a:r>
            <a:endParaRPr lang="en-US" dirty="0"/>
          </a:p>
        </p:txBody>
      </p:sp>
      <p:cxnSp>
        <p:nvCxnSpPr>
          <p:cNvPr id="18" name="Connecteur droit avec flèche 17"/>
          <p:cNvCxnSpPr/>
          <p:nvPr/>
        </p:nvCxnSpPr>
        <p:spPr>
          <a:xfrm>
            <a:off x="5815453" y="1738933"/>
            <a:ext cx="963053" cy="0"/>
          </a:xfrm>
          <a:prstGeom prst="straightConnector1">
            <a:avLst/>
          </a:prstGeom>
          <a:ln w="57150">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6849330" y="1496566"/>
            <a:ext cx="328936" cy="369332"/>
          </a:xfrm>
          <a:prstGeom prst="rect">
            <a:avLst/>
          </a:prstGeom>
          <a:noFill/>
        </p:spPr>
        <p:txBody>
          <a:bodyPr wrap="none" rtlCol="0">
            <a:spAutoFit/>
          </a:bodyPr>
          <a:lstStyle/>
          <a:p>
            <a:r>
              <a:rPr lang="fr-FR" b="1" dirty="0" smtClean="0"/>
              <a:t>H</a:t>
            </a:r>
            <a:endParaRPr lang="en-US" b="1" dirty="0"/>
          </a:p>
        </p:txBody>
      </p:sp>
      <p:cxnSp>
        <p:nvCxnSpPr>
          <p:cNvPr id="21" name="Connecteur droit avec flèche 20"/>
          <p:cNvCxnSpPr/>
          <p:nvPr/>
        </p:nvCxnSpPr>
        <p:spPr>
          <a:xfrm>
            <a:off x="5815452" y="2122322"/>
            <a:ext cx="963053" cy="0"/>
          </a:xfrm>
          <a:prstGeom prst="straightConnector1">
            <a:avLst/>
          </a:prstGeom>
          <a:ln w="57150">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6838478" y="1937656"/>
            <a:ext cx="444352" cy="369332"/>
          </a:xfrm>
          <a:prstGeom prst="rect">
            <a:avLst/>
          </a:prstGeom>
          <a:noFill/>
        </p:spPr>
        <p:txBody>
          <a:bodyPr wrap="none" rtlCol="0">
            <a:spAutoFit/>
          </a:bodyPr>
          <a:lstStyle/>
          <a:p>
            <a:r>
              <a:rPr lang="fr-FR" b="1" dirty="0" smtClean="0"/>
              <a:t>He</a:t>
            </a:r>
            <a:endParaRPr lang="en-US" b="1" dirty="0"/>
          </a:p>
        </p:txBody>
      </p:sp>
      <p:sp>
        <p:nvSpPr>
          <p:cNvPr id="26" name="ZoneTexte 25"/>
          <p:cNvSpPr txBox="1"/>
          <p:nvPr/>
        </p:nvSpPr>
        <p:spPr>
          <a:xfrm>
            <a:off x="4068252" y="3406322"/>
            <a:ext cx="2325997" cy="738664"/>
          </a:xfrm>
          <a:prstGeom prst="rect">
            <a:avLst/>
          </a:prstGeom>
          <a:noFill/>
        </p:spPr>
        <p:txBody>
          <a:bodyPr wrap="square" rtlCol="0">
            <a:spAutoFit/>
          </a:bodyPr>
          <a:lstStyle/>
          <a:p>
            <a:r>
              <a:rPr lang="fr-FR" sz="1400" dirty="0" err="1">
                <a:latin typeface="Arial Black" panose="020B0A04020102020204" pitchFamily="34" charset="0"/>
              </a:rPr>
              <a:t>Characterization</a:t>
            </a:r>
            <a:endParaRPr lang="fr-FR" sz="1400" dirty="0">
              <a:latin typeface="Arial Black" panose="020B0A04020102020204" pitchFamily="34" charset="0"/>
            </a:endParaRPr>
          </a:p>
          <a:p>
            <a:r>
              <a:rPr lang="fr-FR" sz="1400" dirty="0">
                <a:latin typeface="Arial Black" panose="020B0A04020102020204" pitchFamily="34" charset="0"/>
              </a:rPr>
              <a:t>(</a:t>
            </a:r>
            <a:r>
              <a:rPr lang="fr-FR" sz="1400" dirty="0" err="1">
                <a:latin typeface="Arial Black" panose="020B0A04020102020204" pitchFamily="34" charset="0"/>
              </a:rPr>
              <a:t>EBSD,indentation</a:t>
            </a:r>
            <a:r>
              <a:rPr lang="fr-FR" sz="1400" dirty="0">
                <a:latin typeface="Arial Black" panose="020B0A04020102020204" pitchFamily="34" charset="0"/>
              </a:rPr>
              <a:t>, nano-indentation)</a:t>
            </a:r>
            <a:endParaRPr lang="en-US" sz="1400" dirty="0">
              <a:latin typeface="Arial Black" panose="020B0A04020102020204" pitchFamily="34" charset="0"/>
            </a:endParaRPr>
          </a:p>
        </p:txBody>
      </p:sp>
      <p:sp>
        <p:nvSpPr>
          <p:cNvPr id="34" name="Rectangle 33"/>
          <p:cNvSpPr/>
          <p:nvPr/>
        </p:nvSpPr>
        <p:spPr>
          <a:xfrm>
            <a:off x="-69971" y="1577462"/>
            <a:ext cx="2871822" cy="1384995"/>
          </a:xfrm>
          <a:prstGeom prst="rect">
            <a:avLst/>
          </a:prstGeom>
        </p:spPr>
        <p:txBody>
          <a:bodyPr wrap="square">
            <a:spAutoFit/>
          </a:bodyPr>
          <a:lstStyle/>
          <a:p>
            <a:pPr marL="285750" lvl="1">
              <a:buFont typeface="Wingdings" panose="05000000000000000000" pitchFamily="2" charset="2"/>
              <a:buChar char="Ü"/>
            </a:pPr>
            <a:r>
              <a:rPr lang="en-GB" sz="1400" dirty="0">
                <a:ln w="1905"/>
                <a:effectLst>
                  <a:innerShdw blurRad="69850" dist="43180" dir="5400000">
                    <a:srgbClr val="000000">
                      <a:alpha val="65000"/>
                    </a:srgbClr>
                  </a:innerShdw>
                </a:effectLst>
                <a:sym typeface="Wingdings" panose="05000000000000000000" pitchFamily="2" charset="2"/>
              </a:rPr>
              <a:t>For </a:t>
            </a:r>
            <a:r>
              <a:rPr lang="en-GB" sz="1400" dirty="0" smtClean="0">
                <a:ln w="1905"/>
                <a:effectLst>
                  <a:innerShdw blurRad="69850" dist="43180" dir="5400000">
                    <a:srgbClr val="000000">
                      <a:alpha val="65000"/>
                    </a:srgbClr>
                  </a:innerShdw>
                </a:effectLst>
                <a:sym typeface="Wingdings" panose="05000000000000000000" pitchFamily="2" charset="2"/>
              </a:rPr>
              <a:t>T &lt; </a:t>
            </a:r>
            <a:r>
              <a:rPr lang="en-GB" sz="1400" dirty="0">
                <a:ln w="1905"/>
                <a:effectLst>
                  <a:innerShdw blurRad="69850" dist="43180" dir="5400000">
                    <a:srgbClr val="000000">
                      <a:alpha val="65000"/>
                    </a:srgbClr>
                  </a:innerShdw>
                </a:effectLst>
                <a:sym typeface="Wingdings" panose="05000000000000000000" pitchFamily="2" charset="2"/>
              </a:rPr>
              <a:t>1350°C : conventional set-ups </a:t>
            </a:r>
            <a:endParaRPr lang="en-GB" sz="1400" dirty="0" smtClean="0">
              <a:ln w="1905"/>
              <a:effectLst>
                <a:innerShdw blurRad="69850" dist="43180" dir="5400000">
                  <a:srgbClr val="000000">
                    <a:alpha val="65000"/>
                  </a:srgbClr>
                </a:innerShdw>
              </a:effectLst>
              <a:sym typeface="Wingdings" panose="05000000000000000000" pitchFamily="2" charset="2"/>
            </a:endParaRPr>
          </a:p>
          <a:p>
            <a:pPr marL="285750" lvl="1">
              <a:buFont typeface="Wingdings" panose="05000000000000000000" pitchFamily="2" charset="2"/>
              <a:buChar char="Ü"/>
            </a:pPr>
            <a:r>
              <a:rPr lang="en-GB" sz="1400" dirty="0">
                <a:ln w="1905"/>
                <a:effectLst>
                  <a:innerShdw blurRad="69850" dist="43180" dir="5400000">
                    <a:srgbClr val="000000">
                      <a:alpha val="65000"/>
                    </a:srgbClr>
                  </a:innerShdw>
                </a:effectLst>
                <a:sym typeface="Wingdings" panose="05000000000000000000" pitchFamily="2" charset="2"/>
              </a:rPr>
              <a:t> </a:t>
            </a:r>
            <a:r>
              <a:rPr lang="en-GB" sz="1400" dirty="0" smtClean="0">
                <a:ln w="1905"/>
                <a:effectLst>
                  <a:innerShdw blurRad="69850" dist="43180" dir="5400000">
                    <a:srgbClr val="000000">
                      <a:alpha val="65000"/>
                    </a:srgbClr>
                  </a:innerShdw>
                </a:effectLst>
                <a:sym typeface="Wingdings" panose="05000000000000000000" pitchFamily="2" charset="2"/>
              </a:rPr>
              <a:t>For T </a:t>
            </a:r>
            <a:r>
              <a:rPr lang="en-GB" sz="1400" dirty="0">
                <a:ln w="1905"/>
                <a:effectLst>
                  <a:innerShdw blurRad="69850" dist="43180" dir="5400000">
                    <a:srgbClr val="000000">
                      <a:alpha val="65000"/>
                    </a:srgbClr>
                  </a:innerShdw>
                </a:effectLst>
                <a:sym typeface="Wingdings" panose="05000000000000000000" pitchFamily="2" charset="2"/>
              </a:rPr>
              <a:t>&gt; 1350°C : conventional set-ups are limited (ampoules operational temperature, low heating speed </a:t>
            </a:r>
            <a:r>
              <a:rPr lang="en-GB" sz="1400" dirty="0" smtClean="0">
                <a:ln w="1905"/>
                <a:effectLst>
                  <a:innerShdw blurRad="69850" dist="43180" dir="5400000">
                    <a:srgbClr val="000000">
                      <a:alpha val="65000"/>
                    </a:srgbClr>
                  </a:innerShdw>
                </a:effectLst>
                <a:sym typeface="Wingdings" panose="05000000000000000000" pitchFamily="2" charset="2"/>
              </a:rPr>
              <a:t>5°C/min [1]</a:t>
            </a:r>
            <a:endParaRPr lang="en-GB" sz="1400" dirty="0">
              <a:ln w="1905"/>
              <a:effectLst>
                <a:innerShdw blurRad="69850" dist="43180" dir="5400000">
                  <a:srgbClr val="000000">
                    <a:alpha val="65000"/>
                  </a:srgbClr>
                </a:innerShdw>
              </a:effectLst>
              <a:sym typeface="Wingdings" panose="05000000000000000000" pitchFamily="2" charset="2"/>
            </a:endParaRPr>
          </a:p>
        </p:txBody>
      </p:sp>
      <p:sp>
        <p:nvSpPr>
          <p:cNvPr id="35" name="Demi-tour 34"/>
          <p:cNvSpPr/>
          <p:nvPr/>
        </p:nvSpPr>
        <p:spPr>
          <a:xfrm rot="16200000" flipH="1">
            <a:off x="3375420" y="4098136"/>
            <a:ext cx="712186" cy="729996"/>
          </a:xfrm>
          <a:prstGeom prst="utur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6" name="Flèche à angle droit 35"/>
          <p:cNvSpPr/>
          <p:nvPr/>
        </p:nvSpPr>
        <p:spPr>
          <a:xfrm rot="5400000">
            <a:off x="3578850" y="3351152"/>
            <a:ext cx="538166" cy="46958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ZoneTexte 36"/>
          <p:cNvSpPr txBox="1"/>
          <p:nvPr/>
        </p:nvSpPr>
        <p:spPr>
          <a:xfrm>
            <a:off x="6229981" y="2266613"/>
            <a:ext cx="1067921" cy="369332"/>
          </a:xfrm>
          <a:prstGeom prst="rect">
            <a:avLst/>
          </a:prstGeom>
          <a:noFill/>
        </p:spPr>
        <p:txBody>
          <a:bodyPr wrap="none" rtlCol="0">
            <a:spAutoFit/>
          </a:bodyPr>
          <a:lstStyle/>
          <a:p>
            <a:r>
              <a:rPr lang="fr-FR" dirty="0" smtClean="0"/>
              <a:t>PSI2 [2]…</a:t>
            </a:r>
            <a:endParaRPr lang="en-US" dirty="0"/>
          </a:p>
        </p:txBody>
      </p:sp>
      <p:cxnSp>
        <p:nvCxnSpPr>
          <p:cNvPr id="38" name="Connecteur droit avec flèche 37"/>
          <p:cNvCxnSpPr/>
          <p:nvPr/>
        </p:nvCxnSpPr>
        <p:spPr>
          <a:xfrm>
            <a:off x="5749448" y="1371264"/>
            <a:ext cx="963053" cy="0"/>
          </a:xfrm>
          <a:prstGeom prst="straightConnector1">
            <a:avLst/>
          </a:prstGeom>
          <a:ln w="57150">
            <a:solidFill>
              <a:schemeClr val="accent6">
                <a:lumMod val="75000"/>
              </a:schemeClr>
            </a:solidFill>
            <a:headEnd type="non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9" name="ZoneTexte 38"/>
          <p:cNvSpPr txBox="1"/>
          <p:nvPr/>
        </p:nvSpPr>
        <p:spPr>
          <a:xfrm>
            <a:off x="6699385" y="1130225"/>
            <a:ext cx="2458558" cy="369332"/>
          </a:xfrm>
          <a:prstGeom prst="rect">
            <a:avLst/>
          </a:prstGeom>
          <a:noFill/>
        </p:spPr>
        <p:txBody>
          <a:bodyPr wrap="none" rtlCol="0">
            <a:spAutoFit/>
          </a:bodyPr>
          <a:lstStyle/>
          <a:p>
            <a:r>
              <a:rPr lang="fr-FR" b="1" i="1" dirty="0" smtClean="0">
                <a:solidFill>
                  <a:schemeClr val="accent6"/>
                </a:solidFill>
              </a:rPr>
              <a:t>West plasma conditions</a:t>
            </a:r>
            <a:endParaRPr lang="en-US" b="1" i="1" dirty="0">
              <a:solidFill>
                <a:schemeClr val="accent6"/>
              </a:solidFill>
            </a:endParaRPr>
          </a:p>
        </p:txBody>
      </p:sp>
      <p:pic>
        <p:nvPicPr>
          <p:cNvPr id="41" name="Image 40"/>
          <p:cNvPicPr>
            <a:picLocks noChangeAspect="1"/>
          </p:cNvPicPr>
          <p:nvPr/>
        </p:nvPicPr>
        <p:blipFill>
          <a:blip r:embed="rId4"/>
          <a:stretch>
            <a:fillRect/>
          </a:stretch>
        </p:blipFill>
        <p:spPr>
          <a:xfrm>
            <a:off x="9176309" y="4052592"/>
            <a:ext cx="3969570" cy="298547"/>
          </a:xfrm>
          <a:prstGeom prst="rect">
            <a:avLst/>
          </a:prstGeom>
        </p:spPr>
      </p:pic>
      <p:sp>
        <p:nvSpPr>
          <p:cNvPr id="43" name="ZoneTexte 42"/>
          <p:cNvSpPr txBox="1"/>
          <p:nvPr/>
        </p:nvSpPr>
        <p:spPr>
          <a:xfrm>
            <a:off x="114282" y="968620"/>
            <a:ext cx="2597186" cy="923330"/>
          </a:xfrm>
          <a:prstGeom prst="rect">
            <a:avLst/>
          </a:prstGeom>
          <a:noFill/>
        </p:spPr>
        <p:txBody>
          <a:bodyPr wrap="none" rtlCol="0">
            <a:spAutoFit/>
          </a:bodyPr>
          <a:lstStyle/>
          <a:p>
            <a:r>
              <a:rPr lang="fr-FR" b="1" dirty="0" smtClean="0"/>
              <a:t>Thermal </a:t>
            </a:r>
            <a:r>
              <a:rPr lang="fr-FR" b="1" dirty="0" err="1" smtClean="0"/>
              <a:t>field</a:t>
            </a:r>
            <a:r>
              <a:rPr lang="fr-FR" b="1" dirty="0" smtClean="0"/>
              <a:t> (WPMAT)</a:t>
            </a:r>
            <a:endParaRPr lang="fr-FR" b="1" dirty="0" smtClean="0"/>
          </a:p>
          <a:p>
            <a:r>
              <a:rPr lang="fr-FR" dirty="0" err="1" smtClean="0"/>
              <a:t>Isothermal</a:t>
            </a:r>
            <a:r>
              <a:rPr lang="fr-FR" dirty="0" smtClean="0"/>
              <a:t>, </a:t>
            </a:r>
            <a:r>
              <a:rPr lang="fr-FR" dirty="0" err="1" smtClean="0"/>
              <a:t>anisothermal</a:t>
            </a:r>
            <a:endParaRPr lang="fr-FR" dirty="0" smtClean="0"/>
          </a:p>
          <a:p>
            <a:endParaRPr lang="en-US" b="1" dirty="0"/>
          </a:p>
        </p:txBody>
      </p:sp>
      <p:grpSp>
        <p:nvGrpSpPr>
          <p:cNvPr id="9" name="Groupe 8"/>
          <p:cNvGrpSpPr/>
          <p:nvPr/>
        </p:nvGrpSpPr>
        <p:grpSpPr>
          <a:xfrm>
            <a:off x="-46015" y="3173668"/>
            <a:ext cx="3079408" cy="1756067"/>
            <a:chOff x="-46015" y="3173668"/>
            <a:chExt cx="3079408" cy="1756067"/>
          </a:xfrm>
        </p:grpSpPr>
        <p:grpSp>
          <p:nvGrpSpPr>
            <p:cNvPr id="33" name="Groupe 32"/>
            <p:cNvGrpSpPr/>
            <p:nvPr/>
          </p:nvGrpSpPr>
          <p:grpSpPr>
            <a:xfrm>
              <a:off x="61606" y="3173668"/>
              <a:ext cx="2596553" cy="1237712"/>
              <a:chOff x="4473589" y="1739682"/>
              <a:chExt cx="4347914" cy="2497994"/>
            </a:xfrm>
          </p:grpSpPr>
          <p:pic>
            <p:nvPicPr>
              <p:cNvPr id="28" name="Image 27"/>
              <p:cNvPicPr/>
              <p:nvPr/>
            </p:nvPicPr>
            <p:blipFill rotWithShape="1">
              <a:blip r:embed="rId5" cstate="print">
                <a:extLst>
                  <a:ext uri="{28A0092B-C50C-407E-A947-70E740481C1C}">
                    <a14:useLocalDpi xmlns:a14="http://schemas.microsoft.com/office/drawing/2010/main"/>
                  </a:ext>
                </a:extLst>
              </a:blip>
              <a:srcRect r="-283"/>
              <a:stretch/>
            </p:blipFill>
            <p:spPr bwMode="auto">
              <a:xfrm>
                <a:off x="4473589" y="1739682"/>
                <a:ext cx="4347914" cy="2497994"/>
              </a:xfrm>
              <a:prstGeom prst="rect">
                <a:avLst/>
              </a:prstGeom>
              <a:noFill/>
            </p:spPr>
          </p:pic>
          <p:cxnSp>
            <p:nvCxnSpPr>
              <p:cNvPr id="31" name="Connecteur droit avec flèche 30"/>
              <p:cNvCxnSpPr/>
              <p:nvPr/>
            </p:nvCxnSpPr>
            <p:spPr>
              <a:xfrm>
                <a:off x="6736281" y="1854200"/>
                <a:ext cx="0" cy="315903"/>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p:nvPr/>
            </p:nvCxnSpPr>
            <p:spPr>
              <a:xfrm>
                <a:off x="6736281" y="2255847"/>
                <a:ext cx="0" cy="315903"/>
              </a:xfrm>
              <a:prstGeom prst="straightConnector1">
                <a:avLst/>
              </a:prstGeom>
              <a:ln w="38100">
                <a:solidFill>
                  <a:srgbClr val="FF0000"/>
                </a:solidFill>
                <a:headEnd type="triangle" w="med" len="med"/>
                <a:tailEnd type="none" w="med" len="med"/>
              </a:ln>
            </p:spPr>
            <p:style>
              <a:lnRef idx="2">
                <a:schemeClr val="accent1"/>
              </a:lnRef>
              <a:fillRef idx="0">
                <a:schemeClr val="accent1"/>
              </a:fillRef>
              <a:effectRef idx="1">
                <a:schemeClr val="accent1"/>
              </a:effectRef>
              <a:fontRef idx="minor">
                <a:schemeClr val="tx1"/>
              </a:fontRef>
            </p:style>
          </p:cxnSp>
        </p:grpSp>
        <p:sp>
          <p:nvSpPr>
            <p:cNvPr id="40" name="ZoneTexte 39"/>
            <p:cNvSpPr txBox="1"/>
            <p:nvPr/>
          </p:nvSpPr>
          <p:spPr>
            <a:xfrm>
              <a:off x="-46015" y="4495581"/>
              <a:ext cx="1816523" cy="415498"/>
            </a:xfrm>
            <a:prstGeom prst="rect">
              <a:avLst/>
            </a:prstGeom>
            <a:noFill/>
          </p:spPr>
          <p:txBody>
            <a:bodyPr wrap="none" rtlCol="0">
              <a:spAutoFit/>
            </a:bodyPr>
            <a:lstStyle/>
            <a:p>
              <a:r>
                <a:rPr lang="fr-FR" sz="1050" dirty="0" smtClean="0"/>
                <a:t>[1] M. </a:t>
              </a:r>
              <a:r>
                <a:rPr lang="fr-FR" sz="1050" dirty="0" err="1" smtClean="0"/>
                <a:t>Minissale</a:t>
              </a:r>
              <a:r>
                <a:rPr lang="fr-FR" sz="1050" dirty="0" smtClean="0"/>
                <a:t> et al., 2020 </a:t>
              </a:r>
            </a:p>
            <a:p>
              <a:r>
                <a:rPr lang="fr-FR" sz="1050" dirty="0" smtClean="0"/>
                <a:t>[2] A. </a:t>
              </a:r>
              <a:r>
                <a:rPr lang="fr-FR" sz="1050" dirty="0" err="1" smtClean="0"/>
                <a:t>Pospieszczyk</a:t>
              </a:r>
              <a:r>
                <a:rPr lang="fr-FR" sz="1050" dirty="0" smtClean="0"/>
                <a:t> et al. 2013</a:t>
              </a:r>
              <a:endParaRPr lang="en-US" sz="1050" dirty="0"/>
            </a:p>
          </p:txBody>
        </p:sp>
        <p:pic>
          <p:nvPicPr>
            <p:cNvPr id="44" name="Image 4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869201" y="4107592"/>
              <a:ext cx="1164192" cy="822143"/>
            </a:xfrm>
            <a:prstGeom prst="rect">
              <a:avLst/>
            </a:prstGeom>
          </p:spPr>
        </p:pic>
        <p:cxnSp>
          <p:nvCxnSpPr>
            <p:cNvPr id="4" name="Connecteur droit avec flèche 3"/>
            <p:cNvCxnSpPr/>
            <p:nvPr/>
          </p:nvCxnSpPr>
          <p:spPr>
            <a:xfrm>
              <a:off x="2000250" y="4175810"/>
              <a:ext cx="816673" cy="0"/>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45" name="Rectangle 44"/>
            <p:cNvSpPr/>
            <p:nvPr/>
          </p:nvSpPr>
          <p:spPr>
            <a:xfrm>
              <a:off x="1881505" y="4015211"/>
              <a:ext cx="996972" cy="307777"/>
            </a:xfrm>
            <a:prstGeom prst="rect">
              <a:avLst/>
            </a:prstGeom>
          </p:spPr>
          <p:txBody>
            <a:bodyPr wrap="square">
              <a:spAutoFit/>
            </a:bodyPr>
            <a:lstStyle/>
            <a:p>
              <a:pPr marL="285750" lvl="1"/>
              <a:r>
                <a:rPr lang="en-GB" sz="1400" b="1" dirty="0" smtClean="0">
                  <a:ln w="1905"/>
                  <a:solidFill>
                    <a:schemeClr val="bg1"/>
                  </a:solidFill>
                  <a:effectLst>
                    <a:innerShdw blurRad="69850" dist="43180" dir="5400000">
                      <a:srgbClr val="000000">
                        <a:alpha val="65000"/>
                      </a:srgbClr>
                    </a:innerShdw>
                  </a:effectLst>
                  <a:sym typeface="Wingdings" panose="05000000000000000000" pitchFamily="2" charset="2"/>
                </a:rPr>
                <a:t>5 mm</a:t>
              </a:r>
              <a:endParaRPr lang="en-GB" sz="1400" b="1" dirty="0">
                <a:ln w="1905"/>
                <a:solidFill>
                  <a:schemeClr val="bg1"/>
                </a:solidFill>
                <a:effectLst>
                  <a:innerShdw blurRad="69850" dist="43180" dir="5400000">
                    <a:srgbClr val="000000">
                      <a:alpha val="65000"/>
                    </a:srgbClr>
                  </a:innerShdw>
                </a:effectLst>
                <a:sym typeface="Wingdings" panose="05000000000000000000" pitchFamily="2" charset="2"/>
              </a:endParaRPr>
            </a:p>
          </p:txBody>
        </p:sp>
      </p:grpSp>
      <p:sp>
        <p:nvSpPr>
          <p:cNvPr id="6" name="ZoneTexte 5"/>
          <p:cNvSpPr txBox="1"/>
          <p:nvPr/>
        </p:nvSpPr>
        <p:spPr>
          <a:xfrm>
            <a:off x="7589290" y="2266613"/>
            <a:ext cx="1002197" cy="369332"/>
          </a:xfrm>
          <a:prstGeom prst="rect">
            <a:avLst/>
          </a:prstGeom>
          <a:noFill/>
        </p:spPr>
        <p:txBody>
          <a:bodyPr wrap="none" rtlCol="0">
            <a:spAutoFit/>
          </a:bodyPr>
          <a:lstStyle/>
          <a:p>
            <a:r>
              <a:rPr lang="fr-FR" dirty="0" smtClean="0"/>
              <a:t>WPPWIE</a:t>
            </a:r>
            <a:endParaRPr lang="en-US" dirty="0"/>
          </a:p>
        </p:txBody>
      </p:sp>
    </p:spTree>
    <p:extLst>
      <p:ext uri="{BB962C8B-B14F-4D97-AF65-F5344CB8AC3E}">
        <p14:creationId xmlns:p14="http://schemas.microsoft.com/office/powerpoint/2010/main" val="92324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xEl>
                                              <p:pRg st="0" end="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P spid="22" grpId="0"/>
      <p:bldP spid="26" grpId="0"/>
      <p:bldP spid="34" grpId="0"/>
      <p:bldP spid="35" grpId="0" animBg="1"/>
      <p:bldP spid="36" grpId="0" animBg="1"/>
      <p:bldP spid="37" grpId="0"/>
      <p:bldP spid="39" grpId="0"/>
      <p:bldP spid="43"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Recovery and recrystallization</a:t>
            </a:r>
            <a:endParaRPr lang="en-US" dirty="0"/>
          </a:p>
        </p:txBody>
      </p:sp>
      <p:sp>
        <p:nvSpPr>
          <p:cNvPr id="5" name="Espace réservé du numéro de diapositive 4"/>
          <p:cNvSpPr>
            <a:spLocks noGrp="1"/>
          </p:cNvSpPr>
          <p:nvPr>
            <p:ph type="sldNum" sz="quarter" idx="4"/>
          </p:nvPr>
        </p:nvSpPr>
        <p:spPr/>
        <p:txBody>
          <a:bodyPr/>
          <a:lstStyle/>
          <a:p>
            <a:pPr algn="ctr"/>
            <a:fld id="{854A34C9-9A4B-6445-85E1-F779B5E87362}" type="slidenum">
              <a:rPr lang="en-US" sz="700" smtClean="0">
                <a:solidFill>
                  <a:schemeClr val="bg1"/>
                </a:solidFill>
                <a:latin typeface="Arial" charset="0"/>
                <a:ea typeface="Arial" charset="0"/>
                <a:cs typeface="Arial" charset="0"/>
              </a:rPr>
              <a:pPr algn="ctr"/>
              <a:t>3</a:t>
            </a:fld>
            <a:endParaRPr lang="en-US" sz="700" dirty="0">
              <a:solidFill>
                <a:schemeClr val="bg1"/>
              </a:solidFill>
              <a:latin typeface="Arial" charset="0"/>
              <a:ea typeface="Arial" charset="0"/>
              <a:cs typeface="Arial" charset="0"/>
            </a:endParaRP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l="2507" t="10117" r="69853" b="35089"/>
          <a:stretch/>
        </p:blipFill>
        <p:spPr>
          <a:xfrm>
            <a:off x="754889" y="939606"/>
            <a:ext cx="1285875" cy="834857"/>
          </a:xfrm>
          <a:prstGeom prst="rect">
            <a:avLst/>
          </a:prstGeom>
        </p:spPr>
      </p:pic>
      <p:pic>
        <p:nvPicPr>
          <p:cNvPr id="7" name="Image 6"/>
          <p:cNvPicPr>
            <a:picLocks noChangeAspect="1"/>
          </p:cNvPicPr>
          <p:nvPr/>
        </p:nvPicPr>
        <p:blipFill rotWithShape="1">
          <a:blip r:embed="rId3" cstate="print">
            <a:extLst>
              <a:ext uri="{28A0092B-C50C-407E-A947-70E740481C1C}">
                <a14:useLocalDpi xmlns:a14="http://schemas.microsoft.com/office/drawing/2010/main" val="0"/>
              </a:ext>
            </a:extLst>
          </a:blip>
          <a:srcRect l="37585" t="11401" r="35323" b="33677"/>
          <a:stretch/>
        </p:blipFill>
        <p:spPr>
          <a:xfrm>
            <a:off x="2665445" y="939606"/>
            <a:ext cx="1279901" cy="852862"/>
          </a:xfrm>
          <a:prstGeom prst="rect">
            <a:avLst/>
          </a:prstGeom>
        </p:spPr>
      </p:pic>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73525" t="16658" b="39017"/>
          <a:stretch/>
        </p:blipFill>
        <p:spPr>
          <a:xfrm>
            <a:off x="6833285" y="979973"/>
            <a:ext cx="1280380" cy="692286"/>
          </a:xfrm>
          <a:prstGeom prst="rect">
            <a:avLst/>
          </a:prstGeom>
        </p:spPr>
      </p:pic>
      <p:cxnSp>
        <p:nvCxnSpPr>
          <p:cNvPr id="11" name="Connecteur droit avec flèche 10"/>
          <p:cNvCxnSpPr/>
          <p:nvPr/>
        </p:nvCxnSpPr>
        <p:spPr>
          <a:xfrm>
            <a:off x="369860" y="867516"/>
            <a:ext cx="843853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3785504" y="464914"/>
            <a:ext cx="1906676" cy="369332"/>
          </a:xfrm>
          <a:prstGeom prst="rect">
            <a:avLst/>
          </a:prstGeom>
          <a:noFill/>
        </p:spPr>
        <p:txBody>
          <a:bodyPr wrap="none" rtlCol="0">
            <a:spAutoFit/>
          </a:bodyPr>
          <a:lstStyle/>
          <a:p>
            <a:r>
              <a:rPr lang="en-US" dirty="0" smtClean="0"/>
              <a:t>ta: Annealing time</a:t>
            </a:r>
            <a:endParaRPr lang="en-US" dirty="0"/>
          </a:p>
        </p:txBody>
      </p:sp>
      <p:sp>
        <p:nvSpPr>
          <p:cNvPr id="15" name="ZoneTexte 14"/>
          <p:cNvSpPr txBox="1"/>
          <p:nvPr/>
        </p:nvSpPr>
        <p:spPr>
          <a:xfrm>
            <a:off x="1129162" y="481549"/>
            <a:ext cx="537327" cy="369332"/>
          </a:xfrm>
          <a:prstGeom prst="rect">
            <a:avLst/>
          </a:prstGeom>
          <a:noFill/>
        </p:spPr>
        <p:txBody>
          <a:bodyPr wrap="none" rtlCol="0">
            <a:spAutoFit/>
          </a:bodyPr>
          <a:lstStyle/>
          <a:p>
            <a:r>
              <a:rPr lang="en-US" dirty="0" smtClean="0"/>
              <a:t>X=0</a:t>
            </a:r>
            <a:endParaRPr lang="en-US" dirty="0" smtClean="0"/>
          </a:p>
        </p:txBody>
      </p:sp>
      <p:sp>
        <p:nvSpPr>
          <p:cNvPr id="16" name="ZoneTexte 15"/>
          <p:cNvSpPr txBox="1"/>
          <p:nvPr/>
        </p:nvSpPr>
        <p:spPr>
          <a:xfrm>
            <a:off x="6510631" y="516064"/>
            <a:ext cx="2414315" cy="369332"/>
          </a:xfrm>
          <a:prstGeom prst="rect">
            <a:avLst/>
          </a:prstGeom>
          <a:noFill/>
        </p:spPr>
        <p:txBody>
          <a:bodyPr wrap="none" rtlCol="0">
            <a:spAutoFit/>
          </a:bodyPr>
          <a:lstStyle/>
          <a:p>
            <a:r>
              <a:rPr lang="en-US" dirty="0" smtClean="0"/>
              <a:t>X=1 (fully recrystallized</a:t>
            </a:r>
            <a:r>
              <a:rPr lang="en-US" dirty="0" smtClean="0"/>
              <a:t>)</a:t>
            </a:r>
            <a:endParaRPr lang="en-US" dirty="0"/>
          </a:p>
        </p:txBody>
      </p:sp>
      <p:grpSp>
        <p:nvGrpSpPr>
          <p:cNvPr id="25" name="Groupe 24"/>
          <p:cNvGrpSpPr/>
          <p:nvPr/>
        </p:nvGrpSpPr>
        <p:grpSpPr>
          <a:xfrm>
            <a:off x="4928703" y="962554"/>
            <a:ext cx="1279901" cy="852862"/>
            <a:chOff x="4900037" y="1728033"/>
            <a:chExt cx="1279901" cy="852862"/>
          </a:xfrm>
        </p:grpSpPr>
        <p:pic>
          <p:nvPicPr>
            <p:cNvPr id="9" name="Image 8"/>
            <p:cNvPicPr>
              <a:picLocks noChangeAspect="1"/>
            </p:cNvPicPr>
            <p:nvPr/>
          </p:nvPicPr>
          <p:blipFill rotWithShape="1">
            <a:blip r:embed="rId3" cstate="print">
              <a:extLst>
                <a:ext uri="{28A0092B-C50C-407E-A947-70E740481C1C}">
                  <a14:useLocalDpi xmlns:a14="http://schemas.microsoft.com/office/drawing/2010/main" val="0"/>
                </a:ext>
              </a:extLst>
            </a:blip>
            <a:srcRect l="37585" t="11401" r="35323" b="33677"/>
            <a:stretch/>
          </p:blipFill>
          <p:spPr>
            <a:xfrm>
              <a:off x="4900037" y="1728033"/>
              <a:ext cx="1279901" cy="852862"/>
            </a:xfrm>
            <a:prstGeom prst="rect">
              <a:avLst/>
            </a:prstGeom>
          </p:spPr>
        </p:pic>
        <p:cxnSp>
          <p:nvCxnSpPr>
            <p:cNvPr id="18" name="Connecteur droit avec flèche 17"/>
            <p:cNvCxnSpPr/>
            <p:nvPr/>
          </p:nvCxnSpPr>
          <p:spPr>
            <a:xfrm flipV="1">
              <a:off x="5539987" y="1728033"/>
              <a:ext cx="135424" cy="120655"/>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p:nvPr/>
          </p:nvCxnSpPr>
          <p:spPr>
            <a:xfrm>
              <a:off x="5506131" y="1946561"/>
              <a:ext cx="67712" cy="233664"/>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22" name="Connecteur droit avec flèche 21"/>
            <p:cNvCxnSpPr/>
            <p:nvPr/>
          </p:nvCxnSpPr>
          <p:spPr>
            <a:xfrm flipH="1" flipV="1">
              <a:off x="5199797" y="1788360"/>
              <a:ext cx="214083" cy="92665"/>
            </a:xfrm>
            <a:prstGeom prst="straightConnector1">
              <a:avLst/>
            </a:prstGeom>
            <a:ln w="38100">
              <a:solidFill>
                <a:schemeClr val="accent6"/>
              </a:solidFill>
              <a:tailEnd type="triangle"/>
            </a:ln>
          </p:spPr>
          <p:style>
            <a:lnRef idx="2">
              <a:schemeClr val="accent1"/>
            </a:lnRef>
            <a:fillRef idx="0">
              <a:schemeClr val="accent1"/>
            </a:fillRef>
            <a:effectRef idx="1">
              <a:schemeClr val="accent1"/>
            </a:effectRef>
            <a:fontRef idx="minor">
              <a:schemeClr val="tx1"/>
            </a:fontRef>
          </p:style>
        </p:cxnSp>
      </p:grpSp>
      <p:sp>
        <p:nvSpPr>
          <p:cNvPr id="13" name="ZoneTexte 12"/>
          <p:cNvSpPr txBox="1"/>
          <p:nvPr/>
        </p:nvSpPr>
        <p:spPr>
          <a:xfrm>
            <a:off x="2275734" y="1743318"/>
            <a:ext cx="4950009" cy="369332"/>
          </a:xfrm>
          <a:prstGeom prst="rect">
            <a:avLst/>
          </a:prstGeom>
          <a:noFill/>
        </p:spPr>
        <p:txBody>
          <a:bodyPr wrap="none" rtlCol="0">
            <a:spAutoFit/>
          </a:bodyPr>
          <a:lstStyle/>
          <a:p>
            <a:r>
              <a:rPr lang="en-US" dirty="0" smtClean="0"/>
              <a:t>Tungsten maintained at Ta (annealing temperature)</a:t>
            </a:r>
            <a:endParaRPr lang="en-US" dirty="0"/>
          </a:p>
        </p:txBody>
      </p:sp>
      <p:sp>
        <p:nvSpPr>
          <p:cNvPr id="36" name="ZoneTexte 35"/>
          <p:cNvSpPr txBox="1"/>
          <p:nvPr/>
        </p:nvSpPr>
        <p:spPr>
          <a:xfrm>
            <a:off x="2586774" y="4294218"/>
            <a:ext cx="4127092" cy="369332"/>
          </a:xfrm>
          <a:prstGeom prst="rect">
            <a:avLst/>
          </a:prstGeom>
          <a:noFill/>
        </p:spPr>
        <p:txBody>
          <a:bodyPr wrap="none" rtlCol="0">
            <a:spAutoFit/>
          </a:bodyPr>
          <a:lstStyle/>
          <a:p>
            <a:r>
              <a:rPr lang="en-US" dirty="0">
                <a:solidFill>
                  <a:srgbClr val="0000FF"/>
                </a:solidFill>
              </a:rPr>
              <a:t>Temperature and time dependent process</a:t>
            </a:r>
          </a:p>
        </p:txBody>
      </p:sp>
      <p:sp>
        <p:nvSpPr>
          <p:cNvPr id="38" name="ZoneTexte 37"/>
          <p:cNvSpPr txBox="1"/>
          <p:nvPr/>
        </p:nvSpPr>
        <p:spPr>
          <a:xfrm>
            <a:off x="5692180" y="2691217"/>
            <a:ext cx="3412281" cy="369332"/>
          </a:xfrm>
          <a:prstGeom prst="rect">
            <a:avLst/>
          </a:prstGeom>
          <a:noFill/>
        </p:spPr>
        <p:txBody>
          <a:bodyPr wrap="none" rtlCol="0">
            <a:spAutoFit/>
          </a:bodyPr>
          <a:lstStyle/>
          <a:p>
            <a:r>
              <a:rPr lang="en-US" dirty="0" smtClean="0">
                <a:sym typeface="Wingdings" panose="05000000000000000000" pitchFamily="2" charset="2"/>
              </a:rPr>
              <a:t>Hardness  (</a:t>
            </a:r>
            <a:r>
              <a:rPr lang="en-US" dirty="0" err="1" smtClean="0">
                <a:sym typeface="Wingdings" panose="05000000000000000000" pitchFamily="2" charset="2"/>
              </a:rPr>
              <a:t>X</a:t>
            </a:r>
            <a:r>
              <a:rPr lang="en-US" baseline="-25000" dirty="0" err="1" smtClean="0">
                <a:sym typeface="Wingdings" panose="05000000000000000000" pitchFamily="2" charset="2"/>
              </a:rPr>
              <a:t>h</a:t>
            </a:r>
            <a:r>
              <a:rPr lang="en-US" dirty="0" smtClean="0">
                <a:sym typeface="Wingdings" panose="05000000000000000000" pitchFamily="2" charset="2"/>
              </a:rPr>
              <a:t>= 1 fully softened)  </a:t>
            </a:r>
            <a:endParaRPr lang="en-US" dirty="0">
              <a:sym typeface="Wingdings" panose="05000000000000000000" pitchFamily="2" charset="2"/>
            </a:endParaRPr>
          </a:p>
        </p:txBody>
      </p:sp>
      <p:cxnSp>
        <p:nvCxnSpPr>
          <p:cNvPr id="10" name="Connecteur droit avec flèche 9"/>
          <p:cNvCxnSpPr>
            <a:stCxn id="14" idx="0"/>
          </p:cNvCxnSpPr>
          <p:nvPr/>
        </p:nvCxnSpPr>
        <p:spPr>
          <a:xfrm flipV="1">
            <a:off x="506964" y="1445220"/>
            <a:ext cx="661130" cy="20364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104326" y="1648868"/>
            <a:ext cx="1222579" cy="369332"/>
          </a:xfrm>
          <a:prstGeom prst="rect">
            <a:avLst/>
          </a:prstGeom>
          <a:noFill/>
        </p:spPr>
        <p:txBody>
          <a:bodyPr wrap="none" rtlCol="0">
            <a:spAutoFit/>
          </a:bodyPr>
          <a:lstStyle/>
          <a:p>
            <a:r>
              <a:rPr lang="en-US" dirty="0" smtClean="0"/>
              <a:t>Dislocation</a:t>
            </a:r>
            <a:endParaRPr lang="en-US" dirty="0"/>
          </a:p>
        </p:txBody>
      </p:sp>
      <p:grpSp>
        <p:nvGrpSpPr>
          <p:cNvPr id="24" name="Groupe 23"/>
          <p:cNvGrpSpPr/>
          <p:nvPr/>
        </p:nvGrpSpPr>
        <p:grpSpPr>
          <a:xfrm>
            <a:off x="3379693" y="3311921"/>
            <a:ext cx="2487086" cy="705624"/>
            <a:chOff x="2770713" y="4155576"/>
            <a:chExt cx="2487086" cy="705624"/>
          </a:xfrm>
        </p:grpSpPr>
        <p:pic>
          <p:nvPicPr>
            <p:cNvPr id="26" name="Image 25"/>
            <p:cNvPicPr>
              <a:picLocks noChangeAspect="1"/>
            </p:cNvPicPr>
            <p:nvPr/>
          </p:nvPicPr>
          <p:blipFill rotWithShape="1">
            <a:blip r:embed="rId3" cstate="print">
              <a:extLst>
                <a:ext uri="{28A0092B-C50C-407E-A947-70E740481C1C}">
                  <a14:useLocalDpi xmlns:a14="http://schemas.microsoft.com/office/drawing/2010/main" val="0"/>
                </a:ext>
              </a:extLst>
            </a:blip>
            <a:srcRect l="33890" t="72395" r="28883"/>
            <a:stretch/>
          </p:blipFill>
          <p:spPr>
            <a:xfrm>
              <a:off x="2770713" y="4248790"/>
              <a:ext cx="2187010" cy="534352"/>
            </a:xfrm>
            <a:prstGeom prst="rect">
              <a:avLst/>
            </a:prstGeom>
          </p:spPr>
        </p:pic>
        <p:sp>
          <p:nvSpPr>
            <p:cNvPr id="27" name="ZoneTexte 26"/>
            <p:cNvSpPr txBox="1"/>
            <p:nvPr/>
          </p:nvSpPr>
          <p:spPr>
            <a:xfrm>
              <a:off x="3381374" y="4155576"/>
              <a:ext cx="1876425" cy="276999"/>
            </a:xfrm>
            <a:prstGeom prst="rect">
              <a:avLst/>
            </a:prstGeom>
            <a:solidFill>
              <a:schemeClr val="bg1"/>
            </a:solidFill>
          </p:spPr>
          <p:txBody>
            <a:bodyPr wrap="square" rtlCol="0">
              <a:spAutoFit/>
            </a:bodyPr>
            <a:lstStyle/>
            <a:p>
              <a:r>
                <a:rPr lang="en-US" sz="1200" dirty="0" smtClean="0"/>
                <a:t>Grain boundary</a:t>
              </a:r>
              <a:endParaRPr lang="en-US" sz="1200" dirty="0"/>
            </a:p>
          </p:txBody>
        </p:sp>
        <p:sp>
          <p:nvSpPr>
            <p:cNvPr id="28" name="ZoneTexte 27"/>
            <p:cNvSpPr txBox="1"/>
            <p:nvPr/>
          </p:nvSpPr>
          <p:spPr>
            <a:xfrm>
              <a:off x="3381374" y="4365126"/>
              <a:ext cx="1876425" cy="276999"/>
            </a:xfrm>
            <a:prstGeom prst="rect">
              <a:avLst/>
            </a:prstGeom>
            <a:solidFill>
              <a:schemeClr val="bg1"/>
            </a:solidFill>
          </p:spPr>
          <p:txBody>
            <a:bodyPr wrap="square" rtlCol="0">
              <a:spAutoFit/>
            </a:bodyPr>
            <a:lstStyle/>
            <a:p>
              <a:r>
                <a:rPr lang="en-US" sz="1200" dirty="0" smtClean="0"/>
                <a:t>Sub grain boundary</a:t>
              </a:r>
              <a:endParaRPr lang="en-US" sz="1200" dirty="0"/>
            </a:p>
          </p:txBody>
        </p:sp>
        <p:sp>
          <p:nvSpPr>
            <p:cNvPr id="29" name="ZoneTexte 28"/>
            <p:cNvSpPr txBox="1"/>
            <p:nvPr/>
          </p:nvSpPr>
          <p:spPr>
            <a:xfrm>
              <a:off x="3371849" y="4584201"/>
              <a:ext cx="1876425" cy="276999"/>
            </a:xfrm>
            <a:prstGeom prst="rect">
              <a:avLst/>
            </a:prstGeom>
            <a:solidFill>
              <a:schemeClr val="bg1"/>
            </a:solidFill>
          </p:spPr>
          <p:txBody>
            <a:bodyPr wrap="square" rtlCol="0">
              <a:spAutoFit/>
            </a:bodyPr>
            <a:lstStyle/>
            <a:p>
              <a:r>
                <a:rPr lang="en-US" sz="1200" dirty="0" smtClean="0"/>
                <a:t>New grain</a:t>
              </a:r>
              <a:endParaRPr lang="en-US" sz="1200" dirty="0"/>
            </a:p>
          </p:txBody>
        </p:sp>
      </p:grpSp>
      <p:cxnSp>
        <p:nvCxnSpPr>
          <p:cNvPr id="30" name="Connecteur droit avec flèche 29"/>
          <p:cNvCxnSpPr/>
          <p:nvPr/>
        </p:nvCxnSpPr>
        <p:spPr>
          <a:xfrm>
            <a:off x="157051" y="2630667"/>
            <a:ext cx="843853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9962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MODELIZATION</a:t>
            </a:r>
            <a:endParaRPr lang="en-US" dirty="0"/>
          </a:p>
        </p:txBody>
      </p:sp>
      <p:sp>
        <p:nvSpPr>
          <p:cNvPr id="5" name="Espace réservé du numéro de diapositive 4"/>
          <p:cNvSpPr>
            <a:spLocks noGrp="1"/>
          </p:cNvSpPr>
          <p:nvPr>
            <p:ph type="sldNum" sz="quarter" idx="4"/>
          </p:nvPr>
        </p:nvSpPr>
        <p:spPr/>
        <p:txBody>
          <a:bodyPr/>
          <a:lstStyle/>
          <a:p>
            <a:pPr algn="ctr"/>
            <a:fld id="{854A34C9-9A4B-6445-85E1-F779B5E87362}" type="slidenum">
              <a:rPr lang="fr-FR" sz="700" smtClean="0">
                <a:solidFill>
                  <a:schemeClr val="bg1"/>
                </a:solidFill>
                <a:latin typeface="Arial" charset="0"/>
                <a:ea typeface="Arial" charset="0"/>
                <a:cs typeface="Arial" charset="0"/>
              </a:rPr>
              <a:pPr algn="ctr"/>
              <a:t>4</a:t>
            </a:fld>
            <a:endParaRPr lang="fr-FR" sz="700" dirty="0">
              <a:solidFill>
                <a:schemeClr val="bg1"/>
              </a:solidFill>
              <a:latin typeface="Arial" charset="0"/>
              <a:ea typeface="Arial" charset="0"/>
              <a:cs typeface="Arial" charset="0"/>
            </a:endParaRPr>
          </a:p>
        </p:txBody>
      </p:sp>
      <p:sp>
        <p:nvSpPr>
          <p:cNvPr id="39" name="Espace réservé du texte 3"/>
          <p:cNvSpPr>
            <a:spLocks noGrp="1"/>
          </p:cNvSpPr>
          <p:nvPr>
            <p:ph type="body" sz="quarter" idx="12"/>
          </p:nvPr>
        </p:nvSpPr>
        <p:spPr>
          <a:xfrm>
            <a:off x="1263185" y="3127537"/>
            <a:ext cx="5943282" cy="400110"/>
          </a:xfrm>
        </p:spPr>
        <p:txBody>
          <a:bodyPr/>
          <a:lstStyle/>
          <a:p>
            <a:endParaRPr lang="en-US" dirty="0"/>
          </a:p>
        </p:txBody>
      </p:sp>
      <p:pic>
        <p:nvPicPr>
          <p:cNvPr id="40" name="Image 39"/>
          <p:cNvPicPr>
            <a:picLocks noChangeAspect="1"/>
          </p:cNvPicPr>
          <p:nvPr/>
        </p:nvPicPr>
        <p:blipFill>
          <a:blip r:embed="rId2"/>
          <a:stretch>
            <a:fillRect/>
          </a:stretch>
        </p:blipFill>
        <p:spPr>
          <a:xfrm>
            <a:off x="194675" y="649611"/>
            <a:ext cx="5460568" cy="2909596"/>
          </a:xfrm>
          <a:prstGeom prst="rect">
            <a:avLst/>
          </a:prstGeom>
        </p:spPr>
      </p:pic>
      <p:sp>
        <p:nvSpPr>
          <p:cNvPr id="3" name="Espace réservé du contenu 2"/>
          <p:cNvSpPr>
            <a:spLocks noGrp="1"/>
          </p:cNvSpPr>
          <p:nvPr>
            <p:ph idx="1"/>
          </p:nvPr>
        </p:nvSpPr>
        <p:spPr>
          <a:xfrm>
            <a:off x="-59451" y="550325"/>
            <a:ext cx="7050694" cy="634020"/>
          </a:xfrm>
        </p:spPr>
        <p:txBody>
          <a:bodyPr/>
          <a:lstStyle/>
          <a:p>
            <a:pPr>
              <a:buFont typeface="Arial" panose="020B0604020202020204" pitchFamily="34" charset="0"/>
              <a:buChar char="•"/>
            </a:pPr>
            <a:r>
              <a:rPr lang="en-US" sz="1600" dirty="0" smtClean="0"/>
              <a:t>What </a:t>
            </a:r>
            <a:r>
              <a:rPr lang="en-US" sz="1600" dirty="0" err="1"/>
              <a:t>modelization</a:t>
            </a:r>
            <a:r>
              <a:rPr lang="en-US" sz="1600" dirty="0"/>
              <a:t> </a:t>
            </a:r>
            <a:r>
              <a:rPr lang="en-US" sz="1600" dirty="0" smtClean="0"/>
              <a:t>? Assess the </a:t>
            </a:r>
            <a:r>
              <a:rPr lang="en-US" sz="1400" dirty="0" smtClean="0"/>
              <a:t>Impact of </a:t>
            </a:r>
            <a:r>
              <a:rPr lang="en-US" sz="1400" dirty="0"/>
              <a:t>recrystallization and </a:t>
            </a:r>
            <a:r>
              <a:rPr lang="en-US" sz="1400" dirty="0" smtClean="0"/>
              <a:t>softening</a:t>
            </a:r>
            <a:endParaRPr lang="en-US" sz="1400" dirty="0"/>
          </a:p>
          <a:p>
            <a:endParaRPr lang="en-US" sz="1600" dirty="0"/>
          </a:p>
        </p:txBody>
      </p:sp>
      <p:pic>
        <p:nvPicPr>
          <p:cNvPr id="43" name="Image 42"/>
          <p:cNvPicPr>
            <a:picLocks noChangeAspect="1"/>
          </p:cNvPicPr>
          <p:nvPr/>
        </p:nvPicPr>
        <p:blipFill>
          <a:blip r:embed="rId3"/>
          <a:stretch>
            <a:fillRect/>
          </a:stretch>
        </p:blipFill>
        <p:spPr>
          <a:xfrm>
            <a:off x="5745315" y="1474946"/>
            <a:ext cx="3475663" cy="1271135"/>
          </a:xfrm>
          <a:prstGeom prst="rect">
            <a:avLst/>
          </a:prstGeom>
        </p:spPr>
      </p:pic>
      <p:sp>
        <p:nvSpPr>
          <p:cNvPr id="15" name="ZoneTexte 14"/>
          <p:cNvSpPr txBox="1"/>
          <p:nvPr/>
        </p:nvSpPr>
        <p:spPr>
          <a:xfrm>
            <a:off x="-46015" y="4495581"/>
            <a:ext cx="2662908" cy="415498"/>
          </a:xfrm>
          <a:prstGeom prst="rect">
            <a:avLst/>
          </a:prstGeom>
          <a:noFill/>
        </p:spPr>
        <p:txBody>
          <a:bodyPr wrap="none" rtlCol="0">
            <a:spAutoFit/>
          </a:bodyPr>
          <a:lstStyle/>
          <a:p>
            <a:r>
              <a:rPr lang="fr-FR" sz="1050" dirty="0" smtClean="0"/>
              <a:t>[3] A. Durif et al., 20202</a:t>
            </a:r>
          </a:p>
          <a:p>
            <a:r>
              <a:rPr lang="fr-FR" sz="1050" dirty="0" smtClean="0"/>
              <a:t>[4] M. Lemetais et al., 2022 (to </a:t>
            </a:r>
            <a:r>
              <a:rPr lang="fr-FR" sz="1050" dirty="0" err="1" smtClean="0"/>
              <a:t>be</a:t>
            </a:r>
            <a:r>
              <a:rPr lang="fr-FR" sz="1050" dirty="0" smtClean="0"/>
              <a:t> </a:t>
            </a:r>
            <a:r>
              <a:rPr lang="fr-FR" sz="1050" dirty="0" err="1" smtClean="0"/>
              <a:t>submitted</a:t>
            </a:r>
            <a:r>
              <a:rPr lang="fr-FR" sz="1050" dirty="0" smtClean="0"/>
              <a:t>)</a:t>
            </a:r>
            <a:endParaRPr lang="en-US" sz="1050" dirty="0"/>
          </a:p>
        </p:txBody>
      </p:sp>
      <p:sp>
        <p:nvSpPr>
          <p:cNvPr id="6" name="ZoneTexte 5"/>
          <p:cNvSpPr txBox="1"/>
          <p:nvPr/>
        </p:nvSpPr>
        <p:spPr>
          <a:xfrm>
            <a:off x="830580" y="4640508"/>
            <a:ext cx="184731" cy="369332"/>
          </a:xfrm>
          <a:prstGeom prst="rect">
            <a:avLst/>
          </a:prstGeom>
          <a:noFill/>
        </p:spPr>
        <p:txBody>
          <a:bodyPr wrap="none" rtlCol="0">
            <a:spAutoFit/>
          </a:bodyPr>
          <a:lstStyle/>
          <a:p>
            <a:endParaRPr lang="en-US" dirty="0"/>
          </a:p>
        </p:txBody>
      </p:sp>
      <p:pic>
        <p:nvPicPr>
          <p:cNvPr id="7" name="Image 6"/>
          <p:cNvPicPr>
            <a:picLocks noChangeAspect="1"/>
          </p:cNvPicPr>
          <p:nvPr/>
        </p:nvPicPr>
        <p:blipFill>
          <a:blip r:embed="rId4"/>
          <a:stretch>
            <a:fillRect/>
          </a:stretch>
        </p:blipFill>
        <p:spPr>
          <a:xfrm>
            <a:off x="2642051" y="3511386"/>
            <a:ext cx="6354200" cy="1354727"/>
          </a:xfrm>
          <a:prstGeom prst="rect">
            <a:avLst/>
          </a:prstGeom>
        </p:spPr>
      </p:pic>
      <p:sp>
        <p:nvSpPr>
          <p:cNvPr id="8" name="Ellipse 7"/>
          <p:cNvSpPr/>
          <p:nvPr/>
        </p:nvSpPr>
        <p:spPr>
          <a:xfrm>
            <a:off x="1660358" y="1000654"/>
            <a:ext cx="2574468" cy="265027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èche à angle droit 8"/>
          <p:cNvSpPr/>
          <p:nvPr/>
        </p:nvSpPr>
        <p:spPr>
          <a:xfrm rot="5400000">
            <a:off x="1656360" y="3694867"/>
            <a:ext cx="849986" cy="514173"/>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èche vers le bas 10"/>
          <p:cNvSpPr/>
          <p:nvPr/>
        </p:nvSpPr>
        <p:spPr>
          <a:xfrm flipV="1">
            <a:off x="7848696" y="2854903"/>
            <a:ext cx="505326" cy="57409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608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animBg="1"/>
      <p:bldP spid="9"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4294967295"/>
          </p:nvPr>
        </p:nvSpPr>
        <p:spPr>
          <a:xfrm>
            <a:off x="8672513" y="5005388"/>
            <a:ext cx="471487" cy="107950"/>
          </a:xfrm>
        </p:spPr>
        <p:txBody>
          <a:bodyPr/>
          <a:lstStyle/>
          <a:p>
            <a:pPr algn="ctr"/>
            <a:fld id="{854A34C9-9A4B-6445-85E1-F779B5E87362}" type="slidenum">
              <a:rPr lang="en-US" sz="700" smtClean="0">
                <a:solidFill>
                  <a:schemeClr val="bg1"/>
                </a:solidFill>
                <a:latin typeface="Arial" charset="0"/>
                <a:ea typeface="Arial" charset="0"/>
                <a:cs typeface="Arial" charset="0"/>
              </a:rPr>
              <a:pPr algn="ctr"/>
              <a:t>5</a:t>
            </a:fld>
            <a:endParaRPr lang="en-US" sz="700" dirty="0">
              <a:solidFill>
                <a:schemeClr val="bg1"/>
              </a:solidFill>
              <a:latin typeface="Arial" charset="0"/>
              <a:ea typeface="Arial" charset="0"/>
              <a:cs typeface="Arial" charset="0"/>
            </a:endParaRPr>
          </a:p>
        </p:txBody>
      </p:sp>
      <p:sp>
        <p:nvSpPr>
          <p:cNvPr id="3" name="Espace réservé du texte 2"/>
          <p:cNvSpPr>
            <a:spLocks noGrp="1"/>
          </p:cNvSpPr>
          <p:nvPr>
            <p:ph type="body" sz="quarter" idx="11"/>
          </p:nvPr>
        </p:nvSpPr>
        <p:spPr>
          <a:xfrm>
            <a:off x="2554496" y="3305676"/>
            <a:ext cx="5801713" cy="1354217"/>
          </a:xfrm>
        </p:spPr>
        <p:txBody>
          <a:bodyPr/>
          <a:lstStyle/>
          <a:p>
            <a:pPr marL="457200" indent="-457200">
              <a:buAutoNum type="arabicPeriod"/>
            </a:pPr>
            <a:r>
              <a:rPr lang="fr-FR" dirty="0" err="1" smtClean="0"/>
              <a:t>Studied</a:t>
            </a:r>
            <a:r>
              <a:rPr lang="fr-FR" dirty="0" smtClean="0"/>
              <a:t> </a:t>
            </a:r>
            <a:r>
              <a:rPr lang="fr-FR" dirty="0" err="1" smtClean="0"/>
              <a:t>tungsten</a:t>
            </a:r>
            <a:r>
              <a:rPr lang="fr-FR" dirty="0" smtClean="0"/>
              <a:t> in WEST</a:t>
            </a:r>
          </a:p>
          <a:p>
            <a:pPr marL="457200" indent="-457200">
              <a:buAutoNum type="arabicPeriod"/>
            </a:pPr>
            <a:r>
              <a:rPr lang="fr-FR" dirty="0" smtClean="0"/>
              <a:t>WEST </a:t>
            </a:r>
            <a:r>
              <a:rPr lang="fr-FR" dirty="0" err="1" smtClean="0"/>
              <a:t>campaigns</a:t>
            </a:r>
            <a:endParaRPr lang="fr-FR" dirty="0" smtClean="0"/>
          </a:p>
          <a:p>
            <a:pPr marL="457200" indent="-457200">
              <a:buAutoNum type="arabicPeriod"/>
            </a:pPr>
            <a:r>
              <a:rPr lang="fr-FR" dirty="0" smtClean="0"/>
              <a:t>Visual observation of relevant </a:t>
            </a:r>
            <a:r>
              <a:rPr lang="fr-FR" dirty="0" err="1" smtClean="0"/>
              <a:t>PFUs</a:t>
            </a:r>
            <a:endParaRPr lang="en-US" dirty="0"/>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37778" y="170849"/>
            <a:ext cx="4829131" cy="2992437"/>
          </a:xfrm>
          <a:prstGeom prst="rect">
            <a:avLst/>
          </a:prstGeom>
        </p:spPr>
      </p:pic>
    </p:spTree>
    <p:extLst>
      <p:ext uri="{BB962C8B-B14F-4D97-AF65-F5344CB8AC3E}">
        <p14:creationId xmlns:p14="http://schemas.microsoft.com/office/powerpoint/2010/main" val="255691380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44327" y="29164"/>
            <a:ext cx="6236523" cy="380480"/>
          </a:xfrm>
        </p:spPr>
        <p:txBody>
          <a:bodyPr/>
          <a:lstStyle/>
          <a:p>
            <a:r>
              <a:rPr lang="en-US" sz="2000" dirty="0" smtClean="0">
                <a:solidFill>
                  <a:srgbClr val="5F5F5F"/>
                </a:solidFill>
              </a:rPr>
              <a:t>1. Studied tungsten – implementation in WEST</a:t>
            </a:r>
            <a:endParaRPr lang="en-US" sz="2000"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en-US" sz="750" smtClean="0">
                <a:solidFill>
                  <a:schemeClr val="bg1"/>
                </a:solidFill>
                <a:latin typeface="Arial" charset="0"/>
                <a:ea typeface="Arial" charset="0"/>
                <a:cs typeface="Arial" charset="0"/>
              </a:rPr>
              <a:pPr algn="ctr"/>
              <a:t>6</a:t>
            </a:fld>
            <a:endParaRPr lang="en-US" sz="750" dirty="0">
              <a:solidFill>
                <a:schemeClr val="bg1"/>
              </a:solidFill>
              <a:latin typeface="Arial" charset="0"/>
              <a:ea typeface="Arial" charset="0"/>
              <a:cs typeface="Arial" charset="0"/>
            </a:endParaRPr>
          </a:p>
        </p:txBody>
      </p:sp>
      <p:pic>
        <p:nvPicPr>
          <p:cNvPr id="1026" name="Image 1" descr="image002"/>
          <p:cNvPicPr>
            <a:picLocks noChangeAspect="1" noChangeArrowheads="1"/>
          </p:cNvPicPr>
          <p:nvPr/>
        </p:nvPicPr>
        <p:blipFill rotWithShape="1">
          <a:blip r:embed="rId2">
            <a:extLst>
              <a:ext uri="{28A0092B-C50C-407E-A947-70E740481C1C}">
                <a14:useLocalDpi xmlns:a14="http://schemas.microsoft.com/office/drawing/2010/main" val="0"/>
              </a:ext>
            </a:extLst>
          </a:blip>
          <a:srcRect l="14532" r="42608" b="42739"/>
          <a:stretch/>
        </p:blipFill>
        <p:spPr bwMode="auto">
          <a:xfrm>
            <a:off x="481892" y="581807"/>
            <a:ext cx="1591733" cy="1776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ZoneTexte 16"/>
          <p:cNvSpPr txBox="1"/>
          <p:nvPr/>
        </p:nvSpPr>
        <p:spPr>
          <a:xfrm>
            <a:off x="1960097" y="1346313"/>
            <a:ext cx="869149" cy="338554"/>
          </a:xfrm>
          <a:prstGeom prst="rect">
            <a:avLst/>
          </a:prstGeom>
          <a:noFill/>
        </p:spPr>
        <p:txBody>
          <a:bodyPr wrap="none" rtlCol="0">
            <a:spAutoFit/>
          </a:bodyPr>
          <a:lstStyle/>
          <a:p>
            <a:pPr algn="l"/>
            <a:r>
              <a:rPr lang="en-US" sz="1600" dirty="0" err="1" smtClean="0">
                <a:solidFill>
                  <a:schemeClr val="accent6"/>
                </a:solidFill>
              </a:rPr>
              <a:t>CuOFHC</a:t>
            </a:r>
            <a:endParaRPr lang="en-US" sz="1600" dirty="0">
              <a:solidFill>
                <a:schemeClr val="accent6"/>
              </a:solidFill>
            </a:endParaRPr>
          </a:p>
        </p:txBody>
      </p:sp>
      <p:sp>
        <p:nvSpPr>
          <p:cNvPr id="24" name="ZoneTexte 23"/>
          <p:cNvSpPr txBox="1"/>
          <p:nvPr/>
        </p:nvSpPr>
        <p:spPr>
          <a:xfrm>
            <a:off x="1978607" y="1565429"/>
            <a:ext cx="750526" cy="338554"/>
          </a:xfrm>
          <a:prstGeom prst="rect">
            <a:avLst/>
          </a:prstGeom>
          <a:noFill/>
        </p:spPr>
        <p:txBody>
          <a:bodyPr wrap="none" rtlCol="0">
            <a:spAutoFit/>
          </a:bodyPr>
          <a:lstStyle/>
          <a:p>
            <a:pPr algn="l"/>
            <a:r>
              <a:rPr lang="en-US" sz="1600" dirty="0" err="1" smtClean="0">
                <a:solidFill>
                  <a:schemeClr val="accent6"/>
                </a:solidFill>
              </a:rPr>
              <a:t>CuCrZr</a:t>
            </a:r>
            <a:endParaRPr lang="en-US" sz="1600" dirty="0">
              <a:solidFill>
                <a:schemeClr val="accent6"/>
              </a:solidFill>
            </a:endParaRPr>
          </a:p>
        </p:txBody>
      </p:sp>
      <p:sp>
        <p:nvSpPr>
          <p:cNvPr id="27" name="Rectangle 26"/>
          <p:cNvSpPr/>
          <p:nvPr/>
        </p:nvSpPr>
        <p:spPr>
          <a:xfrm>
            <a:off x="3506734" y="1110449"/>
            <a:ext cx="645220" cy="5408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Espace réservé du contenu 3"/>
          <p:cNvSpPr txBox="1">
            <a:spLocks/>
          </p:cNvSpPr>
          <p:nvPr/>
        </p:nvSpPr>
        <p:spPr>
          <a:xfrm>
            <a:off x="3890265" y="581807"/>
            <a:ext cx="5590571" cy="1637076"/>
          </a:xfrm>
          <a:prstGeom prst="rect">
            <a:avLst/>
          </a:prstGeom>
        </p:spPr>
        <p:txBody>
          <a:bodyPr vert="horz" wrap="square" lIns="127723" tIns="63862" rIns="127723" bIns="63862" rtlCol="0">
            <a:spAutoFit/>
          </a:bodyPr>
          <a:lstStyle>
            <a:lvl1pPr marL="239481" indent="-239481" algn="l" defTabSz="957925" rtl="0" eaLnBrk="1" latinLnBrk="0" hangingPunct="1">
              <a:lnSpc>
                <a:spcPct val="100000"/>
              </a:lnSpc>
              <a:spcBef>
                <a:spcPts val="0"/>
              </a:spcBef>
              <a:buClr>
                <a:srgbClr val="548235"/>
              </a:buClr>
              <a:buSzPct val="80000"/>
              <a:buFont typeface="Wingdings 3" panose="05040102010807070707" pitchFamily="18" charset="2"/>
              <a:buChar char="u"/>
              <a:defRPr sz="1800" b="1" kern="1200">
                <a:solidFill>
                  <a:schemeClr val="bg2">
                    <a:lumMod val="50000"/>
                  </a:schemeClr>
                </a:solidFill>
                <a:latin typeface="Calibri" charset="0"/>
                <a:ea typeface="Calibri" charset="0"/>
                <a:cs typeface="Calibri" charset="0"/>
              </a:defRPr>
            </a:lvl1pPr>
            <a:lvl2pPr marL="718444" indent="-239481" algn="l" defTabSz="957925" rtl="0" eaLnBrk="1" latinLnBrk="0" hangingPunct="1">
              <a:lnSpc>
                <a:spcPct val="100000"/>
              </a:lnSpc>
              <a:spcBef>
                <a:spcPts val="0"/>
              </a:spcBef>
              <a:buClr>
                <a:srgbClr val="548235"/>
              </a:buClr>
              <a:buFont typeface="Calibri" panose="020F0502020204030204" pitchFamily="34" charset="0"/>
              <a:buChar char="-"/>
              <a:defRPr sz="1600" kern="1200">
                <a:solidFill>
                  <a:schemeClr val="bg2">
                    <a:lumMod val="50000"/>
                  </a:schemeClr>
                </a:solidFill>
                <a:latin typeface="Calibri" charset="0"/>
                <a:ea typeface="Calibri" charset="0"/>
                <a:cs typeface="Calibri" charset="0"/>
              </a:defRPr>
            </a:lvl2pPr>
            <a:lvl3pPr marL="1197407" indent="-239481" algn="l" defTabSz="957925" rtl="0" eaLnBrk="1" latinLnBrk="0" hangingPunct="1">
              <a:lnSpc>
                <a:spcPct val="100000"/>
              </a:lnSpc>
              <a:spcBef>
                <a:spcPts val="0"/>
              </a:spcBef>
              <a:buClr>
                <a:srgbClr val="548235"/>
              </a:buClr>
              <a:buFont typeface="Wingdings" panose="05000000000000000000" pitchFamily="2" charset="2"/>
              <a:buChar char="§"/>
              <a:defRPr sz="1400" kern="1200">
                <a:solidFill>
                  <a:schemeClr val="bg2">
                    <a:lumMod val="50000"/>
                  </a:schemeClr>
                </a:solidFill>
                <a:latin typeface="Calibri" charset="0"/>
                <a:ea typeface="Calibri" charset="0"/>
                <a:cs typeface="Calibri" charset="0"/>
              </a:defRPr>
            </a:lvl3pPr>
            <a:lvl4pPr marL="1676370" indent="-239481" algn="l" defTabSz="957925" rtl="0" eaLnBrk="1" latinLnBrk="0" hangingPunct="1">
              <a:lnSpc>
                <a:spcPct val="100000"/>
              </a:lnSpc>
              <a:spcBef>
                <a:spcPts val="0"/>
              </a:spcBef>
              <a:buClr>
                <a:srgbClr val="548235"/>
              </a:buClr>
              <a:buFont typeface="Calibri" panose="020F0502020204030204" pitchFamily="34" charset="0"/>
              <a:buChar char="-"/>
              <a:defRPr sz="1200" kern="1200">
                <a:solidFill>
                  <a:schemeClr val="bg2">
                    <a:lumMod val="50000"/>
                  </a:schemeClr>
                </a:solidFill>
                <a:latin typeface="Calibri" charset="0"/>
                <a:ea typeface="Calibri" charset="0"/>
                <a:cs typeface="Calibri" charset="0"/>
              </a:defRPr>
            </a:lvl4pPr>
            <a:lvl5pPr marL="2155332" indent="-239481" algn="l" defTabSz="957925" rtl="0" eaLnBrk="1" latinLnBrk="0" hangingPunct="1">
              <a:lnSpc>
                <a:spcPct val="100000"/>
              </a:lnSpc>
              <a:spcBef>
                <a:spcPts val="0"/>
              </a:spcBef>
              <a:buClr>
                <a:srgbClr val="548235"/>
              </a:buClr>
              <a:buFont typeface="Wingdings" panose="05000000000000000000" pitchFamily="2" charset="2"/>
              <a:buChar char="§"/>
              <a:defRPr sz="1200" kern="1200">
                <a:solidFill>
                  <a:schemeClr val="bg2">
                    <a:lumMod val="50000"/>
                  </a:schemeClr>
                </a:solidFill>
                <a:latin typeface="Calibri" charset="0"/>
                <a:ea typeface="Calibri" charset="0"/>
                <a:cs typeface="Calibri" charset="0"/>
              </a:defRPr>
            </a:lvl5pPr>
            <a:lvl6pPr marL="2634295"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6pPr>
            <a:lvl7pPr marL="3113258"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7pPr>
            <a:lvl8pPr marL="3592220"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8pPr>
            <a:lvl9pPr marL="4071183" indent="-239481" algn="l" defTabSz="957925" rtl="0" eaLnBrk="1" latinLnBrk="0" hangingPunct="1">
              <a:lnSpc>
                <a:spcPct val="90000"/>
              </a:lnSpc>
              <a:spcBef>
                <a:spcPts val="524"/>
              </a:spcBef>
              <a:buFont typeface="Arial" panose="020B0604020202020204" pitchFamily="34" charset="0"/>
              <a:buChar char="•"/>
              <a:defRPr sz="1900" kern="1200">
                <a:solidFill>
                  <a:schemeClr val="tx1"/>
                </a:solidFill>
                <a:latin typeface="+mn-lt"/>
                <a:ea typeface="+mn-ea"/>
                <a:cs typeface="+mn-cs"/>
              </a:defRPr>
            </a:lvl9pPr>
          </a:lstStyle>
          <a:p>
            <a:pPr>
              <a:defRPr/>
            </a:pPr>
            <a:r>
              <a:rPr lang="en-US" sz="1600" b="0" dirty="0" smtClean="0">
                <a:solidFill>
                  <a:schemeClr val="tx1"/>
                </a:solidFill>
              </a:rPr>
              <a:t>Tungsten and component manufactured by </a:t>
            </a:r>
            <a:r>
              <a:rPr lang="en-US" sz="1600" b="0" dirty="0">
                <a:solidFill>
                  <a:schemeClr val="tx1"/>
                </a:solidFill>
              </a:rPr>
              <a:t>AT&amp;M/ASIPP</a:t>
            </a:r>
            <a:r>
              <a:rPr lang="en-US" sz="1600" b="0" dirty="0" smtClean="0">
                <a:solidFill>
                  <a:schemeClr val="tx1"/>
                </a:solidFill>
              </a:rPr>
              <a:t> </a:t>
            </a:r>
          </a:p>
          <a:p>
            <a:pPr>
              <a:defRPr/>
            </a:pPr>
            <a:r>
              <a:rPr lang="en-US" sz="1600" b="0" dirty="0" smtClean="0">
                <a:solidFill>
                  <a:schemeClr val="tx1"/>
                </a:solidFill>
              </a:rPr>
              <a:t>ITER-like Geometry:</a:t>
            </a:r>
          </a:p>
          <a:p>
            <a:pPr lvl="1">
              <a:defRPr/>
            </a:pPr>
            <a:r>
              <a:rPr lang="en-US" dirty="0" smtClean="0">
                <a:solidFill>
                  <a:schemeClr val="tx1"/>
                </a:solidFill>
              </a:rPr>
              <a:t>6mm W thickness</a:t>
            </a:r>
            <a:endParaRPr lang="en-US" b="0" dirty="0" smtClean="0">
              <a:solidFill>
                <a:schemeClr val="tx1"/>
              </a:solidFill>
            </a:endParaRPr>
          </a:p>
          <a:p>
            <a:pPr lvl="1">
              <a:buFontTx/>
              <a:buChar char="-"/>
              <a:defRPr/>
            </a:pPr>
            <a:r>
              <a:rPr lang="fr-FR" dirty="0" smtClean="0">
                <a:solidFill>
                  <a:schemeClr val="tx1"/>
                </a:solidFill>
              </a:rPr>
              <a:t>Block </a:t>
            </a:r>
            <a:r>
              <a:rPr lang="fr-FR" dirty="0" err="1" smtClean="0">
                <a:solidFill>
                  <a:schemeClr val="tx1"/>
                </a:solidFill>
              </a:rPr>
              <a:t>width</a:t>
            </a:r>
            <a:r>
              <a:rPr lang="fr-FR" dirty="0" smtClean="0">
                <a:solidFill>
                  <a:schemeClr val="tx1"/>
                </a:solidFill>
              </a:rPr>
              <a:t> </a:t>
            </a:r>
            <a:r>
              <a:rPr lang="fr-FR" dirty="0" err="1" smtClean="0">
                <a:solidFill>
                  <a:schemeClr val="tx1"/>
                </a:solidFill>
              </a:rPr>
              <a:t>from</a:t>
            </a:r>
            <a:r>
              <a:rPr lang="fr-FR" dirty="0" smtClean="0">
                <a:solidFill>
                  <a:schemeClr val="tx1"/>
                </a:solidFill>
              </a:rPr>
              <a:t> 26.3 mm to 31.8 mm</a:t>
            </a:r>
            <a:endParaRPr lang="en-US" dirty="0" smtClean="0">
              <a:solidFill>
                <a:schemeClr val="tx1"/>
              </a:solidFill>
            </a:endParaRPr>
          </a:p>
          <a:p>
            <a:pPr lvl="1">
              <a:defRPr/>
            </a:pPr>
            <a:r>
              <a:rPr lang="en-US" b="0" dirty="0" smtClean="0">
                <a:solidFill>
                  <a:schemeClr val="tx1"/>
                </a:solidFill>
              </a:rPr>
              <a:t>AT&amp;M  rolled W (ITER </a:t>
            </a:r>
            <a:r>
              <a:rPr lang="en-US" b="0" dirty="0">
                <a:solidFill>
                  <a:schemeClr val="tx1"/>
                </a:solidFill>
              </a:rPr>
              <a:t>W grade </a:t>
            </a:r>
            <a:r>
              <a:rPr lang="en-US" b="0" dirty="0" smtClean="0">
                <a:solidFill>
                  <a:schemeClr val="tx1"/>
                </a:solidFill>
              </a:rPr>
              <a:t>material) </a:t>
            </a:r>
          </a:p>
          <a:p>
            <a:pPr marL="0" lvl="0" indent="0">
              <a:buNone/>
              <a:defRPr/>
            </a:pPr>
            <a:endParaRPr lang="en-US" b="0" dirty="0">
              <a:solidFill>
                <a:schemeClr val="tx1"/>
              </a:solidFill>
            </a:endParaRPr>
          </a:p>
        </p:txBody>
      </p:sp>
      <p:cxnSp>
        <p:nvCxnSpPr>
          <p:cNvPr id="31" name="Connecteur droit avec flèche 30"/>
          <p:cNvCxnSpPr/>
          <p:nvPr/>
        </p:nvCxnSpPr>
        <p:spPr>
          <a:xfrm>
            <a:off x="379633" y="1005911"/>
            <a:ext cx="571829" cy="4547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ZoneTexte 43"/>
          <p:cNvSpPr txBox="1"/>
          <p:nvPr/>
        </p:nvSpPr>
        <p:spPr>
          <a:xfrm>
            <a:off x="155915" y="1076721"/>
            <a:ext cx="521297" cy="369332"/>
          </a:xfrm>
          <a:prstGeom prst="rect">
            <a:avLst/>
          </a:prstGeom>
          <a:noFill/>
        </p:spPr>
        <p:txBody>
          <a:bodyPr wrap="none" rtlCol="0">
            <a:spAutoFit/>
          </a:bodyPr>
          <a:lstStyle/>
          <a:p>
            <a:r>
              <a:rPr lang="fr-FR" dirty="0" smtClean="0"/>
              <a:t>A-A</a:t>
            </a:r>
            <a:endParaRPr lang="en-US" dirty="0"/>
          </a:p>
        </p:txBody>
      </p:sp>
      <p:pic>
        <p:nvPicPr>
          <p:cNvPr id="42" name="Imag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799" y="2642517"/>
            <a:ext cx="3331231" cy="1667344"/>
          </a:xfrm>
          <a:prstGeom prst="rect">
            <a:avLst/>
          </a:prstGeom>
          <a:noFill/>
          <a:ln w="38100">
            <a:solidFill>
              <a:srgbClr val="C00000"/>
            </a:solidFill>
          </a:ln>
        </p:spPr>
      </p:pic>
      <p:cxnSp>
        <p:nvCxnSpPr>
          <p:cNvPr id="43" name="Connecteur droit avec flèche 42"/>
          <p:cNvCxnSpPr/>
          <p:nvPr/>
        </p:nvCxnSpPr>
        <p:spPr>
          <a:xfrm>
            <a:off x="2876737" y="2895199"/>
            <a:ext cx="255705" cy="1082832"/>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6" name="ZoneTexte 45"/>
          <p:cNvSpPr txBox="1"/>
          <p:nvPr/>
        </p:nvSpPr>
        <p:spPr>
          <a:xfrm>
            <a:off x="1888703" y="3159456"/>
            <a:ext cx="957313" cy="369332"/>
          </a:xfrm>
          <a:prstGeom prst="rect">
            <a:avLst/>
          </a:prstGeom>
          <a:noFill/>
        </p:spPr>
        <p:txBody>
          <a:bodyPr wrap="none" rtlCol="0">
            <a:spAutoFit/>
          </a:bodyPr>
          <a:lstStyle/>
          <a:p>
            <a:pPr algn="l"/>
            <a:r>
              <a:rPr lang="fr-FR" sz="1800" dirty="0" smtClean="0"/>
              <a:t>500 mm</a:t>
            </a:r>
            <a:endParaRPr lang="en-US" sz="1800" dirty="0"/>
          </a:p>
        </p:txBody>
      </p:sp>
      <p:sp>
        <p:nvSpPr>
          <p:cNvPr id="4" name="ZoneTexte 3"/>
          <p:cNvSpPr txBox="1"/>
          <p:nvPr/>
        </p:nvSpPr>
        <p:spPr>
          <a:xfrm>
            <a:off x="-23074" y="754386"/>
            <a:ext cx="805413" cy="307777"/>
          </a:xfrm>
          <a:prstGeom prst="rect">
            <a:avLst/>
          </a:prstGeom>
          <a:noFill/>
        </p:spPr>
        <p:txBody>
          <a:bodyPr wrap="none" rtlCol="0">
            <a:spAutoFit/>
          </a:bodyPr>
          <a:lstStyle/>
          <a:p>
            <a:r>
              <a:rPr lang="fr-FR" sz="1400" i="1" dirty="0" err="1" smtClean="0"/>
              <a:t>Chamfer</a:t>
            </a:r>
            <a:endParaRPr lang="en-US" sz="1400" i="1" dirty="0"/>
          </a:p>
        </p:txBody>
      </p:sp>
    </p:spTree>
    <p:extLst>
      <p:ext uri="{BB962C8B-B14F-4D97-AF65-F5344CB8AC3E}">
        <p14:creationId xmlns:p14="http://schemas.microsoft.com/office/powerpoint/2010/main" val="1750921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 1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19499" y="2748990"/>
            <a:ext cx="3672371" cy="1838091"/>
          </a:xfrm>
          <a:prstGeom prst="rect">
            <a:avLst/>
          </a:prstGeom>
          <a:noFill/>
          <a:ln w="38100">
            <a:noFill/>
          </a:ln>
        </p:spPr>
      </p:pic>
      <p:sp>
        <p:nvSpPr>
          <p:cNvPr id="2" name="Titre 1"/>
          <p:cNvSpPr>
            <a:spLocks noGrp="1"/>
          </p:cNvSpPr>
          <p:nvPr>
            <p:ph type="title"/>
          </p:nvPr>
        </p:nvSpPr>
        <p:spPr>
          <a:xfrm>
            <a:off x="779356" y="88497"/>
            <a:ext cx="7265742" cy="318924"/>
          </a:xfrm>
        </p:spPr>
        <p:txBody>
          <a:bodyPr/>
          <a:lstStyle/>
          <a:p>
            <a:r>
              <a:rPr lang="en-US" dirty="0" smtClean="0"/>
              <a:t>2. </a:t>
            </a:r>
            <a:r>
              <a:rPr lang="en-US" dirty="0"/>
              <a:t>WEST campaigns </a:t>
            </a:r>
          </a:p>
        </p:txBody>
      </p:sp>
      <p:sp>
        <p:nvSpPr>
          <p:cNvPr id="3" name="Espace réservé du numéro de diapositive 2"/>
          <p:cNvSpPr>
            <a:spLocks noGrp="1"/>
          </p:cNvSpPr>
          <p:nvPr>
            <p:ph type="sldNum" sz="quarter" idx="10"/>
          </p:nvPr>
        </p:nvSpPr>
        <p:spPr>
          <a:xfrm>
            <a:off x="8544253" y="5004965"/>
            <a:ext cx="470958" cy="115416"/>
          </a:xfrm>
        </p:spPr>
        <p:txBody>
          <a:bodyPr/>
          <a:lstStyle/>
          <a:p>
            <a:pPr algn="ctr"/>
            <a:fld id="{854A34C9-9A4B-6445-85E1-F779B5E87362}" type="slidenum">
              <a:rPr lang="en-US" sz="750" smtClean="0">
                <a:solidFill>
                  <a:schemeClr val="bg1"/>
                </a:solidFill>
                <a:latin typeface="Arial" charset="0"/>
                <a:ea typeface="Arial" charset="0"/>
                <a:cs typeface="Arial" charset="0"/>
              </a:rPr>
              <a:pPr algn="ctr"/>
              <a:t>7</a:t>
            </a:fld>
            <a:endParaRPr lang="en-US" sz="750" dirty="0">
              <a:solidFill>
                <a:schemeClr val="bg1"/>
              </a:solidFill>
              <a:latin typeface="Arial" charset="0"/>
              <a:ea typeface="Arial" charset="0"/>
              <a:cs typeface="Arial" charset="0"/>
            </a:endParaRPr>
          </a:p>
        </p:txBody>
      </p:sp>
      <p:graphicFrame>
        <p:nvGraphicFramePr>
          <p:cNvPr id="13" name="Tableau 12"/>
          <p:cNvGraphicFramePr>
            <a:graphicFrameLocks noGrp="1"/>
          </p:cNvGraphicFramePr>
          <p:nvPr>
            <p:extLst>
              <p:ext uri="{D42A27DB-BD31-4B8C-83A1-F6EECF244321}">
                <p14:modId xmlns:p14="http://schemas.microsoft.com/office/powerpoint/2010/main" val="4257113450"/>
              </p:ext>
            </p:extLst>
          </p:nvPr>
        </p:nvGraphicFramePr>
        <p:xfrm>
          <a:off x="289392" y="926249"/>
          <a:ext cx="7060214" cy="1524838"/>
        </p:xfrm>
        <a:graphic>
          <a:graphicData uri="http://schemas.openxmlformats.org/drawingml/2006/table">
            <a:tbl>
              <a:tblPr/>
              <a:tblGrid>
                <a:gridCol w="971670">
                  <a:extLst>
                    <a:ext uri="{9D8B030D-6E8A-4147-A177-3AD203B41FA5}">
                      <a16:colId xmlns:a16="http://schemas.microsoft.com/office/drawing/2014/main" val="1165353770"/>
                    </a:ext>
                  </a:extLst>
                </a:gridCol>
                <a:gridCol w="1222228">
                  <a:extLst>
                    <a:ext uri="{9D8B030D-6E8A-4147-A177-3AD203B41FA5}">
                      <a16:colId xmlns:a16="http://schemas.microsoft.com/office/drawing/2014/main" val="2987638930"/>
                    </a:ext>
                  </a:extLst>
                </a:gridCol>
                <a:gridCol w="722512">
                  <a:extLst>
                    <a:ext uri="{9D8B030D-6E8A-4147-A177-3AD203B41FA5}">
                      <a16:colId xmlns:a16="http://schemas.microsoft.com/office/drawing/2014/main" val="3846992376"/>
                    </a:ext>
                  </a:extLst>
                </a:gridCol>
                <a:gridCol w="1020782">
                  <a:extLst>
                    <a:ext uri="{9D8B030D-6E8A-4147-A177-3AD203B41FA5}">
                      <a16:colId xmlns:a16="http://schemas.microsoft.com/office/drawing/2014/main" val="1336974237"/>
                    </a:ext>
                  </a:extLst>
                </a:gridCol>
                <a:gridCol w="1148527">
                  <a:extLst>
                    <a:ext uri="{9D8B030D-6E8A-4147-A177-3AD203B41FA5}">
                      <a16:colId xmlns:a16="http://schemas.microsoft.com/office/drawing/2014/main" val="810949034"/>
                    </a:ext>
                  </a:extLst>
                </a:gridCol>
                <a:gridCol w="1974495">
                  <a:extLst>
                    <a:ext uri="{9D8B030D-6E8A-4147-A177-3AD203B41FA5}">
                      <a16:colId xmlns:a16="http://schemas.microsoft.com/office/drawing/2014/main" val="3401040192"/>
                    </a:ext>
                  </a:extLst>
                </a:gridCol>
              </a:tblGrid>
              <a:tr h="202061">
                <a:tc>
                  <a:txBody>
                    <a:bodyPr/>
                    <a:lstStyle/>
                    <a:p>
                      <a:pPr algn="ctr" rtl="0" fontAlgn="b"/>
                      <a:endParaRPr lang="fr-FR" sz="1100" b="1" i="0" u="none" strike="noStrike" dirty="0">
                        <a:solidFill>
                          <a:srgbClr val="FFFFFF"/>
                        </a:solidFill>
                        <a:effectLst/>
                        <a:latin typeface="Calibri" panose="020F0502020204030204" pitchFamily="34" charset="0"/>
                      </a:endParaRP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a:txBody>
                    <a:bodyPr/>
                    <a:lstStyle/>
                    <a:p>
                      <a:pPr marL="0" marR="0" lvl="0" indent="0" algn="ctr" defTabSz="457200" rtl="0" eaLnBrk="1" fontAlgn="b" latinLnBrk="0" hangingPunct="1">
                        <a:lnSpc>
                          <a:spcPct val="100000"/>
                        </a:lnSpc>
                        <a:spcBef>
                          <a:spcPts val="0"/>
                        </a:spcBef>
                        <a:spcAft>
                          <a:spcPts val="0"/>
                        </a:spcAft>
                        <a:buClrTx/>
                        <a:buSzTx/>
                        <a:buFontTx/>
                        <a:buNone/>
                        <a:tabLst/>
                        <a:defRPr/>
                      </a:pPr>
                      <a:r>
                        <a:rPr lang="fr-FR" sz="1300" b="0" i="0" u="none" strike="noStrike" dirty="0" smtClean="0">
                          <a:solidFill>
                            <a:srgbClr val="FFFFFF"/>
                          </a:solidFill>
                          <a:effectLst/>
                          <a:latin typeface="Calibri" panose="020F0502020204030204" pitchFamily="34" charset="0"/>
                        </a:rPr>
                        <a:t>Duration max</a:t>
                      </a:r>
                      <a:r>
                        <a:rPr lang="fr-FR" sz="1300" b="0" i="0" u="none" strike="noStrike" baseline="0" dirty="0" smtClean="0">
                          <a:solidFill>
                            <a:srgbClr val="FFFFFF"/>
                          </a:solidFill>
                          <a:effectLst/>
                          <a:latin typeface="Calibri" panose="020F0502020204030204" pitchFamily="34" charset="0"/>
                        </a:rPr>
                        <a:t> </a:t>
                      </a:r>
                      <a:r>
                        <a:rPr lang="fr-FR" sz="1300" b="0" i="0" u="none" strike="noStrike" dirty="0" smtClean="0">
                          <a:solidFill>
                            <a:srgbClr val="FFFFFF"/>
                          </a:solidFill>
                          <a:effectLst/>
                          <a:latin typeface="Calibri" panose="020F0502020204030204" pitchFamily="34" charset="0"/>
                        </a:rPr>
                        <a:t>(s</a:t>
                      </a:r>
                      <a:r>
                        <a:rPr lang="fr-FR" sz="1300" b="0" i="0" u="none" strike="noStrike" dirty="0">
                          <a:solidFill>
                            <a:srgbClr val="FFFFFF"/>
                          </a:solidFill>
                          <a:effectLst/>
                          <a:latin typeface="Calibri" panose="020F0502020204030204" pitchFamily="34" charset="0"/>
                        </a:rPr>
                        <a:t>)</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a:txBody>
                    <a:bodyPr/>
                    <a:lstStyle/>
                    <a:p>
                      <a:pPr algn="ctr" rtl="0" fontAlgn="b"/>
                      <a:r>
                        <a:rPr lang="fr-FR" sz="1300" b="0" i="0" u="none" strike="noStrike" dirty="0">
                          <a:solidFill>
                            <a:srgbClr val="FFFFFF"/>
                          </a:solidFill>
                          <a:effectLst/>
                          <a:latin typeface="Calibri" panose="020F0502020204030204" pitchFamily="34" charset="0"/>
                        </a:rPr>
                        <a:t>Cumul (s)</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2060"/>
                    </a:solidFill>
                  </a:tcPr>
                </a:tc>
                <a:tc>
                  <a:txBody>
                    <a:bodyPr/>
                    <a:lstStyle/>
                    <a:p>
                      <a:pPr algn="ctr" rtl="0" fontAlgn="b"/>
                      <a:r>
                        <a:rPr lang="fr-FR" sz="1300" b="0" i="0" u="none" strike="noStrike" dirty="0">
                          <a:solidFill>
                            <a:srgbClr val="FFFFFF"/>
                          </a:solidFill>
                          <a:effectLst/>
                          <a:latin typeface="Calibri" panose="020F0502020204030204" pitchFamily="34" charset="0"/>
                        </a:rPr>
                        <a:t>LH max (MW)</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600"/>
                    </a:solidFill>
                  </a:tcPr>
                </a:tc>
                <a:tc>
                  <a:txBody>
                    <a:bodyPr/>
                    <a:lstStyle/>
                    <a:p>
                      <a:pPr algn="ctr" rtl="0" fontAlgn="b"/>
                      <a:r>
                        <a:rPr lang="fr-FR" sz="1300" b="0" i="0" u="none" strike="noStrike" dirty="0">
                          <a:solidFill>
                            <a:srgbClr val="FFFFFF"/>
                          </a:solidFill>
                          <a:effectLst/>
                          <a:latin typeface="Calibri" panose="020F0502020204030204" pitchFamily="34" charset="0"/>
                        </a:rPr>
                        <a:t>W LH total (MJ)</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006600"/>
                    </a:solidFill>
                  </a:tcPr>
                </a:tc>
                <a:tc>
                  <a:txBody>
                    <a:bodyPr/>
                    <a:lstStyle/>
                    <a:p>
                      <a:pPr algn="ctr" rtl="0" fontAlgn="b"/>
                      <a:r>
                        <a:rPr lang="fr-FR" sz="1300" b="0" i="0" u="none" strike="noStrike" dirty="0" smtClean="0">
                          <a:solidFill>
                            <a:schemeClr val="bg1"/>
                          </a:solidFill>
                          <a:effectLst/>
                          <a:latin typeface="Calibri" panose="020F0502020204030204" pitchFamily="34" charset="0"/>
                        </a:rPr>
                        <a:t>Max </a:t>
                      </a:r>
                      <a:r>
                        <a:rPr lang="fr-FR" sz="1300" b="0" i="0" u="none" strike="noStrike" dirty="0" err="1" smtClean="0">
                          <a:solidFill>
                            <a:schemeClr val="bg1"/>
                          </a:solidFill>
                          <a:effectLst/>
                          <a:latin typeface="Calibri" panose="020F0502020204030204" pitchFamily="34" charset="0"/>
                        </a:rPr>
                        <a:t>heat</a:t>
                      </a:r>
                      <a:r>
                        <a:rPr lang="fr-FR" sz="1300" b="0" i="0" u="none" strike="noStrike" dirty="0" smtClean="0">
                          <a:solidFill>
                            <a:schemeClr val="bg1"/>
                          </a:solidFill>
                          <a:effectLst/>
                          <a:latin typeface="Calibri" panose="020F0502020204030204" pitchFamily="34" charset="0"/>
                        </a:rPr>
                        <a:t> flux - </a:t>
                      </a:r>
                      <a:r>
                        <a:rPr lang="fr-FR" sz="1300" b="0" i="0" u="none" strike="noStrike" dirty="0" err="1" smtClean="0">
                          <a:solidFill>
                            <a:srgbClr val="0000FF"/>
                          </a:solidFill>
                          <a:effectLst/>
                          <a:latin typeface="Calibri" panose="020F0502020204030204" pitchFamily="34" charset="0"/>
                        </a:rPr>
                        <a:t>Qn</a:t>
                      </a:r>
                      <a:r>
                        <a:rPr lang="fr-FR" sz="1300" b="0" i="0" u="none" strike="noStrike" dirty="0" smtClean="0">
                          <a:solidFill>
                            <a:srgbClr val="0000FF"/>
                          </a:solidFill>
                          <a:effectLst/>
                          <a:latin typeface="Calibri" panose="020F0502020204030204" pitchFamily="34" charset="0"/>
                        </a:rPr>
                        <a:t> </a:t>
                      </a:r>
                      <a:r>
                        <a:rPr lang="fr-FR" sz="1300" b="0" i="0" u="none" strike="noStrike" dirty="0" smtClean="0">
                          <a:solidFill>
                            <a:srgbClr val="FFFFFF"/>
                          </a:solidFill>
                          <a:effectLst/>
                          <a:latin typeface="Calibri" panose="020F0502020204030204" pitchFamily="34" charset="0"/>
                        </a:rPr>
                        <a:t>(MW/m²)</a:t>
                      </a:r>
                      <a:endParaRPr lang="fr-FR" sz="1300" b="0" i="0" u="none" strike="noStrike" dirty="0">
                        <a:solidFill>
                          <a:srgbClr val="FFFFFF"/>
                        </a:solidFill>
                        <a:effectLst/>
                        <a:latin typeface="Calibri" panose="020F0502020204030204" pitchFamily="34" charset="0"/>
                      </a:endParaRP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535016773"/>
                  </a:ext>
                </a:extLst>
              </a:tr>
              <a:tr h="216341">
                <a:tc>
                  <a:txBody>
                    <a:bodyPr/>
                    <a:lstStyle/>
                    <a:p>
                      <a:pPr algn="ctr" rtl="0" fontAlgn="b"/>
                      <a:r>
                        <a:rPr lang="fr-FR" sz="1300" b="1" i="0" u="none" strike="noStrike" dirty="0">
                          <a:solidFill>
                            <a:srgbClr val="0000FF"/>
                          </a:solidFill>
                          <a:effectLst/>
                          <a:latin typeface="Calibri" panose="020F0502020204030204" pitchFamily="34" charset="0"/>
                        </a:rPr>
                        <a:t>C4 – D2</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DF4"/>
                    </a:solidFill>
                  </a:tcPr>
                </a:tc>
                <a:tc rowSpan="2">
                  <a:txBody>
                    <a:bodyPr/>
                    <a:lstStyle/>
                    <a:p>
                      <a:pPr algn="ctr" rtl="0" fontAlgn="b"/>
                      <a:r>
                        <a:rPr lang="fr-FR" sz="1300" b="1" i="0" u="none" strike="noStrike" dirty="0" smtClean="0">
                          <a:solidFill>
                            <a:schemeClr val="tx1"/>
                          </a:solidFill>
                          <a:effectLst/>
                          <a:latin typeface="Calibri" panose="020F0502020204030204" pitchFamily="34" charset="0"/>
                        </a:rPr>
                        <a:t>55 (USN)</a:t>
                      </a:r>
                      <a:endParaRPr lang="fr-FR" sz="1300" b="1" i="0" u="none" strike="noStrike" dirty="0">
                        <a:solidFill>
                          <a:schemeClr val="tx1"/>
                        </a:solidFill>
                        <a:effectLst/>
                        <a:latin typeface="Calibri" panose="020F0502020204030204" pitchFamily="34" charset="0"/>
                      </a:endParaRP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DE"/>
                    </a:solidFill>
                  </a:tcPr>
                </a:tc>
                <a:tc rowSpan="2">
                  <a:txBody>
                    <a:bodyPr/>
                    <a:lstStyle/>
                    <a:p>
                      <a:pPr algn="ctr" rtl="0" fontAlgn="b"/>
                      <a:r>
                        <a:rPr lang="fr-FR" sz="1300" b="1" i="0" u="none" strike="noStrike" dirty="0" smtClean="0">
                          <a:solidFill>
                            <a:schemeClr val="tx1"/>
                          </a:solidFill>
                          <a:effectLst/>
                          <a:latin typeface="Calibri" panose="020F0502020204030204" pitchFamily="34" charset="0"/>
                        </a:rPr>
                        <a:t>9678</a:t>
                      </a:r>
                      <a:endParaRPr lang="fr-FR" sz="1300" b="1" i="0" u="none" strike="noStrike" dirty="0">
                        <a:solidFill>
                          <a:schemeClr val="tx1"/>
                        </a:solidFill>
                        <a:effectLst/>
                        <a:latin typeface="Calibri" panose="020F0502020204030204" pitchFamily="34" charset="0"/>
                      </a:endParaRP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DE"/>
                    </a:solidFill>
                  </a:tcPr>
                </a:tc>
                <a:tc rowSpan="2">
                  <a:txBody>
                    <a:bodyPr/>
                    <a:lstStyle/>
                    <a:p>
                      <a:pPr algn="ctr" rtl="0" fontAlgn="b"/>
                      <a:r>
                        <a:rPr lang="fr-FR" sz="1300" b="1" i="0" u="none" strike="noStrike" dirty="0">
                          <a:solidFill>
                            <a:srgbClr val="000000"/>
                          </a:solidFill>
                          <a:effectLst/>
                          <a:latin typeface="Calibri" panose="020F0502020204030204" pitchFamily="34" charset="0"/>
                        </a:rPr>
                        <a:t>5.4</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CDB"/>
                    </a:solidFill>
                  </a:tcPr>
                </a:tc>
                <a:tc rowSpan="2">
                  <a:txBody>
                    <a:bodyPr/>
                    <a:lstStyle/>
                    <a:p>
                      <a:pPr algn="ctr" rtl="0" fontAlgn="b"/>
                      <a:r>
                        <a:rPr lang="fr-FR" sz="1300" b="1" i="0" u="none" strike="noStrike" dirty="0">
                          <a:solidFill>
                            <a:srgbClr val="000000"/>
                          </a:solidFill>
                          <a:effectLst/>
                          <a:latin typeface="Calibri" panose="020F0502020204030204" pitchFamily="34" charset="0"/>
                        </a:rPr>
                        <a:t>7823</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CDB"/>
                    </a:solidFill>
                  </a:tcPr>
                </a:tc>
                <a:tc rowSpan="4">
                  <a:txBody>
                    <a:bodyPr/>
                    <a:lstStyle/>
                    <a:p>
                      <a:pPr algn="ctr" rtl="0" fontAlgn="b"/>
                      <a:r>
                        <a:rPr lang="fr-FR" sz="1300" b="1" i="0" u="none" strike="noStrike" dirty="0" smtClean="0">
                          <a:solidFill>
                            <a:srgbClr val="000000"/>
                          </a:solidFill>
                          <a:effectLst/>
                          <a:latin typeface="Calibri" panose="020F0502020204030204" pitchFamily="34" charset="0"/>
                        </a:rPr>
                        <a:t>&lt;</a:t>
                      </a:r>
                      <a:r>
                        <a:rPr lang="fr-FR" sz="1300" b="1" i="0" u="none" strike="noStrike" dirty="0" smtClean="0">
                          <a:solidFill>
                            <a:srgbClr val="000000"/>
                          </a:solidFill>
                          <a:effectLst/>
                          <a:latin typeface="Calibri" panose="020F0502020204030204" pitchFamily="34" charset="0"/>
                        </a:rPr>
                        <a:t>6*</a:t>
                      </a:r>
                      <a:endParaRPr lang="fr-FR" sz="1300" b="1" i="0" u="none" strike="noStrike" dirty="0" smtClean="0">
                        <a:solidFill>
                          <a:srgbClr val="000000"/>
                        </a:solidFill>
                        <a:effectLst/>
                        <a:latin typeface="Calibri" panose="020F0502020204030204" pitchFamily="34" charset="0"/>
                      </a:endParaRP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8916913"/>
                  </a:ext>
                </a:extLst>
              </a:tr>
              <a:tr h="220260">
                <a:tc>
                  <a:txBody>
                    <a:bodyPr/>
                    <a:lstStyle/>
                    <a:p>
                      <a:pPr algn="ctr" rtl="0" fontAlgn="b"/>
                      <a:r>
                        <a:rPr lang="fr-FR" sz="1300" b="0" i="0" u="none" strike="noStrike" dirty="0">
                          <a:solidFill>
                            <a:srgbClr val="3F3F3F"/>
                          </a:solidFill>
                          <a:effectLst/>
                          <a:latin typeface="Calibri" panose="020F0502020204030204" pitchFamily="34" charset="0"/>
                        </a:rPr>
                        <a:t>July-Nov19</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DF4"/>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en-US"/>
                    </a:p>
                  </a:txBody>
                  <a:tcPr/>
                </a:tc>
                <a:extLst>
                  <a:ext uri="{0D108BD9-81ED-4DB2-BD59-A6C34878D82A}">
                    <a16:rowId xmlns:a16="http://schemas.microsoft.com/office/drawing/2014/main" val="1559096782"/>
                  </a:ext>
                </a:extLst>
              </a:tr>
              <a:tr h="216341">
                <a:tc>
                  <a:txBody>
                    <a:bodyPr/>
                    <a:lstStyle/>
                    <a:p>
                      <a:pPr algn="ctr" rtl="0" fontAlgn="b"/>
                      <a:r>
                        <a:rPr lang="fr-FR" sz="1300" b="1" i="0" u="none" strike="noStrike" dirty="0">
                          <a:solidFill>
                            <a:srgbClr val="0000FF"/>
                          </a:solidFill>
                          <a:effectLst/>
                          <a:latin typeface="Calibri" panose="020F0502020204030204" pitchFamily="34" charset="0"/>
                        </a:rPr>
                        <a:t>C4 - He</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DF4"/>
                    </a:solidFill>
                  </a:tcPr>
                </a:tc>
                <a:tc rowSpan="2">
                  <a:txBody>
                    <a:bodyPr/>
                    <a:lstStyle/>
                    <a:p>
                      <a:pPr algn="ctr" rtl="0" fontAlgn="b"/>
                      <a:r>
                        <a:rPr lang="fr-FR" sz="1300" b="1" i="0" u="none" strike="noStrike" dirty="0" smtClean="0">
                          <a:solidFill>
                            <a:schemeClr val="tx1"/>
                          </a:solidFill>
                          <a:effectLst/>
                          <a:latin typeface="Calibri" panose="020F0502020204030204" pitchFamily="34" charset="0"/>
                        </a:rPr>
                        <a:t>30</a:t>
                      </a:r>
                      <a:endParaRPr lang="fr-FR" sz="1300" b="1" i="0" u="none" strike="noStrike" dirty="0">
                        <a:solidFill>
                          <a:schemeClr val="tx1"/>
                        </a:solidFill>
                        <a:effectLst/>
                        <a:latin typeface="Calibri" panose="020F0502020204030204" pitchFamily="34" charset="0"/>
                      </a:endParaRP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DE"/>
                    </a:solidFill>
                  </a:tcPr>
                </a:tc>
                <a:tc rowSpan="2">
                  <a:txBody>
                    <a:bodyPr/>
                    <a:lstStyle/>
                    <a:p>
                      <a:pPr algn="ctr" rtl="0" fontAlgn="b"/>
                      <a:r>
                        <a:rPr lang="fr-FR" sz="1300" b="1" i="0" u="none" strike="noStrike" dirty="0">
                          <a:solidFill>
                            <a:schemeClr val="tx1"/>
                          </a:solidFill>
                          <a:effectLst/>
                          <a:latin typeface="Calibri" panose="020F0502020204030204" pitchFamily="34" charset="0"/>
                        </a:rPr>
                        <a:t>2991</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DE"/>
                    </a:solidFill>
                  </a:tcPr>
                </a:tc>
                <a:tc rowSpan="2">
                  <a:txBody>
                    <a:bodyPr/>
                    <a:lstStyle/>
                    <a:p>
                      <a:pPr algn="ctr" rtl="0" fontAlgn="b"/>
                      <a:r>
                        <a:rPr lang="fr-FR" sz="1300" b="1" i="0" u="none" strike="noStrike" dirty="0">
                          <a:solidFill>
                            <a:srgbClr val="000000"/>
                          </a:solidFill>
                          <a:effectLst/>
                          <a:latin typeface="Calibri" panose="020F0502020204030204" pitchFamily="34" charset="0"/>
                        </a:rPr>
                        <a:t>4.5</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CDB"/>
                    </a:solidFill>
                  </a:tcPr>
                </a:tc>
                <a:tc rowSpan="2">
                  <a:txBody>
                    <a:bodyPr/>
                    <a:lstStyle/>
                    <a:p>
                      <a:pPr algn="ctr" rtl="0" fontAlgn="b"/>
                      <a:r>
                        <a:rPr lang="fr-FR" sz="1300" b="1" i="0" u="none" strike="noStrike" dirty="0">
                          <a:solidFill>
                            <a:srgbClr val="000000"/>
                          </a:solidFill>
                          <a:effectLst/>
                          <a:latin typeface="Calibri" panose="020F0502020204030204" pitchFamily="34" charset="0"/>
                        </a:rPr>
                        <a:t>4300</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CDB"/>
                    </a:solidFill>
                  </a:tcPr>
                </a:tc>
                <a:tc vMerge="1">
                  <a:txBody>
                    <a:bodyPr/>
                    <a:lstStyle/>
                    <a:p>
                      <a:pPr algn="ctr" rtl="0" fontAlgn="b"/>
                      <a:endParaRPr lang="fr-FR" sz="1300" b="1" i="0" u="none" strike="noStrike" dirty="0">
                        <a:solidFill>
                          <a:srgbClr val="000000"/>
                        </a:solidFill>
                        <a:effectLst/>
                        <a:latin typeface="Calibri" panose="020F0502020204030204" pitchFamily="34" charset="0"/>
                      </a:endParaRP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CDB"/>
                    </a:solidFill>
                  </a:tcPr>
                </a:tc>
                <a:extLst>
                  <a:ext uri="{0D108BD9-81ED-4DB2-BD59-A6C34878D82A}">
                    <a16:rowId xmlns:a16="http://schemas.microsoft.com/office/drawing/2014/main" val="542293560"/>
                  </a:ext>
                </a:extLst>
              </a:tr>
              <a:tr h="220260">
                <a:tc>
                  <a:txBody>
                    <a:bodyPr/>
                    <a:lstStyle/>
                    <a:p>
                      <a:pPr algn="ctr" rtl="0" fontAlgn="b"/>
                      <a:r>
                        <a:rPr lang="fr-FR" sz="1300" b="0" i="0" u="none" strike="noStrike" dirty="0">
                          <a:solidFill>
                            <a:srgbClr val="3F3F3F"/>
                          </a:solidFill>
                          <a:effectLst/>
                          <a:latin typeface="Calibri" panose="020F0502020204030204" pitchFamily="34" charset="0"/>
                        </a:rPr>
                        <a:t>Oct-Nov19</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DF4"/>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en-US"/>
                    </a:p>
                  </a:txBody>
                  <a:tcPr/>
                </a:tc>
                <a:extLst>
                  <a:ext uri="{0D108BD9-81ED-4DB2-BD59-A6C34878D82A}">
                    <a16:rowId xmlns:a16="http://schemas.microsoft.com/office/drawing/2014/main" val="740563318"/>
                  </a:ext>
                </a:extLst>
              </a:tr>
              <a:tr h="216341">
                <a:tc>
                  <a:txBody>
                    <a:bodyPr/>
                    <a:lstStyle/>
                    <a:p>
                      <a:pPr algn="ctr" rtl="0" fontAlgn="b"/>
                      <a:r>
                        <a:rPr lang="fr-FR" sz="1300" b="1" i="0" u="none" strike="noStrike" dirty="0">
                          <a:solidFill>
                            <a:srgbClr val="FF0000"/>
                          </a:solidFill>
                          <a:effectLst/>
                          <a:latin typeface="Calibri" panose="020F0502020204030204" pitchFamily="34" charset="0"/>
                        </a:rPr>
                        <a:t>C5</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9EDF4"/>
                    </a:solidFill>
                  </a:tcPr>
                </a:tc>
                <a:tc rowSpan="2">
                  <a:txBody>
                    <a:bodyPr/>
                    <a:lstStyle/>
                    <a:p>
                      <a:pPr algn="ctr" rtl="0" fontAlgn="b"/>
                      <a:r>
                        <a:rPr lang="fr-FR" sz="1300" b="1" i="0" u="none" strike="noStrike" dirty="0" smtClean="0">
                          <a:solidFill>
                            <a:schemeClr val="tx1"/>
                          </a:solidFill>
                          <a:effectLst/>
                          <a:latin typeface="Calibri" panose="020F0502020204030204" pitchFamily="34" charset="0"/>
                        </a:rPr>
                        <a:t>23</a:t>
                      </a:r>
                      <a:endParaRPr lang="fr-FR" sz="1300" b="1" i="0" u="none" strike="noStrike" dirty="0">
                        <a:solidFill>
                          <a:schemeClr val="tx1"/>
                        </a:solidFill>
                        <a:effectLst/>
                        <a:latin typeface="Calibri" panose="020F0502020204030204" pitchFamily="34" charset="0"/>
                      </a:endParaRP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DE"/>
                    </a:solidFill>
                  </a:tcPr>
                </a:tc>
                <a:tc rowSpan="2">
                  <a:txBody>
                    <a:bodyPr/>
                    <a:lstStyle/>
                    <a:p>
                      <a:pPr algn="ctr" rtl="0" fontAlgn="b"/>
                      <a:r>
                        <a:rPr lang="fr-FR" sz="1300" b="1" i="0" u="none" strike="noStrike" dirty="0" smtClean="0">
                          <a:solidFill>
                            <a:schemeClr val="tx1"/>
                          </a:solidFill>
                          <a:effectLst/>
                          <a:latin typeface="Calibri" panose="020F0502020204030204" pitchFamily="34" charset="0"/>
                        </a:rPr>
                        <a:t>4630</a:t>
                      </a:r>
                      <a:endParaRPr lang="fr-FR" sz="1300" b="1" i="0" u="none" strike="noStrike" dirty="0">
                        <a:solidFill>
                          <a:schemeClr val="tx1"/>
                        </a:solidFill>
                        <a:effectLst/>
                        <a:latin typeface="Calibri" panose="020F0502020204030204" pitchFamily="34" charset="0"/>
                      </a:endParaRP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BF1DE"/>
                    </a:solidFill>
                  </a:tcPr>
                </a:tc>
                <a:tc rowSpan="2">
                  <a:txBody>
                    <a:bodyPr/>
                    <a:lstStyle/>
                    <a:p>
                      <a:pPr algn="ctr" rtl="0" fontAlgn="b"/>
                      <a:r>
                        <a:rPr lang="fr-FR" sz="1300" b="1" i="0" u="none" strike="noStrike" dirty="0">
                          <a:solidFill>
                            <a:srgbClr val="000000"/>
                          </a:solidFill>
                          <a:effectLst/>
                          <a:latin typeface="Calibri" panose="020F0502020204030204" pitchFamily="34" charset="0"/>
                        </a:rPr>
                        <a:t> </a:t>
                      </a:r>
                      <a:r>
                        <a:rPr lang="fr-FR" sz="1300" b="1" i="0" u="none" strike="noStrike" dirty="0" smtClean="0">
                          <a:solidFill>
                            <a:srgbClr val="000000"/>
                          </a:solidFill>
                          <a:effectLst/>
                          <a:latin typeface="Calibri" panose="020F0502020204030204" pitchFamily="34" charset="0"/>
                        </a:rPr>
                        <a:t>5.4</a:t>
                      </a:r>
                      <a:endParaRPr lang="fr-FR" sz="1300" b="1" i="0" u="none" strike="noStrike" dirty="0">
                        <a:solidFill>
                          <a:srgbClr val="000000"/>
                        </a:solidFill>
                        <a:effectLst/>
                        <a:latin typeface="Calibri" panose="020F0502020204030204" pitchFamily="34" charset="0"/>
                      </a:endParaRP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CDB"/>
                    </a:solidFill>
                  </a:tcPr>
                </a:tc>
                <a:tc rowSpan="2">
                  <a:txBody>
                    <a:bodyPr/>
                    <a:lstStyle/>
                    <a:p>
                      <a:pPr algn="ctr" rtl="0" fontAlgn="b"/>
                      <a:r>
                        <a:rPr lang="fr-FR" sz="1300" b="1" i="0" u="none" strike="noStrike" dirty="0">
                          <a:solidFill>
                            <a:srgbClr val="000000"/>
                          </a:solidFill>
                          <a:effectLst/>
                          <a:latin typeface="Calibri" panose="020F0502020204030204" pitchFamily="34" charset="0"/>
                        </a:rPr>
                        <a:t> </a:t>
                      </a:r>
                      <a:r>
                        <a:rPr lang="fr-FR" sz="1300" b="1" i="0" u="none" strike="noStrike" dirty="0" smtClean="0">
                          <a:solidFill>
                            <a:srgbClr val="000000"/>
                          </a:solidFill>
                          <a:effectLst/>
                          <a:latin typeface="Calibri" panose="020F0502020204030204" pitchFamily="34" charset="0"/>
                        </a:rPr>
                        <a:t>2625</a:t>
                      </a:r>
                      <a:endParaRPr lang="fr-FR" sz="1300" b="1" i="0" u="none" strike="noStrike" dirty="0">
                        <a:solidFill>
                          <a:srgbClr val="000000"/>
                        </a:solidFill>
                        <a:effectLst/>
                        <a:latin typeface="Calibri" panose="020F0502020204030204" pitchFamily="34" charset="0"/>
                      </a:endParaRP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F2DCDB"/>
                    </a:solidFill>
                  </a:tcPr>
                </a:tc>
                <a:tc rowSpan="2">
                  <a:txBody>
                    <a:bodyPr/>
                    <a:lstStyle/>
                    <a:p>
                      <a:pPr algn="ctr" rtl="0" fontAlgn="b"/>
                      <a:r>
                        <a:rPr lang="fr-FR" sz="1200" b="1" i="0" u="none" strike="noStrike" dirty="0" smtClean="0">
                          <a:solidFill>
                            <a:srgbClr val="000000"/>
                          </a:solidFill>
                          <a:effectLst/>
                          <a:latin typeface="Calibri" panose="020F0502020204030204" pitchFamily="34" charset="0"/>
                        </a:rPr>
                        <a:t>6*</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57315744"/>
                  </a:ext>
                </a:extLst>
              </a:tr>
              <a:tr h="230272">
                <a:tc>
                  <a:txBody>
                    <a:bodyPr/>
                    <a:lstStyle/>
                    <a:p>
                      <a:pPr algn="ctr" rtl="0" fontAlgn="b"/>
                      <a:r>
                        <a:rPr lang="fr-FR" sz="1300" b="0" i="0" u="none" strike="noStrike" dirty="0">
                          <a:solidFill>
                            <a:srgbClr val="3F3F3F"/>
                          </a:solidFill>
                          <a:effectLst/>
                          <a:latin typeface="Calibri" panose="020F0502020204030204" pitchFamily="34" charset="0"/>
                        </a:rPr>
                        <a:t>Nov20-Jan21</a:t>
                      </a:r>
                    </a:p>
                  </a:txBody>
                  <a:tcPr marL="6903" marR="6903" marT="6903" marB="0" anchor="b">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E9EDF4"/>
                    </a:solidFill>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en-US"/>
                    </a:p>
                  </a:txBody>
                  <a:tcPr/>
                </a:tc>
                <a:extLst>
                  <a:ext uri="{0D108BD9-81ED-4DB2-BD59-A6C34878D82A}">
                    <a16:rowId xmlns:a16="http://schemas.microsoft.com/office/drawing/2014/main" val="3025155063"/>
                  </a:ext>
                </a:extLst>
              </a:tr>
            </a:tbl>
          </a:graphicData>
        </a:graphic>
      </p:graphicFrame>
      <p:pic>
        <p:nvPicPr>
          <p:cNvPr id="5" name="Image 4"/>
          <p:cNvPicPr>
            <a:picLocks noChangeAspect="1"/>
          </p:cNvPicPr>
          <p:nvPr/>
        </p:nvPicPr>
        <p:blipFill>
          <a:blip r:embed="rId3"/>
          <a:stretch>
            <a:fillRect/>
          </a:stretch>
        </p:blipFill>
        <p:spPr>
          <a:xfrm>
            <a:off x="7220817" y="3505509"/>
            <a:ext cx="1794394" cy="958108"/>
          </a:xfrm>
          <a:prstGeom prst="rect">
            <a:avLst/>
          </a:prstGeom>
        </p:spPr>
      </p:pic>
      <p:pic>
        <p:nvPicPr>
          <p:cNvPr id="39" name="Image 38"/>
          <p:cNvPicPr>
            <a:picLocks noChangeAspect="1"/>
          </p:cNvPicPr>
          <p:nvPr/>
        </p:nvPicPr>
        <p:blipFill>
          <a:blip r:embed="rId4"/>
          <a:stretch>
            <a:fillRect/>
          </a:stretch>
        </p:blipFill>
        <p:spPr>
          <a:xfrm>
            <a:off x="114283" y="2748990"/>
            <a:ext cx="3553981" cy="1885374"/>
          </a:xfrm>
          <a:prstGeom prst="rect">
            <a:avLst/>
          </a:prstGeom>
        </p:spPr>
      </p:pic>
      <p:sp>
        <p:nvSpPr>
          <p:cNvPr id="41" name="ZoneTexte 40"/>
          <p:cNvSpPr txBox="1"/>
          <p:nvPr/>
        </p:nvSpPr>
        <p:spPr>
          <a:xfrm>
            <a:off x="114283" y="2654113"/>
            <a:ext cx="1923393" cy="338554"/>
          </a:xfrm>
          <a:prstGeom prst="rect">
            <a:avLst/>
          </a:prstGeom>
          <a:noFill/>
        </p:spPr>
        <p:txBody>
          <a:bodyPr wrap="square" rtlCol="0">
            <a:spAutoFit/>
          </a:bodyPr>
          <a:lstStyle/>
          <a:p>
            <a:r>
              <a:rPr lang="fr-FR" sz="1600" b="1" dirty="0">
                <a:solidFill>
                  <a:schemeClr val="bg1"/>
                </a:solidFill>
              </a:rPr>
              <a:t>C4 : 14 ITER </a:t>
            </a:r>
            <a:r>
              <a:rPr lang="fr-FR" sz="1600" b="1" dirty="0" err="1">
                <a:solidFill>
                  <a:schemeClr val="bg1"/>
                </a:solidFill>
              </a:rPr>
              <a:t>like</a:t>
            </a:r>
            <a:r>
              <a:rPr lang="fr-FR" sz="1600" b="1" dirty="0">
                <a:solidFill>
                  <a:schemeClr val="bg1"/>
                </a:solidFill>
              </a:rPr>
              <a:t> PFU</a:t>
            </a:r>
          </a:p>
        </p:txBody>
      </p:sp>
      <p:sp>
        <p:nvSpPr>
          <p:cNvPr id="42" name="ZoneTexte 41"/>
          <p:cNvSpPr txBox="1"/>
          <p:nvPr/>
        </p:nvSpPr>
        <p:spPr>
          <a:xfrm>
            <a:off x="4873538" y="2663245"/>
            <a:ext cx="2025168" cy="338554"/>
          </a:xfrm>
          <a:prstGeom prst="rect">
            <a:avLst/>
          </a:prstGeom>
          <a:noFill/>
        </p:spPr>
        <p:txBody>
          <a:bodyPr wrap="square" rtlCol="0">
            <a:spAutoFit/>
          </a:bodyPr>
          <a:lstStyle/>
          <a:p>
            <a:r>
              <a:rPr lang="fr-FR" sz="1600" b="1" dirty="0">
                <a:solidFill>
                  <a:schemeClr val="bg1"/>
                </a:solidFill>
              </a:rPr>
              <a:t>C5 : 2 full </a:t>
            </a:r>
            <a:r>
              <a:rPr lang="fr-FR" sz="1600" b="1" dirty="0" err="1">
                <a:solidFill>
                  <a:schemeClr val="bg1"/>
                </a:solidFill>
              </a:rPr>
              <a:t>sectors</a:t>
            </a:r>
            <a:endParaRPr lang="fr-FR" sz="1600" b="1" dirty="0">
              <a:solidFill>
                <a:schemeClr val="bg1"/>
              </a:solidFill>
            </a:endParaRPr>
          </a:p>
        </p:txBody>
      </p:sp>
      <p:sp>
        <p:nvSpPr>
          <p:cNvPr id="6" name="Rectangle 5"/>
          <p:cNvSpPr/>
          <p:nvPr/>
        </p:nvSpPr>
        <p:spPr>
          <a:xfrm>
            <a:off x="-56167" y="4729241"/>
            <a:ext cx="2161169" cy="253916"/>
          </a:xfrm>
          <a:prstGeom prst="rect">
            <a:avLst/>
          </a:prstGeom>
        </p:spPr>
        <p:txBody>
          <a:bodyPr wrap="none">
            <a:spAutoFit/>
          </a:bodyPr>
          <a:lstStyle/>
          <a:p>
            <a:r>
              <a:rPr lang="it-IT" sz="1050" dirty="0" smtClean="0"/>
              <a:t>*[</a:t>
            </a:r>
            <a:r>
              <a:rPr lang="it-IT" sz="1050" dirty="0"/>
              <a:t>J. Bucalossi, Nuclear Fusion, 2022]</a:t>
            </a:r>
          </a:p>
        </p:txBody>
      </p:sp>
    </p:spTree>
    <p:extLst>
      <p:ext uri="{BB962C8B-B14F-4D97-AF65-F5344CB8AC3E}">
        <p14:creationId xmlns:p14="http://schemas.microsoft.com/office/powerpoint/2010/main" val="1848977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2.1 </a:t>
            </a:r>
            <a:r>
              <a:rPr lang="fr-FR" dirty="0" err="1" smtClean="0"/>
              <a:t>Misalignment</a:t>
            </a:r>
            <a:r>
              <a:rPr lang="fr-FR" dirty="0" smtClean="0"/>
              <a:t> </a:t>
            </a:r>
            <a:r>
              <a:rPr lang="fr-FR" dirty="0" smtClean="0"/>
              <a:t>in WEST</a:t>
            </a:r>
            <a:endParaRPr lang="fr-FR" dirty="0"/>
          </a:p>
        </p:txBody>
      </p:sp>
      <p:sp>
        <p:nvSpPr>
          <p:cNvPr id="5" name="Espace réservé du numéro de diapositive 4"/>
          <p:cNvSpPr>
            <a:spLocks noGrp="1"/>
          </p:cNvSpPr>
          <p:nvPr>
            <p:ph type="sldNum" sz="quarter" idx="4"/>
          </p:nvPr>
        </p:nvSpPr>
        <p:spPr/>
        <p:txBody>
          <a:bodyPr/>
          <a:lstStyle/>
          <a:p>
            <a:pPr algn="ctr"/>
            <a:fld id="{854A34C9-9A4B-6445-85E1-F779B5E87362}" type="slidenum">
              <a:rPr lang="fr-FR" sz="700" smtClean="0">
                <a:solidFill>
                  <a:schemeClr val="bg1"/>
                </a:solidFill>
                <a:latin typeface="Arial" charset="0"/>
                <a:ea typeface="Arial" charset="0"/>
                <a:cs typeface="Arial" charset="0"/>
              </a:rPr>
              <a:pPr algn="ctr"/>
              <a:t>8</a:t>
            </a:fld>
            <a:endParaRPr lang="fr-FR" sz="700" dirty="0">
              <a:solidFill>
                <a:schemeClr val="bg1"/>
              </a:solidFill>
              <a:latin typeface="Arial" charset="0"/>
              <a:ea typeface="Arial" charset="0"/>
              <a:cs typeface="Arial" charset="0"/>
            </a:endParaRPr>
          </a:p>
        </p:txBody>
      </p:sp>
      <p:sp>
        <p:nvSpPr>
          <p:cNvPr id="10" name="ZoneTexte 9"/>
          <p:cNvSpPr txBox="1"/>
          <p:nvPr/>
        </p:nvSpPr>
        <p:spPr>
          <a:xfrm>
            <a:off x="6514279" y="818750"/>
            <a:ext cx="2025168" cy="338554"/>
          </a:xfrm>
          <a:prstGeom prst="rect">
            <a:avLst/>
          </a:prstGeom>
          <a:noFill/>
        </p:spPr>
        <p:txBody>
          <a:bodyPr wrap="square" rtlCol="0">
            <a:spAutoFit/>
          </a:bodyPr>
          <a:lstStyle/>
          <a:p>
            <a:r>
              <a:rPr lang="fr-FR" sz="1600" b="1" dirty="0">
                <a:solidFill>
                  <a:schemeClr val="bg1"/>
                </a:solidFill>
              </a:rPr>
              <a:t>C5 </a:t>
            </a:r>
          </a:p>
        </p:txBody>
      </p:sp>
      <p:grpSp>
        <p:nvGrpSpPr>
          <p:cNvPr id="11" name="Groupe 10"/>
          <p:cNvGrpSpPr/>
          <p:nvPr/>
        </p:nvGrpSpPr>
        <p:grpSpPr>
          <a:xfrm>
            <a:off x="543587" y="471796"/>
            <a:ext cx="3500667" cy="1707100"/>
            <a:chOff x="4308354" y="620804"/>
            <a:chExt cx="4283060" cy="2115818"/>
          </a:xfrm>
        </p:grpSpPr>
        <p:cxnSp>
          <p:nvCxnSpPr>
            <p:cNvPr id="12" name="Connecteur droit avec flèche 11"/>
            <p:cNvCxnSpPr>
              <a:endCxn id="19" idx="2"/>
            </p:cNvCxnSpPr>
            <p:nvPr/>
          </p:nvCxnSpPr>
          <p:spPr>
            <a:xfrm>
              <a:off x="5758728" y="697312"/>
              <a:ext cx="2598534" cy="53614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nvGrpSpPr>
            <p:cNvPr id="13" name="Groupe 12"/>
            <p:cNvGrpSpPr/>
            <p:nvPr/>
          </p:nvGrpSpPr>
          <p:grpSpPr>
            <a:xfrm>
              <a:off x="6742878" y="1256478"/>
              <a:ext cx="1848536" cy="1480144"/>
              <a:chOff x="6742878" y="1256478"/>
              <a:chExt cx="1848536" cy="1480144"/>
            </a:xfrm>
          </p:grpSpPr>
          <p:sp>
            <p:nvSpPr>
              <p:cNvPr id="25" name="Rectangle 24"/>
              <p:cNvSpPr/>
              <p:nvPr/>
            </p:nvSpPr>
            <p:spPr>
              <a:xfrm>
                <a:off x="6742878" y="1256478"/>
                <a:ext cx="1848536" cy="1480144"/>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Ellipse 25"/>
              <p:cNvSpPr/>
              <p:nvPr/>
            </p:nvSpPr>
            <p:spPr>
              <a:xfrm>
                <a:off x="7242838" y="1572242"/>
                <a:ext cx="848616" cy="848616"/>
              </a:xfrm>
              <a:prstGeom prst="ellipse">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Ellipse 26"/>
              <p:cNvSpPr/>
              <p:nvPr/>
            </p:nvSpPr>
            <p:spPr>
              <a:xfrm>
                <a:off x="7302043" y="1631447"/>
                <a:ext cx="730206" cy="730206"/>
              </a:xfrm>
              <a:prstGeom prst="ellips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Ellipse 27"/>
              <p:cNvSpPr/>
              <p:nvPr/>
            </p:nvSpPr>
            <p:spPr>
              <a:xfrm>
                <a:off x="7394141" y="1723545"/>
                <a:ext cx="546010" cy="54601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14" name="Flèche vers le bas 13"/>
            <p:cNvSpPr/>
            <p:nvPr/>
          </p:nvSpPr>
          <p:spPr>
            <a:xfrm>
              <a:off x="6924761" y="1029522"/>
              <a:ext cx="78941" cy="2039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5" name="Flèche vers le bas 14"/>
            <p:cNvSpPr/>
            <p:nvPr/>
          </p:nvSpPr>
          <p:spPr>
            <a:xfrm>
              <a:off x="7203367" y="1029521"/>
              <a:ext cx="78941" cy="2039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Flèche vers le bas 15"/>
            <p:cNvSpPr/>
            <p:nvPr/>
          </p:nvSpPr>
          <p:spPr>
            <a:xfrm>
              <a:off x="7481973" y="1029522"/>
              <a:ext cx="78941" cy="2039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7" name="Flèche vers le bas 16"/>
            <p:cNvSpPr/>
            <p:nvPr/>
          </p:nvSpPr>
          <p:spPr>
            <a:xfrm>
              <a:off x="7760579" y="1029522"/>
              <a:ext cx="78941" cy="2039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8" name="Flèche vers le bas 17"/>
            <p:cNvSpPr/>
            <p:nvPr/>
          </p:nvSpPr>
          <p:spPr>
            <a:xfrm>
              <a:off x="8039185" y="1029521"/>
              <a:ext cx="78941" cy="2039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9" name="Flèche vers le bas 18"/>
            <p:cNvSpPr/>
            <p:nvPr/>
          </p:nvSpPr>
          <p:spPr>
            <a:xfrm>
              <a:off x="8317791" y="1029522"/>
              <a:ext cx="78941" cy="20393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0" name="Flèche vers le bas 19"/>
            <p:cNvSpPr/>
            <p:nvPr/>
          </p:nvSpPr>
          <p:spPr>
            <a:xfrm rot="16200000">
              <a:off x="6578655" y="1220023"/>
              <a:ext cx="78941" cy="203931"/>
            </a:xfrm>
            <a:prstGeom prst="downArrow">
              <a:avLst/>
            </a:prstGeom>
            <a:solidFill>
              <a:schemeClr val="accent3"/>
            </a:solidFill>
            <a:ln>
              <a:solidFill>
                <a:schemeClr val="accent3">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mc:AlternateContent xmlns:mc="http://schemas.openxmlformats.org/markup-compatibility/2006" xmlns:a14="http://schemas.microsoft.com/office/drawing/2010/main">
          <mc:Choice Requires="a14">
            <p:sp>
              <p:nvSpPr>
                <p:cNvPr id="21" name="ZoneTexte 20"/>
                <p:cNvSpPr txBox="1"/>
                <p:nvPr/>
              </p:nvSpPr>
              <p:spPr>
                <a:xfrm>
                  <a:off x="7028541" y="620804"/>
                  <a:ext cx="1277209" cy="327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i="1" smtClean="0">
                                <a:solidFill>
                                  <a:schemeClr val="accent1"/>
                                </a:solidFill>
                                <a:latin typeface="Cambria Math" panose="02040503050406030204" pitchFamily="18" charset="0"/>
                              </a:rPr>
                            </m:ctrlPr>
                          </m:sSubPr>
                          <m:e>
                            <m:r>
                              <a:rPr lang="fr-FR" sz="1400" b="0" i="1" smtClean="0">
                                <a:solidFill>
                                  <a:schemeClr val="accent1"/>
                                </a:solidFill>
                                <a:latin typeface="Cambria Math" panose="02040503050406030204" pitchFamily="18" charset="0"/>
                              </a:rPr>
                              <m:t>𝑄</m:t>
                            </m:r>
                          </m:e>
                          <m:sub>
                            <m:r>
                              <a:rPr lang="fr-FR" sz="1400" b="0" i="1" smtClean="0">
                                <a:solidFill>
                                  <a:schemeClr val="accent1"/>
                                </a:solidFill>
                                <a:latin typeface="Cambria Math" panose="02040503050406030204" pitchFamily="18" charset="0"/>
                              </a:rPr>
                              <m:t>𝑛</m:t>
                            </m:r>
                          </m:sub>
                        </m:sSub>
                        <m:r>
                          <a:rPr lang="fr-FR" sz="1400" b="0" i="1" smtClean="0">
                            <a:solidFill>
                              <a:schemeClr val="accent1"/>
                            </a:solidFill>
                            <a:latin typeface="Cambria Math" panose="02040503050406030204" pitchFamily="18" charset="0"/>
                          </a:rPr>
                          <m:t>=</m:t>
                        </m:r>
                        <m:sSub>
                          <m:sSubPr>
                            <m:ctrlPr>
                              <a:rPr lang="fr-FR" sz="1400" b="0" i="1" smtClean="0">
                                <a:solidFill>
                                  <a:schemeClr val="accent1"/>
                                </a:solidFill>
                                <a:latin typeface="Cambria Math" panose="02040503050406030204" pitchFamily="18" charset="0"/>
                              </a:rPr>
                            </m:ctrlPr>
                          </m:sSubPr>
                          <m:e>
                            <m:r>
                              <a:rPr lang="fr-FR" sz="1400" b="0" i="1" smtClean="0">
                                <a:solidFill>
                                  <a:schemeClr val="accent1"/>
                                </a:solidFill>
                                <a:latin typeface="Cambria Math" panose="02040503050406030204" pitchFamily="18" charset="0"/>
                              </a:rPr>
                              <m:t>𝑄</m:t>
                            </m:r>
                          </m:e>
                          <m:sub>
                            <m:r>
                              <a:rPr lang="fr-FR" sz="1400" b="0" i="1" smtClean="0">
                                <a:solidFill>
                                  <a:schemeClr val="accent1"/>
                                </a:solidFill>
                                <a:latin typeface="Cambria Math" panose="02040503050406030204" pitchFamily="18" charset="0"/>
                              </a:rPr>
                              <m:t>||</m:t>
                            </m:r>
                          </m:sub>
                        </m:sSub>
                        <m:func>
                          <m:funcPr>
                            <m:ctrlPr>
                              <a:rPr lang="fr-FR" sz="1400" b="0" i="1" smtClean="0">
                                <a:solidFill>
                                  <a:schemeClr val="accent1"/>
                                </a:solidFill>
                                <a:latin typeface="Cambria Math" panose="02040503050406030204" pitchFamily="18" charset="0"/>
                              </a:rPr>
                            </m:ctrlPr>
                          </m:funcPr>
                          <m:fName>
                            <m:r>
                              <m:rPr>
                                <m:sty m:val="p"/>
                              </m:rPr>
                              <a:rPr lang="fr-FR" sz="1400" b="0" i="0" smtClean="0">
                                <a:solidFill>
                                  <a:schemeClr val="accent1"/>
                                </a:solidFill>
                                <a:latin typeface="Cambria Math" panose="02040503050406030204" pitchFamily="18" charset="0"/>
                              </a:rPr>
                              <m:t>sin</m:t>
                            </m:r>
                          </m:fName>
                          <m:e>
                            <m:r>
                              <a:rPr lang="fr-FR" sz="1400" b="0" i="1" smtClean="0">
                                <a:solidFill>
                                  <a:schemeClr val="accent1"/>
                                </a:solidFill>
                                <a:latin typeface="Cambria Math" panose="02040503050406030204" pitchFamily="18" charset="0"/>
                                <a:ea typeface="Cambria Math" panose="02040503050406030204" pitchFamily="18" charset="0"/>
                              </a:rPr>
                              <m:t>𝛼</m:t>
                            </m:r>
                          </m:e>
                        </m:func>
                      </m:oMath>
                    </m:oMathPara>
                  </a14:m>
                  <a:endParaRPr lang="fr-FR" dirty="0">
                    <a:solidFill>
                      <a:schemeClr val="accent1"/>
                    </a:solidFill>
                  </a:endParaRPr>
                </a:p>
              </p:txBody>
            </p:sp>
          </mc:Choice>
          <mc:Fallback xmlns="">
            <p:sp>
              <p:nvSpPr>
                <p:cNvPr id="26" name="ZoneTexte 25"/>
                <p:cNvSpPr txBox="1">
                  <a:spLocks noRot="1" noChangeAspect="1" noMove="1" noResize="1" noEditPoints="1" noAdjustHandles="1" noChangeArrowheads="1" noChangeShapeType="1" noTextEdit="1"/>
                </p:cNvSpPr>
                <p:nvPr/>
              </p:nvSpPr>
              <p:spPr>
                <a:xfrm>
                  <a:off x="7028541" y="620804"/>
                  <a:ext cx="1277209" cy="327077"/>
                </a:xfrm>
                <a:prstGeom prst="rect">
                  <a:avLst/>
                </a:prstGeom>
                <a:blipFill>
                  <a:blip r:embed="rId5"/>
                  <a:stretch>
                    <a:fillRect b="-3774"/>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2" name="ZoneTexte 21"/>
                <p:cNvSpPr txBox="1"/>
                <p:nvPr/>
              </p:nvSpPr>
              <p:spPr>
                <a:xfrm>
                  <a:off x="4308354" y="1111649"/>
                  <a:ext cx="1793504" cy="3270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fr-FR" sz="1400" i="1" smtClean="0">
                                <a:solidFill>
                                  <a:schemeClr val="accent3"/>
                                </a:solidFill>
                                <a:latin typeface="Cambria Math" panose="02040503050406030204" pitchFamily="18" charset="0"/>
                              </a:rPr>
                            </m:ctrlPr>
                          </m:sSubPr>
                          <m:e>
                            <m:r>
                              <a:rPr lang="fr-FR" sz="1400" b="0" i="1" smtClean="0">
                                <a:solidFill>
                                  <a:schemeClr val="accent3"/>
                                </a:solidFill>
                                <a:latin typeface="Cambria Math" panose="02040503050406030204" pitchFamily="18" charset="0"/>
                              </a:rPr>
                              <m:t>𝑄</m:t>
                            </m:r>
                          </m:e>
                          <m:sub>
                            <m:r>
                              <a:rPr lang="fr-FR" sz="1400" b="0" i="1" smtClean="0">
                                <a:solidFill>
                                  <a:schemeClr val="accent3"/>
                                </a:solidFill>
                                <a:latin typeface="Cambria Math" panose="02040503050406030204" pitchFamily="18" charset="0"/>
                              </a:rPr>
                              <m:t>𝑠</m:t>
                            </m:r>
                          </m:sub>
                        </m:sSub>
                        <m:r>
                          <a:rPr lang="fr-FR" sz="1400" i="1">
                            <a:solidFill>
                              <a:schemeClr val="accent3"/>
                            </a:solidFill>
                            <a:latin typeface="Cambria Math" panose="02040503050406030204" pitchFamily="18" charset="0"/>
                            <a:ea typeface="Cambria Math" panose="02040503050406030204" pitchFamily="18" charset="0"/>
                          </a:rPr>
                          <m:t>≈</m:t>
                        </m:r>
                        <m:sSub>
                          <m:sSubPr>
                            <m:ctrlPr>
                              <a:rPr lang="fr-FR" sz="1400" i="1" smtClean="0">
                                <a:solidFill>
                                  <a:schemeClr val="accent3"/>
                                </a:solidFill>
                                <a:latin typeface="Cambria Math" panose="02040503050406030204" pitchFamily="18" charset="0"/>
                                <a:ea typeface="Cambria Math" panose="02040503050406030204" pitchFamily="18" charset="0"/>
                              </a:rPr>
                            </m:ctrlPr>
                          </m:sSubPr>
                          <m:e>
                            <m:r>
                              <a:rPr lang="fr-FR" sz="1400" b="0" i="1" smtClean="0">
                                <a:solidFill>
                                  <a:schemeClr val="accent3"/>
                                </a:solidFill>
                                <a:latin typeface="Cambria Math" panose="02040503050406030204" pitchFamily="18" charset="0"/>
                                <a:ea typeface="Cambria Math" panose="02040503050406030204" pitchFamily="18" charset="0"/>
                              </a:rPr>
                              <m:t>𝑄</m:t>
                            </m:r>
                          </m:e>
                          <m:sub>
                            <m:r>
                              <a:rPr lang="fr-FR" sz="1400" b="0" i="1" smtClean="0">
                                <a:solidFill>
                                  <a:schemeClr val="accent3"/>
                                </a:solidFill>
                                <a:latin typeface="Cambria Math" panose="02040503050406030204" pitchFamily="18" charset="0"/>
                                <a:ea typeface="Cambria Math" panose="02040503050406030204" pitchFamily="18" charset="0"/>
                              </a:rPr>
                              <m:t>||,</m:t>
                            </m:r>
                            <m:r>
                              <a:rPr lang="fr-FR" sz="1400" b="0" i="1" smtClean="0">
                                <a:solidFill>
                                  <a:schemeClr val="accent3"/>
                                </a:solidFill>
                                <a:latin typeface="Cambria Math" panose="02040503050406030204" pitchFamily="18" charset="0"/>
                                <a:ea typeface="Cambria Math" panose="02040503050406030204" pitchFamily="18" charset="0"/>
                              </a:rPr>
                              <m:t>𝑡𝑎𝑟𝑔𝑒𝑡</m:t>
                            </m:r>
                          </m:sub>
                        </m:sSub>
                        <m:func>
                          <m:funcPr>
                            <m:ctrlPr>
                              <a:rPr lang="fr-FR" sz="1400" i="1" smtClean="0">
                                <a:solidFill>
                                  <a:schemeClr val="accent3"/>
                                </a:solidFill>
                                <a:latin typeface="Cambria Math" panose="02040503050406030204" pitchFamily="18" charset="0"/>
                                <a:ea typeface="Cambria Math" panose="02040503050406030204" pitchFamily="18" charset="0"/>
                              </a:rPr>
                            </m:ctrlPr>
                          </m:funcPr>
                          <m:fName>
                            <m:r>
                              <m:rPr>
                                <m:sty m:val="p"/>
                              </m:rPr>
                              <a:rPr lang="fr-FR" sz="1400" i="0" smtClean="0">
                                <a:solidFill>
                                  <a:schemeClr val="accent3"/>
                                </a:solidFill>
                                <a:latin typeface="Cambria Math" panose="02040503050406030204" pitchFamily="18" charset="0"/>
                                <a:ea typeface="Cambria Math" panose="02040503050406030204" pitchFamily="18" charset="0"/>
                              </a:rPr>
                              <m:t>sin</m:t>
                            </m:r>
                          </m:fName>
                          <m:e>
                            <m:r>
                              <a:rPr lang="fr-FR" sz="1400" b="0" i="1" smtClean="0">
                                <a:solidFill>
                                  <a:schemeClr val="accent3"/>
                                </a:solidFill>
                                <a:latin typeface="Cambria Math" panose="02040503050406030204" pitchFamily="18" charset="0"/>
                                <a:ea typeface="Cambria Math" panose="02040503050406030204" pitchFamily="18" charset="0"/>
                              </a:rPr>
                              <m:t>90</m:t>
                            </m:r>
                          </m:e>
                        </m:func>
                      </m:oMath>
                    </m:oMathPara>
                  </a14:m>
                  <a:endParaRPr lang="fr-FR" dirty="0">
                    <a:solidFill>
                      <a:schemeClr val="accent3"/>
                    </a:solidFill>
                  </a:endParaRPr>
                </a:p>
              </p:txBody>
            </p:sp>
          </mc:Choice>
          <mc:Fallback xmlns="">
            <p:sp>
              <p:nvSpPr>
                <p:cNvPr id="22" name="ZoneTexte 21"/>
                <p:cNvSpPr txBox="1">
                  <a:spLocks noRot="1" noChangeAspect="1" noMove="1" noResize="1" noEditPoints="1" noAdjustHandles="1" noChangeArrowheads="1" noChangeShapeType="1" noTextEdit="1"/>
                </p:cNvSpPr>
                <p:nvPr/>
              </p:nvSpPr>
              <p:spPr>
                <a:xfrm>
                  <a:off x="4308354" y="1111649"/>
                  <a:ext cx="1793504" cy="327077"/>
                </a:xfrm>
                <a:prstGeom prst="rect">
                  <a:avLst/>
                </a:prstGeom>
                <a:blipFill>
                  <a:blip r:embed="rId6"/>
                  <a:stretch>
                    <a:fillRect r="-16183" b="-27273"/>
                  </a:stretch>
                </a:blipFill>
              </p:spPr>
              <p:txBody>
                <a:bodyPr/>
                <a:lstStyle/>
                <a:p>
                  <a:r>
                    <a:rPr lang="fr-FR">
                      <a:noFill/>
                    </a:rPr>
                    <a:t> </a:t>
                  </a:r>
                </a:p>
              </p:txBody>
            </p:sp>
          </mc:Fallback>
        </mc:AlternateContent>
        <p:cxnSp>
          <p:nvCxnSpPr>
            <p:cNvPr id="23" name="Connecteur droit 22"/>
            <p:cNvCxnSpPr/>
            <p:nvPr/>
          </p:nvCxnSpPr>
          <p:spPr>
            <a:xfrm flipH="1">
              <a:off x="5746767" y="1256478"/>
              <a:ext cx="2844647" cy="0"/>
            </a:xfrm>
            <a:prstGeom prst="line">
              <a:avLst/>
            </a:prstGeom>
            <a:ln w="12700">
              <a:solidFill>
                <a:srgbClr val="FF0000"/>
              </a:solidFill>
              <a:prstDash val="dash"/>
            </a:ln>
            <a:effectLst/>
          </p:spPr>
          <p:style>
            <a:lnRef idx="2">
              <a:schemeClr val="accent1"/>
            </a:lnRef>
            <a:fillRef idx="0">
              <a:schemeClr val="accent1"/>
            </a:fillRef>
            <a:effectRef idx="1">
              <a:schemeClr val="accent1"/>
            </a:effectRef>
            <a:fontRef idx="minor">
              <a:schemeClr val="tx1"/>
            </a:fontRef>
          </p:style>
        </p:cxnSp>
        <p:sp>
          <p:nvSpPr>
            <p:cNvPr id="24" name="ZoneTexte 23"/>
            <p:cNvSpPr txBox="1"/>
            <p:nvPr/>
          </p:nvSpPr>
          <p:spPr>
            <a:xfrm>
              <a:off x="6022836" y="842037"/>
              <a:ext cx="777777" cy="369332"/>
            </a:xfrm>
            <a:prstGeom prst="rect">
              <a:avLst/>
            </a:prstGeom>
            <a:noFill/>
          </p:spPr>
          <p:txBody>
            <a:bodyPr wrap="none" rtlCol="0">
              <a:spAutoFit/>
            </a:bodyPr>
            <a:lstStyle/>
            <a:p>
              <a:r>
                <a:rPr lang="el-GR" b="1" dirty="0" smtClean="0">
                  <a:solidFill>
                    <a:srgbClr val="FF0000"/>
                  </a:solidFill>
                </a:rPr>
                <a:t>α</a:t>
              </a:r>
              <a:r>
                <a:rPr lang="fr-FR" b="1" dirty="0" smtClean="0">
                  <a:solidFill>
                    <a:srgbClr val="FF0000"/>
                  </a:solidFill>
                </a:rPr>
                <a:t> </a:t>
              </a:r>
              <a:r>
                <a:rPr lang="fr-FR" sz="1400" b="1" dirty="0" smtClean="0">
                  <a:solidFill>
                    <a:srgbClr val="FF0000"/>
                  </a:solidFill>
                </a:rPr>
                <a:t>(3.1°)</a:t>
              </a:r>
              <a:endParaRPr lang="fr-FR" sz="1400" b="1" dirty="0">
                <a:solidFill>
                  <a:srgbClr val="FF0000"/>
                </a:solidFill>
              </a:endParaRPr>
            </a:p>
          </p:txBody>
        </p:sp>
      </p:grpSp>
      <p:sp>
        <p:nvSpPr>
          <p:cNvPr id="29" name="ZoneTexte 28"/>
          <p:cNvSpPr txBox="1"/>
          <p:nvPr/>
        </p:nvSpPr>
        <p:spPr>
          <a:xfrm>
            <a:off x="123285" y="4004604"/>
            <a:ext cx="8824406" cy="738664"/>
          </a:xfrm>
          <a:prstGeom prst="rect">
            <a:avLst/>
          </a:prstGeom>
          <a:noFill/>
        </p:spPr>
        <p:txBody>
          <a:bodyPr wrap="square" rtlCol="0">
            <a:spAutoFit/>
          </a:bodyPr>
          <a:lstStyle/>
          <a:p>
            <a:r>
              <a:rPr lang="en-AE" sz="1400" dirty="0" smtClean="0">
                <a:sym typeface="Wingdings" panose="05000000000000000000" pitchFamily="2" charset="2"/>
              </a:rPr>
              <a:t></a:t>
            </a:r>
            <a:r>
              <a:rPr lang="fr-FR" sz="1400" dirty="0" smtClean="0"/>
              <a:t>A </a:t>
            </a:r>
            <a:r>
              <a:rPr lang="fr-FR" sz="1400" dirty="0" err="1" smtClean="0"/>
              <a:t>misalignement</a:t>
            </a:r>
            <a:r>
              <a:rPr lang="fr-FR" sz="1400" dirty="0" smtClean="0"/>
              <a:t> (or </a:t>
            </a:r>
            <a:r>
              <a:rPr lang="fr-FR" sz="1400" dirty="0" err="1" smtClean="0"/>
              <a:t>exposed</a:t>
            </a:r>
            <a:r>
              <a:rPr lang="fr-FR" sz="1400" dirty="0" smtClean="0"/>
              <a:t> </a:t>
            </a:r>
            <a:r>
              <a:rPr lang="fr-FR" sz="1400" dirty="0" err="1" smtClean="0"/>
              <a:t>edges</a:t>
            </a:r>
            <a:r>
              <a:rPr lang="fr-FR" sz="1400" dirty="0" smtClean="0"/>
              <a:t>) leads to expose the </a:t>
            </a:r>
            <a:r>
              <a:rPr lang="fr-FR" sz="1400" dirty="0" err="1" smtClean="0"/>
              <a:t>leading</a:t>
            </a:r>
            <a:r>
              <a:rPr lang="fr-FR" sz="1400" dirty="0" smtClean="0"/>
              <a:t> </a:t>
            </a:r>
            <a:r>
              <a:rPr lang="fr-FR" sz="1400" dirty="0" err="1" smtClean="0"/>
              <a:t>edge</a:t>
            </a:r>
            <a:r>
              <a:rPr lang="fr-FR" sz="1400" dirty="0" smtClean="0"/>
              <a:t> </a:t>
            </a:r>
            <a:r>
              <a:rPr lang="fr-FR" sz="1400" dirty="0" err="1" smtClean="0"/>
              <a:t>with</a:t>
            </a:r>
            <a:r>
              <a:rPr lang="fr-FR" sz="1400" dirty="0" smtClean="0"/>
              <a:t> </a:t>
            </a:r>
            <a:r>
              <a:rPr lang="fr-FR" sz="1400" dirty="0" err="1" smtClean="0"/>
              <a:t>huge</a:t>
            </a:r>
            <a:r>
              <a:rPr lang="fr-FR" sz="1400" dirty="0" smtClean="0"/>
              <a:t> </a:t>
            </a:r>
            <a:r>
              <a:rPr lang="fr-FR" sz="1400" dirty="0" err="1" smtClean="0"/>
              <a:t>heat</a:t>
            </a:r>
            <a:r>
              <a:rPr lang="fr-FR" sz="1400" dirty="0" smtClean="0"/>
              <a:t> flux </a:t>
            </a:r>
          </a:p>
          <a:p>
            <a:r>
              <a:rPr lang="fr-FR" sz="1400" dirty="0" smtClean="0"/>
              <a:t>(If </a:t>
            </a:r>
            <a:r>
              <a:rPr lang="fr-FR" sz="1400" dirty="0" err="1" smtClean="0">
                <a:solidFill>
                  <a:srgbClr val="0000FF"/>
                </a:solidFill>
              </a:rPr>
              <a:t>Qn</a:t>
            </a:r>
            <a:r>
              <a:rPr lang="fr-FR" sz="1400" dirty="0" smtClean="0">
                <a:solidFill>
                  <a:srgbClr val="0000FF"/>
                </a:solidFill>
              </a:rPr>
              <a:t> = 5.2 MW/m² - &gt; </a:t>
            </a:r>
            <a:r>
              <a:rPr lang="fr-FR" sz="1400" dirty="0" err="1" smtClean="0">
                <a:solidFill>
                  <a:schemeClr val="accent3"/>
                </a:solidFill>
              </a:rPr>
              <a:t>Qs</a:t>
            </a:r>
            <a:r>
              <a:rPr lang="fr-FR" sz="1400" dirty="0" smtClean="0">
                <a:solidFill>
                  <a:schemeClr val="accent3"/>
                </a:solidFill>
              </a:rPr>
              <a:t> ~ </a:t>
            </a:r>
            <a:r>
              <a:rPr lang="fr-FR" sz="1400" dirty="0" smtClean="0">
                <a:solidFill>
                  <a:schemeClr val="accent3"/>
                </a:solidFill>
              </a:rPr>
              <a:t>100 </a:t>
            </a:r>
            <a:r>
              <a:rPr lang="fr-FR" sz="1400" dirty="0" smtClean="0">
                <a:solidFill>
                  <a:schemeClr val="accent3"/>
                </a:solidFill>
              </a:rPr>
              <a:t>MW/m²</a:t>
            </a:r>
            <a:r>
              <a:rPr lang="fr-FR" sz="1400" dirty="0" smtClean="0"/>
              <a:t> </a:t>
            </a:r>
            <a:r>
              <a:rPr lang="fr-FR" sz="1400" dirty="0" smtClean="0"/>
              <a:t>*!!!)</a:t>
            </a:r>
            <a:endParaRPr lang="fr-FR" sz="1400" dirty="0" smtClean="0"/>
          </a:p>
          <a:p>
            <a:r>
              <a:rPr lang="en-AE" sz="1400" dirty="0" smtClean="0">
                <a:sym typeface="Wingdings" panose="05000000000000000000" pitchFamily="2" charset="2"/>
              </a:rPr>
              <a:t> In WEST, some PFUs are misaligned on purpose (during C4: up to 0.5 mm)</a:t>
            </a:r>
            <a:endParaRPr lang="fr-FR" sz="1400" dirty="0"/>
          </a:p>
        </p:txBody>
      </p:sp>
      <p:sp>
        <p:nvSpPr>
          <p:cNvPr id="30" name="Rectangle 29"/>
          <p:cNvSpPr/>
          <p:nvPr/>
        </p:nvSpPr>
        <p:spPr>
          <a:xfrm>
            <a:off x="1003908" y="1191829"/>
            <a:ext cx="1510861" cy="1194221"/>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2" name="Ellipse 31"/>
          <p:cNvSpPr/>
          <p:nvPr/>
        </p:nvSpPr>
        <p:spPr>
          <a:xfrm>
            <a:off x="1412540" y="1446596"/>
            <a:ext cx="693598" cy="684687"/>
          </a:xfrm>
          <a:prstGeom prst="ellipse">
            <a:avLst/>
          </a:prstGeom>
          <a:solidFill>
            <a:schemeClr val="accent6">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3" name="Ellipse 32"/>
          <p:cNvSpPr/>
          <p:nvPr/>
        </p:nvSpPr>
        <p:spPr>
          <a:xfrm>
            <a:off x="1460929" y="1494364"/>
            <a:ext cx="596818" cy="589150"/>
          </a:xfrm>
          <a:prstGeom prst="ellipse">
            <a:avLst/>
          </a:prstGeom>
          <a:solidFill>
            <a:schemeClr val="tx1">
              <a:lumMod val="50000"/>
              <a:lumOff val="50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4" name="Ellipse 33"/>
          <p:cNvSpPr/>
          <p:nvPr/>
        </p:nvSpPr>
        <p:spPr>
          <a:xfrm>
            <a:off x="1536204" y="1568672"/>
            <a:ext cx="446269" cy="44053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cxnSp>
        <p:nvCxnSpPr>
          <p:cNvPr id="4" name="Connecteur droit avec flèche 3"/>
          <p:cNvCxnSpPr/>
          <p:nvPr/>
        </p:nvCxnSpPr>
        <p:spPr>
          <a:xfrm>
            <a:off x="2580581" y="984675"/>
            <a:ext cx="0" cy="289892"/>
          </a:xfrm>
          <a:prstGeom prst="straightConnector1">
            <a:avLst/>
          </a:prstGeom>
          <a:ln>
            <a:headEnd type="triangle" w="med" len="med"/>
            <a:tailEnd type="triangle" w="med" len="med"/>
          </a:ln>
        </p:spPr>
        <p:style>
          <a:lnRef idx="2">
            <a:schemeClr val="accent4"/>
          </a:lnRef>
          <a:fillRef idx="0">
            <a:schemeClr val="accent4"/>
          </a:fillRef>
          <a:effectRef idx="1">
            <a:schemeClr val="accent4"/>
          </a:effectRef>
          <a:fontRef idx="minor">
            <a:schemeClr val="tx1"/>
          </a:fontRef>
        </p:style>
      </p:cxnSp>
      <p:sp>
        <p:nvSpPr>
          <p:cNvPr id="7" name="ZoneTexte 6"/>
          <p:cNvSpPr txBox="1"/>
          <p:nvPr/>
        </p:nvSpPr>
        <p:spPr>
          <a:xfrm>
            <a:off x="2563228" y="966098"/>
            <a:ext cx="324128" cy="369332"/>
          </a:xfrm>
          <a:prstGeom prst="rect">
            <a:avLst/>
          </a:prstGeom>
          <a:noFill/>
        </p:spPr>
        <p:txBody>
          <a:bodyPr wrap="none" rtlCol="0">
            <a:spAutoFit/>
          </a:bodyPr>
          <a:lstStyle/>
          <a:p>
            <a:r>
              <a:rPr lang="el-GR" b="1" dirty="0" smtClean="0">
                <a:solidFill>
                  <a:schemeClr val="accent4">
                    <a:lumMod val="75000"/>
                  </a:schemeClr>
                </a:solidFill>
                <a:latin typeface="Arial" panose="020B0604020202020204" pitchFamily="34" charset="0"/>
                <a:cs typeface="Arial" panose="020B0604020202020204" pitchFamily="34" charset="0"/>
              </a:rPr>
              <a:t>δ</a:t>
            </a:r>
            <a:endParaRPr lang="fr-FR" b="1" dirty="0">
              <a:solidFill>
                <a:schemeClr val="accent4">
                  <a:lumMod val="75000"/>
                </a:schemeClr>
              </a:solidFill>
            </a:endParaRPr>
          </a:p>
        </p:txBody>
      </p:sp>
      <p:grpSp>
        <p:nvGrpSpPr>
          <p:cNvPr id="36" name="Groupe 35"/>
          <p:cNvGrpSpPr/>
          <p:nvPr/>
        </p:nvGrpSpPr>
        <p:grpSpPr>
          <a:xfrm>
            <a:off x="4861691" y="868600"/>
            <a:ext cx="3623414" cy="2446210"/>
            <a:chOff x="1243584" y="1605814"/>
            <a:chExt cx="14357644" cy="7844176"/>
          </a:xfrm>
        </p:grpSpPr>
        <p:pic>
          <p:nvPicPr>
            <p:cNvPr id="41" name="Espace réservé du contenu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3584" y="1605814"/>
              <a:ext cx="14357644" cy="7844176"/>
            </a:xfrm>
            <a:prstGeom prst="rect">
              <a:avLst/>
            </a:prstGeom>
          </p:spPr>
        </p:pic>
        <p:cxnSp>
          <p:nvCxnSpPr>
            <p:cNvPr id="42" name="Connecteur droit 41"/>
            <p:cNvCxnSpPr/>
            <p:nvPr/>
          </p:nvCxnSpPr>
          <p:spPr>
            <a:xfrm>
              <a:off x="2234787" y="4452091"/>
              <a:ext cx="10796073" cy="477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1799487" y="5312601"/>
              <a:ext cx="10796073" cy="4770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2013978" y="6630116"/>
              <a:ext cx="10796075" cy="47706"/>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1485679" y="7666125"/>
              <a:ext cx="10796073" cy="47707"/>
            </a:xfrm>
            <a:prstGeom prst="line">
              <a:avLst/>
            </a:prstGeom>
            <a:ln w="57150"/>
          </p:spPr>
          <p:style>
            <a:lnRef idx="1">
              <a:schemeClr val="accent1"/>
            </a:lnRef>
            <a:fillRef idx="0">
              <a:schemeClr val="accent1"/>
            </a:fillRef>
            <a:effectRef idx="0">
              <a:schemeClr val="accent1"/>
            </a:effectRef>
            <a:fontRef idx="minor">
              <a:schemeClr val="tx1"/>
            </a:fontRef>
          </p:style>
        </p:cxnSp>
      </p:grpSp>
      <p:sp>
        <p:nvSpPr>
          <p:cNvPr id="46" name="ZoneTexte 45"/>
          <p:cNvSpPr txBox="1"/>
          <p:nvPr/>
        </p:nvSpPr>
        <p:spPr>
          <a:xfrm>
            <a:off x="8221621" y="591258"/>
            <a:ext cx="324128" cy="369332"/>
          </a:xfrm>
          <a:prstGeom prst="rect">
            <a:avLst/>
          </a:prstGeom>
          <a:noFill/>
        </p:spPr>
        <p:txBody>
          <a:bodyPr wrap="none" rtlCol="0">
            <a:spAutoFit/>
          </a:bodyPr>
          <a:lstStyle/>
          <a:p>
            <a:r>
              <a:rPr lang="el-GR" b="1" dirty="0" smtClean="0">
                <a:solidFill>
                  <a:schemeClr val="accent4">
                    <a:lumMod val="75000"/>
                  </a:schemeClr>
                </a:solidFill>
                <a:latin typeface="Arial" panose="020B0604020202020204" pitchFamily="34" charset="0"/>
                <a:cs typeface="Arial" panose="020B0604020202020204" pitchFamily="34" charset="0"/>
              </a:rPr>
              <a:t>δ</a:t>
            </a:r>
            <a:endParaRPr lang="fr-FR" b="1" dirty="0">
              <a:solidFill>
                <a:schemeClr val="accent4">
                  <a:lumMod val="75000"/>
                </a:schemeClr>
              </a:solidFill>
            </a:endParaRPr>
          </a:p>
        </p:txBody>
      </p:sp>
      <p:sp>
        <p:nvSpPr>
          <p:cNvPr id="9" name="ZoneTexte 8"/>
          <p:cNvSpPr txBox="1"/>
          <p:nvPr/>
        </p:nvSpPr>
        <p:spPr>
          <a:xfrm>
            <a:off x="6069511" y="251423"/>
            <a:ext cx="933269" cy="369332"/>
          </a:xfrm>
          <a:prstGeom prst="rect">
            <a:avLst/>
          </a:prstGeom>
          <a:noFill/>
        </p:spPr>
        <p:txBody>
          <a:bodyPr wrap="none" rtlCol="0">
            <a:spAutoFit/>
          </a:bodyPr>
          <a:lstStyle/>
          <a:p>
            <a:r>
              <a:rPr lang="fr-FR" dirty="0" smtClean="0"/>
              <a:t>14 </a:t>
            </a:r>
            <a:r>
              <a:rPr lang="fr-FR" dirty="0" err="1" smtClean="0"/>
              <a:t>PFUs</a:t>
            </a:r>
            <a:endParaRPr lang="fr-FR" dirty="0"/>
          </a:p>
        </p:txBody>
      </p:sp>
      <p:sp>
        <p:nvSpPr>
          <p:cNvPr id="47" name="Accolade fermante 46"/>
          <p:cNvSpPr/>
          <p:nvPr/>
        </p:nvSpPr>
        <p:spPr>
          <a:xfrm rot="16200000">
            <a:off x="6326699" y="-427047"/>
            <a:ext cx="443254" cy="235649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48" name="ZoneTexte 47"/>
          <p:cNvSpPr txBox="1"/>
          <p:nvPr/>
        </p:nvSpPr>
        <p:spPr>
          <a:xfrm>
            <a:off x="7323246" y="3325552"/>
            <a:ext cx="1382110" cy="369332"/>
          </a:xfrm>
          <a:prstGeom prst="rect">
            <a:avLst/>
          </a:prstGeom>
          <a:noFill/>
        </p:spPr>
        <p:txBody>
          <a:bodyPr wrap="none" rtlCol="0">
            <a:spAutoFit/>
          </a:bodyPr>
          <a:lstStyle/>
          <a:p>
            <a:r>
              <a:rPr lang="el-GR" b="1" dirty="0" smtClean="0">
                <a:solidFill>
                  <a:schemeClr val="accent4">
                    <a:lumMod val="75000"/>
                  </a:schemeClr>
                </a:solidFill>
                <a:latin typeface="Arial" panose="020B0604020202020204" pitchFamily="34" charset="0"/>
                <a:cs typeface="Arial" panose="020B0604020202020204" pitchFamily="34" charset="0"/>
              </a:rPr>
              <a:t>δ</a:t>
            </a:r>
            <a:r>
              <a:rPr lang="fr-FR" b="1" dirty="0" smtClean="0">
                <a:solidFill>
                  <a:schemeClr val="accent4">
                    <a:lumMod val="75000"/>
                  </a:schemeClr>
                </a:solidFill>
                <a:latin typeface="Arial" panose="020B0604020202020204" pitchFamily="34" charset="0"/>
                <a:cs typeface="Arial" panose="020B0604020202020204" pitchFamily="34" charset="0"/>
              </a:rPr>
              <a:t> = 0.5 mm</a:t>
            </a:r>
            <a:endParaRPr lang="fr-FR" b="1" dirty="0">
              <a:solidFill>
                <a:schemeClr val="accent4">
                  <a:lumMod val="75000"/>
                </a:schemeClr>
              </a:solidFill>
            </a:endParaRPr>
          </a:p>
        </p:txBody>
      </p:sp>
      <p:cxnSp>
        <p:nvCxnSpPr>
          <p:cNvPr id="50" name="Connecteur droit avec flèche 49"/>
          <p:cNvCxnSpPr/>
          <p:nvPr/>
        </p:nvCxnSpPr>
        <p:spPr>
          <a:xfrm flipH="1" flipV="1">
            <a:off x="7526863" y="2582466"/>
            <a:ext cx="253838" cy="79524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1" name="ZoneTexte 50"/>
          <p:cNvSpPr txBox="1"/>
          <p:nvPr/>
        </p:nvSpPr>
        <p:spPr>
          <a:xfrm>
            <a:off x="4872534" y="3358272"/>
            <a:ext cx="1382110" cy="369332"/>
          </a:xfrm>
          <a:prstGeom prst="rect">
            <a:avLst/>
          </a:prstGeom>
          <a:noFill/>
        </p:spPr>
        <p:txBody>
          <a:bodyPr wrap="square" rtlCol="0">
            <a:spAutoFit/>
          </a:bodyPr>
          <a:lstStyle/>
          <a:p>
            <a:r>
              <a:rPr lang="el-GR" b="1" dirty="0" smtClean="0">
                <a:solidFill>
                  <a:schemeClr val="accent4">
                    <a:lumMod val="75000"/>
                  </a:schemeClr>
                </a:solidFill>
                <a:latin typeface="Arial" panose="020B0604020202020204" pitchFamily="34" charset="0"/>
                <a:cs typeface="Arial" panose="020B0604020202020204" pitchFamily="34" charset="0"/>
              </a:rPr>
              <a:t>δ</a:t>
            </a:r>
            <a:r>
              <a:rPr lang="fr-FR" b="1" dirty="0" smtClean="0">
                <a:solidFill>
                  <a:schemeClr val="accent4">
                    <a:lumMod val="75000"/>
                  </a:schemeClr>
                </a:solidFill>
                <a:latin typeface="Arial" panose="020B0604020202020204" pitchFamily="34" charset="0"/>
                <a:cs typeface="Arial" panose="020B0604020202020204" pitchFamily="34" charset="0"/>
              </a:rPr>
              <a:t> = 0.4 mm</a:t>
            </a:r>
            <a:endParaRPr lang="fr-FR" b="1" dirty="0">
              <a:solidFill>
                <a:schemeClr val="accent4">
                  <a:lumMod val="75000"/>
                </a:schemeClr>
              </a:solidFill>
            </a:endParaRPr>
          </a:p>
        </p:txBody>
      </p:sp>
      <p:cxnSp>
        <p:nvCxnSpPr>
          <p:cNvPr id="52" name="Connecteur droit avec flèche 51"/>
          <p:cNvCxnSpPr/>
          <p:nvPr/>
        </p:nvCxnSpPr>
        <p:spPr>
          <a:xfrm flipV="1">
            <a:off x="5329989" y="2554478"/>
            <a:ext cx="93590" cy="85595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4" name="ZoneTexte 53"/>
          <p:cNvSpPr txBox="1"/>
          <p:nvPr/>
        </p:nvSpPr>
        <p:spPr>
          <a:xfrm>
            <a:off x="4802790" y="770625"/>
            <a:ext cx="425116" cy="369332"/>
          </a:xfrm>
          <a:prstGeom prst="rect">
            <a:avLst/>
          </a:prstGeom>
          <a:noFill/>
        </p:spPr>
        <p:txBody>
          <a:bodyPr wrap="none" rtlCol="0">
            <a:spAutoFit/>
          </a:bodyPr>
          <a:lstStyle/>
          <a:p>
            <a:r>
              <a:rPr lang="fr-FR" dirty="0" smtClean="0"/>
              <a:t>C4</a:t>
            </a:r>
            <a:endParaRPr lang="fr-FR" dirty="0"/>
          </a:p>
        </p:txBody>
      </p:sp>
      <p:pic>
        <p:nvPicPr>
          <p:cNvPr id="49" name="Image 48"/>
          <p:cNvPicPr>
            <a:picLocks noChangeAspect="1"/>
          </p:cNvPicPr>
          <p:nvPr/>
        </p:nvPicPr>
        <p:blipFill>
          <a:blip r:embed="rId8"/>
          <a:stretch>
            <a:fillRect/>
          </a:stretch>
        </p:blipFill>
        <p:spPr>
          <a:xfrm>
            <a:off x="3715" y="2541471"/>
            <a:ext cx="3458124" cy="1320941"/>
          </a:xfrm>
          <a:prstGeom prst="rect">
            <a:avLst/>
          </a:prstGeom>
        </p:spPr>
      </p:pic>
      <p:sp>
        <p:nvSpPr>
          <p:cNvPr id="53" name="ZoneTexte 52"/>
          <p:cNvSpPr txBox="1"/>
          <p:nvPr/>
        </p:nvSpPr>
        <p:spPr>
          <a:xfrm>
            <a:off x="1889743" y="2717387"/>
            <a:ext cx="1556132" cy="307777"/>
          </a:xfrm>
          <a:prstGeom prst="rect">
            <a:avLst/>
          </a:prstGeom>
          <a:noFill/>
        </p:spPr>
        <p:txBody>
          <a:bodyPr wrap="none" rtlCol="0">
            <a:spAutoFit/>
          </a:bodyPr>
          <a:lstStyle/>
          <a:p>
            <a:r>
              <a:rPr lang="fr-FR" sz="1400" dirty="0" smtClean="0">
                <a:solidFill>
                  <a:schemeClr val="bg1"/>
                </a:solidFill>
              </a:rPr>
              <a:t>WEAN004, post C5</a:t>
            </a:r>
            <a:endParaRPr lang="fr-FR" sz="1400" dirty="0">
              <a:solidFill>
                <a:schemeClr val="bg1"/>
              </a:solidFill>
            </a:endParaRPr>
          </a:p>
        </p:txBody>
      </p:sp>
      <p:cxnSp>
        <p:nvCxnSpPr>
          <p:cNvPr id="6" name="Connecteur droit avec flèche 5"/>
          <p:cNvCxnSpPr/>
          <p:nvPr/>
        </p:nvCxnSpPr>
        <p:spPr>
          <a:xfrm>
            <a:off x="3513114" y="2942509"/>
            <a:ext cx="0" cy="697832"/>
          </a:xfrm>
          <a:prstGeom prst="straightConnector1">
            <a:avLst/>
          </a:prstGeom>
          <a:ln>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31" name="ZoneTexte 30"/>
          <p:cNvSpPr txBox="1"/>
          <p:nvPr/>
        </p:nvSpPr>
        <p:spPr>
          <a:xfrm>
            <a:off x="3506079" y="2986591"/>
            <a:ext cx="1304336" cy="738664"/>
          </a:xfrm>
          <a:prstGeom prst="rect">
            <a:avLst/>
          </a:prstGeom>
          <a:noFill/>
        </p:spPr>
        <p:txBody>
          <a:bodyPr wrap="square" rtlCol="0">
            <a:spAutoFit/>
          </a:bodyPr>
          <a:lstStyle/>
          <a:p>
            <a:r>
              <a:rPr lang="fr-FR" dirty="0" smtClean="0"/>
              <a:t>2.3 mm</a:t>
            </a:r>
          </a:p>
          <a:p>
            <a:r>
              <a:rPr lang="fr-FR" sz="1200" b="1" dirty="0" smtClean="0">
                <a:solidFill>
                  <a:schemeClr val="accent4">
                    <a:lumMod val="75000"/>
                  </a:schemeClr>
                </a:solidFill>
                <a:latin typeface="Arial" panose="020B0604020202020204" pitchFamily="34" charset="0"/>
                <a:cs typeface="Arial" panose="020B0604020202020204" pitchFamily="34" charset="0"/>
              </a:rPr>
              <a:t>(</a:t>
            </a:r>
            <a:r>
              <a:rPr lang="el-GR" sz="1200" b="1" dirty="0" smtClean="0">
                <a:solidFill>
                  <a:schemeClr val="accent4">
                    <a:lumMod val="75000"/>
                  </a:schemeClr>
                </a:solidFill>
                <a:latin typeface="Arial" panose="020B0604020202020204" pitchFamily="34" charset="0"/>
                <a:cs typeface="Arial" panose="020B0604020202020204" pitchFamily="34" charset="0"/>
              </a:rPr>
              <a:t>δ</a:t>
            </a:r>
            <a:r>
              <a:rPr lang="fr-FR" sz="1200" b="1" dirty="0" smtClean="0">
                <a:solidFill>
                  <a:schemeClr val="accent4">
                    <a:lumMod val="75000"/>
                  </a:schemeClr>
                </a:solidFill>
                <a:latin typeface="Arial" panose="020B0604020202020204" pitchFamily="34" charset="0"/>
                <a:cs typeface="Arial" panose="020B0604020202020204" pitchFamily="34" charset="0"/>
              </a:rPr>
              <a:t>+groove on </a:t>
            </a:r>
            <a:r>
              <a:rPr lang="fr-FR" sz="1200" b="1" dirty="0" err="1" smtClean="0">
                <a:solidFill>
                  <a:schemeClr val="accent4">
                    <a:lumMod val="75000"/>
                  </a:schemeClr>
                </a:solidFill>
                <a:latin typeface="Arial" panose="020B0604020202020204" pitchFamily="34" charset="0"/>
                <a:cs typeface="Arial" panose="020B0604020202020204" pitchFamily="34" charset="0"/>
              </a:rPr>
              <a:t>purpose</a:t>
            </a:r>
            <a:r>
              <a:rPr lang="fr-FR" sz="1200" b="1" dirty="0" smtClean="0">
                <a:solidFill>
                  <a:schemeClr val="accent4">
                    <a:lumMod val="75000"/>
                  </a:schemeClr>
                </a:solidFill>
                <a:latin typeface="Arial" panose="020B0604020202020204" pitchFamily="34" charset="0"/>
                <a:cs typeface="Arial" panose="020B0604020202020204" pitchFamily="34" charset="0"/>
              </a:rPr>
              <a:t>)</a:t>
            </a:r>
            <a:endParaRPr lang="en-US" sz="1200" dirty="0"/>
          </a:p>
        </p:txBody>
      </p:sp>
      <p:sp>
        <p:nvSpPr>
          <p:cNvPr id="35" name="ZoneTexte 34"/>
          <p:cNvSpPr txBox="1"/>
          <p:nvPr/>
        </p:nvSpPr>
        <p:spPr>
          <a:xfrm>
            <a:off x="0" y="4736137"/>
            <a:ext cx="2494594" cy="253916"/>
          </a:xfrm>
          <a:prstGeom prst="rect">
            <a:avLst/>
          </a:prstGeom>
          <a:noFill/>
        </p:spPr>
        <p:txBody>
          <a:bodyPr wrap="none" rtlCol="0">
            <a:spAutoFit/>
          </a:bodyPr>
          <a:lstStyle/>
          <a:p>
            <a:r>
              <a:rPr lang="fr-FR" sz="1000" dirty="0" smtClean="0"/>
              <a:t>* </a:t>
            </a:r>
            <a:r>
              <a:rPr lang="fr-FR" sz="1050" dirty="0"/>
              <a:t>[Y </a:t>
            </a:r>
            <a:r>
              <a:rPr lang="fr-FR" sz="1050" dirty="0"/>
              <a:t>Corre et al 2021 Phys. </a:t>
            </a:r>
            <a:r>
              <a:rPr lang="fr-FR" sz="1050" dirty="0" err="1"/>
              <a:t>Scr</a:t>
            </a:r>
            <a:r>
              <a:rPr lang="fr-FR" sz="1050" dirty="0"/>
              <a:t>. 96 </a:t>
            </a:r>
            <a:r>
              <a:rPr lang="fr-FR" sz="1050" dirty="0"/>
              <a:t>124057]</a:t>
            </a:r>
            <a:endParaRPr lang="en-US" sz="1050" dirty="0"/>
          </a:p>
        </p:txBody>
      </p:sp>
    </p:spTree>
    <p:extLst>
      <p:ext uri="{BB962C8B-B14F-4D97-AF65-F5344CB8AC3E}">
        <p14:creationId xmlns:p14="http://schemas.microsoft.com/office/powerpoint/2010/main" val="406176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6" grpId="0"/>
      <p:bldP spid="9" grpId="0"/>
      <p:bldP spid="47" grpId="0" animBg="1"/>
      <p:bldP spid="48" grpId="0"/>
      <p:bldP spid="51"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2.2 </a:t>
            </a:r>
            <a:r>
              <a:rPr lang="fr-FR" dirty="0"/>
              <a:t>High surface </a:t>
            </a:r>
            <a:r>
              <a:rPr lang="fr-FR" dirty="0" err="1"/>
              <a:t>loading</a:t>
            </a:r>
            <a:r>
              <a:rPr lang="fr-FR" dirty="0"/>
              <a:t> in </a:t>
            </a:r>
            <a:r>
              <a:rPr lang="fr-FR" dirty="0" smtClean="0"/>
              <a:t>WEST (2/2)</a:t>
            </a:r>
            <a:endParaRPr lang="fr-FR" dirty="0"/>
          </a:p>
        </p:txBody>
      </p:sp>
      <p:sp>
        <p:nvSpPr>
          <p:cNvPr id="3" name="Espace réservé du numéro de diapositive 2"/>
          <p:cNvSpPr>
            <a:spLocks noGrp="1"/>
          </p:cNvSpPr>
          <p:nvPr>
            <p:ph type="sldNum" sz="quarter" idx="10"/>
          </p:nvPr>
        </p:nvSpPr>
        <p:spPr/>
        <p:txBody>
          <a:bodyPr/>
          <a:lstStyle/>
          <a:p>
            <a:pPr algn="ctr"/>
            <a:fld id="{854A34C9-9A4B-6445-85E1-F779B5E87362}" type="slidenum">
              <a:rPr lang="fr-FR" sz="750" noProof="0" smtClean="0">
                <a:solidFill>
                  <a:schemeClr val="bg1"/>
                </a:solidFill>
                <a:latin typeface="Arial" charset="0"/>
                <a:ea typeface="Arial" charset="0"/>
                <a:cs typeface="Arial" charset="0"/>
              </a:rPr>
              <a:pPr algn="ctr"/>
              <a:t>9</a:t>
            </a:fld>
            <a:endParaRPr lang="fr-FR" sz="750" noProof="0" dirty="0">
              <a:solidFill>
                <a:schemeClr val="bg1"/>
              </a:solidFill>
              <a:latin typeface="Arial" charset="0"/>
              <a:ea typeface="Arial" charset="0"/>
              <a:cs typeface="Arial" charset="0"/>
            </a:endParaRPr>
          </a:p>
        </p:txBody>
      </p:sp>
      <p:pic>
        <p:nvPicPr>
          <p:cNvPr id="13" name="Image 12"/>
          <p:cNvPicPr>
            <a:picLocks noChangeAspect="1"/>
          </p:cNvPicPr>
          <p:nvPr/>
        </p:nvPicPr>
        <p:blipFill rotWithShape="1">
          <a:blip r:embed="rId2"/>
          <a:srcRect t="4560" r="1495"/>
          <a:stretch/>
        </p:blipFill>
        <p:spPr>
          <a:xfrm>
            <a:off x="504825" y="1435276"/>
            <a:ext cx="3626206" cy="3342813"/>
          </a:xfrm>
          <a:prstGeom prst="rect">
            <a:avLst/>
          </a:prstGeom>
        </p:spPr>
      </p:pic>
      <p:sp>
        <p:nvSpPr>
          <p:cNvPr id="14" name="ZoneTexte 13"/>
          <p:cNvSpPr txBox="1"/>
          <p:nvPr/>
        </p:nvSpPr>
        <p:spPr>
          <a:xfrm>
            <a:off x="219699" y="2602840"/>
            <a:ext cx="531895" cy="495326"/>
          </a:xfrm>
          <a:prstGeom prst="rect">
            <a:avLst/>
          </a:prstGeom>
          <a:noFill/>
        </p:spPr>
        <p:txBody>
          <a:bodyPr wrap="none" rtlCol="0">
            <a:spAutoFit/>
          </a:bodyPr>
          <a:lstStyle/>
          <a:p>
            <a:r>
              <a:rPr lang="fr-FR" dirty="0" err="1" smtClean="0">
                <a:solidFill>
                  <a:srgbClr val="0000FF"/>
                </a:solidFill>
              </a:rPr>
              <a:t>Qn</a:t>
            </a:r>
            <a:endParaRPr lang="fr-FR" dirty="0">
              <a:solidFill>
                <a:srgbClr val="0000FF"/>
              </a:solidFill>
            </a:endParaRPr>
          </a:p>
        </p:txBody>
      </p:sp>
      <p:sp>
        <p:nvSpPr>
          <p:cNvPr id="18" name="ZoneTexte 17"/>
          <p:cNvSpPr txBox="1"/>
          <p:nvPr/>
        </p:nvSpPr>
        <p:spPr>
          <a:xfrm>
            <a:off x="5301712" y="1952774"/>
            <a:ext cx="3932180" cy="495326"/>
          </a:xfrm>
          <a:prstGeom prst="rect">
            <a:avLst/>
          </a:prstGeom>
          <a:noFill/>
        </p:spPr>
        <p:txBody>
          <a:bodyPr wrap="none" rtlCol="0">
            <a:spAutoFit/>
          </a:bodyPr>
          <a:lstStyle/>
          <a:p>
            <a:r>
              <a:rPr lang="fr-FR" dirty="0" smtClean="0">
                <a:latin typeface="Arial" panose="020B0604020202020204" pitchFamily="34" charset="0"/>
                <a:cs typeface="Arial" panose="020B0604020202020204" pitchFamily="34" charset="0"/>
              </a:rPr>
              <a:t> T=1500°C (Sharp, </a:t>
            </a:r>
            <a:r>
              <a:rPr lang="el-GR" dirty="0" smtClean="0">
                <a:solidFill>
                  <a:srgbClr val="7030A0"/>
                </a:solidFill>
                <a:latin typeface="Arial" panose="020B0604020202020204" pitchFamily="34" charset="0"/>
                <a:cs typeface="Arial" panose="020B0604020202020204" pitchFamily="34" charset="0"/>
              </a:rPr>
              <a:t>δ</a:t>
            </a:r>
            <a:r>
              <a:rPr lang="fr-FR" dirty="0" smtClean="0">
                <a:solidFill>
                  <a:srgbClr val="7030A0"/>
                </a:solidFill>
                <a:latin typeface="Arial" panose="020B0604020202020204" pitchFamily="34" charset="0"/>
                <a:cs typeface="Arial" panose="020B0604020202020204" pitchFamily="34" charset="0"/>
              </a:rPr>
              <a:t> =0.3 mm</a:t>
            </a:r>
            <a:r>
              <a:rPr lang="fr-FR" dirty="0" smtClean="0">
                <a:latin typeface="Arial" panose="020B0604020202020204" pitchFamily="34" charset="0"/>
                <a:cs typeface="Arial" panose="020B0604020202020204" pitchFamily="34" charset="0"/>
              </a:rPr>
              <a:t>) </a:t>
            </a:r>
            <a:endParaRPr lang="fr-FR" dirty="0"/>
          </a:p>
        </p:txBody>
      </p:sp>
      <p:cxnSp>
        <p:nvCxnSpPr>
          <p:cNvPr id="19" name="Connecteur droit avec flèche 18"/>
          <p:cNvCxnSpPr/>
          <p:nvPr/>
        </p:nvCxnSpPr>
        <p:spPr>
          <a:xfrm flipV="1">
            <a:off x="4022887" y="2809442"/>
            <a:ext cx="1196813" cy="851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0" name="ZoneTexte 19"/>
          <p:cNvSpPr txBox="1"/>
          <p:nvPr/>
        </p:nvSpPr>
        <p:spPr>
          <a:xfrm>
            <a:off x="5433245" y="2618283"/>
            <a:ext cx="3863155" cy="495326"/>
          </a:xfrm>
          <a:prstGeom prst="rect">
            <a:avLst/>
          </a:prstGeom>
          <a:noFill/>
        </p:spPr>
        <p:txBody>
          <a:bodyPr wrap="none" rtlCol="0">
            <a:spAutoFit/>
          </a:bodyPr>
          <a:lstStyle/>
          <a:p>
            <a:r>
              <a:rPr lang="fr-FR" dirty="0">
                <a:latin typeface="Arial" panose="020B0604020202020204" pitchFamily="34" charset="0"/>
                <a:cs typeface="Arial" panose="020B0604020202020204" pitchFamily="34" charset="0"/>
              </a:rPr>
              <a:t>T=1500°C (Sharp, </a:t>
            </a:r>
            <a:r>
              <a:rPr lang="el-GR" dirty="0">
                <a:solidFill>
                  <a:srgbClr val="7030A0"/>
                </a:solidFill>
                <a:latin typeface="Arial" panose="020B0604020202020204" pitchFamily="34" charset="0"/>
                <a:cs typeface="Arial" panose="020B0604020202020204" pitchFamily="34" charset="0"/>
              </a:rPr>
              <a:t>δ</a:t>
            </a:r>
            <a:r>
              <a:rPr lang="fr-FR" dirty="0">
                <a:solidFill>
                  <a:srgbClr val="7030A0"/>
                </a:solidFill>
                <a:latin typeface="Arial" panose="020B0604020202020204" pitchFamily="34" charset="0"/>
                <a:cs typeface="Arial" panose="020B0604020202020204" pitchFamily="34" charset="0"/>
              </a:rPr>
              <a:t> =</a:t>
            </a:r>
            <a:r>
              <a:rPr lang="fr-FR" dirty="0" smtClean="0">
                <a:solidFill>
                  <a:srgbClr val="7030A0"/>
                </a:solidFill>
                <a:latin typeface="Arial" panose="020B0604020202020204" pitchFamily="34" charset="0"/>
                <a:cs typeface="Arial" panose="020B0604020202020204" pitchFamily="34" charset="0"/>
              </a:rPr>
              <a:t>0.6 </a:t>
            </a:r>
            <a:r>
              <a:rPr lang="fr-FR" dirty="0">
                <a:solidFill>
                  <a:srgbClr val="7030A0"/>
                </a:solidFill>
                <a:latin typeface="Arial" panose="020B0604020202020204" pitchFamily="34" charset="0"/>
                <a:cs typeface="Arial" panose="020B0604020202020204" pitchFamily="34" charset="0"/>
              </a:rPr>
              <a:t>mm</a:t>
            </a:r>
            <a:r>
              <a:rPr lang="fr-FR" dirty="0">
                <a:latin typeface="Arial" panose="020B0604020202020204" pitchFamily="34" charset="0"/>
                <a:cs typeface="Arial" panose="020B0604020202020204" pitchFamily="34" charset="0"/>
              </a:rPr>
              <a:t>) </a:t>
            </a:r>
            <a:endParaRPr lang="fr-FR" dirty="0"/>
          </a:p>
        </p:txBody>
      </p:sp>
      <p:cxnSp>
        <p:nvCxnSpPr>
          <p:cNvPr id="24" name="Connecteur droit avec flèche 23"/>
          <p:cNvCxnSpPr/>
          <p:nvPr/>
        </p:nvCxnSpPr>
        <p:spPr>
          <a:xfrm>
            <a:off x="4054095" y="2156870"/>
            <a:ext cx="116560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4" name="ZoneTexte 3"/>
          <p:cNvSpPr txBox="1"/>
          <p:nvPr/>
        </p:nvSpPr>
        <p:spPr>
          <a:xfrm>
            <a:off x="849156" y="914401"/>
            <a:ext cx="3551917" cy="866820"/>
          </a:xfrm>
          <a:prstGeom prst="rect">
            <a:avLst/>
          </a:prstGeom>
          <a:noFill/>
        </p:spPr>
        <p:txBody>
          <a:bodyPr wrap="none" rtlCol="0">
            <a:spAutoFit/>
          </a:bodyPr>
          <a:lstStyle/>
          <a:p>
            <a:r>
              <a:rPr lang="fr-FR" dirty="0" err="1" smtClean="0"/>
              <a:t>From</a:t>
            </a:r>
            <a:r>
              <a:rPr lang="fr-FR" dirty="0" smtClean="0"/>
              <a:t> </a:t>
            </a:r>
            <a:r>
              <a:rPr lang="fr-FR" dirty="0" err="1" smtClean="0"/>
              <a:t>embedded</a:t>
            </a:r>
            <a:r>
              <a:rPr lang="fr-FR" dirty="0" smtClean="0"/>
              <a:t> </a:t>
            </a:r>
            <a:r>
              <a:rPr lang="fr-FR" dirty="0" err="1" smtClean="0"/>
              <a:t>measurments</a:t>
            </a:r>
            <a:endParaRPr lang="fr-FR" dirty="0" smtClean="0"/>
          </a:p>
          <a:p>
            <a:endParaRPr lang="fr-FR" dirty="0"/>
          </a:p>
        </p:txBody>
      </p:sp>
      <p:sp>
        <p:nvSpPr>
          <p:cNvPr id="8" name="ZoneTexte 7"/>
          <p:cNvSpPr txBox="1"/>
          <p:nvPr/>
        </p:nvSpPr>
        <p:spPr>
          <a:xfrm>
            <a:off x="1304598" y="1521715"/>
            <a:ext cx="4068090" cy="350856"/>
          </a:xfrm>
          <a:prstGeom prst="rect">
            <a:avLst/>
          </a:prstGeom>
          <a:noFill/>
        </p:spPr>
        <p:txBody>
          <a:bodyPr wrap="square" rtlCol="0">
            <a:spAutoFit/>
          </a:bodyPr>
          <a:lstStyle/>
          <a:p>
            <a:r>
              <a:rPr lang="fr-FR" sz="1100" i="1" dirty="0" err="1" smtClean="0"/>
              <a:t>J.Bucalossi</a:t>
            </a:r>
            <a:r>
              <a:rPr lang="fr-FR" sz="1100" i="1" dirty="0" smtClean="0"/>
              <a:t> et al., </a:t>
            </a:r>
            <a:r>
              <a:rPr lang="fr-FR" sz="1100" i="1" dirty="0" err="1" smtClean="0"/>
              <a:t>nuclear</a:t>
            </a:r>
            <a:r>
              <a:rPr lang="fr-FR" sz="1100" i="1" dirty="0" smtClean="0"/>
              <a:t> fusion, 2022</a:t>
            </a:r>
            <a:endParaRPr lang="fr-FR" sz="1100" i="1" dirty="0"/>
          </a:p>
        </p:txBody>
      </p:sp>
    </p:spTree>
    <p:extLst>
      <p:ext uri="{BB962C8B-B14F-4D97-AF65-F5344CB8AC3E}">
        <p14:creationId xmlns:p14="http://schemas.microsoft.com/office/powerpoint/2010/main" val="414520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theme/theme1.xml><?xml version="1.0" encoding="utf-8"?>
<a:theme xmlns:a="http://schemas.openxmlformats.org/drawingml/2006/main" name="CEA_16-9_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Office document_ItemAdded</Name>
    <Synchronization>Synchronous</Synchronization>
    <Type>10001</Type>
    <SequenceNumber>11001</SequenceNumber>
    <Url/>
    <Assembly>CEA.I2I.Web.Core, Version=1.0.0.0, Culture=neutral, PublicKeyToken=39d5d856cb1a3e17</Assembly>
    <Class>CEA.I2I.Web.Core.Receivers.OfficeDocumentEventReceiver</Class>
    <Data/>
    <Filter/>
  </Receiver>
  <Receiver>
    <Name>Office document_ItemUpdated</Name>
    <Synchronization>Synchronous</Synchronization>
    <Type>10002</Type>
    <SequenceNumber>11001</SequenceNumber>
    <Url/>
    <Assembly>CEA.I2I.Web.Core, Version=1.0.0.0, Culture=neutral, PublicKeyToken=39d5d856cb1a3e17</Assembly>
    <Class>CEA.I2I.Web.Core.Receivers.OfficeDocumentEventReceiver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bureautique" ma:contentTypeID="0x0101009AC65FE4C57B4241B7BB126C82049321006502EDEDC0136B40BE1694CA6DFB09E5" ma:contentTypeVersion="20" ma:contentTypeDescription="Crée un document." ma:contentTypeScope="" ma:versionID="f77b7e27e4469696f6b63b9bd60051b8">
  <xsd:schema xmlns:xsd="http://www.w3.org/2001/XMLSchema" xmlns:xs="http://www.w3.org/2001/XMLSchema" xmlns:p="http://schemas.microsoft.com/office/2006/metadata/properties" xmlns:ns1="http://schemas.microsoft.com/sharepoint/v3" xmlns:ns2="582fa2ad-bcfb-4c30-8490-7bbd511b1880" xmlns:ns3="151dffeb-2989-4a61-aef8-844a993007f8" targetNamespace="http://schemas.microsoft.com/office/2006/metadata/properties" ma:root="true" ma:fieldsID="ad4fd72acedf3599f74be16d9de689d9" ns1:_="" ns2:_="" ns3:_="">
    <xsd:import namespace="http://schemas.microsoft.com/sharepoint/v3"/>
    <xsd:import namespace="582fa2ad-bcfb-4c30-8490-7bbd511b1880"/>
    <xsd:import namespace="151dffeb-2989-4a61-aef8-844a993007f8"/>
    <xsd:element name="properties">
      <xsd:complexType>
        <xsd:sequence>
          <xsd:element name="documentManagement">
            <xsd:complexType>
              <xsd:all>
                <xsd:element ref="ns1:Language" minOccurs="0"/>
                <xsd:element ref="ns2:BackwardLinks" minOccurs="0"/>
                <xsd:element ref="ns2:ThematicsTaxHTField0" minOccurs="0"/>
                <xsd:element ref="ns3:TaxCatchAll" minOccurs="0"/>
                <xsd:element ref="ns3:TaxCatchAllLabel" minOccurs="0"/>
                <xsd:element ref="ns2:CenterAndUnitTaxHTField0" minOccurs="0"/>
                <xsd:element ref="ns3:TaxKeywordTaxHTField" minOccurs="0"/>
                <xsd:element ref="ns2:TypologyTaxHTField0" minOccurs="0"/>
                <xsd:element ref="ns2:OrganisationTaxHTField0" minOccurs="0"/>
                <xsd:element ref="ns2:PublicTaxHTField0" minOccurs="0"/>
                <xsd:element ref="ns2:Summary" minOccurs="0"/>
                <xsd:element ref="ns2:ThumbnailImage" minOccurs="0"/>
                <xsd:element ref="ns2:ThumbnailImageUrl" minOccurs="0"/>
                <xsd:element ref="ns2:BigPicture" minOccurs="0"/>
                <xsd:element ref="ns2:BigPictureUrl" minOccurs="0"/>
                <xsd:element ref="ns2:ManualDate" minOccurs="0"/>
                <xsd:element ref="ns2:Displayed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5" nillable="true" ma:displayName="Langue" ma:default="Français (France)" ma:internalName="Language">
      <xsd:simpleType>
        <xsd:union memberTypes="dms:Text">
          <xsd:simpleType>
            <xsd:restriction base="dms:Choice">
              <xsd:enumeration value="Arabe (Arabie saoudite)"/>
              <xsd:enumeration value="Bulgare (Bulgarie)"/>
              <xsd:enumeration value="Chinois (R.A.S. de Hong Kong)"/>
              <xsd:enumeration value="Chinois (République populaire de Chine)"/>
              <xsd:enumeration value="Chinois (Taïwan)"/>
              <xsd:enumeration value="Croate (Croatie)"/>
              <xsd:enumeration value="Tchèque (République tchèque)"/>
              <xsd:enumeration value="Danois (Danemark)"/>
              <xsd:enumeration value="Néerlandais (Pays-Bas)"/>
              <xsd:enumeration value="Anglais"/>
              <xsd:enumeration value="Estonien (Estonie)"/>
              <xsd:enumeration value="Finnois (Finlande)"/>
              <xsd:enumeration value="Français (France)"/>
              <xsd:enumeration value="Allemand (Allemagne)"/>
              <xsd:enumeration value="Grec (Grèce)"/>
              <xsd:enumeration value="Hébreu (Israël)"/>
              <xsd:enumeration value="Hindi (Inde)"/>
              <xsd:enumeration value="Hongrois (Hongrie)"/>
              <xsd:enumeration value="Indonésien (Indonésie)"/>
              <xsd:enumeration value="Italien (Italie)"/>
              <xsd:enumeration value="Japonais (Japon)"/>
              <xsd:enumeration value="Coréen (Corée)"/>
              <xsd:enumeration value="Letton (Lettonie)"/>
              <xsd:enumeration value="Lituanien (Lituanie)"/>
              <xsd:enumeration value="Malais (Malaisie)"/>
              <xsd:enumeration value="Norvégien (Bokmal) (Norvège)"/>
              <xsd:enumeration value="Polonais (Pologne)"/>
              <xsd:enumeration value="Portugais (Brésil)"/>
              <xsd:enumeration value="Portugais (Portugal)"/>
              <xsd:enumeration value="Roumain (Roumanie)"/>
              <xsd:enumeration value="Russe (Russie)"/>
              <xsd:enumeration value="Serbe (Latin, Serbie)"/>
              <xsd:enumeration value="Slovaque (Slovaquie)"/>
              <xsd:enumeration value="Slovène (Slovénie)"/>
              <xsd:enumeration value="Espagnol (Espagne)"/>
              <xsd:enumeration value="Suédois (Suède)"/>
              <xsd:enumeration value="Thaï (Thaïlande)"/>
              <xsd:enumeration value="Turc (Turquie)"/>
              <xsd:enumeration value="Ukrainien (Ukraine)"/>
              <xsd:enumeration value="Ourdou (République islamique du Pakistan)"/>
              <xsd:enumeration value="Vietnamien (Vietnam)"/>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582fa2ad-bcfb-4c30-8490-7bbd511b1880" elementFormDefault="qualified">
    <xsd:import namespace="http://schemas.microsoft.com/office/2006/documentManagement/types"/>
    <xsd:import namespace="http://schemas.microsoft.com/office/infopath/2007/PartnerControls"/>
    <xsd:element name="BackwardLinks" ma:index="6" nillable="true" ma:displayName="Liens entrants" ma:internalName="BackwardLinks" ma:readOnly="false">
      <xsd:simpleType>
        <xsd:restriction base="dms:Text"/>
      </xsd:simpleType>
    </xsd:element>
    <xsd:element name="ThematicsTaxHTField0" ma:index="8" nillable="true" ma:taxonomy="true" ma:internalName="ThematicsTaxHTField0" ma:taxonomyFieldName="Thematics" ma:displayName="Thématiques" ma:fieldId="{c4af68e9-307a-4318-8504-f93285936fc7}" ma:taxonomyMulti="true" ma:sspId="a6e70cbb-a60f-4600-a53f-b7ff8cffd0af" ma:termSetId="a10a44d9-d1f6-48e5-bb68-cccd1ea0729b" ma:anchorId="00000000-0000-0000-0000-000000000000" ma:open="false" ma:isKeyword="false">
      <xsd:complexType>
        <xsd:sequence>
          <xsd:element ref="pc:Terms" minOccurs="0" maxOccurs="1"/>
        </xsd:sequence>
      </xsd:complexType>
    </xsd:element>
    <xsd:element name="CenterAndUnitTaxHTField0" ma:index="12" nillable="true" ma:taxonomy="true" ma:internalName="CenterAndUnitTaxHTField0" ma:taxonomyFieldName="CenterAndUnit" ma:displayName="Centre et unité" ma:fieldId="{facf9d3d-8cf6-4fab-8f4b-dfbbe29f3a4b}" ma:taxonomyMulti="true" ma:sspId="a6e70cbb-a60f-4600-a53f-b7ff8cffd0af" ma:termSetId="88381266-4cf9-4d0f-9f66-bc7ee8b8f509" ma:anchorId="00000000-0000-0000-0000-000000000000" ma:open="false" ma:isKeyword="false">
      <xsd:complexType>
        <xsd:sequence>
          <xsd:element ref="pc:Terms" minOccurs="0" maxOccurs="1"/>
        </xsd:sequence>
      </xsd:complexType>
    </xsd:element>
    <xsd:element name="TypologyTaxHTField0" ma:index="18" nillable="true" ma:taxonomy="true" ma:internalName="TypologyTaxHTField0" ma:taxonomyFieldName="Typology" ma:displayName="Type de contenu" ma:readOnly="false" ma:default="" ma:fieldId="{fca8d298-920d-4815-a20b-c1a36091f1f7}" ma:taxonomyMulti="true" ma:sspId="a6e70cbb-a60f-4600-a53f-b7ff8cffd0af" ma:termSetId="092849f7-9260-4df9-99c4-635fefe8f60a" ma:anchorId="00000000-0000-0000-0000-000000000000" ma:open="false" ma:isKeyword="false">
      <xsd:complexType>
        <xsd:sequence>
          <xsd:element ref="pc:Terms" minOccurs="0" maxOccurs="1"/>
        </xsd:sequence>
      </xsd:complexType>
    </xsd:element>
    <xsd:element name="OrganisationTaxHTField0" ma:index="20" nillable="true" ma:taxonomy="true" ma:internalName="OrganisationTaxHTField0" ma:taxonomyFieldName="Organisation" ma:displayName="Organisation" ma:readOnly="false" ma:fieldId="{dacc8977-bae2-4cdb-ba56-0a020a4af99a}" ma:taxonomyMulti="true" ma:sspId="a6e70cbb-a60f-4600-a53f-b7ff8cffd0af" ma:termSetId="88381266-4cf9-4d0f-9f66-bc7ee8b8f509" ma:anchorId="00000000-0000-0000-0000-000000000000" ma:open="false" ma:isKeyword="false">
      <xsd:complexType>
        <xsd:sequence>
          <xsd:element ref="pc:Terms" minOccurs="0" maxOccurs="1"/>
        </xsd:sequence>
      </xsd:complexType>
    </xsd:element>
    <xsd:element name="PublicTaxHTField0" ma:index="22" nillable="true" ma:taxonomy="true" ma:internalName="PublicTaxHTField0" ma:taxonomyFieldName="Public" ma:displayName="Public" ma:readOnly="false" ma:fieldId="{7196c7f4-9f00-45cf-9674-ae6fd7f8c9dc}" ma:taxonomyMulti="true" ma:sspId="a6e70cbb-a60f-4600-a53f-b7ff8cffd0af" ma:termSetId="d1bb7582-47f0-4b95-a8a0-54d382c0433c" ma:anchorId="00000000-0000-0000-0000-000000000000" ma:open="false" ma:isKeyword="false">
      <xsd:complexType>
        <xsd:sequence>
          <xsd:element ref="pc:Terms" minOccurs="0" maxOccurs="1"/>
        </xsd:sequence>
      </xsd:complexType>
    </xsd:element>
    <xsd:element name="Summary" ma:index="24" nillable="true" ma:displayName="Résumé" ma:internalName="Summary" ma:readOnly="false">
      <xsd:simpleType>
        <xsd:restriction base="dms:Note">
          <xsd:maxLength value="255"/>
        </xsd:restriction>
      </xsd:simpleType>
    </xsd:element>
    <xsd:element name="ThumbnailImage" ma:index="25" nillable="true" ma:displayName="Imagette" ma:internalName="ThumbnailImage" ma:readOnly="false">
      <xsd:simpleType>
        <xsd:restriction base="dms:Unknown"/>
      </xsd:simpleType>
    </xsd:element>
    <xsd:element name="ThumbnailImageUrl" ma:index="26" nillable="true" ma:displayName="ThumbnailImageUrl" ma:hidden="true" ma:internalName="ThumbnailImageUrl" ma:readOnly="false" ma:showField="FALSE">
      <xsd:simpleType>
        <xsd:restriction base="dms:Text"/>
      </xsd:simpleType>
    </xsd:element>
    <xsd:element name="BigPicture" ma:index="27" nillable="true" ma:displayName="Grande image" ma:internalName="BigPicture" ma:readOnly="false">
      <xsd:simpleType>
        <xsd:restriction base="dms:Unknown"/>
      </xsd:simpleType>
    </xsd:element>
    <xsd:element name="BigPictureUrl" ma:index="28" nillable="true" ma:displayName="BigPictureUrl" ma:hidden="true" ma:internalName="BigPictureUrl" ma:readOnly="false" ma:showField="FALSE">
      <xsd:simpleType>
        <xsd:restriction base="dms:Text"/>
      </xsd:simpleType>
    </xsd:element>
    <xsd:element name="ManualDate" ma:index="29" nillable="true" ma:displayName="Date manuelle" ma:format="DateTime" ma:LCID="1036" ma:internalName="ManualDate" ma:readOnly="false">
      <xsd:simpleType>
        <xsd:restriction base="dms:DateTime"/>
      </xsd:simpleType>
    </xsd:element>
    <xsd:element name="DisplayedDate" ma:index="30" nillable="true" ma:displayName="Date affichée" ma:format="DateTime" ma:LCID="1036" ma:internalName="DisplayedDat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151dffeb-2989-4a61-aef8-844a993007f8" elementFormDefault="qualified">
    <xsd:import namespace="http://schemas.microsoft.com/office/2006/documentManagement/types"/>
    <xsd:import namespace="http://schemas.microsoft.com/office/infopath/2007/PartnerControls"/>
    <xsd:element name="TaxCatchAll" ma:index="9" nillable="true" ma:displayName="Taxonomy Catch All Column" ma:description="" ma:hidden="true" ma:list="{0d3ac70b-b933-4e26-b91d-fb6c0c0cea2a}" ma:internalName="TaxCatchAll" ma:showField="CatchAllData" ma:web="151dffeb-2989-4a61-aef8-844a993007f8">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description="" ma:hidden="true" ma:list="{0d3ac70b-b933-4e26-b91d-fb6c0c0cea2a}" ma:internalName="TaxCatchAllLabel" ma:readOnly="true" ma:showField="CatchAllDataLabel" ma:web="151dffeb-2989-4a61-aef8-844a993007f8">
      <xsd:complexType>
        <xsd:complexContent>
          <xsd:extension base="dms:MultiChoiceLookup">
            <xsd:sequence>
              <xsd:element name="Value" type="dms:Lookup" maxOccurs="unbounded" minOccurs="0" nillable="true"/>
            </xsd:sequence>
          </xsd:extension>
        </xsd:complexContent>
      </xsd:complexType>
    </xsd:element>
    <xsd:element name="TaxKeywordTaxHTField" ma:index="14" nillable="true" ma:taxonomy="true" ma:internalName="TaxKeywordTaxHTField" ma:taxonomyFieldName="TaxKeyword" ma:displayName="Mots clés d’entreprise" ma:fieldId="{23f27201-bee3-471e-b2e7-b64fd8b7ca38}" ma:taxonomyMulti="true" ma:sspId="a6e70cbb-a60f-4600-a53f-b7ff8cffd0af"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Type de contenu"/>
        <xsd:element ref="dc:title" minOccurs="0" maxOccurs="1" ma:index="1"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anguage xmlns="http://schemas.microsoft.com/sharepoint/v3">Français (France)</Language>
    <TypologyTaxHTField0 xmlns="582fa2ad-bcfb-4c30-8490-7bbd511b1880">
      <Terms xmlns="http://schemas.microsoft.com/office/infopath/2007/PartnerControls"/>
    </TypologyTaxHTField0>
    <PublicTaxHTField0 xmlns="582fa2ad-bcfb-4c30-8490-7bbd511b1880">
      <Terms xmlns="http://schemas.microsoft.com/office/infopath/2007/PartnerControls"/>
    </PublicTaxHTField0>
    <Summary xmlns="582fa2ad-bcfb-4c30-8490-7bbd511b1880" xsi:nil="true"/>
    <ManualDate xmlns="582fa2ad-bcfb-4c30-8490-7bbd511b1880" xsi:nil="true"/>
    <TaxKeywordTaxHTField xmlns="151dffeb-2989-4a61-aef8-844a993007f8">
      <Terms xmlns="http://schemas.microsoft.com/office/infopath/2007/PartnerControls"/>
    </TaxKeywordTaxHTField>
    <ThumbnailImageUrl xmlns="582fa2ad-bcfb-4c30-8490-7bbd511b1880" xsi:nil="true"/>
    <TaxCatchAll xmlns="151dffeb-2989-4a61-aef8-844a993007f8"/>
    <ThumbnailImage xmlns="582fa2ad-bcfb-4c30-8490-7bbd511b1880" xsi:nil="true"/>
    <OrganisationTaxHTField0 xmlns="582fa2ad-bcfb-4c30-8490-7bbd511b1880">
      <Terms xmlns="http://schemas.microsoft.com/office/infopath/2007/PartnerControls"/>
    </OrganisationTaxHTField0>
    <BigPictureUrl xmlns="582fa2ad-bcfb-4c30-8490-7bbd511b1880" xsi:nil="true"/>
    <BigPicture xmlns="582fa2ad-bcfb-4c30-8490-7bbd511b1880" xsi:nil="true"/>
    <BackwardLinks xmlns="582fa2ad-bcfb-4c30-8490-7bbd511b1880">3</BackwardLinks>
    <ThematicsTaxHTField0 xmlns="582fa2ad-bcfb-4c30-8490-7bbd511b1880">
      <Terms xmlns="http://schemas.microsoft.com/office/infopath/2007/PartnerControls"/>
    </ThematicsTaxHTField0>
    <CenterAndUnitTaxHTField0 xmlns="582fa2ad-bcfb-4c30-8490-7bbd511b1880">
      <Terms xmlns="http://schemas.microsoft.com/office/infopath/2007/PartnerControls"/>
    </CenterAndUnitTaxHTField0>
    <DisplayedDate xmlns="582fa2ad-bcfb-4c30-8490-7bbd511b1880">2019-04-04T09:26:32+00:00</DisplayedDate>
  </documentManagement>
</p:properties>
</file>

<file path=customXml/itemProps1.xml><?xml version="1.0" encoding="utf-8"?>
<ds:datastoreItem xmlns:ds="http://schemas.openxmlformats.org/officeDocument/2006/customXml" ds:itemID="{367CB5BA-A9DC-4E94-BE30-86DF07ADB0AC}">
  <ds:schemaRefs>
    <ds:schemaRef ds:uri="http://schemas.microsoft.com/sharepoint/v3/contenttype/forms"/>
  </ds:schemaRefs>
</ds:datastoreItem>
</file>

<file path=customXml/itemProps2.xml><?xml version="1.0" encoding="utf-8"?>
<ds:datastoreItem xmlns:ds="http://schemas.openxmlformats.org/officeDocument/2006/customXml" ds:itemID="{E167843D-C43C-40DE-BFAB-557270D04100}">
  <ds:schemaRefs>
    <ds:schemaRef ds:uri="http://schemas.microsoft.com/sharepoint/events"/>
  </ds:schemaRefs>
</ds:datastoreItem>
</file>

<file path=customXml/itemProps3.xml><?xml version="1.0" encoding="utf-8"?>
<ds:datastoreItem xmlns:ds="http://schemas.openxmlformats.org/officeDocument/2006/customXml" ds:itemID="{75444289-9B76-4336-85FF-B7679C21EA7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82fa2ad-bcfb-4c30-8490-7bbd511b1880"/>
    <ds:schemaRef ds:uri="151dffeb-2989-4a61-aef8-844a993007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3117F33-143B-40E8-9EE4-493BD914E5E8}">
  <ds:schemaRefs>
    <ds:schemaRef ds:uri="http://schemas.microsoft.com/office/2006/metadata/properties"/>
    <ds:schemaRef ds:uri="http://schemas.microsoft.com/sharepoint/v3"/>
    <ds:schemaRef ds:uri="http://purl.org/dc/elements/1.1/"/>
    <ds:schemaRef ds:uri="http://purl.org/dc/terms/"/>
    <ds:schemaRef ds:uri="http://schemas.microsoft.com/office/2006/documentManagement/types"/>
    <ds:schemaRef ds:uri="http://schemas.microsoft.com/office/infopath/2007/PartnerControls"/>
    <ds:schemaRef ds:uri="http://purl.org/dc/dcmitype/"/>
    <ds:schemaRef ds:uri="http://schemas.openxmlformats.org/package/2006/metadata/core-properties"/>
    <ds:schemaRef ds:uri="151dffeb-2989-4a61-aef8-844a993007f8"/>
    <ds:schemaRef ds:uri="582fa2ad-bcfb-4c30-8490-7bbd511b188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51235</TotalTime>
  <Words>955</Words>
  <Application>Microsoft Office PowerPoint</Application>
  <PresentationFormat>Affichage à l'écran (16:9)</PresentationFormat>
  <Paragraphs>184</Paragraphs>
  <Slides>14</Slides>
  <Notes>4</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14</vt:i4>
      </vt:variant>
    </vt:vector>
  </HeadingPairs>
  <TitlesOfParts>
    <vt:vector size="22" baseType="lpstr">
      <vt:lpstr>Arial</vt:lpstr>
      <vt:lpstr>Arial Black</vt:lpstr>
      <vt:lpstr>Calibri</vt:lpstr>
      <vt:lpstr>Cambria Math</vt:lpstr>
      <vt:lpstr>CMR10</vt:lpstr>
      <vt:lpstr>Wingdings</vt:lpstr>
      <vt:lpstr>Wingdings 3</vt:lpstr>
      <vt:lpstr>CEA_16-9_template</vt:lpstr>
      <vt:lpstr>Présentation PowerPoint</vt:lpstr>
      <vt:lpstr>The strategy</vt:lpstr>
      <vt:lpstr>Recovery and recrystallization</vt:lpstr>
      <vt:lpstr>MODELIZATION</vt:lpstr>
      <vt:lpstr>Présentation PowerPoint</vt:lpstr>
      <vt:lpstr>1. Studied tungsten – implementation in WEST</vt:lpstr>
      <vt:lpstr>2. WEST campaigns </vt:lpstr>
      <vt:lpstr>2.1 Misalignment in WEST</vt:lpstr>
      <vt:lpstr>2.2 High surface loading in WEST (2/2)</vt:lpstr>
      <vt:lpstr>Présentation PowerPoint</vt:lpstr>
      <vt:lpstr>2.4 Loading time</vt:lpstr>
      <vt:lpstr>3. Visual observations of the relevant PFU</vt:lpstr>
      <vt:lpstr>Conclusions and prospects</vt:lpstr>
      <vt:lpstr>Présentation PowerPoint</vt:lpstr>
    </vt:vector>
  </TitlesOfParts>
  <Company>CEA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BUCALOSSI Jerome 155054</dc:creator>
  <cp:lastModifiedBy>RICHOU Marianne 169814</cp:lastModifiedBy>
  <cp:revision>1077</cp:revision>
  <cp:lastPrinted>2021-03-18T16:26:06Z</cp:lastPrinted>
  <dcterms:created xsi:type="dcterms:W3CDTF">2019-03-22T09:49:44Z</dcterms:created>
  <dcterms:modified xsi:type="dcterms:W3CDTF">2022-10-14T08:28:33Z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0x0101009AC65FE4C57B4241B7BB126C82049321006502EDEDC0136B40BE1694CA6DFB09E5</vt:lpwstr>
  </property>
  <property fmtid="{D5CDD505-2E9C-101B-9397-08002B2CF9AE}" pid="3" name="TaxKeyword">
    <vt:lpwstr/>
  </property>
  <property fmtid="{D5CDD505-2E9C-101B-9397-08002B2CF9AE}" pid="4" name="I2ICODE">
    <vt:lpwstr>WEB</vt:lpwstr>
  </property>
  <property fmtid="{D5CDD505-2E9C-101B-9397-08002B2CF9AE}" pid="5" name="WebApplicationID">
    <vt:lpwstr>3f72b11a-dedf-47a1-b48a-dfd7b45017bd</vt:lpwstr>
  </property>
  <property fmtid="{D5CDD505-2E9C-101B-9397-08002B2CF9AE}" pid="6" name="I2ISITECODE">
    <vt:lpwstr/>
  </property>
</Properties>
</file>